
<file path=[Content_Types].xml><?xml version="1.0" encoding="utf-8"?>
<Types xmlns="http://schemas.openxmlformats.org/package/2006/content-types">
  <Default Extension="png" ContentType="image/png"/>
  <Default Extension="bin" ContentType="audio/unknown"/>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6"/>
  </p:notesMasterIdLst>
  <p:handoutMasterIdLst>
    <p:handoutMasterId r:id="rId27"/>
  </p:handoutMasterIdLst>
  <p:sldIdLst>
    <p:sldId id="256" r:id="rId5"/>
    <p:sldId id="275" r:id="rId6"/>
    <p:sldId id="278" r:id="rId7"/>
    <p:sldId id="276" r:id="rId8"/>
    <p:sldId id="282" r:id="rId9"/>
    <p:sldId id="283" r:id="rId10"/>
    <p:sldId id="284" r:id="rId11"/>
    <p:sldId id="285" r:id="rId12"/>
    <p:sldId id="286" r:id="rId13"/>
    <p:sldId id="287" r:id="rId14"/>
    <p:sldId id="288" r:id="rId15"/>
    <p:sldId id="289" r:id="rId16"/>
    <p:sldId id="280" r:id="rId17"/>
    <p:sldId id="290" r:id="rId18"/>
    <p:sldId id="291" r:id="rId19"/>
    <p:sldId id="292" r:id="rId20"/>
    <p:sldId id="293" r:id="rId21"/>
    <p:sldId id="279" r:id="rId22"/>
    <p:sldId id="277" r:id="rId23"/>
    <p:sldId id="295" r:id="rId24"/>
    <p:sldId id="296"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05232AE-8999-4445-7DF8-E26691D8F693}" v="30" dt="2020-10-19T21:56:06.02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08"/>
    <p:restoredTop sz="94686"/>
  </p:normalViewPr>
  <p:slideViewPr>
    <p:cSldViewPr>
      <p:cViewPr varScale="1">
        <p:scale>
          <a:sx n="73" d="100"/>
          <a:sy n="73" d="100"/>
        </p:scale>
        <p:origin x="1476" y="66"/>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handoutMaster" Target="handoutMasters/handoutMaster1.xml"/><Relationship Id="rId30"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umtaz Goolam" userId="S::m.goolam@uwtsd.ac.uk::7b8f3cd9-a17c-4200-9d27-a29bdc4ac75a" providerId="AD" clId="Web-{A05232AE-8999-4445-7DF8-E26691D8F693}"/>
    <pc:docChg chg="modSld">
      <pc:chgData name="Mumtaz Goolam" userId="S::m.goolam@uwtsd.ac.uk::7b8f3cd9-a17c-4200-9d27-a29bdc4ac75a" providerId="AD" clId="Web-{A05232AE-8999-4445-7DF8-E26691D8F693}" dt="2020-10-19T21:56:06.022" v="28" actId="20577"/>
      <pc:docMkLst>
        <pc:docMk/>
      </pc:docMkLst>
      <pc:sldChg chg="modSp">
        <pc:chgData name="Mumtaz Goolam" userId="S::m.goolam@uwtsd.ac.uk::7b8f3cd9-a17c-4200-9d27-a29bdc4ac75a" providerId="AD" clId="Web-{A05232AE-8999-4445-7DF8-E26691D8F693}" dt="2020-10-19T21:55:21.787" v="17" actId="20577"/>
        <pc:sldMkLst>
          <pc:docMk/>
          <pc:sldMk cId="3408955283" sldId="256"/>
        </pc:sldMkLst>
        <pc:spChg chg="mod">
          <ac:chgData name="Mumtaz Goolam" userId="S::m.goolam@uwtsd.ac.uk::7b8f3cd9-a17c-4200-9d27-a29bdc4ac75a" providerId="AD" clId="Web-{A05232AE-8999-4445-7DF8-E26691D8F693}" dt="2020-10-19T21:55:21.787" v="17" actId="20577"/>
          <ac:spMkLst>
            <pc:docMk/>
            <pc:sldMk cId="3408955283" sldId="256"/>
            <ac:spMk id="3" creationId="{9D1C96DE-C090-4E6B-AC0B-470FD4653840}"/>
          </ac:spMkLst>
        </pc:spChg>
      </pc:sldChg>
      <pc:sldChg chg="modSp">
        <pc:chgData name="Mumtaz Goolam" userId="S::m.goolam@uwtsd.ac.uk::7b8f3cd9-a17c-4200-9d27-a29bdc4ac75a" providerId="AD" clId="Web-{A05232AE-8999-4445-7DF8-E26691D8F693}" dt="2020-10-19T21:56:02.631" v="25" actId="20577"/>
        <pc:sldMkLst>
          <pc:docMk/>
          <pc:sldMk cId="3552444439" sldId="295"/>
        </pc:sldMkLst>
        <pc:spChg chg="mod">
          <ac:chgData name="Mumtaz Goolam" userId="S::m.goolam@uwtsd.ac.uk::7b8f3cd9-a17c-4200-9d27-a29bdc4ac75a" providerId="AD" clId="Web-{A05232AE-8999-4445-7DF8-E26691D8F693}" dt="2020-10-19T21:56:02.631" v="25" actId="20577"/>
          <ac:spMkLst>
            <pc:docMk/>
            <pc:sldMk cId="3552444439" sldId="295"/>
            <ac:spMk id="31746" creationId="{00000000-0000-0000-0000-000000000000}"/>
          </ac:spMkLst>
        </pc:spChg>
      </pc:sldChg>
      <pc:sldChg chg="modSp">
        <pc:chgData name="Mumtaz Goolam" userId="S::m.goolam@uwtsd.ac.uk::7b8f3cd9-a17c-4200-9d27-a29bdc4ac75a" providerId="AD" clId="Web-{A05232AE-8999-4445-7DF8-E26691D8F693}" dt="2020-10-19T21:56:06.022" v="27" actId="20577"/>
        <pc:sldMkLst>
          <pc:docMk/>
          <pc:sldMk cId="1356757102" sldId="296"/>
        </pc:sldMkLst>
        <pc:spChg chg="mod">
          <ac:chgData name="Mumtaz Goolam" userId="S::m.goolam@uwtsd.ac.uk::7b8f3cd9-a17c-4200-9d27-a29bdc4ac75a" providerId="AD" clId="Web-{A05232AE-8999-4445-7DF8-E26691D8F693}" dt="2020-10-19T21:56:06.022" v="27" actId="20577"/>
          <ac:spMkLst>
            <pc:docMk/>
            <pc:sldMk cId="1356757102" sldId="296"/>
            <ac:spMk id="3" creationId="{00000000-0000-0000-0000-00000000000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28/01/2022</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2C52AA0-F73F-F045-97A6-855AB18EE645}" type="datetimeFigureOut">
              <a:rPr lang="en-US" smtClean="0"/>
              <a:t>1/28/2022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36E1E2-17D2-5E4C-B96D-EEDAC0EF77DB}" type="slidenum">
              <a:rPr lang="en-US" smtClean="0"/>
              <a:t>‹#›</a:t>
            </a:fld>
            <a:endParaRPr lang="en-US"/>
          </a:p>
        </p:txBody>
      </p:sp>
    </p:spTree>
    <p:extLst>
      <p:ext uri="{BB962C8B-B14F-4D97-AF65-F5344CB8AC3E}">
        <p14:creationId xmlns:p14="http://schemas.microsoft.com/office/powerpoint/2010/main" val="242024808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B399D44-7838-4B87-ABAA-7B9794CF5675}" type="slidenum">
              <a:rPr lang="en-US">
                <a:solidFill>
                  <a:prstClr val="black"/>
                </a:solidFill>
              </a:rPr>
              <a:pPr/>
              <a:t>6</a:t>
            </a:fld>
            <a:endParaRPr lang="en-US">
              <a:solidFill>
                <a:prstClr val="black"/>
              </a:solidFill>
            </a:endParaRPr>
          </a:p>
        </p:txBody>
      </p:sp>
      <p:sp>
        <p:nvSpPr>
          <p:cNvPr id="24578" name="Rectangle 2"/>
          <p:cNvSpPr>
            <a:spLocks noGrp="1" noRot="1" noChangeAspect="1" noChangeArrowheads="1" noTextEdit="1"/>
          </p:cNvSpPr>
          <p:nvPr>
            <p:ph type="sldImg"/>
          </p:nvPr>
        </p:nvSpPr>
        <p:spPr>
          <a:ln/>
        </p:spPr>
      </p:sp>
      <p:sp>
        <p:nvSpPr>
          <p:cNvPr id="24579" name="Rectangle 3"/>
          <p:cNvSpPr>
            <a:spLocks noGrp="1" noChangeArrowheads="1"/>
          </p:cNvSpPr>
          <p:nvPr>
            <p:ph type="body" idx="1"/>
          </p:nvPr>
        </p:nvSpPr>
        <p:spPr/>
        <p:txBody>
          <a:bodyPr/>
          <a:lstStyle/>
          <a:p>
            <a:r>
              <a:rPr lang="en-US"/>
              <a:t>A good way to describe peristalsis is an ocean wave moving through the muscle.</a:t>
            </a:r>
          </a:p>
          <a:p>
            <a:r>
              <a:rPr lang="en-US"/>
              <a:t>These diagrams don’t separate the esophagus from the mouth functions, you might want to talk about what happens in the mouth too.</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D843553-C6A0-404E-9E3F-A81FF877D9E9}" type="slidenum">
              <a:rPr lang="en-US">
                <a:solidFill>
                  <a:prstClr val="black"/>
                </a:solidFill>
              </a:rPr>
              <a:pPr/>
              <a:t>7</a:t>
            </a:fld>
            <a:endParaRPr lang="en-US">
              <a:solidFill>
                <a:prstClr val="black"/>
              </a:solidFill>
            </a:endParaRPr>
          </a:p>
        </p:txBody>
      </p:sp>
      <p:sp>
        <p:nvSpPr>
          <p:cNvPr id="25602" name="Rectangle 2"/>
          <p:cNvSpPr>
            <a:spLocks noGrp="1" noRot="1" noChangeAspect="1" noChangeArrowheads="1" noTextEdit="1"/>
          </p:cNvSpPr>
          <p:nvPr>
            <p:ph type="sldImg"/>
          </p:nvPr>
        </p:nvSpPr>
        <p:spPr>
          <a:ln/>
        </p:spPr>
      </p:sp>
      <p:sp>
        <p:nvSpPr>
          <p:cNvPr id="25603" name="Rectangle 3"/>
          <p:cNvSpPr>
            <a:spLocks noGrp="1" noChangeArrowheads="1"/>
          </p:cNvSpPr>
          <p:nvPr>
            <p:ph type="body" idx="1"/>
          </p:nvPr>
        </p:nvSpPr>
        <p:spPr/>
        <p:txBody>
          <a:bodyPr/>
          <a:lstStyle/>
          <a:p>
            <a:r>
              <a:rPr lang="en-US"/>
              <a:t>The stomach takes around 4 hours to do its job on the food, depending on what kinds of food are digested.</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A277419-F436-45FA-B69A-53A1C1A3160D}" type="slidenum">
              <a:rPr lang="en-US">
                <a:solidFill>
                  <a:prstClr val="black"/>
                </a:solidFill>
              </a:rPr>
              <a:pPr/>
              <a:t>9</a:t>
            </a:fld>
            <a:endParaRPr lang="en-US">
              <a:solidFill>
                <a:prstClr val="black"/>
              </a:solidFill>
            </a:endParaRPr>
          </a:p>
        </p:txBody>
      </p:sp>
      <p:sp>
        <p:nvSpPr>
          <p:cNvPr id="26626" name="Rectangle 2"/>
          <p:cNvSpPr>
            <a:spLocks noGrp="1" noRot="1" noChangeAspect="1" noChangeArrowheads="1" noTextEdit="1"/>
          </p:cNvSpPr>
          <p:nvPr>
            <p:ph type="sldImg"/>
          </p:nvPr>
        </p:nvSpPr>
        <p:spPr>
          <a:ln/>
        </p:spPr>
      </p:sp>
      <p:sp>
        <p:nvSpPr>
          <p:cNvPr id="26627" name="Rectangle 3"/>
          <p:cNvSpPr>
            <a:spLocks noGrp="1" noChangeArrowheads="1"/>
          </p:cNvSpPr>
          <p:nvPr>
            <p:ph type="body" idx="1"/>
          </p:nvPr>
        </p:nvSpPr>
        <p:spPr/>
        <p:txBody>
          <a:bodyPr/>
          <a:lstStyle/>
          <a:p>
            <a:r>
              <a:rPr lang="en-US"/>
              <a:t>Depending on the maturity of the group, you can talk about the feces leaving via the anus.</a:t>
            </a:r>
          </a:p>
          <a:p>
            <a:r>
              <a:rPr lang="en-US"/>
              <a:t>Mention the appendix at the bottom of the ascending colon and that it might have been used long ago but is not today</a:t>
            </a:r>
          </a:p>
          <a:p>
            <a:r>
              <a:rPr lang="en-US"/>
              <a:t>Mention the portions of the large intestine, ascending, transverse, descending, sigmoid, and rectum (last one if the audience is mature enough)</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86B4356-5E3E-4CB8-825F-0389422DAD16}" type="slidenum">
              <a:rPr lang="en-US">
                <a:solidFill>
                  <a:prstClr val="black"/>
                </a:solidFill>
              </a:rPr>
              <a:pPr/>
              <a:t>10</a:t>
            </a:fld>
            <a:endParaRPr lang="en-US">
              <a:solidFill>
                <a:prstClr val="black"/>
              </a:solidFill>
            </a:endParaRPr>
          </a:p>
        </p:txBody>
      </p:sp>
      <p:sp>
        <p:nvSpPr>
          <p:cNvPr id="27650" name="Rectangle 2"/>
          <p:cNvSpPr>
            <a:spLocks noGrp="1" noRot="1" noChangeAspect="1" noChangeArrowheads="1" noTextEdit="1"/>
          </p:cNvSpPr>
          <p:nvPr>
            <p:ph type="sldImg"/>
          </p:nvPr>
        </p:nvSpPr>
        <p:spPr>
          <a:ln/>
        </p:spPr>
      </p:sp>
      <p:sp>
        <p:nvSpPr>
          <p:cNvPr id="27651" name="Rectangle 3"/>
          <p:cNvSpPr>
            <a:spLocks noGrp="1" noChangeArrowheads="1"/>
          </p:cNvSpPr>
          <p:nvPr>
            <p:ph type="body" idx="1"/>
          </p:nvPr>
        </p:nvSpPr>
        <p:spPr/>
        <p:txBody>
          <a:bodyPr/>
          <a:lstStyle/>
          <a:p>
            <a:r>
              <a:rPr lang="en-US"/>
              <a:t>Livers can regenerate missing pieces if necessary. Is one of the largest organs in the body.</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2EB56BE-4E33-4E12-81C9-796CA014937E}" type="slidenum">
              <a:rPr lang="en-US">
                <a:solidFill>
                  <a:prstClr val="black"/>
                </a:solidFill>
              </a:rPr>
              <a:pPr/>
              <a:t>11</a:t>
            </a:fld>
            <a:endParaRPr lang="en-US">
              <a:solidFill>
                <a:prstClr val="black"/>
              </a:solidFill>
            </a:endParaRPr>
          </a:p>
        </p:txBody>
      </p:sp>
      <p:sp>
        <p:nvSpPr>
          <p:cNvPr id="28674" name="Rectangle 2"/>
          <p:cNvSpPr>
            <a:spLocks noGrp="1" noRot="1" noChangeAspect="1" noChangeArrowheads="1" noTextEdit="1"/>
          </p:cNvSpPr>
          <p:nvPr>
            <p:ph type="sldImg"/>
          </p:nvPr>
        </p:nvSpPr>
        <p:spPr>
          <a:ln/>
        </p:spPr>
      </p:sp>
      <p:sp>
        <p:nvSpPr>
          <p:cNvPr id="28675" name="Rectangle 3"/>
          <p:cNvSpPr>
            <a:spLocks noGrp="1" noChangeArrowheads="1"/>
          </p:cNvSpPr>
          <p:nvPr>
            <p:ph type="body" idx="1"/>
          </p:nvPr>
        </p:nvSpPr>
        <p:spPr/>
        <p:txBody>
          <a:bodyPr/>
          <a:lstStyle/>
          <a:p>
            <a:r>
              <a:rPr lang="en-US"/>
              <a:t>Explain to students that removing the  stones typically means removing the gallbladder, but that the body eventually adjusts to not having the bile stored.</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C91C5A2-38AD-49EF-962F-AF2B89276C56}" type="slidenum">
              <a:rPr lang="en-US">
                <a:solidFill>
                  <a:prstClr val="black"/>
                </a:solidFill>
              </a:rPr>
              <a:pPr/>
              <a:t>12</a:t>
            </a:fld>
            <a:endParaRPr lang="en-US">
              <a:solidFill>
                <a:prstClr val="black"/>
              </a:solidFill>
            </a:endParaRPr>
          </a:p>
        </p:txBody>
      </p:sp>
      <p:sp>
        <p:nvSpPr>
          <p:cNvPr id="29698" name="Rectangle 2"/>
          <p:cNvSpPr>
            <a:spLocks noGrp="1" noRot="1" noChangeAspect="1" noChangeArrowheads="1" noTextEdit="1"/>
          </p:cNvSpPr>
          <p:nvPr>
            <p:ph type="sldImg"/>
          </p:nvPr>
        </p:nvSpPr>
        <p:spPr>
          <a:ln/>
        </p:spPr>
      </p:sp>
      <p:sp>
        <p:nvSpPr>
          <p:cNvPr id="29699" name="Rectangle 3"/>
          <p:cNvSpPr>
            <a:spLocks noGrp="1" noChangeArrowheads="1"/>
          </p:cNvSpPr>
          <p:nvPr>
            <p:ph type="body" idx="1"/>
          </p:nvPr>
        </p:nvSpPr>
        <p:spPr/>
        <p:txBody>
          <a:bodyPr/>
          <a:lstStyle/>
          <a:p>
            <a:r>
              <a:rPr lang="en-US"/>
              <a:t>Explain the difference between the two types of diabetes. In type 1, the pancreas fails to produce enough insulin. In type 2, the body stops responding properly to the insulin it creates.</a:t>
            </a: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28/01/2022</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28/01/2022</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28/01/2022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28/01/2022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28/01/2022</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28/01/2022</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28/01/2022</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28/01/2022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28/01/2022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28/01/2022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28/01/2022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28/01/2022</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slide" Target="slide2.xml"/></Relationships>
</file>

<file path=ppt/slides/_rels/slide8.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audio" Target="../media/audio1.bin"/><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slide" Target="slide2.xml"/></Relationships>
</file>

<file path=ppt/slides/_rels/slide12.xml.rels><?xml version="1.0" encoding="UTF-8" standalone="yes"?>
<Relationships xmlns="http://schemas.openxmlformats.org/package/2006/relationships"><Relationship Id="rId3" Type="http://schemas.openxmlformats.org/officeDocument/2006/relationships/audio" Target="../media/audio1.bin"/><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slide" Target="slide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1052736"/>
            <a:ext cx="7992888" cy="1470025"/>
          </a:xfrm>
        </p:spPr>
        <p:txBody>
          <a:bodyPr>
            <a:normAutofit fontScale="90000"/>
          </a:bodyPr>
          <a:lstStyle/>
          <a:p>
            <a:pPr marL="0" indent="0"/>
            <a:r>
              <a:rPr lang="en-GB" altLang="en-US" dirty="0"/>
              <a:t>INTRODUCTION TO PHYSIOLOGY</a:t>
            </a:r>
            <a:br>
              <a:rPr lang="en-GB" altLang="en-US" dirty="0"/>
            </a:br>
            <a:endParaRPr lang="en-GB" altLang="en-US" dirty="0"/>
          </a:p>
        </p:txBody>
      </p:sp>
      <p:sp>
        <p:nvSpPr>
          <p:cNvPr id="3" name="TextBox 2">
            <a:extLst>
              <a:ext uri="{FF2B5EF4-FFF2-40B4-BE49-F238E27FC236}">
                <a16:creationId xmlns:a16="http://schemas.microsoft.com/office/drawing/2014/main" id="{9D1C96DE-C090-4E6B-AC0B-470FD4653840}"/>
              </a:ext>
            </a:extLst>
          </p:cNvPr>
          <p:cNvSpPr txBox="1"/>
          <p:nvPr/>
        </p:nvSpPr>
        <p:spPr>
          <a:xfrm>
            <a:off x="2123728" y="3380799"/>
            <a:ext cx="5040560" cy="1384995"/>
          </a:xfrm>
          <a:prstGeom prst="rect">
            <a:avLst/>
          </a:prstGeom>
          <a:noFill/>
        </p:spPr>
        <p:txBody>
          <a:bodyPr wrap="square" lIns="91440" tIns="45720" rIns="91440" bIns="45720" rtlCol="0" anchor="t">
            <a:spAutoFit/>
          </a:bodyPr>
          <a:lstStyle/>
          <a:p>
            <a:pPr algn="ctr"/>
            <a:r>
              <a:rPr lang="en-GB" sz="2800" b="1" dirty="0"/>
              <a:t>Week </a:t>
            </a:r>
            <a:r>
              <a:rPr lang="en-GB" sz="2800" b="1" dirty="0" smtClean="0"/>
              <a:t>6- </a:t>
            </a:r>
            <a:r>
              <a:rPr lang="en-GB" sz="2800" b="1" dirty="0"/>
              <a:t>Session 1-</a:t>
            </a:r>
            <a:endParaRPr lang="en-US" dirty="0"/>
          </a:p>
          <a:p>
            <a:pPr algn="ctr"/>
            <a:r>
              <a:rPr lang="en-GB" sz="2800" b="1" dirty="0"/>
              <a:t>Digestive system</a:t>
            </a:r>
            <a:endParaRPr lang="en-GB" dirty="0"/>
          </a:p>
          <a:p>
            <a:pPr algn="ctr"/>
            <a:r>
              <a:rPr lang="en-GB" sz="2800" b="1" dirty="0"/>
              <a:t>Mumtaz Goolam</a:t>
            </a:r>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WEEK </a:t>
            </a:r>
            <a:r>
              <a:rPr lang="en-GB" dirty="0" smtClean="0"/>
              <a:t>6- </a:t>
            </a:r>
            <a:r>
              <a:rPr lang="en-GB" dirty="0"/>
              <a:t>SESSION ONE </a:t>
            </a:r>
          </a:p>
        </p:txBody>
      </p:sp>
      <p:sp>
        <p:nvSpPr>
          <p:cNvPr id="3" name="Content Placeholder 2"/>
          <p:cNvSpPr>
            <a:spLocks noGrp="1"/>
          </p:cNvSpPr>
          <p:nvPr>
            <p:ph idx="1"/>
          </p:nvPr>
        </p:nvSpPr>
        <p:spPr>
          <a:xfrm>
            <a:off x="457200" y="1600200"/>
            <a:ext cx="8229600" cy="4493095"/>
          </a:xfrm>
        </p:spPr>
        <p:txBody>
          <a:bodyPr>
            <a:normAutofit fontScale="92500"/>
          </a:bodyPr>
          <a:lstStyle/>
          <a:p>
            <a:pPr marL="0" indent="0">
              <a:buNone/>
            </a:pPr>
            <a:r>
              <a:rPr lang="en-GB" b="1" dirty="0"/>
              <a:t>Objectives of the session</a:t>
            </a:r>
          </a:p>
          <a:p>
            <a:r>
              <a:rPr lang="en-GB" sz="3400" dirty="0">
                <a:latin typeface="Lucida Sans" pitchFamily="34" charset="0"/>
                <a:ea typeface="Tahoma" pitchFamily="34" charset="0"/>
                <a:cs typeface="Tahoma" pitchFamily="34" charset="0"/>
              </a:rPr>
              <a:t>Identify the organs of the alimentary canal from proximal to distal, and briefly state their function</a:t>
            </a:r>
          </a:p>
          <a:p>
            <a:r>
              <a:rPr lang="en-GB" sz="3400" dirty="0">
                <a:latin typeface="Lucida Sans" pitchFamily="34" charset="0"/>
                <a:ea typeface="Tahoma" pitchFamily="34" charset="0"/>
                <a:cs typeface="Tahoma" pitchFamily="34" charset="0"/>
              </a:rPr>
              <a:t>Identify the accessory digestive organs and briefly state their function</a:t>
            </a:r>
          </a:p>
          <a:p>
            <a:r>
              <a:rPr lang="en-GB" sz="3400" dirty="0">
                <a:latin typeface="Lucida Sans" pitchFamily="34" charset="0"/>
                <a:ea typeface="Tahoma" pitchFamily="34" charset="0"/>
                <a:cs typeface="Tahoma" pitchFamily="34" charset="0"/>
              </a:rPr>
              <a:t>Describe the four fundamental tissue layers of the alimentary canal</a:t>
            </a:r>
          </a:p>
          <a:p>
            <a:pPr marL="0" indent="0">
              <a:buNone/>
            </a:pPr>
            <a:endParaRPr lang="en-GB" b="1" dirty="0"/>
          </a:p>
        </p:txBody>
      </p:sp>
    </p:spTree>
    <p:extLst>
      <p:ext uri="{BB962C8B-B14F-4D97-AF65-F5344CB8AC3E}">
        <p14:creationId xmlns:p14="http://schemas.microsoft.com/office/powerpoint/2010/main" val="25040862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Functions of the digestive system</a:t>
            </a:r>
          </a:p>
        </p:txBody>
      </p:sp>
      <p:sp>
        <p:nvSpPr>
          <p:cNvPr id="3" name="Content Placeholder 2"/>
          <p:cNvSpPr>
            <a:spLocks noGrp="1"/>
          </p:cNvSpPr>
          <p:nvPr>
            <p:ph idx="1"/>
          </p:nvPr>
        </p:nvSpPr>
        <p:spPr/>
        <p:txBody>
          <a:bodyPr>
            <a:normAutofit fontScale="85000" lnSpcReduction="20000"/>
          </a:bodyPr>
          <a:lstStyle/>
          <a:p>
            <a:r>
              <a:rPr lang="en-GB" dirty="0">
                <a:solidFill>
                  <a:srgbClr val="222222"/>
                </a:solidFill>
                <a:latin typeface="Spectral"/>
              </a:rPr>
              <a:t>Break down the foods and release their nutrients, and absorb those nutrients into the body. </a:t>
            </a:r>
          </a:p>
          <a:p>
            <a:r>
              <a:rPr lang="en-GB" dirty="0">
                <a:solidFill>
                  <a:srgbClr val="222222"/>
                </a:solidFill>
                <a:latin typeface="Spectral"/>
              </a:rPr>
              <a:t>The small intestine is the workhorse of the system, where the majority of digestion occurs. </a:t>
            </a:r>
          </a:p>
          <a:p>
            <a:r>
              <a:rPr lang="en-GB" dirty="0">
                <a:solidFill>
                  <a:srgbClr val="222222"/>
                </a:solidFill>
                <a:latin typeface="Spectral"/>
              </a:rPr>
              <a:t>The released nutrients are absorbed into the blood or lymph, </a:t>
            </a:r>
          </a:p>
          <a:p>
            <a:r>
              <a:rPr lang="en-GB" dirty="0">
                <a:solidFill>
                  <a:srgbClr val="222222"/>
                </a:solidFill>
                <a:latin typeface="Spectral"/>
              </a:rPr>
              <a:t>Hormones secreted by several endocrine glands, as well as endocrine cells of the pancreas, the stomach, and the small intestine, contribute to the control of digestion and nutrient metabolism. </a:t>
            </a:r>
            <a:endParaRPr lang="en-GB" dirty="0"/>
          </a:p>
        </p:txBody>
      </p:sp>
    </p:spTree>
    <p:extLst>
      <p:ext uri="{BB962C8B-B14F-4D97-AF65-F5344CB8AC3E}">
        <p14:creationId xmlns:p14="http://schemas.microsoft.com/office/powerpoint/2010/main" val="15494371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9144000" cy="67413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525107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r>
              <a:rPr lang="en-US"/>
              <a:t>In the Mouth</a:t>
            </a:r>
          </a:p>
        </p:txBody>
      </p:sp>
      <p:sp>
        <p:nvSpPr>
          <p:cNvPr id="36867" name="Rectangle 3"/>
          <p:cNvSpPr>
            <a:spLocks noGrp="1" noChangeArrowheads="1"/>
          </p:cNvSpPr>
          <p:nvPr>
            <p:ph idx="1"/>
          </p:nvPr>
        </p:nvSpPr>
        <p:spPr/>
        <p:txBody>
          <a:bodyPr/>
          <a:lstStyle/>
          <a:p>
            <a:r>
              <a:rPr lang="en-US" sz="2400"/>
              <a:t>Digestion actually begins in the mouth.</a:t>
            </a:r>
          </a:p>
          <a:p>
            <a:r>
              <a:rPr lang="en-US" sz="2400"/>
              <a:t>The teeth break the food into smaller pieces, and the tongue moves the pieces around so that saliva can be mixed with them.</a:t>
            </a:r>
          </a:p>
          <a:p>
            <a:r>
              <a:rPr lang="en-US" sz="2400"/>
              <a:t>This begins the digestion.</a:t>
            </a:r>
          </a:p>
          <a:p>
            <a:r>
              <a:rPr lang="en-US" sz="2400"/>
              <a:t>Then swallow, and the journey begins!</a:t>
            </a:r>
          </a:p>
        </p:txBody>
      </p:sp>
      <p:sp>
        <p:nvSpPr>
          <p:cNvPr id="6" name="Slide Number Placeholder 5"/>
          <p:cNvSpPr>
            <a:spLocks noGrp="1"/>
          </p:cNvSpPr>
          <p:nvPr>
            <p:ph type="sldNum" sz="quarter" idx="12"/>
          </p:nvPr>
        </p:nvSpPr>
        <p:spPr/>
        <p:txBody>
          <a:bodyPr/>
          <a:lstStyle/>
          <a:p>
            <a:fld id="{282E47EB-5FE1-41F8-966A-88BD02C5BCA4}" type="slidenum">
              <a:rPr lang="en-US">
                <a:solidFill>
                  <a:srgbClr val="000000"/>
                </a:solidFill>
              </a:rPr>
              <a:pPr/>
              <a:t>5</a:t>
            </a:fld>
            <a:endParaRPr lang="en-US">
              <a:solidFill>
                <a:srgbClr val="000000"/>
              </a:solidFill>
            </a:endParaRPr>
          </a:p>
        </p:txBody>
      </p:sp>
    </p:spTree>
    <p:extLst>
      <p:ext uri="{BB962C8B-B14F-4D97-AF65-F5344CB8AC3E}">
        <p14:creationId xmlns:p14="http://schemas.microsoft.com/office/powerpoint/2010/main" val="20465979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4"/>
          <p:cNvSpPr>
            <a:spLocks noGrp="1" noChangeArrowheads="1"/>
          </p:cNvSpPr>
          <p:nvPr>
            <p:ph type="title"/>
          </p:nvPr>
        </p:nvSpPr>
        <p:spPr/>
        <p:txBody>
          <a:bodyPr/>
          <a:lstStyle/>
          <a:p>
            <a:r>
              <a:rPr lang="en-US"/>
              <a:t>Esophagus</a:t>
            </a:r>
          </a:p>
        </p:txBody>
      </p:sp>
      <p:sp>
        <p:nvSpPr>
          <p:cNvPr id="5125" name="Rectangle 5"/>
          <p:cNvSpPr>
            <a:spLocks noGrp="1" noChangeArrowheads="1"/>
          </p:cNvSpPr>
          <p:nvPr>
            <p:ph idx="1"/>
          </p:nvPr>
        </p:nvSpPr>
        <p:spPr/>
        <p:txBody>
          <a:bodyPr/>
          <a:lstStyle/>
          <a:p>
            <a:r>
              <a:rPr lang="en-US" sz="2800"/>
              <a:t>About 10” long</a:t>
            </a:r>
          </a:p>
          <a:p>
            <a:r>
              <a:rPr lang="en-US" sz="2800"/>
              <a:t>Moves food from the throat to the stomach.</a:t>
            </a:r>
          </a:p>
          <a:p>
            <a:pPr lvl="1"/>
            <a:r>
              <a:rPr lang="en-US" sz="2400"/>
              <a:t>The muscle movement is called peristalsis.</a:t>
            </a:r>
          </a:p>
          <a:p>
            <a:r>
              <a:rPr lang="en-US" sz="2800"/>
              <a:t>Heartburn is when acid from the stomach gets in here.</a:t>
            </a:r>
          </a:p>
        </p:txBody>
      </p:sp>
      <p:sp>
        <p:nvSpPr>
          <p:cNvPr id="7" name="Slide Number Placeholder 5"/>
          <p:cNvSpPr>
            <a:spLocks noGrp="1"/>
          </p:cNvSpPr>
          <p:nvPr>
            <p:ph type="sldNum" sz="quarter" idx="12"/>
          </p:nvPr>
        </p:nvSpPr>
        <p:spPr/>
        <p:txBody>
          <a:bodyPr/>
          <a:lstStyle/>
          <a:p>
            <a:fld id="{7AD4A6E0-71F3-4457-BBE7-2DC889378DCA}" type="slidenum">
              <a:rPr lang="en-US">
                <a:solidFill>
                  <a:srgbClr val="000000"/>
                </a:solidFill>
              </a:rPr>
              <a:pPr/>
              <a:t>6</a:t>
            </a:fld>
            <a:endParaRPr lang="en-US">
              <a:solidFill>
                <a:srgbClr val="000000"/>
              </a:solidFill>
            </a:endParaRPr>
          </a:p>
        </p:txBody>
      </p:sp>
      <p:sp>
        <p:nvSpPr>
          <p:cNvPr id="5128" name="AutoShape 8">
            <a:hlinkClick r:id="rId3" action="ppaction://hlinksldjump" highlightClick="1"/>
          </p:cNvPr>
          <p:cNvSpPr>
            <a:spLocks noChangeArrowheads="1"/>
          </p:cNvSpPr>
          <p:nvPr/>
        </p:nvSpPr>
        <p:spPr bwMode="auto">
          <a:xfrm>
            <a:off x="7924800" y="5562600"/>
            <a:ext cx="533400" cy="457200"/>
          </a:xfrm>
          <a:prstGeom prst="actionButtonHome">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GB">
              <a:solidFill>
                <a:srgbClr val="000000"/>
              </a:solidFill>
            </a:endParaRPr>
          </a:p>
        </p:txBody>
      </p:sp>
    </p:spTree>
    <p:extLst>
      <p:ext uri="{BB962C8B-B14F-4D97-AF65-F5344CB8AC3E}">
        <p14:creationId xmlns:p14="http://schemas.microsoft.com/office/powerpoint/2010/main" val="74104898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12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125">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125">
                                            <p:txEl>
                                              <p:pRg st="2" end="2"/>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512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5"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Grp="1" noChangeArrowheads="1"/>
          </p:cNvSpPr>
          <p:nvPr>
            <p:ph type="title"/>
          </p:nvPr>
        </p:nvSpPr>
        <p:spPr/>
        <p:txBody>
          <a:bodyPr/>
          <a:lstStyle/>
          <a:p>
            <a:r>
              <a:rPr lang="en-US"/>
              <a:t>Stomach</a:t>
            </a:r>
          </a:p>
        </p:txBody>
      </p:sp>
      <p:pic>
        <p:nvPicPr>
          <p:cNvPr id="7175" name="Picture 7" descr="digest3"/>
          <p:cNvPicPr>
            <a:picLocks noGrp="1" noChangeAspect="1" noChangeArrowheads="1"/>
          </p:cNvPicPr>
          <p:nvPr>
            <p:ph idx="1"/>
          </p:nvPr>
        </p:nvPicPr>
        <p:blipFill>
          <a:blip r:embed="rId3">
            <a:extLst>
              <a:ext uri="{28A0092B-C50C-407E-A947-70E740481C1C}">
                <a14:useLocalDpi xmlns:a14="http://schemas.microsoft.com/office/drawing/2010/main" val="0"/>
              </a:ext>
            </a:extLst>
          </a:blip>
          <a:stretch>
            <a:fillRect/>
          </a:stretch>
        </p:blipFill>
        <p:spPr>
          <a:xfrm>
            <a:off x="5004048" y="1412776"/>
            <a:ext cx="2022736" cy="39163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7" name="Slide Number Placeholder 5"/>
          <p:cNvSpPr>
            <a:spLocks noGrp="1"/>
          </p:cNvSpPr>
          <p:nvPr>
            <p:ph type="sldNum" sz="quarter" idx="12"/>
          </p:nvPr>
        </p:nvSpPr>
        <p:spPr/>
        <p:txBody>
          <a:bodyPr/>
          <a:lstStyle/>
          <a:p>
            <a:fld id="{31BDF6D7-128B-4394-A78F-FADD61C6419E}" type="slidenum">
              <a:rPr lang="en-US">
                <a:solidFill>
                  <a:srgbClr val="000000"/>
                </a:solidFill>
              </a:rPr>
              <a:pPr/>
              <a:t>7</a:t>
            </a:fld>
            <a:endParaRPr lang="en-US">
              <a:solidFill>
                <a:srgbClr val="000000"/>
              </a:solidFill>
            </a:endParaRPr>
          </a:p>
        </p:txBody>
      </p:sp>
      <p:sp>
        <p:nvSpPr>
          <p:cNvPr id="7173" name="Rectangle 5"/>
          <p:cNvSpPr>
            <a:spLocks noGrp="1" noChangeArrowheads="1"/>
          </p:cNvSpPr>
          <p:nvPr>
            <p:ph type="body" sz="half" idx="4294967295"/>
          </p:nvPr>
        </p:nvSpPr>
        <p:spPr>
          <a:xfrm>
            <a:off x="0" y="1600200"/>
            <a:ext cx="4038600" cy="4525963"/>
          </a:xfrm>
        </p:spPr>
        <p:txBody>
          <a:bodyPr/>
          <a:lstStyle/>
          <a:p>
            <a:r>
              <a:rPr lang="en-US" sz="2800"/>
              <a:t>Stores the food you eat, breaks it down into tiny pieces.</a:t>
            </a:r>
          </a:p>
          <a:p>
            <a:r>
              <a:rPr lang="en-US" sz="2800"/>
              <a:t>Mixes food with digestive juices.</a:t>
            </a:r>
          </a:p>
          <a:p>
            <a:r>
              <a:rPr lang="en-US" sz="2800"/>
              <a:t>Acid in the stomach kills bacteria.</a:t>
            </a:r>
          </a:p>
          <a:p>
            <a:r>
              <a:rPr lang="en-US" sz="2800"/>
              <a:t>It can stretch and shrink.</a:t>
            </a:r>
          </a:p>
        </p:txBody>
      </p:sp>
      <p:sp>
        <p:nvSpPr>
          <p:cNvPr id="7176" name="AutoShape 8">
            <a:hlinkClick r:id="rId4" action="ppaction://hlinksldjump" highlightClick="1"/>
          </p:cNvPr>
          <p:cNvSpPr>
            <a:spLocks noChangeArrowheads="1"/>
          </p:cNvSpPr>
          <p:nvPr/>
        </p:nvSpPr>
        <p:spPr bwMode="auto">
          <a:xfrm>
            <a:off x="7924800" y="5562600"/>
            <a:ext cx="533400" cy="457200"/>
          </a:xfrm>
          <a:prstGeom prst="actionButtonHome">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GB">
              <a:solidFill>
                <a:srgbClr val="000000"/>
              </a:solidFill>
            </a:endParaRPr>
          </a:p>
        </p:txBody>
      </p:sp>
    </p:spTree>
    <p:extLst>
      <p:ext uri="{BB962C8B-B14F-4D97-AF65-F5344CB8AC3E}">
        <p14:creationId xmlns:p14="http://schemas.microsoft.com/office/powerpoint/2010/main" val="427961447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717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173">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173">
                                            <p:txEl>
                                              <p:pRg st="1" end="1"/>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173">
                                            <p:txEl>
                                              <p:pRg st="2" end="2"/>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17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4"/>
          <p:cNvSpPr>
            <a:spLocks noGrp="1" noChangeArrowheads="1"/>
          </p:cNvSpPr>
          <p:nvPr>
            <p:ph type="title"/>
          </p:nvPr>
        </p:nvSpPr>
        <p:spPr/>
        <p:txBody>
          <a:bodyPr/>
          <a:lstStyle/>
          <a:p>
            <a:r>
              <a:rPr lang="en-US"/>
              <a:t>Small Intestine</a:t>
            </a:r>
          </a:p>
        </p:txBody>
      </p:sp>
      <p:sp>
        <p:nvSpPr>
          <p:cNvPr id="9221" name="Rectangle 5"/>
          <p:cNvSpPr>
            <a:spLocks noGrp="1" noChangeArrowheads="1"/>
          </p:cNvSpPr>
          <p:nvPr>
            <p:ph idx="1"/>
          </p:nvPr>
        </p:nvSpPr>
        <p:spPr/>
        <p:txBody>
          <a:bodyPr/>
          <a:lstStyle/>
          <a:p>
            <a:r>
              <a:rPr lang="en-US" sz="2800"/>
              <a:t>Small intestines are roughly 22 feet long. “Small” refers to its diameter, not its length.</a:t>
            </a:r>
          </a:p>
          <a:p>
            <a:r>
              <a:rPr lang="en-US" sz="2800"/>
              <a:t>Insides are coated with little ‘fingers’ called cilia to increase surface area.</a:t>
            </a:r>
          </a:p>
          <a:p>
            <a:r>
              <a:rPr lang="en-US" sz="2800"/>
              <a:t>Nutrients from the food pass into the bloodstream through the small intestine walls.</a:t>
            </a:r>
          </a:p>
          <a:p>
            <a:r>
              <a:rPr lang="en-US" sz="2800"/>
              <a:t>You can have pieces removed but it is very hard for your body to get the right nutrients.</a:t>
            </a:r>
          </a:p>
          <a:p>
            <a:endParaRPr lang="en-US" sz="2800"/>
          </a:p>
        </p:txBody>
      </p:sp>
      <p:sp>
        <p:nvSpPr>
          <p:cNvPr id="7" name="Slide Number Placeholder 5"/>
          <p:cNvSpPr>
            <a:spLocks noGrp="1"/>
          </p:cNvSpPr>
          <p:nvPr>
            <p:ph type="sldNum" sz="quarter" idx="12"/>
          </p:nvPr>
        </p:nvSpPr>
        <p:spPr/>
        <p:txBody>
          <a:bodyPr/>
          <a:lstStyle/>
          <a:p>
            <a:fld id="{287F2871-D9FD-4582-8D51-AD3A55EB6FBE}" type="slidenum">
              <a:rPr lang="en-US">
                <a:solidFill>
                  <a:srgbClr val="000000"/>
                </a:solidFill>
              </a:rPr>
              <a:pPr/>
              <a:t>8</a:t>
            </a:fld>
            <a:endParaRPr lang="en-US">
              <a:solidFill>
                <a:srgbClr val="000000"/>
              </a:solidFill>
            </a:endParaRPr>
          </a:p>
        </p:txBody>
      </p:sp>
      <p:sp>
        <p:nvSpPr>
          <p:cNvPr id="9224" name="AutoShape 8">
            <a:hlinkClick r:id="rId2" action="ppaction://hlinksldjump" highlightClick="1"/>
          </p:cNvPr>
          <p:cNvSpPr>
            <a:spLocks noChangeArrowheads="1"/>
          </p:cNvSpPr>
          <p:nvPr/>
        </p:nvSpPr>
        <p:spPr bwMode="auto">
          <a:xfrm>
            <a:off x="8305800" y="5562600"/>
            <a:ext cx="533400" cy="457200"/>
          </a:xfrm>
          <a:prstGeom prst="actionButtonHome">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GB">
              <a:solidFill>
                <a:srgbClr val="000000"/>
              </a:solidFill>
            </a:endParaRPr>
          </a:p>
        </p:txBody>
      </p:sp>
    </p:spTree>
    <p:extLst>
      <p:ext uri="{BB962C8B-B14F-4D97-AF65-F5344CB8AC3E}">
        <p14:creationId xmlns:p14="http://schemas.microsoft.com/office/powerpoint/2010/main" val="85776015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22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221">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221">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22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1"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8" name="Rectangle 4"/>
          <p:cNvSpPr>
            <a:spLocks noGrp="1" noChangeArrowheads="1"/>
          </p:cNvSpPr>
          <p:nvPr>
            <p:ph type="title"/>
          </p:nvPr>
        </p:nvSpPr>
        <p:spPr/>
        <p:txBody>
          <a:bodyPr/>
          <a:lstStyle/>
          <a:p>
            <a:r>
              <a:rPr lang="en-US"/>
              <a:t>Large Intestine</a:t>
            </a:r>
          </a:p>
        </p:txBody>
      </p:sp>
      <p:sp>
        <p:nvSpPr>
          <p:cNvPr id="11269" name="Rectangle 5"/>
          <p:cNvSpPr>
            <a:spLocks noGrp="1" noChangeArrowheads="1"/>
          </p:cNvSpPr>
          <p:nvPr>
            <p:ph idx="1"/>
          </p:nvPr>
        </p:nvSpPr>
        <p:spPr/>
        <p:txBody>
          <a:bodyPr/>
          <a:lstStyle/>
          <a:p>
            <a:pPr>
              <a:lnSpc>
                <a:spcPct val="90000"/>
              </a:lnSpc>
            </a:pPr>
            <a:r>
              <a:rPr lang="en-US" sz="2800"/>
              <a:t>About 5 feet long.</a:t>
            </a:r>
          </a:p>
          <a:p>
            <a:pPr>
              <a:lnSpc>
                <a:spcPct val="90000"/>
              </a:lnSpc>
            </a:pPr>
            <a:r>
              <a:rPr lang="en-US" sz="2800"/>
              <a:t>Accepts what small intestines don’t absorb. </a:t>
            </a:r>
          </a:p>
          <a:p>
            <a:pPr>
              <a:lnSpc>
                <a:spcPct val="90000"/>
              </a:lnSpc>
            </a:pPr>
            <a:r>
              <a:rPr lang="en-US" sz="2800"/>
              <a:t>Absorbs water and minerals from the waste matter.</a:t>
            </a:r>
          </a:p>
          <a:p>
            <a:pPr>
              <a:lnSpc>
                <a:spcPct val="90000"/>
              </a:lnSpc>
            </a:pPr>
            <a:r>
              <a:rPr lang="en-US" sz="2800"/>
              <a:t>You can lose a large part of this and still survive.</a:t>
            </a:r>
          </a:p>
          <a:p>
            <a:pPr>
              <a:lnSpc>
                <a:spcPct val="90000"/>
              </a:lnSpc>
            </a:pPr>
            <a:endParaRPr lang="en-US" sz="2800"/>
          </a:p>
        </p:txBody>
      </p:sp>
      <p:sp>
        <p:nvSpPr>
          <p:cNvPr id="7" name="Slide Number Placeholder 5"/>
          <p:cNvSpPr>
            <a:spLocks noGrp="1"/>
          </p:cNvSpPr>
          <p:nvPr>
            <p:ph type="sldNum" sz="quarter" idx="12"/>
          </p:nvPr>
        </p:nvSpPr>
        <p:spPr/>
        <p:txBody>
          <a:bodyPr/>
          <a:lstStyle/>
          <a:p>
            <a:fld id="{2F7262BB-6D65-4E23-84D6-877C27F285D2}" type="slidenum">
              <a:rPr lang="en-US">
                <a:solidFill>
                  <a:srgbClr val="000000"/>
                </a:solidFill>
              </a:rPr>
              <a:pPr/>
              <a:t>9</a:t>
            </a:fld>
            <a:endParaRPr lang="en-US">
              <a:solidFill>
                <a:srgbClr val="000000"/>
              </a:solidFill>
            </a:endParaRPr>
          </a:p>
        </p:txBody>
      </p:sp>
      <p:sp>
        <p:nvSpPr>
          <p:cNvPr id="11272" name="AutoShape 8">
            <a:hlinkClick r:id="rId3" action="ppaction://hlinksldjump" highlightClick="1"/>
          </p:cNvPr>
          <p:cNvSpPr>
            <a:spLocks noChangeArrowheads="1"/>
          </p:cNvSpPr>
          <p:nvPr/>
        </p:nvSpPr>
        <p:spPr bwMode="auto">
          <a:xfrm>
            <a:off x="7924800" y="5562600"/>
            <a:ext cx="533400" cy="457200"/>
          </a:xfrm>
          <a:prstGeom prst="actionButtonHome">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GB">
              <a:solidFill>
                <a:srgbClr val="000000"/>
              </a:solidFill>
            </a:endParaRPr>
          </a:p>
        </p:txBody>
      </p:sp>
    </p:spTree>
    <p:extLst>
      <p:ext uri="{BB962C8B-B14F-4D97-AF65-F5344CB8AC3E}">
        <p14:creationId xmlns:p14="http://schemas.microsoft.com/office/powerpoint/2010/main" val="293727255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26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269">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269">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26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9"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Rectangle 4"/>
          <p:cNvSpPr>
            <a:spLocks noGrp="1" noChangeArrowheads="1"/>
          </p:cNvSpPr>
          <p:nvPr>
            <p:ph type="title"/>
          </p:nvPr>
        </p:nvSpPr>
        <p:spPr/>
        <p:txBody>
          <a:bodyPr/>
          <a:lstStyle/>
          <a:p>
            <a:r>
              <a:rPr lang="en-US"/>
              <a:t>Liver</a:t>
            </a:r>
          </a:p>
        </p:txBody>
      </p:sp>
      <p:sp>
        <p:nvSpPr>
          <p:cNvPr id="13317" name="Rectangle 5"/>
          <p:cNvSpPr>
            <a:spLocks noGrp="1" noChangeArrowheads="1"/>
          </p:cNvSpPr>
          <p:nvPr>
            <p:ph idx="1"/>
          </p:nvPr>
        </p:nvSpPr>
        <p:spPr/>
        <p:txBody>
          <a:bodyPr/>
          <a:lstStyle/>
          <a:p>
            <a:pPr>
              <a:lnSpc>
                <a:spcPct val="90000"/>
              </a:lnSpc>
            </a:pPr>
            <a:r>
              <a:rPr lang="en-US" sz="2400" dirty="0"/>
              <a:t>Directly affects digestion by producing bile.</a:t>
            </a:r>
          </a:p>
          <a:p>
            <a:pPr lvl="1">
              <a:lnSpc>
                <a:spcPct val="90000"/>
              </a:lnSpc>
            </a:pPr>
            <a:r>
              <a:rPr lang="en-US" sz="2000" dirty="0"/>
              <a:t>Bile helps digest fat.</a:t>
            </a:r>
          </a:p>
          <a:p>
            <a:pPr>
              <a:lnSpc>
                <a:spcPct val="90000"/>
              </a:lnSpc>
            </a:pPr>
            <a:r>
              <a:rPr lang="en-US" sz="2400" dirty="0"/>
              <a:t>Processes nutrients in the blood, filters out toxins and waste.</a:t>
            </a:r>
          </a:p>
          <a:p>
            <a:pPr>
              <a:lnSpc>
                <a:spcPct val="90000"/>
              </a:lnSpc>
            </a:pPr>
            <a:r>
              <a:rPr lang="en-US" sz="2400" dirty="0"/>
              <a:t>Is often called the body’s energy factory.</a:t>
            </a:r>
          </a:p>
          <a:p>
            <a:pPr>
              <a:lnSpc>
                <a:spcPct val="90000"/>
              </a:lnSpc>
            </a:pPr>
            <a:r>
              <a:rPr lang="en-US" sz="2400" dirty="0"/>
              <a:t>You cannot live without a liver, although you can live with a part of one.</a:t>
            </a:r>
          </a:p>
          <a:p>
            <a:pPr>
              <a:lnSpc>
                <a:spcPct val="90000"/>
              </a:lnSpc>
            </a:pPr>
            <a:r>
              <a:rPr lang="en-US" sz="2400" dirty="0"/>
              <a:t>Drinking alcohol damages the liver.</a:t>
            </a:r>
          </a:p>
          <a:p>
            <a:pPr>
              <a:lnSpc>
                <a:spcPct val="90000"/>
              </a:lnSpc>
            </a:pPr>
            <a:r>
              <a:rPr lang="en-US" sz="2400" dirty="0"/>
              <a:t>Converts glucose and stores it as glycogen</a:t>
            </a:r>
          </a:p>
          <a:p>
            <a:pPr>
              <a:lnSpc>
                <a:spcPct val="90000"/>
              </a:lnSpc>
            </a:pPr>
            <a:r>
              <a:rPr lang="en-US" sz="2400" dirty="0"/>
              <a:t>In times of need glycogen is converted to glucose</a:t>
            </a:r>
          </a:p>
        </p:txBody>
      </p:sp>
      <p:sp>
        <p:nvSpPr>
          <p:cNvPr id="7" name="Slide Number Placeholder 5"/>
          <p:cNvSpPr>
            <a:spLocks noGrp="1"/>
          </p:cNvSpPr>
          <p:nvPr>
            <p:ph type="sldNum" sz="quarter" idx="12"/>
          </p:nvPr>
        </p:nvSpPr>
        <p:spPr/>
        <p:txBody>
          <a:bodyPr/>
          <a:lstStyle/>
          <a:p>
            <a:fld id="{B18602DE-A1E2-4518-9BD6-9B71F12BFAC8}" type="slidenum">
              <a:rPr lang="en-US">
                <a:solidFill>
                  <a:srgbClr val="000000"/>
                </a:solidFill>
              </a:rPr>
              <a:pPr/>
              <a:t>10</a:t>
            </a:fld>
            <a:endParaRPr lang="en-US">
              <a:solidFill>
                <a:srgbClr val="000000"/>
              </a:solidFill>
            </a:endParaRPr>
          </a:p>
        </p:txBody>
      </p:sp>
      <p:sp>
        <p:nvSpPr>
          <p:cNvPr id="13320" name="AutoShape 8">
            <a:hlinkClick r:id="rId3" action="ppaction://hlinksldjump" highlightClick="1"/>
          </p:cNvPr>
          <p:cNvSpPr>
            <a:spLocks noChangeArrowheads="1"/>
          </p:cNvSpPr>
          <p:nvPr/>
        </p:nvSpPr>
        <p:spPr bwMode="auto">
          <a:xfrm>
            <a:off x="7924800" y="5562600"/>
            <a:ext cx="533400" cy="457200"/>
          </a:xfrm>
          <a:prstGeom prst="actionButtonHome">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GB">
              <a:solidFill>
                <a:srgbClr val="000000"/>
              </a:solidFill>
            </a:endParaRPr>
          </a:p>
        </p:txBody>
      </p:sp>
    </p:spTree>
    <p:extLst>
      <p:ext uri="{BB962C8B-B14F-4D97-AF65-F5344CB8AC3E}">
        <p14:creationId xmlns:p14="http://schemas.microsoft.com/office/powerpoint/2010/main" val="10721625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31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317">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317">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317">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317">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3317">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3317">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3317">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7" grpId="0" build="p"/>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4" name="Rectangle 4"/>
          <p:cNvSpPr>
            <a:spLocks noGrp="1" noChangeArrowheads="1"/>
          </p:cNvSpPr>
          <p:nvPr>
            <p:ph type="title"/>
          </p:nvPr>
        </p:nvSpPr>
        <p:spPr/>
        <p:txBody>
          <a:bodyPr/>
          <a:lstStyle/>
          <a:p>
            <a:r>
              <a:rPr lang="en-US"/>
              <a:t>Gall Bladder</a:t>
            </a:r>
          </a:p>
        </p:txBody>
      </p:sp>
      <p:sp>
        <p:nvSpPr>
          <p:cNvPr id="15365" name="Rectangle 5"/>
          <p:cNvSpPr>
            <a:spLocks noGrp="1" noChangeArrowheads="1"/>
          </p:cNvSpPr>
          <p:nvPr>
            <p:ph idx="1"/>
          </p:nvPr>
        </p:nvSpPr>
        <p:spPr/>
        <p:txBody>
          <a:bodyPr/>
          <a:lstStyle/>
          <a:p>
            <a:r>
              <a:rPr lang="en-US" sz="2800"/>
              <a:t>Stores bile from the liver.</a:t>
            </a:r>
          </a:p>
          <a:p>
            <a:r>
              <a:rPr lang="en-US" sz="2800"/>
              <a:t>Delivers bile when food is digested.</a:t>
            </a:r>
          </a:p>
          <a:p>
            <a:r>
              <a:rPr lang="en-US" sz="2800"/>
              <a:t>Fatty diets can cause gallstones.</a:t>
            </a:r>
          </a:p>
          <a:p>
            <a:r>
              <a:rPr lang="en-US" sz="2800"/>
              <a:t>You can live without a gallbladder.</a:t>
            </a:r>
          </a:p>
        </p:txBody>
      </p:sp>
      <p:sp>
        <p:nvSpPr>
          <p:cNvPr id="7" name="Slide Number Placeholder 5"/>
          <p:cNvSpPr>
            <a:spLocks noGrp="1"/>
          </p:cNvSpPr>
          <p:nvPr>
            <p:ph type="sldNum" sz="quarter" idx="12"/>
          </p:nvPr>
        </p:nvSpPr>
        <p:spPr/>
        <p:txBody>
          <a:bodyPr/>
          <a:lstStyle/>
          <a:p>
            <a:fld id="{2AF8520D-27CF-4EBB-B469-B56A02388016}" type="slidenum">
              <a:rPr lang="en-US">
                <a:solidFill>
                  <a:srgbClr val="000000"/>
                </a:solidFill>
              </a:rPr>
              <a:pPr/>
              <a:t>11</a:t>
            </a:fld>
            <a:endParaRPr lang="en-US">
              <a:solidFill>
                <a:srgbClr val="000000"/>
              </a:solidFill>
            </a:endParaRPr>
          </a:p>
        </p:txBody>
      </p:sp>
      <p:sp>
        <p:nvSpPr>
          <p:cNvPr id="15368" name="AutoShape 8">
            <a:hlinkClick r:id="rId4" action="ppaction://hlinksldjump" highlightClick="1"/>
          </p:cNvPr>
          <p:cNvSpPr>
            <a:spLocks noChangeArrowheads="1"/>
          </p:cNvSpPr>
          <p:nvPr/>
        </p:nvSpPr>
        <p:spPr bwMode="auto">
          <a:xfrm>
            <a:off x="7924800" y="5562600"/>
            <a:ext cx="533400" cy="457200"/>
          </a:xfrm>
          <a:prstGeom prst="actionButtonHome">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GB">
              <a:solidFill>
                <a:srgbClr val="000000"/>
              </a:solidFill>
            </a:endParaRPr>
          </a:p>
        </p:txBody>
      </p:sp>
    </p:spTree>
    <p:extLst>
      <p:ext uri="{BB962C8B-B14F-4D97-AF65-F5344CB8AC3E}">
        <p14:creationId xmlns:p14="http://schemas.microsoft.com/office/powerpoint/2010/main" val="183175931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5365">
                                            <p:txEl>
                                              <p:pRg st="0" end="0"/>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Chimes"/>
                                        </p:tgtEl>
                                      </p:cMediaNode>
                                    </p:audio>
                                  </p:sub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5365">
                                            <p:txEl>
                                              <p:pRg st="1" end="1"/>
                                            </p:txEl>
                                          </p:spTgt>
                                        </p:tgtEl>
                                        <p:attrNameLst>
                                          <p:attrName>style.visibility</p:attrName>
                                        </p:attrNameLst>
                                      </p:cBhvr>
                                      <p:to>
                                        <p:strVal val="visible"/>
                                      </p:to>
                                    </p:set>
                                  </p:childTnLst>
                                  <p:subTnLst>
                                    <p:audio>
                                      <p:cMediaNode>
                                        <p:cTn display="0" masterRel="sameClick">
                                          <p:stCondLst>
                                            <p:cond evt="begin" delay="0">
                                              <p:tn val="9"/>
                                            </p:cond>
                                          </p:stCondLst>
                                          <p:endCondLst>
                                            <p:cond evt="onStopAudio" delay="0">
                                              <p:tgtEl>
                                                <p:sldTgt/>
                                              </p:tgtEl>
                                            </p:cond>
                                          </p:endCondLst>
                                        </p:cTn>
                                        <p:tgtEl>
                                          <p:sndTgt r:embed="rId3" name="Chimes"/>
                                        </p:tgtEl>
                                      </p:cMediaNode>
                                    </p:audio>
                                  </p:sub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5365">
                                            <p:txEl>
                                              <p:pRg st="2" end="2"/>
                                            </p:txEl>
                                          </p:spTgt>
                                        </p:tgtEl>
                                        <p:attrNameLst>
                                          <p:attrName>style.visibility</p:attrName>
                                        </p:attrNameLst>
                                      </p:cBhvr>
                                      <p:to>
                                        <p:strVal val="visible"/>
                                      </p:to>
                                    </p:set>
                                  </p:childTnLst>
                                  <p:subTnLst>
                                    <p:audio>
                                      <p:cMediaNode>
                                        <p:cTn display="0" masterRel="sameClick">
                                          <p:stCondLst>
                                            <p:cond evt="begin" delay="0">
                                              <p:tn val="13"/>
                                            </p:cond>
                                          </p:stCondLst>
                                          <p:endCondLst>
                                            <p:cond evt="onStopAudio" delay="0">
                                              <p:tgtEl>
                                                <p:sldTgt/>
                                              </p:tgtEl>
                                            </p:cond>
                                          </p:endCondLst>
                                        </p:cTn>
                                        <p:tgtEl>
                                          <p:sndTgt r:embed="rId3" name="Chimes"/>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5365">
                                            <p:txEl>
                                              <p:pRg st="3" end="3"/>
                                            </p:txEl>
                                          </p:spTgt>
                                        </p:tgtEl>
                                        <p:attrNameLst>
                                          <p:attrName>style.visibility</p:attrName>
                                        </p:attrNameLst>
                                      </p:cBhvr>
                                      <p:to>
                                        <p:strVal val="visible"/>
                                      </p:to>
                                    </p:set>
                                  </p:childTnLst>
                                  <p:subTnLst>
                                    <p:audio>
                                      <p:cMediaNode>
                                        <p:cTn display="0" masterRel="sameClick">
                                          <p:stCondLst>
                                            <p:cond evt="begin" delay="0">
                                              <p:tn val="17"/>
                                            </p:cond>
                                          </p:stCondLst>
                                          <p:endCondLst>
                                            <p:cond evt="onStopAudio" delay="0">
                                              <p:tgtEl>
                                                <p:sldTgt/>
                                              </p:tgtEl>
                                            </p:cond>
                                          </p:endCondLst>
                                        </p:cTn>
                                        <p:tgtEl>
                                          <p:sndTgt r:embed="rId3" name="Chimes"/>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5" grpId="0" build="p"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2" name="Rectangle 4"/>
          <p:cNvSpPr>
            <a:spLocks noGrp="1" noChangeArrowheads="1"/>
          </p:cNvSpPr>
          <p:nvPr>
            <p:ph type="title"/>
          </p:nvPr>
        </p:nvSpPr>
        <p:spPr/>
        <p:txBody>
          <a:bodyPr/>
          <a:lstStyle/>
          <a:p>
            <a:r>
              <a:rPr lang="en-US"/>
              <a:t>Pancreas</a:t>
            </a:r>
          </a:p>
        </p:txBody>
      </p:sp>
      <p:sp>
        <p:nvSpPr>
          <p:cNvPr id="17413" name="Rectangle 5"/>
          <p:cNvSpPr>
            <a:spLocks noGrp="1" noChangeArrowheads="1"/>
          </p:cNvSpPr>
          <p:nvPr>
            <p:ph idx="1"/>
          </p:nvPr>
        </p:nvSpPr>
        <p:spPr/>
        <p:txBody>
          <a:bodyPr/>
          <a:lstStyle/>
          <a:p>
            <a:pPr>
              <a:lnSpc>
                <a:spcPct val="90000"/>
              </a:lnSpc>
            </a:pPr>
            <a:r>
              <a:rPr lang="en-US" sz="2800"/>
              <a:t>Produces compounds to digest fats and proteins.</a:t>
            </a:r>
          </a:p>
          <a:p>
            <a:pPr>
              <a:lnSpc>
                <a:spcPct val="90000"/>
              </a:lnSpc>
            </a:pPr>
            <a:r>
              <a:rPr lang="en-US" sz="2800"/>
              <a:t>Neutralizes acids that enter small intestine.</a:t>
            </a:r>
          </a:p>
          <a:p>
            <a:pPr>
              <a:lnSpc>
                <a:spcPct val="90000"/>
              </a:lnSpc>
            </a:pPr>
            <a:r>
              <a:rPr lang="en-US" sz="2800"/>
              <a:t>Regulates blood sugar by producing insulin.</a:t>
            </a:r>
          </a:p>
          <a:p>
            <a:pPr>
              <a:lnSpc>
                <a:spcPct val="90000"/>
              </a:lnSpc>
            </a:pPr>
            <a:r>
              <a:rPr lang="en-US" sz="2800"/>
              <a:t>If it doesn’t work right you get diabetes.</a:t>
            </a:r>
          </a:p>
        </p:txBody>
      </p:sp>
      <p:sp>
        <p:nvSpPr>
          <p:cNvPr id="7" name="Slide Number Placeholder 5"/>
          <p:cNvSpPr>
            <a:spLocks noGrp="1"/>
          </p:cNvSpPr>
          <p:nvPr>
            <p:ph type="sldNum" sz="quarter" idx="12"/>
          </p:nvPr>
        </p:nvSpPr>
        <p:spPr/>
        <p:txBody>
          <a:bodyPr/>
          <a:lstStyle/>
          <a:p>
            <a:fld id="{4E05A1B6-120A-484B-9B95-354A00DFB4B9}" type="slidenum">
              <a:rPr lang="en-US">
                <a:solidFill>
                  <a:srgbClr val="000000"/>
                </a:solidFill>
              </a:rPr>
              <a:pPr/>
              <a:t>12</a:t>
            </a:fld>
            <a:endParaRPr lang="en-US">
              <a:solidFill>
                <a:srgbClr val="000000"/>
              </a:solidFill>
            </a:endParaRPr>
          </a:p>
        </p:txBody>
      </p:sp>
      <p:sp>
        <p:nvSpPr>
          <p:cNvPr id="17416" name="AutoShape 8">
            <a:hlinkClick r:id="rId4" action="ppaction://hlinksldjump" highlightClick="1"/>
          </p:cNvPr>
          <p:cNvSpPr>
            <a:spLocks noChangeArrowheads="1"/>
          </p:cNvSpPr>
          <p:nvPr/>
        </p:nvSpPr>
        <p:spPr bwMode="auto">
          <a:xfrm>
            <a:off x="7924800" y="5562600"/>
            <a:ext cx="533400" cy="457200"/>
          </a:xfrm>
          <a:prstGeom prst="actionButtonHome">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n-GB">
              <a:solidFill>
                <a:srgbClr val="000000"/>
              </a:solidFill>
            </a:endParaRPr>
          </a:p>
        </p:txBody>
      </p:sp>
    </p:spTree>
    <p:extLst>
      <p:ext uri="{BB962C8B-B14F-4D97-AF65-F5344CB8AC3E}">
        <p14:creationId xmlns:p14="http://schemas.microsoft.com/office/powerpoint/2010/main" val="143095568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7413">
                                            <p:txEl>
                                              <p:pRg st="0" end="0"/>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Chimes"/>
                                        </p:tgtEl>
                                      </p:cMediaNode>
                                    </p:audio>
                                  </p:sub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7413">
                                            <p:txEl>
                                              <p:pRg st="1" end="1"/>
                                            </p:txEl>
                                          </p:spTgt>
                                        </p:tgtEl>
                                        <p:attrNameLst>
                                          <p:attrName>style.visibility</p:attrName>
                                        </p:attrNameLst>
                                      </p:cBhvr>
                                      <p:to>
                                        <p:strVal val="visible"/>
                                      </p:to>
                                    </p:set>
                                  </p:childTnLst>
                                  <p:subTnLst>
                                    <p:audio>
                                      <p:cMediaNode>
                                        <p:cTn display="0" masterRel="sameClick">
                                          <p:stCondLst>
                                            <p:cond evt="begin" delay="0">
                                              <p:tn val="9"/>
                                            </p:cond>
                                          </p:stCondLst>
                                          <p:endCondLst>
                                            <p:cond evt="onStopAudio" delay="0">
                                              <p:tgtEl>
                                                <p:sldTgt/>
                                              </p:tgtEl>
                                            </p:cond>
                                          </p:endCondLst>
                                        </p:cTn>
                                        <p:tgtEl>
                                          <p:sndTgt r:embed="rId3" name="Chimes"/>
                                        </p:tgtEl>
                                      </p:cMediaNode>
                                    </p:audio>
                                  </p:sub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7413">
                                            <p:txEl>
                                              <p:pRg st="2" end="2"/>
                                            </p:txEl>
                                          </p:spTgt>
                                        </p:tgtEl>
                                        <p:attrNameLst>
                                          <p:attrName>style.visibility</p:attrName>
                                        </p:attrNameLst>
                                      </p:cBhvr>
                                      <p:to>
                                        <p:strVal val="visible"/>
                                      </p:to>
                                    </p:set>
                                  </p:childTnLst>
                                  <p:subTnLst>
                                    <p:audio>
                                      <p:cMediaNode>
                                        <p:cTn display="0" masterRel="sameClick">
                                          <p:stCondLst>
                                            <p:cond evt="begin" delay="0">
                                              <p:tn val="13"/>
                                            </p:cond>
                                          </p:stCondLst>
                                          <p:endCondLst>
                                            <p:cond evt="onStopAudio" delay="0">
                                              <p:tgtEl>
                                                <p:sldTgt/>
                                              </p:tgtEl>
                                            </p:cond>
                                          </p:endCondLst>
                                        </p:cTn>
                                        <p:tgtEl>
                                          <p:sndTgt r:embed="rId3" name="Chimes"/>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7413">
                                            <p:txEl>
                                              <p:pRg st="3" end="3"/>
                                            </p:txEl>
                                          </p:spTgt>
                                        </p:tgtEl>
                                        <p:attrNameLst>
                                          <p:attrName>style.visibility</p:attrName>
                                        </p:attrNameLst>
                                      </p:cBhvr>
                                      <p:to>
                                        <p:strVal val="visible"/>
                                      </p:to>
                                    </p:set>
                                  </p:childTnLst>
                                  <p:subTnLst>
                                    <p:audio>
                                      <p:cMediaNode>
                                        <p:cTn display="0" masterRel="sameClick">
                                          <p:stCondLst>
                                            <p:cond evt="begin" delay="0">
                                              <p:tn val="17"/>
                                            </p:cond>
                                          </p:stCondLst>
                                          <p:endCondLst>
                                            <p:cond evt="onStopAudio" delay="0">
                                              <p:tgtEl>
                                                <p:sldTgt/>
                                              </p:tgtEl>
                                            </p:cond>
                                          </p:endCondLst>
                                        </p:cTn>
                                        <p:tgtEl>
                                          <p:sndTgt r:embed="rId3" name="Chimes"/>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3" grpId="0" build="p"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p:spPr>
        <p:txBody>
          <a:bodyPr>
            <a:normAutofit/>
          </a:bodyPr>
          <a:lstStyle/>
          <a:p>
            <a:r>
              <a:rPr lang="en-GB" sz="3200" dirty="0"/>
              <a:t>LAYERS OF THE ALIMENTARY CANAL</a:t>
            </a:r>
          </a:p>
        </p:txBody>
      </p:sp>
      <p:pic>
        <p:nvPicPr>
          <p:cNvPr id="409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17985" y="1052513"/>
            <a:ext cx="8130256" cy="4637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424010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Mucosa</a:t>
            </a:r>
          </a:p>
        </p:txBody>
      </p:sp>
      <p:sp>
        <p:nvSpPr>
          <p:cNvPr id="3" name="Content Placeholder 2"/>
          <p:cNvSpPr>
            <a:spLocks noGrp="1"/>
          </p:cNvSpPr>
          <p:nvPr>
            <p:ph idx="1"/>
          </p:nvPr>
        </p:nvSpPr>
        <p:spPr/>
        <p:txBody>
          <a:bodyPr>
            <a:noAutofit/>
          </a:bodyPr>
          <a:lstStyle/>
          <a:p>
            <a:r>
              <a:rPr lang="en-GB" sz="2000" dirty="0">
                <a:solidFill>
                  <a:srgbClr val="222222"/>
                </a:solidFill>
                <a:latin typeface="Spectral"/>
              </a:rPr>
              <a:t>The </a:t>
            </a:r>
            <a:r>
              <a:rPr lang="en-GB" sz="2000" b="1" dirty="0">
                <a:solidFill>
                  <a:srgbClr val="222222"/>
                </a:solidFill>
                <a:latin typeface="Spectral"/>
              </a:rPr>
              <a:t>mucosa</a:t>
            </a:r>
            <a:r>
              <a:rPr lang="en-GB" sz="2000" dirty="0">
                <a:solidFill>
                  <a:srgbClr val="222222"/>
                </a:solidFill>
                <a:latin typeface="Spectral"/>
              </a:rPr>
              <a:t> is referred to as a mucous membrane, because mucus production is a characteristic feature of gut epithelium. </a:t>
            </a:r>
          </a:p>
          <a:p>
            <a:r>
              <a:rPr lang="en-GB" sz="2000" dirty="0">
                <a:solidFill>
                  <a:srgbClr val="222222"/>
                </a:solidFill>
                <a:latin typeface="Spectral"/>
              </a:rPr>
              <a:t>The membrane consists of epithelium, which is in direct contact with ingested food, and the lamina </a:t>
            </a:r>
            <a:r>
              <a:rPr lang="en-GB" sz="2000" dirty="0" err="1">
                <a:solidFill>
                  <a:srgbClr val="222222"/>
                </a:solidFill>
                <a:latin typeface="Spectral"/>
              </a:rPr>
              <a:t>propria</a:t>
            </a:r>
            <a:r>
              <a:rPr lang="en-GB" sz="2000" dirty="0">
                <a:solidFill>
                  <a:srgbClr val="222222"/>
                </a:solidFill>
                <a:latin typeface="Spectral"/>
              </a:rPr>
              <a:t>, a layer of connective tissue.</a:t>
            </a:r>
          </a:p>
          <a:p>
            <a:r>
              <a:rPr lang="en-GB" sz="2000" dirty="0">
                <a:solidFill>
                  <a:srgbClr val="222222"/>
                </a:solidFill>
                <a:latin typeface="Spectral"/>
              </a:rPr>
              <a:t>In addition, the mucosa has a thin, smooth muscle layer, called the </a:t>
            </a:r>
            <a:r>
              <a:rPr lang="en-GB" sz="2000" dirty="0" err="1">
                <a:solidFill>
                  <a:srgbClr val="222222"/>
                </a:solidFill>
                <a:latin typeface="Spectral"/>
              </a:rPr>
              <a:t>muscularis</a:t>
            </a:r>
            <a:r>
              <a:rPr lang="en-GB" sz="2000" dirty="0">
                <a:solidFill>
                  <a:srgbClr val="222222"/>
                </a:solidFill>
                <a:latin typeface="Spectral"/>
              </a:rPr>
              <a:t> mucosa described below).</a:t>
            </a:r>
          </a:p>
          <a:p>
            <a:r>
              <a:rPr lang="en-GB" sz="2000" i="1" dirty="0">
                <a:solidFill>
                  <a:srgbClr val="222222"/>
                </a:solidFill>
                <a:latin typeface="Spectral"/>
              </a:rPr>
              <a:t>Epithelium</a:t>
            </a:r>
            <a:r>
              <a:rPr lang="en-GB" sz="2000" dirty="0">
                <a:solidFill>
                  <a:srgbClr val="222222"/>
                </a:solidFill>
                <a:latin typeface="Spectral"/>
              </a:rPr>
              <a:t>—In the mouth, pharynx, </a:t>
            </a:r>
            <a:r>
              <a:rPr lang="en-GB" sz="2000" dirty="0" err="1">
                <a:solidFill>
                  <a:srgbClr val="222222"/>
                </a:solidFill>
                <a:latin typeface="Spectral"/>
              </a:rPr>
              <a:t>esophagus</a:t>
            </a:r>
            <a:r>
              <a:rPr lang="en-GB" sz="2000" dirty="0">
                <a:solidFill>
                  <a:srgbClr val="222222"/>
                </a:solidFill>
                <a:latin typeface="Spectral"/>
              </a:rPr>
              <a:t>, and anal canal, the epithelium is primarily a non-keratinized, stratified squamous epithelium. In the stomach and intestines, it is a simple columnar epithelium.</a:t>
            </a:r>
            <a:endParaRPr lang="en-GB" sz="2000" dirty="0"/>
          </a:p>
        </p:txBody>
      </p:sp>
    </p:spTree>
    <p:extLst>
      <p:ext uri="{BB962C8B-B14F-4D97-AF65-F5344CB8AC3E}">
        <p14:creationId xmlns:p14="http://schemas.microsoft.com/office/powerpoint/2010/main" val="31360149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Submucosa</a:t>
            </a:r>
            <a:endParaRPr lang="en-GB" dirty="0"/>
          </a:p>
        </p:txBody>
      </p:sp>
      <p:sp>
        <p:nvSpPr>
          <p:cNvPr id="3" name="Content Placeholder 2"/>
          <p:cNvSpPr>
            <a:spLocks noGrp="1"/>
          </p:cNvSpPr>
          <p:nvPr>
            <p:ph idx="1"/>
          </p:nvPr>
        </p:nvSpPr>
        <p:spPr/>
        <p:txBody>
          <a:bodyPr>
            <a:normAutofit fontScale="85000" lnSpcReduction="20000"/>
          </a:bodyPr>
          <a:lstStyle/>
          <a:p>
            <a:r>
              <a:rPr lang="en-GB" dirty="0">
                <a:solidFill>
                  <a:srgbClr val="222222"/>
                </a:solidFill>
                <a:latin typeface="Spectral"/>
              </a:rPr>
              <a:t>A broad layer of dense connective tissue, it connects the overlying mucosa to the underlying </a:t>
            </a:r>
            <a:r>
              <a:rPr lang="en-GB" dirty="0" err="1">
                <a:solidFill>
                  <a:srgbClr val="222222"/>
                </a:solidFill>
                <a:latin typeface="Spectral"/>
              </a:rPr>
              <a:t>muscularis</a:t>
            </a:r>
            <a:r>
              <a:rPr lang="en-GB" dirty="0">
                <a:solidFill>
                  <a:srgbClr val="222222"/>
                </a:solidFill>
                <a:latin typeface="Spectral"/>
              </a:rPr>
              <a:t>. </a:t>
            </a:r>
          </a:p>
          <a:p>
            <a:r>
              <a:rPr lang="en-GB" dirty="0">
                <a:solidFill>
                  <a:srgbClr val="222222"/>
                </a:solidFill>
                <a:latin typeface="Spectral"/>
              </a:rPr>
              <a:t>It includes blood and lymphatic vessels (which transport absorbed nutrients), and a scattering of </a:t>
            </a:r>
            <a:r>
              <a:rPr lang="en-GB" dirty="0" err="1">
                <a:solidFill>
                  <a:srgbClr val="222222"/>
                </a:solidFill>
                <a:latin typeface="Spectral"/>
              </a:rPr>
              <a:t>submucosal</a:t>
            </a:r>
            <a:r>
              <a:rPr lang="en-GB" dirty="0">
                <a:solidFill>
                  <a:srgbClr val="222222"/>
                </a:solidFill>
                <a:latin typeface="Spectral"/>
              </a:rPr>
              <a:t> glands that release digestive secretions. </a:t>
            </a:r>
          </a:p>
          <a:p>
            <a:r>
              <a:rPr lang="en-GB" dirty="0">
                <a:solidFill>
                  <a:srgbClr val="222222"/>
                </a:solidFill>
                <a:latin typeface="Spectral"/>
              </a:rPr>
              <a:t>Additionally, it serves as a conduit for a dense branching network of nerves, the </a:t>
            </a:r>
            <a:r>
              <a:rPr lang="en-GB" dirty="0" err="1">
                <a:solidFill>
                  <a:srgbClr val="222222"/>
                </a:solidFill>
                <a:latin typeface="Spectral"/>
              </a:rPr>
              <a:t>submucosal</a:t>
            </a:r>
            <a:r>
              <a:rPr lang="en-GB" dirty="0">
                <a:solidFill>
                  <a:srgbClr val="222222"/>
                </a:solidFill>
                <a:latin typeface="Spectral"/>
              </a:rPr>
              <a:t> plexus, which functions as described below.</a:t>
            </a:r>
            <a:endParaRPr lang="en-GB" dirty="0"/>
          </a:p>
        </p:txBody>
      </p:sp>
    </p:spTree>
    <p:extLst>
      <p:ext uri="{BB962C8B-B14F-4D97-AF65-F5344CB8AC3E}">
        <p14:creationId xmlns:p14="http://schemas.microsoft.com/office/powerpoint/2010/main" val="13430920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err="1">
                <a:solidFill>
                  <a:srgbClr val="222222"/>
                </a:solidFill>
                <a:latin typeface="Spectral"/>
              </a:rPr>
              <a:t>Muscalaris</a:t>
            </a:r>
            <a:endParaRPr lang="en-GB" dirty="0"/>
          </a:p>
        </p:txBody>
      </p:sp>
      <p:sp>
        <p:nvSpPr>
          <p:cNvPr id="3" name="Content Placeholder 2"/>
          <p:cNvSpPr>
            <a:spLocks noGrp="1"/>
          </p:cNvSpPr>
          <p:nvPr>
            <p:ph idx="1"/>
          </p:nvPr>
        </p:nvSpPr>
        <p:spPr/>
        <p:txBody>
          <a:bodyPr>
            <a:normAutofit/>
          </a:bodyPr>
          <a:lstStyle/>
          <a:p>
            <a:r>
              <a:rPr lang="en-GB" sz="2400" dirty="0">
                <a:solidFill>
                  <a:srgbClr val="222222"/>
                </a:solidFill>
                <a:latin typeface="Spectral"/>
              </a:rPr>
              <a:t>(Also called the </a:t>
            </a:r>
            <a:r>
              <a:rPr lang="en-GB" sz="2400" dirty="0" err="1">
                <a:solidFill>
                  <a:srgbClr val="222222"/>
                </a:solidFill>
                <a:latin typeface="Spectral"/>
              </a:rPr>
              <a:t>muscularis</a:t>
            </a:r>
            <a:r>
              <a:rPr lang="en-GB" sz="2400" dirty="0">
                <a:solidFill>
                  <a:srgbClr val="222222"/>
                </a:solidFill>
                <a:latin typeface="Spectral"/>
              </a:rPr>
              <a:t> </a:t>
            </a:r>
            <a:r>
              <a:rPr lang="en-GB" sz="2400" dirty="0" err="1">
                <a:solidFill>
                  <a:srgbClr val="222222"/>
                </a:solidFill>
                <a:latin typeface="Spectral"/>
              </a:rPr>
              <a:t>externa</a:t>
            </a:r>
            <a:r>
              <a:rPr lang="en-GB" sz="2400" dirty="0">
                <a:solidFill>
                  <a:srgbClr val="222222"/>
                </a:solidFill>
                <a:latin typeface="Spectral"/>
              </a:rPr>
              <a:t>). </a:t>
            </a:r>
          </a:p>
          <a:p>
            <a:r>
              <a:rPr lang="en-GB" sz="2400" dirty="0">
                <a:solidFill>
                  <a:srgbClr val="222222"/>
                </a:solidFill>
                <a:latin typeface="Spectral"/>
              </a:rPr>
              <a:t>The </a:t>
            </a:r>
            <a:r>
              <a:rPr lang="en-GB" sz="2400" dirty="0" err="1">
                <a:solidFill>
                  <a:srgbClr val="222222"/>
                </a:solidFill>
                <a:latin typeface="Spectral"/>
              </a:rPr>
              <a:t>muscularis</a:t>
            </a:r>
            <a:r>
              <a:rPr lang="en-GB" sz="2400" dirty="0">
                <a:solidFill>
                  <a:srgbClr val="222222"/>
                </a:solidFill>
                <a:latin typeface="Spectral"/>
              </a:rPr>
              <a:t> in the small intestine is made up of a double layer of smooth muscle: an inner circular layer and an outer longitudinal layer. </a:t>
            </a:r>
          </a:p>
          <a:p>
            <a:r>
              <a:rPr lang="en-GB" sz="2400" dirty="0">
                <a:solidFill>
                  <a:srgbClr val="222222"/>
                </a:solidFill>
                <a:latin typeface="Spectral"/>
              </a:rPr>
              <a:t>The contractions of these layers promote mechanical digestion, expose more of the food to digestive chemicals, and move the food along the canal.</a:t>
            </a:r>
            <a:endParaRPr lang="en-GB" sz="2400" dirty="0"/>
          </a:p>
        </p:txBody>
      </p:sp>
    </p:spTree>
    <p:extLst>
      <p:ext uri="{BB962C8B-B14F-4D97-AF65-F5344CB8AC3E}">
        <p14:creationId xmlns:p14="http://schemas.microsoft.com/office/powerpoint/2010/main" val="3811753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SEROSA</a:t>
            </a:r>
          </a:p>
        </p:txBody>
      </p:sp>
      <p:sp>
        <p:nvSpPr>
          <p:cNvPr id="3" name="Content Placeholder 2"/>
          <p:cNvSpPr>
            <a:spLocks noGrp="1"/>
          </p:cNvSpPr>
          <p:nvPr>
            <p:ph idx="1"/>
          </p:nvPr>
        </p:nvSpPr>
        <p:spPr/>
        <p:txBody>
          <a:bodyPr>
            <a:normAutofit/>
          </a:bodyPr>
          <a:lstStyle/>
          <a:p>
            <a:r>
              <a:rPr lang="en-GB" sz="2400" dirty="0">
                <a:solidFill>
                  <a:srgbClr val="222222"/>
                </a:solidFill>
                <a:latin typeface="Spectral"/>
              </a:rPr>
              <a:t>The </a:t>
            </a:r>
            <a:r>
              <a:rPr lang="en-GB" sz="2400" b="1" dirty="0">
                <a:solidFill>
                  <a:srgbClr val="222222"/>
                </a:solidFill>
                <a:latin typeface="Spectral"/>
              </a:rPr>
              <a:t>serosa</a:t>
            </a:r>
            <a:r>
              <a:rPr lang="en-GB" sz="2400" dirty="0">
                <a:solidFill>
                  <a:srgbClr val="222222"/>
                </a:solidFill>
                <a:latin typeface="Spectral"/>
              </a:rPr>
              <a:t> is the portion of the alimentary canal superficial to the </a:t>
            </a:r>
            <a:r>
              <a:rPr lang="en-GB" sz="2400" dirty="0" err="1">
                <a:solidFill>
                  <a:srgbClr val="222222"/>
                </a:solidFill>
                <a:latin typeface="Spectral"/>
              </a:rPr>
              <a:t>muscularis</a:t>
            </a:r>
            <a:r>
              <a:rPr lang="en-GB" sz="2400" dirty="0">
                <a:solidFill>
                  <a:srgbClr val="222222"/>
                </a:solidFill>
                <a:latin typeface="Spectral"/>
              </a:rPr>
              <a:t>. </a:t>
            </a:r>
          </a:p>
          <a:p>
            <a:r>
              <a:rPr lang="en-GB" sz="2400" dirty="0">
                <a:solidFill>
                  <a:srgbClr val="222222"/>
                </a:solidFill>
                <a:latin typeface="Spectral"/>
              </a:rPr>
              <a:t>Present only in the region of the alimentary canal within the abdominal cavity. </a:t>
            </a:r>
          </a:p>
          <a:p>
            <a:r>
              <a:rPr lang="en-GB" sz="2400" dirty="0">
                <a:solidFill>
                  <a:srgbClr val="222222"/>
                </a:solidFill>
                <a:latin typeface="Spectral"/>
              </a:rPr>
              <a:t>Instead of serosa, the mouth, pharynx, and </a:t>
            </a:r>
            <a:r>
              <a:rPr lang="en-GB" sz="2400" dirty="0" err="1">
                <a:solidFill>
                  <a:srgbClr val="222222"/>
                </a:solidFill>
                <a:latin typeface="Spectral"/>
              </a:rPr>
              <a:t>esophagus</a:t>
            </a:r>
            <a:r>
              <a:rPr lang="en-GB" sz="2400" dirty="0">
                <a:solidFill>
                  <a:srgbClr val="222222"/>
                </a:solidFill>
                <a:latin typeface="Spectral"/>
              </a:rPr>
              <a:t> have a dense sheath of collagen </a:t>
            </a:r>
            <a:r>
              <a:rPr lang="en-GB" sz="2400" dirty="0" err="1">
                <a:solidFill>
                  <a:srgbClr val="222222"/>
                </a:solidFill>
                <a:latin typeface="Spectral"/>
              </a:rPr>
              <a:t>fibers</a:t>
            </a:r>
            <a:r>
              <a:rPr lang="en-GB" sz="2400" dirty="0">
                <a:solidFill>
                  <a:srgbClr val="222222"/>
                </a:solidFill>
                <a:latin typeface="Spectral"/>
              </a:rPr>
              <a:t> called the adventitia. </a:t>
            </a:r>
          </a:p>
          <a:p>
            <a:pPr>
              <a:buFont typeface="Wingdings" pitchFamily="2" charset="2"/>
              <a:buChar char="Ø"/>
            </a:pPr>
            <a:r>
              <a:rPr lang="en-GB" sz="2400" dirty="0">
                <a:solidFill>
                  <a:srgbClr val="222222"/>
                </a:solidFill>
                <a:latin typeface="Spectral"/>
              </a:rPr>
              <a:t>These tissues serve to hold the alimentary canal in place near the ventral surface of the vertebral column.</a:t>
            </a:r>
            <a:endParaRPr lang="en-GB" sz="2400" dirty="0"/>
          </a:p>
        </p:txBody>
      </p:sp>
    </p:spTree>
    <p:extLst>
      <p:ext uri="{BB962C8B-B14F-4D97-AF65-F5344CB8AC3E}">
        <p14:creationId xmlns:p14="http://schemas.microsoft.com/office/powerpoint/2010/main" val="40970751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solidFill>
                  <a:srgbClr val="222222"/>
                </a:solidFill>
                <a:latin typeface="Spectral"/>
              </a:rPr>
              <a:t>Contribution of Other Body Systems to the Digestive System</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161745444"/>
              </p:ext>
            </p:extLst>
          </p:nvPr>
        </p:nvGraphicFramePr>
        <p:xfrm>
          <a:off x="1043608" y="1484784"/>
          <a:ext cx="7560840" cy="4327706"/>
        </p:xfrm>
        <a:graphic>
          <a:graphicData uri="http://schemas.openxmlformats.org/drawingml/2006/table">
            <a:tbl>
              <a:tblPr/>
              <a:tblGrid>
                <a:gridCol w="1728192">
                  <a:extLst>
                    <a:ext uri="{9D8B030D-6E8A-4147-A177-3AD203B41FA5}">
                      <a16:colId xmlns:a16="http://schemas.microsoft.com/office/drawing/2014/main" val="20000"/>
                    </a:ext>
                  </a:extLst>
                </a:gridCol>
                <a:gridCol w="5832648">
                  <a:extLst>
                    <a:ext uri="{9D8B030D-6E8A-4147-A177-3AD203B41FA5}">
                      <a16:colId xmlns:a16="http://schemas.microsoft.com/office/drawing/2014/main" val="20001"/>
                    </a:ext>
                  </a:extLst>
                </a:gridCol>
              </a:tblGrid>
              <a:tr h="623754">
                <a:tc>
                  <a:txBody>
                    <a:bodyPr/>
                    <a:lstStyle/>
                    <a:p>
                      <a:r>
                        <a:rPr lang="en-GB" sz="2000" dirty="0">
                          <a:effectLst/>
                        </a:rPr>
                        <a:t>Cardiovascular</a:t>
                      </a:r>
                    </a:p>
                  </a:txBody>
                  <a:tcPr marL="78327" marR="78327" marT="39164" marB="39164" anchor="ctr">
                    <a:lnL>
                      <a:noFill/>
                    </a:lnL>
                    <a:lnR>
                      <a:noFill/>
                    </a:lnR>
                    <a:lnT>
                      <a:noFill/>
                    </a:lnT>
                    <a:lnB>
                      <a:noFill/>
                    </a:lnB>
                  </a:tcPr>
                </a:tc>
                <a:tc>
                  <a:txBody>
                    <a:bodyPr/>
                    <a:lstStyle/>
                    <a:p>
                      <a:r>
                        <a:rPr lang="en-GB" sz="2000">
                          <a:effectLst/>
                        </a:rPr>
                        <a:t>Blood supplies digestive organs with oxygen and processed nutrients</a:t>
                      </a:r>
                    </a:p>
                  </a:txBody>
                  <a:tcPr marL="78327" marR="78327" marT="39164" marB="39164" anchor="ctr">
                    <a:lnL>
                      <a:noFill/>
                    </a:lnL>
                    <a:lnR>
                      <a:noFill/>
                    </a:lnR>
                    <a:lnT>
                      <a:noFill/>
                    </a:lnT>
                    <a:lnB>
                      <a:noFill/>
                    </a:lnB>
                  </a:tcPr>
                </a:tc>
                <a:extLst>
                  <a:ext uri="{0D108BD9-81ED-4DB2-BD59-A6C34878D82A}">
                    <a16:rowId xmlns:a16="http://schemas.microsoft.com/office/drawing/2014/main" val="10000"/>
                  </a:ext>
                </a:extLst>
              </a:tr>
              <a:tr h="749499">
                <a:tc>
                  <a:txBody>
                    <a:bodyPr/>
                    <a:lstStyle/>
                    <a:p>
                      <a:r>
                        <a:rPr lang="en-GB" sz="2000">
                          <a:effectLst/>
                        </a:rPr>
                        <a:t>Endocrine</a:t>
                      </a:r>
                    </a:p>
                  </a:txBody>
                  <a:tcPr marL="78327" marR="78327" marT="39164" marB="39164" anchor="ctr">
                    <a:lnL>
                      <a:noFill/>
                    </a:lnL>
                    <a:lnR>
                      <a:noFill/>
                    </a:lnR>
                    <a:lnT>
                      <a:noFill/>
                    </a:lnT>
                    <a:lnB>
                      <a:noFill/>
                    </a:lnB>
                  </a:tcPr>
                </a:tc>
                <a:tc>
                  <a:txBody>
                    <a:bodyPr/>
                    <a:lstStyle/>
                    <a:p>
                      <a:r>
                        <a:rPr lang="en-GB" sz="2000" dirty="0">
                          <a:effectLst/>
                        </a:rPr>
                        <a:t>Endocrine hormones help regulate secretion in digestive glands and accessory organs</a:t>
                      </a:r>
                    </a:p>
                  </a:txBody>
                  <a:tcPr marL="78327" marR="78327" marT="39164" marB="39164" anchor="ctr">
                    <a:lnL>
                      <a:noFill/>
                    </a:lnL>
                    <a:lnR>
                      <a:noFill/>
                    </a:lnR>
                    <a:lnT>
                      <a:noFill/>
                    </a:lnT>
                    <a:lnB>
                      <a:noFill/>
                    </a:lnB>
                  </a:tcPr>
                </a:tc>
                <a:extLst>
                  <a:ext uri="{0D108BD9-81ED-4DB2-BD59-A6C34878D82A}">
                    <a16:rowId xmlns:a16="http://schemas.microsoft.com/office/drawing/2014/main" val="10001"/>
                  </a:ext>
                </a:extLst>
              </a:tr>
              <a:tr h="749499">
                <a:tc>
                  <a:txBody>
                    <a:bodyPr/>
                    <a:lstStyle/>
                    <a:p>
                      <a:r>
                        <a:rPr lang="en-GB" sz="2000" dirty="0" err="1">
                          <a:effectLst/>
                        </a:rPr>
                        <a:t>Integumentay</a:t>
                      </a:r>
                      <a:endParaRPr lang="en-GB" sz="2000" dirty="0">
                        <a:effectLst/>
                      </a:endParaRPr>
                    </a:p>
                  </a:txBody>
                  <a:tcPr marL="78327" marR="78327" marT="39164" marB="39164" anchor="ctr">
                    <a:lnL>
                      <a:noFill/>
                    </a:lnL>
                    <a:lnR>
                      <a:noFill/>
                    </a:lnR>
                    <a:lnT>
                      <a:noFill/>
                    </a:lnT>
                    <a:lnB>
                      <a:noFill/>
                    </a:lnB>
                  </a:tcPr>
                </a:tc>
                <a:tc>
                  <a:txBody>
                    <a:bodyPr/>
                    <a:lstStyle/>
                    <a:p>
                      <a:r>
                        <a:rPr lang="en-GB" sz="2000" dirty="0">
                          <a:effectLst/>
                        </a:rPr>
                        <a:t>Skin helps protect digestive organs and synthesizes vitamin D for calcium absorption</a:t>
                      </a:r>
                    </a:p>
                  </a:txBody>
                  <a:tcPr marL="78327" marR="78327" marT="39164" marB="39164" anchor="ctr">
                    <a:lnL>
                      <a:noFill/>
                    </a:lnL>
                    <a:lnR>
                      <a:noFill/>
                    </a:lnR>
                    <a:lnT>
                      <a:noFill/>
                    </a:lnT>
                    <a:lnB>
                      <a:noFill/>
                    </a:lnB>
                  </a:tcPr>
                </a:tc>
                <a:extLst>
                  <a:ext uri="{0D108BD9-81ED-4DB2-BD59-A6C34878D82A}">
                    <a16:rowId xmlns:a16="http://schemas.microsoft.com/office/drawing/2014/main" val="10002"/>
                  </a:ext>
                </a:extLst>
              </a:tr>
              <a:tr h="1452852">
                <a:tc>
                  <a:txBody>
                    <a:bodyPr/>
                    <a:lstStyle/>
                    <a:p>
                      <a:r>
                        <a:rPr lang="en-GB" sz="2000">
                          <a:effectLst/>
                        </a:rPr>
                        <a:t>Lymphatic</a:t>
                      </a:r>
                    </a:p>
                  </a:txBody>
                  <a:tcPr marL="78327" marR="78327" marT="39164" marB="39164" anchor="ctr">
                    <a:lnL>
                      <a:noFill/>
                    </a:lnL>
                    <a:lnR>
                      <a:noFill/>
                    </a:lnR>
                    <a:lnT>
                      <a:noFill/>
                    </a:lnT>
                    <a:lnB>
                      <a:noFill/>
                    </a:lnB>
                  </a:tcPr>
                </a:tc>
                <a:tc>
                  <a:txBody>
                    <a:bodyPr/>
                    <a:lstStyle/>
                    <a:p>
                      <a:r>
                        <a:rPr lang="en-GB" sz="2000" dirty="0">
                          <a:effectLst/>
                        </a:rPr>
                        <a:t>Mucosa-associated lymphoid tissue and other lymphatic tissue defend against entry of pathogens; lacteals absorb lipids; and lymphatic vessels transport lipids to bloodstream</a:t>
                      </a:r>
                    </a:p>
                  </a:txBody>
                  <a:tcPr marL="78327" marR="78327" marT="39164" marB="39164" anchor="ctr">
                    <a:lnL>
                      <a:noFill/>
                    </a:lnL>
                    <a:lnR>
                      <a:noFill/>
                    </a:lnR>
                    <a:lnT>
                      <a:noFill/>
                    </a:lnT>
                    <a:lnB>
                      <a:noFill/>
                    </a:lnB>
                  </a:tcPr>
                </a:tc>
                <a:extLst>
                  <a:ext uri="{0D108BD9-81ED-4DB2-BD59-A6C34878D82A}">
                    <a16:rowId xmlns:a16="http://schemas.microsoft.com/office/drawing/2014/main" val="10003"/>
                  </a:ext>
                </a:extLst>
              </a:tr>
              <a:tr h="623754">
                <a:tc>
                  <a:txBody>
                    <a:bodyPr/>
                    <a:lstStyle/>
                    <a:p>
                      <a:r>
                        <a:rPr lang="en-GB" sz="2000">
                          <a:effectLst/>
                        </a:rPr>
                        <a:t>Muscular</a:t>
                      </a:r>
                    </a:p>
                  </a:txBody>
                  <a:tcPr marL="78327" marR="78327" marT="39164" marB="39164" anchor="ctr">
                    <a:lnL>
                      <a:noFill/>
                    </a:lnL>
                    <a:lnR>
                      <a:noFill/>
                    </a:lnR>
                    <a:lnT>
                      <a:noFill/>
                    </a:lnT>
                    <a:lnB>
                      <a:noFill/>
                    </a:lnB>
                  </a:tcPr>
                </a:tc>
                <a:tc>
                  <a:txBody>
                    <a:bodyPr/>
                    <a:lstStyle/>
                    <a:p>
                      <a:r>
                        <a:rPr lang="en-GB" sz="2000" dirty="0">
                          <a:effectLst/>
                        </a:rPr>
                        <a:t>Skeletal muscles support and protect abdominal organs</a:t>
                      </a:r>
                    </a:p>
                  </a:txBody>
                  <a:tcPr marL="78327" marR="78327" marT="39164" marB="39164" anchor="ctr">
                    <a:lnL>
                      <a:noFill/>
                    </a:lnL>
                    <a:lnR>
                      <a:noFill/>
                    </a:lnR>
                    <a:lnT>
                      <a:noFill/>
                    </a:lnT>
                    <a:lnB>
                      <a:noFill/>
                    </a:lnB>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997729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3131245545"/>
              </p:ext>
            </p:extLst>
          </p:nvPr>
        </p:nvGraphicFramePr>
        <p:xfrm>
          <a:off x="457200" y="2003901"/>
          <a:ext cx="8229600" cy="4023360"/>
        </p:xfrm>
        <a:graphic>
          <a:graphicData uri="http://schemas.openxmlformats.org/drawingml/2006/table">
            <a:tbl>
              <a:tblPr/>
              <a:tblGrid>
                <a:gridCol w="2314600">
                  <a:extLst>
                    <a:ext uri="{9D8B030D-6E8A-4147-A177-3AD203B41FA5}">
                      <a16:colId xmlns:a16="http://schemas.microsoft.com/office/drawing/2014/main" val="20000"/>
                    </a:ext>
                  </a:extLst>
                </a:gridCol>
                <a:gridCol w="5915000">
                  <a:extLst>
                    <a:ext uri="{9D8B030D-6E8A-4147-A177-3AD203B41FA5}">
                      <a16:colId xmlns:a16="http://schemas.microsoft.com/office/drawing/2014/main" val="20001"/>
                    </a:ext>
                  </a:extLst>
                </a:gridCol>
              </a:tblGrid>
              <a:tr h="0">
                <a:tc>
                  <a:txBody>
                    <a:bodyPr/>
                    <a:lstStyle/>
                    <a:p>
                      <a:r>
                        <a:rPr lang="en-GB" sz="2400" dirty="0">
                          <a:effectLst/>
                        </a:rPr>
                        <a:t>Nervous</a:t>
                      </a:r>
                    </a:p>
                  </a:txBody>
                  <a:tcPr anchor="ctr">
                    <a:lnL>
                      <a:noFill/>
                    </a:lnL>
                    <a:lnR>
                      <a:noFill/>
                    </a:lnR>
                    <a:lnT>
                      <a:noFill/>
                    </a:lnT>
                    <a:lnB>
                      <a:noFill/>
                    </a:lnB>
                  </a:tcPr>
                </a:tc>
                <a:tc>
                  <a:txBody>
                    <a:bodyPr/>
                    <a:lstStyle/>
                    <a:p>
                      <a:r>
                        <a:rPr lang="en-GB" sz="2400">
                          <a:effectLst/>
                        </a:rPr>
                        <a:t>Sensory and motor neurons help regulate secretions and muscle contractions in the digestive tract</a:t>
                      </a:r>
                    </a:p>
                  </a:txBody>
                  <a:tcPr anchor="ctr">
                    <a:lnL>
                      <a:noFill/>
                    </a:lnL>
                    <a:lnR>
                      <a:noFill/>
                    </a:lnR>
                    <a:lnT>
                      <a:noFill/>
                    </a:lnT>
                    <a:lnB>
                      <a:noFill/>
                    </a:lnB>
                  </a:tcPr>
                </a:tc>
                <a:extLst>
                  <a:ext uri="{0D108BD9-81ED-4DB2-BD59-A6C34878D82A}">
                    <a16:rowId xmlns:a16="http://schemas.microsoft.com/office/drawing/2014/main" val="10000"/>
                  </a:ext>
                </a:extLst>
              </a:tr>
              <a:tr h="0">
                <a:tc>
                  <a:txBody>
                    <a:bodyPr/>
                    <a:lstStyle/>
                    <a:p>
                      <a:r>
                        <a:rPr lang="en-GB" sz="2400">
                          <a:effectLst/>
                        </a:rPr>
                        <a:t>Respiratory</a:t>
                      </a:r>
                    </a:p>
                  </a:txBody>
                  <a:tcPr anchor="ctr">
                    <a:lnL>
                      <a:noFill/>
                    </a:lnL>
                    <a:lnR>
                      <a:noFill/>
                    </a:lnR>
                    <a:lnT>
                      <a:noFill/>
                    </a:lnT>
                    <a:lnB>
                      <a:noFill/>
                    </a:lnB>
                  </a:tcPr>
                </a:tc>
                <a:tc>
                  <a:txBody>
                    <a:bodyPr/>
                    <a:lstStyle/>
                    <a:p>
                      <a:r>
                        <a:rPr lang="en-GB" sz="2400">
                          <a:effectLst/>
                        </a:rPr>
                        <a:t>Respiratory organs provide oxygen and remove carbon dioxide</a:t>
                      </a:r>
                    </a:p>
                  </a:txBody>
                  <a:tcPr anchor="ctr">
                    <a:lnL>
                      <a:noFill/>
                    </a:lnL>
                    <a:lnR>
                      <a:noFill/>
                    </a:lnR>
                    <a:lnT>
                      <a:noFill/>
                    </a:lnT>
                    <a:lnB>
                      <a:noFill/>
                    </a:lnB>
                  </a:tcPr>
                </a:tc>
                <a:extLst>
                  <a:ext uri="{0D108BD9-81ED-4DB2-BD59-A6C34878D82A}">
                    <a16:rowId xmlns:a16="http://schemas.microsoft.com/office/drawing/2014/main" val="10001"/>
                  </a:ext>
                </a:extLst>
              </a:tr>
              <a:tr h="0">
                <a:tc>
                  <a:txBody>
                    <a:bodyPr/>
                    <a:lstStyle/>
                    <a:p>
                      <a:r>
                        <a:rPr lang="en-GB" sz="2400">
                          <a:effectLst/>
                        </a:rPr>
                        <a:t>Skeletal</a:t>
                      </a:r>
                    </a:p>
                  </a:txBody>
                  <a:tcPr anchor="ctr">
                    <a:lnL>
                      <a:noFill/>
                    </a:lnL>
                    <a:lnR>
                      <a:noFill/>
                    </a:lnR>
                    <a:lnT>
                      <a:noFill/>
                    </a:lnT>
                    <a:lnB>
                      <a:noFill/>
                    </a:lnB>
                  </a:tcPr>
                </a:tc>
                <a:tc>
                  <a:txBody>
                    <a:bodyPr/>
                    <a:lstStyle/>
                    <a:p>
                      <a:r>
                        <a:rPr lang="en-GB" sz="2400">
                          <a:effectLst/>
                        </a:rPr>
                        <a:t>Bones help protect and support digestive organs</a:t>
                      </a:r>
                    </a:p>
                  </a:txBody>
                  <a:tcPr anchor="ctr">
                    <a:lnL>
                      <a:noFill/>
                    </a:lnL>
                    <a:lnR>
                      <a:noFill/>
                    </a:lnR>
                    <a:lnT>
                      <a:noFill/>
                    </a:lnT>
                    <a:lnB>
                      <a:noFill/>
                    </a:lnB>
                  </a:tcPr>
                </a:tc>
                <a:extLst>
                  <a:ext uri="{0D108BD9-81ED-4DB2-BD59-A6C34878D82A}">
                    <a16:rowId xmlns:a16="http://schemas.microsoft.com/office/drawing/2014/main" val="10002"/>
                  </a:ext>
                </a:extLst>
              </a:tr>
              <a:tr h="0">
                <a:tc>
                  <a:txBody>
                    <a:bodyPr/>
                    <a:lstStyle/>
                    <a:p>
                      <a:r>
                        <a:rPr lang="en-GB" sz="2400">
                          <a:effectLst/>
                        </a:rPr>
                        <a:t>Urinary</a:t>
                      </a:r>
                    </a:p>
                  </a:txBody>
                  <a:tcPr anchor="ctr">
                    <a:lnL>
                      <a:noFill/>
                    </a:lnL>
                    <a:lnR>
                      <a:noFill/>
                    </a:lnR>
                    <a:lnT>
                      <a:noFill/>
                    </a:lnT>
                    <a:lnB>
                      <a:noFill/>
                    </a:lnB>
                  </a:tcPr>
                </a:tc>
                <a:tc>
                  <a:txBody>
                    <a:bodyPr/>
                    <a:lstStyle/>
                    <a:p>
                      <a:r>
                        <a:rPr lang="en-GB" sz="2400" dirty="0">
                          <a:effectLst/>
                        </a:rPr>
                        <a:t>Kidneys convert vitamin D into its active form, allowing calcium absorption in the small intestine</a:t>
                      </a:r>
                    </a:p>
                  </a:txBody>
                  <a:tcPr anchor="ctr">
                    <a:lnL>
                      <a:noFill/>
                    </a:lnL>
                    <a:lnR>
                      <a:noFill/>
                    </a:lnR>
                    <a:lnT>
                      <a:noFill/>
                    </a:lnT>
                    <a:lnB>
                      <a:noFill/>
                    </a:lnB>
                  </a:tcPr>
                </a:tc>
                <a:extLst>
                  <a:ext uri="{0D108BD9-81ED-4DB2-BD59-A6C34878D82A}">
                    <a16:rowId xmlns:a16="http://schemas.microsoft.com/office/drawing/2014/main" val="10003"/>
                  </a:ext>
                </a:extLst>
              </a:tr>
            </a:tbl>
          </a:graphicData>
        </a:graphic>
      </p:graphicFrame>
      <p:sp>
        <p:nvSpPr>
          <p:cNvPr id="4" name="Title 1"/>
          <p:cNvSpPr>
            <a:spLocks noGrp="1"/>
          </p:cNvSpPr>
          <p:nvPr>
            <p:ph type="title"/>
          </p:nvPr>
        </p:nvSpPr>
        <p:spPr/>
        <p:txBody>
          <a:bodyPr>
            <a:normAutofit fontScale="90000"/>
          </a:bodyPr>
          <a:lstStyle/>
          <a:p>
            <a:r>
              <a:rPr lang="en-GB" b="1" dirty="0">
                <a:solidFill>
                  <a:srgbClr val="222222"/>
                </a:solidFill>
                <a:latin typeface="Spectral"/>
              </a:rPr>
              <a:t>Contribution of Other Body Systems to the Digestive System</a:t>
            </a:r>
            <a:endParaRPr lang="en-GB" dirty="0"/>
          </a:p>
        </p:txBody>
      </p:sp>
    </p:spTree>
    <p:extLst>
      <p:ext uri="{BB962C8B-B14F-4D97-AF65-F5344CB8AC3E}">
        <p14:creationId xmlns:p14="http://schemas.microsoft.com/office/powerpoint/2010/main" val="10421362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normAutofit fontScale="90000"/>
          </a:bodyPr>
          <a:lstStyle/>
          <a:p>
            <a:r>
              <a:rPr lang="en-US" dirty="0"/>
              <a:t>Quiz: Name of each colored organ:</a:t>
            </a:r>
          </a:p>
        </p:txBody>
      </p:sp>
      <p:pic>
        <p:nvPicPr>
          <p:cNvPr id="31749" name="Picture 5"/>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a:xfrm>
            <a:off x="3560632" y="1600200"/>
            <a:ext cx="2022736" cy="3916363"/>
          </a:xfrm>
        </p:spPr>
      </p:pic>
      <p:sp>
        <p:nvSpPr>
          <p:cNvPr id="6" name="Slide Number Placeholder 5"/>
          <p:cNvSpPr>
            <a:spLocks noGrp="1"/>
          </p:cNvSpPr>
          <p:nvPr>
            <p:ph type="sldNum" sz="quarter" idx="12"/>
          </p:nvPr>
        </p:nvSpPr>
        <p:spPr/>
        <p:txBody>
          <a:bodyPr/>
          <a:lstStyle/>
          <a:p>
            <a:fld id="{35D5902A-6E3E-4D01-B621-76B4B78C3C2C}" type="slidenum">
              <a:rPr lang="en-US">
                <a:solidFill>
                  <a:srgbClr val="000000"/>
                </a:solidFill>
              </a:rPr>
              <a:pPr/>
              <a:t>20</a:t>
            </a:fld>
            <a:endParaRPr lang="en-US">
              <a:solidFill>
                <a:srgbClr val="000000"/>
              </a:solidFill>
            </a:endParaRPr>
          </a:p>
        </p:txBody>
      </p:sp>
      <p:sp>
        <p:nvSpPr>
          <p:cNvPr id="31747" name="Rectangle 3"/>
          <p:cNvSpPr>
            <a:spLocks noGrp="1" noChangeArrowheads="1"/>
          </p:cNvSpPr>
          <p:nvPr>
            <p:ph type="body" sz="half" idx="4294967295"/>
          </p:nvPr>
        </p:nvSpPr>
        <p:spPr>
          <a:xfrm>
            <a:off x="0" y="1600200"/>
            <a:ext cx="4038600" cy="4525963"/>
          </a:xfrm>
        </p:spPr>
        <p:txBody>
          <a:bodyPr/>
          <a:lstStyle/>
          <a:p>
            <a:r>
              <a:rPr lang="en-US" sz="2800"/>
              <a:t>Green:</a:t>
            </a:r>
          </a:p>
          <a:p>
            <a:r>
              <a:rPr lang="en-US" sz="2800"/>
              <a:t>Red:</a:t>
            </a:r>
          </a:p>
          <a:p>
            <a:r>
              <a:rPr lang="en-US" sz="2800"/>
              <a:t>Pink:</a:t>
            </a:r>
          </a:p>
          <a:p>
            <a:r>
              <a:rPr lang="en-US" sz="2800"/>
              <a:t>Brown:</a:t>
            </a:r>
          </a:p>
          <a:p>
            <a:r>
              <a:rPr lang="en-US" sz="2800"/>
              <a:t>Purple:</a:t>
            </a:r>
          </a:p>
          <a:p>
            <a:r>
              <a:rPr lang="en-US" sz="2800"/>
              <a:t>Green:</a:t>
            </a:r>
          </a:p>
          <a:p>
            <a:r>
              <a:rPr lang="en-US" sz="2800"/>
              <a:t>Yellow:</a:t>
            </a:r>
          </a:p>
        </p:txBody>
      </p:sp>
    </p:spTree>
    <p:extLst>
      <p:ext uri="{BB962C8B-B14F-4D97-AF65-F5344CB8AC3E}">
        <p14:creationId xmlns:p14="http://schemas.microsoft.com/office/powerpoint/2010/main" val="35524444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QUESTIONS</a:t>
            </a:r>
          </a:p>
        </p:txBody>
      </p:sp>
      <p:sp>
        <p:nvSpPr>
          <p:cNvPr id="3" name="Content Placeholder 2"/>
          <p:cNvSpPr>
            <a:spLocks noGrp="1"/>
          </p:cNvSpPr>
          <p:nvPr>
            <p:ph idx="1"/>
          </p:nvPr>
        </p:nvSpPr>
        <p:spPr/>
        <p:txBody>
          <a:bodyPr vert="horz" lIns="91440" tIns="45720" rIns="91440" bIns="45720" rtlCol="0" anchor="t">
            <a:normAutofit/>
          </a:bodyPr>
          <a:lstStyle/>
          <a:p>
            <a:pPr marL="0" indent="0">
              <a:buNone/>
            </a:pPr>
            <a:endParaRPr lang="en-GB" dirty="0"/>
          </a:p>
          <a:p>
            <a:pPr marL="0" indent="0">
              <a:buNone/>
            </a:pPr>
            <a:endParaRPr lang="en-GB" dirty="0"/>
          </a:p>
          <a:p>
            <a:pPr marL="0" indent="0" algn="ctr">
              <a:buNone/>
            </a:pPr>
            <a:endParaRPr lang="en-GB" sz="4800" dirty="0"/>
          </a:p>
        </p:txBody>
      </p:sp>
    </p:spTree>
    <p:extLst>
      <p:ext uri="{BB962C8B-B14F-4D97-AF65-F5344CB8AC3E}">
        <p14:creationId xmlns:p14="http://schemas.microsoft.com/office/powerpoint/2010/main" val="1356757102"/>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a99b5ab61f45874ac4021837dd475404">
  <xsd:schema xmlns:xsd="http://www.w3.org/2001/XMLSchema" xmlns:xs="http://www.w3.org/2001/XMLSchema" xmlns:p="http://schemas.microsoft.com/office/2006/metadata/properties" xmlns:ns2="303dbf9b-b85b-46a0-94f1-894078c07ecd" targetNamespace="http://schemas.microsoft.com/office/2006/metadata/properties" ma:root="true" ma:fieldsID="c4d360f611fb76bcade101f689d84229"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Alison Harding</DisplayName>
        <AccountId>352</AccountId>
        <AccountType/>
      </UserInfo>
      <UserInfo>
        <DisplayName>Rachel Bendall</DisplayName>
        <AccountId>2520</AccountId>
        <AccountType/>
      </UserInfo>
      <UserInfo>
        <DisplayName>Ruth Groff</DisplayName>
        <AccountId>2266</AccountId>
        <AccountType/>
      </UserInfo>
    </SharedWithUser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5B0EF21-CA5D-4A60-A3B8-014B635305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5FC5585-51CA-4C4C-9028-AEC8FAD67B8B}">
  <ds:schemaRefs>
    <ds:schemaRef ds:uri="http://schemas.openxmlformats.org/package/2006/metadata/core-properties"/>
    <ds:schemaRef ds:uri="http://purl.org/dc/terms/"/>
    <ds:schemaRef ds:uri="http://schemas.microsoft.com/office/infopath/2007/PartnerControls"/>
    <ds:schemaRef ds:uri="http://schemas.microsoft.com/office/2006/documentManagement/types"/>
    <ds:schemaRef ds:uri="http://schemas.microsoft.com/office/2006/metadata/properties"/>
    <ds:schemaRef ds:uri="http://purl.org/dc/elements/1.1/"/>
    <ds:schemaRef ds:uri="303dbf9b-b85b-46a0-94f1-894078c07ecd"/>
    <ds:schemaRef ds:uri="http://www.w3.org/XML/1998/namespace"/>
    <ds:schemaRef ds:uri="http://purl.org/dc/dcmitype/"/>
  </ds:schemaRefs>
</ds:datastoreItem>
</file>

<file path=customXml/itemProps3.xml><?xml version="1.0" encoding="utf-8"?>
<ds:datastoreItem xmlns:ds="http://schemas.openxmlformats.org/officeDocument/2006/customXml" ds:itemID="{D081439C-114A-4151-B03A-0408F1ADA96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38636</TotalTime>
  <Words>1184</Words>
  <Application>Microsoft Office PowerPoint</Application>
  <PresentationFormat>On-screen Show (4:3)</PresentationFormat>
  <Paragraphs>131</Paragraphs>
  <Slides>21</Slides>
  <Notes>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21</vt:i4>
      </vt:variant>
    </vt:vector>
  </HeadingPairs>
  <TitlesOfParts>
    <vt:vector size="29" baseType="lpstr">
      <vt:lpstr>Arial</vt:lpstr>
      <vt:lpstr>Calibri</vt:lpstr>
      <vt:lpstr>Lucida Sans</vt:lpstr>
      <vt:lpstr>Myriad Pro</vt:lpstr>
      <vt:lpstr>Spectral</vt:lpstr>
      <vt:lpstr>Tahoma</vt:lpstr>
      <vt:lpstr>Wingdings</vt:lpstr>
      <vt:lpstr>20140311PresentationUWTSDTemplate</vt:lpstr>
      <vt:lpstr>INTRODUCTION TO PHYSIOLOGY </vt:lpstr>
      <vt:lpstr>WEEK 6- SESSION ONE </vt:lpstr>
      <vt:lpstr>Functions of the digestive system</vt:lpstr>
      <vt:lpstr>PowerPoint Presentation</vt:lpstr>
      <vt:lpstr>In the Mouth</vt:lpstr>
      <vt:lpstr>Esophagus</vt:lpstr>
      <vt:lpstr>Stomach</vt:lpstr>
      <vt:lpstr>Small Intestine</vt:lpstr>
      <vt:lpstr>Large Intestine</vt:lpstr>
      <vt:lpstr>Liver</vt:lpstr>
      <vt:lpstr>Gall Bladder</vt:lpstr>
      <vt:lpstr>Pancreas</vt:lpstr>
      <vt:lpstr>LAYERS OF THE ALIMENTARY CANAL</vt:lpstr>
      <vt:lpstr>Mucosa</vt:lpstr>
      <vt:lpstr>Submucosa</vt:lpstr>
      <vt:lpstr>Muscalaris</vt:lpstr>
      <vt:lpstr>SEROSA</vt:lpstr>
      <vt:lpstr>Contribution of Other Body Systems to the Digestive System</vt:lpstr>
      <vt:lpstr>Contribution of Other Body Systems to the Digestive System</vt:lpstr>
      <vt:lpstr>Quiz: Name of each colored organ:</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Goolam Mumtaz</cp:lastModifiedBy>
  <cp:revision>112</cp:revision>
  <dcterms:created xsi:type="dcterms:W3CDTF">2015-04-14T15:21:28Z</dcterms:created>
  <dcterms:modified xsi:type="dcterms:W3CDTF">2022-01-28T18:07:04Z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