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rial Bold Italics" panose="020B0704020202090204" pitchFamily="3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902" autoAdjust="0"/>
  </p:normalViewPr>
  <p:slideViewPr>
    <p:cSldViewPr>
      <p:cViewPr>
        <p:scale>
          <a:sx n="50" d="100"/>
          <a:sy n="50" d="100"/>
        </p:scale>
        <p:origin x="946" y="12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14.07.2026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addresses the role of leadership, staffing, culture, governance and regulation in the falling care. It uses systems-based models, considers policy impact and takes into account practical advances that facilitate safer and patient-centred services in a sustainable manner.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“Mid Staffordshire NHS Foundation Trust” had responsibility for providing acute hospital services mostly via Stafford Hospital. From 2005 to 2009, hundreds of patients died, particularly due to continually low-quality care, inexperienced staff, and severe cost-cutting. The Trust was also aiming at achieving financial stability, national performance goals and “Foundation Trust authorisation”. These were valid goals; however, leaders could not weigh them against patient safety, dignity and experience. Francis Inquiry concluded that decline was due to endemic organisational vulnerabilities rather than infrequent clinical errors. Overall, this case is quite significant in assessing how strategic priorities can become disconnected from frontline healthcare delivery.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Quality issue was not limited to several cases but was a continuity of organisational acceptance of the unsustainable standards. Patients have also complained of failures in basic care, while poor staffing was also a problem as it left employees with little opportunity to act accordingly. Higher death rate was another serious concern, which led to significant inquiry. However, indicators of mortality should have been subject to serious enquiry when factored in with complaints, incidents and workforce strains. The main failure was presence of warning signs in question was thus not simply the problem, but rather ineffectiveness of leaders and regulators to understand their combined importance and take action in time.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RCA identified significant causes, which were highly interconnected and mutually supportive instead of being independent. RCA further indicated that financial pressures affected staffing decisions and a lack of staffing contributed to increased workload, which decreased employees’ capacity to provide compassionate care. These workforce risks were not attended to with necessary attention due to weak governance. Moreover, a defensive organisational culture did not stimulate staff and patients to question poor standards. Fragmented information systems revealed recurring patterns, while external organisations also failed to coordinate intervention. Thus. staffing up would not have addressed root of problem.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“Swiss Cheese Model” explains how organisations establish numerous safeguards that are aimed at averting injury. At Mid Staffordshire, there are weaknesses in each layer, including frontline care being limited by staffing, supervision was lacking in detecting deterioration, reporting mechanisms did not lead to learning, governance was not challenging enough, and regulators were slow to intervene. These weaknesses coincided to the point that no defence was effective towards protecting patients. The model rightly refocuses the focus away from the blame game to the analysis of organisational circumstances. Nonetheless, it may not represent leadership decisions, professional influence, as well as cultural factors adequately. Consequently, Systems Theory and root cause analysis are required as well to conduct a thorough analysis.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Fishbone Diagram offers a structured method to organise different factors which are involved in poor care. People-related causes comprise human resource shortages, alongside workload and insufficient support. Weak leadership and cultural factors comprise poor oversight, defensive behaviour and condoning of poor standards. The process and information failures include poor complaints handling, investigation and communication of incidents. External reasons are related to incoherent regulation and lack of responsibility. Though diagram simplifies complex evidence, it does not determine strength of causation and factor which was most influential. All branches should therefore be supported with evidence of investigation.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Systems Theory identifies that relationships between clinical teams, managers, patients, commissioners and regulators result in production of hospital care. Decisions outside the wards can thus have an impact on frontline safety. “Root Cause Analysis” is an addition to this view as it follows a failure that has occurred through the contribution of conditioning conditions and organisational decisions. For instance, delayed patient highlights overworking, along with understaffing, budgetary measures and poor Board oversight. However, identifying a single root cause would give Mid Staffordshire a one-dimensional appearance. Thus, use of a systems-based analysis is better since the interactions between leadership and workforce, cultural and regulatory weaknesses worked in a dynamic manner over time.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Donabedian’s model considers healthcare quality in form of structure, process and outcome. There were structural weaknesses at Mid Staffordshire, which comprised poor staffing levels, inappropriate skill mix and poor governance. These circumstances weakened processes, like assessment, communication, monitoring, escalation and fundamental care. Outcomes of this were poor patient experiences, safety and waning confidence of populace. Categories, however, are not to be taken as a one-directional sequence. Feedback resulting in outcomes like complaints, incidents and mortality indicators should lead to changes in structures and processes. Lack of Trust's ability to develop this learning cycle enabled deficiencies to persist.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Accountability, accessibility and responsible use of resources could be encouraged by performance targets and financial controls; thus, these were not necessarily harmful. Policy failure is due to absence of proper safeguarding of basic standards of care, even though leaders did not stop at achieving organisational goals. In addition, there were divided regulatory roles allowing agencies to leave them to intervene. Post-Francis actions attempted to re-establish governance by legislative Duty of Candour, CQC Fundamental Standards, enhanced leadership responsibility and safeguarded speaking-up procedures. However, adoption of policies does not necessarily change practice. To be effectively implemented, leaders need to be able to serve as role models, to be responsive to concerns and assess whether the reforms are actually enhancing patient experiences.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Mid Staffordshire shows that quality, efficiency and equity are qualities that should be used to determine performance of services. The quality was compromised as patients were not always provided with quality care that is safe, dignified and responsive. The seemingly high financial efficiency could not be maintained as any reduction in staffing would heighten risk and lead to costly investigation, intervention and disruption to organisation. The factor of equity was compromised since patients who needed more help were especially sensitive to presence of staff. People who could not communicate their issues, or represent themselves, were further disadvantaged. Thus, a service cannot be deemed as efficient once short-term savings lead to avoidable harm, diminished trust and massive fixing expenses.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Enhancement must be both lean governance controls coupled with effective cultural change. The boards should pit performance dashboards against patient feedback, complaints and direct front-line observations. Unsafe staffing should be detected in the form of evidence-based workforce reviews and cause an immediate escalation. Whistleblowers need to be safeguarded, given feedback and observable action by leaders. The risk information should be shared, and responsibility to intervene should be assigned between regulators, commissioners and providers. Certain changes can be tested by employing Plan–Do-Study-Act cycles, whereas implementation and outcomes should be evaluated by conducting regular audits. Nevertheless, the enduring change is all about responsible leadership, inclusion of workforce, open reporting and organisational learning.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Component 2 will start with the introduction of the organisational background and how the relevant evidence was selected. Further parts will determine root causes and critically implement the selected models of analysis. These policy impacts will then be matched with their implications for quality, efficiency and equity.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Mid Staffordshire demonstrates that even an official guarantee is not able to safeguard patients unless there is active management and credible evidence. Safe staffing, an open environment, coordinated supervision, patient-centred governance, and continuous organisational learning are key elements of sustainable improvement.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grpSp>
        <p:nvGrpSpPr>
          <p:cNvPr id="3" name="Group 3"/>
          <p:cNvGrpSpPr/>
          <p:nvPr/>
        </p:nvGrpSpPr>
        <p:grpSpPr>
          <a:xfrm>
            <a:off x="-3385228" y="7486890"/>
            <a:ext cx="6446425" cy="6446425"/>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5" name="TextBox 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4584224" y="-3572850"/>
            <a:ext cx="6446425" cy="64464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FFFFFF"/>
              </a:solidFill>
              <a:prstDash val="solid"/>
              <a:miter/>
            </a:ln>
          </p:spPr>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13210775" y="4929904"/>
            <a:ext cx="6446425" cy="644642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FFFFFF"/>
              </a:solidFill>
              <a:prstDash val="solid"/>
              <a:miter/>
            </a:ln>
          </p:spPr>
        </p:sp>
        <p:sp>
          <p:nvSpPr>
            <p:cNvPr id="11" name="TextBox 11"/>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14434167" y="-2882231"/>
            <a:ext cx="5065187" cy="506518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FFFFFF"/>
              </a:solidFill>
              <a:prstDash val="solid"/>
              <a:miter/>
            </a:ln>
          </p:spPr>
        </p:sp>
        <p:sp>
          <p:nvSpPr>
            <p:cNvPr id="14" name="TextBox 14"/>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2532593" y="8177509"/>
            <a:ext cx="5065187" cy="506518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FFFFFF"/>
              </a:solidFill>
              <a:prstDash val="solid"/>
              <a:miter/>
            </a:ln>
          </p:spPr>
        </p:sp>
        <p:sp>
          <p:nvSpPr>
            <p:cNvPr id="17" name="TextBox 1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15154755" y="-3408547"/>
            <a:ext cx="7291660" cy="72916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0" name="TextBox 20"/>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10184191" y="6214131"/>
            <a:ext cx="7719183" cy="771918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3" name="TextBox 23"/>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24" name="AutoShape 24"/>
          <p:cNvSpPr/>
          <p:nvPr/>
        </p:nvSpPr>
        <p:spPr>
          <a:xfrm>
            <a:off x="6468233" y="10287000"/>
            <a:ext cx="18563467" cy="0"/>
          </a:xfrm>
          <a:prstGeom prst="line">
            <a:avLst/>
          </a:prstGeom>
          <a:ln w="38100" cap="flat">
            <a:solidFill>
              <a:srgbClr val="FFFFFF"/>
            </a:solidFill>
            <a:prstDash val="solid"/>
            <a:headEnd type="none" w="sm" len="sm"/>
            <a:tailEnd type="none" w="sm" len="sm"/>
          </a:ln>
        </p:spPr>
      </p:sp>
      <p:grpSp>
        <p:nvGrpSpPr>
          <p:cNvPr id="25" name="Group 25"/>
          <p:cNvGrpSpPr/>
          <p:nvPr/>
        </p:nvGrpSpPr>
        <p:grpSpPr>
          <a:xfrm>
            <a:off x="-6528734" y="-4626433"/>
            <a:ext cx="7719183" cy="7719183"/>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7" name="TextBox 2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28" name="Group 28"/>
          <p:cNvGrpSpPr/>
          <p:nvPr/>
        </p:nvGrpSpPr>
        <p:grpSpPr>
          <a:xfrm>
            <a:off x="10655893" y="-558084"/>
            <a:ext cx="10129298" cy="10845084"/>
            <a:chOff x="0" y="0"/>
            <a:chExt cx="15343599" cy="16427853"/>
          </a:xfrm>
        </p:grpSpPr>
        <p:sp>
          <p:nvSpPr>
            <p:cNvPr id="29" name="Freeform 29"/>
            <p:cNvSpPr/>
            <p:nvPr/>
          </p:nvSpPr>
          <p:spPr>
            <a:xfrm>
              <a:off x="0" y="0"/>
              <a:ext cx="15343600" cy="16427853"/>
            </a:xfrm>
            <a:custGeom>
              <a:avLst/>
              <a:gdLst/>
              <a:ahLst/>
              <a:cxnLst/>
              <a:rect l="l" t="t" r="r" b="b"/>
              <a:pathLst>
                <a:path w="15343600" h="16427853">
                  <a:moveTo>
                    <a:pt x="7671799" y="0"/>
                  </a:moveTo>
                  <a:cubicBezTo>
                    <a:pt x="3434782" y="0"/>
                    <a:pt x="0" y="3677500"/>
                    <a:pt x="0" y="8213927"/>
                  </a:cubicBezTo>
                  <a:cubicBezTo>
                    <a:pt x="0" y="12750353"/>
                    <a:pt x="3434782" y="16427853"/>
                    <a:pt x="7671799" y="16427853"/>
                  </a:cubicBezTo>
                  <a:cubicBezTo>
                    <a:pt x="11908817" y="16427853"/>
                    <a:pt x="15343600" y="12750353"/>
                    <a:pt x="15343600" y="8213927"/>
                  </a:cubicBezTo>
                  <a:cubicBezTo>
                    <a:pt x="15343600" y="3677500"/>
                    <a:pt x="11908817" y="0"/>
                    <a:pt x="7671799" y="0"/>
                  </a:cubicBezTo>
                  <a:close/>
                </a:path>
              </a:pathLst>
            </a:custGeom>
            <a:blipFill>
              <a:blip r:embed="rId3"/>
              <a:stretch>
                <a:fillRect l="-59824" r="-18619"/>
              </a:stretch>
            </a:blipFill>
          </p:spPr>
        </p:sp>
      </p:grpSp>
      <p:sp>
        <p:nvSpPr>
          <p:cNvPr id="30" name="TextBox 30"/>
          <p:cNvSpPr txBox="1"/>
          <p:nvPr/>
        </p:nvSpPr>
        <p:spPr>
          <a:xfrm>
            <a:off x="497557" y="2059131"/>
            <a:ext cx="9991195" cy="3540125"/>
          </a:xfrm>
          <a:prstGeom prst="rect">
            <a:avLst/>
          </a:prstGeom>
        </p:spPr>
        <p:txBody>
          <a:bodyPr lIns="0" tIns="0" rIns="0" bIns="0" rtlCol="0" anchor="t">
            <a:spAutoFit/>
          </a:bodyPr>
          <a:lstStyle/>
          <a:p>
            <a:pPr algn="ctr">
              <a:lnSpc>
                <a:spcPts val="7000"/>
              </a:lnSpc>
            </a:pPr>
            <a:r>
              <a:rPr lang="en-US" sz="5000" b="1">
                <a:solidFill>
                  <a:srgbClr val="FFFFFF"/>
                </a:solidFill>
                <a:latin typeface="Arial" panose="020B0604020202020204" pitchFamily="34" charset="0"/>
                <a:ea typeface="Arial Bold"/>
                <a:cs typeface="Arial" panose="020B0604020202020204" pitchFamily="34" charset="0"/>
                <a:sym typeface="Arial Bold"/>
              </a:rPr>
              <a:t>Quality Assurance Failures and Service Improvement at Mid Staffordshire NHS Foundation Trust</a:t>
            </a:r>
          </a:p>
        </p:txBody>
      </p:sp>
      <p:sp>
        <p:nvSpPr>
          <p:cNvPr id="31" name="TextBox 31"/>
          <p:cNvSpPr txBox="1"/>
          <p:nvPr/>
        </p:nvSpPr>
        <p:spPr>
          <a:xfrm>
            <a:off x="1862200" y="5907836"/>
            <a:ext cx="7027403" cy="4242508"/>
          </a:xfrm>
          <a:prstGeom prst="rect">
            <a:avLst/>
          </a:prstGeom>
        </p:spPr>
        <p:txBody>
          <a:bodyPr lIns="0" tIns="0" rIns="0" bIns="0" rtlCol="0" anchor="t">
            <a:spAutoFit/>
          </a:bodyPr>
          <a:lstStyle/>
          <a:p>
            <a:pPr algn="ctr">
              <a:lnSpc>
                <a:spcPts val="4833"/>
              </a:lnSpc>
              <a:spcBef>
                <a:spcPct val="0"/>
              </a:spcBef>
            </a:pPr>
            <a:r>
              <a:rPr lang="en-US" sz="3000" b="1" dirty="0">
                <a:solidFill>
                  <a:srgbClr val="FFFFFF"/>
                </a:solidFill>
                <a:latin typeface="Arial" panose="020B0604020202020204" pitchFamily="34" charset="0"/>
                <a:ea typeface="Arial Bold"/>
                <a:cs typeface="Arial" panose="020B0604020202020204" pitchFamily="34" charset="0"/>
                <a:sym typeface="Arial Bold"/>
              </a:rPr>
              <a:t>Assignment: Component 1 Individual Presentation</a:t>
            </a:r>
            <a:endParaRPr lang="en-IN" sz="3000" b="1" dirty="0">
              <a:solidFill>
                <a:srgbClr val="FFFFFF"/>
              </a:solidFill>
              <a:latin typeface="Arial" panose="020B0604020202020204" pitchFamily="34" charset="0"/>
              <a:ea typeface="Arial Bold"/>
              <a:cs typeface="Arial" panose="020B0604020202020204" pitchFamily="34" charset="0"/>
              <a:sym typeface="Arial Bold"/>
            </a:endParaRPr>
          </a:p>
          <a:p>
            <a:pPr algn="ctr">
              <a:lnSpc>
                <a:spcPts val="4833"/>
              </a:lnSpc>
              <a:spcBef>
                <a:spcPct val="0"/>
              </a:spcBef>
            </a:pPr>
            <a:r>
              <a:rPr lang="en-US" sz="3000" b="1" dirty="0">
                <a:solidFill>
                  <a:srgbClr val="FFFFFF"/>
                </a:solidFill>
                <a:latin typeface="Arial" panose="020B0604020202020204" pitchFamily="34" charset="0"/>
                <a:ea typeface="Arial Bold"/>
                <a:cs typeface="Arial" panose="020B0604020202020204" pitchFamily="34" charset="0"/>
                <a:sym typeface="Arial Bold"/>
              </a:rPr>
              <a:t>Student name : </a:t>
            </a:r>
            <a:r>
              <a:rPr lang="en-US" sz="3000" b="1" dirty="0" err="1">
                <a:solidFill>
                  <a:srgbClr val="FFFFFF"/>
                </a:solidFill>
                <a:latin typeface="Arial" panose="020B0604020202020204" pitchFamily="34" charset="0"/>
                <a:ea typeface="Arial Bold"/>
                <a:cs typeface="Arial" panose="020B0604020202020204" pitchFamily="34" charset="0"/>
                <a:sym typeface="Arial Bold"/>
              </a:rPr>
              <a:t>Rikinpuri</a:t>
            </a:r>
            <a:r>
              <a:rPr lang="en-US" sz="3000" b="1" dirty="0">
                <a:solidFill>
                  <a:srgbClr val="FFFFFF"/>
                </a:solidFill>
                <a:latin typeface="Arial" panose="020B0604020202020204" pitchFamily="34" charset="0"/>
                <a:ea typeface="Arial Bold"/>
                <a:cs typeface="Arial" panose="020B0604020202020204" pitchFamily="34" charset="0"/>
                <a:sym typeface="Arial Bold"/>
              </a:rPr>
              <a:t> </a:t>
            </a:r>
            <a:r>
              <a:rPr lang="en-US" sz="3000" b="1" dirty="0" err="1">
                <a:solidFill>
                  <a:srgbClr val="FFFFFF"/>
                </a:solidFill>
                <a:latin typeface="Arial" panose="020B0604020202020204" pitchFamily="34" charset="0"/>
                <a:ea typeface="Arial Bold"/>
                <a:cs typeface="Arial" panose="020B0604020202020204" pitchFamily="34" charset="0"/>
                <a:sym typeface="Arial Bold"/>
              </a:rPr>
              <a:t>SwamiStudent</a:t>
            </a:r>
            <a:r>
              <a:rPr lang="en-US" sz="3000" b="1" dirty="0">
                <a:solidFill>
                  <a:srgbClr val="FFFFFF"/>
                </a:solidFill>
                <a:latin typeface="Arial" panose="020B0604020202020204" pitchFamily="34" charset="0"/>
                <a:ea typeface="Arial Bold"/>
                <a:cs typeface="Arial" panose="020B0604020202020204" pitchFamily="34" charset="0"/>
                <a:sym typeface="Arial Bold"/>
              </a:rPr>
              <a:t> number -2503602</a:t>
            </a:r>
            <a:endParaRPr lang="en-IN" sz="3000" b="1" dirty="0">
              <a:solidFill>
                <a:srgbClr val="FFFFFF"/>
              </a:solidFill>
              <a:latin typeface="Arial" panose="020B0604020202020204" pitchFamily="34" charset="0"/>
              <a:ea typeface="Arial Bold"/>
              <a:cs typeface="Arial" panose="020B0604020202020204" pitchFamily="34" charset="0"/>
              <a:sym typeface="Arial Bold"/>
            </a:endParaRPr>
          </a:p>
          <a:p>
            <a:pPr algn="ctr">
              <a:lnSpc>
                <a:spcPts val="4833"/>
              </a:lnSpc>
              <a:spcBef>
                <a:spcPct val="0"/>
              </a:spcBef>
            </a:pPr>
            <a:r>
              <a:rPr lang="en-US" sz="3000" b="1" dirty="0">
                <a:solidFill>
                  <a:srgbClr val="FFFFFF"/>
                </a:solidFill>
                <a:latin typeface="Arial" panose="020B0604020202020204" pitchFamily="34" charset="0"/>
                <a:ea typeface="Arial Bold"/>
                <a:cs typeface="Arial" panose="020B0604020202020204" pitchFamily="34" charset="0"/>
                <a:sym typeface="Arial Bold"/>
              </a:rPr>
              <a:t>Module: Quality Assurance and Service Improvements</a:t>
            </a:r>
            <a:endParaRPr lang="en-IN" sz="3000" b="1">
              <a:solidFill>
                <a:srgbClr val="FFFFFF"/>
              </a:solidFill>
              <a:latin typeface="Arial" panose="020B0604020202020204" pitchFamily="34" charset="0"/>
              <a:ea typeface="Arial Bold"/>
              <a:cs typeface="Arial" panose="020B0604020202020204" pitchFamily="34" charset="0"/>
              <a:sym typeface="Arial Bold"/>
            </a:endParaRPr>
          </a:p>
          <a:p>
            <a:pPr algn="ctr">
              <a:lnSpc>
                <a:spcPts val="4833"/>
              </a:lnSpc>
              <a:spcBef>
                <a:spcPct val="0"/>
              </a:spcBef>
            </a:pPr>
            <a:r>
              <a:rPr lang="en-US" sz="3000" b="1">
                <a:solidFill>
                  <a:srgbClr val="FFFFFF"/>
                </a:solidFill>
                <a:latin typeface="Arial" panose="020B0604020202020204" pitchFamily="34" charset="0"/>
                <a:ea typeface="Arial Bold"/>
                <a:cs typeface="Arial" panose="020B0604020202020204" pitchFamily="34" charset="0"/>
                <a:sym typeface="Arial Bold"/>
              </a:rPr>
              <a:t>Lecturer</a:t>
            </a:r>
            <a:r>
              <a:rPr lang="en-US" sz="3000" b="1" dirty="0">
                <a:solidFill>
                  <a:srgbClr val="FFFFFF"/>
                </a:solidFill>
                <a:latin typeface="Arial" panose="020B0604020202020204" pitchFamily="34" charset="0"/>
                <a:ea typeface="Arial Bold"/>
                <a:cs typeface="Arial" panose="020B0604020202020204" pitchFamily="34" charset="0"/>
                <a:sym typeface="Arial Bold"/>
              </a:rPr>
              <a:t>: </a:t>
            </a:r>
            <a:r>
              <a:rPr lang="en-US" sz="3000" b="1" dirty="0" err="1">
                <a:solidFill>
                  <a:srgbClr val="FFFFFF"/>
                </a:solidFill>
                <a:latin typeface="Arial" panose="020B0604020202020204" pitchFamily="34" charset="0"/>
                <a:ea typeface="Arial Bold"/>
                <a:cs typeface="Arial" panose="020B0604020202020204" pitchFamily="34" charset="0"/>
                <a:sym typeface="Arial Bold"/>
              </a:rPr>
              <a:t>Dilhara</a:t>
            </a:r>
            <a:r>
              <a:rPr lang="en-US" sz="3000" b="1" dirty="0">
                <a:solidFill>
                  <a:srgbClr val="FFFFFF"/>
                </a:solidFill>
                <a:latin typeface="Arial" panose="020B0604020202020204" pitchFamily="34" charset="0"/>
                <a:ea typeface="Arial Bold"/>
                <a:cs typeface="Arial" panose="020B0604020202020204" pitchFamily="34" charset="0"/>
                <a:sym typeface="Arial Bold"/>
              </a:rPr>
              <a:t> </a:t>
            </a:r>
            <a:r>
              <a:rPr lang="en-US" sz="3000" b="1" dirty="0" err="1">
                <a:solidFill>
                  <a:srgbClr val="FFFFFF"/>
                </a:solidFill>
                <a:latin typeface="Arial" panose="020B0604020202020204" pitchFamily="34" charset="0"/>
                <a:ea typeface="Arial Bold"/>
                <a:cs typeface="Arial" panose="020B0604020202020204" pitchFamily="34" charset="0"/>
                <a:sym typeface="Arial Bold"/>
              </a:rPr>
              <a:t>Mampitiya</a:t>
            </a:r>
            <a:endParaRPr lang="en-US" sz="3000" b="1" dirty="0">
              <a:solidFill>
                <a:srgbClr val="FFFFFF"/>
              </a:solidFill>
              <a:latin typeface="Arial" panose="020B0604020202020204" pitchFamily="34" charset="0"/>
              <a:ea typeface="Arial Bold"/>
              <a:cs typeface="Arial" panose="020B0604020202020204" pitchFamily="34" charset="0"/>
              <a:sym typeface="Arial Bold"/>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923" y="9645763"/>
            <a:ext cx="18288000" cy="3715151"/>
            <a:chOff x="0" y="0"/>
            <a:chExt cx="4816593" cy="978476"/>
          </a:xfrm>
        </p:grpSpPr>
        <p:sp>
          <p:nvSpPr>
            <p:cNvPr id="3" name="Freeform 3"/>
            <p:cNvSpPr/>
            <p:nvPr/>
          </p:nvSpPr>
          <p:spPr>
            <a:xfrm>
              <a:off x="0" y="0"/>
              <a:ext cx="4816592" cy="978476"/>
            </a:xfrm>
            <a:custGeom>
              <a:avLst/>
              <a:gdLst/>
              <a:ahLst/>
              <a:cxnLst/>
              <a:rect l="l" t="t" r="r" b="b"/>
              <a:pathLst>
                <a:path w="4816592" h="978476">
                  <a:moveTo>
                    <a:pt x="0" y="0"/>
                  </a:moveTo>
                  <a:lnTo>
                    <a:pt x="4816592" y="0"/>
                  </a:lnTo>
                  <a:lnTo>
                    <a:pt x="4816592" y="978476"/>
                  </a:lnTo>
                  <a:lnTo>
                    <a:pt x="0" y="978476"/>
                  </a:lnTo>
                  <a:close/>
                </a:path>
              </a:pathLst>
            </a:custGeom>
            <a:solidFill>
              <a:srgbClr val="EBEBEB"/>
            </a:solidFill>
          </p:spPr>
        </p:sp>
        <p:sp>
          <p:nvSpPr>
            <p:cNvPr id="4" name="TextBox 4"/>
            <p:cNvSpPr txBox="1"/>
            <p:nvPr/>
          </p:nvSpPr>
          <p:spPr>
            <a:xfrm>
              <a:off x="0" y="-95250"/>
              <a:ext cx="4816593" cy="1073726"/>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10618184" y="-2783379"/>
            <a:ext cx="9291362" cy="929136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sp>
        <p:sp>
          <p:nvSpPr>
            <p:cNvPr id="7" name="TextBox 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10637281" y="-1795381"/>
            <a:ext cx="10150297" cy="1015029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10" name="TextBox 10"/>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11052665" y="-1152724"/>
            <a:ext cx="9092255" cy="909225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1284" r="-21284"/>
              </a:stretch>
            </a:blipFill>
          </p:spPr>
        </p:sp>
      </p:grpSp>
      <p:sp>
        <p:nvSpPr>
          <p:cNvPr id="13" name="TextBox 13"/>
          <p:cNvSpPr txBox="1"/>
          <p:nvPr/>
        </p:nvSpPr>
        <p:spPr>
          <a:xfrm>
            <a:off x="1937297" y="625543"/>
            <a:ext cx="6808795" cy="819199"/>
          </a:xfrm>
          <a:prstGeom prst="rect">
            <a:avLst/>
          </a:prstGeom>
        </p:spPr>
        <p:txBody>
          <a:bodyPr lIns="0" tIns="0" rIns="0" bIns="0" rtlCol="0" anchor="t">
            <a:spAutoFit/>
          </a:bodyPr>
          <a:lstStyle/>
          <a:p>
            <a:pPr algn="ctr">
              <a:lnSpc>
                <a:spcPts val="7000"/>
              </a:lnSpc>
            </a:pPr>
            <a:r>
              <a:rPr lang="en-US" sz="5000" b="1">
                <a:solidFill>
                  <a:srgbClr val="000000"/>
                </a:solidFill>
                <a:latin typeface="Arial" panose="020B0604020202020204" pitchFamily="34" charset="0"/>
                <a:ea typeface="Arial Bold"/>
                <a:cs typeface="Arial" panose="020B0604020202020204" pitchFamily="34" charset="0"/>
                <a:sym typeface="Arial Bold"/>
              </a:rPr>
              <a:t>Introduction</a:t>
            </a:r>
          </a:p>
        </p:txBody>
      </p:sp>
      <p:sp>
        <p:nvSpPr>
          <p:cNvPr id="14" name="TextBox 14"/>
          <p:cNvSpPr txBox="1"/>
          <p:nvPr/>
        </p:nvSpPr>
        <p:spPr>
          <a:xfrm>
            <a:off x="744750" y="1777202"/>
            <a:ext cx="9193889" cy="6001258"/>
          </a:xfrm>
          <a:prstGeom prst="rect">
            <a:avLst/>
          </a:prstGeom>
        </p:spPr>
        <p:txBody>
          <a:bodyPr lIns="0" tIns="0" rIns="0" bIns="0" rtlCol="0" anchor="t">
            <a:spAutoFit/>
          </a:bodyPr>
          <a:lstStyle/>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This presentation offers an insight into “Mid Staffordshire”, which is an “NHS Foundation Trust”. </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Mid Staffordshire experienced severe and chronic quality assurance failures. </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A number of relevant safety and quality models are applied to address root issues. </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It analyses the effects of policies and sustainability.</a:t>
            </a:r>
          </a:p>
          <a:p>
            <a:pPr algn="just">
              <a:lnSpc>
                <a:spcPts val="4736"/>
              </a:lnSpc>
            </a:pPr>
            <a:endParaRPr lang="en-US" sz="3200">
              <a:solidFill>
                <a:srgbClr val="000000"/>
              </a:solidFill>
              <a:latin typeface="Arial" panose="020B0604020202020204" pitchFamily="34" charset="0"/>
              <a:ea typeface="Arial"/>
              <a:cs typeface="Arial" panose="020B0604020202020204" pitchFamily="34" charset="0"/>
              <a:sym typeface="Arial"/>
            </a:endParaRPr>
          </a:p>
        </p:txBody>
      </p:sp>
      <p:grpSp>
        <p:nvGrpSpPr>
          <p:cNvPr id="15" name="Group 15"/>
          <p:cNvGrpSpPr/>
          <p:nvPr/>
        </p:nvGrpSpPr>
        <p:grpSpPr>
          <a:xfrm>
            <a:off x="-2478462" y="7063788"/>
            <a:ext cx="6446425" cy="64464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17" name="TextBox 1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1285915" y="7778460"/>
            <a:ext cx="6446425" cy="6446425"/>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0" name="TextBox 20"/>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394638" y="8280127"/>
            <a:ext cx="6446425" cy="6446425"/>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3" name="TextBox 23"/>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a:off x="2299667" y="8647423"/>
            <a:ext cx="6446425" cy="6446425"/>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6" name="TextBox 26"/>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rot="-10800000">
            <a:off x="0" y="-1485900"/>
            <a:ext cx="18288000" cy="4430096"/>
          </a:xfrm>
          <a:custGeom>
            <a:avLst/>
            <a:gdLst/>
            <a:ahLst/>
            <a:cxnLst/>
            <a:rect l="l" t="t" r="r" b="b"/>
            <a:pathLst>
              <a:path w="18288000" h="4430096">
                <a:moveTo>
                  <a:pt x="0" y="0"/>
                </a:moveTo>
                <a:lnTo>
                  <a:pt x="18288000" y="0"/>
                </a:lnTo>
                <a:lnTo>
                  <a:pt x="18288000" y="4430097"/>
                </a:lnTo>
                <a:lnTo>
                  <a:pt x="0" y="4430097"/>
                </a:lnTo>
                <a:lnTo>
                  <a:pt x="0" y="0"/>
                </a:lnTo>
                <a:close/>
              </a:path>
            </a:pathLst>
          </a:custGeom>
          <a:blipFill>
            <a:blip>
              <a:alphaModFix amt="79000"/>
              <a:extLst>
                <a:ext uri="{96DAC541-7B7A-43D3-8B79-37D633B846F1}">
                  <asvg:svgBlip xmlns:asvg="http://schemas.microsoft.com/office/drawing/2016/SVG/main" r:embed="rId3"/>
                </a:ext>
              </a:extLst>
            </a:blip>
            <a:stretch>
              <a:fillRect/>
            </a:stretch>
          </a:blipFill>
        </p:spPr>
      </p:sp>
      <p:sp>
        <p:nvSpPr>
          <p:cNvPr id="3" name="Freeform 3"/>
          <p:cNvSpPr/>
          <p:nvPr/>
        </p:nvSpPr>
        <p:spPr>
          <a:xfrm>
            <a:off x="9829800" y="1787525"/>
            <a:ext cx="8458200" cy="8308975"/>
          </a:xfrm>
          <a:custGeom>
            <a:avLst/>
            <a:gdLst/>
            <a:ahLst/>
            <a:cxnLst/>
            <a:rect l="l" t="t" r="r" b="b"/>
            <a:pathLst>
              <a:path w="8747017" h="5484464">
                <a:moveTo>
                  <a:pt x="0" y="0"/>
                </a:moveTo>
                <a:lnTo>
                  <a:pt x="8747017" y="0"/>
                </a:lnTo>
                <a:lnTo>
                  <a:pt x="8747017" y="5484464"/>
                </a:lnTo>
                <a:lnTo>
                  <a:pt x="0" y="5484464"/>
                </a:lnTo>
                <a:lnTo>
                  <a:pt x="0" y="0"/>
                </a:lnTo>
                <a:close/>
              </a:path>
            </a:pathLst>
          </a:custGeom>
          <a:blipFill>
            <a:blip r:embed="rId4"/>
            <a:stretch>
              <a:fillRect/>
            </a:stretch>
          </a:blipFill>
        </p:spPr>
      </p:sp>
      <p:sp>
        <p:nvSpPr>
          <p:cNvPr id="4" name="TextBox 4"/>
          <p:cNvSpPr txBox="1"/>
          <p:nvPr/>
        </p:nvSpPr>
        <p:spPr>
          <a:xfrm>
            <a:off x="185391" y="1788754"/>
            <a:ext cx="9385276" cy="8401558"/>
          </a:xfrm>
          <a:prstGeom prst="rect">
            <a:avLst/>
          </a:prstGeom>
        </p:spPr>
        <p:txBody>
          <a:bodyPr lIns="0" tIns="0" rIns="0" bIns="0" rtlCol="0" anchor="t">
            <a:spAutoFit/>
          </a:bodyPr>
          <a:lstStyle/>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“Mid Staffordshire NHS Foundation Trust” managed Stafford Hospital and served surrounding communities. </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Mid Staffordshire is quite infamous for its severe “patient care scandal between 2005 and 2009” (</a:t>
            </a:r>
            <a:r>
              <a:rPr lang="en-US" sz="3200" dirty="0" err="1">
                <a:solidFill>
                  <a:srgbClr val="000000"/>
                </a:solidFill>
                <a:latin typeface="Arial" panose="020B0604020202020204" pitchFamily="34" charset="0"/>
                <a:ea typeface="Arial"/>
                <a:cs typeface="Arial" panose="020B0604020202020204" pitchFamily="34" charset="0"/>
                <a:sym typeface="Arial"/>
              </a:rPr>
              <a:t>Triggle</a:t>
            </a:r>
            <a:r>
              <a:rPr lang="en-US" sz="3200" dirty="0">
                <a:solidFill>
                  <a:srgbClr val="000000"/>
                </a:solidFill>
                <a:latin typeface="Arial" panose="020B0604020202020204" pitchFamily="34" charset="0"/>
                <a:ea typeface="Arial"/>
                <a:cs typeface="Arial" panose="020B0604020202020204" pitchFamily="34" charset="0"/>
                <a:sym typeface="Arial"/>
              </a:rPr>
              <a:t>, 2013). </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Leaders were increasingly concerned about financial balance, performance goals and Foundation Trust status (Woodmansey, 2011).</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Francis Inquiry explored </a:t>
            </a:r>
            <a:r>
              <a:rPr lang="en-US" sz="3200" dirty="0" err="1">
                <a:solidFill>
                  <a:srgbClr val="000000"/>
                </a:solidFill>
                <a:latin typeface="Arial" panose="020B0604020202020204" pitchFamily="34" charset="0"/>
                <a:ea typeface="Arial"/>
                <a:cs typeface="Arial" panose="020B0604020202020204" pitchFamily="34" charset="0"/>
                <a:sym typeface="Arial"/>
              </a:rPr>
              <a:t>organisational</a:t>
            </a:r>
            <a:r>
              <a:rPr lang="en-US" sz="3200" dirty="0">
                <a:solidFill>
                  <a:srgbClr val="000000"/>
                </a:solidFill>
                <a:latin typeface="Arial" panose="020B0604020202020204" pitchFamily="34" charset="0"/>
                <a:ea typeface="Arial"/>
                <a:cs typeface="Arial" panose="020B0604020202020204" pitchFamily="34" charset="0"/>
                <a:sym typeface="Arial"/>
              </a:rPr>
              <a:t>, regulatory and governance failures that were behind long-term decline in patient care (Francis, 2013).</a:t>
            </a:r>
          </a:p>
          <a:p>
            <a:pPr algn="just">
              <a:lnSpc>
                <a:spcPts val="4736"/>
              </a:lnSpc>
            </a:pPr>
            <a:endParaRPr lang="en-US" sz="3200" dirty="0">
              <a:solidFill>
                <a:srgbClr val="000000"/>
              </a:solidFill>
              <a:latin typeface="Arial" panose="020B0604020202020204" pitchFamily="34" charset="0"/>
              <a:ea typeface="Arial"/>
              <a:cs typeface="Arial" panose="020B0604020202020204" pitchFamily="34" charset="0"/>
              <a:sym typeface="Arial"/>
            </a:endParaRPr>
          </a:p>
        </p:txBody>
      </p:sp>
      <p:sp>
        <p:nvSpPr>
          <p:cNvPr id="5" name="TextBox 5"/>
          <p:cNvSpPr txBox="1"/>
          <p:nvPr/>
        </p:nvSpPr>
        <p:spPr>
          <a:xfrm>
            <a:off x="1981200" y="729148"/>
            <a:ext cx="13643016" cy="819199"/>
          </a:xfrm>
          <a:prstGeom prst="rect">
            <a:avLst/>
          </a:prstGeom>
        </p:spPr>
        <p:txBody>
          <a:bodyPr lIns="0" tIns="0" rIns="0" bIns="0" rtlCol="0" anchor="t">
            <a:spAutoFit/>
          </a:bodyPr>
          <a:lstStyle/>
          <a:p>
            <a:pPr algn="ctr">
              <a:lnSpc>
                <a:spcPts val="7000"/>
              </a:lnSpc>
            </a:pPr>
            <a:r>
              <a:rPr lang="en-US" sz="5000" b="1" dirty="0" err="1">
                <a:solidFill>
                  <a:srgbClr val="000000"/>
                </a:solidFill>
                <a:latin typeface="Arial" panose="020B0604020202020204" pitchFamily="34" charset="0"/>
                <a:ea typeface="Arial Bold"/>
                <a:cs typeface="Arial" panose="020B0604020202020204" pitchFamily="34" charset="0"/>
                <a:sym typeface="Arial Bold"/>
              </a:rPr>
              <a:t>Organisational</a:t>
            </a:r>
            <a:r>
              <a:rPr lang="en-US" sz="5000" b="1" dirty="0">
                <a:solidFill>
                  <a:srgbClr val="000000"/>
                </a:solidFill>
                <a:latin typeface="Arial" panose="020B0604020202020204" pitchFamily="34" charset="0"/>
                <a:ea typeface="Arial Bold"/>
                <a:cs typeface="Arial" panose="020B0604020202020204" pitchFamily="34" charset="0"/>
                <a:sym typeface="Arial Bold"/>
              </a:rPr>
              <a:t> and Case-Study Background</a:t>
            </a:r>
          </a:p>
        </p:txBody>
      </p:sp>
    </p:spTree>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277601" y="554037"/>
            <a:ext cx="11421601" cy="0"/>
          </a:xfrm>
          <a:prstGeom prst="line">
            <a:avLst/>
          </a:prstGeom>
          <a:ln w="190500" cap="flat">
            <a:solidFill>
              <a:srgbClr val="36608C"/>
            </a:solidFill>
            <a:prstDash val="solid"/>
            <a:headEnd type="none" w="sm" len="sm"/>
            <a:tailEnd type="none" w="sm" len="sm"/>
          </a:ln>
        </p:spPr>
      </p:sp>
      <p:grpSp>
        <p:nvGrpSpPr>
          <p:cNvPr id="3" name="Group 3"/>
          <p:cNvGrpSpPr/>
          <p:nvPr/>
        </p:nvGrpSpPr>
        <p:grpSpPr>
          <a:xfrm>
            <a:off x="16288047" y="-2759456"/>
            <a:ext cx="4721978" cy="472197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283B1"/>
            </a:solidFill>
          </p:spPr>
        </p:sp>
        <p:sp>
          <p:nvSpPr>
            <p:cNvPr id="5" name="TextBox 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4948862" y="7391232"/>
            <a:ext cx="8655080" cy="865508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2690384" y="534987"/>
            <a:ext cx="11810538" cy="819199"/>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Nature and Scale of Quality Problem</a:t>
            </a:r>
          </a:p>
        </p:txBody>
      </p:sp>
      <p:sp>
        <p:nvSpPr>
          <p:cNvPr id="10" name="Freeform 10"/>
          <p:cNvSpPr/>
          <p:nvPr/>
        </p:nvSpPr>
        <p:spPr>
          <a:xfrm>
            <a:off x="6415763" y="6401107"/>
            <a:ext cx="11872237" cy="3885893"/>
          </a:xfrm>
          <a:custGeom>
            <a:avLst/>
            <a:gdLst/>
            <a:ahLst/>
            <a:cxnLst/>
            <a:rect l="l" t="t" r="r" b="b"/>
            <a:pathLst>
              <a:path w="10226033" h="3885893">
                <a:moveTo>
                  <a:pt x="0" y="0"/>
                </a:moveTo>
                <a:lnTo>
                  <a:pt x="10226033" y="0"/>
                </a:lnTo>
                <a:lnTo>
                  <a:pt x="10226033" y="3885893"/>
                </a:lnTo>
                <a:lnTo>
                  <a:pt x="0" y="3885893"/>
                </a:lnTo>
                <a:lnTo>
                  <a:pt x="0" y="0"/>
                </a:lnTo>
                <a:close/>
              </a:path>
            </a:pathLst>
          </a:custGeom>
          <a:blipFill>
            <a:blip r:embed="rId3"/>
            <a:stretch>
              <a:fillRect/>
            </a:stretch>
          </a:blipFill>
        </p:spPr>
      </p:sp>
      <p:sp>
        <p:nvSpPr>
          <p:cNvPr id="11" name="AutoShape 11"/>
          <p:cNvSpPr/>
          <p:nvPr/>
        </p:nvSpPr>
        <p:spPr>
          <a:xfrm>
            <a:off x="6415763" y="1767051"/>
            <a:ext cx="10561332" cy="0"/>
          </a:xfrm>
          <a:prstGeom prst="line">
            <a:avLst/>
          </a:prstGeom>
          <a:ln w="190500" cap="flat">
            <a:solidFill>
              <a:srgbClr val="36608C"/>
            </a:solidFill>
            <a:prstDash val="solid"/>
            <a:headEnd type="none" w="sm" len="sm"/>
            <a:tailEnd type="none" w="sm" len="sm"/>
          </a:ln>
        </p:spPr>
      </p:sp>
      <p:sp>
        <p:nvSpPr>
          <p:cNvPr id="12" name="TextBox 12"/>
          <p:cNvSpPr txBox="1"/>
          <p:nvPr/>
        </p:nvSpPr>
        <p:spPr>
          <a:xfrm>
            <a:off x="505594" y="1990050"/>
            <a:ext cx="16753706" cy="5401183"/>
          </a:xfrm>
          <a:prstGeom prst="rect">
            <a:avLst/>
          </a:prstGeom>
        </p:spPr>
        <p:txBody>
          <a:bodyPr lIns="0" tIns="0" rIns="0" bIns="0" rtlCol="0" anchor="t">
            <a:spAutoFit/>
          </a:bodyPr>
          <a:lstStyle/>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Patients experienced deficiencies in areas of dignity, hygiene, nutrition, hydration and clinical responsiveness (Campbell, 2022). </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NHS regulator mentioned “appalling standards of care” and “at least 400 more deaths” (BBC News, 2019). </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Along with severe complaints, mortality indicators, and staff concerns were critical warning indicators (Francis, 2013).</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Leaders; however, did not put together this evidence and acknowledge severity of worsening care environment. </a:t>
            </a:r>
          </a:p>
          <a:p>
            <a:pPr algn="just">
              <a:lnSpc>
                <a:spcPts val="4736"/>
              </a:lnSpc>
            </a:pPr>
            <a:endParaRPr lang="en-US" sz="3200" dirty="0">
              <a:solidFill>
                <a:srgbClr val="000000"/>
              </a:solidFill>
              <a:latin typeface="Arial" panose="020B0604020202020204" pitchFamily="34" charset="0"/>
              <a:ea typeface="Arial"/>
              <a:cs typeface="Arial" panose="020B0604020202020204" pitchFamily="34" charset="0"/>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338474" y="914400"/>
            <a:ext cx="8794443" cy="819199"/>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Root Cause Analysis (RCA)</a:t>
            </a:r>
          </a:p>
        </p:txBody>
      </p:sp>
      <p:grpSp>
        <p:nvGrpSpPr>
          <p:cNvPr id="3" name="Group 3"/>
          <p:cNvGrpSpPr/>
          <p:nvPr/>
        </p:nvGrpSpPr>
        <p:grpSpPr>
          <a:xfrm>
            <a:off x="-4800600" y="6362700"/>
            <a:ext cx="8655080" cy="865508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5" name="TextBox 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960460" y="-4853856"/>
            <a:ext cx="8655080" cy="865508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15194703" y="-2708000"/>
            <a:ext cx="5401487" cy="540148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11" name="TextBox 11"/>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12" name="TextBox 12"/>
          <p:cNvSpPr txBox="1"/>
          <p:nvPr/>
        </p:nvSpPr>
        <p:spPr>
          <a:xfrm>
            <a:off x="2464108" y="2133590"/>
            <a:ext cx="12543175" cy="6601333"/>
          </a:xfrm>
          <a:prstGeom prst="rect">
            <a:avLst/>
          </a:prstGeom>
        </p:spPr>
        <p:txBody>
          <a:bodyPr lIns="0" tIns="0" rIns="0" bIns="0" rtlCol="0" anchor="t">
            <a:spAutoFit/>
          </a:bodyPr>
          <a:lstStyle/>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RCA identifies underlying and fundamental causes of an issue or fault (Majka, 2024). </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RCA indicates leadership failures, which include weak Board scrutiny, lack of clinical engagement and misplaced priorities in Staffordshire.</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Organisational culture condoned low standards and discouraged healthy criticism.</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Risks were not recognised and addressed promptly due to ineffective information systems, lack of regulation and a sense of accountability (Francis, 2013).</a:t>
            </a:r>
          </a:p>
          <a:p>
            <a:pPr algn="just">
              <a:lnSpc>
                <a:spcPts val="4736"/>
              </a:lnSpc>
            </a:pPr>
            <a:endParaRPr lang="en-US" sz="3200">
              <a:solidFill>
                <a:srgbClr val="000000"/>
              </a:solidFill>
              <a:latin typeface="Arial" panose="020B0604020202020204" pitchFamily="34" charset="0"/>
              <a:ea typeface="Arial"/>
              <a:cs typeface="Arial" panose="020B0604020202020204" pitchFamily="34" charset="0"/>
              <a:sym typeface="Arial"/>
            </a:endParaRPr>
          </a:p>
        </p:txBody>
      </p:sp>
    </p:spTree>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22523" y="7694838"/>
            <a:ext cx="4766099" cy="3033919"/>
            <a:chOff x="0" y="0"/>
            <a:chExt cx="2193158" cy="1396081"/>
          </a:xfrm>
        </p:grpSpPr>
        <p:sp>
          <p:nvSpPr>
            <p:cNvPr id="3" name="Freeform 3"/>
            <p:cNvSpPr/>
            <p:nvPr/>
          </p:nvSpPr>
          <p:spPr>
            <a:xfrm>
              <a:off x="0" y="0"/>
              <a:ext cx="2193158" cy="1396081"/>
            </a:xfrm>
            <a:custGeom>
              <a:avLst/>
              <a:gdLst/>
              <a:ahLst/>
              <a:cxnLst/>
              <a:rect l="l" t="t" r="r" b="b"/>
              <a:pathLst>
                <a:path w="2193158" h="1396081">
                  <a:moveTo>
                    <a:pt x="0" y="0"/>
                  </a:moveTo>
                  <a:lnTo>
                    <a:pt x="2193158" y="0"/>
                  </a:lnTo>
                  <a:lnTo>
                    <a:pt x="2193158" y="1396081"/>
                  </a:lnTo>
                  <a:lnTo>
                    <a:pt x="0" y="1396081"/>
                  </a:lnTo>
                  <a:close/>
                </a:path>
              </a:pathLst>
            </a:custGeom>
            <a:solidFill>
              <a:srgbClr val="EBEBEB"/>
            </a:solidFill>
          </p:spPr>
        </p:sp>
        <p:sp>
          <p:nvSpPr>
            <p:cNvPr id="4" name="TextBox 4"/>
            <p:cNvSpPr txBox="1"/>
            <p:nvPr/>
          </p:nvSpPr>
          <p:spPr>
            <a:xfrm>
              <a:off x="0" y="-95250"/>
              <a:ext cx="2193158" cy="1491331"/>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14518675" y="-95465"/>
            <a:ext cx="4766099" cy="3033919"/>
            <a:chOff x="0" y="0"/>
            <a:chExt cx="2193158" cy="1396081"/>
          </a:xfrm>
        </p:grpSpPr>
        <p:sp>
          <p:nvSpPr>
            <p:cNvPr id="6" name="Freeform 6"/>
            <p:cNvSpPr/>
            <p:nvPr/>
          </p:nvSpPr>
          <p:spPr>
            <a:xfrm>
              <a:off x="0" y="0"/>
              <a:ext cx="2193158" cy="1396081"/>
            </a:xfrm>
            <a:custGeom>
              <a:avLst/>
              <a:gdLst/>
              <a:ahLst/>
              <a:cxnLst/>
              <a:rect l="l" t="t" r="r" b="b"/>
              <a:pathLst>
                <a:path w="2193158" h="1396081">
                  <a:moveTo>
                    <a:pt x="0" y="0"/>
                  </a:moveTo>
                  <a:lnTo>
                    <a:pt x="2193158" y="0"/>
                  </a:lnTo>
                  <a:lnTo>
                    <a:pt x="2193158" y="1396081"/>
                  </a:lnTo>
                  <a:lnTo>
                    <a:pt x="0" y="1396081"/>
                  </a:lnTo>
                  <a:close/>
                </a:path>
              </a:pathLst>
            </a:custGeom>
            <a:solidFill>
              <a:srgbClr val="EBEBEB"/>
            </a:solidFill>
          </p:spPr>
        </p:sp>
        <p:sp>
          <p:nvSpPr>
            <p:cNvPr id="7" name="TextBox 7"/>
            <p:cNvSpPr txBox="1"/>
            <p:nvPr/>
          </p:nvSpPr>
          <p:spPr>
            <a:xfrm>
              <a:off x="0" y="-95250"/>
              <a:ext cx="2193158" cy="1491331"/>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8" name="TextBox 8"/>
          <p:cNvSpPr txBox="1"/>
          <p:nvPr/>
        </p:nvSpPr>
        <p:spPr>
          <a:xfrm>
            <a:off x="2582332" y="538844"/>
            <a:ext cx="12087991" cy="819199"/>
          </a:xfrm>
          <a:prstGeom prst="rect">
            <a:avLst/>
          </a:prstGeom>
        </p:spPr>
        <p:txBody>
          <a:bodyPr lIns="0" tIns="0" rIns="0" bIns="0" rtlCol="0" anchor="t">
            <a:spAutoFit/>
          </a:bodyPr>
          <a:lstStyle/>
          <a:p>
            <a:pPr algn="ctr">
              <a:lnSpc>
                <a:spcPts val="7000"/>
              </a:lnSpc>
            </a:pPr>
            <a:r>
              <a:rPr lang="en-US" sz="5000" b="1">
                <a:solidFill>
                  <a:srgbClr val="000000"/>
                </a:solidFill>
                <a:latin typeface="Arial" panose="020B0604020202020204" pitchFamily="34" charset="0"/>
                <a:ea typeface="Arial Bold"/>
                <a:cs typeface="Arial" panose="020B0604020202020204" pitchFamily="34" charset="0"/>
                <a:sym typeface="Arial Bold"/>
              </a:rPr>
              <a:t>Swiss Cheese Model Analysis</a:t>
            </a:r>
          </a:p>
        </p:txBody>
      </p:sp>
      <p:grpSp>
        <p:nvGrpSpPr>
          <p:cNvPr id="9" name="Group 9"/>
          <p:cNvGrpSpPr/>
          <p:nvPr/>
        </p:nvGrpSpPr>
        <p:grpSpPr>
          <a:xfrm rot="-10800000">
            <a:off x="2094427" y="1817401"/>
            <a:ext cx="14099146" cy="8199170"/>
            <a:chOff x="0" y="0"/>
            <a:chExt cx="6487832" cy="3772912"/>
          </a:xfrm>
        </p:grpSpPr>
        <p:sp>
          <p:nvSpPr>
            <p:cNvPr id="10" name="Freeform 10"/>
            <p:cNvSpPr/>
            <p:nvPr/>
          </p:nvSpPr>
          <p:spPr>
            <a:xfrm>
              <a:off x="0" y="0"/>
              <a:ext cx="6487832" cy="3772912"/>
            </a:xfrm>
            <a:custGeom>
              <a:avLst/>
              <a:gdLst/>
              <a:ahLst/>
              <a:cxnLst/>
              <a:rect l="l" t="t" r="r" b="b"/>
              <a:pathLst>
                <a:path w="6487832" h="3772912">
                  <a:moveTo>
                    <a:pt x="0" y="0"/>
                  </a:moveTo>
                  <a:lnTo>
                    <a:pt x="6487832" y="0"/>
                  </a:lnTo>
                  <a:lnTo>
                    <a:pt x="6487832" y="3772912"/>
                  </a:lnTo>
                  <a:lnTo>
                    <a:pt x="0" y="3772912"/>
                  </a:lnTo>
                  <a:close/>
                </a:path>
              </a:pathLst>
            </a:custGeom>
            <a:gradFill rotWithShape="1">
              <a:gsLst>
                <a:gs pos="0">
                  <a:srgbClr val="2F69A8">
                    <a:alpha val="100000"/>
                  </a:srgbClr>
                </a:gs>
                <a:gs pos="100000">
                  <a:srgbClr val="F7F7F7">
                    <a:alpha val="100000"/>
                  </a:srgbClr>
                </a:gs>
              </a:gsLst>
              <a:lin ang="0"/>
            </a:gradFill>
          </p:spPr>
        </p:sp>
        <p:sp>
          <p:nvSpPr>
            <p:cNvPr id="11" name="TextBox 11"/>
            <p:cNvSpPr txBox="1"/>
            <p:nvPr/>
          </p:nvSpPr>
          <p:spPr>
            <a:xfrm>
              <a:off x="0" y="-95250"/>
              <a:ext cx="6487832" cy="3868162"/>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12" name="TextBox 12"/>
          <p:cNvSpPr txBox="1"/>
          <p:nvPr/>
        </p:nvSpPr>
        <p:spPr>
          <a:xfrm>
            <a:off x="2582332" y="2148230"/>
            <a:ext cx="12937157" cy="7262053"/>
          </a:xfrm>
          <a:prstGeom prst="rect">
            <a:avLst/>
          </a:prstGeom>
        </p:spPr>
        <p:txBody>
          <a:bodyPr lIns="0" tIns="0" rIns="0" bIns="0" rtlCol="0" anchor="t">
            <a:spAutoFit/>
          </a:bodyPr>
          <a:lstStyle/>
          <a:p>
            <a:pPr marL="690879" lvl="1" indent="-345439" algn="just">
              <a:lnSpc>
                <a:spcPts val="5155"/>
              </a:lnSpc>
              <a:buFont typeface="Arial"/>
              <a:buChar char="•"/>
            </a:pPr>
            <a:r>
              <a:rPr lang="en-US" sz="3199">
                <a:solidFill>
                  <a:srgbClr val="000000"/>
                </a:solidFill>
                <a:latin typeface="Arial" panose="020B0604020202020204" pitchFamily="34" charset="0"/>
                <a:ea typeface="Arial"/>
                <a:cs typeface="Arial" panose="020B0604020202020204" pitchFamily="34" charset="0"/>
                <a:sym typeface="Arial"/>
              </a:rPr>
              <a:t>“Swiss Cheese Model” indicates how human errors and systemic failures align through different defensive layers, leading to accidents (Wiegmann et al. 2021). </a:t>
            </a:r>
          </a:p>
          <a:p>
            <a:pPr marL="690879" lvl="1" indent="-345439" algn="just">
              <a:lnSpc>
                <a:spcPts val="5155"/>
              </a:lnSpc>
              <a:buFont typeface="Arial"/>
              <a:buChar char="•"/>
            </a:pPr>
            <a:r>
              <a:rPr lang="en-US" sz="3199">
                <a:solidFill>
                  <a:srgbClr val="000000"/>
                </a:solidFill>
                <a:latin typeface="Arial" panose="020B0604020202020204" pitchFamily="34" charset="0"/>
                <a:ea typeface="Arial"/>
                <a:cs typeface="Arial" panose="020B0604020202020204" pitchFamily="34" charset="0"/>
                <a:sym typeface="Arial"/>
              </a:rPr>
              <a:t>Swiss model shows organisational harm cannot be attributed to frontline errors or misconduct; rather, it is a series of events, along with “years of abuse and higher negligence” (BBC News, 2019). </a:t>
            </a:r>
          </a:p>
          <a:p>
            <a:pPr marL="690879" lvl="1" indent="-345439" algn="just">
              <a:lnSpc>
                <a:spcPts val="5155"/>
              </a:lnSpc>
              <a:buFont typeface="Arial"/>
              <a:buChar char="•"/>
            </a:pPr>
            <a:r>
              <a:rPr lang="en-US" sz="3199">
                <a:solidFill>
                  <a:srgbClr val="000000"/>
                </a:solidFill>
                <a:latin typeface="Arial" panose="020B0604020202020204" pitchFamily="34" charset="0"/>
                <a:ea typeface="Arial"/>
                <a:cs typeface="Arial" panose="020B0604020202020204" pitchFamily="34" charset="0"/>
                <a:sym typeface="Arial"/>
              </a:rPr>
              <a:t>Mid Staffordshire’s main weaknesses affected supervision, alongside clinical practice, reporting, governance and regulation (The Guardian, 2017).</a:t>
            </a:r>
          </a:p>
          <a:p>
            <a:pPr marL="690879" lvl="1" indent="-345439" algn="just">
              <a:lnSpc>
                <a:spcPts val="5155"/>
              </a:lnSpc>
              <a:buFont typeface="Arial"/>
              <a:buChar char="•"/>
            </a:pPr>
            <a:r>
              <a:rPr lang="en-US" sz="3199">
                <a:solidFill>
                  <a:srgbClr val="000000"/>
                </a:solidFill>
                <a:latin typeface="Arial" panose="020B0604020202020204" pitchFamily="34" charset="0"/>
                <a:ea typeface="Arial"/>
                <a:cs typeface="Arial" panose="020B0604020202020204" pitchFamily="34" charset="0"/>
                <a:sym typeface="Arial"/>
              </a:rPr>
              <a:t>Patient risks are heightened as gaps between these protections were congruent.</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406700" y="-7070829"/>
            <a:ext cx="9291362" cy="9291362"/>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283B1"/>
            </a:solidFill>
          </p:spPr>
        </p:sp>
        <p:sp>
          <p:nvSpPr>
            <p:cNvPr id="4" name="TextBox 4"/>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6097188" y="7183930"/>
            <a:ext cx="8655080" cy="865508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7" name="TextBox 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8" name="TextBox 8"/>
          <p:cNvSpPr txBox="1"/>
          <p:nvPr/>
        </p:nvSpPr>
        <p:spPr>
          <a:xfrm>
            <a:off x="3064193" y="323039"/>
            <a:ext cx="10756168" cy="819199"/>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Fishbone Diagram Analysis</a:t>
            </a:r>
          </a:p>
        </p:txBody>
      </p:sp>
      <p:sp>
        <p:nvSpPr>
          <p:cNvPr id="9" name="TextBox 9"/>
          <p:cNvSpPr txBox="1"/>
          <p:nvPr/>
        </p:nvSpPr>
        <p:spPr>
          <a:xfrm>
            <a:off x="257680" y="1345091"/>
            <a:ext cx="15591920" cy="4161845"/>
          </a:xfrm>
          <a:prstGeom prst="rect">
            <a:avLst/>
          </a:prstGeom>
        </p:spPr>
        <p:txBody>
          <a:bodyPr wrap="square" lIns="0" tIns="0" rIns="0" bIns="0" rtlCol="0" anchor="t">
            <a:spAutoFit/>
          </a:bodyPr>
          <a:lstStyle/>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Causes in Fishbone Diagram are divided into 6 Ps (</a:t>
            </a:r>
            <a:r>
              <a:rPr lang="en-US" sz="3200" dirty="0" err="1">
                <a:solidFill>
                  <a:srgbClr val="000000"/>
                </a:solidFill>
                <a:latin typeface="Arial" panose="020B0604020202020204" pitchFamily="34" charset="0"/>
                <a:ea typeface="Arial"/>
                <a:cs typeface="Arial" panose="020B0604020202020204" pitchFamily="34" charset="0"/>
                <a:sym typeface="Arial"/>
              </a:rPr>
              <a:t>Sakdiyah</a:t>
            </a:r>
            <a:r>
              <a:rPr lang="en-US" sz="3200" dirty="0">
                <a:solidFill>
                  <a:srgbClr val="000000"/>
                </a:solidFill>
                <a:latin typeface="Arial" panose="020B0604020202020204" pitchFamily="34" charset="0"/>
                <a:ea typeface="Arial"/>
                <a:cs typeface="Arial" panose="020B0604020202020204" pitchFamily="34" charset="0"/>
                <a:sym typeface="Arial"/>
              </a:rPr>
              <a:t> et al. 2022).</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Frontline performance was impacted by staffing pressures and poor supervision.</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Challenge and escalation were limited by defensive leadership and cultural </a:t>
            </a:r>
            <a:r>
              <a:rPr lang="en-US" sz="3200" dirty="0" err="1">
                <a:solidFill>
                  <a:srgbClr val="000000"/>
                </a:solidFill>
                <a:latin typeface="Arial" panose="020B0604020202020204" pitchFamily="34" charset="0"/>
                <a:ea typeface="Arial"/>
                <a:cs typeface="Arial" panose="020B0604020202020204" pitchFamily="34" charset="0"/>
                <a:sym typeface="Arial"/>
              </a:rPr>
              <a:t>normalisation</a:t>
            </a:r>
            <a:r>
              <a:rPr lang="en-US" sz="3200" dirty="0">
                <a:solidFill>
                  <a:srgbClr val="000000"/>
                </a:solidFill>
                <a:latin typeface="Arial" panose="020B0604020202020204" pitchFamily="34" charset="0"/>
                <a:ea typeface="Arial"/>
                <a:cs typeface="Arial" panose="020B0604020202020204" pitchFamily="34" charset="0"/>
                <a:sym typeface="Arial"/>
              </a:rPr>
              <a:t>.</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Ineffective complaint handling, alongside fragmented information and regulatory ambiguity, affected </a:t>
            </a:r>
            <a:r>
              <a:rPr lang="en-US" sz="3200" dirty="0" err="1">
                <a:solidFill>
                  <a:srgbClr val="000000"/>
                </a:solidFill>
                <a:latin typeface="Arial" panose="020B0604020202020204" pitchFamily="34" charset="0"/>
                <a:ea typeface="Arial"/>
                <a:cs typeface="Arial" panose="020B0604020202020204" pitchFamily="34" charset="0"/>
                <a:sym typeface="Arial"/>
              </a:rPr>
              <a:t>organisation's</a:t>
            </a:r>
            <a:r>
              <a:rPr lang="en-US" sz="3200" dirty="0">
                <a:solidFill>
                  <a:srgbClr val="000000"/>
                </a:solidFill>
                <a:latin typeface="Arial" panose="020B0604020202020204" pitchFamily="34" charset="0"/>
                <a:ea typeface="Arial"/>
                <a:cs typeface="Arial" panose="020B0604020202020204" pitchFamily="34" charset="0"/>
                <a:sym typeface="Arial"/>
              </a:rPr>
              <a:t> ability to identify deterioration. </a:t>
            </a:r>
          </a:p>
          <a:p>
            <a:pPr algn="just">
              <a:lnSpc>
                <a:spcPts val="4736"/>
              </a:lnSpc>
            </a:pPr>
            <a:endParaRPr lang="en-US" sz="3200" dirty="0">
              <a:solidFill>
                <a:srgbClr val="000000"/>
              </a:solidFill>
              <a:latin typeface="Arial" panose="020B0604020202020204" pitchFamily="34" charset="0"/>
              <a:ea typeface="Arial"/>
              <a:cs typeface="Arial" panose="020B0604020202020204" pitchFamily="34" charset="0"/>
              <a:sym typeface="Arial"/>
            </a:endParaRPr>
          </a:p>
        </p:txBody>
      </p:sp>
      <p:grpSp>
        <p:nvGrpSpPr>
          <p:cNvPr id="10" name="Group 10"/>
          <p:cNvGrpSpPr/>
          <p:nvPr/>
        </p:nvGrpSpPr>
        <p:grpSpPr>
          <a:xfrm>
            <a:off x="15849600" y="-3627497"/>
            <a:ext cx="7719183" cy="771918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12" name="TextBox 12"/>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4060595" y="-6082358"/>
            <a:ext cx="7719183" cy="7719183"/>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15" name="TextBox 1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6" name="Group 16"/>
          <p:cNvGrpSpPr/>
          <p:nvPr/>
        </p:nvGrpSpPr>
        <p:grpSpPr>
          <a:xfrm>
            <a:off x="-4654991" y="7183930"/>
            <a:ext cx="7719183" cy="771918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18" name="TextBox 1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pic>
        <p:nvPicPr>
          <p:cNvPr id="20" name="Picture 19">
            <a:extLst>
              <a:ext uri="{FF2B5EF4-FFF2-40B4-BE49-F238E27FC236}">
                <a16:creationId xmlns:a16="http://schemas.microsoft.com/office/drawing/2014/main" id="{9D674055-3ABF-3895-9B5F-3D000F0E7119}"/>
              </a:ext>
            </a:extLst>
          </p:cNvPr>
          <p:cNvPicPr>
            <a:picLocks noChangeAspect="1"/>
          </p:cNvPicPr>
          <p:nvPr/>
        </p:nvPicPr>
        <p:blipFill>
          <a:blip r:embed="rId3"/>
          <a:stretch>
            <a:fillRect/>
          </a:stretch>
        </p:blipFill>
        <p:spPr>
          <a:xfrm>
            <a:off x="257680" y="5031519"/>
            <a:ext cx="17526000" cy="5023386"/>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rot="-10800000">
            <a:off x="-89199" y="-1104968"/>
            <a:ext cx="18288000" cy="4430096"/>
          </a:xfrm>
          <a:custGeom>
            <a:avLst/>
            <a:gdLst/>
            <a:ahLst/>
            <a:cxnLst/>
            <a:rect l="l" t="t" r="r" b="b"/>
            <a:pathLst>
              <a:path w="18288000" h="4430096">
                <a:moveTo>
                  <a:pt x="0" y="0"/>
                </a:moveTo>
                <a:lnTo>
                  <a:pt x="18288000" y="0"/>
                </a:lnTo>
                <a:lnTo>
                  <a:pt x="18288000" y="4430096"/>
                </a:lnTo>
                <a:lnTo>
                  <a:pt x="0" y="4430096"/>
                </a:lnTo>
                <a:lnTo>
                  <a:pt x="0" y="0"/>
                </a:lnTo>
                <a:close/>
              </a:path>
            </a:pathLst>
          </a:custGeom>
          <a:blipFill>
            <a:blip>
              <a:alphaModFix amt="79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569557" y="3771700"/>
            <a:ext cx="15148887" cy="5569807"/>
            <a:chOff x="0" y="0"/>
            <a:chExt cx="6970878" cy="2562990"/>
          </a:xfrm>
        </p:grpSpPr>
        <p:sp>
          <p:nvSpPr>
            <p:cNvPr id="4" name="Freeform 4"/>
            <p:cNvSpPr/>
            <p:nvPr/>
          </p:nvSpPr>
          <p:spPr>
            <a:xfrm>
              <a:off x="0" y="0"/>
              <a:ext cx="6970878" cy="2562990"/>
            </a:xfrm>
            <a:custGeom>
              <a:avLst/>
              <a:gdLst/>
              <a:ahLst/>
              <a:cxnLst/>
              <a:rect l="l" t="t" r="r" b="b"/>
              <a:pathLst>
                <a:path w="6970878" h="2562990">
                  <a:moveTo>
                    <a:pt x="0" y="0"/>
                  </a:moveTo>
                  <a:lnTo>
                    <a:pt x="6970878" y="0"/>
                  </a:lnTo>
                  <a:lnTo>
                    <a:pt x="6970878" y="2562990"/>
                  </a:lnTo>
                  <a:lnTo>
                    <a:pt x="0" y="2562990"/>
                  </a:lnTo>
                  <a:close/>
                </a:path>
              </a:pathLst>
            </a:custGeom>
            <a:solidFill>
              <a:srgbClr val="EBEBEB"/>
            </a:solidFill>
          </p:spPr>
        </p:sp>
        <p:sp>
          <p:nvSpPr>
            <p:cNvPr id="5" name="TextBox 5"/>
            <p:cNvSpPr txBox="1"/>
            <p:nvPr/>
          </p:nvSpPr>
          <p:spPr>
            <a:xfrm>
              <a:off x="0" y="-95250"/>
              <a:ext cx="6970878" cy="265824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6" name="TextBox 6"/>
          <p:cNvSpPr txBox="1"/>
          <p:nvPr/>
        </p:nvSpPr>
        <p:spPr>
          <a:xfrm>
            <a:off x="1114356" y="2442479"/>
            <a:ext cx="16059287" cy="819199"/>
          </a:xfrm>
          <a:prstGeom prst="rect">
            <a:avLst/>
          </a:prstGeom>
        </p:spPr>
        <p:txBody>
          <a:bodyPr lIns="0" tIns="0" rIns="0" bIns="0" rtlCol="0" anchor="t">
            <a:spAutoFit/>
          </a:bodyPr>
          <a:lstStyle/>
          <a:p>
            <a:pPr algn="ctr">
              <a:lnSpc>
                <a:spcPts val="7000"/>
              </a:lnSpc>
            </a:pPr>
            <a:r>
              <a:rPr lang="en-US" sz="5000" b="1">
                <a:solidFill>
                  <a:srgbClr val="000000"/>
                </a:solidFill>
                <a:latin typeface="Arial" panose="020B0604020202020204" pitchFamily="34" charset="0"/>
                <a:ea typeface="Arial Bold"/>
                <a:cs typeface="Arial" panose="020B0604020202020204" pitchFamily="34" charset="0"/>
                <a:sym typeface="Arial Bold"/>
              </a:rPr>
              <a:t>Systems Theory and Root Cause Analysis</a:t>
            </a:r>
          </a:p>
        </p:txBody>
      </p:sp>
      <p:sp>
        <p:nvSpPr>
          <p:cNvPr id="7" name="TextBox 7"/>
          <p:cNvSpPr txBox="1"/>
          <p:nvPr/>
        </p:nvSpPr>
        <p:spPr>
          <a:xfrm>
            <a:off x="2057213" y="3657400"/>
            <a:ext cx="13930736" cy="6001258"/>
          </a:xfrm>
          <a:prstGeom prst="rect">
            <a:avLst/>
          </a:prstGeom>
        </p:spPr>
        <p:txBody>
          <a:bodyPr lIns="0" tIns="0" rIns="0" bIns="0" rtlCol="0" anchor="t">
            <a:spAutoFit/>
          </a:bodyPr>
          <a:lstStyle/>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Systems Theory focuses on interconnection between staff, leaders, patients, commissioners and regulators (Arnold et al. 2024). </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Root Cause Analysis tracks instant failures to overall organisational choices.</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Combined application connects staffing pressures to finance, governance and culture.</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This systems-based approach avoids aligning complex organisational failure with one employee, department, incident or a single underlying cause. </a:t>
            </a:r>
          </a:p>
          <a:p>
            <a:pPr algn="just">
              <a:lnSpc>
                <a:spcPts val="4736"/>
              </a:lnSpc>
            </a:pPr>
            <a:endParaRPr lang="en-US" sz="3200">
              <a:solidFill>
                <a:srgbClr val="000000"/>
              </a:solidFill>
              <a:latin typeface="Arial" panose="020B0604020202020204" pitchFamily="34" charset="0"/>
              <a:ea typeface="Arial"/>
              <a:cs typeface="Arial" panose="020B0604020202020204" pitchFamily="34" charset="0"/>
              <a:sym typeface="Aria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rot="5177429" flipH="1" flipV="1">
            <a:off x="7063919" y="-787849"/>
            <a:ext cx="18288000" cy="4430096"/>
          </a:xfrm>
          <a:custGeom>
            <a:avLst/>
            <a:gdLst/>
            <a:ahLst/>
            <a:cxnLst/>
            <a:rect l="l" t="t" r="r" b="b"/>
            <a:pathLst>
              <a:path w="18288000" h="4430096">
                <a:moveTo>
                  <a:pt x="18288000" y="4430097"/>
                </a:moveTo>
                <a:lnTo>
                  <a:pt x="0" y="4430097"/>
                </a:lnTo>
                <a:lnTo>
                  <a:pt x="0" y="0"/>
                </a:lnTo>
                <a:lnTo>
                  <a:pt x="18288000" y="0"/>
                </a:lnTo>
                <a:lnTo>
                  <a:pt x="18288000" y="4430097"/>
                </a:lnTo>
                <a:close/>
              </a:path>
            </a:pathLst>
          </a:custGeom>
          <a:blipFill>
            <a:blip>
              <a:alphaModFix amt="79000"/>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1028700" y="146050"/>
            <a:ext cx="16059287" cy="819199"/>
          </a:xfrm>
          <a:prstGeom prst="rect">
            <a:avLst/>
          </a:prstGeom>
        </p:spPr>
        <p:txBody>
          <a:bodyPr lIns="0" tIns="0" rIns="0" bIns="0" rtlCol="0" anchor="t">
            <a:spAutoFit/>
          </a:bodyPr>
          <a:lstStyle/>
          <a:p>
            <a:pPr algn="ctr">
              <a:lnSpc>
                <a:spcPts val="7000"/>
              </a:lnSpc>
            </a:pPr>
            <a:r>
              <a:rPr lang="en-US" sz="5000" b="1">
                <a:solidFill>
                  <a:srgbClr val="000000"/>
                </a:solidFill>
                <a:latin typeface="Arial" panose="020B0604020202020204" pitchFamily="34" charset="0"/>
                <a:ea typeface="Arial Bold"/>
                <a:cs typeface="Arial" panose="020B0604020202020204" pitchFamily="34" charset="0"/>
                <a:sym typeface="Arial Bold"/>
              </a:rPr>
              <a:t>Donabedian Model Evaluation</a:t>
            </a:r>
          </a:p>
        </p:txBody>
      </p:sp>
      <p:sp>
        <p:nvSpPr>
          <p:cNvPr id="5" name="TextBox 5"/>
          <p:cNvSpPr txBox="1"/>
          <p:nvPr/>
        </p:nvSpPr>
        <p:spPr>
          <a:xfrm>
            <a:off x="612618" y="1312900"/>
            <a:ext cx="13930736" cy="4201033"/>
          </a:xfrm>
          <a:prstGeom prst="rect">
            <a:avLst/>
          </a:prstGeom>
        </p:spPr>
        <p:txBody>
          <a:bodyPr lIns="0" tIns="0" rIns="0" bIns="0" rtlCol="0" anchor="t">
            <a:spAutoFit/>
          </a:bodyPr>
          <a:lstStyle/>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“Donabedian Model” is a highly effective healthcare framework, which analyses care quality through 3 categories: “structure, process, and outcome” (Robby et al. 2025). </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Donabedian’s model connects organisational capacity and care delivery, emphasising significance of measuring meaningful patient outcomes (McCullough et al. 2022).</a:t>
            </a:r>
          </a:p>
          <a:p>
            <a:pPr algn="just">
              <a:lnSpc>
                <a:spcPts val="4736"/>
              </a:lnSpc>
            </a:pPr>
            <a:endParaRPr lang="en-US" sz="3200">
              <a:solidFill>
                <a:srgbClr val="000000"/>
              </a:solidFill>
              <a:latin typeface="Arial" panose="020B0604020202020204" pitchFamily="34" charset="0"/>
              <a:ea typeface="Arial"/>
              <a:cs typeface="Arial" panose="020B0604020202020204" pitchFamily="34" charset="0"/>
              <a:sym typeface="Arial"/>
            </a:endParaRPr>
          </a:p>
        </p:txBody>
      </p:sp>
      <p:graphicFrame>
        <p:nvGraphicFramePr>
          <p:cNvPr id="6" name="Table 5">
            <a:extLst>
              <a:ext uri="{FF2B5EF4-FFF2-40B4-BE49-F238E27FC236}">
                <a16:creationId xmlns:a16="http://schemas.microsoft.com/office/drawing/2014/main" id="{411DDED5-5ADB-CF43-F879-E97F6FE8B4D8}"/>
              </a:ext>
            </a:extLst>
          </p:cNvPr>
          <p:cNvGraphicFramePr>
            <a:graphicFrameLocks noGrp="1"/>
          </p:cNvGraphicFramePr>
          <p:nvPr>
            <p:extLst>
              <p:ext uri="{D42A27DB-BD31-4B8C-83A1-F6EECF244321}">
                <p14:modId xmlns:p14="http://schemas.microsoft.com/office/powerpoint/2010/main" val="2916844946"/>
              </p:ext>
            </p:extLst>
          </p:nvPr>
        </p:nvGraphicFramePr>
        <p:xfrm>
          <a:off x="612618" y="5372100"/>
          <a:ext cx="14173200" cy="4267200"/>
        </p:xfrm>
        <a:graphic>
          <a:graphicData uri="http://schemas.openxmlformats.org/drawingml/2006/table">
            <a:tbl>
              <a:tblPr/>
              <a:tblGrid>
                <a:gridCol w="3069661">
                  <a:extLst>
                    <a:ext uri="{9D8B030D-6E8A-4147-A177-3AD203B41FA5}">
                      <a16:colId xmlns:a16="http://schemas.microsoft.com/office/drawing/2014/main" val="567880420"/>
                    </a:ext>
                  </a:extLst>
                </a:gridCol>
                <a:gridCol w="11103539">
                  <a:extLst>
                    <a:ext uri="{9D8B030D-6E8A-4147-A177-3AD203B41FA5}">
                      <a16:colId xmlns:a16="http://schemas.microsoft.com/office/drawing/2014/main" val="1666475165"/>
                    </a:ext>
                  </a:extLst>
                </a:gridCol>
              </a:tblGrid>
              <a:tr h="677811">
                <a:tc>
                  <a:txBody>
                    <a:bodyPr/>
                    <a:lstStyle/>
                    <a:p>
                      <a:pPr algn="ctr" rtl="0" fontAlgn="t">
                        <a:buNone/>
                      </a:pPr>
                      <a:r>
                        <a:rPr lang="en-GB" sz="3200" b="1" i="1" u="none" strike="noStrike" dirty="0">
                          <a:solidFill>
                            <a:srgbClr val="000000"/>
                          </a:solidFill>
                          <a:effectLst/>
                          <a:latin typeface="Arial" panose="020B0604020202020204" pitchFamily="34" charset="0"/>
                        </a:rPr>
                        <a:t>Donabedian element</a:t>
                      </a:r>
                      <a:endParaRPr lang="en-GB" sz="3200" dirty="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tc>
                  <a:txBody>
                    <a:bodyPr/>
                    <a:lstStyle/>
                    <a:p>
                      <a:pPr algn="ctr" rtl="0" fontAlgn="t">
                        <a:buNone/>
                      </a:pPr>
                      <a:r>
                        <a:rPr lang="en-GB" sz="3200" b="1" i="1" u="none" strike="noStrike">
                          <a:solidFill>
                            <a:srgbClr val="000000"/>
                          </a:solidFill>
                          <a:effectLst/>
                          <a:latin typeface="Arial" panose="020B0604020202020204" pitchFamily="34" charset="0"/>
                        </a:rPr>
                        <a:t>Application to Mid Staffordshire</a:t>
                      </a:r>
                      <a:endParaRPr lang="en-GB" sz="320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66302598"/>
                  </a:ext>
                </a:extLst>
              </a:tr>
              <a:tr h="677811">
                <a:tc>
                  <a:txBody>
                    <a:bodyPr/>
                    <a:lstStyle/>
                    <a:p>
                      <a:pPr algn="ctr" rtl="0" fontAlgn="t">
                        <a:buNone/>
                      </a:pPr>
                      <a:r>
                        <a:rPr lang="en-GB" sz="3200" b="1" i="0" u="none" strike="noStrike">
                          <a:solidFill>
                            <a:srgbClr val="000000"/>
                          </a:solidFill>
                          <a:effectLst/>
                          <a:latin typeface="Arial" panose="020B0604020202020204" pitchFamily="34" charset="0"/>
                        </a:rPr>
                        <a:t>Structure</a:t>
                      </a:r>
                      <a:endParaRPr lang="en-GB" sz="320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tc>
                  <a:txBody>
                    <a:bodyPr/>
                    <a:lstStyle/>
                    <a:p>
                      <a:pPr algn="just" rtl="0" fontAlgn="t">
                        <a:buNone/>
                      </a:pPr>
                      <a:r>
                        <a:rPr lang="en-GB" sz="3200" b="0" i="0" u="none" strike="noStrike">
                          <a:solidFill>
                            <a:srgbClr val="000000"/>
                          </a:solidFill>
                          <a:effectLst/>
                          <a:latin typeface="Arial" panose="020B0604020202020204" pitchFamily="34" charset="0"/>
                        </a:rPr>
                        <a:t>Inadequate staffing, unsuitable skill mix, weak leadership and ineffective governance.</a:t>
                      </a:r>
                      <a:endParaRPr lang="en-GB" sz="320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02867942"/>
                  </a:ext>
                </a:extLst>
              </a:tr>
              <a:tr h="948935">
                <a:tc>
                  <a:txBody>
                    <a:bodyPr/>
                    <a:lstStyle/>
                    <a:p>
                      <a:pPr algn="ctr" rtl="0" fontAlgn="t">
                        <a:buNone/>
                      </a:pPr>
                      <a:r>
                        <a:rPr lang="en-GB" sz="3200" b="1" i="0" u="none" strike="noStrike">
                          <a:solidFill>
                            <a:srgbClr val="000000"/>
                          </a:solidFill>
                          <a:effectLst/>
                          <a:latin typeface="Arial" panose="020B0604020202020204" pitchFamily="34" charset="0"/>
                        </a:rPr>
                        <a:t>Process</a:t>
                      </a:r>
                      <a:endParaRPr lang="en-GB" sz="320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tc>
                  <a:txBody>
                    <a:bodyPr/>
                    <a:lstStyle/>
                    <a:p>
                      <a:pPr algn="just" rtl="0" fontAlgn="t">
                        <a:buNone/>
                      </a:pPr>
                      <a:r>
                        <a:rPr lang="en-GB" sz="3200" b="0" i="0" u="none" strike="noStrike">
                          <a:solidFill>
                            <a:srgbClr val="000000"/>
                          </a:solidFill>
                          <a:effectLst/>
                          <a:latin typeface="Arial" panose="020B0604020202020204" pitchFamily="34" charset="0"/>
                        </a:rPr>
                        <a:t>Poor monitoring, communication, escalation, complaint handling and delivery of fundamental care.</a:t>
                      </a:r>
                      <a:endParaRPr lang="en-GB" sz="320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5883739"/>
                  </a:ext>
                </a:extLst>
              </a:tr>
              <a:tr h="677811">
                <a:tc>
                  <a:txBody>
                    <a:bodyPr/>
                    <a:lstStyle/>
                    <a:p>
                      <a:pPr algn="ctr" rtl="0" fontAlgn="t">
                        <a:buNone/>
                      </a:pPr>
                      <a:r>
                        <a:rPr lang="en-GB" sz="3200" b="1" i="0" u="none" strike="noStrike">
                          <a:solidFill>
                            <a:srgbClr val="000000"/>
                          </a:solidFill>
                          <a:effectLst/>
                          <a:latin typeface="Arial" panose="020B0604020202020204" pitchFamily="34" charset="0"/>
                        </a:rPr>
                        <a:t>Outcome</a:t>
                      </a:r>
                      <a:endParaRPr lang="en-GB" sz="320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tc>
                  <a:txBody>
                    <a:bodyPr/>
                    <a:lstStyle/>
                    <a:p>
                      <a:pPr algn="just" rtl="0" fontAlgn="t">
                        <a:buNone/>
                      </a:pPr>
                      <a:r>
                        <a:rPr lang="en-GB" sz="3200" b="0" i="0" u="none" strike="noStrike" dirty="0">
                          <a:solidFill>
                            <a:srgbClr val="000000"/>
                          </a:solidFill>
                          <a:effectLst/>
                          <a:latin typeface="Arial" panose="020B0604020202020204" pitchFamily="34" charset="0"/>
                        </a:rPr>
                        <a:t>Patient harm, poor experiences, mortality concerns and reduced public confidence.</a:t>
                      </a:r>
                      <a:endParaRPr lang="en-GB" sz="3200" dirty="0">
                        <a:effectLst/>
                      </a:endParaRPr>
                    </a:p>
                  </a:txBody>
                  <a:tcPr marL="63500" marR="63500">
                    <a:lnL w="8458" cap="flat" cmpd="sng" algn="ctr">
                      <a:solidFill>
                        <a:srgbClr val="000000"/>
                      </a:solidFill>
                      <a:prstDash val="solid"/>
                      <a:round/>
                      <a:headEnd type="none" w="med" len="med"/>
                      <a:tailEnd type="none" w="med" len="med"/>
                    </a:lnL>
                    <a:lnR w="8458" cap="flat" cmpd="sng" algn="ctr">
                      <a:solidFill>
                        <a:srgbClr val="000000"/>
                      </a:solidFill>
                      <a:prstDash val="solid"/>
                      <a:round/>
                      <a:headEnd type="none" w="med" len="med"/>
                      <a:tailEnd type="none" w="med" len="med"/>
                    </a:lnR>
                    <a:lnT w="8458" cap="flat" cmpd="sng" algn="ctr">
                      <a:solidFill>
                        <a:srgbClr val="000000"/>
                      </a:solidFill>
                      <a:prstDash val="solid"/>
                      <a:round/>
                      <a:headEnd type="none" w="med" len="med"/>
                      <a:tailEnd type="none" w="med" len="med"/>
                    </a:lnT>
                    <a:lnB w="8458"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5130578"/>
                  </a:ext>
                </a:extLst>
              </a:tr>
            </a:tbl>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797447"/>
            <a:ext cx="18288000" cy="7489553"/>
            <a:chOff x="0" y="0"/>
            <a:chExt cx="4816593" cy="1715344"/>
          </a:xfrm>
        </p:grpSpPr>
        <p:sp>
          <p:nvSpPr>
            <p:cNvPr id="3" name="Freeform 3"/>
            <p:cNvSpPr/>
            <p:nvPr/>
          </p:nvSpPr>
          <p:spPr>
            <a:xfrm>
              <a:off x="0" y="0"/>
              <a:ext cx="4816592" cy="1715344"/>
            </a:xfrm>
            <a:custGeom>
              <a:avLst/>
              <a:gdLst/>
              <a:ahLst/>
              <a:cxnLst/>
              <a:rect l="l" t="t" r="r" b="b"/>
              <a:pathLst>
                <a:path w="4816592" h="1715344">
                  <a:moveTo>
                    <a:pt x="0" y="0"/>
                  </a:moveTo>
                  <a:lnTo>
                    <a:pt x="4816592" y="0"/>
                  </a:lnTo>
                  <a:lnTo>
                    <a:pt x="4816592" y="1715344"/>
                  </a:lnTo>
                  <a:lnTo>
                    <a:pt x="0" y="1715344"/>
                  </a:lnTo>
                  <a:close/>
                </a:path>
              </a:pathLst>
            </a:custGeom>
            <a:solidFill>
              <a:srgbClr val="EBEBEB"/>
            </a:solidFill>
          </p:spPr>
        </p:sp>
        <p:sp>
          <p:nvSpPr>
            <p:cNvPr id="4" name="TextBox 4"/>
            <p:cNvSpPr txBox="1"/>
            <p:nvPr/>
          </p:nvSpPr>
          <p:spPr>
            <a:xfrm>
              <a:off x="0" y="-95250"/>
              <a:ext cx="4816593" cy="1810594"/>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12542067" y="-3298840"/>
            <a:ext cx="8655080" cy="865508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7" name="TextBox 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13205778" y="-2656183"/>
            <a:ext cx="7369765" cy="7369765"/>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9207" r="-29207"/>
              </a:stretch>
            </a:blipFill>
          </p:spPr>
        </p:sp>
      </p:grpSp>
      <p:sp>
        <p:nvSpPr>
          <p:cNvPr id="10" name="TextBox 10"/>
          <p:cNvSpPr txBox="1"/>
          <p:nvPr/>
        </p:nvSpPr>
        <p:spPr>
          <a:xfrm>
            <a:off x="4152122" y="914400"/>
            <a:ext cx="6808795" cy="1758950"/>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Policy and Regulatory Issues</a:t>
            </a:r>
          </a:p>
        </p:txBody>
      </p:sp>
      <p:sp>
        <p:nvSpPr>
          <p:cNvPr id="11" name="TextBox 11"/>
          <p:cNvSpPr txBox="1"/>
          <p:nvPr/>
        </p:nvSpPr>
        <p:spPr>
          <a:xfrm>
            <a:off x="242274" y="3186232"/>
            <a:ext cx="13111207" cy="7162035"/>
          </a:xfrm>
          <a:prstGeom prst="rect">
            <a:avLst/>
          </a:prstGeom>
        </p:spPr>
        <p:txBody>
          <a:bodyPr wrap="square" lIns="0" tIns="0" rIns="0" bIns="0" rtlCol="0" anchor="t">
            <a:spAutoFit/>
          </a:bodyPr>
          <a:lstStyle/>
          <a:p>
            <a:pPr marL="690881" lvl="1" indent="-345440" algn="just">
              <a:lnSpc>
                <a:spcPts val="4736"/>
              </a:lnSpc>
              <a:buFont typeface="Arial"/>
              <a:buChar char="•"/>
            </a:pPr>
            <a:r>
              <a:rPr lang="en-US" sz="3200" dirty="0" err="1">
                <a:solidFill>
                  <a:srgbClr val="000000"/>
                </a:solidFill>
                <a:latin typeface="Arial" panose="020B0604020202020204" pitchFamily="34" charset="0"/>
                <a:ea typeface="Arial"/>
                <a:cs typeface="Arial" panose="020B0604020202020204" pitchFamily="34" charset="0"/>
                <a:sym typeface="Arial"/>
              </a:rPr>
              <a:t>Organisational</a:t>
            </a:r>
            <a:r>
              <a:rPr lang="en-US" sz="3200" dirty="0">
                <a:solidFill>
                  <a:srgbClr val="000000"/>
                </a:solidFill>
                <a:latin typeface="Arial" panose="020B0604020202020204" pitchFamily="34" charset="0"/>
                <a:ea typeface="Arial"/>
                <a:cs typeface="Arial" panose="020B0604020202020204" pitchFamily="34" charset="0"/>
                <a:sym typeface="Arial"/>
              </a:rPr>
              <a:t> priorities were heavily influenced by national targets, financial balance and Foundation Trust </a:t>
            </a:r>
            <a:r>
              <a:rPr lang="en-US" sz="3200" dirty="0" err="1">
                <a:solidFill>
                  <a:srgbClr val="000000"/>
                </a:solidFill>
                <a:latin typeface="Arial" panose="020B0604020202020204" pitchFamily="34" charset="0"/>
                <a:ea typeface="Arial"/>
                <a:cs typeface="Arial" panose="020B0604020202020204" pitchFamily="34" charset="0"/>
                <a:sym typeface="Arial"/>
              </a:rPr>
              <a:t>authorisation</a:t>
            </a:r>
            <a:r>
              <a:rPr lang="en-US" sz="3200" dirty="0">
                <a:solidFill>
                  <a:srgbClr val="000000"/>
                </a:solidFill>
                <a:latin typeface="Arial" panose="020B0604020202020204" pitchFamily="34" charset="0"/>
                <a:ea typeface="Arial"/>
                <a:cs typeface="Arial" panose="020B0604020202020204" pitchFamily="34" charset="0"/>
                <a:sym typeface="Arial"/>
              </a:rPr>
              <a:t> (</a:t>
            </a:r>
            <a:r>
              <a:rPr lang="en-US" sz="3200" dirty="0" err="1">
                <a:solidFill>
                  <a:srgbClr val="000000"/>
                </a:solidFill>
                <a:latin typeface="Arial" panose="020B0604020202020204" pitchFamily="34" charset="0"/>
                <a:ea typeface="Arial"/>
                <a:cs typeface="Arial" panose="020B0604020202020204" pitchFamily="34" charset="0"/>
                <a:sym typeface="Arial"/>
              </a:rPr>
              <a:t>Eyinade</a:t>
            </a:r>
            <a:r>
              <a:rPr lang="en-US" sz="3200" dirty="0">
                <a:solidFill>
                  <a:srgbClr val="000000"/>
                </a:solidFill>
                <a:latin typeface="Arial" panose="020B0604020202020204" pitchFamily="34" charset="0"/>
                <a:ea typeface="Arial"/>
                <a:cs typeface="Arial" panose="020B0604020202020204" pitchFamily="34" charset="0"/>
                <a:sym typeface="Arial"/>
              </a:rPr>
              <a:t> et al. 2025).</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Disjointed supervision brought about a feeling of uncertainty among providers, commissioners, regulators and professional bodies (Braithwaite, 2024).</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Post-Francis reforms </a:t>
            </a:r>
            <a:r>
              <a:rPr lang="en-GB" sz="3200" dirty="0">
                <a:latin typeface="Arial" panose="020B0604020202020204" pitchFamily="34" charset="0"/>
                <a:cs typeface="Arial" panose="020B0604020202020204" pitchFamily="34" charset="0"/>
              </a:rPr>
              <a:t>strengthened b</a:t>
            </a:r>
            <a:r>
              <a:rPr lang="en-US" sz="3200" dirty="0" err="1">
                <a:solidFill>
                  <a:srgbClr val="000000"/>
                </a:solidFill>
                <a:latin typeface="Arial" panose="020B0604020202020204" pitchFamily="34" charset="0"/>
                <a:ea typeface="Arial"/>
                <a:cs typeface="Arial" panose="020B0604020202020204" pitchFamily="34" charset="0"/>
                <a:sym typeface="Arial"/>
              </a:rPr>
              <a:t>asic</a:t>
            </a:r>
            <a:r>
              <a:rPr lang="en-US" sz="3200" dirty="0">
                <a:solidFill>
                  <a:srgbClr val="000000"/>
                </a:solidFill>
                <a:latin typeface="Arial" panose="020B0604020202020204" pitchFamily="34" charset="0"/>
                <a:ea typeface="Arial"/>
                <a:cs typeface="Arial" panose="020B0604020202020204" pitchFamily="34" charset="0"/>
                <a:sym typeface="Arial"/>
              </a:rPr>
              <a:t> standards, </a:t>
            </a:r>
            <a:r>
              <a:rPr lang="en-US" sz="3200" dirty="0" err="1">
                <a:solidFill>
                  <a:srgbClr val="000000"/>
                </a:solidFill>
                <a:latin typeface="Arial" panose="020B0604020202020204" pitchFamily="34" charset="0"/>
                <a:ea typeface="Arial"/>
                <a:cs typeface="Arial" panose="020B0604020202020204" pitchFamily="34" charset="0"/>
                <a:sym typeface="Arial"/>
              </a:rPr>
              <a:t>candour</a:t>
            </a:r>
            <a:r>
              <a:rPr lang="en-US" sz="3200" dirty="0">
                <a:solidFill>
                  <a:srgbClr val="000000"/>
                </a:solidFill>
                <a:latin typeface="Arial" panose="020B0604020202020204" pitchFamily="34" charset="0"/>
                <a:ea typeface="Arial"/>
                <a:cs typeface="Arial" panose="020B0604020202020204" pitchFamily="34" charset="0"/>
                <a:sym typeface="Arial"/>
              </a:rPr>
              <a:t> and accountability of leadership were enhanced.</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Freedom to Speak Up arrangements were also aimed at protecting staff who were raising any issues and enhancing </a:t>
            </a:r>
            <a:r>
              <a:rPr lang="en-US" sz="3200" dirty="0" err="1">
                <a:solidFill>
                  <a:srgbClr val="000000"/>
                </a:solidFill>
                <a:latin typeface="Arial" panose="020B0604020202020204" pitchFamily="34" charset="0"/>
                <a:ea typeface="Arial"/>
                <a:cs typeface="Arial" panose="020B0604020202020204" pitchFamily="34" charset="0"/>
                <a:sym typeface="Arial"/>
              </a:rPr>
              <a:t>organisational</a:t>
            </a:r>
            <a:r>
              <a:rPr lang="en-US" sz="3200" dirty="0">
                <a:solidFill>
                  <a:srgbClr val="000000"/>
                </a:solidFill>
                <a:latin typeface="Arial" panose="020B0604020202020204" pitchFamily="34" charset="0"/>
                <a:ea typeface="Arial"/>
                <a:cs typeface="Arial" panose="020B0604020202020204" pitchFamily="34" charset="0"/>
                <a:sym typeface="Arial"/>
              </a:rPr>
              <a:t> learning from safety information. </a:t>
            </a:r>
          </a:p>
          <a:p>
            <a:pPr algn="just">
              <a:lnSpc>
                <a:spcPts val="4736"/>
              </a:lnSpc>
            </a:pPr>
            <a:endParaRPr lang="en-US" sz="3200" dirty="0">
              <a:solidFill>
                <a:srgbClr val="000000"/>
              </a:solidFill>
              <a:latin typeface="Arial" panose="020B0604020202020204" pitchFamily="34" charset="0"/>
              <a:ea typeface="Arial"/>
              <a:cs typeface="Arial" panose="020B0604020202020204" pitchFamily="34" charset="0"/>
              <a:sym typeface="Arial"/>
            </a:endParaRPr>
          </a:p>
        </p:txBody>
      </p:sp>
      <p:grpSp>
        <p:nvGrpSpPr>
          <p:cNvPr id="12" name="Group 12"/>
          <p:cNvGrpSpPr/>
          <p:nvPr/>
        </p:nvGrpSpPr>
        <p:grpSpPr>
          <a:xfrm>
            <a:off x="-4332612" y="-4532950"/>
            <a:ext cx="7719183" cy="771918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14" name="TextBox 14"/>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3567061" y="-4102328"/>
            <a:ext cx="7719183" cy="771918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17" name="TextBox 17"/>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5146010" y="-4532950"/>
            <a:ext cx="7719183" cy="771918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0" name="TextBox 20"/>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14590855" y="7189551"/>
            <a:ext cx="7719183" cy="771918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3" name="TextBox 23"/>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a:off x="-5002470" y="-4796109"/>
            <a:ext cx="7719183" cy="7719183"/>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33000"/>
                  </a:srgbClr>
                </a:gs>
                <a:gs pos="100000">
                  <a:srgbClr val="F7F7F7">
                    <a:alpha val="33000"/>
                  </a:srgbClr>
                </a:gs>
              </a:gsLst>
              <a:lin ang="0"/>
            </a:gradFill>
            <a:ln cap="sq">
              <a:noFill/>
              <a:prstDash val="solid"/>
              <a:miter/>
            </a:ln>
          </p:spPr>
        </p:sp>
        <p:sp>
          <p:nvSpPr>
            <p:cNvPr id="26" name="TextBox 26"/>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Tree>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rot="5392408">
            <a:off x="-11199609" y="10064236"/>
            <a:ext cx="27254629" cy="6602178"/>
          </a:xfrm>
          <a:custGeom>
            <a:avLst/>
            <a:gdLst/>
            <a:ahLst/>
            <a:cxnLst/>
            <a:rect l="l" t="t" r="r" b="b"/>
            <a:pathLst>
              <a:path w="27254629" h="6602178">
                <a:moveTo>
                  <a:pt x="0" y="0"/>
                </a:moveTo>
                <a:lnTo>
                  <a:pt x="27254629" y="0"/>
                </a:lnTo>
                <a:lnTo>
                  <a:pt x="27254629" y="6602178"/>
                </a:lnTo>
                <a:lnTo>
                  <a:pt x="0" y="6602178"/>
                </a:lnTo>
                <a:lnTo>
                  <a:pt x="0" y="0"/>
                </a:lnTo>
                <a:close/>
              </a:path>
            </a:pathLst>
          </a:custGeom>
          <a:blipFill>
            <a:blip>
              <a:alphaModFix amt="79000"/>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4751379" y="1303417"/>
            <a:ext cx="13834404" cy="819199"/>
          </a:xfrm>
          <a:prstGeom prst="rect">
            <a:avLst/>
          </a:prstGeom>
        </p:spPr>
        <p:txBody>
          <a:bodyPr lIns="0" tIns="0" rIns="0" bIns="0" rtlCol="0" anchor="t">
            <a:spAutoFit/>
          </a:bodyPr>
          <a:lstStyle/>
          <a:p>
            <a:pPr algn="ctr">
              <a:lnSpc>
                <a:spcPts val="7000"/>
              </a:lnSpc>
            </a:pPr>
            <a:r>
              <a:rPr lang="en-US" sz="5000" b="1">
                <a:solidFill>
                  <a:srgbClr val="000000"/>
                </a:solidFill>
                <a:latin typeface="Arial" panose="020B0604020202020204" pitchFamily="34" charset="0"/>
                <a:ea typeface="Arial Bold"/>
                <a:cs typeface="Arial" panose="020B0604020202020204" pitchFamily="34" charset="0"/>
                <a:sym typeface="Arial Bold"/>
              </a:rPr>
              <a:t>Impact on Service Provision</a:t>
            </a:r>
          </a:p>
        </p:txBody>
      </p:sp>
      <p:sp>
        <p:nvSpPr>
          <p:cNvPr id="4" name="TextBox 4"/>
          <p:cNvSpPr txBox="1"/>
          <p:nvPr/>
        </p:nvSpPr>
        <p:spPr>
          <a:xfrm>
            <a:off x="4751379" y="2745664"/>
            <a:ext cx="12872317" cy="5401183"/>
          </a:xfrm>
          <a:prstGeom prst="rect">
            <a:avLst/>
          </a:prstGeom>
        </p:spPr>
        <p:txBody>
          <a:bodyPr lIns="0" tIns="0" rIns="0" bIns="0" rtlCol="0" anchor="t">
            <a:spAutoFit/>
          </a:bodyPr>
          <a:lstStyle/>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Care quality was compromised by malfunctions in areas of safety, dignity, responsiveness and patient-</a:t>
            </a:r>
            <a:r>
              <a:rPr lang="en-US" sz="3200" dirty="0" err="1">
                <a:solidFill>
                  <a:srgbClr val="000000"/>
                </a:solidFill>
                <a:latin typeface="Arial" panose="020B0604020202020204" pitchFamily="34" charset="0"/>
                <a:ea typeface="Arial"/>
                <a:cs typeface="Arial" panose="020B0604020202020204" pitchFamily="34" charset="0"/>
                <a:sym typeface="Arial"/>
              </a:rPr>
              <a:t>centred</a:t>
            </a:r>
            <a:r>
              <a:rPr lang="en-US" sz="3200" dirty="0">
                <a:solidFill>
                  <a:srgbClr val="000000"/>
                </a:solidFill>
                <a:latin typeface="Arial" panose="020B0604020202020204" pitchFamily="34" charset="0"/>
                <a:ea typeface="Arial"/>
                <a:cs typeface="Arial" panose="020B0604020202020204" pitchFamily="34" charset="0"/>
                <a:sym typeface="Arial"/>
              </a:rPr>
              <a:t> care.</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Short-term financial savings generated broader investigatory, regulatory and </a:t>
            </a:r>
            <a:r>
              <a:rPr lang="en-US" sz="3200" dirty="0" err="1">
                <a:solidFill>
                  <a:srgbClr val="000000"/>
                </a:solidFill>
                <a:latin typeface="Arial" panose="020B0604020202020204" pitchFamily="34" charset="0"/>
                <a:ea typeface="Arial"/>
                <a:cs typeface="Arial" panose="020B0604020202020204" pitchFamily="34" charset="0"/>
                <a:sym typeface="Arial"/>
              </a:rPr>
              <a:t>organisational</a:t>
            </a:r>
            <a:r>
              <a:rPr lang="en-US" sz="3200" dirty="0">
                <a:solidFill>
                  <a:srgbClr val="000000"/>
                </a:solidFill>
                <a:latin typeface="Arial" panose="020B0604020202020204" pitchFamily="34" charset="0"/>
                <a:ea typeface="Arial"/>
                <a:cs typeface="Arial" panose="020B0604020202020204" pitchFamily="34" charset="0"/>
                <a:sym typeface="Arial"/>
              </a:rPr>
              <a:t> expenses (Holmes, 2013). </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Both workforce morale and public confidence were severely ruined.</a:t>
            </a:r>
          </a:p>
          <a:p>
            <a:pPr marL="690881" lvl="1" indent="-345440" algn="just">
              <a:lnSpc>
                <a:spcPts val="4736"/>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Equity was also at stake as patients who were dependent and people who could not communicate their issues effectively were more vulnerable in a poorly staffed care setting (Francis, 2013).</a:t>
            </a:r>
          </a:p>
          <a:p>
            <a:pPr algn="just">
              <a:lnSpc>
                <a:spcPts val="4736"/>
              </a:lnSpc>
            </a:pPr>
            <a:endParaRPr lang="en-US" sz="3200" dirty="0">
              <a:solidFill>
                <a:srgbClr val="000000"/>
              </a:solidFill>
              <a:latin typeface="Arial" panose="020B0604020202020204" pitchFamily="34" charset="0"/>
              <a:ea typeface="Arial"/>
              <a:cs typeface="Arial" panose="020B0604020202020204" pitchFamily="34" charset="0"/>
              <a:sym typeface="Aria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5982" y="2075843"/>
            <a:ext cx="16041418" cy="7802656"/>
            <a:chOff x="0" y="-31870"/>
            <a:chExt cx="4155005" cy="1880607"/>
          </a:xfrm>
        </p:grpSpPr>
        <p:sp>
          <p:nvSpPr>
            <p:cNvPr id="3" name="Freeform 3"/>
            <p:cNvSpPr/>
            <p:nvPr/>
          </p:nvSpPr>
          <p:spPr>
            <a:xfrm>
              <a:off x="0" y="101429"/>
              <a:ext cx="4155005" cy="1626778"/>
            </a:xfrm>
            <a:custGeom>
              <a:avLst/>
              <a:gdLst/>
              <a:ahLst/>
              <a:cxnLst/>
              <a:rect l="l" t="t" r="r" b="b"/>
              <a:pathLst>
                <a:path w="4155005" h="1728207">
                  <a:moveTo>
                    <a:pt x="0" y="0"/>
                  </a:moveTo>
                  <a:lnTo>
                    <a:pt x="4155005" y="0"/>
                  </a:lnTo>
                  <a:lnTo>
                    <a:pt x="4155005" y="1728207"/>
                  </a:lnTo>
                  <a:lnTo>
                    <a:pt x="0" y="1728207"/>
                  </a:lnTo>
                  <a:close/>
                </a:path>
              </a:pathLst>
            </a:custGeom>
            <a:solidFill>
              <a:srgbClr val="EBEBEB"/>
            </a:solidFill>
          </p:spPr>
        </p:sp>
        <p:sp>
          <p:nvSpPr>
            <p:cNvPr id="4" name="TextBox 4"/>
            <p:cNvSpPr txBox="1"/>
            <p:nvPr/>
          </p:nvSpPr>
          <p:spPr>
            <a:xfrm>
              <a:off x="0" y="-31870"/>
              <a:ext cx="4155005" cy="1880607"/>
            </a:xfrm>
            <a:prstGeom prst="rect">
              <a:avLst/>
            </a:prstGeom>
          </p:spPr>
          <p:txBody>
            <a:bodyPr lIns="50800" tIns="50800" rIns="50800" bIns="50800" rtlCol="0" anchor="ctr"/>
            <a:lstStyle/>
            <a:p>
              <a:pPr marL="690881" lvl="1" indent="-345440" algn="l">
                <a:lnSpc>
                  <a:spcPts val="5155"/>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Boards should triangulate safety, staffing and complaints to offer better patient experience (Kenny </a:t>
              </a:r>
              <a:r>
                <a:rPr lang="en-US" sz="3200" i="1" dirty="0">
                  <a:solidFill>
                    <a:srgbClr val="000000"/>
                  </a:solidFill>
                  <a:latin typeface="Arial" panose="020B0604020202020204" pitchFamily="34" charset="0"/>
                  <a:ea typeface="Arial Italics"/>
                  <a:cs typeface="Arial" panose="020B0604020202020204" pitchFamily="34" charset="0"/>
                  <a:sym typeface="Arial Italics"/>
                </a:rPr>
                <a:t>et al.</a:t>
              </a:r>
              <a:r>
                <a:rPr lang="en-US" sz="3200" dirty="0">
                  <a:solidFill>
                    <a:srgbClr val="000000"/>
                  </a:solidFill>
                  <a:latin typeface="Arial" panose="020B0604020202020204" pitchFamily="34" charset="0"/>
                  <a:ea typeface="Arial"/>
                  <a:cs typeface="Arial" panose="020B0604020202020204" pitchFamily="34" charset="0"/>
                  <a:sym typeface="Arial"/>
                </a:rPr>
                <a:t> 2026). </a:t>
              </a:r>
            </a:p>
            <a:p>
              <a:pPr marL="690881" lvl="1" indent="-345440" algn="l">
                <a:lnSpc>
                  <a:spcPts val="5155"/>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Workforce planning should include a well-defined strategy of skill mix, staff numbers, and workload (Simkin </a:t>
              </a:r>
              <a:r>
                <a:rPr lang="en-US" sz="3200" i="1" dirty="0">
                  <a:solidFill>
                    <a:srgbClr val="000000"/>
                  </a:solidFill>
                  <a:latin typeface="Arial" panose="020B0604020202020204" pitchFamily="34" charset="0"/>
                  <a:ea typeface="Arial Italics"/>
                  <a:cs typeface="Arial" panose="020B0604020202020204" pitchFamily="34" charset="0"/>
                  <a:sym typeface="Arial Italics"/>
                </a:rPr>
                <a:t>et al.</a:t>
              </a:r>
              <a:r>
                <a:rPr lang="en-US" sz="3200" dirty="0">
                  <a:solidFill>
                    <a:srgbClr val="000000"/>
                  </a:solidFill>
                  <a:latin typeface="Arial" panose="020B0604020202020204" pitchFamily="34" charset="0"/>
                  <a:ea typeface="Arial"/>
                  <a:cs typeface="Arial" panose="020B0604020202020204" pitchFamily="34" charset="0"/>
                  <a:sym typeface="Arial"/>
                </a:rPr>
                <a:t> 2024). </a:t>
              </a:r>
            </a:p>
            <a:p>
              <a:pPr marL="690881" lvl="1" indent="-345440" algn="l">
                <a:lnSpc>
                  <a:spcPts val="5155"/>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Speaking-up systems should protect employees and reveal observable </a:t>
              </a:r>
              <a:r>
                <a:rPr lang="en-US" sz="3200" dirty="0" err="1">
                  <a:solidFill>
                    <a:srgbClr val="000000"/>
                  </a:solidFill>
                  <a:latin typeface="Arial" panose="020B0604020202020204" pitchFamily="34" charset="0"/>
                  <a:ea typeface="Arial"/>
                  <a:cs typeface="Arial" panose="020B0604020202020204" pitchFamily="34" charset="0"/>
                  <a:sym typeface="Arial"/>
                </a:rPr>
                <a:t>organisational</a:t>
              </a:r>
              <a:r>
                <a:rPr lang="en-US" sz="3200" dirty="0">
                  <a:solidFill>
                    <a:srgbClr val="000000"/>
                  </a:solidFill>
                  <a:latin typeface="Arial" panose="020B0604020202020204" pitchFamily="34" charset="0"/>
                  <a:ea typeface="Arial"/>
                  <a:cs typeface="Arial" panose="020B0604020202020204" pitchFamily="34" charset="0"/>
                  <a:sym typeface="Arial"/>
                </a:rPr>
                <a:t> reactions (Noort </a:t>
              </a:r>
              <a:r>
                <a:rPr lang="en-US" sz="3200" i="1" dirty="0">
                  <a:solidFill>
                    <a:srgbClr val="000000"/>
                  </a:solidFill>
                  <a:latin typeface="Arial" panose="020B0604020202020204" pitchFamily="34" charset="0"/>
                  <a:ea typeface="Arial Italics"/>
                  <a:cs typeface="Arial" panose="020B0604020202020204" pitchFamily="34" charset="0"/>
                  <a:sym typeface="Arial Italics"/>
                </a:rPr>
                <a:t>et al. </a:t>
              </a:r>
              <a:r>
                <a:rPr lang="en-US" sz="3200" dirty="0">
                  <a:solidFill>
                    <a:srgbClr val="000000"/>
                  </a:solidFill>
                  <a:latin typeface="Arial" panose="020B0604020202020204" pitchFamily="34" charset="0"/>
                  <a:ea typeface="Arial"/>
                  <a:cs typeface="Arial" panose="020B0604020202020204" pitchFamily="34" charset="0"/>
                  <a:sym typeface="Arial"/>
                </a:rPr>
                <a:t>2019). </a:t>
              </a:r>
            </a:p>
            <a:p>
              <a:pPr marL="690881" lvl="1" indent="-345440" algn="l">
                <a:lnSpc>
                  <a:spcPts val="5155"/>
                </a:lnSpc>
                <a:buFont typeface="Arial"/>
                <a:buChar char="•"/>
              </a:pPr>
              <a:r>
                <a:rPr lang="en-US" sz="3200" dirty="0">
                  <a:solidFill>
                    <a:srgbClr val="000000"/>
                  </a:solidFill>
                  <a:latin typeface="Arial" panose="020B0604020202020204" pitchFamily="34" charset="0"/>
                  <a:ea typeface="Arial"/>
                  <a:cs typeface="Arial" panose="020B0604020202020204" pitchFamily="34" charset="0"/>
                  <a:sym typeface="Arial"/>
                </a:rPr>
                <a:t>Along with transparent reporting, healthcare </a:t>
              </a:r>
              <a:r>
                <a:rPr lang="en-US" sz="3200" dirty="0" err="1">
                  <a:solidFill>
                    <a:srgbClr val="000000"/>
                  </a:solidFill>
                  <a:latin typeface="Arial" panose="020B0604020202020204" pitchFamily="34" charset="0"/>
                  <a:ea typeface="Arial"/>
                  <a:cs typeface="Arial" panose="020B0604020202020204" pitchFamily="34" charset="0"/>
                  <a:sym typeface="Arial"/>
                </a:rPr>
                <a:t>organisations</a:t>
              </a:r>
              <a:r>
                <a:rPr lang="en-US" sz="3200" dirty="0">
                  <a:solidFill>
                    <a:srgbClr val="000000"/>
                  </a:solidFill>
                  <a:latin typeface="Arial" panose="020B0604020202020204" pitchFamily="34" charset="0"/>
                  <a:ea typeface="Arial"/>
                  <a:cs typeface="Arial" panose="020B0604020202020204" pitchFamily="34" charset="0"/>
                  <a:sym typeface="Arial"/>
                </a:rPr>
                <a:t> must have coordinated regulation and continuous improvement cycles to transform safety information into quantifiable outcomes (NHS England, 2022).</a:t>
              </a:r>
            </a:p>
            <a:p>
              <a:pPr algn="l">
                <a:lnSpc>
                  <a:spcPts val="5155"/>
                </a:lnSpc>
              </a:pPr>
              <a:endParaRPr lang="en-US" sz="3200" dirty="0">
                <a:solidFill>
                  <a:srgbClr val="000000"/>
                </a:solidFill>
                <a:latin typeface="Arial" panose="020B0604020202020204" pitchFamily="34" charset="0"/>
                <a:ea typeface="Arial"/>
                <a:cs typeface="Arial" panose="020B0604020202020204" pitchFamily="34" charset="0"/>
                <a:sym typeface="Arial"/>
              </a:endParaRPr>
            </a:p>
          </p:txBody>
        </p:sp>
      </p:grpSp>
      <p:sp>
        <p:nvSpPr>
          <p:cNvPr id="5" name="AutoShape 5"/>
          <p:cNvSpPr/>
          <p:nvPr/>
        </p:nvSpPr>
        <p:spPr>
          <a:xfrm>
            <a:off x="-4810528" y="438806"/>
            <a:ext cx="11678457" cy="0"/>
          </a:xfrm>
          <a:prstGeom prst="line">
            <a:avLst/>
          </a:prstGeom>
          <a:ln w="190500" cap="flat">
            <a:solidFill>
              <a:srgbClr val="36608C"/>
            </a:solidFill>
            <a:prstDash val="solid"/>
            <a:headEnd type="none" w="sm" len="sm"/>
            <a:tailEnd type="none" w="sm" len="sm"/>
          </a:ln>
        </p:spPr>
      </p:sp>
      <p:grpSp>
        <p:nvGrpSpPr>
          <p:cNvPr id="6" name="Group 6"/>
          <p:cNvGrpSpPr/>
          <p:nvPr/>
        </p:nvGrpSpPr>
        <p:grpSpPr>
          <a:xfrm>
            <a:off x="14989169" y="-5838448"/>
            <a:ext cx="8655080" cy="865508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329644" y="563297"/>
            <a:ext cx="8842290" cy="1758950"/>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Recommendations for Sustainable Improvement</a:t>
            </a:r>
          </a:p>
        </p:txBody>
      </p:sp>
      <p:grpSp>
        <p:nvGrpSpPr>
          <p:cNvPr id="10" name="Group 10"/>
          <p:cNvGrpSpPr/>
          <p:nvPr/>
        </p:nvGrpSpPr>
        <p:grpSpPr>
          <a:xfrm>
            <a:off x="15261187" y="-5647060"/>
            <a:ext cx="8655080" cy="865508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12" name="TextBox 12"/>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3" name="Group 13"/>
          <p:cNvGrpSpPr/>
          <p:nvPr/>
        </p:nvGrpSpPr>
        <p:grpSpPr>
          <a:xfrm rot="8205078">
            <a:off x="-4652804" y="7827919"/>
            <a:ext cx="6684534" cy="6684534"/>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15" name="TextBox 1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16" name="AutoShape 16"/>
          <p:cNvSpPr/>
          <p:nvPr/>
        </p:nvSpPr>
        <p:spPr>
          <a:xfrm>
            <a:off x="9144000" y="9777820"/>
            <a:ext cx="11678457" cy="0"/>
          </a:xfrm>
          <a:prstGeom prst="line">
            <a:avLst/>
          </a:prstGeom>
          <a:ln w="190500" cap="flat">
            <a:solidFill>
              <a:srgbClr val="36608C"/>
            </a:solidFill>
            <a:prstDash val="solid"/>
            <a:headEnd type="none" w="sm" len="sm"/>
            <a:tailEnd type="none" w="sm" len="sm"/>
          </a:ln>
        </p:spPr>
      </p:sp>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83265" y="2465122"/>
            <a:ext cx="15776035" cy="6561787"/>
            <a:chOff x="0" y="0"/>
            <a:chExt cx="4155005" cy="1728207"/>
          </a:xfrm>
        </p:grpSpPr>
        <p:sp>
          <p:nvSpPr>
            <p:cNvPr id="3" name="Freeform 3"/>
            <p:cNvSpPr/>
            <p:nvPr/>
          </p:nvSpPr>
          <p:spPr>
            <a:xfrm>
              <a:off x="0" y="0"/>
              <a:ext cx="4155005" cy="1728207"/>
            </a:xfrm>
            <a:custGeom>
              <a:avLst/>
              <a:gdLst/>
              <a:ahLst/>
              <a:cxnLst/>
              <a:rect l="l" t="t" r="r" b="b"/>
              <a:pathLst>
                <a:path w="4155005" h="1728207">
                  <a:moveTo>
                    <a:pt x="0" y="0"/>
                  </a:moveTo>
                  <a:lnTo>
                    <a:pt x="4155005" y="0"/>
                  </a:lnTo>
                  <a:lnTo>
                    <a:pt x="4155005" y="1728207"/>
                  </a:lnTo>
                  <a:lnTo>
                    <a:pt x="0" y="1728207"/>
                  </a:lnTo>
                  <a:close/>
                </a:path>
              </a:pathLst>
            </a:custGeom>
            <a:solidFill>
              <a:srgbClr val="EBEBEB"/>
            </a:solidFill>
          </p:spPr>
        </p:sp>
        <p:sp>
          <p:nvSpPr>
            <p:cNvPr id="4" name="TextBox 4"/>
            <p:cNvSpPr txBox="1"/>
            <p:nvPr/>
          </p:nvSpPr>
          <p:spPr>
            <a:xfrm>
              <a:off x="0" y="-152400"/>
              <a:ext cx="4155005" cy="1880607"/>
            </a:xfrm>
            <a:prstGeom prst="rect">
              <a:avLst/>
            </a:prstGeom>
          </p:spPr>
          <p:txBody>
            <a:bodyPr lIns="50800" tIns="50800" rIns="50800" bIns="50800" rtlCol="0" anchor="ctr"/>
            <a:lstStyle/>
            <a:p>
              <a:pPr marL="690881" lvl="1" indent="-345440" algn="l">
                <a:lnSpc>
                  <a:spcPts val="5155"/>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Component 2 will present case, organisational context and evidence-selection method.</a:t>
              </a:r>
            </a:p>
            <a:p>
              <a:pPr marL="690881" lvl="1" indent="-345440" algn="l">
                <a:lnSpc>
                  <a:spcPts val="5155"/>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Root causes will be discussed through Swiss Cheese, Fishbone, “Kotter’s Eight-Step Change model”, PDSA model and other theories. </a:t>
              </a:r>
            </a:p>
            <a:p>
              <a:pPr marL="690881" lvl="1" indent="-345440" algn="l">
                <a:lnSpc>
                  <a:spcPts val="5155"/>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Critical evaluation will then be done on issues of policy and service impacts.</a:t>
              </a:r>
            </a:p>
            <a:p>
              <a:pPr marL="690881" lvl="1" indent="-345440" algn="l">
                <a:lnSpc>
                  <a:spcPts val="5155"/>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Recommendations, implementation measures, sustainability arrangements and conclusions will be provided in a more critical and detailed manner.</a:t>
              </a:r>
            </a:p>
            <a:p>
              <a:pPr algn="l">
                <a:lnSpc>
                  <a:spcPts val="5155"/>
                </a:lnSpc>
              </a:pPr>
              <a:endParaRPr lang="en-US" sz="3200">
                <a:solidFill>
                  <a:srgbClr val="000000"/>
                </a:solidFill>
                <a:latin typeface="Arial" panose="020B0604020202020204" pitchFamily="34" charset="0"/>
                <a:ea typeface="Arial"/>
                <a:cs typeface="Arial" panose="020B0604020202020204" pitchFamily="34" charset="0"/>
                <a:sym typeface="Arial"/>
              </a:endParaRPr>
            </a:p>
          </p:txBody>
        </p:sp>
      </p:grpSp>
      <p:sp>
        <p:nvSpPr>
          <p:cNvPr id="5" name="AutoShape 5"/>
          <p:cNvSpPr/>
          <p:nvPr/>
        </p:nvSpPr>
        <p:spPr>
          <a:xfrm>
            <a:off x="-4810528" y="438806"/>
            <a:ext cx="11678457" cy="0"/>
          </a:xfrm>
          <a:prstGeom prst="line">
            <a:avLst/>
          </a:prstGeom>
          <a:ln w="190500" cap="flat">
            <a:solidFill>
              <a:srgbClr val="36608C"/>
            </a:solidFill>
            <a:prstDash val="solid"/>
            <a:headEnd type="none" w="sm" len="sm"/>
            <a:tailEnd type="none" w="sm" len="sm"/>
          </a:ln>
        </p:spPr>
      </p:sp>
      <p:grpSp>
        <p:nvGrpSpPr>
          <p:cNvPr id="6" name="Group 6"/>
          <p:cNvGrpSpPr/>
          <p:nvPr/>
        </p:nvGrpSpPr>
        <p:grpSpPr>
          <a:xfrm>
            <a:off x="14989169" y="-5838448"/>
            <a:ext cx="8655080" cy="865508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329644" y="563297"/>
            <a:ext cx="8842290" cy="1758950"/>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Component 2 Report Structure</a:t>
            </a:r>
          </a:p>
        </p:txBody>
      </p:sp>
      <p:grpSp>
        <p:nvGrpSpPr>
          <p:cNvPr id="10" name="Group 10"/>
          <p:cNvGrpSpPr/>
          <p:nvPr/>
        </p:nvGrpSpPr>
        <p:grpSpPr>
          <a:xfrm>
            <a:off x="15835350" y="-6143248"/>
            <a:ext cx="8655080" cy="865508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1B2C5"/>
            </a:solidFill>
          </p:spPr>
        </p:sp>
        <p:sp>
          <p:nvSpPr>
            <p:cNvPr id="12" name="TextBox 12"/>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3" name="Group 13"/>
          <p:cNvGrpSpPr/>
          <p:nvPr/>
        </p:nvGrpSpPr>
        <p:grpSpPr>
          <a:xfrm rot="8205078">
            <a:off x="-4868116" y="7301603"/>
            <a:ext cx="6684534" cy="6684534"/>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15" name="TextBox 1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16" name="AutoShape 16"/>
          <p:cNvSpPr/>
          <p:nvPr/>
        </p:nvSpPr>
        <p:spPr>
          <a:xfrm>
            <a:off x="9144000" y="9777820"/>
            <a:ext cx="11678457" cy="0"/>
          </a:xfrm>
          <a:prstGeom prst="line">
            <a:avLst/>
          </a:prstGeom>
          <a:ln w="190500" cap="flat">
            <a:solidFill>
              <a:srgbClr val="928582"/>
            </a:solidFill>
            <a:prstDash val="solid"/>
            <a:headEnd type="none" w="sm" len="sm"/>
            <a:tailEnd type="none" w="sm" len="sm"/>
          </a:ln>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6609543" y="582347"/>
            <a:ext cx="11678457" cy="0"/>
          </a:xfrm>
          <a:prstGeom prst="line">
            <a:avLst/>
          </a:prstGeom>
          <a:ln w="190500" cap="flat">
            <a:solidFill>
              <a:srgbClr val="36608C"/>
            </a:solidFill>
            <a:prstDash val="solid"/>
            <a:headEnd type="none" w="sm" len="sm"/>
            <a:tailEnd type="none" w="sm" len="sm"/>
          </a:ln>
        </p:spPr>
      </p:sp>
      <p:grpSp>
        <p:nvGrpSpPr>
          <p:cNvPr id="3" name="Group 3"/>
          <p:cNvGrpSpPr/>
          <p:nvPr/>
        </p:nvGrpSpPr>
        <p:grpSpPr>
          <a:xfrm>
            <a:off x="-1271340" y="677597"/>
            <a:ext cx="8655080" cy="865508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5" name="TextBox 5"/>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6" name="TextBox 6"/>
          <p:cNvSpPr txBox="1"/>
          <p:nvPr/>
        </p:nvSpPr>
        <p:spPr>
          <a:xfrm>
            <a:off x="8696997" y="1064723"/>
            <a:ext cx="8842290" cy="819199"/>
          </a:xfrm>
          <a:prstGeom prst="rect">
            <a:avLst/>
          </a:prstGeom>
        </p:spPr>
        <p:txBody>
          <a:bodyPr lIns="0" tIns="0" rIns="0" bIns="0" rtlCol="0" anchor="t">
            <a:spAutoFit/>
          </a:bodyPr>
          <a:lstStyle/>
          <a:p>
            <a:pPr algn="ctr">
              <a:lnSpc>
                <a:spcPts val="6999"/>
              </a:lnSpc>
            </a:pPr>
            <a:r>
              <a:rPr lang="en-US" sz="4999" b="1">
                <a:solidFill>
                  <a:srgbClr val="000000"/>
                </a:solidFill>
                <a:latin typeface="Arial" panose="020B0604020202020204" pitchFamily="34" charset="0"/>
                <a:ea typeface="Arial Bold"/>
                <a:cs typeface="Arial" panose="020B0604020202020204" pitchFamily="34" charset="0"/>
                <a:sym typeface="Arial Bold"/>
              </a:rPr>
              <a:t>Conclusion</a:t>
            </a:r>
          </a:p>
        </p:txBody>
      </p:sp>
      <p:grpSp>
        <p:nvGrpSpPr>
          <p:cNvPr id="7" name="Group 7"/>
          <p:cNvGrpSpPr/>
          <p:nvPr/>
        </p:nvGrpSpPr>
        <p:grpSpPr>
          <a:xfrm>
            <a:off x="-2424026" y="2380984"/>
            <a:ext cx="8655080" cy="865508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1B2C5"/>
            </a:solidFill>
          </p:spPr>
        </p:sp>
        <p:sp>
          <p:nvSpPr>
            <p:cNvPr id="9" name="TextBox 9"/>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grpSp>
        <p:nvGrpSpPr>
          <p:cNvPr id="10" name="Group 10"/>
          <p:cNvGrpSpPr/>
          <p:nvPr/>
        </p:nvGrpSpPr>
        <p:grpSpPr>
          <a:xfrm rot="8205078">
            <a:off x="-1835686" y="4866108"/>
            <a:ext cx="6684534" cy="668453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F69A8">
                    <a:alpha val="100000"/>
                  </a:srgbClr>
                </a:gs>
                <a:gs pos="100000">
                  <a:srgbClr val="F7F7F7">
                    <a:alpha val="100000"/>
                  </a:srgbClr>
                </a:gs>
              </a:gsLst>
              <a:lin ang="0"/>
            </a:gradFill>
          </p:spPr>
        </p:sp>
        <p:sp>
          <p:nvSpPr>
            <p:cNvPr id="12" name="TextBox 12"/>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13" name="AutoShape 13"/>
          <p:cNvSpPr/>
          <p:nvPr/>
        </p:nvSpPr>
        <p:spPr>
          <a:xfrm>
            <a:off x="7042789" y="8870479"/>
            <a:ext cx="13779668" cy="0"/>
          </a:xfrm>
          <a:prstGeom prst="line">
            <a:avLst/>
          </a:prstGeom>
          <a:ln w="190500" cap="flat">
            <a:solidFill>
              <a:srgbClr val="36608C"/>
            </a:solidFill>
            <a:prstDash val="solid"/>
            <a:headEnd type="none" w="sm" len="sm"/>
            <a:tailEnd type="none" w="sm" len="sm"/>
          </a:ln>
        </p:spPr>
      </p:sp>
      <p:sp>
        <p:nvSpPr>
          <p:cNvPr id="14" name="TextBox 14"/>
          <p:cNvSpPr txBox="1"/>
          <p:nvPr/>
        </p:nvSpPr>
        <p:spPr>
          <a:xfrm>
            <a:off x="8596670" y="2501717"/>
            <a:ext cx="9150530" cy="6001258"/>
          </a:xfrm>
          <a:prstGeom prst="rect">
            <a:avLst/>
          </a:prstGeom>
        </p:spPr>
        <p:txBody>
          <a:bodyPr lIns="0" tIns="0" rIns="0" bIns="0" rtlCol="0" anchor="t">
            <a:spAutoFit/>
          </a:bodyPr>
          <a:lstStyle/>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This case illustrates that systemic failures of care were developed.</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Poor leadership and manpower negated patient safety.</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Lack of unity in governance slowed down identification and remedial action.</a:t>
            </a:r>
          </a:p>
          <a:p>
            <a:pPr marL="690881" lvl="1" indent="-345440" algn="just">
              <a:lnSpc>
                <a:spcPts val="4736"/>
              </a:lnSpc>
              <a:buFont typeface="Arial"/>
              <a:buChar char="•"/>
            </a:pPr>
            <a:r>
              <a:rPr lang="en-US" sz="3200">
                <a:solidFill>
                  <a:srgbClr val="000000"/>
                </a:solidFill>
                <a:latin typeface="Arial" panose="020B0604020202020204" pitchFamily="34" charset="0"/>
                <a:ea typeface="Arial"/>
                <a:cs typeface="Arial" panose="020B0604020202020204" pitchFamily="34" charset="0"/>
                <a:sym typeface="Arial"/>
              </a:rPr>
              <a:t>Sustainable improvement can be attained through constant improvement, transparency and accountability and continuous learning. </a:t>
            </a:r>
          </a:p>
          <a:p>
            <a:pPr algn="just">
              <a:lnSpc>
                <a:spcPts val="4736"/>
              </a:lnSpc>
            </a:pPr>
            <a:endParaRPr lang="en-US" sz="3200">
              <a:solidFill>
                <a:srgbClr val="000000"/>
              </a:solidFill>
              <a:latin typeface="Arial" panose="020B0604020202020204" pitchFamily="34" charset="0"/>
              <a:ea typeface="Arial"/>
              <a:cs typeface="Arial" panose="020B0604020202020204" pitchFamily="34" charset="0"/>
              <a:sym typeface="Arial"/>
            </a:endParaRPr>
          </a:p>
        </p:txBody>
      </p:sp>
    </p:spTree>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199489" y="-6245147"/>
            <a:ext cx="8655080" cy="865508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4" name="TextBox 4"/>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5739602" y="146050"/>
            <a:ext cx="6808795" cy="819199"/>
          </a:xfrm>
          <a:prstGeom prst="rect">
            <a:avLst/>
          </a:prstGeom>
        </p:spPr>
        <p:txBody>
          <a:bodyPr lIns="0" tIns="0" rIns="0" bIns="0" rtlCol="0" anchor="t">
            <a:spAutoFit/>
          </a:bodyPr>
          <a:lstStyle/>
          <a:p>
            <a:pPr algn="ctr">
              <a:lnSpc>
                <a:spcPts val="7000"/>
              </a:lnSpc>
            </a:pPr>
            <a:r>
              <a:rPr lang="en-US" sz="5000" b="1">
                <a:solidFill>
                  <a:srgbClr val="000000"/>
                </a:solidFill>
                <a:latin typeface="Arial" panose="020B0604020202020204" pitchFamily="34" charset="0"/>
                <a:ea typeface="Arial Bold"/>
                <a:cs typeface="Arial" panose="020B0604020202020204" pitchFamily="34" charset="0"/>
                <a:sym typeface="Arial Bold"/>
              </a:rPr>
              <a:t>References</a:t>
            </a:r>
          </a:p>
        </p:txBody>
      </p:sp>
      <p:sp>
        <p:nvSpPr>
          <p:cNvPr id="6" name="TextBox 6"/>
          <p:cNvSpPr txBox="1"/>
          <p:nvPr/>
        </p:nvSpPr>
        <p:spPr>
          <a:xfrm>
            <a:off x="1220092" y="1096041"/>
            <a:ext cx="16469825" cy="8837104"/>
          </a:xfrm>
          <a:prstGeom prst="rect">
            <a:avLst/>
          </a:prstGeom>
        </p:spPr>
        <p:txBody>
          <a:bodyPr lIns="0" tIns="0" rIns="0" bIns="0" rtlCol="0" anchor="t">
            <a:spAutoFit/>
          </a:bodyPr>
          <a:lstStyle/>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Arnold, T., Kleve, H. and Pieper, T. M. (2024). Systems theory. In Edward Elgar Publishing eBooks (pp. 431–435). https://doi.org/10.4337/9781800888722.ch108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BBC News. (2019, December 19). Stafford Hospital scandal: The real story behind Channel 4’s The Cure. https://www.bbc.com/news/uk-england-stoke-staffordshire-50836324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Braithwaite, J. (2024). The Healthcare Regulatory Ecosystem. https://doi.org/10.1007/978-3-031-49570-0_4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Campbell, D. (2022, August 17). Mid Staffs hospital scandal: the essential guide. The Guardian. https://www.theguardian.com/society/2013/feb/06/mid-staffs-hospital-scandal-guide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Eyinade, W., Ezeilo, O. J. and Ogundeji, I. A. (2025). Financial risk management strategies and their influence on organizational stability. Finance &amp; Accounting Research Journal, 7(6), 229–251. https://doi.org/10.51594/farj.v7i6.1961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Francis. (2013). Report of the Mid Staffordshire NHS Foundation Trust Public Inquiry Executive summary. https://assets.publishing.service.gov.uk/government/uploads/system/uploads/attachment_data/file/279124/0947.pdf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Holmes, D. (2013). Mid Staffordshire scandal highlights NHS cultural crisis. The Lancet, 381(9866), 521–522. https://doi.org/10.1016/s0140-6736(13)60264-0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Kenny, O., Varley, J. and Patton, D. (2026). Healthcare staff’s insights into patient safety governance: a study protocol using a methodological pluralistic approach. Irish Journal of Medical Science (1971 -). https://doi.org/10.1007/s11845-026-04519-4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Majka, M. (2024). Root cause analysis. ResearchGate. https://www.researchgate.net/publication/384965537_Root_Cause_Analysis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McCullough, K., Andrew, L., Genoni, A., Dunham, M., Whitehead, L. and Porock, D. (2022). An examination of primary health care nursing service evaluation using the Donabedian model: A systematic review. Research in Nursing &amp; Health, 46(1), 159–176. https://doi.org/10.1002/nur.22291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NHS England. (2022). NHS England » Patient Safety Incident Response Framework. https://www.england.nhs.uk/patient-safety/patient-safety-insight/incident-response-framework/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Noort, M. C., Reader, T. W. and Gillespie, A. (2019). Speaking up to prevent harm: A systematic review of the safety voice literature. Safety Science, 117, 375–387. https://doi.org/10.1016/j.ssci.2019.04.039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Robby, K. N. A., Nurjazuli, N., Izzah, L., Tallapessy, A. and Astuti, I. S. W. (2025). From Structure to Outcome: The role of the Donabedian Model in Global Health Service Management Research (1987–2024). E3S Web of Conferences, 650, 02025. https://doi.org/10.1051/e3sconf/202565002025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Sakdiyah, S. H., Eltivia, N. and Afandi, A. (2022). Root cause analysis using Fishbone Diagram: Company Management Decision making. Journal of Applied Business Taxation and Economics Research, 1(6), 566–576. https://doi.org/10.54408/jabter.v1i6.103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Simkin, S., Chamberland-Rowe, C. and Bourgeault, I. L. (2024). Key considerations in health workforce planning. In Edward Elgar Publishing eBooks (pp. 181–199). https://doi.org/10.4337/9781802205718.00020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The Guardian. (2017, September 20). Robert Francis QC: hundreds were subjected to ‘appalling and unnecessary suffering’ - video. The Guardian. https://www.theguardian.com/society/video/2013/feb/06/robert-francis-qc-appalling-unnecessary-suffering-video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Triggle, N. (2013, February 4). Stafford Hospital: the scandal that shames the NHS. BBC News. https://www.bbc.com/news/health-21244190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Wiegmann, D. A., Wood, L. J., Cohen, T. N. and Shappell, S. A. (2021). Understanding the “Swiss cheese model” and its application to patient safety. Journal of Patient Safety, 18(2), 119–123. https://doi.org/10.1097/pts.0000000000000810 </a:t>
            </a:r>
          </a:p>
          <a:p>
            <a:pPr marL="323852" lvl="1" indent="-161926" algn="just">
              <a:lnSpc>
                <a:spcPts val="2416"/>
              </a:lnSpc>
              <a:buFont typeface="Arial"/>
              <a:buChar char="•"/>
            </a:pPr>
            <a:r>
              <a:rPr lang="en-US" sz="1500">
                <a:solidFill>
                  <a:srgbClr val="000000"/>
                </a:solidFill>
                <a:latin typeface="Arial" panose="020B0604020202020204" pitchFamily="34" charset="0"/>
                <a:ea typeface="Arial"/>
                <a:cs typeface="Arial" panose="020B0604020202020204" pitchFamily="34" charset="0"/>
                <a:sym typeface="Arial"/>
              </a:rPr>
              <a:t>Woodmansey, P. (2011). Mid Staffordshire NHS Foundation Trust: surviving the storm. Clinical Medicine, 11(1), 17–19. https://doi.org/10.7861/clinmedicine.11-1-17 </a:t>
            </a:r>
          </a:p>
        </p:txBody>
      </p:sp>
      <p:grpSp>
        <p:nvGrpSpPr>
          <p:cNvPr id="7" name="Group 7"/>
          <p:cNvGrpSpPr/>
          <p:nvPr/>
        </p:nvGrpSpPr>
        <p:grpSpPr>
          <a:xfrm>
            <a:off x="-3045030" y="6957507"/>
            <a:ext cx="3954117" cy="395411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9" name="TextBox 9"/>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latin typeface="Arial" panose="020B0604020202020204" pitchFamily="34" charset="0"/>
                <a:cs typeface="Arial" panose="020B060402020202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4754917"/>
            <a:ext cx="18288000" cy="4957944"/>
            <a:chOff x="0" y="0"/>
            <a:chExt cx="4816593" cy="1305796"/>
          </a:xfrm>
        </p:grpSpPr>
        <p:sp>
          <p:nvSpPr>
            <p:cNvPr id="3" name="Freeform 3"/>
            <p:cNvSpPr/>
            <p:nvPr/>
          </p:nvSpPr>
          <p:spPr>
            <a:xfrm>
              <a:off x="0" y="0"/>
              <a:ext cx="4816592" cy="1305796"/>
            </a:xfrm>
            <a:custGeom>
              <a:avLst/>
              <a:gdLst/>
              <a:ahLst/>
              <a:cxnLst/>
              <a:rect l="l" t="t" r="r" b="b"/>
              <a:pathLst>
                <a:path w="4816592" h="1305796">
                  <a:moveTo>
                    <a:pt x="0" y="0"/>
                  </a:moveTo>
                  <a:lnTo>
                    <a:pt x="4816592" y="0"/>
                  </a:lnTo>
                  <a:lnTo>
                    <a:pt x="4816592" y="1305796"/>
                  </a:lnTo>
                  <a:lnTo>
                    <a:pt x="0" y="1305796"/>
                  </a:lnTo>
                  <a:close/>
                </a:path>
              </a:pathLst>
            </a:custGeom>
            <a:solidFill>
              <a:srgbClr val="EBEBEB"/>
            </a:solidFill>
          </p:spPr>
        </p:sp>
        <p:sp>
          <p:nvSpPr>
            <p:cNvPr id="4" name="TextBox 4"/>
            <p:cNvSpPr txBox="1"/>
            <p:nvPr/>
          </p:nvSpPr>
          <p:spPr>
            <a:xfrm>
              <a:off x="0" y="-95250"/>
              <a:ext cx="4816593" cy="1401046"/>
            </a:xfrm>
            <a:prstGeom prst="rect">
              <a:avLst/>
            </a:prstGeom>
          </p:spPr>
          <p:txBody>
            <a:bodyPr lIns="50800" tIns="50800" rIns="50800" bIns="50800" rtlCol="0" anchor="ctr"/>
            <a:lstStyle/>
            <a:p>
              <a:pPr algn="ctr">
                <a:lnSpc>
                  <a:spcPts val="3433"/>
                </a:lnSpc>
              </a:pPr>
              <a:endParaRPr/>
            </a:p>
          </p:txBody>
        </p:sp>
      </p:grpSp>
      <p:sp>
        <p:nvSpPr>
          <p:cNvPr id="5" name="AutoShape 5"/>
          <p:cNvSpPr/>
          <p:nvPr/>
        </p:nvSpPr>
        <p:spPr>
          <a:xfrm>
            <a:off x="2056914" y="7659691"/>
            <a:ext cx="11080939" cy="0"/>
          </a:xfrm>
          <a:prstGeom prst="line">
            <a:avLst/>
          </a:prstGeom>
          <a:ln w="190500" cap="flat">
            <a:solidFill>
              <a:srgbClr val="36608C"/>
            </a:solidFill>
            <a:prstDash val="solid"/>
            <a:headEnd type="none" w="sm" len="sm"/>
            <a:tailEnd type="none" w="sm" len="sm"/>
          </a:ln>
        </p:spPr>
      </p:sp>
      <p:grpSp>
        <p:nvGrpSpPr>
          <p:cNvPr id="6" name="Group 6"/>
          <p:cNvGrpSpPr/>
          <p:nvPr/>
        </p:nvGrpSpPr>
        <p:grpSpPr>
          <a:xfrm>
            <a:off x="10618184" y="-2783379"/>
            <a:ext cx="9291362" cy="929136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p>
          </p:txBody>
        </p:sp>
      </p:grpSp>
      <p:grpSp>
        <p:nvGrpSpPr>
          <p:cNvPr id="9" name="Group 9"/>
          <p:cNvGrpSpPr/>
          <p:nvPr/>
        </p:nvGrpSpPr>
        <p:grpSpPr>
          <a:xfrm>
            <a:off x="10936325" y="-2465238"/>
            <a:ext cx="8655080" cy="8655080"/>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6608C"/>
            </a:solidFill>
          </p:spPr>
        </p:sp>
        <p:sp>
          <p:nvSpPr>
            <p:cNvPr id="11" name="TextBox 11"/>
            <p:cNvSpPr txBox="1"/>
            <p:nvPr/>
          </p:nvSpPr>
          <p:spPr>
            <a:xfrm>
              <a:off x="76200" y="-19050"/>
              <a:ext cx="660400" cy="755650"/>
            </a:xfrm>
            <a:prstGeom prst="rect">
              <a:avLst/>
            </a:prstGeom>
          </p:spPr>
          <p:txBody>
            <a:bodyPr lIns="50800" tIns="50800" rIns="50800" bIns="50800" rtlCol="0" anchor="ctr"/>
            <a:lstStyle/>
            <a:p>
              <a:pPr algn="ctr">
                <a:lnSpc>
                  <a:spcPts val="3433"/>
                </a:lnSpc>
              </a:pPr>
              <a:endParaRPr/>
            </a:p>
          </p:txBody>
        </p:sp>
      </p:grpSp>
      <p:grpSp>
        <p:nvGrpSpPr>
          <p:cNvPr id="12" name="Group 12"/>
          <p:cNvGrpSpPr/>
          <p:nvPr/>
        </p:nvGrpSpPr>
        <p:grpSpPr>
          <a:xfrm>
            <a:off x="11578982" y="-1822581"/>
            <a:ext cx="7369765" cy="7369765"/>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5046" r="-25046"/>
              </a:stretch>
            </a:blipFill>
          </p:spPr>
        </p:sp>
      </p:grpSp>
      <p:sp>
        <p:nvSpPr>
          <p:cNvPr id="14" name="TextBox 14"/>
          <p:cNvSpPr txBox="1"/>
          <p:nvPr/>
        </p:nvSpPr>
        <p:spPr>
          <a:xfrm>
            <a:off x="3809388" y="5668966"/>
            <a:ext cx="6808795" cy="1571625"/>
          </a:xfrm>
          <a:prstGeom prst="rect">
            <a:avLst/>
          </a:prstGeom>
        </p:spPr>
        <p:txBody>
          <a:bodyPr lIns="0" tIns="0" rIns="0" bIns="0" rtlCol="0" anchor="t">
            <a:spAutoFit/>
          </a:bodyPr>
          <a:lstStyle/>
          <a:p>
            <a:pPr algn="l">
              <a:lnSpc>
                <a:spcPts val="12599"/>
              </a:lnSpc>
            </a:pPr>
            <a:r>
              <a:rPr lang="en-US" sz="9000" b="1" i="1" dirty="0">
                <a:solidFill>
                  <a:srgbClr val="36608C"/>
                </a:solidFill>
                <a:latin typeface="Arial Bold Italics"/>
                <a:ea typeface="Arial Bold Italics"/>
                <a:cs typeface="Arial Bold Italics"/>
                <a:sym typeface="Arial Bold Italics"/>
              </a:rPr>
              <a:t>THANK YOU</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3295</Words>
  <Application>Microsoft Office PowerPoint</Application>
  <PresentationFormat>Custom</PresentationFormat>
  <Paragraphs>135</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Janvi Jaiswal</cp:lastModifiedBy>
  <cp:revision>1</cp:revision>
  <dcterms:created xsi:type="dcterms:W3CDTF">2006-08-16T00:00:00Z</dcterms:created>
  <dcterms:modified xsi:type="dcterms:W3CDTF">2026-07-14T17:39:07Z</dcterms:modified>
  <dc:identifier>DAHPWyIOwew</dc:identifier>
</cp:coreProperties>
</file>