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62" r:id="rId5"/>
    <p:sldId id="269" r:id="rId6"/>
    <p:sldId id="270" r:id="rId7"/>
    <p:sldId id="276" r:id="rId8"/>
    <p:sldId id="259" r:id="rId9"/>
    <p:sldId id="283" r:id="rId10"/>
    <p:sldId id="272" r:id="rId11"/>
    <p:sldId id="273" r:id="rId12"/>
    <p:sldId id="278" r:id="rId13"/>
    <p:sldId id="279" r:id="rId14"/>
    <p:sldId id="268"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797661-A8EC-442A-AF35-BB21D1D9F52F}" v="746" dt="2020-06-09T11:46:30.581"/>
    <p1510:client id="{13F88FA3-F1A0-4B97-BB90-A1E339C7DA32}" v="7" dt="2020-06-07T14:02:51.029"/>
    <p1510:client id="{999C8E93-C679-46C3-820A-C372F279EE66}" v="3597" dt="2020-06-07T17:38:19.457"/>
    <p1510:client id="{A4B4F8FE-5676-4286-AEBB-A1C5E4EDC461}" v="572" dt="2020-06-05T12:43:44.960"/>
    <p1510:client id="{A7F521A0-1A1E-4F7A-B1D3-DAA0D63FC1F5}" v="458" dt="2020-06-09T12:56:57.602"/>
    <p1510:client id="{BE66D448-A4BA-464D-A4BA-276B800144E4}" v="2731" dt="2020-06-07T20:06:35.315"/>
    <p1510:client id="{C77990C8-58A8-4231-9F6F-659A2666E58B}" v="138" dt="2020-06-14T17:24:04.157"/>
    <p1510:client id="{D25CB7DB-0BF3-4927-9DF7-F13D0B5FB6EF}" v="14" dt="2020-06-10T12:38:33.518"/>
    <p1510:client id="{DFC0FB10-4977-4A03-B85F-DAB01B699D1F}" v="5881" dt="2020-06-08T16:01:50.482"/>
    <p1510:client id="{FDB24573-AFC6-4D7C-BCF2-8BC05AE80E75}" v="255" dt="2020-06-09T15:32:57.3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7.xml" Id="rId8" /><Relationship Type="http://schemas.openxmlformats.org/officeDocument/2006/relationships/slide" Target="slides/slide12.xml" Id="rId13" /><Relationship Type="http://schemas.openxmlformats.org/officeDocument/2006/relationships/theme" Target="theme/theme1.xml" Id="rId18" /><Relationship Type="http://schemas.openxmlformats.org/officeDocument/2006/relationships/slide" Target="slides/slide2.xml" Id="rId3" /><Relationship Type="http://schemas.microsoft.com/office/2015/10/relationships/revisionInfo" Target="revisionInfo.xml" Id="rId21" /><Relationship Type="http://schemas.openxmlformats.org/officeDocument/2006/relationships/slide" Target="slides/slide6.xml" Id="rId7" /><Relationship Type="http://schemas.openxmlformats.org/officeDocument/2006/relationships/slide" Target="slides/slide11.xml" Id="rId12" /><Relationship Type="http://schemas.openxmlformats.org/officeDocument/2006/relationships/viewProps" Target="viewProps.xml" Id="rId17" /><Relationship Type="http://schemas.openxmlformats.org/officeDocument/2006/relationships/slide" Target="slides/slide1.xml" Id="rId2" /><Relationship Type="http://schemas.openxmlformats.org/officeDocument/2006/relationships/presProps" Target="presProps.xml" Id="rId16"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0.xml" Id="rId11" /><Relationship Type="http://schemas.openxmlformats.org/officeDocument/2006/relationships/slide" Target="slides/slide4.xml" Id="rId5" /><Relationship Type="http://schemas.openxmlformats.org/officeDocument/2006/relationships/slide" Target="slides/slide14.xml" Id="rId15" /><Relationship Type="http://schemas.openxmlformats.org/officeDocument/2006/relationships/slide" Target="slides/slide9.xml" Id="rId10" /><Relationship Type="http://schemas.openxmlformats.org/officeDocument/2006/relationships/tableStyles" Target="tableStyles.xml" Id="rId19"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slide" Target="slides/slide13.xml" Id="rId14"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58182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73609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98809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436399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6/14/2020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86582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6/14/2020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124275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6/14/2020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53820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5269758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782637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591059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47590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6/14/2020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2154548685"/>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hyperlink" Target="https://tensepresent.wordpress.com/tag/food-industry/%3e"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30284" y="487443"/>
            <a:ext cx="8513100" cy="5117852"/>
          </a:xfrm>
        </p:spPr>
        <p:txBody>
          <a:bodyPr anchor="ctr">
            <a:normAutofit/>
          </a:bodyPr>
          <a:lstStyle/>
          <a:p>
            <a:pPr algn="l"/>
            <a:r>
              <a:rPr lang="en-GB" sz="8800">
                <a:cs typeface="Calibri Light"/>
              </a:rPr>
              <a:t>    Memory </a:t>
            </a:r>
            <a:r>
              <a:rPr lang="en-GB" sz="8800" dirty="0">
                <a:cs typeface="Calibri Light"/>
              </a:rPr>
              <a:t>Report</a:t>
            </a:r>
            <a:endParaRPr lang="en-GB" sz="8800" dirty="0"/>
          </a:p>
        </p:txBody>
      </p:sp>
      <p:sp>
        <p:nvSpPr>
          <p:cNvPr id="3" name="Subtitle 2"/>
          <p:cNvSpPr>
            <a:spLocks noGrp="1"/>
          </p:cNvSpPr>
          <p:nvPr>
            <p:ph type="subTitle" idx="1"/>
          </p:nvPr>
        </p:nvSpPr>
        <p:spPr>
          <a:xfrm>
            <a:off x="812603" y="5455516"/>
            <a:ext cx="10572045" cy="923030"/>
          </a:xfrm>
        </p:spPr>
        <p:txBody>
          <a:bodyPr vert="horz" lIns="91440" tIns="45720" rIns="91440" bIns="45720" rtlCol="0" anchor="b">
            <a:normAutofit/>
          </a:bodyPr>
          <a:lstStyle/>
          <a:p>
            <a:pPr>
              <a:lnSpc>
                <a:spcPct val="110000"/>
              </a:lnSpc>
            </a:pPr>
            <a:r>
              <a:rPr lang="en-GB" sz="2400" dirty="0">
                <a:cs typeface="Calibri"/>
              </a:rPr>
              <a:t>Richard Sylvan. University of Wales, Trinity Saint </a:t>
            </a:r>
            <a:r>
              <a:rPr lang="en-GB" dirty="0">
                <a:cs typeface="Calibri"/>
              </a:rPr>
              <a:t>David</a:t>
            </a:r>
            <a:r>
              <a:rPr lang="en-GB" sz="2400" dirty="0">
                <a:cs typeface="Calibri"/>
              </a:rPr>
              <a:t>, Lampeter. 2020</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1">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6B3144-FBC1-453C-8EE6-20E9EF5B3F4B}"/>
              </a:ext>
            </a:extLst>
          </p:cNvPr>
          <p:cNvSpPr>
            <a:spLocks noGrp="1"/>
          </p:cNvSpPr>
          <p:nvPr>
            <p:ph type="title"/>
          </p:nvPr>
        </p:nvSpPr>
        <p:spPr>
          <a:xfrm>
            <a:off x="742950" y="742951"/>
            <a:ext cx="3476625" cy="4962524"/>
          </a:xfrm>
        </p:spPr>
        <p:txBody>
          <a:bodyPr vert="horz" lIns="91440" tIns="45720" rIns="91440" bIns="45720" rtlCol="0" anchor="ctr">
            <a:normAutofit/>
          </a:bodyPr>
          <a:lstStyle/>
          <a:p>
            <a:pPr algn="ctr"/>
            <a:r>
              <a:rPr lang="en-US" sz="4800" b="1" kern="1200">
                <a:solidFill>
                  <a:srgbClr val="FFFFFF"/>
                </a:solidFill>
                <a:latin typeface="+mj-lt"/>
                <a:ea typeface="+mj-ea"/>
                <a:cs typeface="+mj-cs"/>
              </a:rPr>
              <a:t>What Is Memory?</a:t>
            </a:r>
          </a:p>
        </p:txBody>
      </p:sp>
      <p:sp>
        <p:nvSpPr>
          <p:cNvPr id="6" name="TextBox 5">
            <a:extLst>
              <a:ext uri="{FF2B5EF4-FFF2-40B4-BE49-F238E27FC236}">
                <a16:creationId xmlns:a16="http://schemas.microsoft.com/office/drawing/2014/main" id="{2C86D452-A85E-4EA7-9821-DE1EB50FA3D5}"/>
              </a:ext>
            </a:extLst>
          </p:cNvPr>
          <p:cNvSpPr txBox="1"/>
          <p:nvPr/>
        </p:nvSpPr>
        <p:spPr>
          <a:xfrm>
            <a:off x="5194300" y="533400"/>
            <a:ext cx="3802063" cy="330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lnSpc>
                <a:spcPct val="90000"/>
              </a:lnSpc>
              <a:spcAft>
                <a:spcPts val="600"/>
              </a:spcAft>
            </a:pPr>
            <a:r>
              <a:rPr lang="en-GB" sz="1500"/>
              <a:t>Blakemore</a:t>
            </a:r>
            <a:r>
              <a:rPr lang="en-GB" sz="1500">
                <a:ea typeface="+mn-lt"/>
                <a:cs typeface="+mn-lt"/>
              </a:rPr>
              <a:t> (1988)</a:t>
            </a:r>
            <a:endParaRPr lang="en-GB" sz="1500">
              <a:cs typeface="Calibri Light"/>
            </a:endParaRPr>
          </a:p>
        </p:txBody>
      </p:sp>
      <p:sp>
        <p:nvSpPr>
          <p:cNvPr id="7" name="TextBox 6">
            <a:extLst>
              <a:ext uri="{FF2B5EF4-FFF2-40B4-BE49-F238E27FC236}">
                <a16:creationId xmlns:a16="http://schemas.microsoft.com/office/drawing/2014/main" id="{CB390496-0227-4FFE-9277-4C9F6C691DE0}"/>
              </a:ext>
            </a:extLst>
          </p:cNvPr>
          <p:cNvSpPr txBox="1"/>
          <p:nvPr/>
        </p:nvSpPr>
        <p:spPr>
          <a:xfrm>
            <a:off x="5195171" y="3753464"/>
            <a:ext cx="2587625" cy="330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lnSpc>
                <a:spcPct val="90000"/>
              </a:lnSpc>
              <a:spcAft>
                <a:spcPts val="600"/>
              </a:spcAft>
            </a:pPr>
            <a:r>
              <a:rPr lang="en-GB" sz="1500"/>
              <a:t> Rose</a:t>
            </a:r>
            <a:r>
              <a:rPr lang="en-GB" sz="1500">
                <a:ea typeface="+mn-lt"/>
                <a:cs typeface="+mn-lt"/>
              </a:rPr>
              <a:t> (2003)</a:t>
            </a:r>
            <a:endParaRPr lang="en-GB" sz="1500"/>
          </a:p>
        </p:txBody>
      </p:sp>
      <p:sp>
        <p:nvSpPr>
          <p:cNvPr id="3" name="Content Placeholder 2">
            <a:extLst>
              <a:ext uri="{FF2B5EF4-FFF2-40B4-BE49-F238E27FC236}">
                <a16:creationId xmlns:a16="http://schemas.microsoft.com/office/drawing/2014/main" id="{19CA771B-53B7-4640-81A8-61491E113BC7}"/>
              </a:ext>
            </a:extLst>
          </p:cNvPr>
          <p:cNvSpPr>
            <a:spLocks noGrp="1"/>
          </p:cNvSpPr>
          <p:nvPr>
            <p:ph idx="1"/>
          </p:nvPr>
        </p:nvSpPr>
        <p:spPr>
          <a:xfrm>
            <a:off x="5194300" y="946150"/>
            <a:ext cx="6470650" cy="5386388"/>
          </a:xfrm>
        </p:spPr>
        <p:txBody>
          <a:bodyPr vert="horz" wrap="square" lIns="91440" tIns="45720" rIns="91440" bIns="45720" rtlCol="0" anchor="t">
            <a:normAutofit/>
          </a:bodyPr>
          <a:lstStyle/>
          <a:p>
            <a:pPr marL="0" indent="0">
              <a:lnSpc>
                <a:spcPct val="100000"/>
              </a:lnSpc>
              <a:buNone/>
            </a:pPr>
            <a:r>
              <a:rPr lang="en-GB" sz="2000" b="1">
                <a:cs typeface="Calibri" panose="020F0502020204030204"/>
              </a:rPr>
              <a:t>Definition;</a:t>
            </a:r>
          </a:p>
          <a:p>
            <a:pPr marL="0" indent="0">
              <a:lnSpc>
                <a:spcPct val="100000"/>
              </a:lnSpc>
              <a:buNone/>
            </a:pPr>
            <a:r>
              <a:rPr lang="en-GB" sz="2000">
                <a:cs typeface="Calibri" panose="020F0502020204030204"/>
              </a:rPr>
              <a:t>                                                       </a:t>
            </a:r>
            <a:r>
              <a:rPr lang="en-GB" sz="1200">
                <a:cs typeface="Calibri" panose="020F0502020204030204"/>
              </a:rPr>
              <a:t> (Blakemore 1988 cited in Gross 2010; page 282)</a:t>
            </a:r>
          </a:p>
          <a:p>
            <a:pPr marL="0" indent="0">
              <a:lnSpc>
                <a:spcPct val="100000"/>
              </a:lnSpc>
              <a:buNone/>
            </a:pPr>
            <a:r>
              <a:rPr lang="en-GB" sz="2000" i="1">
                <a:cs typeface="Calibri" panose="020F0502020204030204"/>
              </a:rPr>
              <a:t>In the broadest sense, learning is the acquisition of knowledge and memory is the storage of an internal representation of that knowledge...</a:t>
            </a:r>
          </a:p>
          <a:p>
            <a:pPr marL="0" indent="0">
              <a:lnSpc>
                <a:spcPct val="100000"/>
              </a:lnSpc>
              <a:buNone/>
            </a:pPr>
            <a:endParaRPr lang="en-GB" sz="2000" i="1">
              <a:cs typeface="Calibri" panose="020F0502020204030204"/>
            </a:endParaRPr>
          </a:p>
          <a:p>
            <a:pPr marL="0" indent="0">
              <a:lnSpc>
                <a:spcPct val="100000"/>
              </a:lnSpc>
              <a:buNone/>
            </a:pPr>
            <a:endParaRPr lang="en-GB" sz="2000" i="1">
              <a:cs typeface="Calibri" panose="020F0502020204030204"/>
            </a:endParaRPr>
          </a:p>
          <a:p>
            <a:pPr marL="0" indent="0">
              <a:lnSpc>
                <a:spcPct val="100000"/>
              </a:lnSpc>
              <a:buNone/>
            </a:pPr>
            <a:r>
              <a:rPr lang="en-GB" sz="2000" i="1">
                <a:cs typeface="Calibri" panose="020F0502020204030204"/>
              </a:rPr>
              <a:t>  </a:t>
            </a:r>
          </a:p>
          <a:p>
            <a:pPr marL="0" indent="0">
              <a:lnSpc>
                <a:spcPct val="100000"/>
              </a:lnSpc>
              <a:buNone/>
            </a:pPr>
            <a:r>
              <a:rPr lang="en-GB" sz="2000" b="1">
                <a:cs typeface="Calibri" panose="020F0502020204030204"/>
              </a:rPr>
              <a:t>Significance;</a:t>
            </a:r>
            <a:endParaRPr lang="en-GB" sz="2000">
              <a:cs typeface="Calibri" panose="020F0502020204030204"/>
            </a:endParaRPr>
          </a:p>
          <a:p>
            <a:pPr marL="0" indent="0">
              <a:lnSpc>
                <a:spcPct val="100000"/>
              </a:lnSpc>
              <a:buNone/>
            </a:pPr>
            <a:r>
              <a:rPr lang="en-GB" sz="2000">
                <a:cs typeface="Calibri" panose="020F0502020204030204"/>
              </a:rPr>
              <a:t>                                                      </a:t>
            </a:r>
            <a:r>
              <a:rPr lang="en-GB" sz="1400">
                <a:cs typeface="Calibri" panose="020F0502020204030204"/>
              </a:rPr>
              <a:t> (Rose 2003 cited in Gross 2010; page 299)</a:t>
            </a:r>
          </a:p>
          <a:p>
            <a:pPr marL="0" indent="0">
              <a:lnSpc>
                <a:spcPct val="100000"/>
              </a:lnSpc>
              <a:buNone/>
            </a:pPr>
            <a:r>
              <a:rPr lang="en-GB" sz="2000" i="1">
                <a:cs typeface="Calibri" panose="020F0502020204030204"/>
              </a:rPr>
              <a:t>...Memory defines who we are and shapes how we act more closely than any other aspect of our personhood...</a:t>
            </a:r>
          </a:p>
        </p:txBody>
      </p:sp>
    </p:spTree>
    <p:extLst>
      <p:ext uri="{BB962C8B-B14F-4D97-AF65-F5344CB8AC3E}">
        <p14:creationId xmlns:p14="http://schemas.microsoft.com/office/powerpoint/2010/main" val="6885335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5"/>
              </a:gs>
              <a:gs pos="25000">
                <a:schemeClr val="accent5"/>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02DD2BC0-6F29-4B4F-8D61-2DCF6D2E8E7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11EA7BC-0132-4429-B3E1-332AE80D9A28}"/>
              </a:ext>
            </a:extLst>
          </p:cNvPr>
          <p:cNvSpPr>
            <a:spLocks noGrp="1"/>
          </p:cNvSpPr>
          <p:nvPr>
            <p:ph type="title"/>
          </p:nvPr>
        </p:nvSpPr>
        <p:spPr>
          <a:xfrm>
            <a:off x="1179226" y="826680"/>
            <a:ext cx="9833548" cy="1325563"/>
          </a:xfrm>
        </p:spPr>
        <p:txBody>
          <a:bodyPr vert="horz" lIns="91440" tIns="45720" rIns="91440" bIns="45720" rtlCol="0" anchor="ctr">
            <a:normAutofit/>
          </a:bodyPr>
          <a:lstStyle/>
          <a:p>
            <a:pPr algn="ctr"/>
            <a:r>
              <a:rPr lang="en-US" sz="4000" kern="1200">
                <a:solidFill>
                  <a:srgbClr val="FFFFFF"/>
                </a:solidFill>
                <a:latin typeface="+mj-lt"/>
                <a:ea typeface="+mj-ea"/>
                <a:cs typeface="+mj-cs"/>
              </a:rPr>
              <a:t> </a:t>
            </a:r>
            <a:r>
              <a:rPr lang="en-US" sz="4000">
                <a:solidFill>
                  <a:srgbClr val="FFFFFF"/>
                </a:solidFill>
              </a:rPr>
              <a:t>The Interrelated</a:t>
            </a:r>
            <a:r>
              <a:rPr lang="en-US" sz="4000" kern="1200">
                <a:solidFill>
                  <a:srgbClr val="FFFFFF"/>
                </a:solidFill>
                <a:latin typeface="+mj-lt"/>
                <a:ea typeface="+mj-ea"/>
                <a:cs typeface="+mj-cs"/>
              </a:rPr>
              <a:t> Processes Of Memory</a:t>
            </a:r>
          </a:p>
        </p:txBody>
      </p:sp>
      <p:sp>
        <p:nvSpPr>
          <p:cNvPr id="3" name="TextBox 2">
            <a:extLst>
              <a:ext uri="{FF2B5EF4-FFF2-40B4-BE49-F238E27FC236}">
                <a16:creationId xmlns:a16="http://schemas.microsoft.com/office/drawing/2014/main" id="{00C1E1E8-7F6A-4A43-85EB-B713EBBF22DE}"/>
              </a:ext>
            </a:extLst>
          </p:cNvPr>
          <p:cNvSpPr txBox="1"/>
          <p:nvPr/>
        </p:nvSpPr>
        <p:spPr>
          <a:xfrm>
            <a:off x="1176236" y="2906354"/>
            <a:ext cx="2815253" cy="1484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85750" indent="-285750">
              <a:lnSpc>
                <a:spcPct val="90000"/>
              </a:lnSpc>
              <a:spcAft>
                <a:spcPts val="600"/>
              </a:spcAft>
              <a:buFont typeface="Courier New"/>
              <a:buChar char="o"/>
            </a:pPr>
            <a:endParaRPr lang="en-GB" sz="2000">
              <a:cs typeface="Calibri"/>
            </a:endParaRPr>
          </a:p>
          <a:p>
            <a:pPr marL="285750" indent="-285750">
              <a:lnSpc>
                <a:spcPct val="90000"/>
              </a:lnSpc>
              <a:spcAft>
                <a:spcPts val="600"/>
              </a:spcAft>
              <a:buFont typeface="Courier New"/>
              <a:buChar char="o"/>
            </a:pPr>
            <a:endParaRPr lang="en-GB" sz="2000">
              <a:cs typeface="Calibri"/>
            </a:endParaRPr>
          </a:p>
          <a:p>
            <a:pPr marL="457200" indent="-457200">
              <a:lnSpc>
                <a:spcPct val="90000"/>
              </a:lnSpc>
              <a:spcAft>
                <a:spcPts val="600"/>
              </a:spcAft>
              <a:buFont typeface="Courier New"/>
              <a:buChar char="o"/>
            </a:pPr>
            <a:endParaRPr lang="en-GB" sz="2000">
              <a:cs typeface="Calibri"/>
            </a:endParaRPr>
          </a:p>
          <a:p>
            <a:pPr marL="457200" indent="-457200" algn="l">
              <a:lnSpc>
                <a:spcPct val="90000"/>
              </a:lnSpc>
              <a:spcAft>
                <a:spcPts val="600"/>
              </a:spcAft>
              <a:buFont typeface="Courier New"/>
              <a:buChar char="o"/>
            </a:pPr>
            <a:r>
              <a:rPr lang="en-GB" sz="2000">
                <a:cs typeface="Calibri"/>
              </a:rPr>
              <a:t>Registration</a:t>
            </a:r>
            <a:endParaRPr lang="en-GB" sz="2000"/>
          </a:p>
          <a:p>
            <a:pPr marL="457200" indent="-457200">
              <a:lnSpc>
                <a:spcPct val="90000"/>
              </a:lnSpc>
              <a:spcAft>
                <a:spcPts val="600"/>
              </a:spcAft>
              <a:buFont typeface="Courier New"/>
              <a:buChar char="o"/>
            </a:pPr>
            <a:endParaRPr lang="en-GB" sz="2000">
              <a:cs typeface="Calibri"/>
            </a:endParaRPr>
          </a:p>
          <a:p>
            <a:pPr>
              <a:lnSpc>
                <a:spcPct val="90000"/>
              </a:lnSpc>
              <a:spcAft>
                <a:spcPts val="600"/>
              </a:spcAft>
            </a:pPr>
            <a:r>
              <a:rPr lang="en-GB" sz="2000">
                <a:cs typeface="Calibri"/>
              </a:rPr>
              <a:t>Transforming sensory input.</a:t>
            </a:r>
          </a:p>
        </p:txBody>
      </p:sp>
      <p:sp>
        <p:nvSpPr>
          <p:cNvPr id="6" name="TextBox 5">
            <a:extLst>
              <a:ext uri="{FF2B5EF4-FFF2-40B4-BE49-F238E27FC236}">
                <a16:creationId xmlns:a16="http://schemas.microsoft.com/office/drawing/2014/main" id="{1FB34513-5387-4B35-B326-D0259B631307}"/>
              </a:ext>
            </a:extLst>
          </p:cNvPr>
          <p:cNvSpPr txBox="1"/>
          <p:nvPr/>
        </p:nvSpPr>
        <p:spPr>
          <a:xfrm>
            <a:off x="4629816" y="3183910"/>
            <a:ext cx="3278086" cy="17150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457200" indent="-457200">
              <a:lnSpc>
                <a:spcPct val="90000"/>
              </a:lnSpc>
              <a:spcAft>
                <a:spcPts val="600"/>
              </a:spcAft>
              <a:buFont typeface="Courier New"/>
              <a:buChar char="o"/>
            </a:pPr>
            <a:endParaRPr lang="en-GB" sz="2000">
              <a:cs typeface="Calibri"/>
            </a:endParaRPr>
          </a:p>
          <a:p>
            <a:pPr marL="457200" indent="-457200">
              <a:lnSpc>
                <a:spcPct val="90000"/>
              </a:lnSpc>
              <a:spcAft>
                <a:spcPts val="600"/>
              </a:spcAft>
              <a:buFont typeface="Courier New"/>
              <a:buChar char="o"/>
            </a:pPr>
            <a:endParaRPr lang="en-GB" sz="2000">
              <a:cs typeface="Calibri"/>
            </a:endParaRPr>
          </a:p>
          <a:p>
            <a:pPr marL="457200" indent="-457200" algn="l">
              <a:lnSpc>
                <a:spcPct val="90000"/>
              </a:lnSpc>
              <a:spcAft>
                <a:spcPts val="600"/>
              </a:spcAft>
              <a:buFont typeface="Courier New"/>
              <a:buChar char="o"/>
            </a:pPr>
            <a:r>
              <a:rPr lang="en-GB" sz="2000">
                <a:cs typeface="Calibri"/>
              </a:rPr>
              <a:t>Storage</a:t>
            </a:r>
          </a:p>
          <a:p>
            <a:pPr marL="457200" indent="-457200">
              <a:lnSpc>
                <a:spcPct val="90000"/>
              </a:lnSpc>
              <a:spcAft>
                <a:spcPts val="600"/>
              </a:spcAft>
              <a:buFont typeface="Courier New"/>
              <a:buChar char="o"/>
            </a:pPr>
            <a:endParaRPr lang="en-GB" sz="2000">
              <a:cs typeface="Calibri"/>
            </a:endParaRPr>
          </a:p>
          <a:p>
            <a:pPr>
              <a:lnSpc>
                <a:spcPct val="90000"/>
              </a:lnSpc>
              <a:spcAft>
                <a:spcPts val="600"/>
              </a:spcAft>
            </a:pPr>
            <a:r>
              <a:rPr lang="en-GB" sz="2000">
                <a:cs typeface="Calibri"/>
              </a:rPr>
              <a:t>Availability. Holding &amp; retaining information.</a:t>
            </a:r>
          </a:p>
        </p:txBody>
      </p:sp>
      <p:sp>
        <p:nvSpPr>
          <p:cNvPr id="8" name="TextBox 7">
            <a:extLst>
              <a:ext uri="{FF2B5EF4-FFF2-40B4-BE49-F238E27FC236}">
                <a16:creationId xmlns:a16="http://schemas.microsoft.com/office/drawing/2014/main" id="{DED0C90A-B015-4A09-818E-30ED7E5C00F4}"/>
              </a:ext>
            </a:extLst>
          </p:cNvPr>
          <p:cNvSpPr txBox="1"/>
          <p:nvPr/>
        </p:nvSpPr>
        <p:spPr>
          <a:xfrm>
            <a:off x="8105262" y="3496289"/>
            <a:ext cx="2799890" cy="26027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marL="457200" indent="-457200">
              <a:lnSpc>
                <a:spcPct val="90000"/>
              </a:lnSpc>
              <a:spcAft>
                <a:spcPts val="600"/>
              </a:spcAft>
              <a:buFont typeface="Courier New"/>
              <a:buChar char="o"/>
            </a:pPr>
            <a:endParaRPr lang="en-GB" sz="2000">
              <a:cs typeface="Calibri"/>
            </a:endParaRPr>
          </a:p>
          <a:p>
            <a:pPr marL="457200" indent="-457200" algn="l">
              <a:lnSpc>
                <a:spcPct val="90000"/>
              </a:lnSpc>
              <a:spcAft>
                <a:spcPts val="600"/>
              </a:spcAft>
              <a:buFont typeface="Courier New"/>
              <a:buChar char="o"/>
            </a:pPr>
            <a:r>
              <a:rPr lang="en-GB" sz="2000">
                <a:cs typeface="Calibri"/>
              </a:rPr>
              <a:t>Retrieval</a:t>
            </a:r>
            <a:endParaRPr lang="en-GB" sz="2000"/>
          </a:p>
          <a:p>
            <a:pPr marL="457200" indent="-457200">
              <a:lnSpc>
                <a:spcPct val="90000"/>
              </a:lnSpc>
              <a:spcAft>
                <a:spcPts val="600"/>
              </a:spcAft>
              <a:buFont typeface="Courier New"/>
              <a:buChar char="o"/>
            </a:pPr>
            <a:endParaRPr lang="en-GB" sz="2000">
              <a:cs typeface="Calibri"/>
            </a:endParaRPr>
          </a:p>
          <a:p>
            <a:pPr>
              <a:lnSpc>
                <a:spcPct val="90000"/>
              </a:lnSpc>
              <a:spcAft>
                <a:spcPts val="600"/>
              </a:spcAft>
            </a:pPr>
            <a:r>
              <a:rPr lang="en-GB" sz="2000">
                <a:cs typeface="Calibri"/>
              </a:rPr>
              <a:t>Accessibility. Extracting information from the memory.</a:t>
            </a:r>
          </a:p>
        </p:txBody>
      </p:sp>
      <p:sp>
        <p:nvSpPr>
          <p:cNvPr id="4" name="Arrow: Down 3">
            <a:extLst>
              <a:ext uri="{FF2B5EF4-FFF2-40B4-BE49-F238E27FC236}">
                <a16:creationId xmlns:a16="http://schemas.microsoft.com/office/drawing/2014/main" id="{AE0D68DA-E20F-4705-B16C-6759EFE84540}"/>
              </a:ext>
            </a:extLst>
          </p:cNvPr>
          <p:cNvSpPr/>
          <p:nvPr/>
        </p:nvSpPr>
        <p:spPr>
          <a:xfrm>
            <a:off x="5374361" y="2693989"/>
            <a:ext cx="331839" cy="9586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Down 4">
            <a:extLst>
              <a:ext uri="{FF2B5EF4-FFF2-40B4-BE49-F238E27FC236}">
                <a16:creationId xmlns:a16="http://schemas.microsoft.com/office/drawing/2014/main" id="{EBE96D10-91FB-4E5D-B6AA-6C13E3CB8354}"/>
              </a:ext>
            </a:extLst>
          </p:cNvPr>
          <p:cNvSpPr/>
          <p:nvPr/>
        </p:nvSpPr>
        <p:spPr>
          <a:xfrm>
            <a:off x="8872495" y="2689379"/>
            <a:ext cx="344128" cy="9586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Down 8">
            <a:extLst>
              <a:ext uri="{FF2B5EF4-FFF2-40B4-BE49-F238E27FC236}">
                <a16:creationId xmlns:a16="http://schemas.microsoft.com/office/drawing/2014/main" id="{7BB2B0BC-731E-4961-B68D-099262AA0F88}"/>
              </a:ext>
            </a:extLst>
          </p:cNvPr>
          <p:cNvSpPr/>
          <p:nvPr/>
        </p:nvSpPr>
        <p:spPr>
          <a:xfrm>
            <a:off x="2280273" y="2684770"/>
            <a:ext cx="307258" cy="95864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485493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45864CE-66C5-4E0B-9B27-CD80CE53A69F}"/>
              </a:ext>
            </a:extLst>
          </p:cNvPr>
          <p:cNvSpPr>
            <a:spLocks noGrp="1"/>
          </p:cNvSpPr>
          <p:nvPr>
            <p:ph sz="half" idx="1"/>
          </p:nvPr>
        </p:nvSpPr>
        <p:spPr>
          <a:xfrm>
            <a:off x="845638" y="2754669"/>
            <a:ext cx="5536712" cy="3638021"/>
          </a:xfrm>
        </p:spPr>
        <p:txBody>
          <a:bodyPr anchor="ctr">
            <a:noAutofit/>
          </a:bodyPr>
          <a:lstStyle/>
          <a:p>
            <a:pPr marL="0" indent="0" algn="ctr">
              <a:buNone/>
            </a:pPr>
            <a:r>
              <a:rPr lang="en-GB" sz="2400" b="1">
                <a:cs typeface="Calibri"/>
              </a:rPr>
              <a:t>Models</a:t>
            </a:r>
          </a:p>
          <a:p>
            <a:pPr>
              <a:buFont typeface="Wingdings" pitchFamily="34" charset="0"/>
              <a:buChar char="v"/>
            </a:pPr>
            <a:r>
              <a:rPr lang="en-GB" sz="2400">
                <a:cs typeface="Calibri"/>
              </a:rPr>
              <a:t>Atkinson and Shiffrin's Multi-store Model (MSM) (1968,1971)</a:t>
            </a:r>
            <a:endParaRPr lang="en-GB" sz="2400" b="1">
              <a:cs typeface="Calibri"/>
            </a:endParaRPr>
          </a:p>
          <a:p>
            <a:pPr marL="0" indent="0">
              <a:buNone/>
            </a:pPr>
            <a:r>
              <a:rPr lang="en-GB" sz="1600">
                <a:cs typeface="Calibri"/>
              </a:rPr>
              <a:t>Peterson and Peterson (1971) &amp; Murdoch (1962) provide evidence for Short Term Memory (STM) with different properties from Long Term Memory (LTM)</a:t>
            </a:r>
          </a:p>
          <a:p>
            <a:pPr>
              <a:buFont typeface="Wingdings" pitchFamily="34" charset="0"/>
              <a:buChar char="v"/>
            </a:pPr>
            <a:r>
              <a:rPr lang="en-GB" sz="2400">
                <a:cs typeface="Calibri"/>
              </a:rPr>
              <a:t>Craik and Lockheart's Levels-of-Processing (LOP) model (1973)</a:t>
            </a:r>
          </a:p>
          <a:p>
            <a:pPr>
              <a:buFont typeface="Wingdings" pitchFamily="34" charset="0"/>
              <a:buChar char="v"/>
            </a:pPr>
            <a:r>
              <a:rPr lang="en-GB" sz="2400">
                <a:cs typeface="Calibri"/>
              </a:rPr>
              <a:t>Baddeley and Hitch's Working Memory (WM) model (1974)</a:t>
            </a:r>
          </a:p>
          <a:p>
            <a:pPr>
              <a:buFont typeface="Wingdings" pitchFamily="34" charset="0"/>
              <a:buChar char="v"/>
            </a:pPr>
            <a:endParaRPr lang="en-GB" sz="2400" b="1">
              <a:cs typeface="Calibri"/>
            </a:endParaRPr>
          </a:p>
        </p:txBody>
      </p:sp>
      <p:sp>
        <p:nvSpPr>
          <p:cNvPr id="42" name="TextBox 41">
            <a:extLst>
              <a:ext uri="{FF2B5EF4-FFF2-40B4-BE49-F238E27FC236}">
                <a16:creationId xmlns:a16="http://schemas.microsoft.com/office/drawing/2014/main" id="{1DCD2B4F-0986-4645-BF1A-7AB05EBBEA12}"/>
              </a:ext>
            </a:extLst>
          </p:cNvPr>
          <p:cNvSpPr txBox="1"/>
          <p:nvPr/>
        </p:nvSpPr>
        <p:spPr>
          <a:xfrm>
            <a:off x="7634690" y="3223897"/>
            <a:ext cx="3533954"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b="1"/>
              <a:t>Techniques</a:t>
            </a:r>
            <a:endParaRPr lang="en-US" sz="2400">
              <a:cs typeface="Calibri"/>
            </a:endParaRPr>
          </a:p>
          <a:p>
            <a:pPr>
              <a:buChar char="•"/>
            </a:pPr>
            <a:r>
              <a:rPr lang="en-GB" sz="2400">
                <a:cs typeface="Arial"/>
              </a:rPr>
              <a:t>Recognition​</a:t>
            </a:r>
          </a:p>
          <a:p>
            <a:pPr>
              <a:buChar char="•"/>
            </a:pPr>
            <a:r>
              <a:rPr lang="en-GB" sz="2400">
                <a:cs typeface="Arial"/>
              </a:rPr>
              <a:t>Recall (serial and free)​</a:t>
            </a:r>
          </a:p>
          <a:p>
            <a:pPr>
              <a:buChar char="•"/>
            </a:pPr>
            <a:r>
              <a:rPr lang="en-GB" sz="2400">
                <a:cs typeface="Arial"/>
              </a:rPr>
              <a:t>Paired associates recall</a:t>
            </a:r>
            <a:r>
              <a:rPr lang="en-US" sz="2400">
                <a:cs typeface="Arial"/>
              </a:rPr>
              <a:t>​</a:t>
            </a:r>
          </a:p>
          <a:p>
            <a:pPr>
              <a:buChar char="•"/>
            </a:pPr>
            <a:r>
              <a:rPr lang="en-GB" sz="2400">
                <a:cs typeface="Arial"/>
              </a:rPr>
              <a:t>Memory-span procedure</a:t>
            </a:r>
          </a:p>
          <a:p>
            <a:endParaRPr lang="en-GB">
              <a:latin typeface="&amp;quot"/>
            </a:endParaRPr>
          </a:p>
        </p:txBody>
      </p:sp>
      <p:sp>
        <p:nvSpPr>
          <p:cNvPr id="59" name="TextBox 58">
            <a:extLst>
              <a:ext uri="{FF2B5EF4-FFF2-40B4-BE49-F238E27FC236}">
                <a16:creationId xmlns:a16="http://schemas.microsoft.com/office/drawing/2014/main" id="{AD89A48B-D164-499B-AE5E-D6ADD5BFBF47}"/>
              </a:ext>
            </a:extLst>
          </p:cNvPr>
          <p:cNvSpPr txBox="1"/>
          <p:nvPr/>
        </p:nvSpPr>
        <p:spPr>
          <a:xfrm>
            <a:off x="3869921" y="297085"/>
            <a:ext cx="4454104"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000" b="1" u="sng">
                <a:solidFill>
                  <a:srgbClr val="7030A0"/>
                </a:solidFill>
                <a:cs typeface="Calibri Light"/>
              </a:rPr>
              <a:t>Memory Experiments and Theories</a:t>
            </a:r>
          </a:p>
        </p:txBody>
      </p:sp>
      <p:sp>
        <p:nvSpPr>
          <p:cNvPr id="5" name="TextBox 4">
            <a:extLst>
              <a:ext uri="{FF2B5EF4-FFF2-40B4-BE49-F238E27FC236}">
                <a16:creationId xmlns:a16="http://schemas.microsoft.com/office/drawing/2014/main" id="{68D1833C-F03C-490C-A237-868C7CF04A27}"/>
              </a:ext>
            </a:extLst>
          </p:cNvPr>
          <p:cNvSpPr txBox="1"/>
          <p:nvPr/>
        </p:nvSpPr>
        <p:spPr>
          <a:xfrm>
            <a:off x="765175" y="5095875"/>
            <a:ext cx="63246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cs typeface="Calibri Light"/>
            </a:endParaRPr>
          </a:p>
        </p:txBody>
      </p:sp>
    </p:spTree>
    <p:extLst>
      <p:ext uri="{BB962C8B-B14F-4D97-AF65-F5344CB8AC3E}">
        <p14:creationId xmlns:p14="http://schemas.microsoft.com/office/powerpoint/2010/main" val="3146478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1D1D-AB00-4889-95D3-C8865A69E195}"/>
              </a:ext>
            </a:extLst>
          </p:cNvPr>
          <p:cNvSpPr>
            <a:spLocks noGrp="1"/>
          </p:cNvSpPr>
          <p:nvPr>
            <p:ph type="title"/>
          </p:nvPr>
        </p:nvSpPr>
        <p:spPr>
          <a:xfrm>
            <a:off x="1304924" y="499533"/>
            <a:ext cx="9769475" cy="1658198"/>
          </a:xfrm>
        </p:spPr>
        <p:txBody>
          <a:bodyPr>
            <a:normAutofit/>
          </a:bodyPr>
          <a:lstStyle/>
          <a:p>
            <a:pPr algn="ctr"/>
            <a:br>
              <a:rPr lang="en-GB" sz="3200" b="1" u="sng">
                <a:ea typeface="+mj-lt"/>
                <a:cs typeface="+mj-lt"/>
              </a:rPr>
            </a:br>
            <a:r>
              <a:rPr lang="en-GB" sz="3200" b="1">
                <a:solidFill>
                  <a:srgbClr val="0070C0"/>
                </a:solidFill>
                <a:ea typeface="+mj-lt"/>
                <a:cs typeface="+mj-lt"/>
              </a:rPr>
              <a:t>Serial Recall of Consonants (SRC) with Changing Time Delay Between Presentation And Recall</a:t>
            </a:r>
            <a:endParaRPr lang="en-GB" sz="3200">
              <a:solidFill>
                <a:srgbClr val="0070C0"/>
              </a:solidFill>
              <a:cs typeface="Calibri Light"/>
            </a:endParaRPr>
          </a:p>
          <a:p>
            <a:endParaRPr lang="en-GB" sz="3200">
              <a:solidFill>
                <a:srgbClr val="0070C0"/>
              </a:solidFill>
              <a:cs typeface="Calibri Light"/>
            </a:endParaRPr>
          </a:p>
        </p:txBody>
      </p:sp>
      <p:graphicFrame>
        <p:nvGraphicFramePr>
          <p:cNvPr id="6" name="Content Placeholder 5">
            <a:extLst>
              <a:ext uri="{FF2B5EF4-FFF2-40B4-BE49-F238E27FC236}">
                <a16:creationId xmlns:a16="http://schemas.microsoft.com/office/drawing/2014/main" id="{8B3023BC-D38D-40A9-80DA-3BBE2E258BE5}"/>
              </a:ext>
            </a:extLst>
          </p:cNvPr>
          <p:cNvGraphicFramePr>
            <a:graphicFrameLocks noGrp="1"/>
          </p:cNvGraphicFramePr>
          <p:nvPr>
            <p:ph sz="half" idx="1"/>
            <p:extLst>
              <p:ext uri="{D42A27DB-BD31-4B8C-83A1-F6EECF244321}">
                <p14:modId xmlns:p14="http://schemas.microsoft.com/office/powerpoint/2010/main" val="3321820311"/>
              </p:ext>
            </p:extLst>
          </p:nvPr>
        </p:nvGraphicFramePr>
        <p:xfrm>
          <a:off x="6311900" y="2536825"/>
          <a:ext cx="5181599" cy="2868930"/>
        </p:xfrm>
        <a:graphic>
          <a:graphicData uri="http://schemas.openxmlformats.org/drawingml/2006/table">
            <a:tbl>
              <a:tblPr firstRow="1" bandRow="1">
                <a:tableStyleId>{5C22544A-7EE6-4342-B048-85BDC9FD1C3A}</a:tableStyleId>
              </a:tblPr>
              <a:tblGrid>
                <a:gridCol w="2540219">
                  <a:extLst>
                    <a:ext uri="{9D8B030D-6E8A-4147-A177-3AD203B41FA5}">
                      <a16:colId xmlns:a16="http://schemas.microsoft.com/office/drawing/2014/main" val="4149250387"/>
                    </a:ext>
                  </a:extLst>
                </a:gridCol>
                <a:gridCol w="2641380">
                  <a:extLst>
                    <a:ext uri="{9D8B030D-6E8A-4147-A177-3AD203B41FA5}">
                      <a16:colId xmlns:a16="http://schemas.microsoft.com/office/drawing/2014/main" val="3767060171"/>
                    </a:ext>
                  </a:extLst>
                </a:gridCol>
              </a:tblGrid>
              <a:tr h="1466850">
                <a:tc>
                  <a:txBody>
                    <a:bodyPr/>
                    <a:lstStyle/>
                    <a:p>
                      <a:pPr algn="ctr"/>
                      <a:r>
                        <a:rPr lang="en-GB">
                          <a:effectLst/>
                        </a:rPr>
                        <a:t>Time delay in seconds</a:t>
                      </a:r>
                    </a:p>
                    <a:p>
                      <a:pPr algn="ctr"/>
                      <a:r>
                        <a:rPr lang="en-GB">
                          <a:effectLst/>
                        </a:rPr>
                        <a:t>(Time spent counting backwards in threes)</a:t>
                      </a:r>
                    </a:p>
                  </a:txBody>
                  <a:tcPr marL="38100" marR="38100" marT="38100" marB="38100"/>
                </a:tc>
                <a:tc>
                  <a:txBody>
                    <a:bodyPr/>
                    <a:lstStyle/>
                    <a:p>
                      <a:pPr algn="ctr"/>
                      <a:r>
                        <a:rPr lang="en-GB">
                          <a:effectLst/>
                        </a:rPr>
                        <a:t>Total number of consonants correctly recalled in their right positions</a:t>
                      </a:r>
                    </a:p>
                  </a:txBody>
                  <a:tcPr marL="38100" marR="38100" marT="38100" marB="38100"/>
                </a:tc>
                <a:extLst>
                  <a:ext uri="{0D108BD9-81ED-4DB2-BD59-A6C34878D82A}">
                    <a16:rowId xmlns:a16="http://schemas.microsoft.com/office/drawing/2014/main" val="1993570263"/>
                  </a:ext>
                </a:extLst>
              </a:tr>
              <a:tr h="0">
                <a:tc>
                  <a:txBody>
                    <a:bodyPr/>
                    <a:lstStyle/>
                    <a:p>
                      <a:pPr algn="ctr"/>
                      <a:r>
                        <a:rPr lang="en-GB">
                          <a:effectLst/>
                        </a:rPr>
                        <a:t>0</a:t>
                      </a:r>
                    </a:p>
                  </a:txBody>
                  <a:tcPr marL="38100" marR="38100" marT="38100" marB="38100"/>
                </a:tc>
                <a:tc>
                  <a:txBody>
                    <a:bodyPr/>
                    <a:lstStyle/>
                    <a:p>
                      <a:pPr algn="ctr"/>
                      <a:r>
                        <a:rPr lang="en-GB">
                          <a:effectLst/>
                        </a:rPr>
                        <a:t>19</a:t>
                      </a:r>
                    </a:p>
                  </a:txBody>
                  <a:tcPr marL="38100" marR="38100" marT="38100" marB="38100"/>
                </a:tc>
                <a:extLst>
                  <a:ext uri="{0D108BD9-81ED-4DB2-BD59-A6C34878D82A}">
                    <a16:rowId xmlns:a16="http://schemas.microsoft.com/office/drawing/2014/main" val="508747520"/>
                  </a:ext>
                </a:extLst>
              </a:tr>
              <a:tr h="0">
                <a:tc>
                  <a:txBody>
                    <a:bodyPr/>
                    <a:lstStyle/>
                    <a:p>
                      <a:pPr algn="ctr"/>
                      <a:r>
                        <a:rPr lang="en-GB">
                          <a:effectLst/>
                        </a:rPr>
                        <a:t>20</a:t>
                      </a:r>
                    </a:p>
                  </a:txBody>
                  <a:tcPr marL="38100" marR="38100" marT="38100" marB="38100"/>
                </a:tc>
                <a:tc>
                  <a:txBody>
                    <a:bodyPr/>
                    <a:lstStyle/>
                    <a:p>
                      <a:pPr algn="ctr"/>
                      <a:r>
                        <a:rPr lang="en-GB">
                          <a:effectLst/>
                        </a:rPr>
                        <a:t>11</a:t>
                      </a:r>
                    </a:p>
                  </a:txBody>
                  <a:tcPr marL="38100" marR="38100" marT="38100" marB="38100"/>
                </a:tc>
                <a:extLst>
                  <a:ext uri="{0D108BD9-81ED-4DB2-BD59-A6C34878D82A}">
                    <a16:rowId xmlns:a16="http://schemas.microsoft.com/office/drawing/2014/main" val="3577979374"/>
                  </a:ext>
                </a:extLst>
              </a:tr>
              <a:tr h="0">
                <a:tc>
                  <a:txBody>
                    <a:bodyPr/>
                    <a:lstStyle/>
                    <a:p>
                      <a:pPr algn="ctr"/>
                      <a:r>
                        <a:rPr lang="en-GB">
                          <a:effectLst/>
                        </a:rPr>
                        <a:t>30</a:t>
                      </a:r>
                    </a:p>
                  </a:txBody>
                  <a:tcPr marL="38100" marR="38100" marT="38100" marB="38100"/>
                </a:tc>
                <a:tc>
                  <a:txBody>
                    <a:bodyPr/>
                    <a:lstStyle/>
                    <a:p>
                      <a:pPr algn="ctr"/>
                      <a:r>
                        <a:rPr lang="en-GB">
                          <a:effectLst/>
                        </a:rPr>
                        <a:t>11</a:t>
                      </a:r>
                    </a:p>
                  </a:txBody>
                  <a:tcPr marL="38100" marR="38100" marT="38100" marB="38100"/>
                </a:tc>
                <a:extLst>
                  <a:ext uri="{0D108BD9-81ED-4DB2-BD59-A6C34878D82A}">
                    <a16:rowId xmlns:a16="http://schemas.microsoft.com/office/drawing/2014/main" val="1692237299"/>
                  </a:ext>
                </a:extLst>
              </a:tr>
              <a:tr h="0">
                <a:tc>
                  <a:txBody>
                    <a:bodyPr/>
                    <a:lstStyle/>
                    <a:p>
                      <a:pPr algn="ctr"/>
                      <a:r>
                        <a:rPr lang="en-GB">
                          <a:effectLst/>
                        </a:rPr>
                        <a:t>40</a:t>
                      </a:r>
                    </a:p>
                  </a:txBody>
                  <a:tcPr marL="38100" marR="38100" marT="38100" marB="38100"/>
                </a:tc>
                <a:tc>
                  <a:txBody>
                    <a:bodyPr/>
                    <a:lstStyle/>
                    <a:p>
                      <a:pPr algn="ctr"/>
                      <a:r>
                        <a:rPr lang="en-GB">
                          <a:effectLst/>
                        </a:rPr>
                        <a:t>8</a:t>
                      </a:r>
                    </a:p>
                  </a:txBody>
                  <a:tcPr marL="38100" marR="38100" marT="38100" marB="38100"/>
                </a:tc>
                <a:extLst>
                  <a:ext uri="{0D108BD9-81ED-4DB2-BD59-A6C34878D82A}">
                    <a16:rowId xmlns:a16="http://schemas.microsoft.com/office/drawing/2014/main" val="2117280163"/>
                  </a:ext>
                </a:extLst>
              </a:tr>
            </a:tbl>
          </a:graphicData>
        </a:graphic>
      </p:graphicFrame>
      <p:sp>
        <p:nvSpPr>
          <p:cNvPr id="4" name="Content Placeholder 3">
            <a:extLst>
              <a:ext uri="{FF2B5EF4-FFF2-40B4-BE49-F238E27FC236}">
                <a16:creationId xmlns:a16="http://schemas.microsoft.com/office/drawing/2014/main" id="{C46A02EE-0A15-4C60-9ABB-F3F111CC574B}"/>
              </a:ext>
            </a:extLst>
          </p:cNvPr>
          <p:cNvSpPr>
            <a:spLocks noGrp="1"/>
          </p:cNvSpPr>
          <p:nvPr>
            <p:ph sz="half" idx="2"/>
          </p:nvPr>
        </p:nvSpPr>
        <p:spPr/>
        <p:txBody>
          <a:bodyPr vert="horz" lIns="91440" tIns="45720" rIns="91440" bIns="45720" rtlCol="0" anchor="t">
            <a:normAutofit/>
          </a:bodyPr>
          <a:lstStyle/>
          <a:p>
            <a:pPr marL="0" indent="0">
              <a:buNone/>
            </a:pPr>
            <a:endParaRPr lang="en-GB" sz="2400">
              <a:cs typeface="Calibri" panose="020F0502020204030204"/>
            </a:endParaRPr>
          </a:p>
          <a:p>
            <a:pPr>
              <a:buFont typeface="Courier New" panose="020B0604020202020204" pitchFamily="34" charset="0"/>
              <a:buChar char="o"/>
            </a:pPr>
            <a:endParaRPr lang="en-GB" sz="2400">
              <a:cs typeface="Calibri" panose="020F0502020204030204"/>
            </a:endParaRPr>
          </a:p>
          <a:p>
            <a:pPr marL="0" indent="0">
              <a:buNone/>
            </a:pPr>
            <a:endParaRPr lang="en-GB">
              <a:cs typeface="Calibri" panose="020F0502020204030204"/>
            </a:endParaRPr>
          </a:p>
        </p:txBody>
      </p:sp>
      <p:sp>
        <p:nvSpPr>
          <p:cNvPr id="8" name="TextBox 7">
            <a:extLst>
              <a:ext uri="{FF2B5EF4-FFF2-40B4-BE49-F238E27FC236}">
                <a16:creationId xmlns:a16="http://schemas.microsoft.com/office/drawing/2014/main" id="{832AD9BD-E15B-46D7-8841-3CE10633834F}"/>
              </a:ext>
            </a:extLst>
          </p:cNvPr>
          <p:cNvSpPr txBox="1"/>
          <p:nvPr/>
        </p:nvSpPr>
        <p:spPr>
          <a:xfrm>
            <a:off x="5905500" y="5704364"/>
            <a:ext cx="3937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              (N=1)</a:t>
            </a:r>
          </a:p>
          <a:p>
            <a:endParaRPr lang="en-GB">
              <a:cs typeface="Calibri"/>
            </a:endParaRPr>
          </a:p>
        </p:txBody>
      </p:sp>
      <p:sp>
        <p:nvSpPr>
          <p:cNvPr id="9" name="TextBox 8">
            <a:extLst>
              <a:ext uri="{FF2B5EF4-FFF2-40B4-BE49-F238E27FC236}">
                <a16:creationId xmlns:a16="http://schemas.microsoft.com/office/drawing/2014/main" id="{8B3EB8EB-3D76-448D-8B61-8E71436CCF18}"/>
              </a:ext>
            </a:extLst>
          </p:cNvPr>
          <p:cNvSpPr txBox="1"/>
          <p:nvPr/>
        </p:nvSpPr>
        <p:spPr>
          <a:xfrm>
            <a:off x="286311" y="2150222"/>
            <a:ext cx="5940611" cy="38779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u="sng">
                <a:cs typeface="Calibri"/>
              </a:rPr>
              <a:t>Method</a:t>
            </a:r>
            <a:endParaRPr lang="en-US" b="1" u="sng">
              <a:cs typeface="Calibri"/>
            </a:endParaRPr>
          </a:p>
          <a:p>
            <a:pPr algn="ctr"/>
            <a:endParaRPr lang="en-GB" b="1" u="sng">
              <a:cs typeface="Calibri"/>
            </a:endParaRPr>
          </a:p>
          <a:p>
            <a:pPr marL="285750" indent="-285750">
              <a:buFont typeface="Wingdings"/>
              <a:buChar char="q"/>
            </a:pPr>
            <a:r>
              <a:rPr lang="en-GB">
                <a:cs typeface="Calibri"/>
              </a:rPr>
              <a:t> </a:t>
            </a:r>
            <a:r>
              <a:rPr lang="en-GB" sz="1600">
                <a:cs typeface="Calibri"/>
              </a:rPr>
              <a:t>A brief practice to establish an online method for the experiment</a:t>
            </a:r>
            <a:endParaRPr lang="en-GB" sz="1600" u="sng">
              <a:cs typeface="Calibri"/>
            </a:endParaRPr>
          </a:p>
          <a:p>
            <a:pPr marL="285750" indent="-285750">
              <a:buFont typeface="Wingdings"/>
              <a:buChar char="q"/>
            </a:pPr>
            <a:endParaRPr lang="en-GB" sz="1600">
              <a:ea typeface="+mn-lt"/>
              <a:cs typeface="Calibri"/>
            </a:endParaRPr>
          </a:p>
          <a:p>
            <a:pPr marL="285750" indent="-285750">
              <a:buFont typeface="Wingdings"/>
              <a:buChar char="q"/>
            </a:pPr>
            <a:r>
              <a:rPr lang="en-GB" sz="1600">
                <a:ea typeface="+mn-lt"/>
                <a:cs typeface="+mn-lt"/>
              </a:rPr>
              <a:t> Following the invigilator's verbal instructions</a:t>
            </a:r>
            <a:r>
              <a:rPr lang="en-GB" sz="1600">
                <a:cs typeface="Calibri"/>
              </a:rPr>
              <a:t> I glanced at a row of four consonants </a:t>
            </a:r>
            <a:endParaRPr lang="en-GB" sz="1600" u="sng">
              <a:cs typeface="Calibri"/>
            </a:endParaRPr>
          </a:p>
          <a:p>
            <a:pPr marL="285750" indent="-285750">
              <a:buFont typeface="Wingdings"/>
              <a:buChar char="q"/>
            </a:pPr>
            <a:endParaRPr lang="en-GB" sz="1600">
              <a:cs typeface="Calibri"/>
            </a:endParaRPr>
          </a:p>
          <a:p>
            <a:pPr marL="285750" indent="-285750">
              <a:buFont typeface="Wingdings"/>
              <a:buChar char="q"/>
            </a:pPr>
            <a:r>
              <a:rPr lang="en-GB" sz="1600">
                <a:cs typeface="Calibri"/>
              </a:rPr>
              <a:t> I counted backwards in threes from a specified number while the invigilator kept time</a:t>
            </a:r>
            <a:endParaRPr lang="en-GB" sz="1600" u="sng">
              <a:cs typeface="Calibri"/>
            </a:endParaRPr>
          </a:p>
          <a:p>
            <a:pPr marL="285750" indent="-285750">
              <a:buFont typeface="Wingdings"/>
              <a:buChar char="q"/>
            </a:pPr>
            <a:endParaRPr lang="en-GB" sz="1600">
              <a:cs typeface="Calibri"/>
            </a:endParaRPr>
          </a:p>
          <a:p>
            <a:pPr marL="285750" indent="-285750">
              <a:buFont typeface="Wingdings"/>
              <a:buChar char="q"/>
            </a:pPr>
            <a:r>
              <a:rPr lang="en-GB" sz="1600">
                <a:cs typeface="Calibri"/>
              </a:rPr>
              <a:t> When informed my time was up I attempted to recall and made a note of my guess</a:t>
            </a:r>
          </a:p>
          <a:p>
            <a:pPr marL="285750" indent="-285750">
              <a:buFont typeface="Wingdings"/>
              <a:buChar char="q"/>
            </a:pPr>
            <a:endParaRPr lang="en-GB" sz="1600">
              <a:cs typeface="Calibri"/>
            </a:endParaRPr>
          </a:p>
          <a:p>
            <a:pPr marL="285750" indent="-285750">
              <a:buFont typeface="Wingdings"/>
              <a:buChar char="q"/>
            </a:pPr>
            <a:r>
              <a:rPr lang="en-GB" sz="1600">
                <a:cs typeface="Calibri"/>
              </a:rPr>
              <a:t> This was repeated for twenty rows in total. With five for each time slot</a:t>
            </a:r>
          </a:p>
        </p:txBody>
      </p:sp>
    </p:spTree>
    <p:extLst>
      <p:ext uri="{BB962C8B-B14F-4D97-AF65-F5344CB8AC3E}">
        <p14:creationId xmlns:p14="http://schemas.microsoft.com/office/powerpoint/2010/main" val="1904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459AD3-E4E7-4BF5-8932-8EF1CC1D35BF}"/>
              </a:ext>
            </a:extLst>
          </p:cNvPr>
          <p:cNvSpPr>
            <a:spLocks noGrp="1"/>
          </p:cNvSpPr>
          <p:nvPr>
            <p:ph type="title"/>
          </p:nvPr>
        </p:nvSpPr>
        <p:spPr>
          <a:xfrm>
            <a:off x="657224" y="499533"/>
            <a:ext cx="10772775" cy="477098"/>
          </a:xfrm>
        </p:spPr>
        <p:txBody>
          <a:bodyPr>
            <a:normAutofit fontScale="90000"/>
          </a:bodyPr>
          <a:lstStyle/>
          <a:p>
            <a:pPr algn="ctr"/>
            <a:r>
              <a:rPr lang="en-GB">
                <a:cs typeface="Calibri Light"/>
              </a:rPr>
              <a:t>The SRC Experiment</a:t>
            </a:r>
          </a:p>
        </p:txBody>
      </p:sp>
      <p:sp>
        <p:nvSpPr>
          <p:cNvPr id="3" name="TextBox 2">
            <a:extLst>
              <a:ext uri="{FF2B5EF4-FFF2-40B4-BE49-F238E27FC236}">
                <a16:creationId xmlns:a16="http://schemas.microsoft.com/office/drawing/2014/main" id="{D3ED5447-E4F9-4D57-B0AE-3A973B86561B}"/>
              </a:ext>
            </a:extLst>
          </p:cNvPr>
          <p:cNvSpPr txBox="1"/>
          <p:nvPr/>
        </p:nvSpPr>
        <p:spPr>
          <a:xfrm>
            <a:off x="482600" y="1550894"/>
            <a:ext cx="5869641"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cs typeface="Calibri Light"/>
              </a:rPr>
              <a:t>This was a simplified version of Murdock's (1962) experiment.</a:t>
            </a:r>
            <a:endParaRPr lang="en-GB">
              <a:ea typeface="+mn-lt"/>
              <a:cs typeface="+mn-lt"/>
            </a:endParaRPr>
          </a:p>
          <a:p>
            <a:pPr marL="285750" indent="-285750">
              <a:buFont typeface="Arial"/>
              <a:buChar char="•"/>
            </a:pPr>
            <a:endParaRPr lang="en-GB">
              <a:ea typeface="+mn-lt"/>
              <a:cs typeface="+mn-lt"/>
            </a:endParaRPr>
          </a:p>
          <a:p>
            <a:pPr marL="285750" indent="-285750">
              <a:buFont typeface="Arial"/>
              <a:buChar char="•"/>
            </a:pPr>
            <a:r>
              <a:rPr lang="en-GB">
                <a:ea typeface="+mn-lt"/>
                <a:cs typeface="+mn-lt"/>
              </a:rPr>
              <a:t>Time delay is the</a:t>
            </a:r>
            <a:r>
              <a:rPr lang="en-GB" b="1">
                <a:ea typeface="+mn-lt"/>
                <a:cs typeface="+mn-lt"/>
              </a:rPr>
              <a:t> independent variable</a:t>
            </a:r>
            <a:r>
              <a:rPr lang="en-GB">
                <a:ea typeface="+mn-lt"/>
                <a:cs typeface="+mn-lt"/>
              </a:rPr>
              <a:t>. The counting down in threes is a method that prevents rehearsal with the inner voice.</a:t>
            </a:r>
          </a:p>
          <a:p>
            <a:pPr marL="285750" indent="-285750">
              <a:buFont typeface="Arial"/>
              <a:buChar char="•"/>
            </a:pPr>
            <a:endParaRPr lang="en-GB">
              <a:ea typeface="+mn-lt"/>
              <a:cs typeface="+mn-lt"/>
            </a:endParaRPr>
          </a:p>
          <a:p>
            <a:pPr marL="285750" indent="-285750">
              <a:buFont typeface="Arial"/>
              <a:buChar char="•"/>
            </a:pPr>
            <a:r>
              <a:rPr lang="en-GB">
                <a:ea typeface="+mn-lt"/>
                <a:cs typeface="+mn-lt"/>
              </a:rPr>
              <a:t> The number of correct recalled consonants is the </a:t>
            </a:r>
            <a:r>
              <a:rPr lang="en-GB" b="1">
                <a:ea typeface="+mn-lt"/>
                <a:cs typeface="+mn-lt"/>
              </a:rPr>
              <a:t>dependant variable</a:t>
            </a:r>
            <a:r>
              <a:rPr lang="en-GB">
                <a:ea typeface="+mn-lt"/>
                <a:cs typeface="+mn-lt"/>
              </a:rPr>
              <a:t>.</a:t>
            </a:r>
          </a:p>
          <a:p>
            <a:pPr marL="285750" indent="-285750">
              <a:buFont typeface="Arial"/>
              <a:buChar char="•"/>
            </a:pPr>
            <a:endParaRPr lang="en-GB">
              <a:cs typeface="Calibri Light"/>
            </a:endParaRPr>
          </a:p>
          <a:p>
            <a:pPr marL="285750" indent="-285750">
              <a:buFont typeface="Arial"/>
              <a:buChar char="•"/>
            </a:pPr>
            <a:r>
              <a:rPr lang="en-GB">
                <a:cs typeface="Calibri Light"/>
              </a:rPr>
              <a:t>The results of this small study show STM drop off with increased delay.</a:t>
            </a:r>
          </a:p>
          <a:p>
            <a:pPr marL="285750" indent="-285750">
              <a:buFont typeface="Arial"/>
              <a:buChar char="•"/>
            </a:pPr>
            <a:endParaRPr lang="en-GB">
              <a:cs typeface="Calibri Light"/>
            </a:endParaRPr>
          </a:p>
          <a:p>
            <a:pPr marL="285750" indent="-285750">
              <a:buFont typeface="Arial"/>
              <a:buChar char="•"/>
            </a:pPr>
            <a:r>
              <a:rPr lang="en-GB">
                <a:cs typeface="Calibri Light"/>
              </a:rPr>
              <a:t>Results support MSM theory of importance of rehearsal for transfer from STM to LTM.</a:t>
            </a:r>
          </a:p>
        </p:txBody>
      </p:sp>
      <p:sp>
        <p:nvSpPr>
          <p:cNvPr id="4" name="TextBox 3">
            <a:extLst>
              <a:ext uri="{FF2B5EF4-FFF2-40B4-BE49-F238E27FC236}">
                <a16:creationId xmlns:a16="http://schemas.microsoft.com/office/drawing/2014/main" id="{2DA701D1-78A9-4E57-B0B3-AE86FF348AA9}"/>
              </a:ext>
            </a:extLst>
          </p:cNvPr>
          <p:cNvSpPr txBox="1"/>
          <p:nvPr/>
        </p:nvSpPr>
        <p:spPr>
          <a:xfrm>
            <a:off x="6636124" y="1550894"/>
            <a:ext cx="4914900"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panose="020B0604020202020204" pitchFamily="34" charset="0"/>
              <a:buChar char="•"/>
            </a:pPr>
            <a:r>
              <a:rPr lang="en-GB">
                <a:cs typeface="Calibri Light"/>
              </a:rPr>
              <a:t>Online experimenting, due to Corona social </a:t>
            </a:r>
            <a:r>
              <a:rPr lang="en-GB">
                <a:ea typeface="+mn-lt"/>
                <a:cs typeface="+mn-lt"/>
              </a:rPr>
              <a:t>distancing</a:t>
            </a:r>
            <a:r>
              <a:rPr lang="en-GB">
                <a:cs typeface="Calibri Light"/>
              </a:rPr>
              <a:t>, coupled with imperfect wi-fi made audio and visual distractions.</a:t>
            </a:r>
            <a:endParaRPr lang="en-US"/>
          </a:p>
          <a:p>
            <a:pPr marL="285750" indent="-285750">
              <a:buFont typeface="Arial" panose="020B0604020202020204" pitchFamily="34" charset="0"/>
              <a:buChar char="•"/>
            </a:pPr>
            <a:endParaRPr lang="en-GB">
              <a:ea typeface="+mn-lt"/>
              <a:cs typeface="+mn-lt"/>
            </a:endParaRPr>
          </a:p>
          <a:p>
            <a:pPr marL="285750" indent="-285750">
              <a:buFont typeface="Arial" panose="020B0604020202020204" pitchFamily="34" charset="0"/>
              <a:buChar char="•"/>
            </a:pPr>
            <a:r>
              <a:rPr lang="en-GB">
                <a:ea typeface="+mn-lt"/>
                <a:cs typeface="+mn-lt"/>
              </a:rPr>
              <a:t>Consonant choices must avoid familiar initials</a:t>
            </a:r>
            <a:r>
              <a:rPr lang="en-GB">
                <a:cs typeface="Calibri Light"/>
              </a:rPr>
              <a:t> already lodged in participants memories, in this case K.F.C.(X). These will be culturally variable.</a:t>
            </a:r>
          </a:p>
          <a:p>
            <a:pPr marL="285750" indent="-285750">
              <a:buFont typeface="Arial" panose="020B0604020202020204" pitchFamily="34" charset="0"/>
              <a:buChar char="•"/>
            </a:pPr>
            <a:endParaRPr lang="en-GB">
              <a:cs typeface="Calibri Light"/>
            </a:endParaRPr>
          </a:p>
          <a:p>
            <a:pPr marL="285750" indent="-285750">
              <a:buFont typeface="Arial" panose="020B0604020202020204" pitchFamily="34" charset="0"/>
              <a:buChar char="•"/>
            </a:pPr>
            <a:r>
              <a:rPr lang="en-GB">
                <a:cs typeface="Calibri Light"/>
              </a:rPr>
              <a:t>Reflexively I attempted rehearsal despite the counting task and may have delayed STM decay. Experienced close vigilance of participants could limit this.</a:t>
            </a:r>
          </a:p>
        </p:txBody>
      </p:sp>
      <p:sp>
        <p:nvSpPr>
          <p:cNvPr id="5" name="TextBox 4">
            <a:extLst>
              <a:ext uri="{FF2B5EF4-FFF2-40B4-BE49-F238E27FC236}">
                <a16:creationId xmlns:a16="http://schemas.microsoft.com/office/drawing/2014/main" id="{E9AAAFF4-BB5F-4E30-BFC9-A27B4C565615}"/>
              </a:ext>
            </a:extLst>
          </p:cNvPr>
          <p:cNvSpPr txBox="1"/>
          <p:nvPr/>
        </p:nvSpPr>
        <p:spPr>
          <a:xfrm>
            <a:off x="2246406" y="107576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ea typeface="+mn-lt"/>
                <a:cs typeface="+mn-lt"/>
              </a:rPr>
              <a:t>Strengths;</a:t>
            </a:r>
            <a:endParaRPr lang="en-US"/>
          </a:p>
        </p:txBody>
      </p:sp>
      <p:sp>
        <p:nvSpPr>
          <p:cNvPr id="6" name="TextBox 5">
            <a:extLst>
              <a:ext uri="{FF2B5EF4-FFF2-40B4-BE49-F238E27FC236}">
                <a16:creationId xmlns:a16="http://schemas.microsoft.com/office/drawing/2014/main" id="{E1A32330-8B50-459A-A6D7-E579237368E1}"/>
              </a:ext>
            </a:extLst>
          </p:cNvPr>
          <p:cNvSpPr txBox="1"/>
          <p:nvPr/>
        </p:nvSpPr>
        <p:spPr>
          <a:xfrm>
            <a:off x="8583893" y="1073710"/>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Weaknesses;</a:t>
            </a:r>
            <a:endParaRPr lang="en-GB">
              <a:ea typeface="+mn-lt"/>
              <a:cs typeface="+mn-lt"/>
            </a:endParaRPr>
          </a:p>
          <a:p>
            <a:pPr algn="l"/>
            <a:endParaRPr lang="en-GB">
              <a:cs typeface="Calibri Light"/>
            </a:endParaRPr>
          </a:p>
        </p:txBody>
      </p:sp>
      <p:sp>
        <p:nvSpPr>
          <p:cNvPr id="7" name="TextBox 6">
            <a:extLst>
              <a:ext uri="{FF2B5EF4-FFF2-40B4-BE49-F238E27FC236}">
                <a16:creationId xmlns:a16="http://schemas.microsoft.com/office/drawing/2014/main" id="{A5994E97-61C3-4DDC-B99E-0F45A5A1B2E8}"/>
              </a:ext>
            </a:extLst>
          </p:cNvPr>
          <p:cNvSpPr txBox="1"/>
          <p:nvPr/>
        </p:nvSpPr>
        <p:spPr>
          <a:xfrm>
            <a:off x="1945340" y="6013076"/>
            <a:ext cx="88279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cs typeface="Calibri"/>
            </a:endParaRPr>
          </a:p>
        </p:txBody>
      </p:sp>
    </p:spTree>
    <p:extLst>
      <p:ext uri="{BB962C8B-B14F-4D97-AF65-F5344CB8AC3E}">
        <p14:creationId xmlns:p14="http://schemas.microsoft.com/office/powerpoint/2010/main" val="3395507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764D3-1CB4-41C8-9E83-536557A1A616}"/>
              </a:ext>
            </a:extLst>
          </p:cNvPr>
          <p:cNvSpPr>
            <a:spLocks noGrp="1"/>
          </p:cNvSpPr>
          <p:nvPr>
            <p:ph type="title"/>
          </p:nvPr>
        </p:nvSpPr>
        <p:spPr>
          <a:xfrm>
            <a:off x="1635124" y="499533"/>
            <a:ext cx="8601075" cy="1378798"/>
          </a:xfrm>
        </p:spPr>
        <p:txBody>
          <a:bodyPr>
            <a:normAutofit fontScale="90000"/>
          </a:bodyPr>
          <a:lstStyle/>
          <a:p>
            <a:pPr algn="ctr"/>
            <a:r>
              <a:rPr lang="en-GB" sz="4000">
                <a:cs typeface="Calibri Light"/>
              </a:rPr>
              <a:t>Free Recall of Unrelated Words Immediately after Hearing a List, Serial Position Effect Study (SPES)</a:t>
            </a:r>
          </a:p>
        </p:txBody>
      </p:sp>
      <p:pic>
        <p:nvPicPr>
          <p:cNvPr id="4" name="Picture 4" descr="A picture containing photo, different, small, sitting&#10;&#10;Description generated with very high confidence">
            <a:extLst>
              <a:ext uri="{FF2B5EF4-FFF2-40B4-BE49-F238E27FC236}">
                <a16:creationId xmlns:a16="http://schemas.microsoft.com/office/drawing/2014/main" id="{31DCF229-20DC-4AB1-A8F9-8A4357368934}"/>
              </a:ext>
            </a:extLst>
          </p:cNvPr>
          <p:cNvPicPr>
            <a:picLocks noGrp="1" noChangeAspect="1"/>
          </p:cNvPicPr>
          <p:nvPr>
            <p:ph idx="1"/>
          </p:nvPr>
        </p:nvPicPr>
        <p:blipFill>
          <a:blip r:embed="rId2"/>
          <a:stretch>
            <a:fillRect/>
          </a:stretch>
        </p:blipFill>
        <p:spPr>
          <a:xfrm>
            <a:off x="3258480" y="2371114"/>
            <a:ext cx="5024286" cy="3766185"/>
          </a:xfrm>
        </p:spPr>
      </p:pic>
      <p:sp>
        <p:nvSpPr>
          <p:cNvPr id="5" name="TextBox 4">
            <a:extLst>
              <a:ext uri="{FF2B5EF4-FFF2-40B4-BE49-F238E27FC236}">
                <a16:creationId xmlns:a16="http://schemas.microsoft.com/office/drawing/2014/main" id="{22A455F9-5DE3-4783-9E43-0F65CDD76663}"/>
              </a:ext>
            </a:extLst>
          </p:cNvPr>
          <p:cNvSpPr txBox="1"/>
          <p:nvPr/>
        </p:nvSpPr>
        <p:spPr>
          <a:xfrm>
            <a:off x="1489494" y="3602966"/>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Light"/>
              </a:rPr>
              <a:t>Number of words remembered </a:t>
            </a:r>
          </a:p>
        </p:txBody>
      </p:sp>
      <p:sp>
        <p:nvSpPr>
          <p:cNvPr id="6" name="TextBox 5">
            <a:extLst>
              <a:ext uri="{FF2B5EF4-FFF2-40B4-BE49-F238E27FC236}">
                <a16:creationId xmlns:a16="http://schemas.microsoft.com/office/drawing/2014/main" id="{4B576D92-17AE-43C2-8EC5-3F15E0BE2044}"/>
              </a:ext>
            </a:extLst>
          </p:cNvPr>
          <p:cNvSpPr txBox="1"/>
          <p:nvPr/>
        </p:nvSpPr>
        <p:spPr>
          <a:xfrm>
            <a:off x="4220294" y="286882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Light"/>
              </a:rPr>
              <a:t>Primacy Effect</a:t>
            </a:r>
          </a:p>
        </p:txBody>
      </p:sp>
      <p:sp>
        <p:nvSpPr>
          <p:cNvPr id="7" name="TextBox 6">
            <a:extLst>
              <a:ext uri="{FF2B5EF4-FFF2-40B4-BE49-F238E27FC236}">
                <a16:creationId xmlns:a16="http://schemas.microsoft.com/office/drawing/2014/main" id="{565E4BE4-B183-49D4-9E91-8E814AA08555}"/>
              </a:ext>
            </a:extLst>
          </p:cNvPr>
          <p:cNvSpPr txBox="1"/>
          <p:nvPr/>
        </p:nvSpPr>
        <p:spPr>
          <a:xfrm>
            <a:off x="4722603" y="613158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Light"/>
              </a:rPr>
              <a:t>Position of word on list</a:t>
            </a:r>
          </a:p>
        </p:txBody>
      </p:sp>
      <p:sp>
        <p:nvSpPr>
          <p:cNvPr id="9" name="Arrow: Left 8">
            <a:extLst>
              <a:ext uri="{FF2B5EF4-FFF2-40B4-BE49-F238E27FC236}">
                <a16:creationId xmlns:a16="http://schemas.microsoft.com/office/drawing/2014/main" id="{EF3F0D0E-BC38-4AAE-ADC3-A6F8692AB5F6}"/>
              </a:ext>
            </a:extLst>
          </p:cNvPr>
          <p:cNvSpPr/>
          <p:nvPr/>
        </p:nvSpPr>
        <p:spPr>
          <a:xfrm>
            <a:off x="4107956" y="3226222"/>
            <a:ext cx="488830" cy="20128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Arrow: Right 9">
            <a:extLst>
              <a:ext uri="{FF2B5EF4-FFF2-40B4-BE49-F238E27FC236}">
                <a16:creationId xmlns:a16="http://schemas.microsoft.com/office/drawing/2014/main" id="{9364D5D7-0470-4941-B933-619A75FE831A}"/>
              </a:ext>
            </a:extLst>
          </p:cNvPr>
          <p:cNvSpPr/>
          <p:nvPr/>
        </p:nvSpPr>
        <p:spPr>
          <a:xfrm>
            <a:off x="7060759" y="3236106"/>
            <a:ext cx="517585" cy="20128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06412603-7779-46C8-AEC5-7ED98E4F4BC8}"/>
              </a:ext>
            </a:extLst>
          </p:cNvPr>
          <p:cNvSpPr txBox="1"/>
          <p:nvPr/>
        </p:nvSpPr>
        <p:spPr>
          <a:xfrm>
            <a:off x="6099235" y="286115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Light"/>
              </a:rPr>
              <a:t>Recency Effect</a:t>
            </a:r>
          </a:p>
        </p:txBody>
      </p:sp>
      <p:sp>
        <p:nvSpPr>
          <p:cNvPr id="12" name="TextBox 11">
            <a:extLst>
              <a:ext uri="{FF2B5EF4-FFF2-40B4-BE49-F238E27FC236}">
                <a16:creationId xmlns:a16="http://schemas.microsoft.com/office/drawing/2014/main" id="{CF6E047E-958B-4248-9710-A79027033B42}"/>
              </a:ext>
            </a:extLst>
          </p:cNvPr>
          <p:cNvSpPr txBox="1"/>
          <p:nvPr/>
        </p:nvSpPr>
        <p:spPr>
          <a:xfrm>
            <a:off x="9203846" y="6213355"/>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cs typeface="Calibri Light"/>
              </a:rPr>
              <a:t>(N=1)</a:t>
            </a:r>
            <a:endParaRPr lang="en-GB" sz="2000">
              <a:cs typeface="Calibri Light"/>
            </a:endParaRPr>
          </a:p>
        </p:txBody>
      </p:sp>
    </p:spTree>
    <p:extLst>
      <p:ext uri="{BB962C8B-B14F-4D97-AF65-F5344CB8AC3E}">
        <p14:creationId xmlns:p14="http://schemas.microsoft.com/office/powerpoint/2010/main" val="1707589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662F9-C5F5-4ECC-827F-0280797D17C0}"/>
              </a:ext>
            </a:extLst>
          </p:cNvPr>
          <p:cNvSpPr>
            <a:spLocks noGrp="1"/>
          </p:cNvSpPr>
          <p:nvPr>
            <p:ph type="title"/>
          </p:nvPr>
        </p:nvSpPr>
        <p:spPr/>
        <p:txBody>
          <a:bodyPr/>
          <a:lstStyle/>
          <a:p>
            <a:pPr algn="ctr"/>
            <a:r>
              <a:rPr lang="en-GB">
                <a:cs typeface="Calibri Light"/>
              </a:rPr>
              <a:t>About the SPES Experiment</a:t>
            </a:r>
          </a:p>
        </p:txBody>
      </p:sp>
      <p:sp>
        <p:nvSpPr>
          <p:cNvPr id="3" name="Content Placeholder 2">
            <a:extLst>
              <a:ext uri="{FF2B5EF4-FFF2-40B4-BE49-F238E27FC236}">
                <a16:creationId xmlns:a16="http://schemas.microsoft.com/office/drawing/2014/main" id="{6436FC5C-FCA0-42C7-8E10-D294E2B10234}"/>
              </a:ext>
            </a:extLst>
          </p:cNvPr>
          <p:cNvSpPr>
            <a:spLocks noGrp="1"/>
          </p:cNvSpPr>
          <p:nvPr>
            <p:ph idx="1"/>
          </p:nvPr>
        </p:nvSpPr>
        <p:spPr>
          <a:xfrm>
            <a:off x="727456" y="2456180"/>
            <a:ext cx="5241925" cy="3969385"/>
          </a:xfrm>
        </p:spPr>
        <p:txBody>
          <a:bodyPr vert="horz" lIns="91440" tIns="45720" rIns="91440" bIns="45720" rtlCol="0" anchor="t">
            <a:normAutofit fontScale="92500" lnSpcReduction="20000"/>
          </a:bodyPr>
          <a:lstStyle/>
          <a:p>
            <a:pPr marL="0" indent="0">
              <a:buNone/>
            </a:pPr>
            <a:endParaRPr lang="en-GB">
              <a:cs typeface="Calibri"/>
            </a:endParaRPr>
          </a:p>
          <a:p>
            <a:pPr marL="342900" indent="-342900">
              <a:buChar char="•"/>
            </a:pPr>
            <a:r>
              <a:rPr lang="en-GB">
                <a:cs typeface="Calibri"/>
              </a:rPr>
              <a:t>The </a:t>
            </a:r>
            <a:r>
              <a:rPr lang="en-GB" b="1">
                <a:cs typeface="Calibri"/>
              </a:rPr>
              <a:t>independent variable</a:t>
            </a:r>
            <a:r>
              <a:rPr lang="en-GB">
                <a:cs typeface="Calibri"/>
              </a:rPr>
              <a:t> is the relative position of the words.</a:t>
            </a:r>
            <a:endParaRPr lang="en-GB">
              <a:ea typeface="+mn-lt"/>
              <a:cs typeface="Calibri"/>
            </a:endParaRPr>
          </a:p>
          <a:p>
            <a:pPr marL="342900" indent="-342900">
              <a:buChar char="•"/>
            </a:pPr>
            <a:r>
              <a:rPr lang="en-GB">
                <a:ea typeface="+mn-lt"/>
                <a:cs typeface="Calibri"/>
              </a:rPr>
              <a:t>The </a:t>
            </a:r>
            <a:r>
              <a:rPr lang="en-GB" b="1">
                <a:ea typeface="+mn-lt"/>
                <a:cs typeface="Calibri"/>
              </a:rPr>
              <a:t>dependant variable</a:t>
            </a:r>
            <a:r>
              <a:rPr lang="en-GB">
                <a:ea typeface="+mn-lt"/>
                <a:cs typeface="Calibri"/>
              </a:rPr>
              <a:t> is the actual words recalled.</a:t>
            </a:r>
          </a:p>
          <a:p>
            <a:pPr marL="342900" indent="-342900">
              <a:buChar char="•"/>
            </a:pPr>
            <a:r>
              <a:rPr lang="en-GB">
                <a:cs typeface="Calibri"/>
              </a:rPr>
              <a:t>Ongoing list prevents rehearsal.</a:t>
            </a:r>
          </a:p>
          <a:p>
            <a:pPr marL="342900" indent="-342900">
              <a:buChar char="•"/>
            </a:pPr>
            <a:r>
              <a:rPr lang="en-GB">
                <a:cs typeface="Calibri"/>
              </a:rPr>
              <a:t>Miller's rule of 7(+/-2) close match for result</a:t>
            </a:r>
          </a:p>
          <a:p>
            <a:pPr marL="342900" indent="-342900">
              <a:lnSpc>
                <a:spcPct val="100000"/>
              </a:lnSpc>
              <a:spcBef>
                <a:spcPts val="0"/>
              </a:spcBef>
              <a:buChar char="•"/>
            </a:pPr>
            <a:endParaRPr lang="en-GB">
              <a:cs typeface="Calibri Light"/>
            </a:endParaRPr>
          </a:p>
          <a:p>
            <a:pPr marL="342900" indent="-342900">
              <a:lnSpc>
                <a:spcPct val="100000"/>
              </a:lnSpc>
              <a:spcBef>
                <a:spcPts val="0"/>
              </a:spcBef>
              <a:buChar char="•"/>
            </a:pPr>
            <a:r>
              <a:rPr lang="en-GB">
                <a:cs typeface="Calibri Light"/>
              </a:rPr>
              <a:t>Rough serial position curve supports MSM theory of primacy (LTM) and recency (STM).</a:t>
            </a:r>
            <a:endParaRPr lang="en-US">
              <a:cs typeface="Calibri Light"/>
            </a:endParaRPr>
          </a:p>
        </p:txBody>
      </p:sp>
      <p:sp>
        <p:nvSpPr>
          <p:cNvPr id="4" name="TextBox 3">
            <a:extLst>
              <a:ext uri="{FF2B5EF4-FFF2-40B4-BE49-F238E27FC236}">
                <a16:creationId xmlns:a16="http://schemas.microsoft.com/office/drawing/2014/main" id="{1B7EA66E-37F6-4FE6-AD39-6F8A04B6B8A9}"/>
              </a:ext>
            </a:extLst>
          </p:cNvPr>
          <p:cNvSpPr txBox="1"/>
          <p:nvPr/>
        </p:nvSpPr>
        <p:spPr>
          <a:xfrm>
            <a:off x="6210300" y="2806700"/>
            <a:ext cx="5321300"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Sans-Serif"/>
              <a:buChar char="•"/>
            </a:pPr>
            <a:r>
              <a:rPr lang="en-GB" sz="2400"/>
              <a:t>A larger study would even out irregular results and could improve the curve of the results graph.</a:t>
            </a:r>
            <a:endParaRPr lang="en-GB" sz="2400">
              <a:ea typeface="+mn-lt"/>
              <a:cs typeface="+mn-lt"/>
            </a:endParaRPr>
          </a:p>
          <a:p>
            <a:pPr marL="342900" indent="-342900">
              <a:buFont typeface="Arial,Sans-Serif"/>
              <a:buChar char="•"/>
            </a:pPr>
            <a:r>
              <a:rPr lang="en-GB" sz="2400">
                <a:cs typeface="Calibri Light"/>
              </a:rPr>
              <a:t>Room to improve by researching and selecting for test words with similar relative frequency of use.</a:t>
            </a:r>
          </a:p>
          <a:p>
            <a:pPr marL="342900" indent="-342900">
              <a:buFont typeface="Arial,Sans-Serif"/>
              <a:buChar char="•"/>
            </a:pPr>
            <a:r>
              <a:rPr lang="en-GB" sz="2400">
                <a:cs typeface="Calibri Light"/>
              </a:rPr>
              <a:t>A recorded voice of the lists could improve consistent delivery </a:t>
            </a:r>
            <a:r>
              <a:rPr lang="en-GB" sz="2400">
                <a:ea typeface="+mn-lt"/>
                <a:cs typeface="+mn-lt"/>
              </a:rPr>
              <a:t>for multiple participants.</a:t>
            </a:r>
          </a:p>
          <a:p>
            <a:endParaRPr lang="en-GB">
              <a:cs typeface="Calibri Light"/>
            </a:endParaRPr>
          </a:p>
        </p:txBody>
      </p:sp>
      <p:sp>
        <p:nvSpPr>
          <p:cNvPr id="5" name="TextBox 4">
            <a:extLst>
              <a:ext uri="{FF2B5EF4-FFF2-40B4-BE49-F238E27FC236}">
                <a16:creationId xmlns:a16="http://schemas.microsoft.com/office/drawing/2014/main" id="{95CC38C9-E2EF-4535-B643-78274DEE9A4D}"/>
              </a:ext>
            </a:extLst>
          </p:cNvPr>
          <p:cNvSpPr txBox="1"/>
          <p:nvPr/>
        </p:nvSpPr>
        <p:spPr>
          <a:xfrm>
            <a:off x="1527175" y="2060575"/>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a:cs typeface="Calibri Light"/>
              </a:rPr>
              <a:t>Strengths;</a:t>
            </a:r>
            <a:endParaRPr lang="en-GB">
              <a:cs typeface="Calibri Light"/>
            </a:endParaRPr>
          </a:p>
        </p:txBody>
      </p:sp>
      <p:sp>
        <p:nvSpPr>
          <p:cNvPr id="6" name="TextBox 5">
            <a:extLst>
              <a:ext uri="{FF2B5EF4-FFF2-40B4-BE49-F238E27FC236}">
                <a16:creationId xmlns:a16="http://schemas.microsoft.com/office/drawing/2014/main" id="{0F970135-C375-4823-A712-A9E52A27F257}"/>
              </a:ext>
            </a:extLst>
          </p:cNvPr>
          <p:cNvSpPr txBox="1"/>
          <p:nvPr/>
        </p:nvSpPr>
        <p:spPr>
          <a:xfrm>
            <a:off x="6991350" y="2076450"/>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a:cs typeface="Calibri Light"/>
              </a:rPr>
              <a:t>Weaknesses;</a:t>
            </a:r>
            <a:endParaRPr lang="en-GB">
              <a:cs typeface="Calibri Light"/>
            </a:endParaRPr>
          </a:p>
        </p:txBody>
      </p:sp>
    </p:spTree>
    <p:extLst>
      <p:ext uri="{BB962C8B-B14F-4D97-AF65-F5344CB8AC3E}">
        <p14:creationId xmlns:p14="http://schemas.microsoft.com/office/powerpoint/2010/main" val="15703118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633BD-60E5-41DF-842A-A162B2F20226}"/>
              </a:ext>
            </a:extLst>
          </p:cNvPr>
          <p:cNvSpPr>
            <a:spLocks noGrp="1"/>
          </p:cNvSpPr>
          <p:nvPr>
            <p:ph type="title"/>
          </p:nvPr>
        </p:nvSpPr>
        <p:spPr>
          <a:xfrm>
            <a:off x="838200" y="-172757"/>
            <a:ext cx="10515600" cy="1325563"/>
          </a:xfrm>
        </p:spPr>
        <p:txBody>
          <a:bodyPr/>
          <a:lstStyle/>
          <a:p>
            <a:pPr algn="ctr"/>
            <a:r>
              <a:rPr lang="en-GB">
                <a:ea typeface="+mj-lt"/>
                <a:cs typeface="+mj-lt"/>
              </a:rPr>
              <a:t>Glanzer &amp; Cunitz (1966)</a:t>
            </a:r>
            <a:endParaRPr lang="en-US">
              <a:cs typeface="Calibri Light" panose="020F0302020204030204"/>
            </a:endParaRPr>
          </a:p>
        </p:txBody>
      </p:sp>
      <p:sp>
        <p:nvSpPr>
          <p:cNvPr id="3" name="Content Placeholder 2">
            <a:extLst>
              <a:ext uri="{FF2B5EF4-FFF2-40B4-BE49-F238E27FC236}">
                <a16:creationId xmlns:a16="http://schemas.microsoft.com/office/drawing/2014/main" id="{407C53CC-617E-491B-BB70-33726B3ADCE3}"/>
              </a:ext>
            </a:extLst>
          </p:cNvPr>
          <p:cNvSpPr>
            <a:spLocks noGrp="1"/>
          </p:cNvSpPr>
          <p:nvPr>
            <p:ph sz="half" idx="1"/>
          </p:nvPr>
        </p:nvSpPr>
        <p:spPr>
          <a:xfrm>
            <a:off x="838200" y="929155"/>
            <a:ext cx="5181600" cy="4351338"/>
          </a:xfrm>
        </p:spPr>
        <p:txBody>
          <a:bodyPr vert="horz" lIns="91440" tIns="45720" rIns="91440" bIns="45720" rtlCol="0" anchor="t">
            <a:normAutofit fontScale="85000" lnSpcReduction="20000"/>
          </a:bodyPr>
          <a:lstStyle/>
          <a:p>
            <a:pPr marL="0" indent="0">
              <a:buNone/>
            </a:pPr>
            <a:endParaRPr lang="en-GB">
              <a:ea typeface="+mn-lt"/>
              <a:cs typeface="+mn-lt"/>
            </a:endParaRPr>
          </a:p>
          <a:p>
            <a:pPr marL="0" indent="0" algn="ctr">
              <a:buNone/>
            </a:pPr>
            <a:r>
              <a:rPr lang="en-GB" b="1">
                <a:ea typeface="+mn-lt"/>
                <a:cs typeface="+mn-lt"/>
              </a:rPr>
              <a:t>Procedure</a:t>
            </a:r>
            <a:endParaRPr lang="en-GB">
              <a:ea typeface="+mn-lt"/>
              <a:cs typeface="+mn-lt"/>
            </a:endParaRPr>
          </a:p>
          <a:p>
            <a:r>
              <a:rPr lang="en-GB">
                <a:ea typeface="+mn-lt"/>
                <a:cs typeface="+mn-lt"/>
              </a:rPr>
              <a:t>Glanzer and Cunitz presented two groups of participants with the same list of words. One group recalled the words immediately after presentation, while the other group recalled the words after waiting 30 seconds. These participants had to count backwards in threes (the Brown-Peterson technique), which prevented rehearsal and caused the recency effect to disappear. Both groups could free recall the words in any order.</a:t>
            </a:r>
          </a:p>
          <a:p>
            <a:endParaRPr lang="en-GB">
              <a:cs typeface="Calibri"/>
            </a:endParaRPr>
          </a:p>
        </p:txBody>
      </p:sp>
      <p:sp>
        <p:nvSpPr>
          <p:cNvPr id="4" name="Content Placeholder 3">
            <a:extLst>
              <a:ext uri="{FF2B5EF4-FFF2-40B4-BE49-F238E27FC236}">
                <a16:creationId xmlns:a16="http://schemas.microsoft.com/office/drawing/2014/main" id="{511644E9-0F9E-4BF2-9EC1-E39D5C565905}"/>
              </a:ext>
            </a:extLst>
          </p:cNvPr>
          <p:cNvSpPr>
            <a:spLocks noGrp="1"/>
          </p:cNvSpPr>
          <p:nvPr>
            <p:ph sz="half" idx="2"/>
          </p:nvPr>
        </p:nvSpPr>
        <p:spPr>
          <a:xfrm>
            <a:off x="838200" y="4963272"/>
            <a:ext cx="5181600" cy="4351338"/>
          </a:xfrm>
        </p:spPr>
        <p:txBody>
          <a:bodyPr vert="horz" lIns="91440" tIns="45720" rIns="91440" bIns="45720" rtlCol="0" anchor="t">
            <a:normAutofit fontScale="85000" lnSpcReduction="20000"/>
          </a:bodyPr>
          <a:lstStyle/>
          <a:p>
            <a:pPr marL="0" indent="0" algn="ctr">
              <a:buNone/>
            </a:pPr>
            <a:r>
              <a:rPr lang="en-GB" b="1">
                <a:ea typeface="+mn-lt"/>
                <a:cs typeface="+mn-lt"/>
              </a:rPr>
              <a:t>Results</a:t>
            </a:r>
            <a:endParaRPr lang="en-GB">
              <a:ea typeface="+mn-lt"/>
              <a:cs typeface="+mn-lt"/>
            </a:endParaRPr>
          </a:p>
          <a:p>
            <a:r>
              <a:rPr lang="en-GB">
                <a:cs typeface="Calibri"/>
              </a:rPr>
              <a:t>The words at the end of the list are only remembered if recalled first and tested immediately. Delaying recall by 30 seconds prevented the recency effect.</a:t>
            </a:r>
            <a:endParaRPr lang="en-GB"/>
          </a:p>
        </p:txBody>
      </p:sp>
      <p:pic>
        <p:nvPicPr>
          <p:cNvPr id="5" name="Picture 5" descr="A close up of a map&#10;&#10;Description generated with very high confidence">
            <a:extLst>
              <a:ext uri="{FF2B5EF4-FFF2-40B4-BE49-F238E27FC236}">
                <a16:creationId xmlns:a16="http://schemas.microsoft.com/office/drawing/2014/main" id="{4100DE0D-5D70-4D69-8E60-ACC81BFCB8E9}"/>
              </a:ext>
            </a:extLst>
          </p:cNvPr>
          <p:cNvPicPr>
            <a:picLocks noChangeAspect="1"/>
          </p:cNvPicPr>
          <p:nvPr/>
        </p:nvPicPr>
        <p:blipFill>
          <a:blip r:embed="rId2"/>
          <a:stretch>
            <a:fillRect/>
          </a:stretch>
        </p:blipFill>
        <p:spPr>
          <a:xfrm>
            <a:off x="6853518" y="1602583"/>
            <a:ext cx="4188758" cy="2431391"/>
          </a:xfrm>
          <a:prstGeom prst="rect">
            <a:avLst/>
          </a:prstGeom>
        </p:spPr>
      </p:pic>
      <p:sp>
        <p:nvSpPr>
          <p:cNvPr id="6" name="TextBox 5">
            <a:extLst>
              <a:ext uri="{FF2B5EF4-FFF2-40B4-BE49-F238E27FC236}">
                <a16:creationId xmlns:a16="http://schemas.microsoft.com/office/drawing/2014/main" id="{1473C7C7-BBD0-46E0-B5DA-C3243FB72C11}"/>
              </a:ext>
            </a:extLst>
          </p:cNvPr>
          <p:cNvSpPr txBox="1"/>
          <p:nvPr/>
        </p:nvSpPr>
        <p:spPr>
          <a:xfrm>
            <a:off x="7200900" y="4119283"/>
            <a:ext cx="368449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Diagram from Gross (2010) page 288</a:t>
            </a:r>
          </a:p>
        </p:txBody>
      </p:sp>
      <p:sp>
        <p:nvSpPr>
          <p:cNvPr id="7" name="TextBox 6">
            <a:extLst>
              <a:ext uri="{FF2B5EF4-FFF2-40B4-BE49-F238E27FC236}">
                <a16:creationId xmlns:a16="http://schemas.microsoft.com/office/drawing/2014/main" id="{EB01DF98-694A-418D-B324-51D6CFF92F5B}"/>
              </a:ext>
            </a:extLst>
          </p:cNvPr>
          <p:cNvSpPr txBox="1"/>
          <p:nvPr/>
        </p:nvSpPr>
        <p:spPr>
          <a:xfrm>
            <a:off x="6640607" y="5082987"/>
            <a:ext cx="4805081" cy="11387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a:cs typeface="Calibri" panose="020F0502020204030204"/>
              </a:rPr>
              <a:t>Applications</a:t>
            </a:r>
          </a:p>
          <a:p>
            <a:r>
              <a:rPr lang="en-GB" sz="1600" dirty="0"/>
              <a:t>The</a:t>
            </a:r>
            <a:r>
              <a:rPr lang="en-GB" sz="1600" dirty="0">
                <a:ea typeface="+mn-lt"/>
                <a:cs typeface="+mn-lt"/>
              </a:rPr>
              <a:t> few studies assessing the effects of malingering on serial position suggest that malingerers suppress the primacy effect, a pattern not seen in closed head </a:t>
            </a:r>
            <a:r>
              <a:rPr lang="en-GB" sz="1600">
                <a:ea typeface="+mn-lt"/>
                <a:cs typeface="+mn-lt"/>
              </a:rPr>
              <a:t>injury.</a:t>
            </a:r>
            <a:endParaRPr lang="en-GB" sz="1600" dirty="0">
              <a:cs typeface="Calibri"/>
            </a:endParaRPr>
          </a:p>
        </p:txBody>
      </p:sp>
    </p:spTree>
    <p:extLst>
      <p:ext uri="{BB962C8B-B14F-4D97-AF65-F5344CB8AC3E}">
        <p14:creationId xmlns:p14="http://schemas.microsoft.com/office/powerpoint/2010/main" val="27503834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E47A2-5758-40CC-902A-5F95D3B60DE8}"/>
              </a:ext>
            </a:extLst>
          </p:cNvPr>
          <p:cNvSpPr>
            <a:spLocks noGrp="1"/>
          </p:cNvSpPr>
          <p:nvPr>
            <p:ph type="title"/>
          </p:nvPr>
        </p:nvSpPr>
        <p:spPr>
          <a:xfrm>
            <a:off x="436277" y="725764"/>
            <a:ext cx="11195427" cy="1140614"/>
          </a:xfrm>
        </p:spPr>
        <p:txBody>
          <a:bodyPr>
            <a:normAutofit/>
          </a:bodyPr>
          <a:lstStyle/>
          <a:p>
            <a:pPr algn="ctr">
              <a:spcBef>
                <a:spcPts val="1300"/>
              </a:spcBef>
            </a:pPr>
            <a:r>
              <a:rPr lang="en-GB" sz="4400" b="1">
                <a:solidFill>
                  <a:srgbClr val="C00000"/>
                </a:solidFill>
                <a:cs typeface="Calibri Light"/>
              </a:rPr>
              <a:t>Atkinson and Shiffrin's (</a:t>
            </a:r>
            <a:r>
              <a:rPr lang="en-GB" b="1">
                <a:solidFill>
                  <a:srgbClr val="C00000"/>
                </a:solidFill>
                <a:cs typeface="Calibri Light"/>
              </a:rPr>
              <a:t>1968</a:t>
            </a:r>
            <a:r>
              <a:rPr lang="en-GB" sz="4400" b="1">
                <a:solidFill>
                  <a:srgbClr val="C00000"/>
                </a:solidFill>
                <a:cs typeface="Calibri Light"/>
              </a:rPr>
              <a:t>)</a:t>
            </a:r>
            <a:r>
              <a:rPr lang="en-GB" b="1">
                <a:solidFill>
                  <a:srgbClr val="C00000"/>
                </a:solidFill>
                <a:cs typeface="Calibri Light"/>
              </a:rPr>
              <a:t> MSM</a:t>
            </a:r>
            <a:endParaRPr lang="en-GB" sz="4400" b="1">
              <a:solidFill>
                <a:srgbClr val="C00000"/>
              </a:solidFill>
              <a:ea typeface="+mj-lt"/>
              <a:cs typeface="+mj-lt"/>
            </a:endParaRPr>
          </a:p>
          <a:p>
            <a:pPr marL="685800" indent="-685800">
              <a:buFont typeface="Arial"/>
              <a:buChar char="•"/>
            </a:pPr>
            <a:endParaRPr lang="en-GB">
              <a:cs typeface="Calibri Light"/>
            </a:endParaRPr>
          </a:p>
        </p:txBody>
      </p:sp>
      <p:pic>
        <p:nvPicPr>
          <p:cNvPr id="5" name="Picture 5" descr="A screenshot of a cell phone&#10;&#10;Description generated with high confidence">
            <a:extLst>
              <a:ext uri="{FF2B5EF4-FFF2-40B4-BE49-F238E27FC236}">
                <a16:creationId xmlns:a16="http://schemas.microsoft.com/office/drawing/2014/main" id="{CA485CC6-71A0-4FF0-90A9-0DD7195220DE}"/>
              </a:ext>
            </a:extLst>
          </p:cNvPr>
          <p:cNvPicPr>
            <a:picLocks noGrp="1" noChangeAspect="1"/>
          </p:cNvPicPr>
          <p:nvPr>
            <p:ph sz="half" idx="1"/>
          </p:nvPr>
        </p:nvPicPr>
        <p:blipFill>
          <a:blip r:embed="rId2"/>
          <a:stretch>
            <a:fillRect/>
          </a:stretch>
        </p:blipFill>
        <p:spPr>
          <a:xfrm>
            <a:off x="838200" y="2326224"/>
            <a:ext cx="5181600" cy="3350139"/>
          </a:xfrm>
        </p:spPr>
      </p:pic>
      <p:sp>
        <p:nvSpPr>
          <p:cNvPr id="11" name="Content Placeholder 10">
            <a:extLst>
              <a:ext uri="{FF2B5EF4-FFF2-40B4-BE49-F238E27FC236}">
                <a16:creationId xmlns:a16="http://schemas.microsoft.com/office/drawing/2014/main" id="{56182048-9677-47A6-8DB7-CDAFCACCDD4B}"/>
              </a:ext>
            </a:extLst>
          </p:cNvPr>
          <p:cNvSpPr>
            <a:spLocks noGrp="1"/>
          </p:cNvSpPr>
          <p:nvPr>
            <p:ph sz="half" idx="2"/>
          </p:nvPr>
        </p:nvSpPr>
        <p:spPr>
          <a:xfrm>
            <a:off x="6428273" y="1710587"/>
            <a:ext cx="5310421" cy="4054875"/>
          </a:xfrm>
        </p:spPr>
        <p:txBody>
          <a:bodyPr vert="horz" lIns="91440" tIns="45720" rIns="91440" bIns="45720" rtlCol="0" anchor="t">
            <a:normAutofit lnSpcReduction="10000"/>
          </a:bodyPr>
          <a:lstStyle/>
          <a:p>
            <a:endParaRPr lang="en-GB"/>
          </a:p>
          <a:p>
            <a:pPr marL="342900" indent="-342900">
              <a:buFont typeface="Arial" pitchFamily="34" charset="0"/>
              <a:buChar char="•"/>
            </a:pPr>
            <a:r>
              <a:rPr lang="en-GB" dirty="0">
                <a:cs typeface="Calibri Light"/>
              </a:rPr>
              <a:t>Great theory to build experiments around</a:t>
            </a:r>
          </a:p>
          <a:p>
            <a:pPr marL="342900" indent="-342900">
              <a:buFont typeface="Arial" pitchFamily="34" charset="0"/>
              <a:buChar char="•"/>
            </a:pPr>
            <a:r>
              <a:rPr lang="en-GB" dirty="0">
                <a:cs typeface="Calibri Light"/>
              </a:rPr>
              <a:t>Memory stores are structural and unitary</a:t>
            </a:r>
          </a:p>
          <a:p>
            <a:pPr marL="342900" indent="-342900">
              <a:buChar char="•"/>
            </a:pPr>
            <a:r>
              <a:rPr lang="en-GB" dirty="0">
                <a:cs typeface="Calibri Light"/>
              </a:rPr>
              <a:t>Only one form of rehearsal (maintenance)</a:t>
            </a:r>
          </a:p>
          <a:p>
            <a:pPr marL="342900" indent="-342900">
              <a:buChar char="•"/>
            </a:pPr>
            <a:r>
              <a:rPr lang="en-GB" dirty="0">
                <a:cs typeface="Calibri Light"/>
              </a:rPr>
              <a:t>More complex models have </a:t>
            </a:r>
            <a:r>
              <a:rPr lang="en-GB">
                <a:cs typeface="Calibri Light"/>
              </a:rPr>
              <a:t>superceeded</a:t>
            </a:r>
            <a:r>
              <a:rPr lang="en-GB" dirty="0">
                <a:cs typeface="Calibri Light"/>
              </a:rPr>
              <a:t> this with more </a:t>
            </a:r>
            <a:r>
              <a:rPr lang="en-GB">
                <a:cs typeface="Calibri Light"/>
              </a:rPr>
              <a:t>emphasis on control processes</a:t>
            </a:r>
          </a:p>
        </p:txBody>
      </p:sp>
      <p:sp>
        <p:nvSpPr>
          <p:cNvPr id="3" name="TextBox 2">
            <a:extLst>
              <a:ext uri="{FF2B5EF4-FFF2-40B4-BE49-F238E27FC236}">
                <a16:creationId xmlns:a16="http://schemas.microsoft.com/office/drawing/2014/main" id="{3BD519FB-0794-421D-879D-3D4FB742B463}"/>
              </a:ext>
            </a:extLst>
          </p:cNvPr>
          <p:cNvSpPr txBox="1"/>
          <p:nvPr/>
        </p:nvSpPr>
        <p:spPr>
          <a:xfrm>
            <a:off x="4477870" y="6304429"/>
            <a:ext cx="27432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cs typeface="Calibri Light"/>
              </a:rPr>
              <a:t>Image supplied by lecturer</a:t>
            </a:r>
          </a:p>
        </p:txBody>
      </p:sp>
    </p:spTree>
    <p:extLst>
      <p:ext uri="{BB962C8B-B14F-4D97-AF65-F5344CB8AC3E}">
        <p14:creationId xmlns:p14="http://schemas.microsoft.com/office/powerpoint/2010/main" val="3524648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close up of text on a white background&#10;&#10;Description generated with high confidence">
            <a:extLst>
              <a:ext uri="{FF2B5EF4-FFF2-40B4-BE49-F238E27FC236}">
                <a16:creationId xmlns:a16="http://schemas.microsoft.com/office/drawing/2014/main" id="{C98DC315-D279-4A6A-A3DE-326F25468039}"/>
              </a:ext>
            </a:extLst>
          </p:cNvPr>
          <p:cNvPicPr>
            <a:picLocks noChangeAspect="1"/>
          </p:cNvPicPr>
          <p:nvPr/>
        </p:nvPicPr>
        <p:blipFill>
          <a:blip r:embed="rId2"/>
          <a:stretch>
            <a:fillRect/>
          </a:stretch>
        </p:blipFill>
        <p:spPr>
          <a:xfrm>
            <a:off x="511835" y="1025599"/>
            <a:ext cx="9101584" cy="5746364"/>
          </a:xfrm>
          <a:prstGeom prst="rect">
            <a:avLst/>
          </a:prstGeom>
        </p:spPr>
      </p:pic>
      <p:sp>
        <p:nvSpPr>
          <p:cNvPr id="3" name="TextBox 2">
            <a:extLst>
              <a:ext uri="{FF2B5EF4-FFF2-40B4-BE49-F238E27FC236}">
                <a16:creationId xmlns:a16="http://schemas.microsoft.com/office/drawing/2014/main" id="{90DCDF73-BAE8-4DDD-B5E3-0C9447D345B7}"/>
              </a:ext>
            </a:extLst>
          </p:cNvPr>
          <p:cNvSpPr txBox="1"/>
          <p:nvPr/>
        </p:nvSpPr>
        <p:spPr>
          <a:xfrm>
            <a:off x="143774" y="-474212"/>
            <a:ext cx="11887199" cy="21888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GB" sz="4400" b="1">
              <a:solidFill>
                <a:srgbClr val="00B050"/>
              </a:solidFill>
              <a:cs typeface="Calibri Light"/>
            </a:endParaRPr>
          </a:p>
          <a:p>
            <a:pPr algn="ctr">
              <a:lnSpc>
                <a:spcPct val="85000"/>
              </a:lnSpc>
              <a:spcBef>
                <a:spcPts val="1300"/>
              </a:spcBef>
            </a:pPr>
            <a:r>
              <a:rPr lang="en-GB" sz="4400" b="1">
                <a:solidFill>
                  <a:srgbClr val="00B050"/>
                </a:solidFill>
                <a:cs typeface="Calibri Light"/>
              </a:rPr>
              <a:t>Craik</a:t>
            </a:r>
            <a:r>
              <a:rPr lang="en-GB" sz="4400" b="1">
                <a:solidFill>
                  <a:srgbClr val="00B050"/>
                </a:solidFill>
                <a:ea typeface="+mn-lt"/>
                <a:cs typeface="+mn-lt"/>
              </a:rPr>
              <a:t> and Lockheart's (1972) LOP</a:t>
            </a:r>
            <a:endParaRPr lang="en-US" sz="4400" b="1">
              <a:solidFill>
                <a:srgbClr val="00B050"/>
              </a:solidFill>
              <a:ea typeface="+mn-lt"/>
              <a:cs typeface="+mn-lt"/>
            </a:endParaRPr>
          </a:p>
          <a:p>
            <a:pPr algn="ctr"/>
            <a:endParaRPr lang="en-GB" sz="4400" b="1">
              <a:solidFill>
                <a:srgbClr val="00B050"/>
              </a:solidFill>
              <a:cs typeface="Calibri Light"/>
            </a:endParaRPr>
          </a:p>
        </p:txBody>
      </p:sp>
      <p:sp>
        <p:nvSpPr>
          <p:cNvPr id="4" name="TextBox 3">
            <a:extLst>
              <a:ext uri="{FF2B5EF4-FFF2-40B4-BE49-F238E27FC236}">
                <a16:creationId xmlns:a16="http://schemas.microsoft.com/office/drawing/2014/main" id="{F74EC28F-CA9B-4E61-99AC-A21CB3519A9F}"/>
              </a:ext>
            </a:extLst>
          </p:cNvPr>
          <p:cNvSpPr txBox="1"/>
          <p:nvPr/>
        </p:nvSpPr>
        <p:spPr>
          <a:xfrm>
            <a:off x="9956800" y="4559300"/>
            <a:ext cx="2171700"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cs typeface="Calibri Light"/>
              </a:rPr>
              <a:t>In this model we see imagery as a type of memory retrieval. I found this combined with semantic processes significant in my SPES Experiment.</a:t>
            </a:r>
          </a:p>
        </p:txBody>
      </p:sp>
      <p:sp>
        <p:nvSpPr>
          <p:cNvPr id="5" name="Arrow: Left 4">
            <a:extLst>
              <a:ext uri="{FF2B5EF4-FFF2-40B4-BE49-F238E27FC236}">
                <a16:creationId xmlns:a16="http://schemas.microsoft.com/office/drawing/2014/main" id="{58B5FCD3-ABF8-41BD-B3F8-52FD60CA09C9}"/>
              </a:ext>
            </a:extLst>
          </p:cNvPr>
          <p:cNvSpPr/>
          <p:nvPr/>
        </p:nvSpPr>
        <p:spPr>
          <a:xfrm>
            <a:off x="8302371" y="5717158"/>
            <a:ext cx="1435100" cy="2413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4D184408-370F-40B8-94C3-2F96FCD6A22F}"/>
              </a:ext>
            </a:extLst>
          </p:cNvPr>
          <p:cNvSpPr txBox="1"/>
          <p:nvPr/>
        </p:nvSpPr>
        <p:spPr>
          <a:xfrm>
            <a:off x="5912224" y="634925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Light"/>
              </a:rPr>
              <a:t>Gross (2010) page 299</a:t>
            </a:r>
          </a:p>
        </p:txBody>
      </p:sp>
    </p:spTree>
    <p:extLst>
      <p:ext uri="{BB962C8B-B14F-4D97-AF65-F5344CB8AC3E}">
        <p14:creationId xmlns:p14="http://schemas.microsoft.com/office/powerpoint/2010/main" val="3866224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2937341-CBB3-48F8-B4C9-4F5EFBAEC1C7}"/>
              </a:ext>
            </a:extLst>
          </p:cNvPr>
          <p:cNvSpPr txBox="1"/>
          <p:nvPr/>
        </p:nvSpPr>
        <p:spPr>
          <a:xfrm>
            <a:off x="425570" y="224287"/>
            <a:ext cx="567618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Light"/>
              </a:rPr>
              <a:t>Memory as </a:t>
            </a:r>
            <a:r>
              <a:rPr lang="en-GB">
                <a:cs typeface="Calibri Light"/>
              </a:rPr>
              <a:t>by-product</a:t>
            </a:r>
            <a:r>
              <a:rPr lang="en-GB" dirty="0">
                <a:cs typeface="Calibri Light"/>
              </a:rPr>
              <a:t> of perceptual analysis</a:t>
            </a:r>
          </a:p>
        </p:txBody>
      </p:sp>
      <p:sp>
        <p:nvSpPr>
          <p:cNvPr id="5" name="TextBox 4">
            <a:extLst>
              <a:ext uri="{FF2B5EF4-FFF2-40B4-BE49-F238E27FC236}">
                <a16:creationId xmlns:a16="http://schemas.microsoft.com/office/drawing/2014/main" id="{BDA2D9B9-6C05-473C-97CB-12F67480AD96}"/>
              </a:ext>
            </a:extLst>
          </p:cNvPr>
          <p:cNvSpPr txBox="1"/>
          <p:nvPr/>
        </p:nvSpPr>
        <p:spPr>
          <a:xfrm>
            <a:off x="9848730" y="2471708"/>
            <a:ext cx="2196861"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Light"/>
              </a:rPr>
              <a:t>In this model we see the phonological loop. The mechanism of rehearsal that was deliberately disrupted by counting backwards in my SRC Experiment</a:t>
            </a:r>
          </a:p>
        </p:txBody>
      </p:sp>
      <p:pic>
        <p:nvPicPr>
          <p:cNvPr id="6" name="Picture 6" descr="A screenshot of a video game&#10;&#10;Description generated with high confidence">
            <a:extLst>
              <a:ext uri="{FF2B5EF4-FFF2-40B4-BE49-F238E27FC236}">
                <a16:creationId xmlns:a16="http://schemas.microsoft.com/office/drawing/2014/main" id="{3D2ADA54-67F3-4005-9F72-390F5E592B78}"/>
              </a:ext>
            </a:extLst>
          </p:cNvPr>
          <p:cNvPicPr>
            <a:picLocks noChangeAspect="1"/>
          </p:cNvPicPr>
          <p:nvPr/>
        </p:nvPicPr>
        <p:blipFill>
          <a:blip r:embed="rId2"/>
          <a:stretch>
            <a:fillRect/>
          </a:stretch>
        </p:blipFill>
        <p:spPr>
          <a:xfrm>
            <a:off x="569344" y="1339587"/>
            <a:ext cx="8609161" cy="5314637"/>
          </a:xfrm>
          <a:prstGeom prst="rect">
            <a:avLst/>
          </a:prstGeom>
        </p:spPr>
      </p:pic>
      <p:sp>
        <p:nvSpPr>
          <p:cNvPr id="7" name="Arrow: Left 6">
            <a:extLst>
              <a:ext uri="{FF2B5EF4-FFF2-40B4-BE49-F238E27FC236}">
                <a16:creationId xmlns:a16="http://schemas.microsoft.com/office/drawing/2014/main" id="{D5A3C0BB-ACD8-4AD9-9625-1B9A39DBE683}"/>
              </a:ext>
            </a:extLst>
          </p:cNvPr>
          <p:cNvSpPr/>
          <p:nvPr/>
        </p:nvSpPr>
        <p:spPr>
          <a:xfrm flipV="1">
            <a:off x="8870456" y="3316080"/>
            <a:ext cx="977660" cy="30192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1393DA99-409D-4352-898F-BB1B88FC10D2}"/>
              </a:ext>
            </a:extLst>
          </p:cNvPr>
          <p:cNvSpPr txBox="1"/>
          <p:nvPr/>
        </p:nvSpPr>
        <p:spPr>
          <a:xfrm>
            <a:off x="145423" y="785003"/>
            <a:ext cx="12047464" cy="134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85000"/>
              </a:lnSpc>
              <a:spcBef>
                <a:spcPts val="1300"/>
              </a:spcBef>
            </a:pPr>
            <a:r>
              <a:rPr lang="en-GB" sz="4400" b="1">
                <a:solidFill>
                  <a:srgbClr val="FFC000"/>
                </a:solidFill>
                <a:cs typeface="Calibri Light"/>
              </a:rPr>
              <a:t>Baddeley and Hitch (2003) WM Model</a:t>
            </a:r>
            <a:endParaRPr lang="en-US" sz="4400" b="1">
              <a:solidFill>
                <a:srgbClr val="FFC000"/>
              </a:solidFill>
              <a:ea typeface="+mn-lt"/>
              <a:cs typeface="+mn-lt"/>
            </a:endParaRPr>
          </a:p>
          <a:p>
            <a:pPr algn="ctr"/>
            <a:endParaRPr lang="en-GB" sz="4400" b="1">
              <a:solidFill>
                <a:srgbClr val="FFC000"/>
              </a:solidFill>
              <a:cs typeface="Calibri Light"/>
            </a:endParaRPr>
          </a:p>
        </p:txBody>
      </p:sp>
      <p:sp>
        <p:nvSpPr>
          <p:cNvPr id="2" name="TextBox 1">
            <a:extLst>
              <a:ext uri="{FF2B5EF4-FFF2-40B4-BE49-F238E27FC236}">
                <a16:creationId xmlns:a16="http://schemas.microsoft.com/office/drawing/2014/main" id="{1BC9D88E-2AA7-4829-BBBB-CCFFB835DF57}"/>
              </a:ext>
            </a:extLst>
          </p:cNvPr>
          <p:cNvSpPr txBox="1"/>
          <p:nvPr/>
        </p:nvSpPr>
        <p:spPr>
          <a:xfrm>
            <a:off x="8063754" y="6371665"/>
            <a:ext cx="379655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Diagram from Baddeley (2003)</a:t>
            </a:r>
            <a:endParaRPr lang="en-US"/>
          </a:p>
        </p:txBody>
      </p:sp>
      <p:sp>
        <p:nvSpPr>
          <p:cNvPr id="3" name="TextBox 2">
            <a:extLst>
              <a:ext uri="{FF2B5EF4-FFF2-40B4-BE49-F238E27FC236}">
                <a16:creationId xmlns:a16="http://schemas.microsoft.com/office/drawing/2014/main" id="{317D81B0-6F2A-45FA-A2F7-033CD8BD3B42}"/>
              </a:ext>
            </a:extLst>
          </p:cNvPr>
          <p:cNvSpPr txBox="1"/>
          <p:nvPr/>
        </p:nvSpPr>
        <p:spPr>
          <a:xfrm>
            <a:off x="7758393" y="1415863"/>
            <a:ext cx="301214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cs typeface="Calibri Light"/>
            </a:endParaRPr>
          </a:p>
        </p:txBody>
      </p:sp>
    </p:spTree>
    <p:extLst>
      <p:ext uri="{BB962C8B-B14F-4D97-AF65-F5344CB8AC3E}">
        <p14:creationId xmlns:p14="http://schemas.microsoft.com/office/powerpoint/2010/main" val="86938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4C0D3-16FC-4EDE-B11C-63B9681ED0F6}"/>
              </a:ext>
            </a:extLst>
          </p:cNvPr>
          <p:cNvSpPr>
            <a:spLocks noGrp="1"/>
          </p:cNvSpPr>
          <p:nvPr>
            <p:ph type="title"/>
          </p:nvPr>
        </p:nvSpPr>
        <p:spPr>
          <a:xfrm>
            <a:off x="657224" y="168854"/>
            <a:ext cx="10772775" cy="1658198"/>
          </a:xfrm>
        </p:spPr>
        <p:txBody>
          <a:bodyPr/>
          <a:lstStyle/>
          <a:p>
            <a:pPr algn="ctr"/>
            <a:r>
              <a:rPr lang="en-GB">
                <a:cs typeface="Calibri Light"/>
              </a:rPr>
              <a:t>Conclusions and Further Research</a:t>
            </a:r>
          </a:p>
        </p:txBody>
      </p:sp>
      <p:sp>
        <p:nvSpPr>
          <p:cNvPr id="3" name="Content Placeholder 2">
            <a:extLst>
              <a:ext uri="{FF2B5EF4-FFF2-40B4-BE49-F238E27FC236}">
                <a16:creationId xmlns:a16="http://schemas.microsoft.com/office/drawing/2014/main" id="{001A6A97-19D4-4311-BC42-B57938CD86B8}"/>
              </a:ext>
            </a:extLst>
          </p:cNvPr>
          <p:cNvSpPr>
            <a:spLocks noGrp="1"/>
          </p:cNvSpPr>
          <p:nvPr>
            <p:ph sz="half" idx="1"/>
          </p:nvPr>
        </p:nvSpPr>
        <p:spPr>
          <a:xfrm>
            <a:off x="662279" y="1538693"/>
            <a:ext cx="4677817" cy="3494159"/>
          </a:xfrm>
        </p:spPr>
        <p:txBody>
          <a:bodyPr vert="horz" lIns="91440" tIns="45720" rIns="91440" bIns="45720" rtlCol="0" anchor="t">
            <a:noAutofit/>
          </a:bodyPr>
          <a:lstStyle/>
          <a:p>
            <a:r>
              <a:rPr lang="en-GB" sz="2000" dirty="0">
                <a:cs typeface="Calibri Light"/>
              </a:rPr>
              <a:t>Though hypothetical, models of memory have tangible benefits. By testing hypotheses with repeatable experiments psychologists have defined and refined the structures and processes of memory. </a:t>
            </a:r>
          </a:p>
          <a:p>
            <a:r>
              <a:rPr lang="en-GB" sz="2000">
                <a:cs typeface="Calibri Light"/>
              </a:rPr>
              <a:t>Teaching, neurology, advertising and propaganda are enabled by this knowledge.</a:t>
            </a:r>
          </a:p>
          <a:p>
            <a:r>
              <a:rPr lang="en-GB" sz="2000">
                <a:cs typeface="Calibri Light"/>
              </a:rPr>
              <a:t>Access to online data is changing our relationship with our own memories. Future research could monitor these effects and hopefully inform our learning choices.  </a:t>
            </a:r>
          </a:p>
        </p:txBody>
      </p:sp>
      <p:pic>
        <p:nvPicPr>
          <p:cNvPr id="5" name="Picture 5" descr="A close up of a sign&#10;&#10;Description generated with very high confidence">
            <a:extLst>
              <a:ext uri="{FF2B5EF4-FFF2-40B4-BE49-F238E27FC236}">
                <a16:creationId xmlns:a16="http://schemas.microsoft.com/office/drawing/2014/main" id="{269C3EE3-B364-4ADF-AEC5-3BDE78351551}"/>
              </a:ext>
            </a:extLst>
          </p:cNvPr>
          <p:cNvPicPr>
            <a:picLocks noGrp="1" noChangeAspect="1"/>
          </p:cNvPicPr>
          <p:nvPr>
            <p:ph sz="half" idx="2"/>
          </p:nvPr>
        </p:nvPicPr>
        <p:blipFill>
          <a:blip r:embed="rId2"/>
          <a:stretch>
            <a:fillRect/>
          </a:stretch>
        </p:blipFill>
        <p:spPr>
          <a:xfrm>
            <a:off x="7158146" y="2068822"/>
            <a:ext cx="3209707" cy="3864943"/>
          </a:xfrm>
        </p:spPr>
      </p:pic>
      <p:sp>
        <p:nvSpPr>
          <p:cNvPr id="6" name="TextBox 5">
            <a:extLst>
              <a:ext uri="{FF2B5EF4-FFF2-40B4-BE49-F238E27FC236}">
                <a16:creationId xmlns:a16="http://schemas.microsoft.com/office/drawing/2014/main" id="{C5472DEF-A946-4A1F-9DAF-E08033BAD813}"/>
              </a:ext>
            </a:extLst>
          </p:cNvPr>
          <p:cNvSpPr txBox="1"/>
          <p:nvPr/>
        </p:nvSpPr>
        <p:spPr>
          <a:xfrm>
            <a:off x="908058" y="6173766"/>
            <a:ext cx="1053347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'You think you have a memory; but it has you!”  </a:t>
            </a:r>
            <a:r>
              <a:rPr lang="en-GB" sz="1600">
                <a:ea typeface="+mn-lt"/>
                <a:cs typeface="+mn-lt"/>
              </a:rPr>
              <a:t>Irving J,</a:t>
            </a:r>
            <a:r>
              <a:rPr lang="en-GB" sz="1600" i="1">
                <a:ea typeface="+mn-lt"/>
                <a:cs typeface="+mn-lt"/>
              </a:rPr>
              <a:t> A Prayer for Owen Meany. </a:t>
            </a:r>
            <a:r>
              <a:rPr lang="en-GB" sz="1600">
                <a:ea typeface="+mn-lt"/>
                <a:cs typeface="+mn-lt"/>
              </a:rPr>
              <a:t>William Morrow (1989)</a:t>
            </a:r>
            <a:endParaRPr lang="en-US" sz="1600">
              <a:cs typeface="Calibri"/>
            </a:endParaRPr>
          </a:p>
        </p:txBody>
      </p:sp>
    </p:spTree>
    <p:extLst>
      <p:ext uri="{BB962C8B-B14F-4D97-AF65-F5344CB8AC3E}">
        <p14:creationId xmlns:p14="http://schemas.microsoft.com/office/powerpoint/2010/main" val="18898588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678CD-D8D6-45A4-882A-E8954C84440D}"/>
              </a:ext>
            </a:extLst>
          </p:cNvPr>
          <p:cNvSpPr>
            <a:spLocks noGrp="1"/>
          </p:cNvSpPr>
          <p:nvPr>
            <p:ph type="title"/>
          </p:nvPr>
        </p:nvSpPr>
        <p:spPr>
          <a:xfrm>
            <a:off x="4457700" y="-60699"/>
            <a:ext cx="10515600" cy="1325563"/>
          </a:xfrm>
        </p:spPr>
        <p:txBody>
          <a:bodyPr>
            <a:normAutofit/>
          </a:bodyPr>
          <a:lstStyle/>
          <a:p>
            <a:r>
              <a:rPr lang="en-GB">
                <a:cs typeface="Calibri Light"/>
              </a:rPr>
              <a:t>References </a:t>
            </a:r>
            <a:endParaRPr lang="en-GB" dirty="0">
              <a:cs typeface="Calibri Light"/>
            </a:endParaRPr>
          </a:p>
        </p:txBody>
      </p:sp>
      <p:sp>
        <p:nvSpPr>
          <p:cNvPr id="3" name="TextBox 2">
            <a:extLst>
              <a:ext uri="{FF2B5EF4-FFF2-40B4-BE49-F238E27FC236}">
                <a16:creationId xmlns:a16="http://schemas.microsoft.com/office/drawing/2014/main" id="{5817D4C4-FB8B-4816-B1FC-9BDBFA2E39D0}"/>
              </a:ext>
            </a:extLst>
          </p:cNvPr>
          <p:cNvSpPr txBox="1"/>
          <p:nvPr/>
        </p:nvSpPr>
        <p:spPr>
          <a:xfrm>
            <a:off x="504265" y="605118"/>
            <a:ext cx="11331387" cy="418576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400" dirty="0">
              <a:cs typeface="Calibri"/>
            </a:endParaRPr>
          </a:p>
          <a:p>
            <a:endParaRPr lang="en-GB" sz="1400">
              <a:cs typeface="Calibri"/>
            </a:endParaRPr>
          </a:p>
          <a:p>
            <a:r>
              <a:rPr lang="en-GB" sz="1400" dirty="0">
                <a:ea typeface="+mn-lt"/>
                <a:cs typeface="+mn-lt"/>
              </a:rPr>
              <a:t>Atkinson, R, &amp; Shiffrin, R. (1968) Chapter: Human memory: A proposed system and its control processes. In Spence, K. W., &amp; Spence, J. T. </a:t>
            </a:r>
            <a:r>
              <a:rPr lang="en-GB" sz="1400" i="1" dirty="0">
                <a:ea typeface="+mn-lt"/>
                <a:cs typeface="+mn-lt"/>
              </a:rPr>
              <a:t>The psychology of learning and motivation</a:t>
            </a:r>
            <a:r>
              <a:rPr lang="en-GB" sz="1400" dirty="0">
                <a:ea typeface="+mn-lt"/>
                <a:cs typeface="+mn-lt"/>
              </a:rPr>
              <a:t> (Volume 2). New York: Academic Press. pp. 89–195.</a:t>
            </a:r>
            <a:endParaRPr lang="en-GB" dirty="0"/>
          </a:p>
          <a:p>
            <a:endParaRPr lang="en-GB" sz="1400" dirty="0">
              <a:ea typeface="+mn-lt"/>
              <a:cs typeface="+mn-lt"/>
            </a:endParaRPr>
          </a:p>
          <a:p>
            <a:r>
              <a:rPr lang="en-GB" sz="1400" dirty="0">
                <a:ea typeface="+mn-lt"/>
                <a:cs typeface="+mn-lt"/>
              </a:rPr>
              <a:t>Craik, F. and</a:t>
            </a:r>
            <a:r>
              <a:rPr lang="en-GB" sz="1400" b="1" dirty="0">
                <a:ea typeface="+mn-lt"/>
                <a:cs typeface="+mn-lt"/>
              </a:rPr>
              <a:t> </a:t>
            </a:r>
            <a:r>
              <a:rPr lang="en-GB" sz="1400" dirty="0">
                <a:ea typeface="+mn-lt"/>
                <a:cs typeface="+mn-lt"/>
              </a:rPr>
              <a:t>Lockheart, R. (1972) Levels-of-Processing: A Framework for Memory Research.</a:t>
            </a:r>
            <a:r>
              <a:rPr lang="en-GB" sz="1400" i="1" dirty="0">
                <a:ea typeface="+mn-lt"/>
                <a:cs typeface="+mn-lt"/>
              </a:rPr>
              <a:t> Journal of Verbal Learning and Verbal behaviour</a:t>
            </a:r>
            <a:r>
              <a:rPr lang="en-GB" sz="1400" dirty="0">
                <a:ea typeface="+mn-lt"/>
                <a:cs typeface="+mn-lt"/>
              </a:rPr>
              <a:t> 11: 671-684.</a:t>
            </a:r>
          </a:p>
          <a:p>
            <a:endParaRPr lang="en-GB" sz="1400" dirty="0">
              <a:ea typeface="+mn-lt"/>
              <a:cs typeface="+mn-lt"/>
            </a:endParaRPr>
          </a:p>
          <a:p>
            <a:r>
              <a:rPr lang="en-GB" sz="1400" dirty="0">
                <a:ea typeface="+mn-lt"/>
                <a:cs typeface="+mn-lt"/>
              </a:rPr>
              <a:t>Glanzer, M. &amp; Cunitz, A. R. (1966) Two storage mechanisms in free recall. </a:t>
            </a:r>
            <a:r>
              <a:rPr lang="en-GB" sz="1400" i="1" dirty="0">
                <a:ea typeface="+mn-lt"/>
                <a:cs typeface="+mn-lt"/>
              </a:rPr>
              <a:t>Journal of Verbal Learning and Verbal Behavior, 5, </a:t>
            </a:r>
            <a:r>
              <a:rPr lang="en-GB" sz="1400" dirty="0">
                <a:ea typeface="+mn-lt"/>
                <a:cs typeface="+mn-lt"/>
              </a:rPr>
              <a:t>4, 351-360. </a:t>
            </a:r>
            <a:endParaRPr lang="en-US" dirty="0">
              <a:ea typeface="+mn-lt"/>
              <a:cs typeface="+mn-lt"/>
            </a:endParaRPr>
          </a:p>
          <a:p>
            <a:endParaRPr lang="en-GB" sz="1400" dirty="0">
              <a:ea typeface="+mn-lt"/>
              <a:cs typeface="+mn-lt"/>
            </a:endParaRPr>
          </a:p>
          <a:p>
            <a:r>
              <a:rPr lang="en-GB" sz="1400" dirty="0">
                <a:ea typeface="+mn-lt"/>
                <a:cs typeface="+mn-lt"/>
              </a:rPr>
              <a:t>Gross</a:t>
            </a:r>
            <a:r>
              <a:rPr lang="en-GB" sz="1400" dirty="0">
                <a:cs typeface="Calibri" panose="020F0502020204030204"/>
              </a:rPr>
              <a:t>, R. (2010)  Psychology:</a:t>
            </a:r>
            <a:r>
              <a:rPr lang="en-GB" sz="1400" i="1" dirty="0">
                <a:cs typeface="Calibri" panose="020F0502020204030204"/>
              </a:rPr>
              <a:t> The Science of Mind and Behaviour 6th Edition</a:t>
            </a:r>
            <a:r>
              <a:rPr lang="en-GB" sz="1400" dirty="0">
                <a:cs typeface="Calibri" panose="020F0502020204030204"/>
              </a:rPr>
              <a:t>. London: Hodder Education.</a:t>
            </a:r>
            <a:endParaRPr lang="en-US" dirty="0"/>
          </a:p>
          <a:p>
            <a:endParaRPr lang="en-GB" sz="1400" dirty="0">
              <a:cs typeface="Calibri"/>
            </a:endParaRPr>
          </a:p>
          <a:p>
            <a:r>
              <a:rPr lang="en-GB" sz="1400" dirty="0">
                <a:ea typeface="+mn-lt"/>
                <a:cs typeface="+mn-lt"/>
              </a:rPr>
              <a:t>Irving, J. (1989). </a:t>
            </a:r>
            <a:r>
              <a:rPr lang="en-GB" sz="1400" i="1" dirty="0">
                <a:ea typeface="+mn-lt"/>
                <a:cs typeface="+mn-lt"/>
              </a:rPr>
              <a:t>A prayer for Owen Meany</a:t>
            </a:r>
            <a:r>
              <a:rPr lang="en-GB" sz="1400" dirty="0">
                <a:ea typeface="+mn-lt"/>
                <a:cs typeface="+mn-lt"/>
              </a:rPr>
              <a:t>. London: Corgi Books. </a:t>
            </a:r>
            <a:endParaRPr lang="en-GB"/>
          </a:p>
          <a:p>
            <a:r>
              <a:rPr lang="en-GB" sz="1400" dirty="0">
                <a:cs typeface="Calibri Light"/>
              </a:rPr>
              <a:t>                                                                  </a:t>
            </a:r>
            <a:endParaRPr lang="en-GB" sz="1400">
              <a:cs typeface="Calibri"/>
            </a:endParaRPr>
          </a:p>
          <a:p>
            <a:r>
              <a:rPr lang="en-GB" sz="1400" dirty="0">
                <a:cs typeface="Calibri Light"/>
              </a:rPr>
              <a:t>Miller</a:t>
            </a:r>
            <a:r>
              <a:rPr lang="en-GB" sz="1400" dirty="0">
                <a:ea typeface="+mn-lt"/>
                <a:cs typeface="Calibri Light"/>
              </a:rPr>
              <a:t>, G. (1956) </a:t>
            </a:r>
            <a:r>
              <a:rPr lang="en-GB" sz="1400" i="1" dirty="0">
                <a:ea typeface="+mn-lt"/>
                <a:cs typeface="+mn-lt"/>
              </a:rPr>
              <a:t>Psychological Review</a:t>
            </a:r>
            <a:r>
              <a:rPr lang="en-GB" sz="1400" dirty="0">
                <a:ea typeface="+mn-lt"/>
                <a:cs typeface="+mn-lt"/>
              </a:rPr>
              <a:t>. 63 (2): 81–97. </a:t>
            </a:r>
          </a:p>
          <a:p>
            <a:endParaRPr lang="en-GB" sz="1400" dirty="0">
              <a:cs typeface="Calibri"/>
            </a:endParaRPr>
          </a:p>
          <a:p>
            <a:r>
              <a:rPr lang="en-GB" sz="1400" dirty="0">
                <a:cs typeface="Calibri"/>
              </a:rPr>
              <a:t>Murdock, B. (1962) The serial position effect of free recall. </a:t>
            </a:r>
            <a:r>
              <a:rPr lang="en-GB" sz="1400" i="1" dirty="0">
                <a:cs typeface="Calibri"/>
              </a:rPr>
              <a:t>Journal of Experimental Psychology</a:t>
            </a:r>
            <a:r>
              <a:rPr lang="en-GB" sz="1400" dirty="0">
                <a:cs typeface="Calibri"/>
              </a:rPr>
              <a:t>, 64(5), 482–488.</a:t>
            </a:r>
            <a:endParaRPr lang="en-GB" dirty="0"/>
          </a:p>
          <a:p>
            <a:endParaRPr lang="en-GB" sz="1400">
              <a:ea typeface="+mn-lt"/>
              <a:cs typeface="+mn-lt"/>
            </a:endParaRPr>
          </a:p>
          <a:p>
            <a:endParaRPr lang="en-GB" sz="1400">
              <a:cs typeface="Calibri" panose="020F0502020204030204"/>
            </a:endParaRPr>
          </a:p>
          <a:p>
            <a:endParaRPr lang="en-GB" sz="1400" dirty="0">
              <a:cs typeface="Calibri"/>
            </a:endParaRPr>
          </a:p>
        </p:txBody>
      </p:sp>
      <p:sp>
        <p:nvSpPr>
          <p:cNvPr id="4" name="TextBox 3">
            <a:extLst>
              <a:ext uri="{FF2B5EF4-FFF2-40B4-BE49-F238E27FC236}">
                <a16:creationId xmlns:a16="http://schemas.microsoft.com/office/drawing/2014/main" id="{EB0C1C94-A97D-4A54-9387-77D04F15C1B4}"/>
              </a:ext>
            </a:extLst>
          </p:cNvPr>
          <p:cNvSpPr txBox="1"/>
          <p:nvPr/>
        </p:nvSpPr>
        <p:spPr>
          <a:xfrm>
            <a:off x="499783" y="4533900"/>
            <a:ext cx="9511552"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1600" dirty="0">
                <a:cs typeface="Calibri Light"/>
              </a:rPr>
              <a:t>Images</a:t>
            </a:r>
            <a:endParaRPr lang="en-US" sz="1600" dirty="0">
              <a:cs typeface="Calibri"/>
            </a:endParaRPr>
          </a:p>
          <a:p>
            <a:endParaRPr lang="en-GB" sz="1400" dirty="0">
              <a:ea typeface="+mn-lt"/>
              <a:cs typeface="Calibri Light"/>
            </a:endParaRPr>
          </a:p>
          <a:p>
            <a:r>
              <a:rPr lang="en-GB" sz="1400" dirty="0">
                <a:ea typeface="+mn-lt"/>
                <a:cs typeface="+mn-lt"/>
              </a:rPr>
              <a:t>Baddeley, A. &amp; Hitch, G. in </a:t>
            </a:r>
            <a:r>
              <a:rPr lang="en-GB" sz="1400" i="1" dirty="0">
                <a:ea typeface="+mn-lt"/>
                <a:cs typeface="+mn-lt"/>
              </a:rPr>
              <a:t>Recent Advances in Learning and Motivation</a:t>
            </a:r>
            <a:r>
              <a:rPr lang="en-GB" sz="1400" dirty="0">
                <a:ea typeface="+mn-lt"/>
                <a:cs typeface="+mn-lt"/>
              </a:rPr>
              <a:t> (ed. Bower, G. A.) 47–89 (Academic, New York, 1974).</a:t>
            </a:r>
          </a:p>
          <a:p>
            <a:endParaRPr lang="en-GB" sz="1400" dirty="0">
              <a:ea typeface="+mn-lt"/>
              <a:cs typeface="+mn-lt"/>
            </a:endParaRPr>
          </a:p>
          <a:p>
            <a:r>
              <a:rPr lang="en-GB" sz="1400" dirty="0">
                <a:ea typeface="+mn-lt"/>
                <a:cs typeface="+mn-lt"/>
              </a:rPr>
              <a:t>Glanzer and Cunitz (1966) diagram from Gross (2010), 288.</a:t>
            </a:r>
            <a:endParaRPr lang="en-US" sz="1400" dirty="0">
              <a:ea typeface="+mn-lt"/>
              <a:cs typeface="+mn-lt"/>
            </a:endParaRPr>
          </a:p>
          <a:p>
            <a:endParaRPr lang="en-GB" sz="1400" dirty="0">
              <a:ea typeface="+mn-lt"/>
              <a:cs typeface="+mn-lt"/>
            </a:endParaRPr>
          </a:p>
          <a:p>
            <a:r>
              <a:rPr lang="en-GB" sz="1400" dirty="0">
                <a:ea typeface="+mn-lt"/>
                <a:cs typeface="+mn-lt"/>
              </a:rPr>
              <a:t>Tense Present n.d.</a:t>
            </a:r>
            <a:r>
              <a:rPr lang="en-GB" sz="1400" i="1" dirty="0">
                <a:ea typeface="+mn-lt"/>
                <a:cs typeface="+mn-lt"/>
              </a:rPr>
              <a:t> Tense Present official website</a:t>
            </a:r>
            <a:r>
              <a:rPr lang="en-GB" sz="1400" dirty="0">
                <a:ea typeface="+mn-lt"/>
                <a:cs typeface="+mn-lt"/>
              </a:rPr>
              <a:t>, 10 June 2020  &lt;</a:t>
            </a:r>
            <a:r>
              <a:rPr lang="en-GB" sz="1400" dirty="0">
                <a:ea typeface="+mn-lt"/>
                <a:cs typeface="+mn-lt"/>
                <a:hlinkClick r:id="rId2"/>
              </a:rPr>
              <a:t>https://tensepresent.wordpress.com/tag/food-industry/&gt;</a:t>
            </a:r>
            <a:r>
              <a:rPr lang="en-GB" sz="1400" dirty="0">
                <a:ea typeface="+mn-lt"/>
                <a:cs typeface="+mn-lt"/>
              </a:rPr>
              <a:t> </a:t>
            </a:r>
            <a:endParaRPr lang="en-GB" sz="1400">
              <a:cs typeface="Calibri"/>
            </a:endParaRPr>
          </a:p>
          <a:p>
            <a:endParaRPr lang="en-GB" sz="1400">
              <a:cs typeface="Calibri"/>
            </a:endParaRPr>
          </a:p>
        </p:txBody>
      </p:sp>
    </p:spTree>
    <p:extLst>
      <p:ext uri="{BB962C8B-B14F-4D97-AF65-F5344CB8AC3E}">
        <p14:creationId xmlns:p14="http://schemas.microsoft.com/office/powerpoint/2010/main" val="261633967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    Memory Report</vt:lpstr>
      <vt:lpstr>What Is Memory?</vt:lpstr>
      <vt:lpstr> The Interrelated Processes Of Memory</vt:lpstr>
      <vt:lpstr>PowerPoint Presentation</vt:lpstr>
      <vt:lpstr> Serial Recall of Consonants (SRC) with Changing Time Delay Between Presentation And Recall </vt:lpstr>
      <vt:lpstr>The SRC Experiment</vt:lpstr>
      <vt:lpstr>Free Recall of Unrelated Words Immediately after Hearing a List, Serial Position Effect Study (SPES)</vt:lpstr>
      <vt:lpstr>About the SPES Experiment</vt:lpstr>
      <vt:lpstr>Glanzer &amp; Cunitz (1966)</vt:lpstr>
      <vt:lpstr>Atkinson and Shiffrin's (1968) MSM </vt:lpstr>
      <vt:lpstr>PowerPoint Presentation</vt:lpstr>
      <vt:lpstr>PowerPoint Presentation</vt:lpstr>
      <vt:lpstr>Conclusions and Further Research</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163</cp:revision>
  <dcterms:created xsi:type="dcterms:W3CDTF">2020-06-05T12:25:05Z</dcterms:created>
  <dcterms:modified xsi:type="dcterms:W3CDTF">2020-06-14T17:24:04Z</dcterms:modified>
</cp:coreProperties>
</file>