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3" r:id="rId3"/>
    <p:sldId id="258" r:id="rId4"/>
    <p:sldId id="259" r:id="rId5"/>
    <p:sldId id="260" r:id="rId6"/>
    <p:sldId id="261" r:id="rId7"/>
    <p:sldId id="262" r:id="rId8"/>
    <p:sldId id="264" r:id="rId9"/>
    <p:sldId id="268" r:id="rId10"/>
    <p:sldId id="271" r:id="rId11"/>
    <p:sldId id="273" r:id="rId12"/>
    <p:sldId id="272" r:id="rId13"/>
    <p:sldId id="269" r:id="rId14"/>
    <p:sldId id="266" r:id="rId15"/>
    <p:sldId id="267" r:id="rId16"/>
    <p:sldId id="265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55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BE9821C-90F7-4EC7-9572-055620D6AC85}" type="datetimeFigureOut">
              <a:rPr lang="en-GB" smtClean="0"/>
              <a:pPr/>
              <a:t>15/12/2016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E9821C-90F7-4EC7-9572-055620D6AC85}" type="datetimeFigureOut">
              <a:rPr lang="en-GB" smtClean="0"/>
              <a:pPr/>
              <a:t>15/12/2016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E9821C-90F7-4EC7-9572-055620D6AC85}" type="datetimeFigureOut">
              <a:rPr lang="en-GB" smtClean="0"/>
              <a:pPr/>
              <a:t>15/12/2016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E9821C-90F7-4EC7-9572-055620D6AC85}" type="datetimeFigureOut">
              <a:rPr lang="en-GB" smtClean="0"/>
              <a:pPr/>
              <a:t>15/12/2016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E9821C-90F7-4EC7-9572-055620D6AC85}" type="datetimeFigureOut">
              <a:rPr lang="en-GB" smtClean="0"/>
              <a:pPr/>
              <a:t>15/12/2016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E9821C-90F7-4EC7-9572-055620D6AC85}" type="datetimeFigureOut">
              <a:rPr lang="en-GB" smtClean="0"/>
              <a:pPr/>
              <a:t>15/12/2016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E9821C-90F7-4EC7-9572-055620D6AC85}" type="datetimeFigureOut">
              <a:rPr lang="en-GB" smtClean="0"/>
              <a:pPr/>
              <a:t>15/12/2016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8BE9821C-90F7-4EC7-9572-055620D6AC85}" type="datetimeFigureOut">
              <a:rPr lang="en-GB" smtClean="0"/>
              <a:pPr/>
              <a:t>15/12/2016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BE9821C-90F7-4EC7-9572-055620D6AC85}" type="datetimeFigureOut">
              <a:rPr lang="en-GB" smtClean="0"/>
              <a:pPr/>
              <a:t>15/12/2016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E9821C-90F7-4EC7-9572-055620D6AC85}" type="datetimeFigureOut">
              <a:rPr lang="en-GB" smtClean="0"/>
              <a:pPr/>
              <a:t>15/12/2016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E9821C-90F7-4EC7-9572-055620D6AC85}" type="datetimeFigureOut">
              <a:rPr lang="en-GB" smtClean="0"/>
              <a:pPr/>
              <a:t>15/12/2016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8BE9821C-90F7-4EC7-9572-055620D6AC85}" type="datetimeFigureOut">
              <a:rPr lang="en-GB" smtClean="0"/>
              <a:pPr/>
              <a:t>15/12/2016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8BA7632-B7CC-46D8-8C95-592D9F8C718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Sports Events Management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LETS 3</a:t>
            </a:r>
          </a:p>
          <a:p>
            <a:r>
              <a:rPr lang="en-GB" dirty="0" smtClean="0"/>
              <a:t>Rio  and London- Strategic Event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4909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1. SPECTATORS</a:t>
            </a:r>
          </a:p>
          <a:p>
            <a:r>
              <a:rPr lang="en-GB" dirty="0" smtClean="0"/>
              <a:t>Individuals, Corporate, Media, Advertisers, Competitors</a:t>
            </a:r>
          </a:p>
          <a:p>
            <a:r>
              <a:rPr lang="en-GB" dirty="0" smtClean="0"/>
              <a:t>2. SUPPLIERS</a:t>
            </a:r>
          </a:p>
          <a:p>
            <a:r>
              <a:rPr lang="en-GB" dirty="0" smtClean="0"/>
              <a:t>Services, Equipment, F And B, </a:t>
            </a:r>
            <a:r>
              <a:rPr lang="en-GB" dirty="0" err="1" smtClean="0"/>
              <a:t>Accomodation</a:t>
            </a:r>
            <a:r>
              <a:rPr lang="en-GB" dirty="0" smtClean="0"/>
              <a:t>, Legal Support, Transport, Emergency Services</a:t>
            </a:r>
          </a:p>
          <a:p>
            <a:r>
              <a:rPr lang="en-GB" dirty="0" smtClean="0"/>
              <a:t>3. Partnerships</a:t>
            </a:r>
          </a:p>
          <a:p>
            <a:r>
              <a:rPr lang="en-GB" dirty="0" smtClean="0"/>
              <a:t>Governments, Regional authorities, Cities, Stadiums/facilities, Sponsors, Investors, Media</a:t>
            </a:r>
          </a:p>
          <a:p>
            <a:r>
              <a:rPr lang="en-GB" dirty="0" smtClean="0"/>
              <a:t>4. INFLUENCES</a:t>
            </a:r>
          </a:p>
          <a:p>
            <a:r>
              <a:rPr lang="en-GB" dirty="0" smtClean="0"/>
              <a:t>Managers and Directors, Staff (short and long term), Competitors, Volunteers / Games maker, Subcontractors, Local communities, Pressure Groups, Governments – Legal, economic, h and s, cultural, social and political influences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Stakeholders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2215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Objectives</a:t>
            </a:r>
          </a:p>
          <a:p>
            <a:r>
              <a:rPr lang="en-GB" dirty="0" smtClean="0"/>
              <a:t>Concept</a:t>
            </a:r>
          </a:p>
          <a:p>
            <a:r>
              <a:rPr lang="en-GB" dirty="0" smtClean="0"/>
              <a:t>Feasibility</a:t>
            </a:r>
          </a:p>
          <a:p>
            <a:r>
              <a:rPr lang="en-GB" dirty="0" smtClean="0"/>
              <a:t>Proceed ?         To bid Process</a:t>
            </a:r>
          </a:p>
          <a:p>
            <a:r>
              <a:rPr lang="en-GB" dirty="0" smtClean="0"/>
              <a:t>Implementation Planning (ST, MT and LT)</a:t>
            </a:r>
          </a:p>
          <a:p>
            <a:r>
              <a:rPr lang="en-GB" dirty="0" smtClean="0"/>
              <a:t>Implement Event</a:t>
            </a:r>
          </a:p>
          <a:p>
            <a:r>
              <a:rPr lang="en-GB" dirty="0" smtClean="0"/>
              <a:t>Handover</a:t>
            </a:r>
          </a:p>
          <a:p>
            <a:r>
              <a:rPr lang="en-GB" dirty="0" smtClean="0"/>
              <a:t>Evaluation</a:t>
            </a:r>
          </a:p>
          <a:p>
            <a:r>
              <a:rPr lang="en-GB" dirty="0" smtClean="0"/>
              <a:t>Feedback – Continuous evaluation feedback and alignment with objectives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Sports Events Planning Process</a:t>
            </a:r>
            <a:br>
              <a:rPr lang="en-GB" dirty="0" smtClean="0"/>
            </a:br>
            <a:r>
              <a:rPr lang="en-GB" dirty="0" err="1" smtClean="0"/>
              <a:t>Masterman</a:t>
            </a:r>
            <a:r>
              <a:rPr lang="en-GB" dirty="0" smtClean="0"/>
              <a:t> 2004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0835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Why, What, Who, Where, When and How</a:t>
            </a:r>
          </a:p>
          <a:p>
            <a:r>
              <a:rPr lang="en-GB" dirty="0" smtClean="0"/>
              <a:t>Impacts / Legacies</a:t>
            </a:r>
          </a:p>
          <a:p>
            <a:r>
              <a:rPr lang="en-GB" dirty="0" smtClean="0"/>
              <a:t>Social, Political, cultural, economic, environmental, sports / tourism development</a:t>
            </a:r>
          </a:p>
          <a:p>
            <a:r>
              <a:rPr lang="en-GB" dirty="0" smtClean="0"/>
              <a:t>Timescale</a:t>
            </a:r>
          </a:p>
          <a:p>
            <a:r>
              <a:rPr lang="en-GB" dirty="0" smtClean="0"/>
              <a:t>Bidding process considerations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8793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Test the event design</a:t>
            </a:r>
          </a:p>
          <a:p>
            <a:r>
              <a:rPr lang="en-GB" dirty="0" smtClean="0"/>
              <a:t>Responsibility for short and long term objectives</a:t>
            </a:r>
          </a:p>
          <a:p>
            <a:r>
              <a:rPr lang="en-GB" dirty="0" smtClean="0"/>
              <a:t>Resource Identification</a:t>
            </a:r>
          </a:p>
          <a:p>
            <a:r>
              <a:rPr lang="en-GB" dirty="0" smtClean="0"/>
              <a:t>HR, facilities, transport, marketing, media, services, support infrastructure</a:t>
            </a:r>
          </a:p>
          <a:p>
            <a:r>
              <a:rPr lang="en-GB" dirty="0" smtClean="0"/>
              <a:t>Coordination of bid process, event implementation, legacies and post event</a:t>
            </a:r>
          </a:p>
          <a:p>
            <a:r>
              <a:rPr lang="en-GB" dirty="0" smtClean="0"/>
              <a:t>Long term use and management</a:t>
            </a:r>
          </a:p>
          <a:p>
            <a:r>
              <a:rPr lang="en-GB" dirty="0" smtClean="0"/>
              <a:t>Timescales</a:t>
            </a:r>
          </a:p>
          <a:p>
            <a:r>
              <a:rPr lang="en-GB" dirty="0" smtClean="0"/>
              <a:t>Finance</a:t>
            </a:r>
          </a:p>
          <a:p>
            <a:r>
              <a:rPr lang="en-GB" dirty="0" smtClean="0"/>
              <a:t>Budgets</a:t>
            </a:r>
          </a:p>
          <a:p>
            <a:r>
              <a:rPr lang="en-GB" dirty="0" smtClean="0"/>
              <a:t>Cost benefit analysis</a:t>
            </a:r>
          </a:p>
          <a:p>
            <a:r>
              <a:rPr lang="en-GB" dirty="0" smtClean="0"/>
              <a:t>Partnerships</a:t>
            </a:r>
          </a:p>
          <a:p>
            <a:r>
              <a:rPr lang="en-GB" dirty="0" smtClean="0"/>
              <a:t>Legacy</a:t>
            </a:r>
          </a:p>
          <a:p>
            <a:r>
              <a:rPr lang="en-GB" dirty="0" smtClean="0"/>
              <a:t>Decision to proceed?</a:t>
            </a:r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Feasibility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6689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Operational Strategies – NOP’s</a:t>
            </a:r>
          </a:p>
          <a:p>
            <a:r>
              <a:rPr lang="en-GB" dirty="0" smtClean="0"/>
              <a:t>Finance and funding</a:t>
            </a:r>
          </a:p>
          <a:p>
            <a:r>
              <a:rPr lang="en-GB" dirty="0" smtClean="0"/>
              <a:t>Facilities</a:t>
            </a:r>
          </a:p>
          <a:p>
            <a:r>
              <a:rPr lang="en-GB" dirty="0" smtClean="0"/>
              <a:t>HR</a:t>
            </a:r>
          </a:p>
          <a:p>
            <a:r>
              <a:rPr lang="en-GB" dirty="0" smtClean="0"/>
              <a:t>Partnerships</a:t>
            </a:r>
          </a:p>
          <a:p>
            <a:r>
              <a:rPr lang="en-GB" dirty="0" smtClean="0"/>
              <a:t>Suppliers</a:t>
            </a:r>
          </a:p>
          <a:p>
            <a:r>
              <a:rPr lang="en-GB" dirty="0" smtClean="0"/>
              <a:t>Transport</a:t>
            </a:r>
          </a:p>
          <a:p>
            <a:r>
              <a:rPr lang="en-GB" dirty="0" smtClean="0"/>
              <a:t>Support Services/Infrastructure</a:t>
            </a:r>
          </a:p>
          <a:p>
            <a:r>
              <a:rPr lang="en-GB" dirty="0" smtClean="0"/>
              <a:t>Emergency Services</a:t>
            </a:r>
          </a:p>
          <a:p>
            <a:r>
              <a:rPr lang="en-GB" dirty="0" smtClean="0"/>
              <a:t>Equipment</a:t>
            </a:r>
          </a:p>
          <a:p>
            <a:r>
              <a:rPr lang="en-GB" dirty="0" smtClean="0"/>
              <a:t>Emergency procedures</a:t>
            </a:r>
          </a:p>
          <a:p>
            <a:r>
              <a:rPr lang="en-GB" dirty="0" smtClean="0"/>
              <a:t>Critical path and performance indicators</a:t>
            </a:r>
          </a:p>
          <a:p>
            <a:r>
              <a:rPr lang="en-GB" dirty="0" smtClean="0"/>
              <a:t>Legacy strategy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Implementation Planning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1227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Handover of event</a:t>
            </a:r>
          </a:p>
          <a:p>
            <a:r>
              <a:rPr lang="en-GB" dirty="0" smtClean="0"/>
              <a:t>Handover / reuse of facilities</a:t>
            </a:r>
          </a:p>
          <a:p>
            <a:r>
              <a:rPr lang="en-GB" dirty="0" smtClean="0"/>
              <a:t>Post event use</a:t>
            </a:r>
          </a:p>
          <a:p>
            <a:r>
              <a:rPr lang="en-GB" dirty="0" smtClean="0"/>
              <a:t>Legacy</a:t>
            </a:r>
          </a:p>
          <a:p>
            <a:r>
              <a:rPr lang="en-GB" dirty="0" smtClean="0"/>
              <a:t>Evaluation</a:t>
            </a:r>
          </a:p>
          <a:p>
            <a:r>
              <a:rPr lang="en-GB" dirty="0" smtClean="0"/>
              <a:t>Short term Research – Impacts</a:t>
            </a:r>
          </a:p>
          <a:p>
            <a:r>
              <a:rPr lang="en-GB" dirty="0" smtClean="0"/>
              <a:t>Costs, benefits, economic impacts, performance, </a:t>
            </a:r>
          </a:p>
          <a:p>
            <a:r>
              <a:rPr lang="en-GB" dirty="0" smtClean="0"/>
              <a:t>Medium and long term legacies and impacts</a:t>
            </a:r>
          </a:p>
          <a:p>
            <a:r>
              <a:rPr lang="en-GB" dirty="0" smtClean="0"/>
              <a:t>Continual evaluation</a:t>
            </a:r>
          </a:p>
          <a:p>
            <a:r>
              <a:rPr lang="en-GB" dirty="0" smtClean="0"/>
              <a:t>Feedback</a:t>
            </a:r>
          </a:p>
          <a:p>
            <a:r>
              <a:rPr lang="en-GB" dirty="0" smtClean="0"/>
              <a:t>Recommendations</a:t>
            </a:r>
          </a:p>
          <a:p>
            <a:r>
              <a:rPr lang="en-GB" dirty="0" smtClean="0"/>
              <a:t>Future event support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 Event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7625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Rio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14475" y="2024856"/>
            <a:ext cx="6115050" cy="3438525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Rio 2016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2007 Pan American Games</a:t>
            </a:r>
          </a:p>
          <a:p>
            <a:r>
              <a:rPr lang="en-GB" dirty="0" smtClean="0"/>
              <a:t>Impacts short term</a:t>
            </a:r>
          </a:p>
          <a:p>
            <a:r>
              <a:rPr lang="en-GB" dirty="0" smtClean="0"/>
              <a:t>Large amount from Federal Workers Funds</a:t>
            </a:r>
          </a:p>
          <a:p>
            <a:r>
              <a:rPr lang="en-GB" dirty="0" smtClean="0"/>
              <a:t>2014 Football World Cup</a:t>
            </a:r>
          </a:p>
          <a:p>
            <a:r>
              <a:rPr lang="en-GB" dirty="0" smtClean="0"/>
              <a:t>2016 1</a:t>
            </a:r>
            <a:r>
              <a:rPr lang="en-GB" baseline="30000" dirty="0" smtClean="0"/>
              <a:t>st</a:t>
            </a:r>
            <a:r>
              <a:rPr lang="en-GB" dirty="0" smtClean="0"/>
              <a:t> South American Country to host Olympics</a:t>
            </a:r>
          </a:p>
          <a:p>
            <a:r>
              <a:rPr lang="en-GB" dirty="0" smtClean="0"/>
              <a:t>Theme Development Acceleration</a:t>
            </a:r>
          </a:p>
          <a:p>
            <a:r>
              <a:rPr lang="en-GB" dirty="0" smtClean="0"/>
              <a:t>Financial risks v possible financial benefits</a:t>
            </a:r>
          </a:p>
          <a:p>
            <a:r>
              <a:rPr lang="en-GB" dirty="0" smtClean="0"/>
              <a:t>Controversial allocation of funds in a developing country</a:t>
            </a:r>
          </a:p>
          <a:p>
            <a:r>
              <a:rPr lang="en-GB" dirty="0" smtClean="0"/>
              <a:t>Mega events = Global Power Status</a:t>
            </a:r>
          </a:p>
          <a:p>
            <a:r>
              <a:rPr lang="en-GB" dirty="0" smtClean="0"/>
              <a:t>Football passion</a:t>
            </a:r>
          </a:p>
          <a:p>
            <a:r>
              <a:rPr lang="en-GB" dirty="0" smtClean="0"/>
              <a:t>Tourism Goals grow from current 52k to the 1m needed for an Olympics</a:t>
            </a:r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Rio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Stadiums located out of city</a:t>
            </a:r>
          </a:p>
          <a:p>
            <a:r>
              <a:rPr lang="en-GB" dirty="0" smtClean="0"/>
              <a:t>Transport infrastructure needed</a:t>
            </a:r>
          </a:p>
          <a:p>
            <a:r>
              <a:rPr lang="en-GB" dirty="0" smtClean="0"/>
              <a:t>Airport improvements</a:t>
            </a:r>
          </a:p>
          <a:p>
            <a:r>
              <a:rPr lang="en-GB" dirty="0" smtClean="0"/>
              <a:t>Technological advancement needed</a:t>
            </a:r>
          </a:p>
          <a:p>
            <a:r>
              <a:rPr lang="en-GB" dirty="0" smtClean="0"/>
              <a:t>Security Improvements needed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Development for 2014/16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342900" lvl="0" indent="-342900">
              <a:spcBef>
                <a:spcPct val="2000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/>
              </a:rPr>
              <a:t>Brazil spent $3.6 billion (£2.3 billion) on new stadiums for the World Cup</a:t>
            </a:r>
          </a:p>
          <a:p>
            <a:pPr marL="342900" lvl="0" indent="-342900">
              <a:spcBef>
                <a:spcPct val="2000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/>
              </a:rPr>
              <a:t>Additional $3 billion (£1.92 billion) on improvements in infrastructure for the tournament. </a:t>
            </a:r>
          </a:p>
          <a:p>
            <a:pPr marL="342900" lvl="0" indent="-342900">
              <a:spcBef>
                <a:spcPct val="2000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/>
              </a:rPr>
              <a:t>Overall, the host nation reportedly spent an astounding $11.6 billion (£7.42 billion) on financing the World Cup</a:t>
            </a:r>
          </a:p>
          <a:p>
            <a:pPr marL="342900" lvl="0" indent="-342900">
              <a:spcBef>
                <a:spcPct val="2000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/>
              </a:rPr>
              <a:t>Only $4 billion (£2.56 billion) were received in revenues. </a:t>
            </a:r>
          </a:p>
          <a:p>
            <a:pPr marL="342900" lvl="0" indent="-342900">
              <a:spcBef>
                <a:spcPct val="2000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/>
              </a:rPr>
              <a:t>FIFA covered the $2 billion (£1.28 billion) of operational costs for the tournament</a:t>
            </a:r>
          </a:p>
          <a:p>
            <a:pPr marL="342900" lvl="0" indent="-342900">
              <a:spcBef>
                <a:spcPct val="20000"/>
              </a:spcBef>
              <a:buClrTx/>
              <a:buSzTx/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/>
              </a:rPr>
              <a:t> $5.6 billion (£3.58 billion) was incurred by Brazil. 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World Cup – Brazil 2014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82865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Finance</a:t>
            </a:r>
          </a:p>
          <a:p>
            <a:r>
              <a:rPr lang="en-GB" dirty="0" smtClean="0"/>
              <a:t>Human Rights Violations</a:t>
            </a:r>
          </a:p>
          <a:p>
            <a:r>
              <a:rPr lang="en-GB" dirty="0" smtClean="0"/>
              <a:t>Ethics</a:t>
            </a:r>
          </a:p>
          <a:p>
            <a:r>
              <a:rPr lang="en-GB" dirty="0" smtClean="0"/>
              <a:t>Haddad and Haddad (2012) calculated a 4.26 multiplier Projection that for every $1 USD invested, $3.26 will be generated until 2027 = $51.1 USD billon.</a:t>
            </a:r>
          </a:p>
          <a:p>
            <a:r>
              <a:rPr lang="en-GB" dirty="0" smtClean="0"/>
              <a:t>Costs V Benefits</a:t>
            </a:r>
          </a:p>
          <a:p>
            <a:r>
              <a:rPr lang="en-GB" dirty="0" smtClean="0"/>
              <a:t>On average Olympic Benefits = less than $10b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Issues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2001 One of the 4 fastest growing economies in the world (Goldman Sachs)</a:t>
            </a:r>
          </a:p>
          <a:p>
            <a:r>
              <a:rPr lang="en-GB" dirty="0" smtClean="0"/>
              <a:t>Seriously effected by the Economic downturn</a:t>
            </a:r>
          </a:p>
          <a:p>
            <a:r>
              <a:rPr lang="en-GB" dirty="0" smtClean="0"/>
              <a:t>10</a:t>
            </a:r>
            <a:r>
              <a:rPr lang="en-GB" baseline="30000" dirty="0" smtClean="0"/>
              <a:t>th</a:t>
            </a:r>
            <a:r>
              <a:rPr lang="en-GB" dirty="0" smtClean="0"/>
              <a:t> largest economy in the world</a:t>
            </a:r>
          </a:p>
          <a:p>
            <a:r>
              <a:rPr lang="en-GB" dirty="0" smtClean="0"/>
              <a:t>Mass poverty and inequality</a:t>
            </a:r>
          </a:p>
          <a:p>
            <a:r>
              <a:rPr lang="en-GB" dirty="0" smtClean="0"/>
              <a:t>Political unrest</a:t>
            </a:r>
          </a:p>
          <a:p>
            <a:r>
              <a:rPr lang="en-GB" dirty="0" smtClean="0"/>
              <a:t>Security Issues</a:t>
            </a:r>
          </a:p>
          <a:p>
            <a:r>
              <a:rPr lang="en-GB" dirty="0" smtClean="0"/>
              <a:t>Lack of infrastructure</a:t>
            </a:r>
          </a:p>
          <a:p>
            <a:r>
              <a:rPr lang="en-GB" dirty="0" smtClean="0"/>
              <a:t>Hosting events is not a Universal Panacea or cure all for socio economic issues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            Brazil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Delayed infrastructure Work</a:t>
            </a:r>
          </a:p>
          <a:p>
            <a:r>
              <a:rPr lang="en-GB" dirty="0" smtClean="0"/>
              <a:t>Some venues not started</a:t>
            </a:r>
          </a:p>
          <a:p>
            <a:r>
              <a:rPr lang="en-GB" dirty="0" smtClean="0"/>
              <a:t>Water Quality Concerns</a:t>
            </a:r>
          </a:p>
          <a:p>
            <a:r>
              <a:rPr lang="en-GB" dirty="0" smtClean="0"/>
              <a:t>Social issues</a:t>
            </a:r>
          </a:p>
          <a:p>
            <a:r>
              <a:rPr lang="en-GB" dirty="0" smtClean="0"/>
              <a:t>Games Officials “fobbing off” IOC</a:t>
            </a:r>
          </a:p>
          <a:p>
            <a:r>
              <a:rPr lang="en-GB" dirty="0" smtClean="0"/>
              <a:t>Lack of planning</a:t>
            </a:r>
          </a:p>
          <a:p>
            <a:r>
              <a:rPr lang="en-GB" dirty="0" smtClean="0"/>
              <a:t>Lack of Transport infrastructure</a:t>
            </a:r>
          </a:p>
          <a:p>
            <a:r>
              <a:rPr lang="en-GB" dirty="0" smtClean="0"/>
              <a:t>Athens put on warning 4 years before event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Rio 2016 Issues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IOC President Thomas Bach appointed Olympic Games Director Gilbert </a:t>
            </a:r>
            <a:r>
              <a:rPr lang="en-GB" dirty="0" err="1" smtClean="0"/>
              <a:t>Felli</a:t>
            </a:r>
            <a:r>
              <a:rPr lang="en-GB" dirty="0" smtClean="0"/>
              <a:t> as Trouble Shooter for the games </a:t>
            </a:r>
          </a:p>
          <a:p>
            <a:endParaRPr lang="en-GB" dirty="0" smtClean="0"/>
          </a:p>
          <a:p>
            <a:r>
              <a:rPr lang="en-GB" dirty="0" smtClean="0"/>
              <a:t>Rio's mayor Eduardo </a:t>
            </a:r>
            <a:r>
              <a:rPr lang="en-GB" dirty="0" err="1" smtClean="0"/>
              <a:t>Paes</a:t>
            </a:r>
            <a:r>
              <a:rPr lang="en-GB" dirty="0" smtClean="0"/>
              <a:t>  reaction April (2014)</a:t>
            </a:r>
          </a:p>
          <a:p>
            <a:r>
              <a:rPr lang="en-GB" dirty="0" smtClean="0"/>
              <a:t>“the sports federations were making too many unnecessary demands”</a:t>
            </a:r>
          </a:p>
          <a:p>
            <a:r>
              <a:rPr lang="en-GB" dirty="0" smtClean="0"/>
              <a:t>“We will not bow to their pressure”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Rio Situation April 2014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John Coates, IOC vice-president April 2014</a:t>
            </a:r>
          </a:p>
          <a:p>
            <a:r>
              <a:rPr lang="en-GB" dirty="0" smtClean="0"/>
              <a:t>"the worst I have experienced" </a:t>
            </a:r>
          </a:p>
          <a:p>
            <a:r>
              <a:rPr lang="en-GB" dirty="0" smtClean="0"/>
              <a:t> "worse than Athens " </a:t>
            </a:r>
          </a:p>
          <a:p>
            <a:r>
              <a:rPr lang="en-GB" dirty="0" smtClean="0"/>
              <a:t>"We have become very concerned. They are not ready in many, many ways. We have to make it happen and that is the IOC approach - you can't walk away from this.</a:t>
            </a:r>
          </a:p>
          <a:p>
            <a:r>
              <a:rPr lang="en-GB" dirty="0" smtClean="0"/>
              <a:t>"The IOC has formed a special task force to try and speed up preparations, but the situation is critical on the ground. The IOC has adopted a more hands-on role. </a:t>
            </a:r>
          </a:p>
          <a:p>
            <a:r>
              <a:rPr lang="en-GB" dirty="0" smtClean="0"/>
              <a:t>It is unprecedented for the IOC, but there is no plan B. We are going to Rio."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IOC Rio 2016 Statement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1530</TotalTime>
  <Words>798</Words>
  <Application>Microsoft Office PowerPoint</Application>
  <PresentationFormat>On-screen Show (4:3)</PresentationFormat>
  <Paragraphs>137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Lucida Sans Unicode</vt:lpstr>
      <vt:lpstr>Verdana</vt:lpstr>
      <vt:lpstr>Wingdings 2</vt:lpstr>
      <vt:lpstr>Wingdings 3</vt:lpstr>
      <vt:lpstr>Concourse</vt:lpstr>
      <vt:lpstr>Sports Events Management</vt:lpstr>
      <vt:lpstr>Stakeholders</vt:lpstr>
      <vt:lpstr>Sports Events Planning Process Masterman 2004</vt:lpstr>
      <vt:lpstr>Objectives</vt:lpstr>
      <vt:lpstr>Feasibility</vt:lpstr>
      <vt:lpstr>Implementation Planning</vt:lpstr>
      <vt:lpstr>Post Event</vt:lpstr>
      <vt:lpstr>               Rio 2016</vt:lpstr>
      <vt:lpstr>                   Rio</vt:lpstr>
      <vt:lpstr>       Development for 2014/16</vt:lpstr>
      <vt:lpstr>World Cup – Brazil 2014</vt:lpstr>
      <vt:lpstr>        Issues</vt:lpstr>
      <vt:lpstr>            Brazil</vt:lpstr>
      <vt:lpstr>           Rio 2016 Issues</vt:lpstr>
      <vt:lpstr>     Rio Situation April 2014</vt:lpstr>
      <vt:lpstr>         IOC Rio 2016 Statement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Jacqui</dc:creator>
  <cp:lastModifiedBy>Jacqui Jones</cp:lastModifiedBy>
  <cp:revision>16</cp:revision>
  <dcterms:created xsi:type="dcterms:W3CDTF">2013-01-08T20:17:38Z</dcterms:created>
  <dcterms:modified xsi:type="dcterms:W3CDTF">2016-12-15T09:31:10Z</dcterms:modified>
</cp:coreProperties>
</file>