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s/slide56.xml" ContentType="application/vnd.openxmlformats-officedocument.presentationml.slide+xml"/>
  <Override PartName="/ppt/slides/slide5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Default Extension="wdp" ContentType="image/vnd.ms-photo"/>
  <Override PartName="/ppt/slideLayouts/slideLayout1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65"/>
  </p:notesMasterIdLst>
  <p:sldIdLst>
    <p:sldId id="382" r:id="rId2"/>
    <p:sldId id="376" r:id="rId3"/>
    <p:sldId id="383" r:id="rId4"/>
    <p:sldId id="384" r:id="rId5"/>
    <p:sldId id="387" r:id="rId6"/>
    <p:sldId id="399" r:id="rId7"/>
    <p:sldId id="389" r:id="rId8"/>
    <p:sldId id="390" r:id="rId9"/>
    <p:sldId id="392" r:id="rId10"/>
    <p:sldId id="394" r:id="rId11"/>
    <p:sldId id="442" r:id="rId12"/>
    <p:sldId id="400" r:id="rId13"/>
    <p:sldId id="401" r:id="rId14"/>
    <p:sldId id="402" r:id="rId15"/>
    <p:sldId id="443" r:id="rId16"/>
    <p:sldId id="388" r:id="rId17"/>
    <p:sldId id="403" r:id="rId18"/>
    <p:sldId id="404" r:id="rId19"/>
    <p:sldId id="406" r:id="rId20"/>
    <p:sldId id="407" r:id="rId21"/>
    <p:sldId id="405" r:id="rId22"/>
    <p:sldId id="408" r:id="rId23"/>
    <p:sldId id="409" r:id="rId24"/>
    <p:sldId id="410" r:id="rId25"/>
    <p:sldId id="435" r:id="rId26"/>
    <p:sldId id="425" r:id="rId27"/>
    <p:sldId id="436" r:id="rId28"/>
    <p:sldId id="428" r:id="rId29"/>
    <p:sldId id="427" r:id="rId30"/>
    <p:sldId id="413" r:id="rId31"/>
    <p:sldId id="416" r:id="rId32"/>
    <p:sldId id="417" r:id="rId33"/>
    <p:sldId id="418" r:id="rId34"/>
    <p:sldId id="419" r:id="rId35"/>
    <p:sldId id="420" r:id="rId36"/>
    <p:sldId id="421" r:id="rId37"/>
    <p:sldId id="424" r:id="rId38"/>
    <p:sldId id="423" r:id="rId39"/>
    <p:sldId id="395" r:id="rId40"/>
    <p:sldId id="398" r:id="rId41"/>
    <p:sldId id="396" r:id="rId42"/>
    <p:sldId id="397" r:id="rId43"/>
    <p:sldId id="429" r:id="rId44"/>
    <p:sldId id="430" r:id="rId45"/>
    <p:sldId id="431" r:id="rId46"/>
    <p:sldId id="432" r:id="rId47"/>
    <p:sldId id="433" r:id="rId48"/>
    <p:sldId id="434" r:id="rId49"/>
    <p:sldId id="444" r:id="rId50"/>
    <p:sldId id="447" r:id="rId51"/>
    <p:sldId id="278" r:id="rId52"/>
    <p:sldId id="279" r:id="rId53"/>
    <p:sldId id="281" r:id="rId54"/>
    <p:sldId id="446" r:id="rId55"/>
    <p:sldId id="282" r:id="rId56"/>
    <p:sldId id="283" r:id="rId57"/>
    <p:sldId id="284" r:id="rId58"/>
    <p:sldId id="437" r:id="rId59"/>
    <p:sldId id="438" r:id="rId60"/>
    <p:sldId id="439" r:id="rId61"/>
    <p:sldId id="440" r:id="rId62"/>
    <p:sldId id="266" r:id="rId63"/>
    <p:sldId id="445" r:id="rId6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 xmlns:p14="http://schemas.microsoft.com/office/powerpoint/2010/main">
        <p14:section name="Default Section" id="{8E7688FB-BAF9-46E3-A08F-4F7386EC3513}">
          <p14:sldIdLst/>
        </p14:section>
        <p14:section name="Untitled Section" id="{B2D2A07D-2A24-45B9-AAC6-6852D477A8CD}">
          <p14:sldIdLst/>
        </p14:section>
        <p14:section name="Untitled Section" id="{42399C43-389D-49BB-8917-5358E2006EBE}">
          <p14:sldIdLst>
            <p14:sldId id="382"/>
            <p14:sldId id="376"/>
            <p14:sldId id="383"/>
            <p14:sldId id="384"/>
            <p14:sldId id="387"/>
            <p14:sldId id="399"/>
            <p14:sldId id="389"/>
            <p14:sldId id="390"/>
            <p14:sldId id="392"/>
            <p14:sldId id="394"/>
            <p14:sldId id="442"/>
            <p14:sldId id="400"/>
            <p14:sldId id="401"/>
            <p14:sldId id="402"/>
            <p14:sldId id="443"/>
            <p14:sldId id="388"/>
            <p14:sldId id="403"/>
            <p14:sldId id="404"/>
            <p14:sldId id="406"/>
            <p14:sldId id="407"/>
            <p14:sldId id="405"/>
            <p14:sldId id="408"/>
            <p14:sldId id="409"/>
            <p14:sldId id="410"/>
            <p14:sldId id="435"/>
            <p14:sldId id="425"/>
            <p14:sldId id="436"/>
            <p14:sldId id="428"/>
            <p14:sldId id="427"/>
            <p14:sldId id="413"/>
            <p14:sldId id="416"/>
            <p14:sldId id="417"/>
            <p14:sldId id="418"/>
            <p14:sldId id="419"/>
            <p14:sldId id="420"/>
            <p14:sldId id="421"/>
            <p14:sldId id="424"/>
            <p14:sldId id="423"/>
            <p14:sldId id="395"/>
            <p14:sldId id="398"/>
            <p14:sldId id="396"/>
            <p14:sldId id="397"/>
            <p14:sldId id="429"/>
            <p14:sldId id="430"/>
            <p14:sldId id="431"/>
            <p14:sldId id="432"/>
            <p14:sldId id="433"/>
            <p14:sldId id="434"/>
            <p14:sldId id="437"/>
            <p14:sldId id="438"/>
            <p14:sldId id="439"/>
            <p14:sldId id="440"/>
            <p14:sldId id="441"/>
            <p14:sldId id="346"/>
            <p14:sldId id="385"/>
            <p14:sldId id="347"/>
            <p14:sldId id="422"/>
            <p14:sldId id="345"/>
            <p14:sldId id="340"/>
            <p14:sldId id="324"/>
            <p14:sldId id="313"/>
            <p14:sldId id="260"/>
            <p14:sldId id="302"/>
            <p14:sldId id="261"/>
            <p14:sldId id="262"/>
            <p14:sldId id="263"/>
            <p14:sldId id="264"/>
            <p14:sldId id="265"/>
            <p14:sldId id="266"/>
            <p14:sldId id="269"/>
            <p14:sldId id="270"/>
            <p14:sldId id="271"/>
            <p14:sldId id="272"/>
            <p14:sldId id="273"/>
            <p14:sldId id="274"/>
            <p14:sldId id="275"/>
            <p14:sldId id="276"/>
            <p14:sldId id="277"/>
            <p14:sldId id="278"/>
            <p14:sldId id="279"/>
            <p14:sldId id="280"/>
            <p14:sldId id="281"/>
            <p14:sldId id="282"/>
            <p14:sldId id="283"/>
            <p14:sldId id="284"/>
            <p14:sldId id="285"/>
            <p14:sldId id="286"/>
            <p14:sldId id="287"/>
            <p14:sldId id="288"/>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559" autoAdjust="0"/>
    <p:restoredTop sz="96370" autoAdjust="0"/>
  </p:normalViewPr>
  <p:slideViewPr>
    <p:cSldViewPr>
      <p:cViewPr varScale="1">
        <p:scale>
          <a:sx n="76" d="100"/>
          <a:sy n="76" d="100"/>
        </p:scale>
        <p:origin x="-84" y="-186"/>
      </p:cViewPr>
      <p:guideLst>
        <p:guide orient="horz" pos="2160"/>
        <p:guide pos="2880"/>
      </p:guideLst>
    </p:cSldViewPr>
  </p:slideViewPr>
  <p:outlineViewPr>
    <p:cViewPr>
      <p:scale>
        <a:sx n="33" d="100"/>
        <a:sy n="33" d="100"/>
      </p:scale>
      <p:origin x="0" y="4860"/>
    </p:cViewPr>
  </p:outlineViewPr>
  <p:notesTextViewPr>
    <p:cViewPr>
      <p:scale>
        <a:sx n="1" d="1"/>
        <a:sy n="1" d="1"/>
      </p:scale>
      <p:origin x="0" y="0"/>
    </p:cViewPr>
  </p:notesTextViewPr>
  <p:sorterViewPr>
    <p:cViewPr>
      <p:scale>
        <a:sx n="80" d="100"/>
        <a:sy n="80" d="100"/>
      </p:scale>
      <p:origin x="0" y="10068"/>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11884A3-9583-4DBD-A9D9-597F4E4AF743}" type="datetimeFigureOut">
              <a:rPr lang="en-GB" smtClean="0"/>
              <a:pPr/>
              <a:t>13/02/2014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C4DE624-9E1E-472A-B5A3-748121FC3F0D}" type="slidenum">
              <a:rPr lang="en-GB" smtClean="0"/>
              <a:pPr/>
              <a:t>‹#›</a:t>
            </a:fld>
            <a:endParaRPr lang="en-GB"/>
          </a:p>
        </p:txBody>
      </p:sp>
    </p:spTree>
    <p:extLst>
      <p:ext uri="{BB962C8B-B14F-4D97-AF65-F5344CB8AC3E}">
        <p14:creationId xmlns="" xmlns:p14="http://schemas.microsoft.com/office/powerpoint/2010/main" val="12104206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Horace </a:t>
            </a:r>
            <a:r>
              <a:rPr lang="en-GB" i="1" dirty="0" smtClean="0"/>
              <a:t>(</a:t>
            </a:r>
            <a:r>
              <a:rPr lang="en-GB" i="1" dirty="0" err="1" smtClean="0"/>
              <a:t>Carm</a:t>
            </a:r>
            <a:r>
              <a:rPr lang="en-GB" i="1" dirty="0" smtClean="0"/>
              <a:t>. </a:t>
            </a:r>
            <a:r>
              <a:rPr lang="en-GB" dirty="0" smtClean="0"/>
              <a:t>3.6.1-4) pronounced that </a:t>
            </a:r>
            <a:r>
              <a:rPr lang="en-GB" i="1" dirty="0" err="1" smtClean="0"/>
              <a:t>delicta</a:t>
            </a:r>
            <a:r>
              <a:rPr lang="en-GB" i="1" dirty="0" smtClean="0"/>
              <a:t> </a:t>
            </a:r>
            <a:r>
              <a:rPr lang="en-GB" i="1" dirty="0" err="1" smtClean="0"/>
              <a:t>maiorum</a:t>
            </a:r>
            <a:r>
              <a:rPr lang="en-GB" i="1" dirty="0" smtClean="0"/>
              <a:t> </a:t>
            </a:r>
            <a:r>
              <a:rPr lang="en-GB" i="1" dirty="0" err="1" smtClean="0"/>
              <a:t>immeritus</a:t>
            </a:r>
            <a:r>
              <a:rPr lang="en-GB" i="1" dirty="0" smtClean="0"/>
              <a:t> </a:t>
            </a:r>
            <a:r>
              <a:rPr lang="en-GB" i="1" dirty="0" err="1" smtClean="0"/>
              <a:t>lues</a:t>
            </a:r>
            <a:r>
              <a:rPr lang="en-GB" i="1" dirty="0" smtClean="0"/>
              <a:t>, </a:t>
            </a:r>
            <a:r>
              <a:rPr lang="en-GB" i="1" dirty="0" err="1" smtClean="0"/>
              <a:t>Romane</a:t>
            </a:r>
            <a:r>
              <a:rPr lang="en-GB" i="1" dirty="0" smtClean="0"/>
              <a:t>, </a:t>
            </a:r>
            <a:r>
              <a:rPr lang="en-GB" i="1" dirty="0" err="1" smtClean="0"/>
              <a:t>donee</a:t>
            </a:r>
            <a:endParaRPr lang="en-GB" i="1" dirty="0" smtClean="0"/>
          </a:p>
          <a:p>
            <a:r>
              <a:rPr lang="en-GB" i="1" dirty="0" err="1" smtClean="0"/>
              <a:t>templa</a:t>
            </a:r>
            <a:r>
              <a:rPr lang="en-GB" i="1" dirty="0" smtClean="0"/>
              <a:t> </a:t>
            </a:r>
            <a:r>
              <a:rPr lang="en-GB" i="1" dirty="0" err="1" smtClean="0"/>
              <a:t>refeceris</a:t>
            </a:r>
            <a:r>
              <a:rPr lang="en-GB" i="1" dirty="0" smtClean="0"/>
              <a:t> </a:t>
            </a:r>
            <a:r>
              <a:rPr lang="en-GB" i="1" dirty="0" err="1" smtClean="0"/>
              <a:t>aedesque</a:t>
            </a:r>
            <a:r>
              <a:rPr lang="en-GB" i="1" dirty="0" smtClean="0"/>
              <a:t> </a:t>
            </a:r>
            <a:r>
              <a:rPr lang="en-GB" i="1" dirty="0" err="1" smtClean="0"/>
              <a:t>labentis</a:t>
            </a:r>
            <a:r>
              <a:rPr lang="en-GB" i="1" dirty="0" smtClean="0"/>
              <a:t> </a:t>
            </a:r>
            <a:r>
              <a:rPr lang="en-GB" i="1" dirty="0" err="1" smtClean="0"/>
              <a:t>deorum</a:t>
            </a:r>
            <a:r>
              <a:rPr lang="en-GB" i="1" dirty="0" smtClean="0"/>
              <a:t> et </a:t>
            </a:r>
            <a:r>
              <a:rPr lang="en-GB" i="1" dirty="0" err="1" smtClean="0"/>
              <a:t>foeda</a:t>
            </a:r>
            <a:r>
              <a:rPr lang="en-GB" i="1" dirty="0" smtClean="0"/>
              <a:t> </a:t>
            </a:r>
            <a:r>
              <a:rPr lang="en-GB" i="1" dirty="0" err="1" smtClean="0"/>
              <a:t>nigra</a:t>
            </a:r>
            <a:r>
              <a:rPr lang="en-GB" i="1" dirty="0" smtClean="0"/>
              <a:t> simulacra </a:t>
            </a:r>
            <a:r>
              <a:rPr lang="en-GB" i="1" dirty="0" err="1" smtClean="0"/>
              <a:t>fomo</a:t>
            </a:r>
            <a:r>
              <a:rPr lang="en-GB" i="1" dirty="0" smtClean="0"/>
              <a:t> </a:t>
            </a:r>
            <a:r>
              <a:rPr lang="en-GB" dirty="0" smtClean="0"/>
              <a:t>('although undeserving, you,</a:t>
            </a:r>
          </a:p>
          <a:p>
            <a:r>
              <a:rPr lang="en-GB" dirty="0" smtClean="0"/>
              <a:t>Romans, shall suffer for the transgressions of your ancestors until you have repaired the temples and</a:t>
            </a:r>
          </a:p>
          <a:p>
            <a:r>
              <a:rPr lang="en-GB" dirty="0" smtClean="0"/>
              <a:t>falling shrines of the gods and statues filthy from the black smoke').</a:t>
            </a:r>
          </a:p>
          <a:p>
            <a:endParaRPr lang="en-GB" dirty="0"/>
          </a:p>
        </p:txBody>
      </p:sp>
      <p:sp>
        <p:nvSpPr>
          <p:cNvPr id="4" name="Slide Number Placeholder 3"/>
          <p:cNvSpPr>
            <a:spLocks noGrp="1"/>
          </p:cNvSpPr>
          <p:nvPr>
            <p:ph type="sldNum" sz="quarter" idx="10"/>
          </p:nvPr>
        </p:nvSpPr>
        <p:spPr/>
        <p:txBody>
          <a:bodyPr/>
          <a:lstStyle/>
          <a:p>
            <a:fld id="{7C4DE624-9E1E-472A-B5A3-748121FC3F0D}" type="slidenum">
              <a:rPr lang="en-GB" smtClean="0"/>
              <a:pPr/>
              <a:t>12</a:t>
            </a:fld>
            <a:endParaRPr lang="en-GB"/>
          </a:p>
        </p:txBody>
      </p:sp>
    </p:spTree>
    <p:extLst>
      <p:ext uri="{BB962C8B-B14F-4D97-AF65-F5344CB8AC3E}">
        <p14:creationId xmlns="" xmlns:p14="http://schemas.microsoft.com/office/powerpoint/2010/main" val="795509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26646BD4-E1C5-4BFC-987A-A1B6C38DCC0B}" type="datetimeFigureOut">
              <a:rPr lang="en-GB" smtClean="0"/>
              <a:pPr/>
              <a:t>13/02/2014</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BADBFA6-EFFB-430A-9EEB-B7C99A13E2A9}" type="slidenum">
              <a:rPr lang="en-GB" smtClean="0"/>
              <a:pPr/>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26646BD4-E1C5-4BFC-987A-A1B6C38DCC0B}" type="datetimeFigureOut">
              <a:rPr lang="en-GB" smtClean="0"/>
              <a:pPr/>
              <a:t>13/02/2014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CBADBFA6-EFFB-430A-9EEB-B7C99A13E2A9}" type="slidenum">
              <a:rPr lang="en-GB" smtClean="0"/>
              <a:pPr/>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26646BD4-E1C5-4BFC-987A-A1B6C38DCC0B}" type="datetimeFigureOut">
              <a:rPr lang="en-GB" smtClean="0"/>
              <a:pPr/>
              <a:t>13/02/2014</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BADBFA6-EFFB-430A-9EEB-B7C99A13E2A9}" type="slidenum">
              <a:rPr lang="en-GB" smtClean="0"/>
              <a:pPr/>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26646BD4-E1C5-4BFC-987A-A1B6C38DCC0B}" type="datetimeFigureOut">
              <a:rPr lang="en-GB" smtClean="0"/>
              <a:pPr/>
              <a:t>13/02/2014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ADBFA6-EFFB-430A-9EEB-B7C99A13E2A9}" type="slidenum">
              <a:rPr lang="en-GB" smtClean="0"/>
              <a:pPr/>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26646BD4-E1C5-4BFC-987A-A1B6C38DCC0B}" type="datetimeFigureOut">
              <a:rPr lang="en-GB" smtClean="0"/>
              <a:pPr/>
              <a:t>13/02/2014</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CBADBFA6-EFFB-430A-9EEB-B7C99A13E2A9}" type="slidenum">
              <a:rPr lang="en-GB" smtClean="0"/>
              <a:pPr/>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26646BD4-E1C5-4BFC-987A-A1B6C38DCC0B}" type="datetimeFigureOut">
              <a:rPr lang="en-GB" smtClean="0"/>
              <a:pPr/>
              <a:t>13/02/2014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CBADBFA6-EFFB-430A-9EEB-B7C99A13E2A9}" type="slidenum">
              <a:rPr lang="en-GB" smtClean="0"/>
              <a:pPr/>
              <a:t>‹#›</a:t>
            </a:fld>
            <a:endParaRPr lang="en-GB"/>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26646BD4-E1C5-4BFC-987A-A1B6C38DCC0B}" type="datetimeFigureOut">
              <a:rPr lang="en-GB" smtClean="0"/>
              <a:pPr/>
              <a:t>13/02/2014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CBADBFA6-EFFB-430A-9EEB-B7C99A13E2A9}" type="slidenum">
              <a:rPr lang="en-GB" smtClean="0"/>
              <a:pPr/>
              <a:t>‹#›</a:t>
            </a:fld>
            <a:endParaRPr lang="en-GB"/>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CBADBFA6-EFFB-430A-9EEB-B7C99A13E2A9}" type="slidenum">
              <a:rPr lang="en-GB" smtClean="0"/>
              <a:pPr/>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26646BD4-E1C5-4BFC-987A-A1B6C38DCC0B}" type="datetimeFigureOut">
              <a:rPr lang="en-GB" smtClean="0"/>
              <a:pPr/>
              <a:t>13/02/2014</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CBADBFA6-EFFB-430A-9EEB-B7C99A13E2A9}" type="slidenum">
              <a:rPr lang="en-GB" smtClean="0"/>
              <a:pPr/>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26646BD4-E1C5-4BFC-987A-A1B6C38DCC0B}" type="datetimeFigureOut">
              <a:rPr lang="en-GB" smtClean="0"/>
              <a:pPr/>
              <a:t>13/02/2014</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6646BD4-E1C5-4BFC-987A-A1B6C38DCC0B}" type="datetimeFigureOut">
              <a:rPr lang="en-GB" smtClean="0"/>
              <a:pPr/>
              <a:t>13/02/2014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DBFA6-EFFB-430A-9EEB-B7C99A13E2A9}"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CBADBFA6-EFFB-430A-9EEB-B7C99A13E2A9}" type="slidenum">
              <a:rPr lang="en-GB" smtClean="0"/>
              <a:pPr/>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6646BD4-E1C5-4BFC-987A-A1B6C38DCC0B}" type="datetimeFigureOut">
              <a:rPr lang="en-GB" smtClean="0"/>
              <a:pPr/>
              <a:t>13/02/2014</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26646BD4-E1C5-4BFC-987A-A1B6C38DCC0B}" type="datetimeFigureOut">
              <a:rPr lang="en-GB" smtClean="0"/>
              <a:pPr/>
              <a:t>13/02/2014</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CBADBFA6-EFFB-430A-9EEB-B7C99A13E2A9}" type="slidenum">
              <a:rPr lang="en-GB" smtClean="0"/>
              <a:pPr/>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spd="slow">
    <p:randomBar dir="vert"/>
  </p:transition>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8.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 Id="rId4" Type="http://schemas.microsoft.com/office/2007/relationships/hdphoto" Target="../media/hdphoto3.wdp"/></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 Id="rId4" Type="http://schemas.microsoft.com/office/2007/relationships/hdphoto" Target="../media/hdphoto3.wdp"/></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 Id="rId4" Type="http://schemas.microsoft.com/office/2007/relationships/hdphoto" Target="../media/hdphoto7.wdp"/></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 Id="rId4" Type="http://schemas.microsoft.com/office/2007/relationships/hdphoto" Target="../media/hdphoto7.wdp"/></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1.jpeg"/><Relationship Id="rId1" Type="http://schemas.openxmlformats.org/officeDocument/2006/relationships/slideLayout" Target="../slideLayouts/slideLayout2.xml"/><Relationship Id="rId4" Type="http://schemas.microsoft.com/office/2007/relationships/hdphoto" Target="../media/hdphoto8.wdp"/></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 Id="rId5" Type="http://schemas.microsoft.com/office/2007/relationships/hdphoto" Target="../media/hdphoto9.wdp"/><Relationship Id="rId4" Type="http://schemas.openxmlformats.org/officeDocument/2006/relationships/image" Target="../media/image32.png"/></Relationships>
</file>

<file path=ppt/slides/_rels/slide3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8.png"/><Relationship Id="rId1" Type="http://schemas.openxmlformats.org/officeDocument/2006/relationships/slideLayout" Target="../slideLayouts/slideLayout2.xml"/><Relationship Id="rId4" Type="http://schemas.openxmlformats.org/officeDocument/2006/relationships/image" Target="../media/image39.jpeg"/></Relationships>
</file>

<file path=ppt/slides/_rels/slide4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8.png"/><Relationship Id="rId1" Type="http://schemas.openxmlformats.org/officeDocument/2006/relationships/slideLayout" Target="../slideLayouts/slideLayout2.xml"/><Relationship Id="rId5" Type="http://schemas.openxmlformats.org/officeDocument/2006/relationships/image" Target="../media/image41.jpeg"/><Relationship Id="rId4" Type="http://schemas.openxmlformats.org/officeDocument/2006/relationships/image" Target="../media/image37.jpeg"/></Relationships>
</file>

<file path=ppt/slides/_rels/slide4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38.png"/><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4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38.png"/><Relationship Id="rId1" Type="http://schemas.openxmlformats.org/officeDocument/2006/relationships/slideLayout" Target="../slideLayouts/slideLayout7.xml"/><Relationship Id="rId4" Type="http://schemas.openxmlformats.org/officeDocument/2006/relationships/image" Target="../media/image46.jpeg"/></Relationships>
</file>

<file path=ppt/slides/_rels/slide4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38.png"/><Relationship Id="rId1" Type="http://schemas.openxmlformats.org/officeDocument/2006/relationships/slideLayout" Target="../slideLayouts/slideLayout7.xml"/><Relationship Id="rId5" Type="http://schemas.openxmlformats.org/officeDocument/2006/relationships/image" Target="../media/image49.jpeg"/><Relationship Id="rId4" Type="http://schemas.openxmlformats.org/officeDocument/2006/relationships/image" Target="../media/image48.jpeg"/></Relationships>
</file>

<file path=ppt/slides/_rels/slide4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38.png"/><Relationship Id="rId1" Type="http://schemas.openxmlformats.org/officeDocument/2006/relationships/slideLayout" Target="../slideLayouts/slideLayout6.xml"/><Relationship Id="rId4" Type="http://schemas.openxmlformats.org/officeDocument/2006/relationships/image" Target="../media/image52.jpeg"/></Relationships>
</file>

<file path=ppt/slides/_rels/slide49.xml.rels><?xml version="1.0" encoding="UTF-8" standalone="yes"?>
<Relationships xmlns="http://schemas.openxmlformats.org/package/2006/relationships"><Relationship Id="rId3" Type="http://schemas.openxmlformats.org/officeDocument/2006/relationships/image" Target="../media/image52.jpeg"/><Relationship Id="rId7" Type="http://schemas.openxmlformats.org/officeDocument/2006/relationships/image" Target="../media/image56.jpeg"/><Relationship Id="rId2" Type="http://schemas.openxmlformats.org/officeDocument/2006/relationships/image" Target="../media/image38.png"/><Relationship Id="rId1" Type="http://schemas.openxmlformats.org/officeDocument/2006/relationships/slideLayout" Target="../slideLayouts/slideLayout6.xml"/><Relationship Id="rId6" Type="http://schemas.openxmlformats.org/officeDocument/2006/relationships/image" Target="../media/image55.jpeg"/><Relationship Id="rId5" Type="http://schemas.openxmlformats.org/officeDocument/2006/relationships/image" Target="../media/image54.jpeg"/><Relationship Id="rId4" Type="http://schemas.openxmlformats.org/officeDocument/2006/relationships/image" Target="../media/image53.jpeg"/></Relationships>
</file>

<file path=ppt/slides/_rels/slide50.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38.png"/><Relationship Id="rId1" Type="http://schemas.openxmlformats.org/officeDocument/2006/relationships/slideLayout" Target="../slideLayouts/slideLayout6.xml"/><Relationship Id="rId5" Type="http://schemas.openxmlformats.org/officeDocument/2006/relationships/image" Target="../media/image58.jpeg"/><Relationship Id="rId4" Type="http://schemas.openxmlformats.org/officeDocument/2006/relationships/hyperlink" Target="http://www.google.co.uk/url?sa=i&amp;rct=j&amp;q=&amp;esrc=s&amp;frm=1&amp;source=images&amp;cd=&amp;cad=rja&amp;docid=dZbxNuNqfqgYYM&amp;tbnid=I-5q2NyQ4i92iM:&amp;ved=0CAUQjRw&amp;url=http://de.wikipedia.org/wiki/Geschichte_der_R%C3%B6mer_in_Germanien&amp;ei=rEr8UuacOMOg0wWm5YCQDw&amp;bvm=bv.61190604,d.ZG4&amp;psig=AFQjCNH8VnkTv5ZnyNPCq9YkMf_ZZowqug&amp;ust=1392351433532422"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38.png"/><Relationship Id="rId1" Type="http://schemas.openxmlformats.org/officeDocument/2006/relationships/slideLayout" Target="../slideLayouts/slideLayout6.xml"/><Relationship Id="rId5" Type="http://schemas.openxmlformats.org/officeDocument/2006/relationships/image" Target="../media/image60.jpeg"/><Relationship Id="rId4" Type="http://schemas.openxmlformats.org/officeDocument/2006/relationships/image" Target="../media/image59.jpeg"/></Relationships>
</file>

<file path=ppt/slides/_rels/slide52.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image" Target="../media/image63.jpeg"/><Relationship Id="rId2" Type="http://schemas.openxmlformats.org/officeDocument/2006/relationships/image" Target="../media/image61.jpeg"/><Relationship Id="rId1" Type="http://schemas.openxmlformats.org/officeDocument/2006/relationships/slideLayout" Target="../slideLayouts/slideLayout6.xml"/><Relationship Id="rId6" Type="http://schemas.openxmlformats.org/officeDocument/2006/relationships/hyperlink" Target="http://www.google.co.uk/url?sa=i&amp;rct=j&amp;q=&amp;esrc=s&amp;frm=1&amp;source=images&amp;cd=&amp;cad=rja&amp;docid=KGQj1IFsZGfvuM&amp;tbnid=dT2SX3atq9g7FM:&amp;ved=0CAUQjRw&amp;url=http://www.welt.de/kultur/article4416150/Waldgirmes-Roemerstadt-in-Germanien.html&amp;ei=OUn8UorEI8ey0QWPiIC4Dw&amp;bvm=bv.61190604,d.ZG4&amp;psig=AFQjCNH8VnkTv5ZnyNPCq9YkMf_ZZowqug&amp;ust=1392351433532422" TargetMode="External"/><Relationship Id="rId5" Type="http://schemas.openxmlformats.org/officeDocument/2006/relationships/image" Target="../media/image62.jpeg"/><Relationship Id="rId4" Type="http://schemas.openxmlformats.org/officeDocument/2006/relationships/image" Target="../media/image59.jpeg"/></Relationships>
</file>

<file path=ppt/slides/_rels/slide53.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38.png"/><Relationship Id="rId1" Type="http://schemas.openxmlformats.org/officeDocument/2006/relationships/slideLayout" Target="../slideLayouts/slideLayout6.xml"/><Relationship Id="rId4" Type="http://schemas.openxmlformats.org/officeDocument/2006/relationships/image" Target="../media/image64.jpeg"/></Relationships>
</file>

<file path=ppt/slides/_rels/slide54.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38.png"/><Relationship Id="rId1" Type="http://schemas.openxmlformats.org/officeDocument/2006/relationships/slideLayout" Target="../slideLayouts/slideLayout6.xml"/><Relationship Id="rId6" Type="http://schemas.openxmlformats.org/officeDocument/2006/relationships/image" Target="../media/image65.jpeg"/><Relationship Id="rId5" Type="http://schemas.openxmlformats.org/officeDocument/2006/relationships/hyperlink" Target="http://www.google.co.uk/url?sa=i&amp;rct=j&amp;q=&amp;esrc=s&amp;frm=1&amp;source=images&amp;cd=&amp;cad=rja&amp;docid=hd0PTeyt93iQRM&amp;tbnid=Pjn1FyoybsiO1M:&amp;ved=0CAUQjRw&amp;url=http://www.muenzen-ritter.de/wissenswertes/numismatikbibliothek/historia-romana/varusschlacht&amp;ei=_kv8UpuVO6nB0gW154DIDw&amp;bvm=bv.61190604,d.ZG4&amp;psig=AFQjCNGkL7nuep4qR_1jjl23b66bvB57Zg&amp;ust=1392352600287386" TargetMode="External"/><Relationship Id="rId4" Type="http://schemas.openxmlformats.org/officeDocument/2006/relationships/image" Target="../media/image64.jpeg"/></Relationships>
</file>

<file path=ppt/slides/_rels/slide55.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2.xml"/><Relationship Id="rId4" Type="http://schemas.openxmlformats.org/officeDocument/2006/relationships/image" Target="../media/image68.png"/></Relationships>
</file>

<file path=ppt/slides/_rels/slide57.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7.png"/><Relationship Id="rId1" Type="http://schemas.openxmlformats.org/officeDocument/2006/relationships/slideLayout" Target="../slideLayouts/slideLayout2.xml"/><Relationship Id="rId5" Type="http://schemas.openxmlformats.org/officeDocument/2006/relationships/image" Target="../media/image71.jpeg"/><Relationship Id="rId4" Type="http://schemas.openxmlformats.org/officeDocument/2006/relationships/image" Target="../media/image70.jpeg"/></Relationships>
</file>

<file path=ppt/slides/_rels/slide5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8.xml"/><Relationship Id="rId4" Type="http://schemas.microsoft.com/office/2007/relationships/hdphoto" Target="../media/hdphoto10.wdp"/></Relationships>
</file>

<file path=ppt/slides/_rels/slide59.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2.png"/><Relationship Id="rId1" Type="http://schemas.openxmlformats.org/officeDocument/2006/relationships/slideLayout" Target="../slideLayouts/slideLayout2.xml"/><Relationship Id="rId5" Type="http://schemas.openxmlformats.org/officeDocument/2006/relationships/image" Target="../media/image76.jpeg"/><Relationship Id="rId4" Type="http://schemas.openxmlformats.org/officeDocument/2006/relationships/image" Target="../media/image75.jpeg"/></Relationships>
</file>

<file path=ppt/slides/_rels/slide61.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2.png"/><Relationship Id="rId1" Type="http://schemas.openxmlformats.org/officeDocument/2006/relationships/slideLayout" Target="../slideLayouts/slideLayout2.xml"/><Relationship Id="rId5" Type="http://schemas.openxmlformats.org/officeDocument/2006/relationships/image" Target="../media/image78.jpeg"/><Relationship Id="rId4" Type="http://schemas.openxmlformats.org/officeDocument/2006/relationships/image" Target="../media/image77.jpeg"/></Relationships>
</file>

<file path=ppt/slides/_rels/slide62.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2.png"/><Relationship Id="rId1" Type="http://schemas.openxmlformats.org/officeDocument/2006/relationships/slideLayout" Target="../slideLayouts/slideLayout2.xml"/><Relationship Id="rId5" Type="http://schemas.openxmlformats.org/officeDocument/2006/relationships/image" Target="../media/image81.png"/><Relationship Id="rId4" Type="http://schemas.openxmlformats.org/officeDocument/2006/relationships/image" Target="../media/image80.jpeg"/></Relationships>
</file>

<file path=ppt/slides/_rels/slide6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7.png"/><Relationship Id="rId1" Type="http://schemas.openxmlformats.org/officeDocument/2006/relationships/slideLayout" Target="../slideLayouts/slideLayout2.xml"/><Relationship Id="rId6" Type="http://schemas.microsoft.com/office/2007/relationships/hdphoto" Target="../media/hdphoto8.wdp"/><Relationship Id="rId5" Type="http://schemas.openxmlformats.org/officeDocument/2006/relationships/image" Target="../media/image25.png"/><Relationship Id="rId4" Type="http://schemas.openxmlformats.org/officeDocument/2006/relationships/image" Target="../media/image4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Ideology</a:t>
            </a:r>
            <a:endParaRPr lang="en-GB" dirty="0"/>
          </a:p>
        </p:txBody>
      </p:sp>
      <p:sp>
        <p:nvSpPr>
          <p:cNvPr id="7" name="Text Placeholder 6"/>
          <p:cNvSpPr>
            <a:spLocks noGrp="1"/>
          </p:cNvSpPr>
          <p:nvPr>
            <p:ph type="body" idx="2"/>
          </p:nvPr>
        </p:nvSpPr>
        <p:spPr/>
        <p:txBody>
          <a:bodyPr/>
          <a:lstStyle/>
          <a:p>
            <a:r>
              <a:rPr lang="en-GB" dirty="0" smtClean="0"/>
              <a:t>of the Augustan regime</a:t>
            </a:r>
            <a:endParaRPr lang="en-GB" dirty="0"/>
          </a:p>
        </p:txBody>
      </p:sp>
      <p:sp>
        <p:nvSpPr>
          <p:cNvPr id="6" name="Content Placeholder 5"/>
          <p:cNvSpPr>
            <a:spLocks noGrp="1"/>
          </p:cNvSpPr>
          <p:nvPr>
            <p:ph sz="quarter" idx="1"/>
          </p:nvPr>
        </p:nvSpPr>
        <p:spPr/>
        <p:txBody>
          <a:bodyPr/>
          <a:lstStyle/>
          <a:p>
            <a:endParaRPr lang="en-GB"/>
          </a:p>
        </p:txBody>
      </p:sp>
      <p:pic>
        <p:nvPicPr>
          <p:cNvPr id="4" name="Picture 3"/>
          <p:cNvPicPr>
            <a:picLocks noChangeAspect="1"/>
          </p:cNvPicPr>
          <p:nvPr/>
        </p:nvPicPr>
        <p:blipFill rotWithShape="1">
          <a:blip r:embed="rId2" cstate="print">
            <a:extLst>
              <a:ext uri="{28A0092B-C50C-407E-A947-70E740481C1C}">
                <a14:useLocalDpi xmlns="" xmlns:a14="http://schemas.microsoft.com/office/drawing/2010/main" val="0"/>
              </a:ext>
            </a:extLst>
          </a:blip>
          <a:srcRect t="11447"/>
          <a:stretch/>
        </p:blipFill>
        <p:spPr>
          <a:xfrm>
            <a:off x="2987824" y="-26155"/>
            <a:ext cx="5829280" cy="6882677"/>
          </a:xfrm>
          <a:prstGeom prst="rect">
            <a:avLst/>
          </a:prstGeom>
        </p:spPr>
      </p:pic>
    </p:spTree>
    <p:extLst>
      <p:ext uri="{BB962C8B-B14F-4D97-AF65-F5344CB8AC3E}">
        <p14:creationId xmlns="" xmlns:p14="http://schemas.microsoft.com/office/powerpoint/2010/main" val="962256266"/>
      </p:ext>
    </p:extLst>
  </p:cSld>
  <p:clrMapOvr>
    <a:masterClrMapping/>
  </p:clrMapOvr>
  <p:transition spd="slow">
    <p:randomBar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GB" dirty="0" smtClean="0"/>
              <a:t>Ideology</a:t>
            </a:r>
            <a:endParaRPr lang="en-GB" dirty="0"/>
          </a:p>
        </p:txBody>
      </p:sp>
      <p:sp>
        <p:nvSpPr>
          <p:cNvPr id="3" name="Text Placeholder 2"/>
          <p:cNvSpPr>
            <a:spLocks noGrp="1"/>
          </p:cNvSpPr>
          <p:nvPr>
            <p:ph type="body" idx="2"/>
          </p:nvPr>
        </p:nvSpPr>
        <p:spPr>
          <a:xfrm>
            <a:off x="381000" y="3789040"/>
            <a:ext cx="2362200" cy="2337123"/>
          </a:xfrm>
        </p:spPr>
        <p:txBody>
          <a:bodyPr/>
          <a:lstStyle/>
          <a:p>
            <a:r>
              <a:rPr lang="en-GB" dirty="0" smtClean="0"/>
              <a:t>Gemma </a:t>
            </a:r>
            <a:r>
              <a:rPr lang="en-GB" dirty="0" err="1" smtClean="0"/>
              <a:t>Augustea</a:t>
            </a:r>
            <a:r>
              <a:rPr lang="en-GB" dirty="0"/>
              <a:t/>
            </a:r>
            <a:br>
              <a:rPr lang="en-GB" dirty="0"/>
            </a:br>
            <a:r>
              <a:rPr lang="en-GB" dirty="0" smtClean="0"/>
              <a:t>beginning 1</a:t>
            </a:r>
            <a:r>
              <a:rPr lang="en-GB" baseline="30000" dirty="0" smtClean="0"/>
              <a:t>st</a:t>
            </a:r>
            <a:r>
              <a:rPr lang="en-GB" dirty="0" smtClean="0"/>
              <a:t> c. A.D.</a:t>
            </a:r>
            <a:br>
              <a:rPr lang="en-GB" dirty="0" smtClean="0"/>
            </a:br>
            <a:r>
              <a:rPr lang="en-GB" dirty="0" smtClean="0"/>
              <a:t>19 by 23 cm</a:t>
            </a:r>
          </a:p>
          <a:p>
            <a:endParaRPr lang="en-GB" dirty="0"/>
          </a:p>
        </p:txBody>
      </p:sp>
      <p:sp>
        <p:nvSpPr>
          <p:cNvPr id="2" name="Content Placeholder 1"/>
          <p:cNvSpPr>
            <a:spLocks noGrp="1"/>
          </p:cNvSpPr>
          <p:nvPr>
            <p:ph sz="quarter" idx="1"/>
          </p:nvPr>
        </p:nvSpPr>
        <p:spPr/>
        <p:txBody>
          <a:bodyPr/>
          <a:lstStyle/>
          <a:p>
            <a:endParaRPr lang="en-GB"/>
          </a:p>
        </p:txBody>
      </p:sp>
      <p:pic>
        <p:nvPicPr>
          <p:cNvPr id="10" name="Picture 2" descr="http://employees.oneonta.edu/farberas/arth/Images/109images/Roman/augustus/gemma_augustus.jpg"/>
          <p:cNvPicPr>
            <a:picLocks noChangeAspect="1" noChangeArrowheads="1"/>
          </p:cNvPicPr>
          <p:nvPr/>
        </p:nvPicPr>
        <p:blipFill>
          <a:blip r:embed="rId2" cstate="print">
            <a:extLst>
              <a:ext uri="{BEBA8EAE-BF5A-486C-A8C5-ECC9F3942E4B}">
                <a14:imgProps xmlns="" xmlns:a14="http://schemas.microsoft.com/office/drawing/2010/main">
                  <a14:imgLayer r:embed="rId3">
                    <a14:imgEffect>
                      <a14:backgroundRemoval t="6011" b="98033" l="1885" r="94742">
                        <a14:foregroundMark x1="19147" y1="17049" x2="19147" y2="17049"/>
                        <a14:foregroundMark x1="28770" y1="11257" x2="28770" y2="11257"/>
                        <a14:foregroundMark x1="14683" y1="29290" x2="14683" y2="29290"/>
                        <a14:foregroundMark x1="7440" y1="36066" x2="7440" y2="36066"/>
                        <a14:foregroundMark x1="4464" y1="51694" x2="4464" y2="51694"/>
                        <a14:foregroundMark x1="1984" y1="66448" x2="1984" y2="66448"/>
                        <a14:foregroundMark x1="12103" y1="76503" x2="12103" y2="76503"/>
                        <a14:foregroundMark x1="22123" y1="74426" x2="22123" y2="74426"/>
                        <a14:foregroundMark x1="26587" y1="75628" x2="26587" y2="75628"/>
                        <a14:foregroundMark x1="26786" y1="81639" x2="26786" y2="81639"/>
                        <a14:foregroundMark x1="30258" y1="92678" x2="30258" y2="92678"/>
                        <a14:foregroundMark x1="58135" y1="14098" x2="58135" y2="14098"/>
                        <a14:foregroundMark x1="65575" y1="12131" x2="65575" y2="12131"/>
                        <a14:foregroundMark x1="68651" y1="19672" x2="68651" y2="19672"/>
                        <a14:foregroundMark x1="66468" y1="35847" x2="66468" y2="35847"/>
                        <a14:foregroundMark x1="63591" y1="30492" x2="63591" y2="30492"/>
                        <a14:foregroundMark x1="58929" y1="37705" x2="58929" y2="37705"/>
                        <a14:foregroundMark x1="71032" y1="48306" x2="71032" y2="48306"/>
                        <a14:foregroundMark x1="78671" y1="49836" x2="78671" y2="49836"/>
                        <a14:foregroundMark x1="81746" y1="37268" x2="81746" y2="37268"/>
                        <a14:foregroundMark x1="78075" y1="30710" x2="78075" y2="30710"/>
                        <a14:foregroundMark x1="77381" y1="25246" x2="77381" y2="25246"/>
                        <a14:foregroundMark x1="77778" y1="21530" x2="77778" y2="21530"/>
                        <a14:foregroundMark x1="79563" y1="19126" x2="79563" y2="19126"/>
                        <a14:foregroundMark x1="71429" y1="15519" x2="71429" y2="15519"/>
                        <a14:foregroundMark x1="60714" y1="16721" x2="60714" y2="16721"/>
                        <a14:foregroundMark x1="44940" y1="12131" x2="44940" y2="12131"/>
                        <a14:foregroundMark x1="50000" y1="6120" x2="50000" y2="6120"/>
                        <a14:foregroundMark x1="82440" y1="33880" x2="82440" y2="33880"/>
                        <a14:foregroundMark x1="94940" y1="43060" x2="94940" y2="43060"/>
                        <a14:foregroundMark x1="59623" y1="95301" x2="59623" y2="95301"/>
                        <a14:foregroundMark x1="55655" y1="98033" x2="55655" y2="98033"/>
                        <a14:foregroundMark x1="25893" y1="96284" x2="25893" y2="96284"/>
                        <a14:foregroundMark x1="23016" y1="96503" x2="23016" y2="96503"/>
                        <a14:foregroundMark x1="21925" y1="97814" x2="21925" y2="97814"/>
                        <a14:foregroundMark x1="2877" y1="57486" x2="2877" y2="57486"/>
                      </a14:backgroundRemoval>
                    </a14:imgEffect>
                  </a14:imgLayer>
                </a14:imgProps>
              </a:ext>
            </a:extLst>
          </a:blip>
          <a:srcRect/>
          <a:stretch>
            <a:fillRect/>
          </a:stretch>
        </p:blipFill>
        <p:spPr bwMode="auto">
          <a:xfrm>
            <a:off x="2699792" y="620688"/>
            <a:ext cx="6229615" cy="5661248"/>
          </a:xfrm>
          <a:prstGeom prst="rect">
            <a:avLst/>
          </a:prstGeom>
          <a:noFill/>
        </p:spPr>
      </p:pic>
    </p:spTree>
    <p:extLst>
      <p:ext uri="{BB962C8B-B14F-4D97-AF65-F5344CB8AC3E}">
        <p14:creationId xmlns="" xmlns:p14="http://schemas.microsoft.com/office/powerpoint/2010/main" val="1971597907"/>
      </p:ext>
    </p:extLst>
  </p:cSld>
  <p:clrMapOvr>
    <a:masterClrMapping/>
  </p:clrMapOvr>
  <p:transition spd="slow">
    <p:randomBar dir="ver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Ideology</a:t>
            </a:r>
          </a:p>
        </p:txBody>
      </p:sp>
      <p:sp>
        <p:nvSpPr>
          <p:cNvPr id="3" name="Text Placeholder 2"/>
          <p:cNvSpPr>
            <a:spLocks noGrp="1"/>
          </p:cNvSpPr>
          <p:nvPr>
            <p:ph type="body" idx="2"/>
          </p:nvPr>
        </p:nvSpPr>
        <p:spPr/>
        <p:txBody>
          <a:bodyPr/>
          <a:lstStyle/>
          <a:p>
            <a:endParaRPr lang="en-GB" dirty="0"/>
          </a:p>
        </p:txBody>
      </p:sp>
      <p:sp>
        <p:nvSpPr>
          <p:cNvPr id="4" name="Content Placeholder 3"/>
          <p:cNvSpPr>
            <a:spLocks noGrp="1"/>
          </p:cNvSpPr>
          <p:nvPr>
            <p:ph sz="quarter" idx="1"/>
          </p:nvPr>
        </p:nvSpPr>
        <p:spPr/>
        <p:txBody>
          <a:bodyPr/>
          <a:lstStyle/>
          <a:p>
            <a:endParaRPr lang="en-GB"/>
          </a:p>
        </p:txBody>
      </p:sp>
      <p:pic>
        <p:nvPicPr>
          <p:cNvPr id="1026" name="Picture 2" descr="http://www.montney.com/marine/iwo.jpg"/>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t="23008"/>
          <a:stretch/>
        </p:blipFill>
        <p:spPr bwMode="auto">
          <a:xfrm>
            <a:off x="2987824" y="635184"/>
            <a:ext cx="4970193" cy="3081848"/>
          </a:xfrm>
          <a:prstGeom prst="rect">
            <a:avLst/>
          </a:prstGeom>
          <a:noFill/>
          <a:extLst>
            <a:ext uri="{909E8E84-426E-40DD-AFC4-6F175D3DCCD1}">
              <a14:hiddenFill xmlns="" xmlns:a14="http://schemas.microsoft.com/office/drawing/2010/main">
                <a:solidFill>
                  <a:srgbClr val="FFFFFF"/>
                </a:solidFill>
              </a14:hiddenFill>
            </a:ext>
          </a:extLst>
        </p:spPr>
      </p:pic>
      <p:pic>
        <p:nvPicPr>
          <p:cNvPr id="6" name="Picture 2" descr="http://employees.oneonta.edu/farberas/arth/Images/109images/Roman/augustus/gemma_augustus.jpg"/>
          <p:cNvPicPr>
            <a:picLocks noChangeAspect="1" noChangeArrowheads="1"/>
          </p:cNvPicPr>
          <p:nvPr/>
        </p:nvPicPr>
        <p:blipFill rotWithShape="1">
          <a:blip r:embed="rId3" cstate="print">
            <a:extLst>
              <a:ext uri="{BEBA8EAE-BF5A-486C-A8C5-ECC9F3942E4B}">
                <a14:imgProps xmlns="" xmlns:a14="http://schemas.microsoft.com/office/drawing/2010/main">
                  <a14:imgLayer r:embed="rId4">
                    <a14:imgEffect>
                      <a14:backgroundRemoval t="6011" b="98033" l="1885" r="94742">
                        <a14:foregroundMark x1="19147" y1="17049" x2="19147" y2="17049"/>
                        <a14:foregroundMark x1="28770" y1="11257" x2="28770" y2="11257"/>
                        <a14:foregroundMark x1="14683" y1="29290" x2="14683" y2="29290"/>
                        <a14:foregroundMark x1="7440" y1="36066" x2="7440" y2="36066"/>
                        <a14:foregroundMark x1="4464" y1="51694" x2="4464" y2="51694"/>
                        <a14:foregroundMark x1="1984" y1="66448" x2="1984" y2="66448"/>
                        <a14:foregroundMark x1="12103" y1="76503" x2="12103" y2="76503"/>
                        <a14:foregroundMark x1="22123" y1="74426" x2="22123" y2="74426"/>
                        <a14:foregroundMark x1="26587" y1="75628" x2="26587" y2="75628"/>
                        <a14:foregroundMark x1="26786" y1="81639" x2="26786" y2="81639"/>
                        <a14:foregroundMark x1="30258" y1="92678" x2="30258" y2="92678"/>
                        <a14:foregroundMark x1="58135" y1="14098" x2="58135" y2="14098"/>
                        <a14:foregroundMark x1="65575" y1="12131" x2="65575" y2="12131"/>
                        <a14:foregroundMark x1="68651" y1="19672" x2="68651" y2="19672"/>
                        <a14:foregroundMark x1="66468" y1="35847" x2="66468" y2="35847"/>
                        <a14:foregroundMark x1="63591" y1="30492" x2="63591" y2="30492"/>
                        <a14:foregroundMark x1="58929" y1="37705" x2="58929" y2="37705"/>
                        <a14:foregroundMark x1="71032" y1="48306" x2="71032" y2="48306"/>
                        <a14:foregroundMark x1="78671" y1="49836" x2="78671" y2="49836"/>
                        <a14:foregroundMark x1="81746" y1="37268" x2="81746" y2="37268"/>
                        <a14:foregroundMark x1="78075" y1="30710" x2="78075" y2="30710"/>
                        <a14:foregroundMark x1="77381" y1="25246" x2="77381" y2="25246"/>
                        <a14:foregroundMark x1="77778" y1="21530" x2="77778" y2="21530"/>
                        <a14:foregroundMark x1="79563" y1="19126" x2="79563" y2="19126"/>
                        <a14:foregroundMark x1="71429" y1="15519" x2="71429" y2="15519"/>
                        <a14:foregroundMark x1="60714" y1="16721" x2="60714" y2="16721"/>
                        <a14:foregroundMark x1="44940" y1="12131" x2="44940" y2="12131"/>
                        <a14:foregroundMark x1="50000" y1="6120" x2="50000" y2="6120"/>
                        <a14:foregroundMark x1="82440" y1="33880" x2="82440" y2="33880"/>
                        <a14:foregroundMark x1="94940" y1="43060" x2="94940" y2="43060"/>
                        <a14:foregroundMark x1="59623" y1="95301" x2="59623" y2="95301"/>
                        <a14:foregroundMark x1="55655" y1="98033" x2="55655" y2="98033"/>
                        <a14:foregroundMark x1="25893" y1="96284" x2="25893" y2="96284"/>
                        <a14:foregroundMark x1="23016" y1="96503" x2="23016" y2="96503"/>
                        <a14:foregroundMark x1="21925" y1="97814" x2="21925" y2="97814"/>
                        <a14:foregroundMark x1="2877" y1="57486" x2="2877" y2="57486"/>
                      </a14:backgroundRemoval>
                    </a14:imgEffect>
                  </a14:imgLayer>
                </a14:imgProps>
              </a:ext>
            </a:extLst>
          </a:blip>
          <a:srcRect t="60105"/>
          <a:stretch/>
        </p:blipFill>
        <p:spPr bwMode="auto">
          <a:xfrm>
            <a:off x="2699792" y="4023360"/>
            <a:ext cx="6229615" cy="2258576"/>
          </a:xfrm>
          <a:prstGeom prst="rect">
            <a:avLst/>
          </a:prstGeom>
          <a:noFill/>
        </p:spPr>
      </p:pic>
      <p:sp>
        <p:nvSpPr>
          <p:cNvPr id="7" name="TextBox 6"/>
          <p:cNvSpPr txBox="1"/>
          <p:nvPr/>
        </p:nvSpPr>
        <p:spPr>
          <a:xfrm rot="1358286">
            <a:off x="6156595" y="901913"/>
            <a:ext cx="2699089" cy="923330"/>
          </a:xfrm>
          <a:prstGeom prst="rect">
            <a:avLst/>
          </a:prstGeom>
          <a:noFill/>
        </p:spPr>
        <p:txBody>
          <a:bodyPr wrap="square" rtlCol="0">
            <a:spAutoFit/>
          </a:bodyPr>
          <a:lstStyle/>
          <a:p>
            <a:pPr algn="ctr"/>
            <a:r>
              <a:rPr lang="en-GB" i="1" dirty="0">
                <a:solidFill>
                  <a:srgbClr val="C00000"/>
                </a:solidFill>
              </a:rPr>
              <a:t>Raising the Flag </a:t>
            </a:r>
            <a:r>
              <a:rPr lang="en-GB" i="1" dirty="0" smtClean="0">
                <a:solidFill>
                  <a:srgbClr val="C00000"/>
                </a:solidFill>
              </a:rPr>
              <a:t/>
            </a:r>
            <a:br>
              <a:rPr lang="en-GB" i="1" dirty="0" smtClean="0">
                <a:solidFill>
                  <a:srgbClr val="C00000"/>
                </a:solidFill>
              </a:rPr>
            </a:br>
            <a:r>
              <a:rPr lang="en-GB" i="1" dirty="0" smtClean="0">
                <a:solidFill>
                  <a:srgbClr val="C00000"/>
                </a:solidFill>
              </a:rPr>
              <a:t>on </a:t>
            </a:r>
            <a:r>
              <a:rPr lang="en-GB" i="1" dirty="0">
                <a:solidFill>
                  <a:srgbClr val="C00000"/>
                </a:solidFill>
              </a:rPr>
              <a:t>Iwo </a:t>
            </a:r>
            <a:r>
              <a:rPr lang="en-GB" i="1" dirty="0" smtClean="0">
                <a:solidFill>
                  <a:srgbClr val="C00000"/>
                </a:solidFill>
              </a:rPr>
              <a:t>Jima</a:t>
            </a:r>
            <a:br>
              <a:rPr lang="en-GB" i="1" dirty="0" smtClean="0">
                <a:solidFill>
                  <a:srgbClr val="C00000"/>
                </a:solidFill>
              </a:rPr>
            </a:br>
            <a:r>
              <a:rPr lang="en-GB" dirty="0" smtClean="0">
                <a:solidFill>
                  <a:srgbClr val="C00000"/>
                </a:solidFill>
              </a:rPr>
              <a:t>23</a:t>
            </a:r>
            <a:r>
              <a:rPr lang="en-GB" baseline="30000" dirty="0" smtClean="0">
                <a:solidFill>
                  <a:srgbClr val="C00000"/>
                </a:solidFill>
              </a:rPr>
              <a:t>rd</a:t>
            </a:r>
            <a:r>
              <a:rPr lang="en-GB" dirty="0" smtClean="0">
                <a:solidFill>
                  <a:srgbClr val="C00000"/>
                </a:solidFill>
              </a:rPr>
              <a:t> February 1945</a:t>
            </a:r>
            <a:endParaRPr lang="en-GB" dirty="0">
              <a:solidFill>
                <a:srgbClr val="C00000"/>
              </a:solidFill>
            </a:endParaRPr>
          </a:p>
        </p:txBody>
      </p:sp>
    </p:spTree>
    <p:extLst>
      <p:ext uri="{BB962C8B-B14F-4D97-AF65-F5344CB8AC3E}">
        <p14:creationId xmlns="" xmlns:p14="http://schemas.microsoft.com/office/powerpoint/2010/main" val="85974928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heel(1)">
                                      <p:cBhvr>
                                        <p:cTn id="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Ideology</a:t>
            </a:r>
          </a:p>
        </p:txBody>
      </p:sp>
      <p:sp>
        <p:nvSpPr>
          <p:cNvPr id="3" name="Text Placeholder 2"/>
          <p:cNvSpPr>
            <a:spLocks noGrp="1"/>
          </p:cNvSpPr>
          <p:nvPr>
            <p:ph type="body" idx="2"/>
          </p:nvPr>
        </p:nvSpPr>
        <p:spPr/>
        <p:txBody>
          <a:bodyPr/>
          <a:lstStyle/>
          <a:p>
            <a:r>
              <a:rPr lang="en-GB" dirty="0" smtClean="0"/>
              <a:t>Centre: Augustus</a:t>
            </a:r>
            <a:br>
              <a:rPr lang="en-GB" dirty="0" smtClean="0"/>
            </a:br>
            <a:r>
              <a:rPr lang="en-GB" dirty="0" smtClean="0"/>
              <a:t>           divine honours</a:t>
            </a:r>
          </a:p>
          <a:p>
            <a:r>
              <a:rPr lang="en-GB" dirty="0" smtClean="0"/>
              <a:t>Prosperity to the land</a:t>
            </a:r>
          </a:p>
          <a:p>
            <a:r>
              <a:rPr lang="en-GB" dirty="0" smtClean="0"/>
              <a:t>Ruling the known world</a:t>
            </a:r>
          </a:p>
          <a:p>
            <a:r>
              <a:rPr lang="en-GB" dirty="0" smtClean="0"/>
              <a:t>Victory </a:t>
            </a:r>
          </a:p>
          <a:p>
            <a:r>
              <a:rPr lang="en-GB" dirty="0" smtClean="0"/>
              <a:t>Pax</a:t>
            </a:r>
          </a:p>
        </p:txBody>
      </p:sp>
      <p:sp>
        <p:nvSpPr>
          <p:cNvPr id="4" name="Content Placeholder 3"/>
          <p:cNvSpPr>
            <a:spLocks noGrp="1"/>
          </p:cNvSpPr>
          <p:nvPr>
            <p:ph sz="quarter" idx="1"/>
          </p:nvPr>
        </p:nvSpPr>
        <p:spPr/>
        <p:txBody>
          <a:bodyPr/>
          <a:lstStyle/>
          <a:p>
            <a:endParaRPr lang="en-GB"/>
          </a:p>
        </p:txBody>
      </p:sp>
      <p:pic>
        <p:nvPicPr>
          <p:cNvPr id="2050" name="Picture 2" descr="File:Gemma Augustea (numbers).JPG"/>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 xmlns:a14="http://schemas.microsoft.com/office/drawing/2010/main" val="0"/>
              </a:ext>
            </a:extLst>
          </a:blip>
          <a:srcRect/>
          <a:stretch>
            <a:fillRect/>
          </a:stretch>
        </p:blipFill>
        <p:spPr bwMode="auto">
          <a:xfrm>
            <a:off x="2672862" y="620688"/>
            <a:ext cx="6377054" cy="5941355"/>
          </a:xfrm>
          <a:prstGeom prst="rect">
            <a:avLst/>
          </a:prstGeom>
          <a:noFill/>
          <a:extLst>
            <a:ext uri="{909E8E84-426E-40DD-AFC4-6F175D3DCCD1}">
              <a14:hiddenFill xmlns="" xmlns:a14="http://schemas.microsoft.com/office/drawing/2010/main">
                <a:solidFill>
                  <a:srgbClr val="FFFFFF"/>
                </a:solidFill>
              </a14:hiddenFill>
            </a:ext>
          </a:extLst>
        </p:spPr>
      </p:pic>
      <p:sp>
        <p:nvSpPr>
          <p:cNvPr id="5" name="TextBox 4"/>
          <p:cNvSpPr txBox="1"/>
          <p:nvPr/>
        </p:nvSpPr>
        <p:spPr>
          <a:xfrm>
            <a:off x="6012160" y="-27384"/>
            <a:ext cx="1728192" cy="1015663"/>
          </a:xfrm>
          <a:prstGeom prst="rect">
            <a:avLst/>
          </a:prstGeom>
          <a:noFill/>
        </p:spPr>
        <p:txBody>
          <a:bodyPr wrap="square" rtlCol="0">
            <a:spAutoFit/>
          </a:bodyPr>
          <a:lstStyle/>
          <a:p>
            <a:pPr algn="ctr"/>
            <a:r>
              <a:rPr lang="en-GB" sz="2000" b="1" dirty="0" smtClean="0">
                <a:solidFill>
                  <a:srgbClr val="C00000"/>
                </a:solidFill>
                <a:effectLst>
                  <a:outerShdw blurRad="38100" dist="38100" dir="2700000" algn="tl">
                    <a:srgbClr val="000000">
                      <a:alpha val="43137"/>
                    </a:srgbClr>
                  </a:outerShdw>
                </a:effectLst>
              </a:rPr>
              <a:t>Augustus</a:t>
            </a:r>
            <a:r>
              <a:rPr lang="en-GB" b="1" dirty="0" smtClean="0">
                <a:solidFill>
                  <a:srgbClr val="C00000"/>
                </a:solidFill>
                <a:effectLst>
                  <a:outerShdw blurRad="38100" dist="38100" dir="2700000" algn="tl">
                    <a:srgbClr val="000000">
                      <a:alpha val="43137"/>
                    </a:srgbClr>
                  </a:outerShdw>
                </a:effectLst>
              </a:rPr>
              <a:t/>
            </a:r>
            <a:br>
              <a:rPr lang="en-GB" b="1" dirty="0" smtClean="0">
                <a:solidFill>
                  <a:srgbClr val="C00000"/>
                </a:solidFill>
                <a:effectLst>
                  <a:outerShdw blurRad="38100" dist="38100" dir="2700000" algn="tl">
                    <a:srgbClr val="000000">
                      <a:alpha val="43137"/>
                    </a:srgbClr>
                  </a:outerShdw>
                </a:effectLst>
              </a:rPr>
            </a:br>
            <a:r>
              <a:rPr lang="en-GB" sz="1600" dirty="0" smtClean="0">
                <a:solidFill>
                  <a:srgbClr val="C00000"/>
                </a:solidFill>
                <a:effectLst>
                  <a:outerShdw blurRad="38100" dist="38100" dir="2700000" algn="tl">
                    <a:srgbClr val="000000">
                      <a:alpha val="43137"/>
                    </a:srgbClr>
                  </a:outerShdw>
                </a:effectLst>
              </a:rPr>
              <a:t>+civic crown</a:t>
            </a:r>
            <a:br>
              <a:rPr lang="en-GB" sz="1600" dirty="0" smtClean="0">
                <a:solidFill>
                  <a:srgbClr val="C00000"/>
                </a:solidFill>
                <a:effectLst>
                  <a:outerShdw blurRad="38100" dist="38100" dir="2700000" algn="tl">
                    <a:srgbClr val="000000">
                      <a:alpha val="43137"/>
                    </a:srgbClr>
                  </a:outerShdw>
                </a:effectLst>
              </a:rPr>
            </a:br>
            <a:r>
              <a:rPr lang="en-GB" sz="1200" dirty="0" smtClean="0">
                <a:solidFill>
                  <a:schemeClr val="accent1">
                    <a:lumMod val="60000"/>
                    <a:lumOff val="40000"/>
                  </a:schemeClr>
                </a:solidFill>
                <a:effectLst>
                  <a:outerShdw blurRad="38100" dist="38100" dir="2700000" algn="tl">
                    <a:srgbClr val="000000">
                      <a:alpha val="43137"/>
                    </a:srgbClr>
                  </a:outerShdw>
                </a:effectLst>
              </a:rPr>
              <a:t>+</a:t>
            </a:r>
            <a:r>
              <a:rPr lang="en-GB" sz="1200" i="1" dirty="0" err="1" smtClean="0">
                <a:solidFill>
                  <a:schemeClr val="accent1">
                    <a:lumMod val="60000"/>
                    <a:lumOff val="40000"/>
                  </a:schemeClr>
                </a:solidFill>
                <a:effectLst>
                  <a:outerShdw blurRad="38100" dist="38100" dir="2700000" algn="tl">
                    <a:srgbClr val="000000">
                      <a:alpha val="43137"/>
                    </a:srgbClr>
                  </a:outerShdw>
                </a:effectLst>
              </a:rPr>
              <a:t>lituus</a:t>
            </a:r>
            <a:r>
              <a:rPr lang="en-GB" sz="1200" dirty="0" smtClean="0">
                <a:solidFill>
                  <a:schemeClr val="accent1">
                    <a:lumMod val="60000"/>
                    <a:lumOff val="40000"/>
                  </a:schemeClr>
                </a:solidFill>
                <a:effectLst>
                  <a:outerShdw blurRad="38100" dist="38100" dir="2700000" algn="tl">
                    <a:srgbClr val="000000">
                      <a:alpha val="43137"/>
                    </a:srgbClr>
                  </a:outerShdw>
                </a:effectLst>
              </a:rPr>
              <a:t>/augury stick</a:t>
            </a:r>
            <a:br>
              <a:rPr lang="en-GB" sz="1200" dirty="0" smtClean="0">
                <a:solidFill>
                  <a:schemeClr val="accent1">
                    <a:lumMod val="60000"/>
                    <a:lumOff val="40000"/>
                  </a:schemeClr>
                </a:solidFill>
                <a:effectLst>
                  <a:outerShdw blurRad="38100" dist="38100" dir="2700000" algn="tl">
                    <a:srgbClr val="000000">
                      <a:alpha val="43137"/>
                    </a:srgbClr>
                  </a:outerShdw>
                </a:effectLst>
              </a:rPr>
            </a:br>
            <a:r>
              <a:rPr lang="en-GB" sz="1200" dirty="0" smtClean="0">
                <a:solidFill>
                  <a:schemeClr val="accent1">
                    <a:lumMod val="60000"/>
                    <a:lumOff val="40000"/>
                  </a:schemeClr>
                </a:solidFill>
                <a:effectLst>
                  <a:outerShdw blurRad="38100" dist="38100" dir="2700000" algn="tl">
                    <a:srgbClr val="000000">
                      <a:alpha val="43137"/>
                    </a:srgbClr>
                  </a:outerShdw>
                </a:effectLst>
                <a:sym typeface="Wingdings" panose="05000000000000000000" pitchFamily="2" charset="2"/>
              </a:rPr>
              <a:t></a:t>
            </a:r>
            <a:r>
              <a:rPr lang="en-GB" sz="1200" dirty="0" smtClean="0">
                <a:solidFill>
                  <a:schemeClr val="accent1">
                    <a:lumMod val="60000"/>
                    <a:lumOff val="40000"/>
                  </a:schemeClr>
                </a:solidFill>
                <a:effectLst>
                  <a:outerShdw blurRad="38100" dist="38100" dir="2700000" algn="tl">
                    <a:srgbClr val="000000">
                      <a:alpha val="43137"/>
                    </a:srgbClr>
                  </a:outerShdw>
                </a:effectLst>
              </a:rPr>
              <a:t>just wars</a:t>
            </a:r>
            <a:endParaRPr lang="en-GB" dirty="0">
              <a:solidFill>
                <a:schemeClr val="accent1">
                  <a:lumMod val="60000"/>
                  <a:lumOff val="40000"/>
                </a:schemeClr>
              </a:solidFill>
              <a:effectLst>
                <a:outerShdw blurRad="38100" dist="38100" dir="2700000" algn="tl">
                  <a:srgbClr val="000000">
                    <a:alpha val="43137"/>
                  </a:srgbClr>
                </a:outerShdw>
              </a:effectLst>
            </a:endParaRPr>
          </a:p>
        </p:txBody>
      </p:sp>
      <p:sp>
        <p:nvSpPr>
          <p:cNvPr id="7" name="TextBox 6"/>
          <p:cNvSpPr txBox="1"/>
          <p:nvPr/>
        </p:nvSpPr>
        <p:spPr>
          <a:xfrm>
            <a:off x="7321724" y="666758"/>
            <a:ext cx="1728192" cy="615553"/>
          </a:xfrm>
          <a:prstGeom prst="rect">
            <a:avLst/>
          </a:prstGeom>
          <a:noFill/>
        </p:spPr>
        <p:txBody>
          <a:bodyPr wrap="square" rtlCol="0">
            <a:spAutoFit/>
          </a:bodyPr>
          <a:lstStyle/>
          <a:p>
            <a:pPr algn="ctr"/>
            <a:r>
              <a:rPr lang="en-GB" b="1" dirty="0" err="1" smtClean="0">
                <a:solidFill>
                  <a:srgbClr val="C00000"/>
                </a:solidFill>
                <a:effectLst>
                  <a:outerShdw blurRad="38100" dist="38100" dir="2700000" algn="tl">
                    <a:srgbClr val="000000">
                      <a:alpha val="43137"/>
                    </a:srgbClr>
                  </a:outerShdw>
                </a:effectLst>
              </a:rPr>
              <a:t>Oikumene</a:t>
            </a:r>
            <a:r>
              <a:rPr lang="en-GB" b="1" dirty="0" smtClean="0">
                <a:solidFill>
                  <a:srgbClr val="C00000"/>
                </a:solidFill>
                <a:effectLst>
                  <a:outerShdw blurRad="38100" dist="38100" dir="2700000" algn="tl">
                    <a:srgbClr val="000000">
                      <a:alpha val="43137"/>
                    </a:srgbClr>
                  </a:outerShdw>
                </a:effectLst>
              </a:rPr>
              <a:t/>
            </a:r>
            <a:br>
              <a:rPr lang="en-GB" b="1" dirty="0" smtClean="0">
                <a:solidFill>
                  <a:srgbClr val="C00000"/>
                </a:solidFill>
                <a:effectLst>
                  <a:outerShdw blurRad="38100" dist="38100" dir="2700000" algn="tl">
                    <a:srgbClr val="000000">
                      <a:alpha val="43137"/>
                    </a:srgbClr>
                  </a:outerShdw>
                </a:effectLst>
              </a:rPr>
            </a:br>
            <a:r>
              <a:rPr lang="en-GB" sz="1600" dirty="0" smtClean="0">
                <a:solidFill>
                  <a:srgbClr val="C00000"/>
                </a:solidFill>
                <a:effectLst>
                  <a:outerShdw blurRad="38100" dist="38100" dir="2700000" algn="tl">
                    <a:srgbClr val="000000">
                      <a:alpha val="43137"/>
                    </a:srgbClr>
                  </a:outerShdw>
                </a:effectLst>
              </a:rPr>
              <a:t>inhabited world</a:t>
            </a:r>
            <a:endParaRPr lang="en-GB" dirty="0">
              <a:solidFill>
                <a:srgbClr val="C00000"/>
              </a:solidFill>
              <a:effectLst>
                <a:outerShdw blurRad="38100" dist="38100" dir="2700000" algn="tl">
                  <a:srgbClr val="000000">
                    <a:alpha val="43137"/>
                  </a:srgbClr>
                </a:outerShdw>
              </a:effectLst>
            </a:endParaRPr>
          </a:p>
        </p:txBody>
      </p:sp>
      <p:cxnSp>
        <p:nvCxnSpPr>
          <p:cNvPr id="8" name="Straight Arrow Connector 7"/>
          <p:cNvCxnSpPr/>
          <p:nvPr/>
        </p:nvCxnSpPr>
        <p:spPr>
          <a:xfrm>
            <a:off x="6876256" y="620688"/>
            <a:ext cx="0" cy="752113"/>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7" idx="2"/>
          </p:cNvCxnSpPr>
          <p:nvPr/>
        </p:nvCxnSpPr>
        <p:spPr>
          <a:xfrm flipH="1">
            <a:off x="7812360" y="1282311"/>
            <a:ext cx="373460" cy="282292"/>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5868144" y="3717032"/>
            <a:ext cx="1728192" cy="369332"/>
          </a:xfrm>
          <a:prstGeom prst="rect">
            <a:avLst/>
          </a:prstGeom>
          <a:noFill/>
        </p:spPr>
        <p:txBody>
          <a:bodyPr wrap="square" rtlCol="0">
            <a:spAutoFit/>
          </a:bodyPr>
          <a:lstStyle/>
          <a:p>
            <a:pPr algn="ctr"/>
            <a:r>
              <a:rPr lang="en-GB" b="1" dirty="0" smtClean="0">
                <a:solidFill>
                  <a:srgbClr val="C00000"/>
                </a:solidFill>
                <a:effectLst>
                  <a:outerShdw blurRad="38100" dist="38100" dir="2700000" algn="tl">
                    <a:srgbClr val="000000">
                      <a:alpha val="43137"/>
                    </a:srgbClr>
                  </a:outerShdw>
                </a:effectLst>
              </a:rPr>
              <a:t>eagle</a:t>
            </a:r>
            <a:endParaRPr lang="en-GB" dirty="0">
              <a:solidFill>
                <a:srgbClr val="C00000"/>
              </a:solidFill>
              <a:effectLst>
                <a:outerShdw blurRad="38100" dist="38100" dir="2700000" algn="tl">
                  <a:srgbClr val="000000">
                    <a:alpha val="43137"/>
                  </a:srgbClr>
                </a:outerShdw>
              </a:effectLst>
            </a:endParaRPr>
          </a:p>
        </p:txBody>
      </p:sp>
      <p:sp>
        <p:nvSpPr>
          <p:cNvPr id="17" name="TextBox 16"/>
          <p:cNvSpPr txBox="1"/>
          <p:nvPr/>
        </p:nvSpPr>
        <p:spPr>
          <a:xfrm rot="3672919">
            <a:off x="7833127" y="1498490"/>
            <a:ext cx="1728192" cy="646331"/>
          </a:xfrm>
          <a:prstGeom prst="rect">
            <a:avLst/>
          </a:prstGeom>
          <a:noFill/>
        </p:spPr>
        <p:txBody>
          <a:bodyPr wrap="square" rtlCol="0">
            <a:spAutoFit/>
          </a:bodyPr>
          <a:lstStyle/>
          <a:p>
            <a:pPr algn="ctr"/>
            <a:r>
              <a:rPr lang="en-GB" b="1" dirty="0" smtClean="0">
                <a:solidFill>
                  <a:srgbClr val="C00000"/>
                </a:solidFill>
                <a:effectLst>
                  <a:outerShdw blurRad="38100" dist="38100" dir="2700000" algn="tl">
                    <a:srgbClr val="000000">
                      <a:alpha val="43137"/>
                    </a:srgbClr>
                  </a:outerShdw>
                </a:effectLst>
              </a:rPr>
              <a:t>Neptune/</a:t>
            </a:r>
            <a:br>
              <a:rPr lang="en-GB" b="1" dirty="0" smtClean="0">
                <a:solidFill>
                  <a:srgbClr val="C00000"/>
                </a:solidFill>
                <a:effectLst>
                  <a:outerShdw blurRad="38100" dist="38100" dir="2700000" algn="tl">
                    <a:srgbClr val="000000">
                      <a:alpha val="43137"/>
                    </a:srgbClr>
                  </a:outerShdw>
                </a:effectLst>
              </a:rPr>
            </a:br>
            <a:r>
              <a:rPr lang="en-GB" b="1" dirty="0" err="1" smtClean="0">
                <a:solidFill>
                  <a:srgbClr val="C00000"/>
                </a:solidFill>
                <a:effectLst>
                  <a:outerShdw blurRad="38100" dist="38100" dir="2700000" algn="tl">
                    <a:srgbClr val="000000">
                      <a:alpha val="43137"/>
                    </a:srgbClr>
                  </a:outerShdw>
                </a:effectLst>
              </a:rPr>
              <a:t>Oceanus</a:t>
            </a:r>
            <a:endParaRPr lang="en-GB" dirty="0">
              <a:solidFill>
                <a:srgbClr val="C00000"/>
              </a:solidFill>
              <a:effectLst>
                <a:outerShdw blurRad="38100" dist="38100" dir="2700000" algn="tl">
                  <a:srgbClr val="000000">
                    <a:alpha val="43137"/>
                  </a:srgbClr>
                </a:outerShdw>
              </a:effectLst>
            </a:endParaRPr>
          </a:p>
        </p:txBody>
      </p:sp>
      <p:cxnSp>
        <p:nvCxnSpPr>
          <p:cNvPr id="18" name="Straight Arrow Connector 17"/>
          <p:cNvCxnSpPr>
            <a:stCxn id="17" idx="2"/>
          </p:cNvCxnSpPr>
          <p:nvPr/>
        </p:nvCxnSpPr>
        <p:spPr>
          <a:xfrm flipH="1">
            <a:off x="7917940" y="1977266"/>
            <a:ext cx="496049" cy="160306"/>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7164288" y="3347699"/>
            <a:ext cx="1728192" cy="646331"/>
          </a:xfrm>
          <a:prstGeom prst="rect">
            <a:avLst/>
          </a:prstGeom>
          <a:noFill/>
        </p:spPr>
        <p:txBody>
          <a:bodyPr wrap="square" rtlCol="0">
            <a:spAutoFit/>
          </a:bodyPr>
          <a:lstStyle/>
          <a:p>
            <a:pPr algn="ctr"/>
            <a:r>
              <a:rPr lang="en-GB" b="1" dirty="0" smtClean="0">
                <a:solidFill>
                  <a:srgbClr val="C00000"/>
                </a:solidFill>
                <a:effectLst>
                  <a:outerShdw blurRad="38100" dist="38100" dir="2700000" algn="tl">
                    <a:srgbClr val="000000">
                      <a:alpha val="43137"/>
                    </a:srgbClr>
                  </a:outerShdw>
                </a:effectLst>
              </a:rPr>
              <a:t>Italia</a:t>
            </a:r>
            <a:br>
              <a:rPr lang="en-GB" b="1" dirty="0" smtClean="0">
                <a:solidFill>
                  <a:srgbClr val="C00000"/>
                </a:solidFill>
                <a:effectLst>
                  <a:outerShdw blurRad="38100" dist="38100" dir="2700000" algn="tl">
                    <a:srgbClr val="000000">
                      <a:alpha val="43137"/>
                    </a:srgbClr>
                  </a:outerShdw>
                </a:effectLst>
              </a:rPr>
            </a:br>
            <a:r>
              <a:rPr lang="en-GB" b="1" dirty="0" smtClean="0">
                <a:solidFill>
                  <a:srgbClr val="C00000"/>
                </a:solidFill>
                <a:effectLst>
                  <a:outerShdw blurRad="38100" dist="38100" dir="2700000" algn="tl">
                    <a:srgbClr val="000000">
                      <a:alpha val="43137"/>
                    </a:srgbClr>
                  </a:outerShdw>
                </a:effectLst>
              </a:rPr>
              <a:t>+</a:t>
            </a:r>
            <a:r>
              <a:rPr lang="en-GB" dirty="0" smtClean="0">
                <a:solidFill>
                  <a:srgbClr val="C00000"/>
                </a:solidFill>
                <a:effectLst>
                  <a:outerShdw blurRad="38100" dist="38100" dir="2700000" algn="tl">
                    <a:srgbClr val="000000">
                      <a:alpha val="43137"/>
                    </a:srgbClr>
                  </a:outerShdw>
                </a:effectLst>
              </a:rPr>
              <a:t>cornucopia</a:t>
            </a:r>
            <a:endParaRPr lang="en-GB" dirty="0">
              <a:solidFill>
                <a:srgbClr val="C00000"/>
              </a:solidFill>
              <a:effectLst>
                <a:outerShdw blurRad="38100" dist="38100" dir="2700000" algn="tl">
                  <a:srgbClr val="000000">
                    <a:alpha val="43137"/>
                  </a:srgbClr>
                </a:outerShdw>
              </a:effectLst>
            </a:endParaRPr>
          </a:p>
        </p:txBody>
      </p:sp>
      <p:sp>
        <p:nvSpPr>
          <p:cNvPr id="23" name="TextBox 22"/>
          <p:cNvSpPr txBox="1"/>
          <p:nvPr/>
        </p:nvSpPr>
        <p:spPr>
          <a:xfrm rot="20265930">
            <a:off x="4937666" y="2314378"/>
            <a:ext cx="1728192" cy="369332"/>
          </a:xfrm>
          <a:prstGeom prst="rect">
            <a:avLst/>
          </a:prstGeom>
          <a:noFill/>
        </p:spPr>
        <p:txBody>
          <a:bodyPr wrap="square" rtlCol="0">
            <a:spAutoFit/>
          </a:bodyPr>
          <a:lstStyle/>
          <a:p>
            <a:pPr algn="ctr"/>
            <a:r>
              <a:rPr lang="en-GB" b="1" dirty="0" smtClean="0">
                <a:solidFill>
                  <a:srgbClr val="C00000"/>
                </a:solidFill>
                <a:effectLst>
                  <a:outerShdw blurRad="38100" dist="38100" dir="2700000" algn="tl">
                    <a:srgbClr val="000000">
                      <a:alpha val="43137"/>
                    </a:srgbClr>
                  </a:outerShdw>
                </a:effectLst>
              </a:rPr>
              <a:t>Roma</a:t>
            </a:r>
            <a:endParaRPr lang="en-GB" dirty="0">
              <a:solidFill>
                <a:srgbClr val="C00000"/>
              </a:solidFill>
              <a:effectLst>
                <a:outerShdw blurRad="38100" dist="38100" dir="2700000" algn="tl">
                  <a:srgbClr val="000000">
                    <a:alpha val="43137"/>
                  </a:srgbClr>
                </a:outerShdw>
              </a:effectLst>
            </a:endParaRPr>
          </a:p>
        </p:txBody>
      </p:sp>
      <p:sp>
        <p:nvSpPr>
          <p:cNvPr id="24" name="TextBox 23"/>
          <p:cNvSpPr txBox="1"/>
          <p:nvPr/>
        </p:nvSpPr>
        <p:spPr>
          <a:xfrm>
            <a:off x="2904562" y="116632"/>
            <a:ext cx="2093859" cy="646331"/>
          </a:xfrm>
          <a:prstGeom prst="rect">
            <a:avLst/>
          </a:prstGeom>
          <a:noFill/>
        </p:spPr>
        <p:txBody>
          <a:bodyPr wrap="square" rtlCol="0">
            <a:spAutoFit/>
          </a:bodyPr>
          <a:lstStyle/>
          <a:p>
            <a:pPr algn="ctr"/>
            <a:r>
              <a:rPr lang="en-GB" b="1" dirty="0" smtClean="0">
                <a:solidFill>
                  <a:srgbClr val="C00000"/>
                </a:solidFill>
                <a:effectLst>
                  <a:outerShdw blurRad="38100" dist="38100" dir="2700000" algn="tl">
                    <a:srgbClr val="000000">
                      <a:alpha val="43137"/>
                    </a:srgbClr>
                  </a:outerShdw>
                </a:effectLst>
              </a:rPr>
              <a:t>Victoria</a:t>
            </a:r>
            <a:br>
              <a:rPr lang="en-GB" b="1" dirty="0" smtClean="0">
                <a:solidFill>
                  <a:srgbClr val="C00000"/>
                </a:solidFill>
                <a:effectLst>
                  <a:outerShdw blurRad="38100" dist="38100" dir="2700000" algn="tl">
                    <a:srgbClr val="000000">
                      <a:alpha val="43137"/>
                    </a:srgbClr>
                  </a:outerShdw>
                </a:effectLst>
              </a:rPr>
            </a:br>
            <a:r>
              <a:rPr lang="en-GB" dirty="0" smtClean="0">
                <a:solidFill>
                  <a:srgbClr val="C00000"/>
                </a:solidFill>
                <a:effectLst>
                  <a:outerShdw blurRad="38100" dist="38100" dir="2700000" algn="tl">
                    <a:srgbClr val="000000">
                      <a:alpha val="43137"/>
                    </a:srgbClr>
                  </a:outerShdw>
                </a:effectLst>
              </a:rPr>
              <a:t>+chariot/</a:t>
            </a:r>
            <a:r>
              <a:rPr lang="en-GB" dirty="0" err="1" smtClean="0">
                <a:solidFill>
                  <a:srgbClr val="C00000"/>
                </a:solidFill>
                <a:effectLst>
                  <a:outerShdw blurRad="38100" dist="38100" dir="2700000" algn="tl">
                    <a:srgbClr val="000000">
                      <a:alpha val="43137"/>
                    </a:srgbClr>
                  </a:outerShdw>
                </a:effectLst>
              </a:rPr>
              <a:t>bigae</a:t>
            </a:r>
            <a:endParaRPr lang="en-GB" dirty="0">
              <a:solidFill>
                <a:srgbClr val="C00000"/>
              </a:solidFill>
              <a:effectLst>
                <a:outerShdw blurRad="38100" dist="38100" dir="2700000" algn="tl">
                  <a:srgbClr val="000000">
                    <a:alpha val="43137"/>
                  </a:srgbClr>
                </a:outerShdw>
              </a:effectLst>
            </a:endParaRPr>
          </a:p>
        </p:txBody>
      </p:sp>
      <p:cxnSp>
        <p:nvCxnSpPr>
          <p:cNvPr id="25" name="Straight Arrow Connector 24"/>
          <p:cNvCxnSpPr/>
          <p:nvPr/>
        </p:nvCxnSpPr>
        <p:spPr>
          <a:xfrm>
            <a:off x="3951491" y="762963"/>
            <a:ext cx="260469" cy="609838"/>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rot="18162565">
            <a:off x="2765472" y="2595229"/>
            <a:ext cx="1728192" cy="338554"/>
          </a:xfrm>
          <a:prstGeom prst="rect">
            <a:avLst/>
          </a:prstGeom>
          <a:noFill/>
        </p:spPr>
        <p:txBody>
          <a:bodyPr wrap="square" rtlCol="0">
            <a:spAutoFit/>
          </a:bodyPr>
          <a:lstStyle/>
          <a:p>
            <a:pPr algn="ctr"/>
            <a:r>
              <a:rPr lang="en-GB" sz="1600" dirty="0" err="1" smtClean="0">
                <a:solidFill>
                  <a:srgbClr val="C00000"/>
                </a:solidFill>
                <a:effectLst>
                  <a:outerShdw blurRad="38100" dist="38100" dir="2700000" algn="tl">
                    <a:srgbClr val="000000">
                      <a:alpha val="43137"/>
                    </a:srgbClr>
                  </a:outerShdw>
                </a:effectLst>
              </a:rPr>
              <a:t>triumphator</a:t>
            </a:r>
            <a:r>
              <a:rPr lang="en-GB" sz="1600" dirty="0" smtClean="0">
                <a:solidFill>
                  <a:srgbClr val="C00000"/>
                </a:solidFill>
                <a:effectLst>
                  <a:outerShdw blurRad="38100" dist="38100" dir="2700000" algn="tl">
                    <a:srgbClr val="000000">
                      <a:alpha val="43137"/>
                    </a:srgbClr>
                  </a:outerShdw>
                </a:effectLst>
              </a:rPr>
              <a:t>?</a:t>
            </a:r>
            <a:endParaRPr lang="en-GB" sz="1600" dirty="0">
              <a:solidFill>
                <a:srgbClr val="C00000"/>
              </a:solidFill>
              <a:effectLst>
                <a:outerShdw blurRad="38100" dist="38100" dir="2700000" algn="tl">
                  <a:srgbClr val="000000">
                    <a:alpha val="43137"/>
                  </a:srgbClr>
                </a:outerShdw>
              </a:effectLst>
            </a:endParaRPr>
          </a:p>
        </p:txBody>
      </p:sp>
      <p:sp>
        <p:nvSpPr>
          <p:cNvPr id="28" name="TextBox 27"/>
          <p:cNvSpPr txBox="1"/>
          <p:nvPr/>
        </p:nvSpPr>
        <p:spPr>
          <a:xfrm>
            <a:off x="3286202" y="5805264"/>
            <a:ext cx="2149893" cy="369332"/>
          </a:xfrm>
          <a:prstGeom prst="rect">
            <a:avLst/>
          </a:prstGeom>
          <a:noFill/>
        </p:spPr>
        <p:txBody>
          <a:bodyPr wrap="square" rtlCol="0">
            <a:spAutoFit/>
          </a:bodyPr>
          <a:lstStyle/>
          <a:p>
            <a:pPr algn="ctr"/>
            <a:r>
              <a:rPr lang="en-GB" dirty="0" smtClean="0">
                <a:solidFill>
                  <a:srgbClr val="C00000"/>
                </a:solidFill>
                <a:effectLst>
                  <a:outerShdw blurRad="38100" dist="38100" dir="2700000" algn="tl">
                    <a:srgbClr val="000000">
                      <a:alpha val="43137"/>
                    </a:srgbClr>
                  </a:outerShdw>
                </a:effectLst>
              </a:rPr>
              <a:t>Celts/Germans?</a:t>
            </a:r>
            <a:endParaRPr lang="en-GB" dirty="0">
              <a:solidFill>
                <a:srgbClr val="C00000"/>
              </a:solidFill>
              <a:effectLst>
                <a:outerShdw blurRad="38100" dist="38100" dir="2700000" algn="tl">
                  <a:srgbClr val="000000">
                    <a:alpha val="43137"/>
                  </a:srgbClr>
                </a:outerShdw>
              </a:effectLst>
            </a:endParaRPr>
          </a:p>
        </p:txBody>
      </p:sp>
      <p:sp>
        <p:nvSpPr>
          <p:cNvPr id="29" name="TextBox 28"/>
          <p:cNvSpPr txBox="1"/>
          <p:nvPr/>
        </p:nvSpPr>
        <p:spPr>
          <a:xfrm rot="2177955">
            <a:off x="3390391" y="5105104"/>
            <a:ext cx="3107598" cy="369332"/>
          </a:xfrm>
          <a:prstGeom prst="rect">
            <a:avLst/>
          </a:prstGeom>
          <a:noFill/>
        </p:spPr>
        <p:txBody>
          <a:bodyPr wrap="square" rtlCol="0">
            <a:spAutoFit/>
          </a:bodyPr>
          <a:lstStyle/>
          <a:p>
            <a:pPr algn="ctr"/>
            <a:r>
              <a:rPr lang="en-GB" dirty="0" err="1" smtClean="0">
                <a:solidFill>
                  <a:srgbClr val="C00000"/>
                </a:solidFill>
                <a:effectLst>
                  <a:outerShdw blurRad="38100" dist="38100" dir="2700000" algn="tl">
                    <a:srgbClr val="000000">
                      <a:alpha val="43137"/>
                    </a:srgbClr>
                  </a:outerShdw>
                </a:effectLst>
              </a:rPr>
              <a:t>tropaion</a:t>
            </a:r>
            <a:r>
              <a:rPr lang="en-GB" dirty="0" smtClean="0">
                <a:solidFill>
                  <a:srgbClr val="C00000"/>
                </a:solidFill>
                <a:effectLst>
                  <a:outerShdw blurRad="38100" dist="38100" dir="2700000" algn="tl">
                    <a:srgbClr val="000000">
                      <a:alpha val="43137"/>
                    </a:srgbClr>
                  </a:outerShdw>
                </a:effectLst>
              </a:rPr>
              <a:t> / trophy of war</a:t>
            </a:r>
            <a:endParaRPr lang="en-GB" dirty="0">
              <a:solidFill>
                <a:srgbClr val="C00000"/>
              </a:solidFill>
              <a:effectLst>
                <a:outerShdw blurRad="38100" dist="38100" dir="2700000" algn="tl">
                  <a:srgbClr val="000000">
                    <a:alpha val="43137"/>
                  </a:srgbClr>
                </a:outerShdw>
              </a:effectLst>
            </a:endParaRPr>
          </a:p>
        </p:txBody>
      </p:sp>
      <p:sp>
        <p:nvSpPr>
          <p:cNvPr id="30" name="TextBox 29"/>
          <p:cNvSpPr txBox="1"/>
          <p:nvPr/>
        </p:nvSpPr>
        <p:spPr>
          <a:xfrm>
            <a:off x="4544937" y="321623"/>
            <a:ext cx="2093859" cy="369332"/>
          </a:xfrm>
          <a:prstGeom prst="rect">
            <a:avLst/>
          </a:prstGeom>
          <a:noFill/>
        </p:spPr>
        <p:txBody>
          <a:bodyPr wrap="square" rtlCol="0">
            <a:spAutoFit/>
          </a:bodyPr>
          <a:lstStyle/>
          <a:p>
            <a:pPr algn="ctr"/>
            <a:r>
              <a:rPr lang="en-GB" dirty="0" err="1" smtClean="0">
                <a:solidFill>
                  <a:srgbClr val="C00000"/>
                </a:solidFill>
                <a:effectLst>
                  <a:outerShdw blurRad="38100" dist="38100" dir="2700000" algn="tl">
                    <a:srgbClr val="000000">
                      <a:alpha val="43137"/>
                    </a:srgbClr>
                  </a:outerShdw>
                </a:effectLst>
              </a:rPr>
              <a:t>capricorn</a:t>
            </a:r>
            <a:endParaRPr lang="en-GB" dirty="0">
              <a:solidFill>
                <a:srgbClr val="C00000"/>
              </a:solidFill>
              <a:effectLst>
                <a:outerShdw blurRad="38100" dist="38100" dir="2700000" algn="tl">
                  <a:srgbClr val="000000">
                    <a:alpha val="43137"/>
                  </a:srgbClr>
                </a:outerShdw>
              </a:effectLst>
            </a:endParaRPr>
          </a:p>
        </p:txBody>
      </p:sp>
      <p:cxnSp>
        <p:nvCxnSpPr>
          <p:cNvPr id="31" name="Straight Arrow Connector 30"/>
          <p:cNvCxnSpPr>
            <a:stCxn id="30" idx="2"/>
          </p:cNvCxnSpPr>
          <p:nvPr/>
        </p:nvCxnSpPr>
        <p:spPr>
          <a:xfrm>
            <a:off x="5591867" y="690955"/>
            <a:ext cx="713909" cy="732502"/>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067944" y="4355812"/>
            <a:ext cx="2149893" cy="369332"/>
          </a:xfrm>
          <a:prstGeom prst="rect">
            <a:avLst/>
          </a:prstGeom>
          <a:noFill/>
        </p:spPr>
        <p:txBody>
          <a:bodyPr wrap="square" rtlCol="0">
            <a:spAutoFit/>
          </a:bodyPr>
          <a:lstStyle/>
          <a:p>
            <a:pPr algn="ctr"/>
            <a:r>
              <a:rPr lang="en-GB" dirty="0" smtClean="0">
                <a:solidFill>
                  <a:srgbClr val="C00000"/>
                </a:solidFill>
                <a:effectLst>
                  <a:outerShdw blurRad="38100" dist="38100" dir="2700000" algn="tl">
                    <a:srgbClr val="000000">
                      <a:alpha val="43137"/>
                    </a:srgbClr>
                  </a:outerShdw>
                </a:effectLst>
              </a:rPr>
              <a:t>Mars?</a:t>
            </a:r>
            <a:endParaRPr lang="en-GB" dirty="0">
              <a:solidFill>
                <a:srgbClr val="C00000"/>
              </a:solidFill>
              <a:effectLst>
                <a:outerShdw blurRad="38100" dist="38100" dir="2700000" algn="tl">
                  <a:srgbClr val="000000">
                    <a:alpha val="43137"/>
                  </a:srgbClr>
                </a:outerShdw>
              </a:effectLst>
            </a:endParaRPr>
          </a:p>
        </p:txBody>
      </p:sp>
      <p:sp>
        <p:nvSpPr>
          <p:cNvPr id="36" name="TextBox 35"/>
          <p:cNvSpPr txBox="1"/>
          <p:nvPr/>
        </p:nvSpPr>
        <p:spPr>
          <a:xfrm>
            <a:off x="5076056" y="6011996"/>
            <a:ext cx="3687321" cy="369332"/>
          </a:xfrm>
          <a:prstGeom prst="rect">
            <a:avLst/>
          </a:prstGeom>
          <a:noFill/>
        </p:spPr>
        <p:txBody>
          <a:bodyPr wrap="square" rtlCol="0">
            <a:spAutoFit/>
          </a:bodyPr>
          <a:lstStyle/>
          <a:p>
            <a:pPr algn="r"/>
            <a:r>
              <a:rPr lang="en-GB" dirty="0" smtClean="0">
                <a:solidFill>
                  <a:srgbClr val="C00000"/>
                </a:solidFill>
                <a:effectLst>
                  <a:outerShdw blurRad="38100" dist="38100" dir="2700000" algn="tl">
                    <a:srgbClr val="000000">
                      <a:alpha val="43137"/>
                    </a:srgbClr>
                  </a:outerShdw>
                </a:effectLst>
              </a:rPr>
              <a:t>anonymous soldiers?</a:t>
            </a:r>
            <a:endParaRPr lang="en-GB" dirty="0">
              <a:solidFill>
                <a:srgbClr val="C00000"/>
              </a:solidFill>
              <a:effectLst>
                <a:outerShdw blurRad="38100" dist="38100" dir="2700000" algn="tl">
                  <a:srgbClr val="000000">
                    <a:alpha val="43137"/>
                  </a:srgbClr>
                </a:outerShdw>
              </a:effectLst>
            </a:endParaRPr>
          </a:p>
        </p:txBody>
      </p:sp>
      <p:sp>
        <p:nvSpPr>
          <p:cNvPr id="39" name="TextBox 38"/>
          <p:cNvSpPr txBox="1"/>
          <p:nvPr/>
        </p:nvSpPr>
        <p:spPr>
          <a:xfrm>
            <a:off x="3923928" y="2484400"/>
            <a:ext cx="1728192" cy="861774"/>
          </a:xfrm>
          <a:prstGeom prst="rect">
            <a:avLst/>
          </a:prstGeom>
          <a:noFill/>
        </p:spPr>
        <p:txBody>
          <a:bodyPr wrap="square" rtlCol="0">
            <a:spAutoFit/>
          </a:bodyPr>
          <a:lstStyle/>
          <a:p>
            <a:pPr algn="ctr"/>
            <a:r>
              <a:rPr lang="en-GB" sz="1600" dirty="0" smtClean="0">
                <a:solidFill>
                  <a:srgbClr val="C00000"/>
                </a:solidFill>
                <a:effectLst>
                  <a:outerShdw blurRad="38100" dist="38100" dir="2700000" algn="tl">
                    <a:srgbClr val="000000">
                      <a:alpha val="43137"/>
                    </a:srgbClr>
                  </a:outerShdw>
                </a:effectLst>
              </a:rPr>
              <a:t>Tiberius?</a:t>
            </a:r>
            <a:br>
              <a:rPr lang="en-GB" sz="1600" dirty="0" smtClean="0">
                <a:solidFill>
                  <a:srgbClr val="C00000"/>
                </a:solidFill>
                <a:effectLst>
                  <a:outerShdw blurRad="38100" dist="38100" dir="2700000" algn="tl">
                    <a:srgbClr val="000000">
                      <a:alpha val="43137"/>
                    </a:srgbClr>
                  </a:outerShdw>
                </a:effectLst>
              </a:rPr>
            </a:br>
            <a:r>
              <a:rPr lang="en-GB" sz="1600" dirty="0" err="1" smtClean="0">
                <a:solidFill>
                  <a:srgbClr val="C00000"/>
                </a:solidFill>
                <a:effectLst>
                  <a:outerShdw blurRad="38100" dist="38100" dir="2700000" algn="tl">
                    <a:srgbClr val="000000">
                      <a:alpha val="43137"/>
                    </a:srgbClr>
                  </a:outerShdw>
                </a:effectLst>
              </a:rPr>
              <a:t>Germanicus</a:t>
            </a:r>
            <a:r>
              <a:rPr lang="en-GB" sz="1600" dirty="0" smtClean="0">
                <a:solidFill>
                  <a:srgbClr val="C00000"/>
                </a:solidFill>
                <a:effectLst>
                  <a:outerShdw blurRad="38100" dist="38100" dir="2700000" algn="tl">
                    <a:srgbClr val="000000">
                      <a:alpha val="43137"/>
                    </a:srgbClr>
                  </a:outerShdw>
                </a:effectLst>
              </a:rPr>
              <a:t>?</a:t>
            </a:r>
            <a:br>
              <a:rPr lang="en-GB" sz="1600" dirty="0" smtClean="0">
                <a:solidFill>
                  <a:srgbClr val="C00000"/>
                </a:solidFill>
                <a:effectLst>
                  <a:outerShdw blurRad="38100" dist="38100" dir="2700000" algn="tl">
                    <a:srgbClr val="000000">
                      <a:alpha val="43137"/>
                    </a:srgbClr>
                  </a:outerShdw>
                </a:effectLst>
              </a:rPr>
            </a:br>
            <a:r>
              <a:rPr lang="en-GB" sz="1600" dirty="0" smtClean="0">
                <a:solidFill>
                  <a:srgbClr val="C00000"/>
                </a:solidFill>
                <a:effectLst>
                  <a:outerShdw blurRad="38100" dist="38100" dir="2700000" algn="tl">
                    <a:srgbClr val="000000">
                      <a:alpha val="43137"/>
                    </a:srgbClr>
                  </a:outerShdw>
                </a:effectLst>
              </a:rPr>
              <a:t>Drusus?</a:t>
            </a:r>
            <a:endParaRPr lang="en-GB" dirty="0">
              <a:solidFill>
                <a:srgbClr val="C00000"/>
              </a:solidFill>
              <a:effectLst>
                <a:outerShdw blurRad="38100" dist="38100" dir="2700000" algn="tl">
                  <a:srgbClr val="000000">
                    <a:alpha val="43137"/>
                  </a:srgbClr>
                </a:outerShdw>
              </a:effectLst>
            </a:endParaRPr>
          </a:p>
        </p:txBody>
      </p:sp>
    </p:spTree>
    <p:extLst>
      <p:ext uri="{BB962C8B-B14F-4D97-AF65-F5344CB8AC3E}">
        <p14:creationId xmlns="" xmlns:p14="http://schemas.microsoft.com/office/powerpoint/2010/main" val="374214015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circle(out)">
                                      <p:cBhvr>
                                        <p:cTn id="7" dur="2000"/>
                                        <p:tgtEl>
                                          <p:spTgt spid="28"/>
                                        </p:tgtEl>
                                      </p:cBhvr>
                                    </p:animEffect>
                                  </p:childTnLst>
                                </p:cTn>
                              </p:par>
                            </p:childTnLst>
                          </p:cTn>
                        </p:par>
                        <p:par>
                          <p:cTn id="8" fill="hold">
                            <p:stCondLst>
                              <p:cond delay="2000"/>
                            </p:stCondLst>
                            <p:childTnLst>
                              <p:par>
                                <p:cTn id="9" presetID="6" presetClass="entr" presetSubtype="32" fill="hold" grpId="0" nodeType="afterEffect">
                                  <p:stCondLst>
                                    <p:cond delay="0"/>
                                  </p:stCondLst>
                                  <p:childTnLst>
                                    <p:set>
                                      <p:cBhvr>
                                        <p:cTn id="10" dur="1" fill="hold">
                                          <p:stCondLst>
                                            <p:cond delay="0"/>
                                          </p:stCondLst>
                                        </p:cTn>
                                        <p:tgtEl>
                                          <p:spTgt spid="29"/>
                                        </p:tgtEl>
                                        <p:attrNameLst>
                                          <p:attrName>style.visibility</p:attrName>
                                        </p:attrNameLst>
                                      </p:cBhvr>
                                      <p:to>
                                        <p:strVal val="visible"/>
                                      </p:to>
                                    </p:set>
                                    <p:animEffect transition="in" filter="circle(out)">
                                      <p:cBhvr>
                                        <p:cTn id="11" dur="2000"/>
                                        <p:tgtEl>
                                          <p:spTgt spid="29"/>
                                        </p:tgtEl>
                                      </p:cBhvr>
                                    </p:animEffect>
                                  </p:childTnLst>
                                </p:cTn>
                              </p:par>
                            </p:childTnLst>
                          </p:cTn>
                        </p:par>
                        <p:par>
                          <p:cTn id="12" fill="hold">
                            <p:stCondLst>
                              <p:cond delay="4000"/>
                            </p:stCondLst>
                            <p:childTnLst>
                              <p:par>
                                <p:cTn id="13" presetID="6" presetClass="entr" presetSubtype="32" fill="hold" grpId="0" nodeType="afterEffect">
                                  <p:stCondLst>
                                    <p:cond delay="0"/>
                                  </p:stCondLst>
                                  <p:childTnLst>
                                    <p:set>
                                      <p:cBhvr>
                                        <p:cTn id="14" dur="1" fill="hold">
                                          <p:stCondLst>
                                            <p:cond delay="0"/>
                                          </p:stCondLst>
                                        </p:cTn>
                                        <p:tgtEl>
                                          <p:spTgt spid="35"/>
                                        </p:tgtEl>
                                        <p:attrNameLst>
                                          <p:attrName>style.visibility</p:attrName>
                                        </p:attrNameLst>
                                      </p:cBhvr>
                                      <p:to>
                                        <p:strVal val="visible"/>
                                      </p:to>
                                    </p:set>
                                    <p:animEffect transition="in" filter="circle(out)">
                                      <p:cBhvr>
                                        <p:cTn id="15" dur="2000"/>
                                        <p:tgtEl>
                                          <p:spTgt spid="35"/>
                                        </p:tgtEl>
                                      </p:cBhvr>
                                    </p:animEffect>
                                  </p:childTnLst>
                                </p:cTn>
                              </p:par>
                            </p:childTnLst>
                          </p:cTn>
                        </p:par>
                        <p:par>
                          <p:cTn id="16" fill="hold">
                            <p:stCondLst>
                              <p:cond delay="6000"/>
                            </p:stCondLst>
                            <p:childTnLst>
                              <p:par>
                                <p:cTn id="17" presetID="6" presetClass="entr" presetSubtype="32" fill="hold" grpId="0" nodeType="afterEffect">
                                  <p:stCondLst>
                                    <p:cond delay="0"/>
                                  </p:stCondLst>
                                  <p:childTnLst>
                                    <p:set>
                                      <p:cBhvr>
                                        <p:cTn id="18" dur="1" fill="hold">
                                          <p:stCondLst>
                                            <p:cond delay="0"/>
                                          </p:stCondLst>
                                        </p:cTn>
                                        <p:tgtEl>
                                          <p:spTgt spid="36"/>
                                        </p:tgtEl>
                                        <p:attrNameLst>
                                          <p:attrName>style.visibility</p:attrName>
                                        </p:attrNameLst>
                                      </p:cBhvr>
                                      <p:to>
                                        <p:strVal val="visible"/>
                                      </p:to>
                                    </p:set>
                                    <p:animEffect transition="in" filter="circle(out)">
                                      <p:cBhvr>
                                        <p:cTn id="19" dur="2000"/>
                                        <p:tgtEl>
                                          <p:spTgt spid="36"/>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1"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wipe(up)">
                                      <p:cBhvr>
                                        <p:cTn id="24" dur="500"/>
                                        <p:tgtEl>
                                          <p:spTgt spid="5"/>
                                        </p:tgtEl>
                                      </p:cBhvr>
                                    </p:animEffect>
                                  </p:childTnLst>
                                </p:cTn>
                              </p:par>
                            </p:childTnLst>
                          </p:cTn>
                        </p:par>
                        <p:par>
                          <p:cTn id="25" fill="hold">
                            <p:stCondLst>
                              <p:cond delay="500"/>
                            </p:stCondLst>
                            <p:childTnLst>
                              <p:par>
                                <p:cTn id="26" presetID="22" presetClass="entr" presetSubtype="1" fill="hold" nodeType="after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wipe(up)">
                                      <p:cBhvr>
                                        <p:cTn id="28" dur="500"/>
                                        <p:tgtEl>
                                          <p:spTgt spid="8"/>
                                        </p:tgtEl>
                                      </p:cBhvr>
                                    </p:animEffect>
                                  </p:childTnLst>
                                </p:cTn>
                              </p:par>
                            </p:childTnLst>
                          </p:cTn>
                        </p:par>
                        <p:par>
                          <p:cTn id="29" fill="hold">
                            <p:stCondLst>
                              <p:cond delay="1000"/>
                            </p:stCondLst>
                            <p:childTnLst>
                              <p:par>
                                <p:cTn id="30" presetID="6" presetClass="entr" presetSubtype="32" fill="hold" grpId="0" nodeType="afterEffect">
                                  <p:stCondLst>
                                    <p:cond delay="250"/>
                                  </p:stCondLst>
                                  <p:childTnLst>
                                    <p:set>
                                      <p:cBhvr>
                                        <p:cTn id="31" dur="1" fill="hold">
                                          <p:stCondLst>
                                            <p:cond delay="0"/>
                                          </p:stCondLst>
                                        </p:cTn>
                                        <p:tgtEl>
                                          <p:spTgt spid="23"/>
                                        </p:tgtEl>
                                        <p:attrNameLst>
                                          <p:attrName>style.visibility</p:attrName>
                                        </p:attrNameLst>
                                      </p:cBhvr>
                                      <p:to>
                                        <p:strVal val="visible"/>
                                      </p:to>
                                    </p:set>
                                    <p:animEffect transition="in" filter="circle(out)">
                                      <p:cBhvr>
                                        <p:cTn id="32" dur="2000"/>
                                        <p:tgtEl>
                                          <p:spTgt spid="23"/>
                                        </p:tgtEl>
                                      </p:cBhvr>
                                    </p:animEffect>
                                  </p:childTnLst>
                                </p:cTn>
                              </p:par>
                            </p:childTnLst>
                          </p:cTn>
                        </p:par>
                        <p:par>
                          <p:cTn id="33" fill="hold">
                            <p:stCondLst>
                              <p:cond delay="3250"/>
                            </p:stCondLst>
                            <p:childTnLst>
                              <p:par>
                                <p:cTn id="34" presetID="6" presetClass="entr" presetSubtype="32" fill="hold" grpId="0" nodeType="afterEffect">
                                  <p:stCondLst>
                                    <p:cond delay="250"/>
                                  </p:stCondLst>
                                  <p:childTnLst>
                                    <p:set>
                                      <p:cBhvr>
                                        <p:cTn id="35" dur="1" fill="hold">
                                          <p:stCondLst>
                                            <p:cond delay="0"/>
                                          </p:stCondLst>
                                        </p:cTn>
                                        <p:tgtEl>
                                          <p:spTgt spid="16"/>
                                        </p:tgtEl>
                                        <p:attrNameLst>
                                          <p:attrName>style.visibility</p:attrName>
                                        </p:attrNameLst>
                                      </p:cBhvr>
                                      <p:to>
                                        <p:strVal val="visible"/>
                                      </p:to>
                                    </p:set>
                                    <p:animEffect transition="in" filter="circle(out)">
                                      <p:cBhvr>
                                        <p:cTn id="36" dur="2000"/>
                                        <p:tgtEl>
                                          <p:spTgt spid="16"/>
                                        </p:tgtEl>
                                      </p:cBhvr>
                                    </p:animEffect>
                                  </p:childTnLst>
                                </p:cTn>
                              </p:par>
                            </p:childTnLst>
                          </p:cTn>
                        </p:par>
                      </p:childTnLst>
                    </p:cTn>
                  </p:par>
                  <p:par>
                    <p:cTn id="37" fill="hold">
                      <p:stCondLst>
                        <p:cond delay="indefinite"/>
                      </p:stCondLst>
                      <p:childTnLst>
                        <p:par>
                          <p:cTn id="38" fill="hold">
                            <p:stCondLst>
                              <p:cond delay="0"/>
                            </p:stCondLst>
                            <p:childTnLst>
                              <p:par>
                                <p:cTn id="39" presetID="21" presetClass="entr" presetSubtype="1" fill="hold" grpId="0" nodeType="clickEffect">
                                  <p:stCondLst>
                                    <p:cond delay="0"/>
                                  </p:stCondLst>
                                  <p:childTnLst>
                                    <p:set>
                                      <p:cBhvr>
                                        <p:cTn id="40" dur="1" fill="hold">
                                          <p:stCondLst>
                                            <p:cond delay="0"/>
                                          </p:stCondLst>
                                        </p:cTn>
                                        <p:tgtEl>
                                          <p:spTgt spid="7"/>
                                        </p:tgtEl>
                                        <p:attrNameLst>
                                          <p:attrName>style.visibility</p:attrName>
                                        </p:attrNameLst>
                                      </p:cBhvr>
                                      <p:to>
                                        <p:strVal val="visible"/>
                                      </p:to>
                                    </p:set>
                                    <p:animEffect transition="in" filter="wheel(1)">
                                      <p:cBhvr>
                                        <p:cTn id="41" dur="2000"/>
                                        <p:tgtEl>
                                          <p:spTgt spid="7"/>
                                        </p:tgtEl>
                                      </p:cBhvr>
                                    </p:animEffect>
                                  </p:childTnLst>
                                </p:cTn>
                              </p:par>
                            </p:childTnLst>
                          </p:cTn>
                        </p:par>
                        <p:par>
                          <p:cTn id="42" fill="hold">
                            <p:stCondLst>
                              <p:cond delay="2000"/>
                            </p:stCondLst>
                            <p:childTnLst>
                              <p:par>
                                <p:cTn id="43" presetID="22" presetClass="entr" presetSubtype="2" fill="hold" nodeType="afterEffect">
                                  <p:stCondLst>
                                    <p:cond delay="0"/>
                                  </p:stCondLst>
                                  <p:childTnLst>
                                    <p:set>
                                      <p:cBhvr>
                                        <p:cTn id="44" dur="1" fill="hold">
                                          <p:stCondLst>
                                            <p:cond delay="0"/>
                                          </p:stCondLst>
                                        </p:cTn>
                                        <p:tgtEl>
                                          <p:spTgt spid="10"/>
                                        </p:tgtEl>
                                        <p:attrNameLst>
                                          <p:attrName>style.visibility</p:attrName>
                                        </p:attrNameLst>
                                      </p:cBhvr>
                                      <p:to>
                                        <p:strVal val="visible"/>
                                      </p:to>
                                    </p:set>
                                    <p:animEffect transition="in" filter="wipe(right)">
                                      <p:cBhvr>
                                        <p:cTn id="45" dur="500"/>
                                        <p:tgtEl>
                                          <p:spTgt spid="10"/>
                                        </p:tgtEl>
                                      </p:cBhvr>
                                    </p:animEffect>
                                  </p:childTnLst>
                                </p:cTn>
                              </p:par>
                            </p:childTnLst>
                          </p:cTn>
                        </p:par>
                        <p:par>
                          <p:cTn id="46" fill="hold">
                            <p:stCondLst>
                              <p:cond delay="2500"/>
                            </p:stCondLst>
                            <p:childTnLst>
                              <p:par>
                                <p:cTn id="47" presetID="6" presetClass="entr" presetSubtype="16" fill="hold" grpId="0" nodeType="afterEffect">
                                  <p:stCondLst>
                                    <p:cond delay="250"/>
                                  </p:stCondLst>
                                  <p:childTnLst>
                                    <p:set>
                                      <p:cBhvr>
                                        <p:cTn id="48" dur="1" fill="hold">
                                          <p:stCondLst>
                                            <p:cond delay="0"/>
                                          </p:stCondLst>
                                        </p:cTn>
                                        <p:tgtEl>
                                          <p:spTgt spid="17"/>
                                        </p:tgtEl>
                                        <p:attrNameLst>
                                          <p:attrName>style.visibility</p:attrName>
                                        </p:attrNameLst>
                                      </p:cBhvr>
                                      <p:to>
                                        <p:strVal val="visible"/>
                                      </p:to>
                                    </p:set>
                                    <p:animEffect transition="in" filter="circle(in)">
                                      <p:cBhvr>
                                        <p:cTn id="49" dur="2000"/>
                                        <p:tgtEl>
                                          <p:spTgt spid="17"/>
                                        </p:tgtEl>
                                      </p:cBhvr>
                                    </p:animEffect>
                                  </p:childTnLst>
                                </p:cTn>
                              </p:par>
                            </p:childTnLst>
                          </p:cTn>
                        </p:par>
                        <p:par>
                          <p:cTn id="50" fill="hold">
                            <p:stCondLst>
                              <p:cond delay="4750"/>
                            </p:stCondLst>
                            <p:childTnLst>
                              <p:par>
                                <p:cTn id="51" presetID="22" presetClass="entr" presetSubtype="2" fill="hold" nodeType="afterEffect">
                                  <p:stCondLst>
                                    <p:cond delay="0"/>
                                  </p:stCondLst>
                                  <p:childTnLst>
                                    <p:set>
                                      <p:cBhvr>
                                        <p:cTn id="52" dur="1" fill="hold">
                                          <p:stCondLst>
                                            <p:cond delay="0"/>
                                          </p:stCondLst>
                                        </p:cTn>
                                        <p:tgtEl>
                                          <p:spTgt spid="18"/>
                                        </p:tgtEl>
                                        <p:attrNameLst>
                                          <p:attrName>style.visibility</p:attrName>
                                        </p:attrNameLst>
                                      </p:cBhvr>
                                      <p:to>
                                        <p:strVal val="visible"/>
                                      </p:to>
                                    </p:set>
                                    <p:animEffect transition="in" filter="wipe(right)">
                                      <p:cBhvr>
                                        <p:cTn id="53" dur="500"/>
                                        <p:tgtEl>
                                          <p:spTgt spid="18"/>
                                        </p:tgtEl>
                                      </p:cBhvr>
                                    </p:animEffect>
                                  </p:childTnLst>
                                </p:cTn>
                              </p:par>
                            </p:childTnLst>
                          </p:cTn>
                        </p:par>
                        <p:par>
                          <p:cTn id="54" fill="hold">
                            <p:stCondLst>
                              <p:cond delay="5250"/>
                            </p:stCondLst>
                            <p:childTnLst>
                              <p:par>
                                <p:cTn id="55" presetID="6" presetClass="entr" presetSubtype="32" fill="hold" grpId="0" nodeType="afterEffect">
                                  <p:stCondLst>
                                    <p:cond delay="0"/>
                                  </p:stCondLst>
                                  <p:childTnLst>
                                    <p:set>
                                      <p:cBhvr>
                                        <p:cTn id="56" dur="1" fill="hold">
                                          <p:stCondLst>
                                            <p:cond delay="0"/>
                                          </p:stCondLst>
                                        </p:cTn>
                                        <p:tgtEl>
                                          <p:spTgt spid="21"/>
                                        </p:tgtEl>
                                        <p:attrNameLst>
                                          <p:attrName>style.visibility</p:attrName>
                                        </p:attrNameLst>
                                      </p:cBhvr>
                                      <p:to>
                                        <p:strVal val="visible"/>
                                      </p:to>
                                    </p:set>
                                    <p:animEffect transition="in" filter="circle(out)">
                                      <p:cBhvr>
                                        <p:cTn id="57" dur="2000"/>
                                        <p:tgtEl>
                                          <p:spTgt spid="21"/>
                                        </p:tgtEl>
                                      </p:cBhvr>
                                    </p:animEffect>
                                  </p:childTnLst>
                                </p:cTn>
                              </p:par>
                            </p:childTnLst>
                          </p:cTn>
                        </p:par>
                        <p:par>
                          <p:cTn id="58" fill="hold">
                            <p:stCondLst>
                              <p:cond delay="7250"/>
                            </p:stCondLst>
                            <p:childTnLst>
                              <p:par>
                                <p:cTn id="59" presetID="6" presetClass="entr" presetSubtype="16" fill="hold" grpId="0" nodeType="afterEffect">
                                  <p:stCondLst>
                                    <p:cond delay="0"/>
                                  </p:stCondLst>
                                  <p:childTnLst>
                                    <p:set>
                                      <p:cBhvr>
                                        <p:cTn id="60" dur="1" fill="hold">
                                          <p:stCondLst>
                                            <p:cond delay="0"/>
                                          </p:stCondLst>
                                        </p:cTn>
                                        <p:tgtEl>
                                          <p:spTgt spid="30"/>
                                        </p:tgtEl>
                                        <p:attrNameLst>
                                          <p:attrName>style.visibility</p:attrName>
                                        </p:attrNameLst>
                                      </p:cBhvr>
                                      <p:to>
                                        <p:strVal val="visible"/>
                                      </p:to>
                                    </p:set>
                                    <p:animEffect transition="in" filter="circle(in)">
                                      <p:cBhvr>
                                        <p:cTn id="61" dur="2000"/>
                                        <p:tgtEl>
                                          <p:spTgt spid="30"/>
                                        </p:tgtEl>
                                      </p:cBhvr>
                                    </p:animEffect>
                                  </p:childTnLst>
                                </p:cTn>
                              </p:par>
                            </p:childTnLst>
                          </p:cTn>
                        </p:par>
                        <p:par>
                          <p:cTn id="62" fill="hold">
                            <p:stCondLst>
                              <p:cond delay="9250"/>
                            </p:stCondLst>
                            <p:childTnLst>
                              <p:par>
                                <p:cTn id="63" presetID="22" presetClass="entr" presetSubtype="1" fill="hold" nodeType="afterEffect">
                                  <p:stCondLst>
                                    <p:cond delay="0"/>
                                  </p:stCondLst>
                                  <p:childTnLst>
                                    <p:set>
                                      <p:cBhvr>
                                        <p:cTn id="64" dur="1" fill="hold">
                                          <p:stCondLst>
                                            <p:cond delay="0"/>
                                          </p:stCondLst>
                                        </p:cTn>
                                        <p:tgtEl>
                                          <p:spTgt spid="31"/>
                                        </p:tgtEl>
                                        <p:attrNameLst>
                                          <p:attrName>style.visibility</p:attrName>
                                        </p:attrNameLst>
                                      </p:cBhvr>
                                      <p:to>
                                        <p:strVal val="visible"/>
                                      </p:to>
                                    </p:set>
                                    <p:animEffect transition="in" filter="wipe(up)">
                                      <p:cBhvr>
                                        <p:cTn id="65" dur="1000"/>
                                        <p:tgtEl>
                                          <p:spTgt spid="31"/>
                                        </p:tgtEl>
                                      </p:cBhvr>
                                    </p:animEffect>
                                  </p:childTnLst>
                                </p:cTn>
                              </p:par>
                            </p:childTnLst>
                          </p:cTn>
                        </p:par>
                      </p:childTnLst>
                    </p:cTn>
                  </p:par>
                  <p:par>
                    <p:cTn id="66" fill="hold">
                      <p:stCondLst>
                        <p:cond delay="indefinite"/>
                      </p:stCondLst>
                      <p:childTnLst>
                        <p:par>
                          <p:cTn id="67" fill="hold">
                            <p:stCondLst>
                              <p:cond delay="0"/>
                            </p:stCondLst>
                            <p:childTnLst>
                              <p:par>
                                <p:cTn id="68" presetID="53" presetClass="entr" presetSubtype="528" fill="hold" grpId="0" nodeType="clickEffect">
                                  <p:stCondLst>
                                    <p:cond delay="0"/>
                                  </p:stCondLst>
                                  <p:childTnLst>
                                    <p:set>
                                      <p:cBhvr>
                                        <p:cTn id="69" dur="1" fill="hold">
                                          <p:stCondLst>
                                            <p:cond delay="0"/>
                                          </p:stCondLst>
                                        </p:cTn>
                                        <p:tgtEl>
                                          <p:spTgt spid="24"/>
                                        </p:tgtEl>
                                        <p:attrNameLst>
                                          <p:attrName>style.visibility</p:attrName>
                                        </p:attrNameLst>
                                      </p:cBhvr>
                                      <p:to>
                                        <p:strVal val="visible"/>
                                      </p:to>
                                    </p:set>
                                    <p:anim calcmode="lin" valueType="num">
                                      <p:cBhvr>
                                        <p:cTn id="70" dur="500" fill="hold"/>
                                        <p:tgtEl>
                                          <p:spTgt spid="24"/>
                                        </p:tgtEl>
                                        <p:attrNameLst>
                                          <p:attrName>ppt_w</p:attrName>
                                        </p:attrNameLst>
                                      </p:cBhvr>
                                      <p:tavLst>
                                        <p:tav tm="0">
                                          <p:val>
                                            <p:fltVal val="0"/>
                                          </p:val>
                                        </p:tav>
                                        <p:tav tm="100000">
                                          <p:val>
                                            <p:strVal val="#ppt_w"/>
                                          </p:val>
                                        </p:tav>
                                      </p:tavLst>
                                    </p:anim>
                                    <p:anim calcmode="lin" valueType="num">
                                      <p:cBhvr>
                                        <p:cTn id="71" dur="500" fill="hold"/>
                                        <p:tgtEl>
                                          <p:spTgt spid="24"/>
                                        </p:tgtEl>
                                        <p:attrNameLst>
                                          <p:attrName>ppt_h</p:attrName>
                                        </p:attrNameLst>
                                      </p:cBhvr>
                                      <p:tavLst>
                                        <p:tav tm="0">
                                          <p:val>
                                            <p:fltVal val="0"/>
                                          </p:val>
                                        </p:tav>
                                        <p:tav tm="100000">
                                          <p:val>
                                            <p:strVal val="#ppt_h"/>
                                          </p:val>
                                        </p:tav>
                                      </p:tavLst>
                                    </p:anim>
                                    <p:animEffect transition="in" filter="fade">
                                      <p:cBhvr>
                                        <p:cTn id="72" dur="500"/>
                                        <p:tgtEl>
                                          <p:spTgt spid="24"/>
                                        </p:tgtEl>
                                      </p:cBhvr>
                                    </p:animEffect>
                                    <p:anim calcmode="lin" valueType="num">
                                      <p:cBhvr>
                                        <p:cTn id="73" dur="500" fill="hold"/>
                                        <p:tgtEl>
                                          <p:spTgt spid="24"/>
                                        </p:tgtEl>
                                        <p:attrNameLst>
                                          <p:attrName>ppt_x</p:attrName>
                                        </p:attrNameLst>
                                      </p:cBhvr>
                                      <p:tavLst>
                                        <p:tav tm="0">
                                          <p:val>
                                            <p:fltVal val="0.5"/>
                                          </p:val>
                                        </p:tav>
                                        <p:tav tm="100000">
                                          <p:val>
                                            <p:strVal val="#ppt_x"/>
                                          </p:val>
                                        </p:tav>
                                      </p:tavLst>
                                    </p:anim>
                                    <p:anim calcmode="lin" valueType="num">
                                      <p:cBhvr>
                                        <p:cTn id="74" dur="500" fill="hold"/>
                                        <p:tgtEl>
                                          <p:spTgt spid="24"/>
                                        </p:tgtEl>
                                        <p:attrNameLst>
                                          <p:attrName>ppt_y</p:attrName>
                                        </p:attrNameLst>
                                      </p:cBhvr>
                                      <p:tavLst>
                                        <p:tav tm="0">
                                          <p:val>
                                            <p:fltVal val="0.5"/>
                                          </p:val>
                                        </p:tav>
                                        <p:tav tm="100000">
                                          <p:val>
                                            <p:strVal val="#ppt_y"/>
                                          </p:val>
                                        </p:tav>
                                      </p:tavLst>
                                    </p:anim>
                                  </p:childTnLst>
                                </p:cTn>
                              </p:par>
                            </p:childTnLst>
                          </p:cTn>
                        </p:par>
                        <p:par>
                          <p:cTn id="75" fill="hold">
                            <p:stCondLst>
                              <p:cond delay="500"/>
                            </p:stCondLst>
                            <p:childTnLst>
                              <p:par>
                                <p:cTn id="76" presetID="22" presetClass="entr" presetSubtype="1" fill="hold" nodeType="afterEffect">
                                  <p:stCondLst>
                                    <p:cond delay="0"/>
                                  </p:stCondLst>
                                  <p:childTnLst>
                                    <p:set>
                                      <p:cBhvr>
                                        <p:cTn id="77" dur="1" fill="hold">
                                          <p:stCondLst>
                                            <p:cond delay="0"/>
                                          </p:stCondLst>
                                        </p:cTn>
                                        <p:tgtEl>
                                          <p:spTgt spid="25"/>
                                        </p:tgtEl>
                                        <p:attrNameLst>
                                          <p:attrName>style.visibility</p:attrName>
                                        </p:attrNameLst>
                                      </p:cBhvr>
                                      <p:to>
                                        <p:strVal val="visible"/>
                                      </p:to>
                                    </p:set>
                                    <p:animEffect transition="in" filter="wipe(up)">
                                      <p:cBhvr>
                                        <p:cTn id="78" dur="1000"/>
                                        <p:tgtEl>
                                          <p:spTgt spid="25"/>
                                        </p:tgtEl>
                                      </p:cBhvr>
                                    </p:animEffect>
                                  </p:childTnLst>
                                </p:cTn>
                              </p:par>
                            </p:childTnLst>
                          </p:cTn>
                        </p:par>
                        <p:par>
                          <p:cTn id="79" fill="hold">
                            <p:stCondLst>
                              <p:cond delay="1500"/>
                            </p:stCondLst>
                            <p:childTnLst>
                              <p:par>
                                <p:cTn id="80" presetID="6" presetClass="entr" presetSubtype="16" fill="hold" grpId="0" nodeType="afterEffect">
                                  <p:stCondLst>
                                    <p:cond delay="250"/>
                                  </p:stCondLst>
                                  <p:childTnLst>
                                    <p:set>
                                      <p:cBhvr>
                                        <p:cTn id="81" dur="1" fill="hold">
                                          <p:stCondLst>
                                            <p:cond delay="0"/>
                                          </p:stCondLst>
                                        </p:cTn>
                                        <p:tgtEl>
                                          <p:spTgt spid="27"/>
                                        </p:tgtEl>
                                        <p:attrNameLst>
                                          <p:attrName>style.visibility</p:attrName>
                                        </p:attrNameLst>
                                      </p:cBhvr>
                                      <p:to>
                                        <p:strVal val="visible"/>
                                      </p:to>
                                    </p:set>
                                    <p:animEffect transition="in" filter="circle(in)">
                                      <p:cBhvr>
                                        <p:cTn id="82" dur="2000"/>
                                        <p:tgtEl>
                                          <p:spTgt spid="27"/>
                                        </p:tgtEl>
                                      </p:cBhvr>
                                    </p:animEffect>
                                  </p:childTnLst>
                                </p:cTn>
                              </p:par>
                            </p:childTnLst>
                          </p:cTn>
                        </p:par>
                        <p:par>
                          <p:cTn id="83" fill="hold">
                            <p:stCondLst>
                              <p:cond delay="3750"/>
                            </p:stCondLst>
                            <p:childTnLst>
                              <p:par>
                                <p:cTn id="84" presetID="6" presetClass="entr" presetSubtype="16" fill="hold" grpId="0" nodeType="afterEffect">
                                  <p:stCondLst>
                                    <p:cond delay="500"/>
                                  </p:stCondLst>
                                  <p:childTnLst>
                                    <p:set>
                                      <p:cBhvr>
                                        <p:cTn id="85" dur="1" fill="hold">
                                          <p:stCondLst>
                                            <p:cond delay="0"/>
                                          </p:stCondLst>
                                        </p:cTn>
                                        <p:tgtEl>
                                          <p:spTgt spid="39"/>
                                        </p:tgtEl>
                                        <p:attrNameLst>
                                          <p:attrName>style.visibility</p:attrName>
                                        </p:attrNameLst>
                                      </p:cBhvr>
                                      <p:to>
                                        <p:strVal val="visible"/>
                                      </p:to>
                                    </p:set>
                                    <p:animEffect transition="in" filter="circle(in)">
                                      <p:cBhvr>
                                        <p:cTn id="86" dur="2000"/>
                                        <p:tgtEl>
                                          <p:spTgt spid="39"/>
                                        </p:tgtEl>
                                      </p:cBhvr>
                                    </p:animEffect>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3">
                                            <p:txEl>
                                              <p:pRg st="0" end="0"/>
                                            </p:txEl>
                                          </p:spTgt>
                                        </p:tgtEl>
                                        <p:attrNameLst>
                                          <p:attrName>style.visibility</p:attrName>
                                        </p:attrNameLst>
                                      </p:cBhvr>
                                      <p:to>
                                        <p:strVal val="visible"/>
                                      </p:to>
                                    </p:set>
                                    <p:animEffect transition="in" filter="fade">
                                      <p:cBhvr>
                                        <p:cTn id="91" dur="1000"/>
                                        <p:tgtEl>
                                          <p:spTgt spid="3">
                                            <p:txEl>
                                              <p:pRg st="0" end="0"/>
                                            </p:txEl>
                                          </p:spTgt>
                                        </p:tgtEl>
                                      </p:cBhvr>
                                    </p:animEffect>
                                    <p:anim calcmode="lin" valueType="num">
                                      <p:cBhvr>
                                        <p:cTn id="9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94" fill="hold">
                            <p:stCondLst>
                              <p:cond delay="1000"/>
                            </p:stCondLst>
                            <p:childTnLst>
                              <p:par>
                                <p:cTn id="95" presetID="42" presetClass="entr" presetSubtype="0" fill="hold" grpId="0" nodeType="afterEffect">
                                  <p:stCondLst>
                                    <p:cond delay="0"/>
                                  </p:stCondLst>
                                  <p:childTnLst>
                                    <p:set>
                                      <p:cBhvr>
                                        <p:cTn id="96" dur="1" fill="hold">
                                          <p:stCondLst>
                                            <p:cond delay="0"/>
                                          </p:stCondLst>
                                        </p:cTn>
                                        <p:tgtEl>
                                          <p:spTgt spid="3">
                                            <p:txEl>
                                              <p:pRg st="1" end="1"/>
                                            </p:txEl>
                                          </p:spTgt>
                                        </p:tgtEl>
                                        <p:attrNameLst>
                                          <p:attrName>style.visibility</p:attrName>
                                        </p:attrNameLst>
                                      </p:cBhvr>
                                      <p:to>
                                        <p:strVal val="visible"/>
                                      </p:to>
                                    </p:set>
                                    <p:animEffect transition="in" filter="fade">
                                      <p:cBhvr>
                                        <p:cTn id="97" dur="1000"/>
                                        <p:tgtEl>
                                          <p:spTgt spid="3">
                                            <p:txEl>
                                              <p:pRg st="1" end="1"/>
                                            </p:txEl>
                                          </p:spTgt>
                                        </p:tgtEl>
                                      </p:cBhvr>
                                    </p:animEffect>
                                    <p:anim calcmode="lin" valueType="num">
                                      <p:cBhvr>
                                        <p:cTn id="9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00" fill="hold">
                            <p:stCondLst>
                              <p:cond delay="2000"/>
                            </p:stCondLst>
                            <p:childTnLst>
                              <p:par>
                                <p:cTn id="101" presetID="42" presetClass="entr" presetSubtype="0" fill="hold" grpId="0" nodeType="afterEffect">
                                  <p:stCondLst>
                                    <p:cond delay="0"/>
                                  </p:stCondLst>
                                  <p:childTnLst>
                                    <p:set>
                                      <p:cBhvr>
                                        <p:cTn id="102" dur="1" fill="hold">
                                          <p:stCondLst>
                                            <p:cond delay="0"/>
                                          </p:stCondLst>
                                        </p:cTn>
                                        <p:tgtEl>
                                          <p:spTgt spid="3">
                                            <p:txEl>
                                              <p:pRg st="2" end="2"/>
                                            </p:txEl>
                                          </p:spTgt>
                                        </p:tgtEl>
                                        <p:attrNameLst>
                                          <p:attrName>style.visibility</p:attrName>
                                        </p:attrNameLst>
                                      </p:cBhvr>
                                      <p:to>
                                        <p:strVal val="visible"/>
                                      </p:to>
                                    </p:set>
                                    <p:animEffect transition="in" filter="fade">
                                      <p:cBhvr>
                                        <p:cTn id="103" dur="1000"/>
                                        <p:tgtEl>
                                          <p:spTgt spid="3">
                                            <p:txEl>
                                              <p:pRg st="2" end="2"/>
                                            </p:txEl>
                                          </p:spTgt>
                                        </p:tgtEl>
                                      </p:cBhvr>
                                    </p:animEffect>
                                    <p:anim calcmode="lin" valueType="num">
                                      <p:cBhvr>
                                        <p:cTn id="10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0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06" fill="hold">
                            <p:stCondLst>
                              <p:cond delay="3000"/>
                            </p:stCondLst>
                            <p:childTnLst>
                              <p:par>
                                <p:cTn id="107" presetID="42" presetClass="entr" presetSubtype="0" fill="hold" grpId="0" nodeType="afterEffect">
                                  <p:stCondLst>
                                    <p:cond delay="0"/>
                                  </p:stCondLst>
                                  <p:childTnLst>
                                    <p:set>
                                      <p:cBhvr>
                                        <p:cTn id="108" dur="1" fill="hold">
                                          <p:stCondLst>
                                            <p:cond delay="0"/>
                                          </p:stCondLst>
                                        </p:cTn>
                                        <p:tgtEl>
                                          <p:spTgt spid="3">
                                            <p:txEl>
                                              <p:pRg st="3" end="3"/>
                                            </p:txEl>
                                          </p:spTgt>
                                        </p:tgtEl>
                                        <p:attrNameLst>
                                          <p:attrName>style.visibility</p:attrName>
                                        </p:attrNameLst>
                                      </p:cBhvr>
                                      <p:to>
                                        <p:strVal val="visible"/>
                                      </p:to>
                                    </p:set>
                                    <p:animEffect transition="in" filter="fade">
                                      <p:cBhvr>
                                        <p:cTn id="109" dur="1000"/>
                                        <p:tgtEl>
                                          <p:spTgt spid="3">
                                            <p:txEl>
                                              <p:pRg st="3" end="3"/>
                                            </p:txEl>
                                          </p:spTgt>
                                        </p:tgtEl>
                                      </p:cBhvr>
                                    </p:animEffect>
                                    <p:anim calcmode="lin" valueType="num">
                                      <p:cBhvr>
                                        <p:cTn id="11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1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112" fill="hold">
                            <p:stCondLst>
                              <p:cond delay="4000"/>
                            </p:stCondLst>
                            <p:childTnLst>
                              <p:par>
                                <p:cTn id="113" presetID="42" presetClass="entr" presetSubtype="0" fill="hold" grpId="0" nodeType="afterEffect">
                                  <p:stCondLst>
                                    <p:cond delay="0"/>
                                  </p:stCondLst>
                                  <p:childTnLst>
                                    <p:set>
                                      <p:cBhvr>
                                        <p:cTn id="114" dur="1" fill="hold">
                                          <p:stCondLst>
                                            <p:cond delay="0"/>
                                          </p:stCondLst>
                                        </p:cTn>
                                        <p:tgtEl>
                                          <p:spTgt spid="3">
                                            <p:txEl>
                                              <p:pRg st="4" end="4"/>
                                            </p:txEl>
                                          </p:spTgt>
                                        </p:tgtEl>
                                        <p:attrNameLst>
                                          <p:attrName>style.visibility</p:attrName>
                                        </p:attrNameLst>
                                      </p:cBhvr>
                                      <p:to>
                                        <p:strVal val="visible"/>
                                      </p:to>
                                    </p:set>
                                    <p:animEffect transition="in" filter="fade">
                                      <p:cBhvr>
                                        <p:cTn id="115" dur="1000"/>
                                        <p:tgtEl>
                                          <p:spTgt spid="3">
                                            <p:txEl>
                                              <p:pRg st="4" end="4"/>
                                            </p:txEl>
                                          </p:spTgt>
                                        </p:tgtEl>
                                      </p:cBhvr>
                                    </p:animEffect>
                                    <p:anim calcmode="lin" valueType="num">
                                      <p:cBhvr>
                                        <p:cTn id="11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1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p:bldP spid="7" grpId="0"/>
      <p:bldP spid="16" grpId="0"/>
      <p:bldP spid="17" grpId="0"/>
      <p:bldP spid="21" grpId="0"/>
      <p:bldP spid="23" grpId="0"/>
      <p:bldP spid="24" grpId="0"/>
      <p:bldP spid="27" grpId="0"/>
      <p:bldP spid="28" grpId="0"/>
      <p:bldP spid="29" grpId="0"/>
      <p:bldP spid="30" grpId="0"/>
      <p:bldP spid="35" grpId="0"/>
      <p:bldP spid="36" grpId="0"/>
      <p:bldP spid="3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Ideology</a:t>
            </a:r>
            <a:endParaRPr lang="en-GB" dirty="0"/>
          </a:p>
        </p:txBody>
      </p:sp>
      <p:sp>
        <p:nvSpPr>
          <p:cNvPr id="3" name="Text Placeholder 2"/>
          <p:cNvSpPr>
            <a:spLocks noGrp="1"/>
          </p:cNvSpPr>
          <p:nvPr>
            <p:ph type="body" idx="2"/>
          </p:nvPr>
        </p:nvSpPr>
        <p:spPr/>
        <p:txBody>
          <a:bodyPr/>
          <a:lstStyle/>
          <a:p>
            <a:endParaRPr lang="en-GB"/>
          </a:p>
        </p:txBody>
      </p:sp>
      <p:sp>
        <p:nvSpPr>
          <p:cNvPr id="4" name="Content Placeholder 3"/>
          <p:cNvSpPr>
            <a:spLocks noGrp="1"/>
          </p:cNvSpPr>
          <p:nvPr>
            <p:ph sz="quarter" idx="1"/>
          </p:nvPr>
        </p:nvSpPr>
        <p:spPr/>
        <p:txBody>
          <a:bodyPr/>
          <a:lstStyle/>
          <a:p>
            <a:r>
              <a:rPr lang="en-GB" dirty="0" smtClean="0"/>
              <a:t>Ideology &amp; ‘Propaganda’</a:t>
            </a:r>
            <a:br>
              <a:rPr lang="en-GB" dirty="0" smtClean="0"/>
            </a:br>
            <a:r>
              <a:rPr lang="en-GB" dirty="0" smtClean="0"/>
              <a:t>of Augustus and his ‘regime’</a:t>
            </a:r>
          </a:p>
          <a:p>
            <a:pPr lvl="1"/>
            <a:r>
              <a:rPr lang="en-GB" dirty="0" smtClean="0"/>
              <a:t>Augustus’ self-display</a:t>
            </a:r>
          </a:p>
          <a:p>
            <a:pPr lvl="2"/>
            <a:r>
              <a:rPr lang="en-GB" dirty="0" smtClean="0"/>
              <a:t>piety, clemency, “divine”</a:t>
            </a:r>
          </a:p>
          <a:p>
            <a:pPr lvl="1"/>
            <a:r>
              <a:rPr lang="en-GB" dirty="0" smtClean="0"/>
              <a:t>Augustus’ dynasty present in Rome</a:t>
            </a:r>
          </a:p>
          <a:p>
            <a:pPr lvl="1"/>
            <a:endParaRPr lang="en-GB" dirty="0"/>
          </a:p>
          <a:p>
            <a:pPr lvl="1"/>
            <a:r>
              <a:rPr lang="en-GB" dirty="0"/>
              <a:t>Victory</a:t>
            </a:r>
          </a:p>
          <a:p>
            <a:pPr lvl="1"/>
            <a:r>
              <a:rPr lang="en-GB" dirty="0"/>
              <a:t>Religious Piety</a:t>
            </a:r>
          </a:p>
          <a:p>
            <a:pPr lvl="1"/>
            <a:r>
              <a:rPr lang="en-GB" dirty="0" smtClean="0"/>
              <a:t>Peace – Pax Augusta / Pax Romana</a:t>
            </a:r>
          </a:p>
          <a:p>
            <a:pPr lvl="1"/>
            <a:r>
              <a:rPr lang="en-GB" dirty="0" smtClean="0"/>
              <a:t>Prosperity</a:t>
            </a:r>
          </a:p>
          <a:p>
            <a:pPr lvl="1"/>
            <a:r>
              <a:rPr lang="en-GB" dirty="0"/>
              <a:t>Morality</a:t>
            </a:r>
          </a:p>
          <a:p>
            <a:pPr lvl="1"/>
            <a:endParaRPr lang="en-GB" dirty="0"/>
          </a:p>
          <a:p>
            <a:pPr lvl="1"/>
            <a:r>
              <a:rPr lang="en-GB" dirty="0" smtClean="0"/>
              <a:t>Rome &amp; World Domination</a:t>
            </a:r>
          </a:p>
          <a:p>
            <a:pPr lvl="1"/>
            <a:endParaRPr lang="en-GB" dirty="0" smtClean="0"/>
          </a:p>
          <a:p>
            <a:pPr lvl="1"/>
            <a:endParaRPr lang="en-GB" dirty="0"/>
          </a:p>
        </p:txBody>
      </p:sp>
      <p:pic>
        <p:nvPicPr>
          <p:cNvPr id="5" name="Picture 4" descr="C:\Eigene Dateien\TEACHING MATERIAL\CITIES &amp; SETTLEMENTS\AUGUSTUS ROM\Augustus Statue Primaporta 19 17 BC.JPG"/>
          <p:cNvPicPr>
            <a:picLocks noChangeAspect="1" noChangeArrowheads="1"/>
          </p:cNvPicPr>
          <p:nvPr/>
        </p:nvPicPr>
        <p:blipFill>
          <a:blip r:embed="rId2" cstate="print">
            <a:extLst>
              <a:ext uri="{BEBA8EAE-BF5A-486C-A8C5-ECC9F3942E4B}">
                <a14:imgProps xmlns="" xmlns:a14="http://schemas.microsoft.com/office/drawing/2010/main">
                  <a14:imgLayer r:embed="rId3">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 xmlns:a14="http://schemas.microsoft.com/office/drawing/2010/main" val="0"/>
              </a:ext>
            </a:extLst>
          </a:blip>
          <a:srcRect/>
          <a:stretch>
            <a:fillRect/>
          </a:stretch>
        </p:blipFill>
        <p:spPr bwMode="auto">
          <a:xfrm>
            <a:off x="354921" y="2448272"/>
            <a:ext cx="2488887" cy="3933056"/>
          </a:xfrm>
          <a:prstGeom prst="rect">
            <a:avLst/>
          </a:prstGeom>
          <a:noFill/>
          <a:ln w="9525">
            <a:noFill/>
            <a:miter lim="800000"/>
            <a:headEnd/>
            <a:tailEnd/>
          </a:ln>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2867342766"/>
      </p:ext>
    </p:extLst>
  </p:cSld>
  <p:clrMapOvr>
    <a:masterClrMapping/>
  </p:clrMapOvr>
  <mc:AlternateContent xmlns:mc="http://schemas.openxmlformats.org/markup-compatibility/2006">
    <mc:Choice xmlns=""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5870" y="18372"/>
            <a:ext cx="9119504" cy="6839628"/>
          </a:xfrm>
          <a:prstGeom prst="rect">
            <a:avLst/>
          </a:prstGeom>
        </p:spPr>
      </p:pic>
      <p:sp>
        <p:nvSpPr>
          <p:cNvPr id="7" name="Title 6"/>
          <p:cNvSpPr>
            <a:spLocks noGrp="1"/>
          </p:cNvSpPr>
          <p:nvPr>
            <p:ph type="title"/>
          </p:nvPr>
        </p:nvSpPr>
        <p:spPr/>
        <p:txBody>
          <a:bodyPr/>
          <a:lstStyle/>
          <a:p>
            <a:r>
              <a:rPr lang="en-GB" dirty="0">
                <a:solidFill>
                  <a:schemeClr val="tx2">
                    <a:lumMod val="60000"/>
                    <a:lumOff val="40000"/>
                  </a:schemeClr>
                </a:solidFill>
              </a:rPr>
              <a:t>Augustan Rome</a:t>
            </a:r>
          </a:p>
        </p:txBody>
      </p:sp>
      <p:sp>
        <p:nvSpPr>
          <p:cNvPr id="4" name="Content Placeholder 3"/>
          <p:cNvSpPr>
            <a:spLocks noGrp="1"/>
          </p:cNvSpPr>
          <p:nvPr>
            <p:ph sz="quarter" idx="1"/>
          </p:nvPr>
        </p:nvSpPr>
        <p:spPr>
          <a:xfrm rot="21145248">
            <a:off x="581999" y="4656577"/>
            <a:ext cx="6150241" cy="1541912"/>
          </a:xfrm>
        </p:spPr>
        <p:style>
          <a:lnRef idx="1">
            <a:schemeClr val="accent3"/>
          </a:lnRef>
          <a:fillRef idx="2">
            <a:schemeClr val="accent3"/>
          </a:fillRef>
          <a:effectRef idx="1">
            <a:schemeClr val="accent3"/>
          </a:effectRef>
          <a:fontRef idx="minor">
            <a:schemeClr val="dk1"/>
          </a:fontRef>
        </p:style>
        <p:txBody>
          <a:bodyPr/>
          <a:lstStyle/>
          <a:p>
            <a:r>
              <a:rPr lang="en-GB" dirty="0"/>
              <a:t>Augustus </a:t>
            </a:r>
            <a:r>
              <a:rPr lang="en-GB" dirty="0" smtClean="0"/>
              <a:t>"</a:t>
            </a:r>
            <a:r>
              <a:rPr lang="en-GB" dirty="0"/>
              <a:t>found Rome a city </a:t>
            </a:r>
            <a:r>
              <a:rPr lang="en-GB" dirty="0" smtClean="0"/>
              <a:t/>
            </a:r>
            <a:br>
              <a:rPr lang="en-GB" dirty="0" smtClean="0"/>
            </a:br>
            <a:r>
              <a:rPr lang="en-GB" dirty="0" smtClean="0"/>
              <a:t>of </a:t>
            </a:r>
            <a:r>
              <a:rPr lang="en-GB" dirty="0"/>
              <a:t>brick and left it a city of marble</a:t>
            </a:r>
            <a:r>
              <a:rPr lang="en-GB" dirty="0" smtClean="0"/>
              <a:t>.“</a:t>
            </a:r>
            <a:br>
              <a:rPr lang="en-GB" dirty="0" smtClean="0"/>
            </a:br>
            <a:r>
              <a:rPr lang="en-GB" dirty="0" smtClean="0"/>
              <a:t>Suetonius Aug. 28</a:t>
            </a:r>
          </a:p>
        </p:txBody>
      </p:sp>
      <p:sp>
        <p:nvSpPr>
          <p:cNvPr id="5" name="Title 4"/>
          <p:cNvSpPr txBox="1">
            <a:spLocks/>
          </p:cNvSpPr>
          <p:nvPr/>
        </p:nvSpPr>
        <p:spPr>
          <a:xfrm>
            <a:off x="301752" y="228600"/>
            <a:ext cx="8534400" cy="758952"/>
          </a:xfrm>
          <a:prstGeom prst="rect">
            <a:avLst/>
          </a:prstGeom>
        </p:spPr>
        <p:txBody>
          <a:bodyPr vert="horz" anchor="b">
            <a:noAutofit/>
          </a:bodyPr>
          <a:lstStyle>
            <a:lvl1pPr algn="l" rtl="0" eaLnBrk="1" latinLnBrk="0" hangingPunct="1">
              <a:spcBef>
                <a:spcPct val="0"/>
              </a:spcBef>
              <a:buNone/>
              <a:defRPr kumimoji="0" sz="2200" b="1" kern="1200">
                <a:solidFill>
                  <a:srgbClr val="FFFFFF"/>
                </a:solidFill>
                <a:latin typeface="+mj-lt"/>
                <a:ea typeface="+mj-ea"/>
                <a:cs typeface="+mj-cs"/>
              </a:defRPr>
            </a:lvl1pPr>
          </a:lstStyle>
          <a:p>
            <a:endParaRPr lang="en-GB" dirty="0">
              <a:solidFill>
                <a:schemeClr val="accent5">
                  <a:lumMod val="20000"/>
                  <a:lumOff val="80000"/>
                </a:schemeClr>
              </a:solidFill>
            </a:endParaRPr>
          </a:p>
        </p:txBody>
      </p:sp>
    </p:spTree>
    <p:extLst>
      <p:ext uri="{BB962C8B-B14F-4D97-AF65-F5344CB8AC3E}">
        <p14:creationId xmlns="" xmlns:p14="http://schemas.microsoft.com/office/powerpoint/2010/main" val="71985461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4">
                                            <p:bg/>
                                          </p:spTgt>
                                        </p:tgtEl>
                                        <p:attrNameLst>
                                          <p:attrName>style.visibility</p:attrName>
                                        </p:attrNameLst>
                                      </p:cBhvr>
                                      <p:to>
                                        <p:strVal val="visible"/>
                                      </p:to>
                                    </p:set>
                                    <p:animEffect transition="in" filter="fade">
                                      <p:cBhvr>
                                        <p:cTn id="11" dur="750"/>
                                        <p:tgtEl>
                                          <p:spTgt spid="4">
                                            <p:bg/>
                                          </p:spTgt>
                                        </p:tgtEl>
                                      </p:cBhvr>
                                    </p:animEffect>
                                  </p:childTnLst>
                                </p:cTn>
                              </p:par>
                            </p:childTnLst>
                          </p:cTn>
                        </p:par>
                        <p:par>
                          <p:cTn id="12" fill="hold">
                            <p:stCondLst>
                              <p:cond delay="2750"/>
                            </p:stCondLst>
                            <p:childTnLst>
                              <p:par>
                                <p:cTn id="13" presetID="10" presetClass="entr" presetSubtype="0" fill="hold" grpId="0" nodeType="after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75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5870" y="18372"/>
            <a:ext cx="9119504" cy="6839628"/>
          </a:xfrm>
          <a:prstGeom prst="rect">
            <a:avLst/>
          </a:prstGeom>
        </p:spPr>
      </p:pic>
      <p:sp>
        <p:nvSpPr>
          <p:cNvPr id="5" name="Title 4"/>
          <p:cNvSpPr>
            <a:spLocks noGrp="1"/>
          </p:cNvSpPr>
          <p:nvPr>
            <p:ph type="title"/>
          </p:nvPr>
        </p:nvSpPr>
        <p:spPr/>
        <p:txBody>
          <a:bodyPr/>
          <a:lstStyle/>
          <a:p>
            <a:r>
              <a:rPr lang="en-GB" dirty="0" smtClean="0">
                <a:solidFill>
                  <a:schemeClr val="accent5">
                    <a:lumMod val="20000"/>
                    <a:lumOff val="80000"/>
                  </a:schemeClr>
                </a:solidFill>
              </a:rPr>
              <a:t>Augustan Rome</a:t>
            </a:r>
            <a:endParaRPr lang="en-GB" dirty="0">
              <a:solidFill>
                <a:schemeClr val="accent5">
                  <a:lumMod val="20000"/>
                  <a:lumOff val="80000"/>
                </a:schemeClr>
              </a:solidFill>
            </a:endParaRPr>
          </a:p>
        </p:txBody>
      </p:sp>
      <p:sp>
        <p:nvSpPr>
          <p:cNvPr id="6" name="Content Placeholder 5"/>
          <p:cNvSpPr>
            <a:spLocks noGrp="1"/>
          </p:cNvSpPr>
          <p:nvPr>
            <p:ph sz="quarter" idx="1"/>
          </p:nvPr>
        </p:nvSpPr>
        <p:spPr/>
        <p:txBody>
          <a:bodyPr/>
          <a:lstStyle/>
          <a:p>
            <a:endParaRPr lang="en-GB"/>
          </a:p>
        </p:txBody>
      </p:sp>
      <p:sp>
        <p:nvSpPr>
          <p:cNvPr id="8" name="Oval 7"/>
          <p:cNvSpPr/>
          <p:nvPr/>
        </p:nvSpPr>
        <p:spPr>
          <a:xfrm>
            <a:off x="35496" y="764704"/>
            <a:ext cx="3888432" cy="3096344"/>
          </a:xfrm>
          <a:prstGeom prst="ellipse">
            <a:avLst/>
          </a:prstGeom>
          <a:solidFill>
            <a:srgbClr val="FFFF00">
              <a:alpha val="54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 xmlns:p14="http://schemas.microsoft.com/office/powerpoint/2010/main" val="15311615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50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5870" y="18372"/>
            <a:ext cx="9119504" cy="6839628"/>
          </a:xfrm>
          <a:prstGeom prst="rect">
            <a:avLst/>
          </a:prstGeom>
        </p:spPr>
      </p:pic>
      <p:sp>
        <p:nvSpPr>
          <p:cNvPr id="5" name="Content Placeholder 5"/>
          <p:cNvSpPr>
            <a:spLocks noGrp="1"/>
          </p:cNvSpPr>
          <p:nvPr>
            <p:ph sz="quarter" idx="1"/>
          </p:nvPr>
        </p:nvSpPr>
        <p:spPr>
          <a:xfrm>
            <a:off x="301752" y="1527048"/>
            <a:ext cx="8503920" cy="4572000"/>
          </a:xfrm>
        </p:spPr>
        <p:txBody>
          <a:bodyPr/>
          <a:lstStyle/>
          <a:p>
            <a:endParaRPr lang="en-GB"/>
          </a:p>
        </p:txBody>
      </p:sp>
      <p:sp>
        <p:nvSpPr>
          <p:cNvPr id="7" name="Oval 6"/>
          <p:cNvSpPr/>
          <p:nvPr/>
        </p:nvSpPr>
        <p:spPr>
          <a:xfrm>
            <a:off x="35496" y="764704"/>
            <a:ext cx="3888432" cy="3096344"/>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itle 4"/>
          <p:cNvSpPr>
            <a:spLocks noGrp="1"/>
          </p:cNvSpPr>
          <p:nvPr>
            <p:ph type="title"/>
          </p:nvPr>
        </p:nvSpPr>
        <p:spPr>
          <a:xfrm>
            <a:off x="301752" y="228600"/>
            <a:ext cx="8534400" cy="758952"/>
          </a:xfrm>
        </p:spPr>
        <p:txBody>
          <a:bodyPr/>
          <a:lstStyle/>
          <a:p>
            <a:r>
              <a:rPr lang="en-GB" dirty="0" smtClean="0">
                <a:solidFill>
                  <a:schemeClr val="accent5">
                    <a:lumMod val="20000"/>
                    <a:lumOff val="80000"/>
                  </a:schemeClr>
                </a:solidFill>
              </a:rPr>
              <a:t>Augustan Rome</a:t>
            </a:r>
            <a:endParaRPr lang="en-GB" dirty="0">
              <a:solidFill>
                <a:schemeClr val="accent5">
                  <a:lumMod val="20000"/>
                  <a:lumOff val="80000"/>
                </a:schemeClr>
              </a:solidFill>
            </a:endParaRPr>
          </a:p>
        </p:txBody>
      </p:sp>
    </p:spTree>
    <p:extLst>
      <p:ext uri="{BB962C8B-B14F-4D97-AF65-F5344CB8AC3E}">
        <p14:creationId xmlns="" xmlns:p14="http://schemas.microsoft.com/office/powerpoint/2010/main" val="1079146794"/>
      </p:ext>
    </p:extLst>
  </p:cSld>
  <p:clrMapOvr>
    <a:masterClrMapping/>
  </p:clrMapOvr>
  <p:transition spd="slow">
    <p:randomBar dir="vert"/>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5870" y="18372"/>
            <a:ext cx="9119504" cy="6839628"/>
          </a:xfrm>
          <a:prstGeom prst="rect">
            <a:avLst/>
          </a:prstGeom>
        </p:spPr>
      </p:pic>
      <p:sp>
        <p:nvSpPr>
          <p:cNvPr id="5" name="Content Placeholder 5"/>
          <p:cNvSpPr>
            <a:spLocks noGrp="1"/>
          </p:cNvSpPr>
          <p:nvPr>
            <p:ph sz="quarter" idx="1"/>
          </p:nvPr>
        </p:nvSpPr>
        <p:spPr>
          <a:xfrm>
            <a:off x="301752" y="1527048"/>
            <a:ext cx="8503920" cy="4572000"/>
          </a:xfrm>
        </p:spPr>
        <p:txBody>
          <a:bodyPr/>
          <a:lstStyle/>
          <a:p>
            <a:endParaRPr lang="en-GB"/>
          </a:p>
        </p:txBody>
      </p:sp>
      <p:sp>
        <p:nvSpPr>
          <p:cNvPr id="7" name="Oval 6"/>
          <p:cNvSpPr/>
          <p:nvPr/>
        </p:nvSpPr>
        <p:spPr>
          <a:xfrm>
            <a:off x="35496" y="764704"/>
            <a:ext cx="3888432" cy="3096344"/>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ontent Placeholder 2"/>
          <p:cNvSpPr txBox="1">
            <a:spLocks/>
          </p:cNvSpPr>
          <p:nvPr/>
        </p:nvSpPr>
        <p:spPr>
          <a:xfrm>
            <a:off x="157736" y="4077072"/>
            <a:ext cx="4054224" cy="2736304"/>
          </a:xfrm>
          <a:prstGeom prst="rect">
            <a:avLst/>
          </a:prstGeom>
        </p:spPr>
        <p:style>
          <a:lnRef idx="0">
            <a:schemeClr val="accent3"/>
          </a:lnRef>
          <a:fillRef idx="3">
            <a:schemeClr val="accent3"/>
          </a:fillRef>
          <a:effectRef idx="3">
            <a:schemeClr val="accent3"/>
          </a:effectRef>
          <a:fontRef idx="minor">
            <a:schemeClr val="lt1"/>
          </a:fontRef>
        </p:style>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1800" dirty="0" smtClean="0"/>
              <a:t>House of Augustus</a:t>
            </a:r>
            <a:br>
              <a:rPr lang="en-GB" sz="1800" dirty="0" smtClean="0"/>
            </a:br>
            <a:r>
              <a:rPr lang="en-GB" sz="1800" dirty="0" smtClean="0"/>
              <a:t>on the Palatine</a:t>
            </a:r>
          </a:p>
          <a:p>
            <a:r>
              <a:rPr lang="en-GB" sz="1800" dirty="0" smtClean="0"/>
              <a:t>27 B.C.: honours for Augustus at his house</a:t>
            </a:r>
          </a:p>
          <a:p>
            <a:r>
              <a:rPr lang="en-GB" sz="1800" dirty="0" smtClean="0"/>
              <a:t>Augustus melts down statues in his honour and turns them into tripods for Apollo</a:t>
            </a:r>
          </a:p>
          <a:p>
            <a:r>
              <a:rPr lang="en-GB" sz="1800" dirty="0"/>
              <a:t>Apollo: Augustus’ patron god</a:t>
            </a:r>
          </a:p>
          <a:p>
            <a:r>
              <a:rPr lang="en-GB" sz="1800" dirty="0" smtClean="0"/>
              <a:t>House and Apollo temple merge…</a:t>
            </a:r>
          </a:p>
          <a:p>
            <a:endParaRPr lang="en-GB" sz="1800" dirty="0"/>
          </a:p>
        </p:txBody>
      </p:sp>
      <p:sp>
        <p:nvSpPr>
          <p:cNvPr id="10" name="Title 4"/>
          <p:cNvSpPr>
            <a:spLocks noGrp="1"/>
          </p:cNvSpPr>
          <p:nvPr>
            <p:ph type="title"/>
          </p:nvPr>
        </p:nvSpPr>
        <p:spPr>
          <a:xfrm>
            <a:off x="301752" y="228600"/>
            <a:ext cx="8534400" cy="758952"/>
          </a:xfrm>
        </p:spPr>
        <p:txBody>
          <a:bodyPr/>
          <a:lstStyle/>
          <a:p>
            <a:r>
              <a:rPr lang="en-GB" dirty="0" smtClean="0">
                <a:solidFill>
                  <a:schemeClr val="accent5">
                    <a:lumMod val="20000"/>
                    <a:lumOff val="80000"/>
                  </a:schemeClr>
                </a:solidFill>
              </a:rPr>
              <a:t>Augustan Rome</a:t>
            </a:r>
            <a:endParaRPr lang="en-GB" dirty="0">
              <a:solidFill>
                <a:schemeClr val="accent5">
                  <a:lumMod val="20000"/>
                  <a:lumOff val="80000"/>
                </a:schemeClr>
              </a:solidFill>
            </a:endParaRPr>
          </a:p>
        </p:txBody>
      </p:sp>
    </p:spTree>
    <p:extLst>
      <p:ext uri="{BB962C8B-B14F-4D97-AF65-F5344CB8AC3E}">
        <p14:creationId xmlns="" xmlns:p14="http://schemas.microsoft.com/office/powerpoint/2010/main" val="275030005"/>
      </p:ext>
    </p:extLst>
  </p:cSld>
  <p:clrMapOvr>
    <a:masterClrMapping/>
  </p:clrMapOvr>
  <p:transition spd="slow" advClick="0" advTm="18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rotWithShape="1">
          <a:blip r:embed="rId2" cstate="print">
            <a:extLst>
              <a:ext uri="{28A0092B-C50C-407E-A947-70E740481C1C}">
                <a14:useLocalDpi xmlns="" xmlns:a14="http://schemas.microsoft.com/office/drawing/2010/main" val="0"/>
              </a:ext>
            </a:extLst>
          </a:blip>
          <a:srcRect r="50000" b="41306"/>
          <a:stretch/>
        </p:blipFill>
        <p:spPr>
          <a:xfrm>
            <a:off x="-36512" y="18372"/>
            <a:ext cx="9159870" cy="6828594"/>
          </a:xfrm>
          <a:prstGeom prst="rect">
            <a:avLst/>
          </a:prstGeom>
        </p:spPr>
      </p:pic>
      <p:sp>
        <p:nvSpPr>
          <p:cNvPr id="8" name="Content Placeholder 2"/>
          <p:cNvSpPr txBox="1">
            <a:spLocks/>
          </p:cNvSpPr>
          <p:nvPr/>
        </p:nvSpPr>
        <p:spPr>
          <a:xfrm>
            <a:off x="157736" y="4077072"/>
            <a:ext cx="4054224" cy="2736304"/>
          </a:xfrm>
          <a:prstGeom prst="rect">
            <a:avLst/>
          </a:prstGeom>
        </p:spPr>
        <p:style>
          <a:lnRef idx="0">
            <a:schemeClr val="accent3"/>
          </a:lnRef>
          <a:fillRef idx="3">
            <a:schemeClr val="accent3"/>
          </a:fillRef>
          <a:effectRef idx="3">
            <a:schemeClr val="accent3"/>
          </a:effectRef>
          <a:fontRef idx="minor">
            <a:schemeClr val="lt1"/>
          </a:fontRef>
        </p:style>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1800" dirty="0" smtClean="0"/>
              <a:t>House of Augustus</a:t>
            </a:r>
            <a:br>
              <a:rPr lang="en-GB" sz="1800" dirty="0" smtClean="0"/>
            </a:br>
            <a:r>
              <a:rPr lang="en-GB" sz="1800" dirty="0" smtClean="0"/>
              <a:t>on the Palatine</a:t>
            </a:r>
          </a:p>
          <a:p>
            <a:r>
              <a:rPr lang="en-GB" sz="1800" dirty="0" smtClean="0"/>
              <a:t>27 B.C.: honours for Augustus at his house</a:t>
            </a:r>
          </a:p>
          <a:p>
            <a:r>
              <a:rPr lang="en-GB" sz="1800" dirty="0" smtClean="0"/>
              <a:t>Augustus melts down statues in his honour and turns them into tripods for Apollo</a:t>
            </a:r>
          </a:p>
          <a:p>
            <a:r>
              <a:rPr lang="en-GB" sz="1800" dirty="0" smtClean="0"/>
              <a:t>Apollo: Augustus’ patron god</a:t>
            </a:r>
          </a:p>
          <a:p>
            <a:r>
              <a:rPr lang="en-GB" sz="1800" dirty="0" smtClean="0"/>
              <a:t>House and Apollo temple merge…</a:t>
            </a:r>
          </a:p>
          <a:p>
            <a:endParaRPr lang="en-GB" sz="1800" dirty="0"/>
          </a:p>
        </p:txBody>
      </p:sp>
      <p:sp>
        <p:nvSpPr>
          <p:cNvPr id="11" name="TextBox 10"/>
          <p:cNvSpPr txBox="1"/>
          <p:nvPr/>
        </p:nvSpPr>
        <p:spPr>
          <a:xfrm>
            <a:off x="4716016" y="4617710"/>
            <a:ext cx="4240537" cy="2123658"/>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marL="285750" indent="-285750">
              <a:buFont typeface="Wingdings" panose="05000000000000000000" pitchFamily="2" charset="2"/>
              <a:buChar char="v"/>
            </a:pPr>
            <a:r>
              <a:rPr lang="en-GB" sz="1600" dirty="0" smtClean="0"/>
              <a:t>Vowed </a:t>
            </a:r>
            <a:r>
              <a:rPr lang="en-GB" sz="1600" dirty="0"/>
              <a:t>by Octavian in </a:t>
            </a:r>
            <a:r>
              <a:rPr lang="en-GB" sz="1600" dirty="0" smtClean="0"/>
              <a:t>return </a:t>
            </a:r>
            <a:r>
              <a:rPr lang="en-GB" sz="1600" dirty="0"/>
              <a:t>for the victory over </a:t>
            </a:r>
            <a:r>
              <a:rPr lang="en-GB" sz="1600" dirty="0" err="1"/>
              <a:t>Sextus</a:t>
            </a:r>
            <a:r>
              <a:rPr lang="en-GB" sz="1600" dirty="0"/>
              <a:t> </a:t>
            </a:r>
            <a:r>
              <a:rPr lang="en-GB" sz="1600" dirty="0" err="1"/>
              <a:t>Pompeius</a:t>
            </a:r>
            <a:r>
              <a:rPr lang="en-GB" sz="1600" dirty="0"/>
              <a:t> </a:t>
            </a:r>
            <a:r>
              <a:rPr lang="en-GB" sz="1600" dirty="0" smtClean="0"/>
              <a:t>(36 BC) </a:t>
            </a:r>
            <a:r>
              <a:rPr lang="en-GB" sz="1600" dirty="0"/>
              <a:t>and over Mark Antony </a:t>
            </a:r>
            <a:r>
              <a:rPr lang="en-GB" sz="1600" dirty="0" smtClean="0"/>
              <a:t>(31 BC)</a:t>
            </a:r>
            <a:br>
              <a:rPr lang="en-GB" sz="1600" dirty="0" smtClean="0"/>
            </a:br>
            <a:r>
              <a:rPr lang="en-GB" sz="1600" dirty="0" smtClean="0"/>
              <a:t>Built </a:t>
            </a:r>
            <a:r>
              <a:rPr lang="en-GB" sz="1600" dirty="0"/>
              <a:t>on a site where </a:t>
            </a:r>
            <a:r>
              <a:rPr lang="en-GB" sz="1600" dirty="0" smtClean="0"/>
              <a:t>lightning </a:t>
            </a:r>
            <a:r>
              <a:rPr lang="en-GB" sz="1600" dirty="0"/>
              <a:t>bolt had struck the interior of Augustus' property on the Palatine. </a:t>
            </a:r>
            <a:endParaRPr lang="en-GB" sz="1600" dirty="0" smtClean="0"/>
          </a:p>
          <a:p>
            <a:pPr marL="285750" indent="-285750">
              <a:buFont typeface="Wingdings" panose="05000000000000000000" pitchFamily="2" charset="2"/>
              <a:buChar char="v"/>
            </a:pPr>
            <a:r>
              <a:rPr lang="en-GB" sz="1600" dirty="0" smtClean="0"/>
              <a:t>Dedicated: 9</a:t>
            </a:r>
            <a:r>
              <a:rPr lang="en-GB" sz="1600" baseline="30000" dirty="0" smtClean="0"/>
              <a:t>th</a:t>
            </a:r>
            <a:r>
              <a:rPr lang="en-GB" sz="1600" dirty="0" smtClean="0"/>
              <a:t>  </a:t>
            </a:r>
            <a:r>
              <a:rPr lang="en-GB" sz="1600" dirty="0"/>
              <a:t>October </a:t>
            </a:r>
            <a:r>
              <a:rPr lang="en-GB" sz="1600" dirty="0" smtClean="0"/>
              <a:t>28 B.C</a:t>
            </a:r>
            <a:r>
              <a:rPr lang="en-GB" sz="1600" dirty="0"/>
              <a:t>. </a:t>
            </a:r>
            <a:endParaRPr lang="en-GB" sz="1600" dirty="0" smtClean="0"/>
          </a:p>
          <a:p>
            <a:pPr marL="285750" indent="-285750">
              <a:buFont typeface="Wingdings" panose="05000000000000000000" pitchFamily="2" charset="2"/>
              <a:buChar char="v"/>
            </a:pPr>
            <a:r>
              <a:rPr lang="en-GB" sz="1600" dirty="0" smtClean="0"/>
              <a:t>Centre of the </a:t>
            </a:r>
            <a:r>
              <a:rPr lang="en-GB" sz="1600" i="1" dirty="0" err="1" smtClean="0"/>
              <a:t>ludi</a:t>
            </a:r>
            <a:r>
              <a:rPr lang="en-GB" sz="1600" i="1" dirty="0" smtClean="0"/>
              <a:t> </a:t>
            </a:r>
            <a:r>
              <a:rPr lang="en-GB" sz="1600" i="1" dirty="0" err="1" smtClean="0"/>
              <a:t>saeculares</a:t>
            </a:r>
            <a:r>
              <a:rPr lang="en-GB" sz="1600" i="1" dirty="0" smtClean="0"/>
              <a:t> </a:t>
            </a:r>
            <a:r>
              <a:rPr lang="en-GB" sz="1600" dirty="0" smtClean="0"/>
              <a:t>in 17 BC</a:t>
            </a:r>
          </a:p>
        </p:txBody>
      </p:sp>
      <p:sp>
        <p:nvSpPr>
          <p:cNvPr id="12" name="Title 4"/>
          <p:cNvSpPr>
            <a:spLocks noGrp="1"/>
          </p:cNvSpPr>
          <p:nvPr>
            <p:ph type="title"/>
          </p:nvPr>
        </p:nvSpPr>
        <p:spPr>
          <a:xfrm>
            <a:off x="301752" y="228600"/>
            <a:ext cx="8534400" cy="758952"/>
          </a:xfrm>
        </p:spPr>
        <p:txBody>
          <a:bodyPr/>
          <a:lstStyle/>
          <a:p>
            <a:r>
              <a:rPr lang="en-GB" dirty="0" smtClean="0">
                <a:solidFill>
                  <a:schemeClr val="accent5">
                    <a:lumMod val="20000"/>
                    <a:lumOff val="80000"/>
                  </a:schemeClr>
                </a:solidFill>
              </a:rPr>
              <a:t>Augustan Rome</a:t>
            </a:r>
            <a:endParaRPr lang="en-GB" dirty="0">
              <a:solidFill>
                <a:schemeClr val="accent5">
                  <a:lumMod val="20000"/>
                  <a:lumOff val="80000"/>
                </a:schemeClr>
              </a:solidFill>
            </a:endParaRPr>
          </a:p>
        </p:txBody>
      </p:sp>
      <p:pic>
        <p:nvPicPr>
          <p:cNvPr id="9" name="Inhaltsplatzhalter 3"/>
          <p:cNvPicPr>
            <a:picLocks/>
          </p:cNvPicPr>
          <p:nvPr/>
        </p:nvPicPr>
        <p:blipFill>
          <a:blip r:embed="rId3" cstate="print">
            <a:extLst>
              <a:ext uri="{BEBA8EAE-BF5A-486C-A8C5-ECC9F3942E4B}">
                <a14:imgProps xmlns="" xmlns:a14="http://schemas.microsoft.com/office/drawing/2010/main">
                  <a14:imgLayer r:embed="rId4">
                    <a14:imgEffect>
                      <a14:sharpenSoften amount="50000"/>
                    </a14:imgEffect>
                    <a14:imgEffect>
                      <a14:brightnessContrast bright="20000" contrast="-40000"/>
                    </a14:imgEffect>
                  </a14:imgLayer>
                </a14:imgProps>
              </a:ext>
            </a:extLst>
          </a:blip>
          <a:stretch>
            <a:fillRect/>
          </a:stretch>
        </p:blipFill>
        <p:spPr bwMode="auto">
          <a:xfrm>
            <a:off x="4716016" y="116632"/>
            <a:ext cx="4392488" cy="4536504"/>
          </a:xfrm>
          <a:prstGeom prst="rect">
            <a:avLst/>
          </a:prstGeom>
          <a:noFill/>
          <a:ln w="9525">
            <a:noFill/>
            <a:miter lim="800000"/>
            <a:headEnd/>
            <a:tailEnd/>
          </a:ln>
        </p:spPr>
      </p:pic>
    </p:spTree>
    <p:extLst>
      <p:ext uri="{BB962C8B-B14F-4D97-AF65-F5344CB8AC3E}">
        <p14:creationId xmlns="" xmlns:p14="http://schemas.microsoft.com/office/powerpoint/2010/main" val="91091856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42" fill="hold" nodeType="after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barn(outHorizontal)">
                                      <p:cBhvr>
                                        <p:cTn id="7" dur="1000"/>
                                        <p:tgtEl>
                                          <p:spTgt spid="9"/>
                                        </p:tgtEl>
                                      </p:cBhvr>
                                    </p:animEffect>
                                  </p:childTnLst>
                                </p:cTn>
                              </p:par>
                            </p:childTnLst>
                          </p:cTn>
                        </p:par>
                        <p:par>
                          <p:cTn id="8" fill="hold">
                            <p:stCondLst>
                              <p:cond delay="1250"/>
                            </p:stCondLst>
                            <p:childTnLst>
                              <p:par>
                                <p:cTn id="9" presetID="42" presetClass="entr" presetSubtype="0" fill="hold" grpId="0" nodeType="afterEffect">
                                  <p:stCondLst>
                                    <p:cond delay="150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1000"/>
                                        <p:tgtEl>
                                          <p:spTgt spid="11"/>
                                        </p:tgtEl>
                                      </p:cBhvr>
                                    </p:animEffect>
                                    <p:anim calcmode="lin" valueType="num">
                                      <p:cBhvr>
                                        <p:cTn id="12" dur="1000" fill="hold"/>
                                        <p:tgtEl>
                                          <p:spTgt spid="11"/>
                                        </p:tgtEl>
                                        <p:attrNameLst>
                                          <p:attrName>ppt_x</p:attrName>
                                        </p:attrNameLst>
                                      </p:cBhvr>
                                      <p:tavLst>
                                        <p:tav tm="0">
                                          <p:val>
                                            <p:strVal val="#ppt_x"/>
                                          </p:val>
                                        </p:tav>
                                        <p:tav tm="100000">
                                          <p:val>
                                            <p:strVal val="#ppt_x"/>
                                          </p:val>
                                        </p:tav>
                                      </p:tavLst>
                                    </p:anim>
                                    <p:anim calcmode="lin" valueType="num">
                                      <p:cBhvr>
                                        <p:cTn id="1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 xmlns:a14="http://schemas.microsoft.com/office/drawing/2010/main" val="0"/>
              </a:ext>
            </a:extLst>
          </a:blip>
          <a:srcRect r="50000" b="41306"/>
          <a:stretch/>
        </p:blipFill>
        <p:spPr>
          <a:xfrm>
            <a:off x="-36512" y="18372"/>
            <a:ext cx="9159870" cy="6828594"/>
          </a:xfrm>
          <a:prstGeom prst="rect">
            <a:avLst/>
          </a:prstGeom>
        </p:spPr>
      </p:pic>
      <p:sp>
        <p:nvSpPr>
          <p:cNvPr id="5" name="Content Placeholder 2"/>
          <p:cNvSpPr txBox="1">
            <a:spLocks/>
          </p:cNvSpPr>
          <p:nvPr/>
        </p:nvSpPr>
        <p:spPr>
          <a:xfrm>
            <a:off x="157736" y="3068960"/>
            <a:ext cx="4054224" cy="3744416"/>
          </a:xfrm>
          <a:prstGeom prst="rect">
            <a:avLst/>
          </a:prstGeom>
        </p:spPr>
        <p:style>
          <a:lnRef idx="0">
            <a:schemeClr val="accent3"/>
          </a:lnRef>
          <a:fillRef idx="3">
            <a:schemeClr val="accent3"/>
          </a:fillRef>
          <a:effectRef idx="3">
            <a:schemeClr val="accent3"/>
          </a:effectRef>
          <a:fontRef idx="minor">
            <a:schemeClr val="lt1"/>
          </a:fontRef>
        </p:style>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1800" dirty="0" smtClean="0">
                <a:solidFill>
                  <a:schemeClr val="tx1">
                    <a:lumMod val="85000"/>
                    <a:lumOff val="15000"/>
                  </a:schemeClr>
                </a:solidFill>
              </a:rPr>
              <a:t>Secular Games /</a:t>
            </a:r>
            <a:r>
              <a:rPr lang="en-GB" sz="1800" i="1" dirty="0" smtClean="0">
                <a:solidFill>
                  <a:schemeClr val="tx1">
                    <a:lumMod val="85000"/>
                    <a:lumOff val="15000"/>
                  </a:schemeClr>
                </a:solidFill>
              </a:rPr>
              <a:t> </a:t>
            </a:r>
            <a:r>
              <a:rPr lang="en-GB" sz="1800" i="1" dirty="0" err="1" smtClean="0">
                <a:solidFill>
                  <a:schemeClr val="tx1">
                    <a:lumMod val="85000"/>
                    <a:lumOff val="15000"/>
                  </a:schemeClr>
                </a:solidFill>
              </a:rPr>
              <a:t>Ludi</a:t>
            </a:r>
            <a:r>
              <a:rPr lang="en-GB" sz="1800" i="1" dirty="0" smtClean="0">
                <a:solidFill>
                  <a:schemeClr val="tx1">
                    <a:lumMod val="85000"/>
                    <a:lumOff val="15000"/>
                  </a:schemeClr>
                </a:solidFill>
              </a:rPr>
              <a:t> </a:t>
            </a:r>
            <a:r>
              <a:rPr lang="en-GB" sz="1800" i="1" dirty="0" err="1" smtClean="0">
                <a:solidFill>
                  <a:schemeClr val="tx1">
                    <a:lumMod val="85000"/>
                    <a:lumOff val="15000"/>
                  </a:schemeClr>
                </a:solidFill>
              </a:rPr>
              <a:t>Seculare</a:t>
            </a:r>
            <a:endParaRPr lang="en-GB" sz="1800" i="1" dirty="0" smtClean="0">
              <a:solidFill>
                <a:schemeClr val="tx1">
                  <a:lumMod val="85000"/>
                  <a:lumOff val="15000"/>
                </a:schemeClr>
              </a:solidFill>
            </a:endParaRPr>
          </a:p>
          <a:p>
            <a:r>
              <a:rPr lang="en-GB" sz="1800" dirty="0" smtClean="0">
                <a:solidFill>
                  <a:schemeClr val="tx1">
                    <a:lumMod val="85000"/>
                    <a:lumOff val="15000"/>
                  </a:schemeClr>
                </a:solidFill>
              </a:rPr>
              <a:t>17 B.C.: revived by Augustus</a:t>
            </a:r>
          </a:p>
          <a:p>
            <a:pPr lvl="1"/>
            <a:r>
              <a:rPr lang="en-GB" sz="1300" dirty="0" smtClean="0">
                <a:solidFill>
                  <a:schemeClr val="tx1">
                    <a:lumMod val="85000"/>
                    <a:lumOff val="15000"/>
                  </a:schemeClr>
                </a:solidFill>
              </a:rPr>
              <a:t>every 110 years</a:t>
            </a:r>
          </a:p>
          <a:p>
            <a:pPr lvl="1"/>
            <a:r>
              <a:rPr lang="en-GB" sz="1400" dirty="0" smtClean="0">
                <a:solidFill>
                  <a:schemeClr val="tx1">
                    <a:lumMod val="85000"/>
                    <a:lumOff val="15000"/>
                  </a:schemeClr>
                </a:solidFill>
              </a:rPr>
              <a:t>key roles: Augustus </a:t>
            </a:r>
            <a:r>
              <a:rPr lang="en-GB" sz="1400" dirty="0">
                <a:solidFill>
                  <a:schemeClr val="tx1">
                    <a:lumMod val="85000"/>
                    <a:lumOff val="15000"/>
                  </a:schemeClr>
                </a:solidFill>
              </a:rPr>
              <a:t>and </a:t>
            </a:r>
            <a:r>
              <a:rPr lang="en-GB" sz="1400" dirty="0" smtClean="0">
                <a:solidFill>
                  <a:schemeClr val="tx1">
                    <a:lumMod val="85000"/>
                    <a:lumOff val="15000"/>
                  </a:schemeClr>
                </a:solidFill>
              </a:rPr>
              <a:t>Agrippa (as </a:t>
            </a:r>
            <a:r>
              <a:rPr lang="en-GB" sz="1400" i="1" dirty="0" err="1" smtClean="0">
                <a:solidFill>
                  <a:schemeClr val="tx1">
                    <a:lumMod val="85000"/>
                    <a:lumOff val="15000"/>
                  </a:schemeClr>
                </a:solidFill>
              </a:rPr>
              <a:t>quindecemviri</a:t>
            </a:r>
            <a:r>
              <a:rPr lang="en-GB" sz="1400" dirty="0" smtClean="0">
                <a:solidFill>
                  <a:schemeClr val="tx1">
                    <a:lumMod val="85000"/>
                    <a:lumOff val="15000"/>
                  </a:schemeClr>
                </a:solidFill>
              </a:rPr>
              <a:t>)</a:t>
            </a:r>
          </a:p>
          <a:p>
            <a:pPr lvl="1"/>
            <a:r>
              <a:rPr lang="en-GB" sz="1400" dirty="0" smtClean="0">
                <a:solidFill>
                  <a:schemeClr val="tx1">
                    <a:lumMod val="85000"/>
                    <a:lumOff val="15000"/>
                  </a:schemeClr>
                </a:solidFill>
              </a:rPr>
              <a:t>Horace: </a:t>
            </a:r>
            <a:r>
              <a:rPr lang="en-GB" sz="1400" i="1" dirty="0" smtClean="0">
                <a:solidFill>
                  <a:schemeClr val="tx1">
                    <a:lumMod val="85000"/>
                    <a:lumOff val="15000"/>
                  </a:schemeClr>
                </a:solidFill>
              </a:rPr>
              <a:t>Carmen </a:t>
            </a:r>
            <a:r>
              <a:rPr lang="en-GB" sz="1400" i="1" dirty="0" err="1" smtClean="0">
                <a:solidFill>
                  <a:schemeClr val="tx1">
                    <a:lumMod val="85000"/>
                    <a:lumOff val="15000"/>
                  </a:schemeClr>
                </a:solidFill>
              </a:rPr>
              <a:t>Seculare</a:t>
            </a:r>
            <a:endParaRPr lang="en-GB" sz="1400" i="1" dirty="0" smtClean="0">
              <a:solidFill>
                <a:schemeClr val="tx1">
                  <a:lumMod val="85000"/>
                  <a:lumOff val="15000"/>
                </a:schemeClr>
              </a:solidFill>
            </a:endParaRPr>
          </a:p>
          <a:p>
            <a:pPr lvl="2"/>
            <a:r>
              <a:rPr lang="en-GB" sz="1200" dirty="0" smtClean="0">
                <a:solidFill>
                  <a:schemeClr val="tx1">
                    <a:lumMod val="85000"/>
                    <a:lumOff val="15000"/>
                  </a:schemeClr>
                </a:solidFill>
              </a:rPr>
              <a:t>focus on </a:t>
            </a:r>
            <a:r>
              <a:rPr lang="en-GB" sz="1200" dirty="0">
                <a:solidFill>
                  <a:schemeClr val="tx1">
                    <a:lumMod val="85000"/>
                    <a:lumOff val="15000"/>
                  </a:schemeClr>
                </a:solidFill>
              </a:rPr>
              <a:t>Palatine deities Apollo and </a:t>
            </a:r>
            <a:r>
              <a:rPr lang="en-GB" sz="1200" dirty="0" smtClean="0">
                <a:solidFill>
                  <a:schemeClr val="tx1">
                    <a:lumMod val="85000"/>
                    <a:lumOff val="15000"/>
                  </a:schemeClr>
                </a:solidFill>
              </a:rPr>
              <a:t>Diana (</a:t>
            </a:r>
            <a:r>
              <a:rPr lang="en-GB" sz="1200" dirty="0" smtClean="0">
                <a:solidFill>
                  <a:schemeClr val="tx1">
                    <a:lumMod val="85000"/>
                    <a:lumOff val="15000"/>
                  </a:schemeClr>
                </a:solidFill>
                <a:sym typeface="Wingdings" panose="05000000000000000000" pitchFamily="2" charset="2"/>
              </a:rPr>
              <a:t>Augustus)</a:t>
            </a:r>
          </a:p>
          <a:p>
            <a:r>
              <a:rPr lang="en-GB" sz="1900" dirty="0" smtClean="0">
                <a:solidFill>
                  <a:schemeClr val="tx1">
                    <a:lumMod val="85000"/>
                    <a:lumOff val="15000"/>
                  </a:schemeClr>
                </a:solidFill>
                <a:sym typeface="Wingdings" panose="05000000000000000000" pitchFamily="2" charset="2"/>
              </a:rPr>
              <a:t>Golden Age </a:t>
            </a:r>
          </a:p>
          <a:p>
            <a:pPr lvl="1"/>
            <a:r>
              <a:rPr lang="en-GB" sz="1400" dirty="0">
                <a:solidFill>
                  <a:schemeClr val="tx1">
                    <a:lumMod val="85000"/>
                    <a:lumOff val="15000"/>
                  </a:schemeClr>
                </a:solidFill>
              </a:rPr>
              <a:t>era of great peace, security and </a:t>
            </a:r>
            <a:r>
              <a:rPr lang="en-GB" sz="1400" dirty="0" smtClean="0">
                <a:solidFill>
                  <a:schemeClr val="tx1">
                    <a:lumMod val="85000"/>
                    <a:lumOff val="15000"/>
                  </a:schemeClr>
                </a:solidFill>
              </a:rPr>
              <a:t>prosperity</a:t>
            </a:r>
          </a:p>
          <a:p>
            <a:pPr lvl="1"/>
            <a:endParaRPr lang="en-GB" sz="1400" dirty="0" smtClean="0">
              <a:solidFill>
                <a:schemeClr val="tx1">
                  <a:lumMod val="85000"/>
                  <a:lumOff val="15000"/>
                </a:schemeClr>
              </a:solidFill>
            </a:endParaRPr>
          </a:p>
          <a:p>
            <a:endParaRPr lang="en-GB" sz="1800" dirty="0">
              <a:solidFill>
                <a:schemeClr val="tx1">
                  <a:lumMod val="85000"/>
                  <a:lumOff val="15000"/>
                </a:schemeClr>
              </a:solidFill>
            </a:endParaRPr>
          </a:p>
        </p:txBody>
      </p:sp>
      <p:sp>
        <p:nvSpPr>
          <p:cNvPr id="7" name="Title 4"/>
          <p:cNvSpPr>
            <a:spLocks noGrp="1"/>
          </p:cNvSpPr>
          <p:nvPr>
            <p:ph type="title"/>
          </p:nvPr>
        </p:nvSpPr>
        <p:spPr>
          <a:xfrm>
            <a:off x="301752" y="228600"/>
            <a:ext cx="8534400" cy="758952"/>
          </a:xfrm>
        </p:spPr>
        <p:txBody>
          <a:bodyPr/>
          <a:lstStyle/>
          <a:p>
            <a:r>
              <a:rPr lang="en-GB" dirty="0" smtClean="0">
                <a:solidFill>
                  <a:schemeClr val="accent5">
                    <a:lumMod val="20000"/>
                    <a:lumOff val="80000"/>
                  </a:schemeClr>
                </a:solidFill>
              </a:rPr>
              <a:t>Augustan Rome</a:t>
            </a:r>
            <a:endParaRPr lang="en-GB" dirty="0">
              <a:solidFill>
                <a:schemeClr val="accent5">
                  <a:lumMod val="20000"/>
                  <a:lumOff val="80000"/>
                </a:schemeClr>
              </a:solidFill>
            </a:endParaRPr>
          </a:p>
        </p:txBody>
      </p:sp>
      <p:pic>
        <p:nvPicPr>
          <p:cNvPr id="8" name="Inhaltsplatzhalter 3"/>
          <p:cNvPicPr>
            <a:picLocks/>
          </p:cNvPicPr>
          <p:nvPr/>
        </p:nvPicPr>
        <p:blipFill>
          <a:blip r:embed="rId3" cstate="print">
            <a:extLst>
              <a:ext uri="{BEBA8EAE-BF5A-486C-A8C5-ECC9F3942E4B}">
                <a14:imgProps xmlns="" xmlns:a14="http://schemas.microsoft.com/office/drawing/2010/main">
                  <a14:imgLayer r:embed="rId4">
                    <a14:imgEffect>
                      <a14:sharpenSoften amount="50000"/>
                    </a14:imgEffect>
                    <a14:imgEffect>
                      <a14:brightnessContrast bright="20000" contrast="-40000"/>
                    </a14:imgEffect>
                  </a14:imgLayer>
                </a14:imgProps>
              </a:ext>
            </a:extLst>
          </a:blip>
          <a:stretch>
            <a:fillRect/>
          </a:stretch>
        </p:blipFill>
        <p:spPr bwMode="auto">
          <a:xfrm>
            <a:off x="4716016" y="116632"/>
            <a:ext cx="4392488" cy="4536504"/>
          </a:xfrm>
          <a:prstGeom prst="rect">
            <a:avLst/>
          </a:prstGeom>
          <a:noFill/>
          <a:ln w="9525">
            <a:noFill/>
            <a:miter lim="800000"/>
            <a:headEnd/>
            <a:tailEnd/>
          </a:ln>
        </p:spPr>
      </p:pic>
      <p:sp>
        <p:nvSpPr>
          <p:cNvPr id="9" name="Content Placeholder 3"/>
          <p:cNvSpPr>
            <a:spLocks noGrp="1"/>
          </p:cNvSpPr>
          <p:nvPr>
            <p:ph sz="quarter" idx="1"/>
          </p:nvPr>
        </p:nvSpPr>
        <p:spPr>
          <a:xfrm>
            <a:off x="4211960" y="116632"/>
            <a:ext cx="4896544" cy="4902296"/>
          </a:xfrm>
        </p:spPr>
        <p:style>
          <a:lnRef idx="1">
            <a:schemeClr val="accent2"/>
          </a:lnRef>
          <a:fillRef idx="2">
            <a:schemeClr val="accent2"/>
          </a:fillRef>
          <a:effectRef idx="1">
            <a:schemeClr val="accent2"/>
          </a:effectRef>
          <a:fontRef idx="minor">
            <a:schemeClr val="dk1"/>
          </a:fontRef>
        </p:style>
        <p:txBody>
          <a:bodyPr>
            <a:normAutofit fontScale="70000" lnSpcReduction="20000"/>
          </a:bodyPr>
          <a:lstStyle/>
          <a:p>
            <a:pPr marL="0" indent="0">
              <a:buNone/>
            </a:pPr>
            <a:r>
              <a:rPr lang="en-GB" i="1" dirty="0" smtClean="0"/>
              <a:t>Virgil Eclogue ll.5-8</a:t>
            </a:r>
          </a:p>
          <a:p>
            <a:pPr marL="0" indent="0">
              <a:buNone/>
            </a:pPr>
            <a:r>
              <a:rPr lang="en-GB" i="1" dirty="0" smtClean="0"/>
              <a:t>Now </a:t>
            </a:r>
            <a:r>
              <a:rPr lang="en-GB" i="1" dirty="0"/>
              <a:t>the last age by Cumae's Sibyl sung</a:t>
            </a:r>
            <a:br>
              <a:rPr lang="en-GB" i="1" dirty="0"/>
            </a:br>
            <a:r>
              <a:rPr lang="en-GB" i="1" dirty="0"/>
              <a:t>Has come and gone, and the majestic roll</a:t>
            </a:r>
            <a:br>
              <a:rPr lang="en-GB" i="1" dirty="0"/>
            </a:br>
            <a:r>
              <a:rPr lang="en-GB" i="1" dirty="0"/>
              <a:t>Of circling centuries begins anew:</a:t>
            </a:r>
            <a:br>
              <a:rPr lang="en-GB" i="1" dirty="0"/>
            </a:br>
            <a:r>
              <a:rPr lang="en-GB" i="1" dirty="0"/>
              <a:t>Astraea returns,</a:t>
            </a:r>
            <a:br>
              <a:rPr lang="en-GB" i="1" dirty="0"/>
            </a:br>
            <a:r>
              <a:rPr lang="en-GB" i="1" dirty="0"/>
              <a:t>Returns old Saturn's reign,</a:t>
            </a:r>
            <a:br>
              <a:rPr lang="en-GB" i="1" dirty="0"/>
            </a:br>
            <a:r>
              <a:rPr lang="en-GB" i="1" dirty="0"/>
              <a:t>With a new breed of men sent down from </a:t>
            </a:r>
            <a:r>
              <a:rPr lang="en-GB" i="1" dirty="0" smtClean="0"/>
              <a:t>heaven</a:t>
            </a:r>
            <a:br>
              <a:rPr lang="en-GB" i="1" dirty="0" smtClean="0"/>
            </a:br>
            <a:endParaRPr lang="en-GB" i="1" dirty="0" smtClean="0"/>
          </a:p>
          <a:p>
            <a:pPr marL="0" indent="0">
              <a:buNone/>
            </a:pPr>
            <a:r>
              <a:rPr lang="en-GB" i="1" dirty="0" smtClean="0"/>
              <a:t>Ovid Metamorphoses </a:t>
            </a:r>
          </a:p>
          <a:p>
            <a:pPr marL="0" indent="0">
              <a:buNone/>
            </a:pPr>
            <a:r>
              <a:rPr lang="en-GB" i="1" dirty="0" smtClean="0"/>
              <a:t>The Golden Age was first; when Man, yet new,</a:t>
            </a:r>
            <a:br>
              <a:rPr lang="en-GB" i="1" dirty="0" smtClean="0"/>
            </a:br>
            <a:r>
              <a:rPr lang="en-GB" i="1" dirty="0" smtClean="0"/>
              <a:t>No rule but uncorrupted Reason knew:</a:t>
            </a:r>
            <a:br>
              <a:rPr lang="en-GB" i="1" dirty="0" smtClean="0"/>
            </a:br>
            <a:r>
              <a:rPr lang="en-GB" i="1" dirty="0" smtClean="0"/>
              <a:t>And, with a native bent, did good pursue.</a:t>
            </a:r>
            <a:br>
              <a:rPr lang="en-GB" i="1" dirty="0" smtClean="0"/>
            </a:br>
            <a:r>
              <a:rPr lang="en-GB" i="1" dirty="0" err="1" smtClean="0"/>
              <a:t>Unforc'd</a:t>
            </a:r>
            <a:r>
              <a:rPr lang="en-GB" i="1" dirty="0" smtClean="0"/>
              <a:t> by punishment, un-</a:t>
            </a:r>
            <a:r>
              <a:rPr lang="en-GB" i="1" dirty="0" err="1" smtClean="0"/>
              <a:t>aw'd</a:t>
            </a:r>
            <a:r>
              <a:rPr lang="en-GB" i="1" dirty="0" smtClean="0"/>
              <a:t> by fear.</a:t>
            </a:r>
            <a:r>
              <a:rPr lang="en-GB" dirty="0" smtClean="0"/>
              <a:t/>
            </a:r>
            <a:br>
              <a:rPr lang="en-GB" dirty="0" smtClean="0"/>
            </a:br>
            <a:r>
              <a:rPr lang="en-GB" i="1" dirty="0" smtClean="0"/>
              <a:t>His words were simple, and his soul sincere;</a:t>
            </a:r>
            <a:br>
              <a:rPr lang="en-GB" i="1" dirty="0" smtClean="0"/>
            </a:br>
            <a:r>
              <a:rPr lang="en-GB" i="1" dirty="0" smtClean="0"/>
              <a:t>Needless was written law, where none </a:t>
            </a:r>
            <a:r>
              <a:rPr lang="en-GB" i="1" dirty="0" err="1" smtClean="0"/>
              <a:t>opprest</a:t>
            </a:r>
            <a:r>
              <a:rPr lang="en-GB" i="1" dirty="0" smtClean="0"/>
              <a:t>:</a:t>
            </a:r>
            <a:br>
              <a:rPr lang="en-GB" i="1" dirty="0" smtClean="0"/>
            </a:br>
            <a:r>
              <a:rPr lang="en-GB" i="1" dirty="0" smtClean="0"/>
              <a:t>The law of Man was written in his breast</a:t>
            </a:r>
            <a:endParaRPr lang="en-GB" dirty="0"/>
          </a:p>
        </p:txBody>
      </p:sp>
    </p:spTree>
    <p:extLst>
      <p:ext uri="{BB962C8B-B14F-4D97-AF65-F5344CB8AC3E}">
        <p14:creationId xmlns="" xmlns:p14="http://schemas.microsoft.com/office/powerpoint/2010/main" val="111303886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9">
                                            <p:bg/>
                                          </p:spTgt>
                                        </p:tgtEl>
                                        <p:attrNameLst>
                                          <p:attrName>style.visibility</p:attrName>
                                        </p:attrNameLst>
                                      </p:cBhvr>
                                      <p:to>
                                        <p:strVal val="visible"/>
                                      </p:to>
                                    </p:set>
                                    <p:animEffect transition="in" filter="fade">
                                      <p:cBhvr>
                                        <p:cTn id="7" dur="1000"/>
                                        <p:tgtEl>
                                          <p:spTgt spid="9">
                                            <p:bg/>
                                          </p:spTgt>
                                        </p:tgtEl>
                                      </p:cBhvr>
                                    </p:animEffect>
                                    <p:anim calcmode="lin" valueType="num">
                                      <p:cBhvr>
                                        <p:cTn id="8" dur="1000" fill="hold"/>
                                        <p:tgtEl>
                                          <p:spTgt spid="9">
                                            <p:bg/>
                                          </p:spTgt>
                                        </p:tgtEl>
                                        <p:attrNameLst>
                                          <p:attrName>ppt_x</p:attrName>
                                        </p:attrNameLst>
                                      </p:cBhvr>
                                      <p:tavLst>
                                        <p:tav tm="0">
                                          <p:val>
                                            <p:strVal val="#ppt_x"/>
                                          </p:val>
                                        </p:tav>
                                        <p:tav tm="100000">
                                          <p:val>
                                            <p:strVal val="#ppt_x"/>
                                          </p:val>
                                        </p:tav>
                                      </p:tavLst>
                                    </p:anim>
                                    <p:anim calcmode="lin" valueType="num">
                                      <p:cBhvr>
                                        <p:cTn id="9" dur="1000" fill="hold"/>
                                        <p:tgtEl>
                                          <p:spTgt spid="9">
                                            <p:bg/>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75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1000"/>
                                        <p:tgtEl>
                                          <p:spTgt spid="9">
                                            <p:txEl>
                                              <p:pRg st="0" end="0"/>
                                            </p:txEl>
                                          </p:spTgt>
                                        </p:tgtEl>
                                      </p:cBhvr>
                                    </p:animEffect>
                                    <p:anim calcmode="lin" valueType="num">
                                      <p:cBhvr>
                                        <p:cTn id="13"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9">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750"/>
                                  </p:stCondLst>
                                  <p:childTnLst>
                                    <p:set>
                                      <p:cBhvr>
                                        <p:cTn id="16" dur="1" fill="hold">
                                          <p:stCondLst>
                                            <p:cond delay="0"/>
                                          </p:stCondLst>
                                        </p:cTn>
                                        <p:tgtEl>
                                          <p:spTgt spid="9">
                                            <p:txEl>
                                              <p:pRg st="1" end="1"/>
                                            </p:txEl>
                                          </p:spTgt>
                                        </p:tgtEl>
                                        <p:attrNameLst>
                                          <p:attrName>style.visibility</p:attrName>
                                        </p:attrNameLst>
                                      </p:cBhvr>
                                      <p:to>
                                        <p:strVal val="visible"/>
                                      </p:to>
                                    </p:set>
                                    <p:animEffect transition="in" filter="fade">
                                      <p:cBhvr>
                                        <p:cTn id="17" dur="1000"/>
                                        <p:tgtEl>
                                          <p:spTgt spid="9">
                                            <p:txEl>
                                              <p:pRg st="1" end="1"/>
                                            </p:txEl>
                                          </p:spTgt>
                                        </p:tgtEl>
                                      </p:cBhvr>
                                    </p:animEffect>
                                    <p:anim calcmode="lin" valueType="num">
                                      <p:cBhvr>
                                        <p:cTn id="18"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9">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750"/>
                                  </p:stCondLst>
                                  <p:childTnLst>
                                    <p:set>
                                      <p:cBhvr>
                                        <p:cTn id="21" dur="1" fill="hold">
                                          <p:stCondLst>
                                            <p:cond delay="0"/>
                                          </p:stCondLst>
                                        </p:cTn>
                                        <p:tgtEl>
                                          <p:spTgt spid="9">
                                            <p:txEl>
                                              <p:pRg st="2" end="2"/>
                                            </p:txEl>
                                          </p:spTgt>
                                        </p:tgtEl>
                                        <p:attrNameLst>
                                          <p:attrName>style.visibility</p:attrName>
                                        </p:attrNameLst>
                                      </p:cBhvr>
                                      <p:to>
                                        <p:strVal val="visible"/>
                                      </p:to>
                                    </p:set>
                                    <p:animEffect transition="in" filter="fade">
                                      <p:cBhvr>
                                        <p:cTn id="22" dur="1000"/>
                                        <p:tgtEl>
                                          <p:spTgt spid="9">
                                            <p:txEl>
                                              <p:pRg st="2" end="2"/>
                                            </p:txEl>
                                          </p:spTgt>
                                        </p:tgtEl>
                                      </p:cBhvr>
                                    </p:animEffect>
                                    <p:anim calcmode="lin" valueType="num">
                                      <p:cBhvr>
                                        <p:cTn id="23"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9">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750"/>
                                  </p:stCondLst>
                                  <p:childTnLst>
                                    <p:set>
                                      <p:cBhvr>
                                        <p:cTn id="26" dur="1" fill="hold">
                                          <p:stCondLst>
                                            <p:cond delay="0"/>
                                          </p:stCondLst>
                                        </p:cTn>
                                        <p:tgtEl>
                                          <p:spTgt spid="9">
                                            <p:txEl>
                                              <p:pRg st="3" end="3"/>
                                            </p:txEl>
                                          </p:spTgt>
                                        </p:tgtEl>
                                        <p:attrNameLst>
                                          <p:attrName>style.visibility</p:attrName>
                                        </p:attrNameLst>
                                      </p:cBhvr>
                                      <p:to>
                                        <p:strVal val="visible"/>
                                      </p:to>
                                    </p:set>
                                    <p:animEffect transition="in" filter="fade">
                                      <p:cBhvr>
                                        <p:cTn id="27" dur="1000"/>
                                        <p:tgtEl>
                                          <p:spTgt spid="9">
                                            <p:txEl>
                                              <p:pRg st="3" end="3"/>
                                            </p:txEl>
                                          </p:spTgt>
                                        </p:tgtEl>
                                      </p:cBhvr>
                                    </p:animEffect>
                                    <p:anim calcmode="lin" valueType="num">
                                      <p:cBhvr>
                                        <p:cTn id="28"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cstate="print">
            <a:extLst>
              <a:ext uri="{28A0092B-C50C-407E-A947-70E740481C1C}">
                <a14:useLocalDpi xmlns="" xmlns:a14="http://schemas.microsoft.com/office/drawing/2010/main" val="0"/>
              </a:ext>
            </a:extLst>
          </a:blip>
          <a:srcRect r="50000" b="41306"/>
          <a:stretch/>
        </p:blipFill>
        <p:spPr>
          <a:xfrm>
            <a:off x="-36512" y="18372"/>
            <a:ext cx="9159870" cy="6828594"/>
          </a:xfrm>
          <a:prstGeom prst="rect">
            <a:avLst/>
          </a:prstGeom>
        </p:spPr>
      </p:pic>
      <p:sp>
        <p:nvSpPr>
          <p:cNvPr id="2" name="Title 1"/>
          <p:cNvSpPr>
            <a:spLocks noGrp="1"/>
          </p:cNvSpPr>
          <p:nvPr>
            <p:ph type="title"/>
          </p:nvPr>
        </p:nvSpPr>
        <p:spPr/>
        <p:txBody>
          <a:bodyPr/>
          <a:lstStyle/>
          <a:p>
            <a:r>
              <a:rPr lang="en-GB" dirty="0">
                <a:solidFill>
                  <a:schemeClr val="accent5">
                    <a:lumMod val="20000"/>
                    <a:lumOff val="80000"/>
                  </a:schemeClr>
                </a:solidFill>
              </a:rPr>
              <a:t>Augustan Rome</a:t>
            </a:r>
            <a:endParaRPr lang="en-GB" dirty="0"/>
          </a:p>
        </p:txBody>
      </p:sp>
      <p:sp>
        <p:nvSpPr>
          <p:cNvPr id="3" name="Content Placeholder 2"/>
          <p:cNvSpPr>
            <a:spLocks noGrp="1"/>
          </p:cNvSpPr>
          <p:nvPr>
            <p:ph sz="quarter" idx="1"/>
          </p:nvPr>
        </p:nvSpPr>
        <p:spPr>
          <a:xfrm>
            <a:off x="301752" y="1527048"/>
            <a:ext cx="5558355" cy="4572000"/>
          </a:xfrm>
        </p:spPr>
        <p:txBody>
          <a:bodyPr>
            <a:normAutofit/>
          </a:bodyPr>
          <a:lstStyle/>
          <a:p>
            <a:r>
              <a:rPr lang="en-GB" dirty="0" smtClean="0">
                <a:solidFill>
                  <a:schemeClr val="accent1">
                    <a:lumMod val="20000"/>
                    <a:lumOff val="80000"/>
                  </a:schemeClr>
                </a:solidFill>
              </a:rPr>
              <a:t>Augustus’ Religious Piety</a:t>
            </a:r>
          </a:p>
          <a:p>
            <a:r>
              <a:rPr lang="en-GB" sz="2400" dirty="0">
                <a:solidFill>
                  <a:schemeClr val="bg1"/>
                </a:solidFill>
              </a:rPr>
              <a:t>Horace </a:t>
            </a:r>
            <a:r>
              <a:rPr lang="en-GB" sz="2400" i="1" dirty="0">
                <a:solidFill>
                  <a:schemeClr val="bg1"/>
                </a:solidFill>
              </a:rPr>
              <a:t>(</a:t>
            </a:r>
            <a:r>
              <a:rPr lang="en-GB" sz="2400" i="1" dirty="0" err="1">
                <a:solidFill>
                  <a:schemeClr val="bg1"/>
                </a:solidFill>
              </a:rPr>
              <a:t>Carm</a:t>
            </a:r>
            <a:r>
              <a:rPr lang="en-GB" sz="2400" i="1" dirty="0">
                <a:solidFill>
                  <a:schemeClr val="bg1"/>
                </a:solidFill>
              </a:rPr>
              <a:t>. </a:t>
            </a:r>
            <a:r>
              <a:rPr lang="en-GB" sz="2400" dirty="0">
                <a:solidFill>
                  <a:schemeClr val="bg1"/>
                </a:solidFill>
              </a:rPr>
              <a:t>3.6.1-4</a:t>
            </a:r>
            <a:r>
              <a:rPr lang="en-GB" sz="2400" dirty="0" smtClean="0">
                <a:solidFill>
                  <a:schemeClr val="bg1"/>
                </a:solidFill>
              </a:rPr>
              <a:t>): </a:t>
            </a:r>
            <a:br>
              <a:rPr lang="en-GB" sz="2400" dirty="0" smtClean="0">
                <a:solidFill>
                  <a:schemeClr val="bg1"/>
                </a:solidFill>
              </a:rPr>
            </a:br>
            <a:r>
              <a:rPr lang="en-GB" sz="2400" dirty="0" smtClean="0">
                <a:solidFill>
                  <a:schemeClr val="bg1"/>
                </a:solidFill>
              </a:rPr>
              <a:t/>
            </a:r>
            <a:br>
              <a:rPr lang="en-GB" sz="2400" dirty="0" smtClean="0">
                <a:solidFill>
                  <a:schemeClr val="bg1"/>
                </a:solidFill>
              </a:rPr>
            </a:br>
            <a:r>
              <a:rPr lang="en-GB" sz="2400" dirty="0" smtClean="0">
                <a:solidFill>
                  <a:schemeClr val="bg1"/>
                </a:solidFill>
              </a:rPr>
              <a:t>'although </a:t>
            </a:r>
            <a:r>
              <a:rPr lang="en-GB" sz="2400" dirty="0">
                <a:solidFill>
                  <a:schemeClr val="bg1"/>
                </a:solidFill>
              </a:rPr>
              <a:t>undeserving, you</a:t>
            </a:r>
            <a:r>
              <a:rPr lang="en-GB" sz="2400" dirty="0" smtClean="0">
                <a:solidFill>
                  <a:schemeClr val="bg1"/>
                </a:solidFill>
              </a:rPr>
              <a:t>, Romans</a:t>
            </a:r>
            <a:r>
              <a:rPr lang="en-GB" sz="2400" dirty="0">
                <a:solidFill>
                  <a:schemeClr val="bg1"/>
                </a:solidFill>
              </a:rPr>
              <a:t>, shall suffer for the </a:t>
            </a:r>
            <a:r>
              <a:rPr lang="en-GB" sz="2400" dirty="0" smtClean="0">
                <a:solidFill>
                  <a:schemeClr val="bg1"/>
                </a:solidFill>
              </a:rPr>
              <a:t>transgressions </a:t>
            </a:r>
            <a:r>
              <a:rPr lang="en-GB" sz="2400" dirty="0">
                <a:solidFill>
                  <a:schemeClr val="bg1"/>
                </a:solidFill>
              </a:rPr>
              <a:t>of your ancestors until you have repaired the </a:t>
            </a:r>
            <a:r>
              <a:rPr lang="en-GB" sz="2400" dirty="0" smtClean="0">
                <a:solidFill>
                  <a:schemeClr val="bg1"/>
                </a:solidFill>
              </a:rPr>
              <a:t>temples and falling </a:t>
            </a:r>
            <a:r>
              <a:rPr lang="en-GB" sz="2400" dirty="0">
                <a:solidFill>
                  <a:schemeClr val="bg1"/>
                </a:solidFill>
              </a:rPr>
              <a:t>shrines of the gods and statues filthy from the black smoke</a:t>
            </a:r>
            <a:r>
              <a:rPr lang="en-GB" sz="2400" dirty="0" smtClean="0">
                <a:solidFill>
                  <a:schemeClr val="bg1"/>
                </a:solidFill>
              </a:rPr>
              <a:t>'.</a:t>
            </a:r>
            <a:endParaRPr lang="en-GB" sz="2400" dirty="0">
              <a:solidFill>
                <a:schemeClr val="bg1"/>
              </a:solidFill>
            </a:endParaRPr>
          </a:p>
          <a:p>
            <a:endParaRPr lang="en-GB" dirty="0">
              <a:solidFill>
                <a:schemeClr val="accent1">
                  <a:lumMod val="20000"/>
                  <a:lumOff val="80000"/>
                </a:schemeClr>
              </a:solidFill>
            </a:endParaRPr>
          </a:p>
        </p:txBody>
      </p:sp>
      <p:pic>
        <p:nvPicPr>
          <p:cNvPr id="5" name="Picture 3" descr="C:\Eigene Dateien\TEACHING MATERIAL\CITIES &amp; SETTLEMENTS\AUGUSTUS ROM\Augustus Statue Via Labicana.JPG"/>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5860107" y="-90952"/>
            <a:ext cx="3248397" cy="6948952"/>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175124116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Pantheon (&lt; </a:t>
            </a:r>
            <a:r>
              <a:rPr lang="el-GR" dirty="0" smtClean="0"/>
              <a:t>Πανθεον</a:t>
            </a:r>
            <a:r>
              <a:rPr lang="en-GB" dirty="0" smtClean="0"/>
              <a:t>), 27 B.C.</a:t>
            </a:r>
            <a:endParaRPr lang="en-GB" dirty="0"/>
          </a:p>
        </p:txBody>
      </p:sp>
      <p:sp>
        <p:nvSpPr>
          <p:cNvPr id="3" name="Content Placeholder 2"/>
          <p:cNvSpPr>
            <a:spLocks noGrp="1"/>
          </p:cNvSpPr>
          <p:nvPr>
            <p:ph sz="quarter" idx="1"/>
          </p:nvPr>
        </p:nvSpPr>
        <p:spPr/>
        <p:txBody>
          <a:bodyPr/>
          <a:lstStyle/>
          <a:p>
            <a:endParaRPr lang="en-GB"/>
          </a:p>
        </p:txBody>
      </p:sp>
      <p:pic>
        <p:nvPicPr>
          <p:cNvPr id="5122" name="Picture 2" descr="http://3.bp.blogspot.com/-_QVhniuzGhA/Ti1-jUnOFRI/AAAAAAAAAOI/fh0WZEp9_fo/s1600/pantheon%2Bentrance.JPG"/>
          <p:cNvPicPr>
            <a:picLocks noChangeAspect="1" noChangeArrowheads="1"/>
          </p:cNvPicPr>
          <p:nvPr/>
        </p:nvPicPr>
        <p:blipFill>
          <a:blip r:embed="rId2" cstate="print">
            <a:extLst>
              <a:ext uri="{BEBA8EAE-BF5A-486C-A8C5-ECC9F3942E4B}">
                <a14:imgProps xmlns="" xmlns:a14="http://schemas.microsoft.com/office/drawing/2010/main">
                  <a14:imgLayer r:embed="rId3">
                    <a14:imgEffect>
                      <a14:backgroundRemoval t="3667" b="99667" l="3125" r="99313">
                        <a14:foregroundMark x1="51000" y1="4750" x2="51000" y2="4750"/>
                        <a14:foregroundMark x1="50813" y1="3667" x2="50813" y2="3667"/>
                        <a14:foregroundMark x1="25875" y1="15000" x2="25875" y2="15000"/>
                        <a14:foregroundMark x1="23750" y1="13167" x2="23750" y2="13167"/>
                        <a14:foregroundMark x1="18375" y1="12917" x2="18375" y2="12917"/>
                        <a14:foregroundMark x1="32063" y1="13167" x2="32063" y2="13167"/>
                        <a14:foregroundMark x1="14375" y1="20333" x2="14375" y2="20333"/>
                        <a14:foregroundMark x1="11875" y1="22583" x2="11875" y2="22583"/>
                        <a14:foregroundMark x1="6813" y1="23833" x2="6813" y2="23833"/>
                        <a14:foregroundMark x1="5563" y1="35250" x2="5563" y2="35250"/>
                        <a14:foregroundMark x1="94250" y1="56000" x2="94250" y2="56000"/>
                        <a14:foregroundMark x1="87625" y1="60500" x2="87625" y2="60500"/>
                        <a14:foregroundMark x1="76375" y1="76500" x2="76375" y2="76500"/>
                        <a14:foregroundMark x1="97813" y1="57667" x2="97813" y2="57667"/>
                        <a14:foregroundMark x1="99313" y1="50667" x2="99313" y2="50667"/>
                        <a14:foregroundMark x1="95625" y1="85333" x2="95625" y2="85333"/>
                        <a14:foregroundMark x1="96875" y1="85750" x2="96875" y2="85750"/>
                        <a14:foregroundMark x1="97625" y1="86167" x2="97625" y2="86167"/>
                        <a14:foregroundMark x1="67625" y1="93333" x2="67625" y2="93333"/>
                        <a14:foregroundMark x1="69000" y1="91500" x2="69000" y2="91500"/>
                        <a14:foregroundMark x1="68063" y1="90250" x2="68063" y2="90250"/>
                        <a14:foregroundMark x1="49938" y1="89583" x2="49938" y2="89583"/>
                        <a14:foregroundMark x1="40063" y1="97583" x2="40063" y2="97583"/>
                        <a14:foregroundMark x1="41000" y1="97417" x2="41000" y2="97417"/>
                        <a14:foregroundMark x1="25125" y1="98250" x2="25125" y2="98250"/>
                        <a14:foregroundMark x1="3125" y1="86333" x2="3125" y2="86333"/>
                      </a14:backgroundRemoval>
                    </a14:imgEffect>
                  </a14:imgLayer>
                </a14:imgProps>
              </a:ext>
              <a:ext uri="{28A0092B-C50C-407E-A947-70E740481C1C}">
                <a14:useLocalDpi xmlns="" xmlns:a14="http://schemas.microsoft.com/office/drawing/2010/main" val="0"/>
              </a:ext>
            </a:extLst>
          </a:blip>
          <a:srcRect/>
          <a:stretch>
            <a:fillRect/>
          </a:stretch>
        </p:blipFill>
        <p:spPr bwMode="auto">
          <a:xfrm>
            <a:off x="0" y="620688"/>
            <a:ext cx="9108504" cy="6264696"/>
          </a:xfrm>
          <a:prstGeom prst="rect">
            <a:avLst/>
          </a:prstGeom>
          <a:noFill/>
          <a:extLst>
            <a:ext uri="{909E8E84-426E-40DD-AFC4-6F175D3DCCD1}">
              <a14:hiddenFill xmlns="" xmlns:a14="http://schemas.microsoft.com/office/drawing/2010/main">
                <a:solidFill>
                  <a:srgbClr val="FFFFFF"/>
                </a:solidFill>
              </a14:hiddenFill>
            </a:ext>
          </a:extLst>
        </p:spPr>
      </p:pic>
      <p:pic>
        <p:nvPicPr>
          <p:cNvPr id="5" name="Picture 3" descr="C:\Eigene Dateien\TEACHING MATERIAL\CITIES &amp; SETTLEMENTS\AUGUSTUS ROM\Augustus Statue Via Labicana.JPG"/>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5860107" y="-90952"/>
            <a:ext cx="3248397" cy="6948952"/>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189693221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xit" presetSubtype="32" fill="hold" nodeType="afterEffect">
                                  <p:stCondLst>
                                    <p:cond delay="500"/>
                                  </p:stCondLst>
                                  <p:childTnLst>
                                    <p:animEffect transition="out" filter="circle(out)">
                                      <p:cBhvr>
                                        <p:cTn id="6" dur="2000"/>
                                        <p:tgtEl>
                                          <p:spTgt spid="5"/>
                                        </p:tgtEl>
                                      </p:cBhvr>
                                    </p:animEffect>
                                    <p:set>
                                      <p:cBhvr>
                                        <p:cTn id="7" dur="1" fill="hold">
                                          <p:stCondLst>
                                            <p:cond delay="1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File:Pantheon section sphere.svg"/>
          <p:cNvPicPr>
            <a:picLocks noChangeAspect="1" noChangeArrowheads="1"/>
          </p:cNvPicPr>
          <p:nvPr/>
        </p:nvPicPr>
        <p:blipFill>
          <a:blip r:embed="rId2" cstate="print">
            <a:extLst>
              <a:ext uri="{BEBA8EAE-BF5A-486C-A8C5-ECC9F3942E4B}">
                <a14:imgProps xmlns="" xmlns:a14="http://schemas.microsoft.com/office/drawing/2010/main">
                  <a14:imgLayer r:embed="rId3">
                    <a14:imgEffect>
                      <a14:backgroundRemoval t="5397" b="100000" l="1563" r="98047">
                        <a14:foregroundMark x1="2344" y1="54603" x2="2344" y2="54603"/>
                        <a14:foregroundMark x1="6055" y1="59683" x2="6055" y2="59683"/>
                        <a14:foregroundMark x1="3125" y1="72063" x2="3125" y2="72063"/>
                        <a14:foregroundMark x1="6641" y1="96825" x2="6641" y2="96825"/>
                        <a14:foregroundMark x1="14453" y1="89206" x2="14453" y2="89206"/>
                        <a14:foregroundMark x1="21289" y1="88889" x2="21289" y2="88889"/>
                        <a14:foregroundMark x1="27734" y1="87937" x2="27734" y2="87937"/>
                        <a14:foregroundMark x1="25586" y1="87619" x2="25586" y2="87619"/>
                        <a14:foregroundMark x1="95898" y1="44127" x2="95898" y2="44127"/>
                        <a14:foregroundMark x1="50586" y1="19683" x2="50586" y2="19683"/>
                        <a14:foregroundMark x1="55469" y1="28571" x2="55469" y2="28571"/>
                        <a14:foregroundMark x1="56055" y1="39048" x2="56055" y2="39048"/>
                        <a14:foregroundMark x1="61914" y1="42540" x2="61914" y2="42540"/>
                        <a14:foregroundMark x1="62109" y1="34921" x2="62109" y2="34921"/>
                        <a14:foregroundMark x1="62500" y1="29206" x2="62500" y2="29206"/>
                        <a14:foregroundMark x1="56250" y1="53968" x2="56250" y2="53968"/>
                        <a14:foregroundMark x1="59180" y1="59048" x2="59180" y2="59048"/>
                        <a14:foregroundMark x1="31641" y1="91429" x2="31641" y2="91429"/>
                        <a14:foregroundMark x1="28906" y1="91429" x2="28906" y2="91429"/>
                        <a14:foregroundMark x1="28711" y1="81270" x2="28711" y2="81270"/>
                        <a14:foregroundMark x1="28125" y1="75556" x2="28125" y2="75556"/>
                        <a14:foregroundMark x1="30469" y1="75238" x2="30469" y2="75238"/>
                        <a14:foregroundMark x1="30859" y1="83810" x2="30859" y2="83810"/>
                        <a14:foregroundMark x1="32031" y1="82222" x2="32031" y2="82222"/>
                        <a14:foregroundMark x1="39258" y1="86984" x2="39258" y2="86984"/>
                        <a14:foregroundMark x1="39063" y1="85079" x2="39063" y2="85079"/>
                        <a14:foregroundMark x1="26172" y1="50159" x2="26172" y2="50159"/>
                        <a14:foregroundMark x1="25586" y1="48254" x2="25586" y2="48254"/>
                        <a14:foregroundMark x1="19141" y1="43810" x2="19141" y2="43810"/>
                        <a14:foregroundMark x1="16016" y1="43810" x2="16016" y2="43810"/>
                        <a14:foregroundMark x1="8984" y1="44444" x2="8984" y2="44444"/>
                        <a14:foregroundMark x1="7813" y1="43492" x2="7813" y2="43492"/>
                        <a14:foregroundMark x1="21680" y1="39683" x2="21680" y2="39683"/>
                        <a14:foregroundMark x1="20898" y1="39365" x2="20898" y2="39365"/>
                        <a14:foregroundMark x1="18555" y1="42857" x2="18555" y2="42857"/>
                        <a14:foregroundMark x1="8398" y1="92063" x2="8398" y2="92063"/>
                        <a14:foregroundMark x1="8398" y1="86349" x2="8398" y2="86349"/>
                        <a14:foregroundMark x1="3320" y1="79048" x2="3320" y2="79048"/>
                        <a14:foregroundMark x1="4688" y1="94921" x2="4688" y2="94921"/>
                        <a14:foregroundMark x1="48438" y1="96508" x2="48438" y2="96508"/>
                        <a14:foregroundMark x1="50000" y1="96508" x2="50000" y2="96508"/>
                        <a14:foregroundMark x1="77930" y1="98413" x2="77930" y2="98413"/>
                        <a14:foregroundMark x1="91797" y1="97460" x2="91797" y2="97460"/>
                        <a14:foregroundMark x1="93555" y1="98095" x2="93555" y2="98095"/>
                        <a14:foregroundMark x1="98242" y1="97460" x2="98242" y2="97460"/>
                        <a14:foregroundMark x1="22266" y1="96825" x2="22266" y2="96825"/>
                        <a14:foregroundMark x1="55859" y1="5714" x2="55859" y2="5714"/>
                        <a14:foregroundMark x1="30078" y1="96508" x2="30078" y2="96508"/>
                        <a14:foregroundMark x1="20898" y1="97143" x2="20898" y2="97143"/>
                        <a14:foregroundMark x1="14063" y1="97778" x2="14063" y2="97778"/>
                        <a14:foregroundMark x1="8008" y1="82857" x2="8008" y2="82857"/>
                        <a14:foregroundMark x1="8398" y1="80000" x2="8398" y2="80000"/>
                        <a14:foregroundMark x1="2930" y1="85397" x2="2930" y2="85397"/>
                        <a14:foregroundMark x1="1563" y1="91111" x2="1563" y2="91111"/>
                        <a14:foregroundMark x1="2148" y1="85397" x2="2148" y2="85397"/>
                      </a14:backgroundRemoval>
                    </a14:imgEffect>
                  </a14:imgLayer>
                </a14:imgProps>
              </a:ext>
              <a:ext uri="{28A0092B-C50C-407E-A947-70E740481C1C}">
                <a14:useLocalDpi xmlns="" xmlns:a14="http://schemas.microsoft.com/office/drawing/2010/main" val="0"/>
              </a:ext>
            </a:extLst>
          </a:blip>
          <a:srcRect/>
          <a:stretch>
            <a:fillRect/>
          </a:stretch>
        </p:blipFill>
        <p:spPr bwMode="auto">
          <a:xfrm>
            <a:off x="107504" y="1196752"/>
            <a:ext cx="8856213" cy="5448648"/>
          </a:xfrm>
          <a:prstGeom prst="rect">
            <a:avLst/>
          </a:prstGeom>
          <a:noFill/>
          <a:extLst>
            <a:ext uri="{909E8E84-426E-40DD-AFC4-6F175D3DCCD1}">
              <a14:hiddenFill xmlns="" xmlns:a14="http://schemas.microsoft.com/office/drawing/2010/main">
                <a:solidFill>
                  <a:srgbClr val="FFFFFF"/>
                </a:solidFill>
              </a14:hiddenFill>
            </a:ext>
          </a:extLst>
        </p:spPr>
      </p:pic>
      <p:sp>
        <p:nvSpPr>
          <p:cNvPr id="5" name="Title 1"/>
          <p:cNvSpPr>
            <a:spLocks noGrp="1"/>
          </p:cNvSpPr>
          <p:nvPr>
            <p:ph type="title"/>
          </p:nvPr>
        </p:nvSpPr>
        <p:spPr>
          <a:xfrm>
            <a:off x="301752" y="228600"/>
            <a:ext cx="8534400" cy="758952"/>
          </a:xfrm>
        </p:spPr>
        <p:txBody>
          <a:bodyPr/>
          <a:lstStyle/>
          <a:p>
            <a:r>
              <a:rPr lang="en-GB" dirty="0" smtClean="0"/>
              <a:t>Pantheon (&lt; </a:t>
            </a:r>
            <a:r>
              <a:rPr lang="el-GR" dirty="0" smtClean="0"/>
              <a:t>Πανθεον</a:t>
            </a:r>
            <a:r>
              <a:rPr lang="en-GB" dirty="0" smtClean="0"/>
              <a:t>), 27 B.C.</a:t>
            </a:r>
            <a:endParaRPr lang="en-GB" dirty="0"/>
          </a:p>
        </p:txBody>
      </p:sp>
      <p:sp>
        <p:nvSpPr>
          <p:cNvPr id="4" name="TextBox 3"/>
          <p:cNvSpPr txBox="1"/>
          <p:nvPr/>
        </p:nvSpPr>
        <p:spPr>
          <a:xfrm>
            <a:off x="8028384" y="1340768"/>
            <a:ext cx="935333" cy="646331"/>
          </a:xfrm>
          <a:prstGeom prst="rect">
            <a:avLst/>
          </a:prstGeom>
          <a:noFill/>
        </p:spPr>
        <p:txBody>
          <a:bodyPr wrap="square" rtlCol="0">
            <a:spAutoFit/>
          </a:bodyPr>
          <a:lstStyle/>
          <a:p>
            <a:r>
              <a:rPr lang="en-GB" dirty="0" smtClean="0"/>
              <a:t>d:43m </a:t>
            </a:r>
          </a:p>
          <a:p>
            <a:r>
              <a:rPr lang="en-GB" dirty="0" smtClean="0"/>
              <a:t>h: 58m</a:t>
            </a:r>
            <a:endParaRPr lang="en-GB" dirty="0"/>
          </a:p>
        </p:txBody>
      </p:sp>
    </p:spTree>
    <p:extLst>
      <p:ext uri="{BB962C8B-B14F-4D97-AF65-F5344CB8AC3E}">
        <p14:creationId xmlns="" xmlns:p14="http://schemas.microsoft.com/office/powerpoint/2010/main" val="2644646119"/>
      </p:ext>
    </p:extLst>
  </p:cSld>
  <p:clrMapOvr>
    <a:masterClrMapping/>
  </p:clrMapOvr>
  <p:transition spd="slow">
    <p:randomBar dir="vert"/>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301752" y="228600"/>
            <a:ext cx="8534400" cy="758952"/>
          </a:xfrm>
        </p:spPr>
        <p:txBody>
          <a:bodyPr/>
          <a:lstStyle/>
          <a:p>
            <a:r>
              <a:rPr lang="en-GB" dirty="0" smtClean="0"/>
              <a:t>Pantheon (&lt; </a:t>
            </a:r>
            <a:r>
              <a:rPr lang="el-GR" dirty="0" smtClean="0"/>
              <a:t>Πανθεον</a:t>
            </a:r>
            <a:r>
              <a:rPr lang="en-GB" dirty="0" smtClean="0"/>
              <a:t>), 27 B.C.</a:t>
            </a:r>
            <a:endParaRPr lang="en-GB" dirty="0"/>
          </a:p>
        </p:txBody>
      </p:sp>
      <p:pic>
        <p:nvPicPr>
          <p:cNvPr id="4" name="Picture 1026" descr="C:\Eigene Dateien\TEACHING MATERIAL\CITIES &amp; SETTLEMENTS\AUGUSTUS ROM\Pantheon Zchn CONNOLLY.JPG"/>
          <p:cNvPicPr>
            <a:picLocks noChangeAspect="1" noChangeArrowheads="1"/>
          </p:cNvPicPr>
          <p:nvPr/>
        </p:nvPicPr>
        <p:blipFill>
          <a:blip r:embed="rId2" cstate="print">
            <a:extLst>
              <a:ext uri="{BEBA8EAE-BF5A-486C-A8C5-ECC9F3942E4B}">
                <a14:imgProps xmlns="" xmlns:a14="http://schemas.microsoft.com/office/drawing/2010/main">
                  <a14:imgLayer r:embed="rId3">
                    <a14:imgEffect>
                      <a14:backgroundRemoval t="1985" b="97921" l="635" r="97601">
                        <a14:foregroundMark x1="12138" y1="41021" x2="12138" y2="41021"/>
                        <a14:foregroundMark x1="14538" y1="50567" x2="14538" y2="50567"/>
                        <a14:foregroundMark x1="22865" y1="51985" x2="22865" y2="51985"/>
                        <a14:foregroundMark x1="37262" y1="60491" x2="37262" y2="60491"/>
                        <a14:foregroundMark x1="38956" y1="81380" x2="38956" y2="81380"/>
                        <a14:foregroundMark x1="49400" y1="78544" x2="49400" y2="78544"/>
                        <a14:foregroundMark x1="48624" y1="65784" x2="48624" y2="65784"/>
                        <a14:foregroundMark x1="57092" y1="8318" x2="57092" y2="8318"/>
                        <a14:foregroundMark x1="57092" y1="8318" x2="57092" y2="8318"/>
                        <a14:foregroundMark x1="63514" y1="1985" x2="63514" y2="1985"/>
                        <a14:foregroundMark x1="91531" y1="20321" x2="91531" y2="20321"/>
                        <a14:foregroundMark x1="94425" y1="25992" x2="94425" y2="25992"/>
                        <a14:foregroundMark x1="91179" y1="29017" x2="91179" y2="29017"/>
                        <a14:foregroundMark x1="92096" y1="25142" x2="92096" y2="25142"/>
                        <a14:foregroundMark x1="91179" y1="50567" x2="91179" y2="50567"/>
                        <a14:foregroundMark x1="97601" y1="52552" x2="97601" y2="52552"/>
                        <a14:foregroundMark x1="94848" y1="60019" x2="94848" y2="60019"/>
                        <a14:foregroundMark x1="95272" y1="65123" x2="95272" y2="65123"/>
                        <a14:foregroundMark x1="94425" y1="74480" x2="94425" y2="74480"/>
                        <a14:foregroundMark x1="95483" y1="76938" x2="95483" y2="76938"/>
                        <a14:foregroundMark x1="94707" y1="22684" x2="94707" y2="22684"/>
                        <a14:foregroundMark x1="95625" y1="22684" x2="95625" y2="22684"/>
                        <a14:foregroundMark x1="94566" y1="22117" x2="94566" y2="22117"/>
                        <a14:foregroundMark x1="94213" y1="21078" x2="94213" y2="21078"/>
                        <a14:foregroundMark x1="42908" y1="28450" x2="42908" y2="28450"/>
                        <a14:foregroundMark x1="41496" y1="26181" x2="41496" y2="26181"/>
                        <a14:foregroundMark x1="45730" y1="30057" x2="45730" y2="30057"/>
                        <a14:foregroundMark x1="48624" y1="30624" x2="48624" y2="30624"/>
                        <a14:foregroundMark x1="45730" y1="38374" x2="45730" y2="38374"/>
                        <a14:foregroundMark x1="38179" y1="31853" x2="38179" y2="31853"/>
                        <a14:foregroundMark x1="33310" y1="29206" x2="33310" y2="29206"/>
                        <a14:foregroundMark x1="29076" y1="27788" x2="29076" y2="27788"/>
                        <a14:foregroundMark x1="24559" y1="42817" x2="24559" y2="42817"/>
                        <a14:foregroundMark x1="20183" y1="42817" x2="20183" y2="42817"/>
                        <a14:foregroundMark x1="11644" y1="44234" x2="11644" y2="44234"/>
                        <a14:foregroundMark x1="11362" y1="49716" x2="11362" y2="49716"/>
                        <a14:foregroundMark x1="11503" y1="54537" x2="11503" y2="54537"/>
                        <a14:foregroundMark x1="11503" y1="63327" x2="11503" y2="63327"/>
                        <a14:foregroundMark x1="12703" y1="66919" x2="12703" y2="66919"/>
                        <a14:foregroundMark x1="11503" y1="84026" x2="11503" y2="84026"/>
                        <a14:foregroundMark x1="8821" y1="79112" x2="8821" y2="79112"/>
                        <a14:foregroundMark x1="6634" y1="77505" x2="6634" y2="77505"/>
                        <a14:foregroundMark x1="10021" y1="76654" x2="10021" y2="76654"/>
                        <a14:foregroundMark x1="11644" y1="95180" x2="11644" y2="95180"/>
                        <a14:foregroundMark x1="7692" y1="98015" x2="7692" y2="98015"/>
                        <a14:foregroundMark x1="29428" y1="91493" x2="29428" y2="91493"/>
                        <a14:foregroundMark x1="33451" y1="90737" x2="33451" y2="90737"/>
                        <a14:foregroundMark x1="38462" y1="87240" x2="38462" y2="87240"/>
                        <a14:foregroundMark x1="30769" y1="89319" x2="30769" y2="89319"/>
                        <a14:foregroundMark x1="24982" y1="90737" x2="24982" y2="90737"/>
                        <a14:foregroundMark x1="66055" y1="82798" x2="66055" y2="82798"/>
                        <a14:foregroundMark x1="65420" y1="86862" x2="65420" y2="86862"/>
                        <a14:foregroundMark x1="65138" y1="89509" x2="65138" y2="89509"/>
                        <a14:foregroundMark x1="59845" y1="87902" x2="59845" y2="87902"/>
                        <a14:foregroundMark x1="57586" y1="87902" x2="57586" y2="87902"/>
                        <a14:foregroundMark x1="54270" y1="87240" x2="54270" y2="87240"/>
                        <a14:foregroundMark x1="52999" y1="88091" x2="52999" y2="88091"/>
                        <a14:foregroundMark x1="58645" y1="87618" x2="58645" y2="87618"/>
                        <a14:foregroundMark x1="68666" y1="88091" x2="68666" y2="88091"/>
                        <a14:foregroundMark x1="73042" y1="88091" x2="73042" y2="88091"/>
                        <a14:foregroundMark x1="80311" y1="85444" x2="80311" y2="85444"/>
                        <a14:foregroundMark x1="84404" y1="83365" x2="84404" y2="83365"/>
                        <a14:foregroundMark x1="94707" y1="79584" x2="94707" y2="79584"/>
                        <a14:foregroundMark x1="90755" y1="83365" x2="90755" y2="83365"/>
                        <a14:foregroundMark x1="85462" y1="84594" x2="85462" y2="84594"/>
                        <a14:foregroundMark x1="81087" y1="86011" x2="81087" y2="86011"/>
                        <a14:foregroundMark x1="78476" y1="86200" x2="78476" y2="86200"/>
                        <a14:foregroundMark x1="74876" y1="86200" x2="74876" y2="86200"/>
                        <a14:foregroundMark x1="71983" y1="86673" x2="71983" y2="86673"/>
                        <a14:foregroundMark x1="2752" y1="76938" x2="2752" y2="76938"/>
                        <a14:foregroundMark x1="1341" y1="76938" x2="1341" y2="76938"/>
                        <a14:foregroundMark x1="4375" y1="75709" x2="4375" y2="75709"/>
                        <a14:foregroundMark x1="635" y1="52552" x2="635" y2="52552"/>
                      </a14:backgroundRemoval>
                    </a14:imgEffect>
                  </a14:imgLayer>
                </a14:imgProps>
              </a:ext>
              <a:ext uri="{28A0092B-C50C-407E-A947-70E740481C1C}">
                <a14:useLocalDpi xmlns="" xmlns:a14="http://schemas.microsoft.com/office/drawing/2010/main" val="0"/>
              </a:ext>
            </a:extLst>
          </a:blip>
          <a:srcRect/>
          <a:stretch>
            <a:fillRect/>
          </a:stretch>
        </p:blipFill>
        <p:spPr bwMode="auto">
          <a:xfrm>
            <a:off x="0" y="0"/>
            <a:ext cx="9144000" cy="6827838"/>
          </a:xfrm>
          <a:prstGeom prst="rect">
            <a:avLst/>
          </a:prstGeom>
          <a:noFill/>
          <a:extLst>
            <a:ext uri="{909E8E84-426E-40DD-AFC4-6F175D3DCCD1}">
              <a14:hiddenFill xmlns="" xmlns:a14="http://schemas.microsoft.com/office/drawing/2010/main">
                <a:solidFill>
                  <a:srgbClr val="FFFFFF"/>
                </a:solidFill>
              </a14:hiddenFill>
            </a:ext>
          </a:extLst>
        </p:spPr>
      </p:pic>
      <p:sp>
        <p:nvSpPr>
          <p:cNvPr id="3" name="Content Placeholder 2"/>
          <p:cNvSpPr>
            <a:spLocks noGrp="1"/>
          </p:cNvSpPr>
          <p:nvPr>
            <p:ph sz="quarter" idx="1"/>
          </p:nvPr>
        </p:nvSpPr>
        <p:spPr/>
        <p:txBody>
          <a:bodyPr/>
          <a:lstStyle/>
          <a:p>
            <a:endParaRPr lang="en-GB"/>
          </a:p>
        </p:txBody>
      </p:sp>
    </p:spTree>
    <p:extLst>
      <p:ext uri="{BB962C8B-B14F-4D97-AF65-F5344CB8AC3E}">
        <p14:creationId xmlns="" xmlns:p14="http://schemas.microsoft.com/office/powerpoint/2010/main" val="4146482346"/>
      </p:ext>
    </p:extLst>
  </p:cSld>
  <p:clrMapOvr>
    <a:masterClrMapping/>
  </p:clrMapOvr>
  <p:transition spd="slow">
    <p:randomBar dir="vert"/>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36512" y="14658"/>
            <a:ext cx="5256584" cy="6816757"/>
          </a:xfrm>
          <a:prstGeom prst="rect">
            <a:avLst/>
          </a:prstGeom>
        </p:spPr>
      </p:pic>
      <p:sp>
        <p:nvSpPr>
          <p:cNvPr id="6" name="Content Placeholder 5"/>
          <p:cNvSpPr>
            <a:spLocks noGrp="1"/>
          </p:cNvSpPr>
          <p:nvPr>
            <p:ph sz="quarter" idx="1"/>
          </p:nvPr>
        </p:nvSpPr>
        <p:spPr>
          <a:xfrm>
            <a:off x="-36512" y="1305272"/>
            <a:ext cx="8503920" cy="4572000"/>
          </a:xfrm>
        </p:spPr>
        <p:txBody>
          <a:bodyPr/>
          <a:lstStyle/>
          <a:p>
            <a:pPr marL="0" indent="0">
              <a:buNone/>
            </a:pPr>
            <a:r>
              <a:rPr lang="en-GB" dirty="0" smtClean="0">
                <a:solidFill>
                  <a:schemeClr val="accent6">
                    <a:lumMod val="60000"/>
                    <a:lumOff val="40000"/>
                  </a:schemeClr>
                </a:solidFill>
              </a:rPr>
              <a:t>campus </a:t>
            </a:r>
            <a:r>
              <a:rPr lang="en-GB" dirty="0" err="1" smtClean="0">
                <a:solidFill>
                  <a:schemeClr val="accent6">
                    <a:lumMod val="60000"/>
                    <a:lumOff val="40000"/>
                  </a:schemeClr>
                </a:solidFill>
              </a:rPr>
              <a:t>Martius</a:t>
            </a:r>
            <a:r>
              <a:rPr lang="en-GB" dirty="0" smtClean="0">
                <a:solidFill>
                  <a:schemeClr val="accent6">
                    <a:lumMod val="60000"/>
                    <a:lumOff val="40000"/>
                  </a:schemeClr>
                </a:solidFill>
              </a:rPr>
              <a:t/>
            </a:r>
            <a:br>
              <a:rPr lang="en-GB" dirty="0" smtClean="0">
                <a:solidFill>
                  <a:schemeClr val="accent6">
                    <a:lumMod val="60000"/>
                    <a:lumOff val="40000"/>
                  </a:schemeClr>
                </a:solidFill>
              </a:rPr>
            </a:br>
            <a:r>
              <a:rPr lang="en-GB" dirty="0" smtClean="0">
                <a:solidFill>
                  <a:schemeClr val="accent6">
                    <a:lumMod val="60000"/>
                    <a:lumOff val="40000"/>
                  </a:schemeClr>
                </a:solidFill>
              </a:rPr>
              <a:t>Mars field</a:t>
            </a:r>
            <a:endParaRPr lang="en-GB" dirty="0">
              <a:solidFill>
                <a:schemeClr val="accent6">
                  <a:lumMod val="60000"/>
                  <a:lumOff val="40000"/>
                </a:schemeClr>
              </a:solidFill>
            </a:endParaRPr>
          </a:p>
        </p:txBody>
      </p:sp>
      <p:pic>
        <p:nvPicPr>
          <p:cNvPr id="7" name="Picture 4" descr="C:\Eigene Dateien\TEACHING MATERIAL\CITIES &amp; SETTLEMENTS\AUGUSTUS ROM\Rom Plan Ansichten Perspektiven.JPG"/>
          <p:cNvPicPr>
            <a:picLocks noChangeAspect="1" noChangeArrowheads="1"/>
          </p:cNvPicPr>
          <p:nvPr/>
        </p:nvPicPr>
        <p:blipFill>
          <a:blip r:embed="rId3" cstate="print">
            <a:extLst>
              <a:ext uri="{BEBA8EAE-BF5A-486C-A8C5-ECC9F3942E4B}">
                <a14:imgProps xmlns="" xmlns:a14="http://schemas.microsoft.com/office/drawing/2010/main">
                  <a14:imgLayer r:embed="rId4">
                    <a14:imgEffect>
                      <a14:sharpenSoften amount="25000"/>
                    </a14:imgEffect>
                    <a14:imgEffect>
                      <a14:brightnessContrast bright="20000" contrast="40000"/>
                    </a14:imgEffect>
                  </a14:imgLayer>
                </a14:imgProps>
              </a:ext>
              <a:ext uri="{28A0092B-C50C-407E-A947-70E740481C1C}">
                <a14:useLocalDpi xmlns="" xmlns:a14="http://schemas.microsoft.com/office/drawing/2010/main" val="0"/>
              </a:ext>
            </a:extLst>
          </a:blip>
          <a:srcRect l="33063" r="12550" b="21194"/>
          <a:stretch>
            <a:fillRect/>
          </a:stretch>
        </p:blipFill>
        <p:spPr bwMode="auto">
          <a:xfrm>
            <a:off x="5220072" y="0"/>
            <a:ext cx="3944133" cy="6854825"/>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sp>
        <p:nvSpPr>
          <p:cNvPr id="5" name="Title 4"/>
          <p:cNvSpPr>
            <a:spLocks noGrp="1"/>
          </p:cNvSpPr>
          <p:nvPr>
            <p:ph type="title"/>
          </p:nvPr>
        </p:nvSpPr>
        <p:spPr/>
        <p:txBody>
          <a:bodyPr/>
          <a:lstStyle/>
          <a:p>
            <a:r>
              <a:rPr lang="en-GB" dirty="0" smtClean="0">
                <a:solidFill>
                  <a:schemeClr val="bg1"/>
                </a:solidFill>
              </a:rPr>
              <a:t>Augustus’ Building Programme</a:t>
            </a:r>
            <a:endParaRPr lang="en-GB" dirty="0">
              <a:solidFill>
                <a:schemeClr val="bg1"/>
              </a:solidFill>
            </a:endParaRPr>
          </a:p>
        </p:txBody>
      </p:sp>
    </p:spTree>
    <p:extLst>
      <p:ext uri="{BB962C8B-B14F-4D97-AF65-F5344CB8AC3E}">
        <p14:creationId xmlns="" xmlns:p14="http://schemas.microsoft.com/office/powerpoint/2010/main" val="1644299133"/>
      </p:ext>
    </p:extLst>
  </p:cSld>
  <p:clrMapOvr>
    <a:masterClrMapping/>
  </p:clrMapOvr>
  <mc:AlternateContent xmlns:mc="http://schemas.openxmlformats.org/markup-compatibility/2006">
    <mc:Choice xmlns="" xmlns:p14="http://schemas.microsoft.com/office/powerpoint/2010/main" Requires="p14">
      <p:transition spd="slow" p14:dur="900">
        <p14:warp dir="in"/>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nodeType="afterEffect">
                                  <p:stCondLst>
                                    <p:cond delay="25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36512" y="14658"/>
            <a:ext cx="5256584" cy="6816757"/>
          </a:xfrm>
          <a:prstGeom prst="rect">
            <a:avLst/>
          </a:prstGeom>
        </p:spPr>
      </p:pic>
      <p:sp>
        <p:nvSpPr>
          <p:cNvPr id="5" name="Content Placeholder 5"/>
          <p:cNvSpPr>
            <a:spLocks noGrp="1"/>
          </p:cNvSpPr>
          <p:nvPr>
            <p:ph sz="quarter" idx="1"/>
          </p:nvPr>
        </p:nvSpPr>
        <p:spPr>
          <a:xfrm>
            <a:off x="301752" y="1527048"/>
            <a:ext cx="8503920" cy="4572000"/>
          </a:xfrm>
        </p:spPr>
        <p:txBody>
          <a:bodyPr/>
          <a:lstStyle/>
          <a:p>
            <a:endParaRPr lang="en-GB" dirty="0"/>
          </a:p>
        </p:txBody>
      </p:sp>
      <p:pic>
        <p:nvPicPr>
          <p:cNvPr id="6" name="Picture 4" descr="C:\Eigene Dateien\TEACHING MATERIAL\CITIES &amp; SETTLEMENTS\AUGUSTUS ROM\Rom Plan Ansichten Perspektiven.JPG"/>
          <p:cNvPicPr>
            <a:picLocks noChangeAspect="1" noChangeArrowheads="1"/>
          </p:cNvPicPr>
          <p:nvPr/>
        </p:nvPicPr>
        <p:blipFill>
          <a:blip r:embed="rId3" cstate="print">
            <a:extLst>
              <a:ext uri="{BEBA8EAE-BF5A-486C-A8C5-ECC9F3942E4B}">
                <a14:imgProps xmlns="" xmlns:a14="http://schemas.microsoft.com/office/drawing/2010/main">
                  <a14:imgLayer r:embed="rId4">
                    <a14:imgEffect>
                      <a14:sharpenSoften amount="25000"/>
                    </a14:imgEffect>
                    <a14:imgEffect>
                      <a14:brightnessContrast bright="20000" contrast="40000"/>
                    </a14:imgEffect>
                  </a14:imgLayer>
                </a14:imgProps>
              </a:ext>
              <a:ext uri="{28A0092B-C50C-407E-A947-70E740481C1C}">
                <a14:useLocalDpi xmlns="" xmlns:a14="http://schemas.microsoft.com/office/drawing/2010/main" val="0"/>
              </a:ext>
            </a:extLst>
          </a:blip>
          <a:srcRect l="33063" r="12550" b="21194"/>
          <a:stretch>
            <a:fillRect/>
          </a:stretch>
        </p:blipFill>
        <p:spPr bwMode="auto">
          <a:xfrm rot="12157136">
            <a:off x="4091888" y="1164937"/>
            <a:ext cx="3976498" cy="6911075"/>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sp>
        <p:nvSpPr>
          <p:cNvPr id="7" name="Title 4"/>
          <p:cNvSpPr>
            <a:spLocks noGrp="1"/>
          </p:cNvSpPr>
          <p:nvPr>
            <p:ph type="title"/>
          </p:nvPr>
        </p:nvSpPr>
        <p:spPr>
          <a:xfrm>
            <a:off x="301752" y="228600"/>
            <a:ext cx="8534400" cy="758952"/>
          </a:xfrm>
        </p:spPr>
        <p:txBody>
          <a:bodyPr/>
          <a:lstStyle/>
          <a:p>
            <a:r>
              <a:rPr lang="en-GB" dirty="0" smtClean="0">
                <a:solidFill>
                  <a:schemeClr val="bg1"/>
                </a:solidFill>
              </a:rPr>
              <a:t>Augustus’ Building Programme</a:t>
            </a:r>
            <a:endParaRPr lang="en-GB" dirty="0">
              <a:solidFill>
                <a:schemeClr val="bg1"/>
              </a:solidFill>
            </a:endParaRPr>
          </a:p>
        </p:txBody>
      </p:sp>
    </p:spTree>
    <p:extLst>
      <p:ext uri="{BB962C8B-B14F-4D97-AF65-F5344CB8AC3E}">
        <p14:creationId xmlns="" xmlns:p14="http://schemas.microsoft.com/office/powerpoint/2010/main" val="1229176025"/>
      </p:ext>
    </p:extLst>
  </p:cSld>
  <p:clrMapOvr>
    <a:masterClrMapping/>
  </p:clrMapOvr>
  <p:transition spd="slow">
    <p:randomBar dir="vert"/>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4" name="Picture 2" descr="http://www.italiannotebook.com/images/sundial3.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 xmlns:a14="http://schemas.microsoft.com/office/drawing/2010/main">
                <a:solidFill>
                  <a:srgbClr val="FFFFFF"/>
                </a:solidFill>
              </a14:hiddenFill>
            </a:ext>
          </a:extLst>
        </p:spPr>
      </p:pic>
      <p:sp>
        <p:nvSpPr>
          <p:cNvPr id="2" name="TextBox 1"/>
          <p:cNvSpPr txBox="1"/>
          <p:nvPr/>
        </p:nvSpPr>
        <p:spPr>
          <a:xfrm>
            <a:off x="1187624" y="5589240"/>
            <a:ext cx="4680520" cy="461665"/>
          </a:xfrm>
          <a:prstGeom prst="rect">
            <a:avLst/>
          </a:prstGeom>
          <a:noFill/>
        </p:spPr>
        <p:txBody>
          <a:bodyPr wrap="square" rtlCol="0">
            <a:spAutoFit/>
          </a:bodyPr>
          <a:lstStyle/>
          <a:p>
            <a:r>
              <a:rPr lang="en-GB" sz="2400" i="1" dirty="0" smtClean="0"/>
              <a:t>campus </a:t>
            </a:r>
            <a:r>
              <a:rPr lang="en-GB" sz="2400" i="1" dirty="0" err="1" smtClean="0"/>
              <a:t>Martius</a:t>
            </a:r>
            <a:r>
              <a:rPr lang="en-GB" sz="2400" i="1" dirty="0" smtClean="0"/>
              <a:t>, Mars field</a:t>
            </a:r>
            <a:endParaRPr lang="en-GB" sz="2400" i="1" dirty="0"/>
          </a:p>
        </p:txBody>
      </p:sp>
      <p:pic>
        <p:nvPicPr>
          <p:cNvPr id="6" name="Picture 1029" descr="C:\Eigene Dateien\TEACHING MATERIAL\CITIES &amp; SETTLEMENTS\AUGUSTUS ROM\AUG Sonnenuhr Zeichnung.TIF"/>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0" y="4264025"/>
            <a:ext cx="9144000" cy="2590800"/>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sp>
        <p:nvSpPr>
          <p:cNvPr id="7" name="Rectangle 1028"/>
          <p:cNvSpPr>
            <a:spLocks noChangeArrowheads="1"/>
          </p:cNvSpPr>
          <p:nvPr/>
        </p:nvSpPr>
        <p:spPr bwMode="auto">
          <a:xfrm>
            <a:off x="0" y="1219200"/>
            <a:ext cx="5257800" cy="4648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lIns="92075" tIns="46038" rIns="92075" bIns="46038"/>
          <a:lstStyle>
            <a:lvl1pPr marL="342900" indent="-342900" algn="l">
              <a:spcBef>
                <a:spcPct val="20000"/>
              </a:spcBef>
              <a:buChar char="•"/>
              <a:defRPr kumimoji="1" sz="3200">
                <a:solidFill>
                  <a:schemeClr val="tx1"/>
                </a:solidFill>
                <a:latin typeface="Times New Roman"/>
              </a:defRPr>
            </a:lvl1pPr>
            <a:lvl2pPr marL="742950" indent="-285750" algn="l">
              <a:spcBef>
                <a:spcPct val="20000"/>
              </a:spcBef>
              <a:buChar char="–"/>
              <a:defRPr kumimoji="1" sz="2800">
                <a:solidFill>
                  <a:schemeClr val="tx1"/>
                </a:solidFill>
                <a:latin typeface="Times New Roman"/>
              </a:defRPr>
            </a:lvl2pPr>
            <a:lvl3pPr marL="1143000" indent="-228600" algn="l">
              <a:spcBef>
                <a:spcPct val="20000"/>
              </a:spcBef>
              <a:buChar char="•"/>
              <a:defRPr kumimoji="1" sz="2400">
                <a:solidFill>
                  <a:schemeClr val="tx1"/>
                </a:solidFill>
                <a:latin typeface="Times New Roman"/>
              </a:defRPr>
            </a:lvl3pPr>
            <a:lvl4pPr marL="1600200" indent="-228600" algn="l">
              <a:spcBef>
                <a:spcPct val="20000"/>
              </a:spcBef>
              <a:buChar char="–"/>
              <a:defRPr kumimoji="1" sz="2000">
                <a:solidFill>
                  <a:schemeClr val="tx1"/>
                </a:solidFill>
                <a:latin typeface="Times New Roman"/>
              </a:defRPr>
            </a:lvl4pPr>
            <a:lvl5pPr marL="2057400" indent="-228600" algn="l">
              <a:spcBef>
                <a:spcPct val="20000"/>
              </a:spcBef>
              <a:buChar char="•"/>
              <a:defRPr kumimoji="1" sz="2000">
                <a:solidFill>
                  <a:schemeClr val="tx1"/>
                </a:solidFill>
                <a:latin typeface="Times New Roman"/>
              </a:defRPr>
            </a:lvl5pPr>
            <a:lvl6pPr marL="2514600" indent="-228600" eaLnBrk="0" fontAlgn="base" hangingPunct="0">
              <a:spcBef>
                <a:spcPct val="20000"/>
              </a:spcBef>
              <a:spcAft>
                <a:spcPct val="0"/>
              </a:spcAft>
              <a:buChar char="•"/>
              <a:defRPr kumimoji="1" sz="2000">
                <a:solidFill>
                  <a:schemeClr val="tx1"/>
                </a:solidFill>
                <a:latin typeface="Times New Roman"/>
              </a:defRPr>
            </a:lvl6pPr>
            <a:lvl7pPr marL="2971800" indent="-228600" eaLnBrk="0" fontAlgn="base" hangingPunct="0">
              <a:spcBef>
                <a:spcPct val="20000"/>
              </a:spcBef>
              <a:spcAft>
                <a:spcPct val="0"/>
              </a:spcAft>
              <a:buChar char="•"/>
              <a:defRPr kumimoji="1" sz="2000">
                <a:solidFill>
                  <a:schemeClr val="tx1"/>
                </a:solidFill>
                <a:latin typeface="Times New Roman"/>
              </a:defRPr>
            </a:lvl7pPr>
            <a:lvl8pPr marL="3429000" indent="-228600" eaLnBrk="0" fontAlgn="base" hangingPunct="0">
              <a:spcBef>
                <a:spcPct val="20000"/>
              </a:spcBef>
              <a:spcAft>
                <a:spcPct val="0"/>
              </a:spcAft>
              <a:buChar char="•"/>
              <a:defRPr kumimoji="1" sz="2000">
                <a:solidFill>
                  <a:schemeClr val="tx1"/>
                </a:solidFill>
                <a:latin typeface="Times New Roman"/>
              </a:defRPr>
            </a:lvl8pPr>
            <a:lvl9pPr marL="3886200" indent="-228600" eaLnBrk="0" fontAlgn="base" hangingPunct="0">
              <a:spcBef>
                <a:spcPct val="20000"/>
              </a:spcBef>
              <a:spcAft>
                <a:spcPct val="0"/>
              </a:spcAft>
              <a:buChar char="•"/>
              <a:defRPr kumimoji="1" sz="2000">
                <a:solidFill>
                  <a:schemeClr val="tx1"/>
                </a:solidFill>
                <a:latin typeface="Times New Roman"/>
              </a:defRPr>
            </a:lvl9pPr>
          </a:lstStyle>
          <a:p>
            <a:r>
              <a:rPr lang="en-US" altLang="en-US" sz="2800" dirty="0">
                <a:solidFill>
                  <a:schemeClr val="bg1"/>
                </a:solidFill>
                <a:effectLst/>
                <a:latin typeface="Tempus Sans ITC" pitchFamily="82" charset="0"/>
              </a:rPr>
              <a:t>The Sun-Dial</a:t>
            </a:r>
          </a:p>
          <a:p>
            <a:pPr lvl="1"/>
            <a:r>
              <a:rPr lang="en-US" altLang="en-US" sz="2400" dirty="0">
                <a:solidFill>
                  <a:schemeClr val="bg1"/>
                </a:solidFill>
                <a:effectLst/>
                <a:latin typeface="Tempus Sans ITC" pitchFamily="82" charset="0"/>
              </a:rPr>
              <a:t>Obelisk </a:t>
            </a:r>
            <a:br>
              <a:rPr lang="en-US" altLang="en-US" sz="2400" dirty="0">
                <a:solidFill>
                  <a:schemeClr val="bg1"/>
                </a:solidFill>
                <a:effectLst/>
                <a:latin typeface="Tempus Sans ITC" pitchFamily="82" charset="0"/>
              </a:rPr>
            </a:br>
            <a:r>
              <a:rPr lang="en-US" altLang="en-US" sz="2400" dirty="0" smtClean="0">
                <a:solidFill>
                  <a:schemeClr val="bg1"/>
                </a:solidFill>
                <a:effectLst/>
                <a:latin typeface="Tempus Sans ITC" pitchFamily="82" charset="0"/>
                <a:sym typeface="Wingdings" panose="05000000000000000000" pitchFamily="2" charset="2"/>
              </a:rPr>
              <a:t></a:t>
            </a:r>
            <a:r>
              <a:rPr lang="en-US" altLang="en-US" sz="2400" dirty="0" smtClean="0">
                <a:solidFill>
                  <a:schemeClr val="bg1"/>
                </a:solidFill>
                <a:effectLst/>
                <a:latin typeface="Tempus Sans ITC" pitchFamily="82" charset="0"/>
              </a:rPr>
              <a:t>conquest </a:t>
            </a:r>
            <a:r>
              <a:rPr lang="en-US" altLang="en-US" sz="2400" dirty="0">
                <a:solidFill>
                  <a:schemeClr val="bg1"/>
                </a:solidFill>
                <a:effectLst/>
                <a:latin typeface="Tempus Sans ITC" pitchFamily="82" charset="0"/>
              </a:rPr>
              <a:t>of Egypt 30 </a:t>
            </a:r>
            <a:r>
              <a:rPr lang="en-US" altLang="en-US" sz="2400" dirty="0" smtClean="0">
                <a:solidFill>
                  <a:schemeClr val="bg1"/>
                </a:solidFill>
                <a:effectLst/>
                <a:latin typeface="Tempus Sans ITC" pitchFamily="82" charset="0"/>
              </a:rPr>
              <a:t>BC</a:t>
            </a:r>
            <a:endParaRPr lang="en-US" altLang="en-US" sz="2400" dirty="0">
              <a:solidFill>
                <a:schemeClr val="bg1"/>
              </a:solidFill>
              <a:effectLst/>
              <a:latin typeface="Tempus Sans ITC" pitchFamily="82" charset="0"/>
            </a:endParaRPr>
          </a:p>
          <a:p>
            <a:pPr lvl="1"/>
            <a:r>
              <a:rPr lang="en-US" altLang="en-US" sz="2400" dirty="0" err="1" smtClean="0">
                <a:solidFill>
                  <a:schemeClr val="bg1"/>
                </a:solidFill>
                <a:effectLst/>
                <a:latin typeface="Tempus Sans ITC" pitchFamily="82" charset="0"/>
              </a:rPr>
              <a:t>ara</a:t>
            </a:r>
            <a:r>
              <a:rPr lang="en-US" altLang="en-US" sz="2400" dirty="0" smtClean="0">
                <a:solidFill>
                  <a:schemeClr val="bg1"/>
                </a:solidFill>
                <a:effectLst/>
                <a:latin typeface="Tempus Sans ITC" pitchFamily="82" charset="0"/>
              </a:rPr>
              <a:t> </a:t>
            </a:r>
            <a:r>
              <a:rPr lang="en-US" altLang="en-US" sz="2400" dirty="0" err="1" smtClean="0">
                <a:solidFill>
                  <a:schemeClr val="bg1"/>
                </a:solidFill>
                <a:effectLst/>
                <a:latin typeface="Tempus Sans ITC" pitchFamily="82" charset="0"/>
              </a:rPr>
              <a:t>pacis</a:t>
            </a:r>
            <a:r>
              <a:rPr lang="en-US" altLang="en-US" sz="2400" dirty="0" smtClean="0">
                <a:solidFill>
                  <a:schemeClr val="bg1"/>
                </a:solidFill>
                <a:effectLst/>
                <a:latin typeface="Tempus Sans ITC" pitchFamily="82" charset="0"/>
              </a:rPr>
              <a:t> </a:t>
            </a:r>
            <a:br>
              <a:rPr lang="en-US" altLang="en-US" sz="2400" dirty="0" smtClean="0">
                <a:solidFill>
                  <a:schemeClr val="bg1"/>
                </a:solidFill>
                <a:effectLst/>
                <a:latin typeface="Tempus Sans ITC" pitchFamily="82" charset="0"/>
              </a:rPr>
            </a:br>
            <a:r>
              <a:rPr lang="en-US" altLang="en-US" sz="2400" dirty="0" smtClean="0">
                <a:solidFill>
                  <a:schemeClr val="bg1"/>
                </a:solidFill>
                <a:effectLst/>
                <a:latin typeface="Tempus Sans ITC" pitchFamily="82" charset="0"/>
              </a:rPr>
              <a:t>– altar of the Augustan peace</a:t>
            </a:r>
            <a:endParaRPr lang="en-US" altLang="en-US" sz="2400" dirty="0">
              <a:solidFill>
                <a:schemeClr val="bg1"/>
              </a:solidFill>
              <a:effectLst/>
              <a:latin typeface="Tempus Sans ITC" pitchFamily="82" charset="0"/>
            </a:endParaRPr>
          </a:p>
        </p:txBody>
      </p:sp>
      <p:sp>
        <p:nvSpPr>
          <p:cNvPr id="8" name="Title 4"/>
          <p:cNvSpPr>
            <a:spLocks noGrp="1"/>
          </p:cNvSpPr>
          <p:nvPr>
            <p:ph type="title"/>
          </p:nvPr>
        </p:nvSpPr>
        <p:spPr>
          <a:xfrm>
            <a:off x="301752" y="228600"/>
            <a:ext cx="8534400" cy="758952"/>
          </a:xfrm>
        </p:spPr>
        <p:txBody>
          <a:bodyPr/>
          <a:lstStyle/>
          <a:p>
            <a:r>
              <a:rPr lang="en-GB" dirty="0" smtClean="0">
                <a:solidFill>
                  <a:schemeClr val="bg1"/>
                </a:solidFill>
              </a:rPr>
              <a:t>Augustus’ Building Programme</a:t>
            </a:r>
            <a:endParaRPr lang="en-GB" dirty="0">
              <a:solidFill>
                <a:schemeClr val="bg1"/>
              </a:solidFill>
            </a:endParaRPr>
          </a:p>
        </p:txBody>
      </p:sp>
    </p:spTree>
    <p:extLst>
      <p:ext uri="{BB962C8B-B14F-4D97-AF65-F5344CB8AC3E}">
        <p14:creationId xmlns="" xmlns:p14="http://schemas.microsoft.com/office/powerpoint/2010/main" val="265068939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p:tgtEl>
                                          <p:spTgt spid="6"/>
                                        </p:tgtEl>
                                        <p:attrNameLst>
                                          <p:attrName>ppt_y</p:attrName>
                                        </p:attrNameLst>
                                      </p:cBhvr>
                                      <p:tavLst>
                                        <p:tav tm="0">
                                          <p:val>
                                            <p:strVal val="#ppt_y+#ppt_h*1.125000"/>
                                          </p:val>
                                        </p:tav>
                                        <p:tav tm="100000">
                                          <p:val>
                                            <p:strVal val="#ppt_y"/>
                                          </p:val>
                                        </p:tav>
                                      </p:tavLst>
                                    </p:anim>
                                    <p:animEffect transition="in" filter="wipe(up)">
                                      <p:cBhvr>
                                        <p:cTn id="8" dur="500"/>
                                        <p:tgtEl>
                                          <p:spTgt spid="6"/>
                                        </p:tgtEl>
                                      </p:cBhvr>
                                    </p:animEffect>
                                  </p:childTnLst>
                                </p:cTn>
                              </p:par>
                            </p:childTnLst>
                          </p:cTn>
                        </p:par>
                        <p:par>
                          <p:cTn id="9" fill="hold">
                            <p:stCondLst>
                              <p:cond delay="500"/>
                            </p:stCondLst>
                            <p:childTnLst>
                              <p:par>
                                <p:cTn id="10" presetID="10" presetClass="entr" presetSubtype="0" fill="hold" grpId="0" nodeType="after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italiannotebook.com/images/sundial3.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 xmlns:a14="http://schemas.microsoft.com/office/drawing/2010/main">
                <a:solidFill>
                  <a:srgbClr val="FFFFFF"/>
                </a:solidFill>
              </a14:hiddenFill>
            </a:ext>
          </a:extLst>
        </p:spPr>
      </p:pic>
      <p:pic>
        <p:nvPicPr>
          <p:cNvPr id="6148" name="Picture 4" descr="File:Obelisk Solare Rome from east.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960" y="-64898"/>
            <a:ext cx="1761728" cy="6919419"/>
          </a:xfrm>
          <a:prstGeom prst="rect">
            <a:avLst/>
          </a:prstGeom>
          <a:noFill/>
          <a:extLst>
            <a:ext uri="{909E8E84-426E-40DD-AFC4-6F175D3DCCD1}">
              <a14:hiddenFill xmlns="" xmlns:a14="http://schemas.microsoft.com/office/drawing/2010/main">
                <a:solidFill>
                  <a:srgbClr val="FFFFFF"/>
                </a:solidFill>
              </a14:hiddenFill>
            </a:ext>
          </a:extLst>
        </p:spPr>
      </p:pic>
      <p:sp>
        <p:nvSpPr>
          <p:cNvPr id="8" name="Title 4"/>
          <p:cNvSpPr>
            <a:spLocks noGrp="1"/>
          </p:cNvSpPr>
          <p:nvPr>
            <p:ph type="title"/>
          </p:nvPr>
        </p:nvSpPr>
        <p:spPr>
          <a:xfrm>
            <a:off x="301752" y="228600"/>
            <a:ext cx="8534400" cy="758952"/>
          </a:xfrm>
        </p:spPr>
        <p:txBody>
          <a:bodyPr/>
          <a:lstStyle/>
          <a:p>
            <a:r>
              <a:rPr lang="en-GB" dirty="0" smtClean="0">
                <a:solidFill>
                  <a:schemeClr val="bg1"/>
                </a:solidFill>
              </a:rPr>
              <a:t>Augustus’ Building Programme</a:t>
            </a:r>
            <a:endParaRPr lang="en-GB" dirty="0">
              <a:solidFill>
                <a:schemeClr val="bg1"/>
              </a:solidFill>
            </a:endParaRPr>
          </a:p>
        </p:txBody>
      </p:sp>
      <p:pic>
        <p:nvPicPr>
          <p:cNvPr id="6146" name="Picture 2" descr="File:Colonna - meridiana sotto Campo Marzio 48 1050300.JPG"/>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28571"/>
          <a:stretch/>
        </p:blipFill>
        <p:spPr bwMode="auto">
          <a:xfrm>
            <a:off x="5472544" y="-16779"/>
            <a:ext cx="3691493" cy="6890803"/>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33672573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6148"/>
                                        </p:tgtEl>
                                        <p:attrNameLst>
                                          <p:attrName>style.visibility</p:attrName>
                                        </p:attrNameLst>
                                      </p:cBhvr>
                                      <p:to>
                                        <p:strVal val="visible"/>
                                      </p:to>
                                    </p:set>
                                    <p:animEffect transition="in" filter="wipe(down)">
                                      <p:cBhvr>
                                        <p:cTn id="7" dur="1000"/>
                                        <p:tgtEl>
                                          <p:spTgt spid="6148"/>
                                        </p:tgtEl>
                                      </p:cBhvr>
                                    </p:animEffect>
                                  </p:childTnLst>
                                </p:cTn>
                              </p:par>
                            </p:childTnLst>
                          </p:cTn>
                        </p:par>
                        <p:par>
                          <p:cTn id="8" fill="hold">
                            <p:stCondLst>
                              <p:cond delay="1000"/>
                            </p:stCondLst>
                            <p:childTnLst>
                              <p:par>
                                <p:cTn id="9" presetID="42" presetClass="entr" presetSubtype="0" fill="hold" nodeType="afterEffect">
                                  <p:stCondLst>
                                    <p:cond delay="250"/>
                                  </p:stCondLst>
                                  <p:childTnLst>
                                    <p:set>
                                      <p:cBhvr>
                                        <p:cTn id="10" dur="1" fill="hold">
                                          <p:stCondLst>
                                            <p:cond delay="0"/>
                                          </p:stCondLst>
                                        </p:cTn>
                                        <p:tgtEl>
                                          <p:spTgt spid="6146"/>
                                        </p:tgtEl>
                                        <p:attrNameLst>
                                          <p:attrName>style.visibility</p:attrName>
                                        </p:attrNameLst>
                                      </p:cBhvr>
                                      <p:to>
                                        <p:strVal val="visible"/>
                                      </p:to>
                                    </p:set>
                                    <p:animEffect transition="in" filter="fade">
                                      <p:cBhvr>
                                        <p:cTn id="11" dur="1250"/>
                                        <p:tgtEl>
                                          <p:spTgt spid="6146"/>
                                        </p:tgtEl>
                                      </p:cBhvr>
                                    </p:animEffect>
                                    <p:anim calcmode="lin" valueType="num">
                                      <p:cBhvr>
                                        <p:cTn id="12" dur="1250" fill="hold"/>
                                        <p:tgtEl>
                                          <p:spTgt spid="6146"/>
                                        </p:tgtEl>
                                        <p:attrNameLst>
                                          <p:attrName>ppt_x</p:attrName>
                                        </p:attrNameLst>
                                      </p:cBhvr>
                                      <p:tavLst>
                                        <p:tav tm="0">
                                          <p:val>
                                            <p:strVal val="#ppt_x"/>
                                          </p:val>
                                        </p:tav>
                                        <p:tav tm="100000">
                                          <p:val>
                                            <p:strVal val="#ppt_x"/>
                                          </p:val>
                                        </p:tav>
                                      </p:tavLst>
                                    </p:anim>
                                    <p:anim calcmode="lin" valueType="num">
                                      <p:cBhvr>
                                        <p:cTn id="13" dur="1250" fill="hold"/>
                                        <p:tgtEl>
                                          <p:spTgt spid="614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italiannotebook.com/images/sundial3.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 xmlns:a14="http://schemas.microsoft.com/office/drawing/2010/main">
                <a:solidFill>
                  <a:srgbClr val="FFFFFF"/>
                </a:solidFill>
              </a14:hiddenFill>
            </a:ext>
          </a:extLst>
        </p:spPr>
      </p:pic>
      <p:sp>
        <p:nvSpPr>
          <p:cNvPr id="6" name="Title 4"/>
          <p:cNvSpPr>
            <a:spLocks noGrp="1"/>
          </p:cNvSpPr>
          <p:nvPr>
            <p:ph type="title"/>
          </p:nvPr>
        </p:nvSpPr>
        <p:spPr>
          <a:xfrm>
            <a:off x="301752" y="228600"/>
            <a:ext cx="8534400" cy="758952"/>
          </a:xfrm>
        </p:spPr>
        <p:txBody>
          <a:bodyPr/>
          <a:lstStyle/>
          <a:p>
            <a:r>
              <a:rPr lang="en-GB" dirty="0" smtClean="0">
                <a:solidFill>
                  <a:schemeClr val="bg1"/>
                </a:solidFill>
              </a:rPr>
              <a:t>Augustus’ Building Programme</a:t>
            </a:r>
            <a:endParaRPr lang="en-GB" dirty="0">
              <a:solidFill>
                <a:schemeClr val="bg1"/>
              </a:solidFill>
            </a:endParaRPr>
          </a:p>
        </p:txBody>
      </p:sp>
      <p:pic>
        <p:nvPicPr>
          <p:cNvPr id="8" name="Picture 7" descr="C:\Eigene Dateien\TEACHING MATERIAL\CITIES &amp; SETTLEMENTS\AUGUSTUS ROM\Ara Pacis Ansicht Farbe P CONNOLLY.JPG"/>
          <p:cNvPicPr>
            <a:picLocks noChangeAspect="1" noChangeArrowheads="1"/>
          </p:cNvPicPr>
          <p:nvPr/>
        </p:nvPicPr>
        <p:blipFill>
          <a:blip r:embed="rId3" cstate="print">
            <a:clrChange>
              <a:clrFrom>
                <a:srgbClr val="FEFEFE"/>
              </a:clrFrom>
              <a:clrTo>
                <a:srgbClr val="FEFEFE">
                  <a:alpha val="0"/>
                </a:srgbClr>
              </a:clrTo>
            </a:clrChange>
            <a:extLst>
              <a:ext uri="{28A0092B-C50C-407E-A947-70E740481C1C}">
                <a14:useLocalDpi xmlns="" xmlns:a14="http://schemas.microsoft.com/office/drawing/2010/main" val="0"/>
              </a:ext>
            </a:extLst>
          </a:blip>
          <a:srcRect/>
          <a:stretch>
            <a:fillRect/>
          </a:stretch>
        </p:blipFill>
        <p:spPr bwMode="auto">
          <a:xfrm>
            <a:off x="0" y="3440936"/>
            <a:ext cx="5508104" cy="3417064"/>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104450542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250"/>
                                  </p:stCondLst>
                                  <p:childTnLst>
                                    <p:set>
                                      <p:cBhvr>
                                        <p:cTn id="6" dur="1" fill="hold">
                                          <p:stCondLst>
                                            <p:cond delay="0"/>
                                          </p:stCondLst>
                                        </p:cTn>
                                        <p:tgtEl>
                                          <p:spTgt spid="8"/>
                                        </p:tgtEl>
                                        <p:attrNameLst>
                                          <p:attrName>style.visibility</p:attrName>
                                        </p:attrNameLst>
                                      </p:cBhvr>
                                      <p:to>
                                        <p:strVal val="visible"/>
                                      </p:to>
                                    </p:set>
                                    <p:animEffect transition="in" filter="circle(out)">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File:Ara Pacis Rom.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0" y="38047"/>
            <a:ext cx="9144000" cy="6819953"/>
          </a:xfrm>
          <a:prstGeom prst="rect">
            <a:avLst/>
          </a:prstGeom>
          <a:noFill/>
          <a:extLst>
            <a:ext uri="{909E8E84-426E-40DD-AFC4-6F175D3DCCD1}">
              <a14:hiddenFill xmlns="" xmlns:a14="http://schemas.microsoft.com/office/drawing/2010/main">
                <a:solidFill>
                  <a:srgbClr val="FFFFFF"/>
                </a:solidFill>
              </a14:hiddenFill>
            </a:ext>
          </a:extLst>
        </p:spPr>
      </p:pic>
      <p:sp>
        <p:nvSpPr>
          <p:cNvPr id="5" name="TextBox 4"/>
          <p:cNvSpPr txBox="1"/>
          <p:nvPr/>
        </p:nvSpPr>
        <p:spPr>
          <a:xfrm>
            <a:off x="395536" y="6021288"/>
            <a:ext cx="6048672" cy="461665"/>
          </a:xfrm>
          <a:prstGeom prst="rect">
            <a:avLst/>
          </a:prstGeom>
          <a:noFill/>
        </p:spPr>
        <p:txBody>
          <a:bodyPr wrap="square" rtlCol="0">
            <a:spAutoFit/>
          </a:bodyPr>
          <a:lstStyle/>
          <a:p>
            <a:r>
              <a:rPr lang="en-GB" sz="2400" b="1" dirty="0" err="1" smtClean="0">
                <a:solidFill>
                  <a:srgbClr val="FFFF00"/>
                </a:solidFill>
              </a:rPr>
              <a:t>Ara</a:t>
            </a:r>
            <a:r>
              <a:rPr lang="en-GB" sz="2400" b="1" dirty="0" smtClean="0">
                <a:solidFill>
                  <a:srgbClr val="FFFF00"/>
                </a:solidFill>
              </a:rPr>
              <a:t> </a:t>
            </a:r>
            <a:r>
              <a:rPr lang="en-GB" sz="2400" b="1" dirty="0" err="1" smtClean="0">
                <a:solidFill>
                  <a:srgbClr val="FFFF00"/>
                </a:solidFill>
              </a:rPr>
              <a:t>Pacis</a:t>
            </a:r>
            <a:r>
              <a:rPr lang="en-GB" sz="2400" b="1" dirty="0" smtClean="0">
                <a:solidFill>
                  <a:srgbClr val="FFFF00"/>
                </a:solidFill>
              </a:rPr>
              <a:t> </a:t>
            </a:r>
            <a:r>
              <a:rPr lang="en-GB" sz="2400" b="1" dirty="0" err="1" smtClean="0">
                <a:solidFill>
                  <a:srgbClr val="FFFF00"/>
                </a:solidFill>
              </a:rPr>
              <a:t>Augustae</a:t>
            </a:r>
            <a:r>
              <a:rPr lang="en-GB" sz="2400" b="1" dirty="0" smtClean="0">
                <a:solidFill>
                  <a:srgbClr val="FFFF00"/>
                </a:solidFill>
              </a:rPr>
              <a:t>, 30</a:t>
            </a:r>
            <a:r>
              <a:rPr lang="en-GB" sz="2400" b="1" baseline="30000" dirty="0" smtClean="0">
                <a:solidFill>
                  <a:srgbClr val="FFFF00"/>
                </a:solidFill>
              </a:rPr>
              <a:t>th</a:t>
            </a:r>
            <a:r>
              <a:rPr lang="en-GB" sz="2400" b="1" dirty="0" smtClean="0">
                <a:solidFill>
                  <a:srgbClr val="FFFF00"/>
                </a:solidFill>
              </a:rPr>
              <a:t> Jan 9 B.C.</a:t>
            </a:r>
            <a:endParaRPr lang="en-GB" sz="2400" b="1" dirty="0">
              <a:solidFill>
                <a:srgbClr val="FFFF00"/>
              </a:solidFill>
            </a:endParaRPr>
          </a:p>
        </p:txBody>
      </p:sp>
    </p:spTree>
    <p:extLst>
      <p:ext uri="{BB962C8B-B14F-4D97-AF65-F5344CB8AC3E}">
        <p14:creationId xmlns="" xmlns:p14="http://schemas.microsoft.com/office/powerpoint/2010/main" val="769600092"/>
      </p:ext>
    </p:extLst>
  </p:cSld>
  <p:clrMapOvr>
    <a:masterClrMapping/>
  </p:clrMapOvr>
  <p:transition spd="slow">
    <p:randomBar dir="vert"/>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Ara Pacis Rom.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0" y="38047"/>
            <a:ext cx="9144000" cy="6819953"/>
          </a:xfrm>
          <a:prstGeom prst="rect">
            <a:avLst/>
          </a:prstGeom>
          <a:noFill/>
          <a:extLst>
            <a:ext uri="{909E8E84-426E-40DD-AFC4-6F175D3DCCD1}">
              <a14:hiddenFill xmlns="" xmlns:a14="http://schemas.microsoft.com/office/drawing/2010/main">
                <a:solidFill>
                  <a:srgbClr val="FFFFFF"/>
                </a:solidFill>
              </a14:hiddenFill>
            </a:ext>
          </a:extLst>
        </p:spPr>
      </p:pic>
      <p:sp>
        <p:nvSpPr>
          <p:cNvPr id="5" name="TextBox 4"/>
          <p:cNvSpPr txBox="1"/>
          <p:nvPr/>
        </p:nvSpPr>
        <p:spPr>
          <a:xfrm>
            <a:off x="395536" y="6021288"/>
            <a:ext cx="6048672" cy="461665"/>
          </a:xfrm>
          <a:prstGeom prst="rect">
            <a:avLst/>
          </a:prstGeom>
          <a:noFill/>
        </p:spPr>
        <p:txBody>
          <a:bodyPr wrap="square" rtlCol="0">
            <a:spAutoFit/>
          </a:bodyPr>
          <a:lstStyle/>
          <a:p>
            <a:r>
              <a:rPr lang="en-GB" sz="2400" b="1" dirty="0" err="1" smtClean="0">
                <a:solidFill>
                  <a:srgbClr val="FFFF00"/>
                </a:solidFill>
              </a:rPr>
              <a:t>Ara</a:t>
            </a:r>
            <a:r>
              <a:rPr lang="en-GB" sz="2400" b="1" dirty="0" smtClean="0">
                <a:solidFill>
                  <a:srgbClr val="FFFF00"/>
                </a:solidFill>
              </a:rPr>
              <a:t> </a:t>
            </a:r>
            <a:r>
              <a:rPr lang="en-GB" sz="2400" b="1" dirty="0" err="1" smtClean="0">
                <a:solidFill>
                  <a:srgbClr val="FFFF00"/>
                </a:solidFill>
              </a:rPr>
              <a:t>Pacis</a:t>
            </a:r>
            <a:r>
              <a:rPr lang="en-GB" sz="2400" b="1" dirty="0" smtClean="0">
                <a:solidFill>
                  <a:srgbClr val="FFFF00"/>
                </a:solidFill>
              </a:rPr>
              <a:t> </a:t>
            </a:r>
            <a:r>
              <a:rPr lang="en-GB" sz="2400" b="1" dirty="0" err="1" smtClean="0">
                <a:solidFill>
                  <a:srgbClr val="FFFF00"/>
                </a:solidFill>
              </a:rPr>
              <a:t>Augustae</a:t>
            </a:r>
            <a:r>
              <a:rPr lang="en-GB" sz="2400" b="1" dirty="0" smtClean="0">
                <a:solidFill>
                  <a:srgbClr val="FFFF00"/>
                </a:solidFill>
              </a:rPr>
              <a:t>, 30</a:t>
            </a:r>
            <a:r>
              <a:rPr lang="en-GB" sz="2400" b="1" baseline="30000" dirty="0" smtClean="0">
                <a:solidFill>
                  <a:srgbClr val="FFFF00"/>
                </a:solidFill>
              </a:rPr>
              <a:t>th</a:t>
            </a:r>
            <a:r>
              <a:rPr lang="en-GB" sz="2400" b="1" dirty="0" smtClean="0">
                <a:solidFill>
                  <a:srgbClr val="FFFF00"/>
                </a:solidFill>
              </a:rPr>
              <a:t> Jan 9 B.C.</a:t>
            </a:r>
            <a:endParaRPr lang="en-GB" sz="2400" b="1" dirty="0">
              <a:solidFill>
                <a:srgbClr val="FFFF00"/>
              </a:solidFill>
            </a:endParaRPr>
          </a:p>
        </p:txBody>
      </p:sp>
      <p:pic>
        <p:nvPicPr>
          <p:cNvPr id="6" name="Picture 3" descr="C:\Eigene Dateien\TEACHING MATERIAL\CITIES &amp; SETTLEMENTS\AUGUSTUS ROM\Ara Pacis Relief Aug FARBE P COnnolly.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2146504" y="3558585"/>
            <a:ext cx="6997496" cy="3299415"/>
          </a:xfrm>
          <a:prstGeom prst="rect">
            <a:avLst/>
          </a:prstGeom>
          <a:noFill/>
          <a:extLst>
            <a:ext uri="{909E8E84-426E-40DD-AFC4-6F175D3DCCD1}">
              <a14:hiddenFill xmlns="" xmlns:a14="http://schemas.microsoft.com/office/drawing/2010/main">
                <a:solidFill>
                  <a:srgbClr val="FFFFFF"/>
                </a:solidFill>
              </a14:hiddenFill>
            </a:ext>
          </a:extLst>
        </p:spPr>
      </p:pic>
      <p:pic>
        <p:nvPicPr>
          <p:cNvPr id="7" name="Picture 1026" descr="C:\Eigene Dateien\TEACHING MATERIAL\CITIES &amp; SETTLEMENTS\AUGUSTUS ROM\Ara Pacis Relief Aeneas.JPG"/>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0" y="260648"/>
            <a:ext cx="4293008" cy="3448023"/>
          </a:xfrm>
          <a:prstGeom prst="rect">
            <a:avLst/>
          </a:prstGeom>
          <a:noFill/>
          <a:extLst>
            <a:ext uri="{909E8E84-426E-40DD-AFC4-6F175D3DCCD1}">
              <a14:hiddenFill xmlns="" xmlns:a14="http://schemas.microsoft.com/office/drawing/2010/main">
                <a:solidFill>
                  <a:srgbClr val="FFFFFF"/>
                </a:solidFill>
              </a14:hiddenFill>
            </a:ext>
          </a:extLst>
        </p:spPr>
      </p:pic>
      <p:sp>
        <p:nvSpPr>
          <p:cNvPr id="8" name="Text Box 1031"/>
          <p:cNvSpPr txBox="1">
            <a:spLocks noChangeArrowheads="1"/>
          </p:cNvSpPr>
          <p:nvPr/>
        </p:nvSpPr>
        <p:spPr bwMode="auto">
          <a:xfrm>
            <a:off x="2000762" y="3020644"/>
            <a:ext cx="2286000" cy="70788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sz="2000" b="1" dirty="0" smtClean="0">
                <a:solidFill>
                  <a:srgbClr val="92D050"/>
                </a:solidFill>
                <a:effectLst>
                  <a:outerShdw blurRad="38100" dist="38100" dir="2700000" algn="tl">
                    <a:srgbClr val="000000"/>
                  </a:outerShdw>
                </a:effectLst>
                <a:latin typeface="Tempus Sans ITC" pitchFamily="82" charset="0"/>
              </a:rPr>
              <a:t>Augustus &amp; Aeneas</a:t>
            </a:r>
            <a:br>
              <a:rPr lang="en-US" altLang="en-US" sz="2000" b="1" dirty="0" smtClean="0">
                <a:solidFill>
                  <a:srgbClr val="92D050"/>
                </a:solidFill>
                <a:effectLst>
                  <a:outerShdw blurRad="38100" dist="38100" dir="2700000" algn="tl">
                    <a:srgbClr val="000000"/>
                  </a:outerShdw>
                </a:effectLst>
                <a:latin typeface="Tempus Sans ITC" pitchFamily="82" charset="0"/>
              </a:rPr>
            </a:br>
            <a:r>
              <a:rPr lang="en-US" altLang="en-US" sz="2000" b="1" dirty="0" smtClean="0">
                <a:solidFill>
                  <a:srgbClr val="92D050"/>
                </a:solidFill>
                <a:effectLst>
                  <a:outerShdw blurRad="38100" dist="38100" dir="2700000" algn="tl">
                    <a:srgbClr val="000000"/>
                  </a:outerShdw>
                </a:effectLst>
                <a:latin typeface="Tempus Sans ITC" pitchFamily="82" charset="0"/>
              </a:rPr>
              <a:t>founder of Rome</a:t>
            </a:r>
            <a:endParaRPr lang="en-US" altLang="en-US" sz="2000" b="1" dirty="0">
              <a:solidFill>
                <a:srgbClr val="92D050"/>
              </a:solidFill>
              <a:effectLst>
                <a:outerShdw blurRad="38100" dist="38100" dir="2700000" algn="tl">
                  <a:srgbClr val="000000"/>
                </a:outerShdw>
              </a:effectLst>
              <a:latin typeface="Tempus Sans ITC" pitchFamily="82" charset="0"/>
            </a:endParaRPr>
          </a:p>
        </p:txBody>
      </p:sp>
    </p:spTree>
    <p:extLst>
      <p:ext uri="{BB962C8B-B14F-4D97-AF65-F5344CB8AC3E}">
        <p14:creationId xmlns="" xmlns:p14="http://schemas.microsoft.com/office/powerpoint/2010/main" val="217038678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9218" name="Picture 2" descr="http://www.bluffton.edu/~sullivanm/italy/rome/arapacis/0091.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4758" y="0"/>
            <a:ext cx="9110428" cy="6858000"/>
          </a:xfrm>
          <a:prstGeom prst="rect">
            <a:avLst/>
          </a:prstGeom>
          <a:noFill/>
          <a:extLst>
            <a:ext uri="{909E8E84-426E-40DD-AFC4-6F175D3DCCD1}">
              <a14:hiddenFill xmlns="" xmlns:a14="http://schemas.microsoft.com/office/drawing/2010/main">
                <a:solidFill>
                  <a:srgbClr val="FFFFFF"/>
                </a:solidFill>
              </a14:hiddenFill>
            </a:ext>
          </a:extLst>
        </p:spPr>
      </p:pic>
      <p:sp>
        <p:nvSpPr>
          <p:cNvPr id="4" name="TextBox 3"/>
          <p:cNvSpPr txBox="1"/>
          <p:nvPr/>
        </p:nvSpPr>
        <p:spPr>
          <a:xfrm>
            <a:off x="4716016" y="0"/>
            <a:ext cx="4176464" cy="1477328"/>
          </a:xfrm>
          <a:prstGeom prst="rect">
            <a:avLst/>
          </a:prstGeom>
          <a:noFill/>
        </p:spPr>
        <p:txBody>
          <a:bodyPr wrap="square" rtlCol="0">
            <a:spAutoFit/>
          </a:bodyPr>
          <a:lstStyle/>
          <a:p>
            <a:pPr algn="r"/>
            <a:r>
              <a:rPr lang="en-GB" b="1" dirty="0" smtClean="0">
                <a:solidFill>
                  <a:srgbClr val="92D050"/>
                </a:solidFill>
              </a:rPr>
              <a:t>Tellus/Mother Earth // Italia or Venus </a:t>
            </a:r>
            <a:r>
              <a:rPr lang="en-GB" b="1" dirty="0" err="1">
                <a:solidFill>
                  <a:srgbClr val="92D050"/>
                </a:solidFill>
              </a:rPr>
              <a:t>genitrix</a:t>
            </a:r>
            <a:r>
              <a:rPr lang="en-GB" b="1" dirty="0">
                <a:solidFill>
                  <a:srgbClr val="92D050"/>
                </a:solidFill>
              </a:rPr>
              <a:t> </a:t>
            </a:r>
            <a:r>
              <a:rPr lang="en-GB" b="1" dirty="0" smtClean="0">
                <a:solidFill>
                  <a:srgbClr val="92D050"/>
                </a:solidFill>
              </a:rPr>
              <a:t>// Pax </a:t>
            </a:r>
            <a:br>
              <a:rPr lang="en-GB" b="1" dirty="0" smtClean="0">
                <a:solidFill>
                  <a:srgbClr val="92D050"/>
                </a:solidFill>
              </a:rPr>
            </a:br>
            <a:r>
              <a:rPr lang="en-GB" b="1" dirty="0" smtClean="0">
                <a:solidFill>
                  <a:srgbClr val="92D050"/>
                </a:solidFill>
              </a:rPr>
              <a:t>// Ceres </a:t>
            </a:r>
            <a:r>
              <a:rPr lang="en-GB" dirty="0" smtClean="0">
                <a:solidFill>
                  <a:srgbClr val="92D050"/>
                </a:solidFill>
              </a:rPr>
              <a:t>(harvest goddess) </a:t>
            </a:r>
            <a:br>
              <a:rPr lang="en-GB" dirty="0" smtClean="0">
                <a:solidFill>
                  <a:srgbClr val="92D050"/>
                </a:solidFill>
              </a:rPr>
            </a:br>
            <a:r>
              <a:rPr lang="en-GB" dirty="0" smtClean="0">
                <a:solidFill>
                  <a:srgbClr val="92D050"/>
                </a:solidFill>
              </a:rPr>
              <a:t>children: ? Augustus’ nephews: Gaius </a:t>
            </a:r>
            <a:r>
              <a:rPr lang="en-GB" dirty="0">
                <a:solidFill>
                  <a:srgbClr val="92D050"/>
                </a:solidFill>
              </a:rPr>
              <a:t>and Lucius Caesar.</a:t>
            </a:r>
          </a:p>
        </p:txBody>
      </p:sp>
      <p:sp>
        <p:nvSpPr>
          <p:cNvPr id="6" name="TextBox 5"/>
          <p:cNvSpPr txBox="1"/>
          <p:nvPr/>
        </p:nvSpPr>
        <p:spPr>
          <a:xfrm>
            <a:off x="107504" y="6165304"/>
            <a:ext cx="4176464" cy="369332"/>
          </a:xfrm>
          <a:prstGeom prst="rect">
            <a:avLst/>
          </a:prstGeom>
          <a:noFill/>
        </p:spPr>
        <p:txBody>
          <a:bodyPr wrap="square" rtlCol="0">
            <a:spAutoFit/>
          </a:bodyPr>
          <a:lstStyle/>
          <a:p>
            <a:r>
              <a:rPr lang="en-GB" b="1" dirty="0" smtClean="0">
                <a:solidFill>
                  <a:srgbClr val="92D050"/>
                </a:solidFill>
              </a:rPr>
              <a:t>beneficial earth?</a:t>
            </a:r>
            <a:endParaRPr lang="en-GB" dirty="0">
              <a:solidFill>
                <a:srgbClr val="92D050"/>
              </a:solidFill>
            </a:endParaRPr>
          </a:p>
        </p:txBody>
      </p:sp>
      <p:sp>
        <p:nvSpPr>
          <p:cNvPr id="7" name="TextBox 6"/>
          <p:cNvSpPr txBox="1"/>
          <p:nvPr/>
        </p:nvSpPr>
        <p:spPr>
          <a:xfrm>
            <a:off x="4929206" y="6165304"/>
            <a:ext cx="4176464" cy="646331"/>
          </a:xfrm>
          <a:prstGeom prst="rect">
            <a:avLst/>
          </a:prstGeom>
          <a:noFill/>
        </p:spPr>
        <p:txBody>
          <a:bodyPr wrap="square" rtlCol="0">
            <a:spAutoFit/>
          </a:bodyPr>
          <a:lstStyle/>
          <a:p>
            <a:pPr algn="r"/>
            <a:r>
              <a:rPr lang="en-GB" b="1" dirty="0" smtClean="0">
                <a:solidFill>
                  <a:srgbClr val="92D050"/>
                </a:solidFill>
              </a:rPr>
              <a:t>beneficial winds?</a:t>
            </a:r>
            <a:br>
              <a:rPr lang="en-GB" b="1" dirty="0" smtClean="0">
                <a:solidFill>
                  <a:srgbClr val="92D050"/>
                </a:solidFill>
              </a:rPr>
            </a:br>
            <a:r>
              <a:rPr lang="en-GB" dirty="0" smtClean="0">
                <a:solidFill>
                  <a:srgbClr val="92D050"/>
                </a:solidFill>
              </a:rPr>
              <a:t>(bringing grain to Rome…)</a:t>
            </a:r>
            <a:endParaRPr lang="en-GB" dirty="0">
              <a:solidFill>
                <a:srgbClr val="92D050"/>
              </a:solidFill>
            </a:endParaRPr>
          </a:p>
        </p:txBody>
      </p:sp>
    </p:spTree>
    <p:extLst>
      <p:ext uri="{BB962C8B-B14F-4D97-AF65-F5344CB8AC3E}">
        <p14:creationId xmlns="" xmlns:p14="http://schemas.microsoft.com/office/powerpoint/2010/main" val="343040675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25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p:stCondLst>
                              <p:cond delay="750"/>
                            </p:stCondLst>
                            <p:childTnLst>
                              <p:par>
                                <p:cTn id="9" presetID="16" presetClass="entr" presetSubtype="21" fill="hold" grpId="0" nodeType="afterEffect">
                                  <p:stCondLst>
                                    <p:cond delay="250"/>
                                  </p:stCondLst>
                                  <p:childTnLst>
                                    <p:set>
                                      <p:cBhvr>
                                        <p:cTn id="10" dur="1" fill="hold">
                                          <p:stCondLst>
                                            <p:cond delay="0"/>
                                          </p:stCondLst>
                                        </p:cTn>
                                        <p:tgtEl>
                                          <p:spTgt spid="6"/>
                                        </p:tgtEl>
                                        <p:attrNameLst>
                                          <p:attrName>style.visibility</p:attrName>
                                        </p:attrNameLst>
                                      </p:cBhvr>
                                      <p:to>
                                        <p:strVal val="visible"/>
                                      </p:to>
                                    </p:set>
                                    <p:animEffect transition="in" filter="barn(inVertical)">
                                      <p:cBhvr>
                                        <p:cTn id="11" dur="500"/>
                                        <p:tgtEl>
                                          <p:spTgt spid="6"/>
                                        </p:tgtEl>
                                      </p:cBhvr>
                                    </p:animEffect>
                                  </p:childTnLst>
                                </p:cTn>
                              </p:par>
                            </p:childTnLst>
                          </p:cTn>
                        </p:par>
                        <p:par>
                          <p:cTn id="12" fill="hold">
                            <p:stCondLst>
                              <p:cond delay="1500"/>
                            </p:stCondLst>
                            <p:childTnLst>
                              <p:par>
                                <p:cTn id="13" presetID="16" presetClass="entr" presetSubtype="21" fill="hold" grpId="0" nodeType="afterEffect">
                                  <p:stCondLst>
                                    <p:cond delay="250"/>
                                  </p:stCondLst>
                                  <p:childTnLst>
                                    <p:set>
                                      <p:cBhvr>
                                        <p:cTn id="14" dur="1" fill="hold">
                                          <p:stCondLst>
                                            <p:cond delay="0"/>
                                          </p:stCondLst>
                                        </p:cTn>
                                        <p:tgtEl>
                                          <p:spTgt spid="7"/>
                                        </p:tgtEl>
                                        <p:attrNameLst>
                                          <p:attrName>style.visibility</p:attrName>
                                        </p:attrNameLst>
                                      </p:cBhvr>
                                      <p:to>
                                        <p:strVal val="visible"/>
                                      </p:to>
                                    </p:set>
                                    <p:animEffect transition="in" filter="barn(inVertical)">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Ara Pacis Rom.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0" y="38047"/>
            <a:ext cx="9144000" cy="6819953"/>
          </a:xfrm>
          <a:prstGeom prst="rect">
            <a:avLst/>
          </a:prstGeom>
          <a:noFill/>
          <a:extLst>
            <a:ext uri="{909E8E84-426E-40DD-AFC4-6F175D3DCCD1}">
              <a14:hiddenFill xmlns="" xmlns:a14="http://schemas.microsoft.com/office/drawing/2010/main">
                <a:solidFill>
                  <a:srgbClr val="FFFFFF"/>
                </a:solidFill>
              </a14:hiddenFill>
            </a:ext>
          </a:extLst>
        </p:spPr>
      </p:pic>
      <p:sp>
        <p:nvSpPr>
          <p:cNvPr id="5" name="Title 4"/>
          <p:cNvSpPr>
            <a:spLocks noGrp="1"/>
          </p:cNvSpPr>
          <p:nvPr>
            <p:ph type="title"/>
          </p:nvPr>
        </p:nvSpPr>
        <p:spPr>
          <a:xfrm>
            <a:off x="301752" y="228600"/>
            <a:ext cx="8534400" cy="758952"/>
          </a:xfrm>
        </p:spPr>
        <p:txBody>
          <a:bodyPr/>
          <a:lstStyle/>
          <a:p>
            <a:r>
              <a:rPr lang="en-GB" dirty="0" smtClean="0">
                <a:solidFill>
                  <a:schemeClr val="accent1">
                    <a:lumMod val="20000"/>
                    <a:lumOff val="80000"/>
                  </a:schemeClr>
                </a:solidFill>
              </a:rPr>
              <a:t>Pax Augusti / Pax Romana</a:t>
            </a:r>
            <a:endParaRPr lang="en-GB" dirty="0">
              <a:solidFill>
                <a:schemeClr val="accent1">
                  <a:lumMod val="20000"/>
                  <a:lumOff val="80000"/>
                </a:schemeClr>
              </a:solidFill>
            </a:endParaRPr>
          </a:p>
        </p:txBody>
      </p:sp>
      <p:pic>
        <p:nvPicPr>
          <p:cNvPr id="7" name="Picture 2" descr="http://www.coinarchives.com/816e40121c8d72d05b477d4ab5c06bbc/img/heritage/3030/image23918.jpg"/>
          <p:cNvPicPr>
            <a:picLocks noChangeAspect="1" noChangeArrowheads="1"/>
          </p:cNvPicPr>
          <p:nvPr/>
        </p:nvPicPr>
        <p:blipFill>
          <a:blip r:embed="rId3" cstate="print">
            <a:extLst>
              <a:ext uri="{BEBA8EAE-BF5A-486C-A8C5-ECC9F3942E4B}">
                <a14:imgProps xmlns="" xmlns:a14="http://schemas.microsoft.com/office/drawing/2010/main">
                  <a14:imgLayer r:embed="rId4">
                    <a14:imgEffect>
                      <a14:backgroundRemoval t="807" b="98285" l="450" r="99250">
                        <a14:foregroundMark x1="6850" y1="18668" x2="6850" y2="18668"/>
                        <a14:foregroundMark x1="21050" y1="6458" x2="21050" y2="6458"/>
                        <a14:foregroundMark x1="2550" y1="46115" x2="2550" y2="46115"/>
                        <a14:foregroundMark x1="26300" y1="98285" x2="26300" y2="98285"/>
                        <a14:foregroundMark x1="23500" y1="95964" x2="23500" y2="95964"/>
                        <a14:foregroundMark x1="450" y1="44501" x2="450" y2="44501"/>
                        <a14:foregroundMark x1="1750" y1="41675" x2="1750" y2="41675"/>
                        <a14:foregroundMark x1="2450" y1="55701" x2="2450" y2="55701"/>
                        <a14:foregroundMark x1="5950" y1="23814" x2="5950" y2="23814"/>
                        <a14:foregroundMark x1="11850" y1="11100" x2="11850" y2="11100"/>
                        <a14:foregroundMark x1="31900" y1="4036" x2="31900" y2="4036"/>
                        <a14:foregroundMark x1="38150" y1="11100" x2="38150" y2="11100"/>
                        <a14:foregroundMark x1="38650" y1="11100" x2="38650" y2="11100"/>
                        <a14:foregroundMark x1="40150" y1="13925" x2="40150" y2="13925"/>
                        <a14:foregroundMark x1="5100" y1="24016" x2="5100" y2="24016"/>
                        <a14:foregroundMark x1="4050" y1="24521" x2="4050" y2="24521"/>
                        <a14:foregroundMark x1="8700" y1="16549" x2="8700" y2="16549"/>
                        <a14:foregroundMark x1="69100" y1="26135" x2="69100" y2="26135"/>
                        <a14:foregroundMark x1="69450" y1="44198" x2="69450" y2="44198"/>
                        <a14:foregroundMark x1="69600" y1="66297" x2="69600" y2="66297"/>
                        <a14:foregroundMark x1="72500" y1="79717" x2="72500" y2="79717"/>
                        <a14:foregroundMark x1="94250" y1="60444" x2="94250" y2="60444"/>
                        <a14:foregroundMark x1="97300" y1="51261" x2="97300" y2="51261"/>
                        <a14:foregroundMark x1="99250" y1="44904" x2="99250" y2="44904"/>
                        <a14:foregroundMark x1="86800" y1="8274" x2="86800" y2="8274"/>
                        <a14:foregroundMark x1="74700" y1="807" x2="74700" y2="807"/>
                        <a14:foregroundMark x1="64600" y1="11806" x2="64600" y2="11806"/>
                        <a14:foregroundMark x1="59800" y1="18365" x2="59800" y2="18365"/>
                        <a14:foregroundMark x1="55400" y1="21493" x2="55400" y2="21493"/>
                        <a14:foregroundMark x1="59000" y1="80222" x2="59000" y2="80222"/>
                        <a14:foregroundMark x1="91000" y1="13724" x2="91000" y2="13724"/>
                        <a14:foregroundMark x1="93350" y1="20484" x2="93350" y2="20484"/>
                        <a14:foregroundMark x1="94600" y1="22906" x2="94600" y2="22906"/>
                        <a14:foregroundMark x1="96600" y1="27548" x2="96600" y2="27548"/>
                        <a14:foregroundMark x1="96800" y1="28961" x2="96800" y2="28961"/>
                        <a14:foregroundMark x1="68300" y1="3128" x2="68300" y2="3128"/>
                        <a14:foregroundMark x1="66800" y1="4036" x2="66800" y2="4036"/>
                        <a14:foregroundMark x1="64350" y1="7164" x2="64350" y2="7164"/>
                        <a14:foregroundMark x1="56650" y1="16953" x2="56650" y2="16953"/>
                        <a14:foregroundMark x1="52250" y1="31282" x2="52250" y2="31282"/>
                        <a14:foregroundMark x1="54450" y1="72856" x2="54450" y2="72856"/>
                        <a14:foregroundMark x1="55250" y1="75479" x2="55250" y2="75479"/>
                        <a14:foregroundMark x1="41400" y1="16751" x2="41400" y2="16751"/>
                        <a14:foregroundMark x1="41050" y1="14127" x2="41050" y2="14127"/>
                        <a14:foregroundMark x1="37100" y1="8274" x2="37100" y2="8274"/>
                        <a14:foregroundMark x1="36300" y1="7366" x2="36300" y2="7366"/>
                        <a14:foregroundMark x1="53550" y1="36024" x2="53550" y2="36024"/>
                        <a14:foregroundMark x1="7100" y1="81130" x2="7100" y2="81130"/>
                        <a14:foregroundMark x1="7450" y1="83451" x2="7450" y2="83451"/>
                        <a14:foregroundMark x1="9900" y1="87487" x2="9900" y2="87487"/>
                        <a14:backgroundMark x1="30500" y1="1514" x2="30500" y2="1514"/>
                        <a14:backgroundMark x1="83200" y1="1917" x2="83200" y2="1917"/>
                      </a14:backgroundRemoval>
                    </a14:imgEffect>
                  </a14:imgLayer>
                </a14:imgProps>
              </a:ext>
              <a:ext uri="{28A0092B-C50C-407E-A947-70E740481C1C}">
                <a14:useLocalDpi xmlns="" xmlns:a14="http://schemas.microsoft.com/office/drawing/2010/main" val="0"/>
              </a:ext>
            </a:extLst>
          </a:blip>
          <a:srcRect/>
          <a:stretch>
            <a:fillRect/>
          </a:stretch>
        </p:blipFill>
        <p:spPr bwMode="auto">
          <a:xfrm>
            <a:off x="1547664" y="1506924"/>
            <a:ext cx="7463929" cy="3698495"/>
          </a:xfrm>
          <a:prstGeom prst="rect">
            <a:avLst/>
          </a:prstGeom>
          <a:noFill/>
          <a:extLst>
            <a:ext uri="{909E8E84-426E-40DD-AFC4-6F175D3DCCD1}">
              <a14:hiddenFill xmlns="" xmlns:a14="http://schemas.microsoft.com/office/drawing/2010/main">
                <a:solidFill>
                  <a:srgbClr val="FFFFFF"/>
                </a:solidFill>
              </a14:hiddenFill>
            </a:ext>
          </a:extLst>
        </p:spPr>
      </p:pic>
      <p:sp>
        <p:nvSpPr>
          <p:cNvPr id="8" name="TextBox 7"/>
          <p:cNvSpPr txBox="1"/>
          <p:nvPr/>
        </p:nvSpPr>
        <p:spPr>
          <a:xfrm>
            <a:off x="35496" y="5336048"/>
            <a:ext cx="9036496" cy="147732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dirty="0">
                <a:solidFill>
                  <a:schemeClr val="bg1">
                    <a:lumMod val="50000"/>
                  </a:schemeClr>
                </a:solidFill>
              </a:rPr>
              <a:t> </a:t>
            </a:r>
            <a:r>
              <a:rPr lang="en-GB" dirty="0" smtClean="0">
                <a:solidFill>
                  <a:schemeClr val="bg1">
                    <a:lumMod val="50000"/>
                  </a:schemeClr>
                </a:solidFill>
              </a:rPr>
              <a:t>              AR 27mm</a:t>
            </a:r>
            <a:r>
              <a:rPr lang="en-GB" dirty="0">
                <a:solidFill>
                  <a:schemeClr val="bg1">
                    <a:lumMod val="50000"/>
                  </a:schemeClr>
                </a:solidFill>
              </a:rPr>
              <a:t>, 12.05 </a:t>
            </a:r>
            <a:r>
              <a:rPr lang="en-GB" dirty="0" smtClean="0">
                <a:solidFill>
                  <a:schemeClr val="bg1">
                    <a:lumMod val="50000"/>
                  </a:schemeClr>
                </a:solidFill>
              </a:rPr>
              <a:t>gm -                Ephesus</a:t>
            </a:r>
            <a:r>
              <a:rPr lang="en-GB" dirty="0">
                <a:solidFill>
                  <a:schemeClr val="bg1">
                    <a:lumMod val="50000"/>
                  </a:schemeClr>
                </a:solidFill>
              </a:rPr>
              <a:t>, 28-20 </a:t>
            </a:r>
            <a:r>
              <a:rPr lang="en-GB" dirty="0" smtClean="0">
                <a:solidFill>
                  <a:schemeClr val="bg1">
                    <a:lumMod val="50000"/>
                  </a:schemeClr>
                </a:solidFill>
              </a:rPr>
              <a:t>B.C</a:t>
            </a:r>
            <a:r>
              <a:rPr lang="en-GB" dirty="0">
                <a:solidFill>
                  <a:schemeClr val="bg1">
                    <a:lumMod val="50000"/>
                  </a:schemeClr>
                </a:solidFill>
              </a:rPr>
              <a:t>. </a:t>
            </a:r>
            <a:r>
              <a:rPr lang="en-GB" dirty="0" smtClean="0">
                <a:solidFill>
                  <a:schemeClr val="bg1">
                    <a:lumMod val="50000"/>
                  </a:schemeClr>
                </a:solidFill>
              </a:rPr>
              <a:t/>
            </a:r>
            <a:br>
              <a:rPr lang="en-GB" dirty="0" smtClean="0">
                <a:solidFill>
                  <a:schemeClr val="bg1">
                    <a:lumMod val="50000"/>
                  </a:schemeClr>
                </a:solidFill>
              </a:rPr>
            </a:br>
            <a:r>
              <a:rPr lang="en-GB" b="1" dirty="0" smtClean="0">
                <a:solidFill>
                  <a:srgbClr val="C00000"/>
                </a:solidFill>
              </a:rPr>
              <a:t>IMP </a:t>
            </a:r>
            <a:r>
              <a:rPr lang="en-GB" b="1" dirty="0">
                <a:solidFill>
                  <a:srgbClr val="C00000"/>
                </a:solidFill>
              </a:rPr>
              <a:t>CAESAR </a:t>
            </a:r>
            <a:r>
              <a:rPr lang="en-GB" b="1" dirty="0" smtClean="0">
                <a:solidFill>
                  <a:srgbClr val="C00000"/>
                </a:solidFill>
              </a:rPr>
              <a:t>DIVI F COS VI LIBERTATIS P(</a:t>
            </a:r>
            <a:r>
              <a:rPr lang="en-GB" b="1" dirty="0" err="1" smtClean="0">
                <a:solidFill>
                  <a:srgbClr val="C00000"/>
                </a:solidFill>
              </a:rPr>
              <a:t>opuli</a:t>
            </a:r>
            <a:r>
              <a:rPr lang="en-GB" b="1" dirty="0" smtClean="0">
                <a:solidFill>
                  <a:srgbClr val="C00000"/>
                </a:solidFill>
              </a:rPr>
              <a:t>) R(</a:t>
            </a:r>
            <a:r>
              <a:rPr lang="en-GB" b="1" dirty="0" err="1" smtClean="0">
                <a:solidFill>
                  <a:srgbClr val="C00000"/>
                </a:solidFill>
              </a:rPr>
              <a:t>omani</a:t>
            </a:r>
            <a:r>
              <a:rPr lang="en-GB" b="1" dirty="0">
                <a:solidFill>
                  <a:srgbClr val="C00000"/>
                </a:solidFill>
              </a:rPr>
              <a:t>)</a:t>
            </a:r>
            <a:r>
              <a:rPr lang="en-GB" b="1" dirty="0" smtClean="0">
                <a:solidFill>
                  <a:srgbClr val="C00000"/>
                </a:solidFill>
              </a:rPr>
              <a:t> VINDEX</a:t>
            </a:r>
            <a:br>
              <a:rPr lang="en-GB" b="1" dirty="0" smtClean="0">
                <a:solidFill>
                  <a:srgbClr val="C00000"/>
                </a:solidFill>
              </a:rPr>
            </a:br>
            <a:r>
              <a:rPr lang="en-GB" dirty="0" smtClean="0">
                <a:solidFill>
                  <a:schemeClr val="bg1">
                    <a:lumMod val="50000"/>
                  </a:schemeClr>
                </a:solidFill>
              </a:rPr>
              <a:t>laureate </a:t>
            </a:r>
            <a:r>
              <a:rPr lang="en-GB" dirty="0">
                <a:solidFill>
                  <a:schemeClr val="bg1">
                    <a:lumMod val="50000"/>
                  </a:schemeClr>
                </a:solidFill>
              </a:rPr>
              <a:t>head of Augustus </a:t>
            </a:r>
            <a:r>
              <a:rPr lang="en-GB" dirty="0" smtClean="0">
                <a:solidFill>
                  <a:schemeClr val="bg1">
                    <a:lumMod val="50000"/>
                  </a:schemeClr>
                </a:solidFill>
              </a:rPr>
              <a:t>right            </a:t>
            </a:r>
            <a:r>
              <a:rPr lang="en-GB" dirty="0" smtClean="0">
                <a:solidFill>
                  <a:srgbClr val="C00000"/>
                </a:solidFill>
              </a:rPr>
              <a:t>“'Protector </a:t>
            </a:r>
            <a:r>
              <a:rPr lang="en-GB" dirty="0">
                <a:solidFill>
                  <a:srgbClr val="C00000"/>
                </a:solidFill>
              </a:rPr>
              <a:t>of the Freedom of the Roman </a:t>
            </a:r>
            <a:r>
              <a:rPr lang="en-GB" dirty="0" smtClean="0">
                <a:solidFill>
                  <a:srgbClr val="C00000"/>
                </a:solidFill>
              </a:rPr>
              <a:t>People”</a:t>
            </a:r>
            <a:br>
              <a:rPr lang="en-GB" dirty="0" smtClean="0">
                <a:solidFill>
                  <a:srgbClr val="C00000"/>
                </a:solidFill>
              </a:rPr>
            </a:br>
            <a:r>
              <a:rPr lang="en-GB" b="1" dirty="0" smtClean="0">
                <a:solidFill>
                  <a:srgbClr val="C00000"/>
                </a:solidFill>
              </a:rPr>
              <a:t>PAX</a:t>
            </a:r>
            <a:r>
              <a:rPr lang="en-GB" dirty="0">
                <a:solidFill>
                  <a:schemeClr val="bg1">
                    <a:lumMod val="50000"/>
                  </a:schemeClr>
                </a:solidFill>
              </a:rPr>
              <a:t>, Pax standing left holding caduceus, snake emerging from </a:t>
            </a:r>
            <a:r>
              <a:rPr lang="en-GB" dirty="0" err="1">
                <a:solidFill>
                  <a:schemeClr val="bg1">
                    <a:lumMod val="50000"/>
                  </a:schemeClr>
                </a:solidFill>
              </a:rPr>
              <a:t>Cista</a:t>
            </a:r>
            <a:r>
              <a:rPr lang="en-GB" dirty="0">
                <a:solidFill>
                  <a:schemeClr val="bg1">
                    <a:lumMod val="50000"/>
                  </a:schemeClr>
                </a:solidFill>
              </a:rPr>
              <a:t> </a:t>
            </a:r>
            <a:r>
              <a:rPr lang="en-GB" dirty="0" err="1">
                <a:solidFill>
                  <a:schemeClr val="bg1">
                    <a:lumMod val="50000"/>
                  </a:schemeClr>
                </a:solidFill>
              </a:rPr>
              <a:t>Mystica</a:t>
            </a:r>
            <a:r>
              <a:rPr lang="en-GB" dirty="0">
                <a:solidFill>
                  <a:schemeClr val="bg1">
                    <a:lumMod val="50000"/>
                  </a:schemeClr>
                </a:solidFill>
              </a:rPr>
              <a:t> </a:t>
            </a:r>
            <a:r>
              <a:rPr lang="en-GB" dirty="0" smtClean="0">
                <a:solidFill>
                  <a:schemeClr val="bg1">
                    <a:lumMod val="50000"/>
                  </a:schemeClr>
                </a:solidFill>
              </a:rPr>
              <a:t>(</a:t>
            </a:r>
            <a:r>
              <a:rPr lang="en-GB" dirty="0" smtClean="0">
                <a:solidFill>
                  <a:schemeClr val="bg1">
                    <a:lumMod val="50000"/>
                  </a:schemeClr>
                </a:solidFill>
                <a:sym typeface="Wingdings" panose="05000000000000000000" pitchFamily="2" charset="2"/>
              </a:rPr>
              <a:t>local coin: </a:t>
            </a:r>
            <a:r>
              <a:rPr lang="en-GB" i="1" dirty="0" err="1">
                <a:solidFill>
                  <a:schemeClr val="bg1">
                    <a:lumMod val="50000"/>
                  </a:schemeClr>
                </a:solidFill>
              </a:rPr>
              <a:t>cistophori</a:t>
            </a:r>
            <a:r>
              <a:rPr lang="en-GB" dirty="0">
                <a:solidFill>
                  <a:schemeClr val="bg1">
                    <a:lumMod val="50000"/>
                  </a:schemeClr>
                </a:solidFill>
              </a:rPr>
              <a:t> </a:t>
            </a:r>
            <a:r>
              <a:rPr lang="en-GB" dirty="0" smtClean="0">
                <a:solidFill>
                  <a:schemeClr val="bg1">
                    <a:lumMod val="50000"/>
                  </a:schemeClr>
                </a:solidFill>
              </a:rPr>
              <a:t>) to </a:t>
            </a:r>
            <a:r>
              <a:rPr lang="en-GB" dirty="0">
                <a:solidFill>
                  <a:schemeClr val="bg1">
                    <a:lumMod val="50000"/>
                  </a:schemeClr>
                </a:solidFill>
              </a:rPr>
              <a:t>right, all within laurel wreath. </a:t>
            </a:r>
            <a:r>
              <a:rPr lang="en-GB" dirty="0" smtClean="0">
                <a:solidFill>
                  <a:schemeClr val="bg1">
                    <a:lumMod val="50000"/>
                  </a:schemeClr>
                </a:solidFill>
              </a:rPr>
              <a:t>                           RIC </a:t>
            </a:r>
            <a:r>
              <a:rPr lang="en-GB" dirty="0">
                <a:solidFill>
                  <a:schemeClr val="bg1">
                    <a:lumMod val="50000"/>
                  </a:schemeClr>
                </a:solidFill>
              </a:rPr>
              <a:t>476. RPC </a:t>
            </a:r>
            <a:r>
              <a:rPr lang="en-GB" dirty="0" smtClean="0">
                <a:solidFill>
                  <a:schemeClr val="bg1">
                    <a:lumMod val="50000"/>
                  </a:schemeClr>
                </a:solidFill>
              </a:rPr>
              <a:t>2203</a:t>
            </a:r>
            <a:endParaRPr lang="en-GB" dirty="0">
              <a:solidFill>
                <a:schemeClr val="bg1">
                  <a:lumMod val="50000"/>
                </a:schemeClr>
              </a:solidFill>
            </a:endParaRPr>
          </a:p>
        </p:txBody>
      </p:sp>
    </p:spTree>
    <p:extLst>
      <p:ext uri="{BB962C8B-B14F-4D97-AF65-F5344CB8AC3E}">
        <p14:creationId xmlns="" xmlns:p14="http://schemas.microsoft.com/office/powerpoint/2010/main" val="280889977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25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2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13314"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0" y="0"/>
            <a:ext cx="9046493" cy="6876403"/>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4" name="Oval 3"/>
          <p:cNvSpPr/>
          <p:nvPr/>
        </p:nvSpPr>
        <p:spPr>
          <a:xfrm>
            <a:off x="2555776" y="1988840"/>
            <a:ext cx="1224136" cy="864096"/>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1026"/>
          <p:cNvSpPr txBox="1">
            <a:spLocks noChangeArrowheads="1"/>
          </p:cNvSpPr>
          <p:nvPr/>
        </p:nvSpPr>
        <p:spPr>
          <a:xfrm>
            <a:off x="454152" y="381000"/>
            <a:ext cx="8534400" cy="758952"/>
          </a:xfrm>
          <a:prstGeom prst="rect">
            <a:avLst/>
          </a:prstGeom>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US" altLang="en-US" dirty="0" smtClean="0">
                <a:solidFill>
                  <a:srgbClr val="FFFF00"/>
                </a:solidFill>
              </a:rPr>
              <a:t>Victory Ideology</a:t>
            </a:r>
            <a:endParaRPr lang="en-US" altLang="en-US" dirty="0">
              <a:solidFill>
                <a:srgbClr val="FFFF00"/>
              </a:solidFill>
            </a:endParaRPr>
          </a:p>
        </p:txBody>
      </p:sp>
      <p:sp>
        <p:nvSpPr>
          <p:cNvPr id="7" name="Text Box 1028"/>
          <p:cNvSpPr txBox="1">
            <a:spLocks noChangeArrowheads="1"/>
          </p:cNvSpPr>
          <p:nvPr/>
        </p:nvSpPr>
        <p:spPr bwMode="auto">
          <a:xfrm>
            <a:off x="3426296" y="6234905"/>
            <a:ext cx="3810000" cy="64633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dirty="0" smtClean="0">
                <a:effectLst/>
              </a:rPr>
              <a:t>NIKOPOLIS “City of Victory”</a:t>
            </a:r>
            <a:br>
              <a:rPr lang="en-US" altLang="en-US" dirty="0" smtClean="0">
                <a:effectLst/>
              </a:rPr>
            </a:br>
            <a:r>
              <a:rPr lang="en-US" altLang="en-US" dirty="0" smtClean="0">
                <a:effectLst/>
              </a:rPr>
              <a:t>Nike - Victory</a:t>
            </a:r>
            <a:endParaRPr lang="en-US" altLang="en-US" dirty="0">
              <a:effectLst/>
            </a:endParaRPr>
          </a:p>
        </p:txBody>
      </p:sp>
    </p:spTree>
    <p:extLst>
      <p:ext uri="{BB962C8B-B14F-4D97-AF65-F5344CB8AC3E}">
        <p14:creationId xmlns="" xmlns:p14="http://schemas.microsoft.com/office/powerpoint/2010/main" val="3337300945"/>
      </p:ext>
    </p:extLst>
  </p:cSld>
  <p:clrMapOvr>
    <a:masterClrMapping/>
  </p:clrMapOvr>
  <mc:AlternateContent xmlns:mc="http://schemas.openxmlformats.org/markup-compatibility/2006">
    <mc:Choice xmlns="" xmlns:p14="http://schemas.microsoft.com/office/powerpoint/2010/main" Requires="p14">
      <p:transition spd="slow" p14:dur="3000">
        <p14:shre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026"/>
          <p:cNvSpPr>
            <a:spLocks noGrp="1" noChangeArrowheads="1"/>
          </p:cNvSpPr>
          <p:nvPr>
            <p:ph type="title"/>
          </p:nvPr>
        </p:nvSpPr>
        <p:spPr/>
        <p:txBody>
          <a:bodyPr/>
          <a:lstStyle/>
          <a:p>
            <a:r>
              <a:rPr lang="en-US" altLang="en-US" dirty="0" smtClean="0"/>
              <a:t>Victory Ideology</a:t>
            </a:r>
            <a:endParaRPr lang="en-US" altLang="en-US" dirty="0"/>
          </a:p>
        </p:txBody>
      </p:sp>
      <p:sp>
        <p:nvSpPr>
          <p:cNvPr id="2" name="Content Placeholder 1"/>
          <p:cNvSpPr>
            <a:spLocks noGrp="1"/>
          </p:cNvSpPr>
          <p:nvPr>
            <p:ph sz="quarter" idx="1"/>
          </p:nvPr>
        </p:nvSpPr>
        <p:spPr/>
        <p:txBody>
          <a:bodyPr/>
          <a:lstStyle/>
          <a:p>
            <a:endParaRPr lang="en-GB"/>
          </a:p>
        </p:txBody>
      </p:sp>
      <p:pic>
        <p:nvPicPr>
          <p:cNvPr id="21507" name="Picture 1027" descr="C:\Eigene Dateien\TEACHING MATERIAL\AUGUSTUS LATE REP EARLY EMP\Sitzung 4 Bürgerkrieg\ACTIUM Inschr kl.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0" y="1457796"/>
            <a:ext cx="7010400" cy="4635500"/>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pic>
        <p:nvPicPr>
          <p:cNvPr id="5122" name="Picture 2" descr="File:Nicopolis Agrippa.pn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5667375" y="1069975"/>
            <a:ext cx="3295650" cy="5695950"/>
          </a:xfrm>
          <a:prstGeom prst="rect">
            <a:avLst/>
          </a:prstGeom>
          <a:noFill/>
          <a:extLst>
            <a:ext uri="{909E8E84-426E-40DD-AFC4-6F175D3DCCD1}">
              <a14:hiddenFill xmlns="" xmlns:a14="http://schemas.microsoft.com/office/drawing/2010/main">
                <a:solidFill>
                  <a:srgbClr val="FFFFFF"/>
                </a:solidFill>
              </a14:hiddenFill>
            </a:ext>
          </a:extLst>
        </p:spPr>
      </p:pic>
      <p:sp>
        <p:nvSpPr>
          <p:cNvPr id="3" name="TextBox 2"/>
          <p:cNvSpPr txBox="1"/>
          <p:nvPr/>
        </p:nvSpPr>
        <p:spPr>
          <a:xfrm rot="1552145">
            <a:off x="6876256" y="5373216"/>
            <a:ext cx="1872208" cy="646331"/>
          </a:xfrm>
          <a:prstGeom prst="rect">
            <a:avLst/>
          </a:prstGeom>
          <a:noFill/>
        </p:spPr>
        <p:txBody>
          <a:bodyPr wrap="square" rtlCol="0">
            <a:spAutoFit/>
          </a:bodyPr>
          <a:lstStyle/>
          <a:p>
            <a:r>
              <a:rPr lang="en-GB" dirty="0" smtClean="0"/>
              <a:t>Marcus Agrippa from </a:t>
            </a:r>
            <a:r>
              <a:rPr lang="en-GB" dirty="0" err="1" smtClean="0"/>
              <a:t>Nikopolis</a:t>
            </a:r>
            <a:endParaRPr lang="en-GB" dirty="0"/>
          </a:p>
        </p:txBody>
      </p:sp>
      <p:sp>
        <p:nvSpPr>
          <p:cNvPr id="4" name="TextBox 3"/>
          <p:cNvSpPr txBox="1"/>
          <p:nvPr/>
        </p:nvSpPr>
        <p:spPr>
          <a:xfrm>
            <a:off x="179512" y="1457796"/>
            <a:ext cx="3600400" cy="1477328"/>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rgbClr val="FFFF00"/>
                </a:solidFill>
              </a:rPr>
              <a:t>31 battle of Actium</a:t>
            </a:r>
          </a:p>
          <a:p>
            <a:pPr marL="285750" indent="-285750">
              <a:buFont typeface="Arial" panose="020B0604020202020204" pitchFamily="34" charset="0"/>
              <a:buChar char="•"/>
            </a:pPr>
            <a:r>
              <a:rPr lang="en-GB" dirty="0" smtClean="0">
                <a:solidFill>
                  <a:srgbClr val="FFFF00"/>
                </a:solidFill>
              </a:rPr>
              <a:t>monument, beaks of the captured galleys/ships</a:t>
            </a:r>
          </a:p>
          <a:p>
            <a:pPr marL="285750" indent="-285750">
              <a:buFont typeface="Arial" panose="020B0604020202020204" pitchFamily="34" charset="0"/>
              <a:buChar char="•"/>
            </a:pPr>
            <a:r>
              <a:rPr lang="en-GB" dirty="0" err="1">
                <a:solidFill>
                  <a:srgbClr val="FFFF00"/>
                </a:solidFill>
              </a:rPr>
              <a:t>quinquennial</a:t>
            </a:r>
            <a:r>
              <a:rPr lang="en-GB" dirty="0">
                <a:solidFill>
                  <a:srgbClr val="FFFF00"/>
                </a:solidFill>
              </a:rPr>
              <a:t> </a:t>
            </a:r>
            <a:r>
              <a:rPr lang="en-GB" dirty="0" err="1">
                <a:solidFill>
                  <a:srgbClr val="FFFF00"/>
                </a:solidFill>
              </a:rPr>
              <a:t>Actian</a:t>
            </a:r>
            <a:r>
              <a:rPr lang="en-GB" dirty="0">
                <a:solidFill>
                  <a:srgbClr val="FFFF00"/>
                </a:solidFill>
              </a:rPr>
              <a:t> games in </a:t>
            </a:r>
            <a:r>
              <a:rPr lang="en-GB" dirty="0" err="1">
                <a:solidFill>
                  <a:srgbClr val="FFFF00"/>
                </a:solidFill>
              </a:rPr>
              <a:t>honor</a:t>
            </a:r>
            <a:r>
              <a:rPr lang="en-GB" dirty="0">
                <a:solidFill>
                  <a:srgbClr val="FFFF00"/>
                </a:solidFill>
              </a:rPr>
              <a:t> of </a:t>
            </a:r>
            <a:r>
              <a:rPr lang="en-GB" b="1" dirty="0">
                <a:solidFill>
                  <a:srgbClr val="FFFF00"/>
                </a:solidFill>
              </a:rPr>
              <a:t>Apollo </a:t>
            </a:r>
            <a:r>
              <a:rPr lang="en-GB" b="1" dirty="0" err="1" smtClean="0">
                <a:solidFill>
                  <a:srgbClr val="FFFF00"/>
                </a:solidFill>
              </a:rPr>
              <a:t>Actius</a:t>
            </a:r>
            <a:endParaRPr lang="en-GB" dirty="0">
              <a:solidFill>
                <a:srgbClr val="FFFF00"/>
              </a:solidFill>
            </a:endParaRPr>
          </a:p>
        </p:txBody>
      </p:sp>
      <p:sp>
        <p:nvSpPr>
          <p:cNvPr id="9" name="Text Box 1028"/>
          <p:cNvSpPr txBox="1">
            <a:spLocks noChangeArrowheads="1"/>
          </p:cNvSpPr>
          <p:nvPr/>
        </p:nvSpPr>
        <p:spPr bwMode="auto">
          <a:xfrm>
            <a:off x="3426296" y="6234905"/>
            <a:ext cx="3810000" cy="64633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dirty="0" smtClean="0">
                <a:effectLst/>
              </a:rPr>
              <a:t>NIKOPOLIS “City of Victory”</a:t>
            </a:r>
            <a:br>
              <a:rPr lang="en-US" altLang="en-US" dirty="0" smtClean="0">
                <a:effectLst/>
              </a:rPr>
            </a:br>
            <a:r>
              <a:rPr lang="en-US" altLang="en-US" dirty="0" smtClean="0">
                <a:effectLst/>
              </a:rPr>
              <a:t>Nike - Victory</a:t>
            </a:r>
            <a:endParaRPr lang="en-US" altLang="en-US" dirty="0">
              <a:effectLst/>
            </a:endParaRPr>
          </a:p>
        </p:txBody>
      </p:sp>
    </p:spTree>
    <p:extLst>
      <p:ext uri="{BB962C8B-B14F-4D97-AF65-F5344CB8AC3E}">
        <p14:creationId xmlns="" xmlns:p14="http://schemas.microsoft.com/office/powerpoint/2010/main" val="243946463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5" fill="hold" nodeType="afterEffect">
                                  <p:stCondLst>
                                    <p:cond delay="0"/>
                                  </p:stCondLst>
                                  <p:childTnLst>
                                    <p:set>
                                      <p:cBhvr>
                                        <p:cTn id="6" dur="1" fill="hold">
                                          <p:stCondLst>
                                            <p:cond delay="0"/>
                                          </p:stCondLst>
                                        </p:cTn>
                                        <p:tgtEl>
                                          <p:spTgt spid="21507"/>
                                        </p:tgtEl>
                                        <p:attrNameLst>
                                          <p:attrName>style.visibility</p:attrName>
                                        </p:attrNameLst>
                                      </p:cBhvr>
                                      <p:to>
                                        <p:strVal val="visible"/>
                                      </p:to>
                                    </p:set>
                                    <p:animEffect transition="in" filter="randombar(vertical)">
                                      <p:cBhvr>
                                        <p:cTn id="7" dur="500"/>
                                        <p:tgtEl>
                                          <p:spTgt spid="21507"/>
                                        </p:tgtEl>
                                      </p:cBhvr>
                                    </p:animEffect>
                                  </p:childTnLst>
                                </p:cTn>
                              </p:par>
                            </p:childTnLst>
                          </p:cTn>
                        </p:par>
                        <p:par>
                          <p:cTn id="8" fill="hold">
                            <p:stCondLst>
                              <p:cond delay="500"/>
                            </p:stCondLst>
                            <p:childTnLst>
                              <p:par>
                                <p:cTn id="9" presetID="42" presetClass="entr" presetSubtype="0" fill="hold" nodeType="afterEffect">
                                  <p:stCondLst>
                                    <p:cond delay="750"/>
                                  </p:stCondLst>
                                  <p:childTnLst>
                                    <p:set>
                                      <p:cBhvr>
                                        <p:cTn id="10" dur="1" fill="hold">
                                          <p:stCondLst>
                                            <p:cond delay="0"/>
                                          </p:stCondLst>
                                        </p:cTn>
                                        <p:tgtEl>
                                          <p:spTgt spid="5122"/>
                                        </p:tgtEl>
                                        <p:attrNameLst>
                                          <p:attrName>style.visibility</p:attrName>
                                        </p:attrNameLst>
                                      </p:cBhvr>
                                      <p:to>
                                        <p:strVal val="visible"/>
                                      </p:to>
                                    </p:set>
                                    <p:animEffect transition="in" filter="fade">
                                      <p:cBhvr>
                                        <p:cTn id="11" dur="1000"/>
                                        <p:tgtEl>
                                          <p:spTgt spid="5122"/>
                                        </p:tgtEl>
                                      </p:cBhvr>
                                    </p:animEffect>
                                    <p:anim calcmode="lin" valueType="num">
                                      <p:cBhvr>
                                        <p:cTn id="12" dur="1000" fill="hold"/>
                                        <p:tgtEl>
                                          <p:spTgt spid="5122"/>
                                        </p:tgtEl>
                                        <p:attrNameLst>
                                          <p:attrName>ppt_x</p:attrName>
                                        </p:attrNameLst>
                                      </p:cBhvr>
                                      <p:tavLst>
                                        <p:tav tm="0">
                                          <p:val>
                                            <p:strVal val="#ppt_x"/>
                                          </p:val>
                                        </p:tav>
                                        <p:tav tm="100000">
                                          <p:val>
                                            <p:strVal val="#ppt_x"/>
                                          </p:val>
                                        </p:tav>
                                      </p:tavLst>
                                    </p:anim>
                                    <p:anim calcmode="lin" valueType="num">
                                      <p:cBhvr>
                                        <p:cTn id="13" dur="1000" fill="hold"/>
                                        <p:tgtEl>
                                          <p:spTgt spid="5122"/>
                                        </p:tgtEl>
                                        <p:attrNameLst>
                                          <p:attrName>ppt_y</p:attrName>
                                        </p:attrNameLst>
                                      </p:cBhvr>
                                      <p:tavLst>
                                        <p:tav tm="0">
                                          <p:val>
                                            <p:strVal val="#ppt_y+.1"/>
                                          </p:val>
                                        </p:tav>
                                        <p:tav tm="100000">
                                          <p:val>
                                            <p:strVal val="#ppt_y"/>
                                          </p:val>
                                        </p:tav>
                                      </p:tavLst>
                                    </p:anim>
                                  </p:childTnLst>
                                </p:cTn>
                              </p:par>
                            </p:childTnLst>
                          </p:cTn>
                        </p:par>
                        <p:par>
                          <p:cTn id="14" fill="hold">
                            <p:stCondLst>
                              <p:cond delay="2250"/>
                            </p:stCondLst>
                            <p:childTnLst>
                              <p:par>
                                <p:cTn id="15" presetID="42" presetClass="entr" presetSubtype="0" fill="hold" grpId="0" nodeType="afterEffect">
                                  <p:stCondLst>
                                    <p:cond delay="75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1000"/>
                                        <p:tgtEl>
                                          <p:spTgt spid="3"/>
                                        </p:tgtEl>
                                      </p:cBhvr>
                                    </p:animEffect>
                                    <p:anim calcmode="lin" valueType="num">
                                      <p:cBhvr>
                                        <p:cTn id="18" dur="1000" fill="hold"/>
                                        <p:tgtEl>
                                          <p:spTgt spid="3"/>
                                        </p:tgtEl>
                                        <p:attrNameLst>
                                          <p:attrName>ppt_x</p:attrName>
                                        </p:attrNameLst>
                                      </p:cBhvr>
                                      <p:tavLst>
                                        <p:tav tm="0">
                                          <p:val>
                                            <p:strVal val="#ppt_x"/>
                                          </p:val>
                                        </p:tav>
                                        <p:tav tm="100000">
                                          <p:val>
                                            <p:strVal val="#ppt_x"/>
                                          </p:val>
                                        </p:tav>
                                      </p:tavLst>
                                    </p:anim>
                                    <p:anim calcmode="lin" valueType="num">
                                      <p:cBhvr>
                                        <p:cTn id="19" dur="1000" fill="hold"/>
                                        <p:tgtEl>
                                          <p:spTgt spid="3"/>
                                        </p:tgtEl>
                                        <p:attrNameLst>
                                          <p:attrName>ppt_y</p:attrName>
                                        </p:attrNameLst>
                                      </p:cBhvr>
                                      <p:tavLst>
                                        <p:tav tm="0">
                                          <p:val>
                                            <p:strVal val="#ppt_y+.1"/>
                                          </p:val>
                                        </p:tav>
                                        <p:tav tm="100000">
                                          <p:val>
                                            <p:strVal val="#ppt_y"/>
                                          </p:val>
                                        </p:tav>
                                      </p:tavLst>
                                    </p:anim>
                                  </p:childTnLst>
                                </p:cTn>
                              </p:par>
                            </p:childTnLst>
                          </p:cTn>
                        </p:par>
                        <p:par>
                          <p:cTn id="20" fill="hold">
                            <p:stCondLst>
                              <p:cond delay="4000"/>
                            </p:stCondLst>
                            <p:childTnLst>
                              <p:par>
                                <p:cTn id="21" presetID="10" presetClass="entr" presetSubtype="0" fill="hold" grpId="0" nodeType="after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026"/>
          <p:cNvSpPr>
            <a:spLocks noGrp="1" noChangeArrowheads="1"/>
          </p:cNvSpPr>
          <p:nvPr>
            <p:ph type="title"/>
          </p:nvPr>
        </p:nvSpPr>
        <p:spPr>
          <a:xfrm>
            <a:off x="301752" y="228600"/>
            <a:ext cx="8534400" cy="758952"/>
          </a:xfrm>
        </p:spPr>
        <p:txBody>
          <a:bodyPr/>
          <a:lstStyle/>
          <a:p>
            <a:r>
              <a:rPr lang="en-US" altLang="en-US" dirty="0" smtClean="0"/>
              <a:t>Victory Ideology</a:t>
            </a:r>
            <a:endParaRPr lang="en-US" altLang="en-US" dirty="0"/>
          </a:p>
        </p:txBody>
      </p:sp>
      <p:pic>
        <p:nvPicPr>
          <p:cNvPr id="8" name="Picture 2" descr="File:Nicopolis Agrippa.pn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5667375" y="1069975"/>
            <a:ext cx="3295650" cy="5695950"/>
          </a:xfrm>
          <a:prstGeom prst="rect">
            <a:avLst/>
          </a:prstGeom>
          <a:noFill/>
          <a:extLst>
            <a:ext uri="{909E8E84-426E-40DD-AFC4-6F175D3DCCD1}">
              <a14:hiddenFill xmlns="" xmlns:a14="http://schemas.microsoft.com/office/drawing/2010/main">
                <a:solidFill>
                  <a:srgbClr val="FFFFFF"/>
                </a:solidFill>
              </a14:hiddenFill>
            </a:ext>
          </a:extLst>
        </p:spPr>
      </p:pic>
      <p:sp>
        <p:nvSpPr>
          <p:cNvPr id="9" name="TextBox 8"/>
          <p:cNvSpPr txBox="1"/>
          <p:nvPr/>
        </p:nvSpPr>
        <p:spPr>
          <a:xfrm rot="1552145">
            <a:off x="6876256" y="5373216"/>
            <a:ext cx="1872208" cy="646331"/>
          </a:xfrm>
          <a:prstGeom prst="rect">
            <a:avLst/>
          </a:prstGeom>
          <a:noFill/>
        </p:spPr>
        <p:txBody>
          <a:bodyPr wrap="square" rtlCol="0">
            <a:spAutoFit/>
          </a:bodyPr>
          <a:lstStyle/>
          <a:p>
            <a:r>
              <a:rPr lang="en-GB" dirty="0" smtClean="0"/>
              <a:t>Marcus Agrippa from </a:t>
            </a:r>
            <a:r>
              <a:rPr lang="en-GB" dirty="0" err="1" smtClean="0"/>
              <a:t>Nikopolis</a:t>
            </a:r>
            <a:endParaRPr lang="en-GB" dirty="0"/>
          </a:p>
        </p:txBody>
      </p:sp>
      <p:sp>
        <p:nvSpPr>
          <p:cNvPr id="10" name="TextBox 9"/>
          <p:cNvSpPr txBox="1"/>
          <p:nvPr/>
        </p:nvSpPr>
        <p:spPr>
          <a:xfrm>
            <a:off x="179512" y="1457796"/>
            <a:ext cx="3600400" cy="1477328"/>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rgbClr val="FFFF00"/>
                </a:solidFill>
              </a:rPr>
              <a:t>31 battle of Actium</a:t>
            </a:r>
          </a:p>
          <a:p>
            <a:pPr marL="285750" indent="-285750">
              <a:buFont typeface="Arial" panose="020B0604020202020204" pitchFamily="34" charset="0"/>
              <a:buChar char="•"/>
            </a:pPr>
            <a:r>
              <a:rPr lang="en-GB" dirty="0" smtClean="0">
                <a:solidFill>
                  <a:srgbClr val="FFFF00"/>
                </a:solidFill>
              </a:rPr>
              <a:t>monument, beaks of the captured galleys/ships</a:t>
            </a:r>
          </a:p>
          <a:p>
            <a:pPr marL="285750" indent="-285750">
              <a:buFont typeface="Arial" panose="020B0604020202020204" pitchFamily="34" charset="0"/>
              <a:buChar char="•"/>
            </a:pPr>
            <a:r>
              <a:rPr lang="en-GB" dirty="0" err="1">
                <a:solidFill>
                  <a:srgbClr val="FFFF00"/>
                </a:solidFill>
              </a:rPr>
              <a:t>quinquennial</a:t>
            </a:r>
            <a:r>
              <a:rPr lang="en-GB" dirty="0">
                <a:solidFill>
                  <a:srgbClr val="FFFF00"/>
                </a:solidFill>
              </a:rPr>
              <a:t> </a:t>
            </a:r>
            <a:r>
              <a:rPr lang="en-GB" dirty="0" err="1">
                <a:solidFill>
                  <a:srgbClr val="FFFF00"/>
                </a:solidFill>
              </a:rPr>
              <a:t>Actian</a:t>
            </a:r>
            <a:r>
              <a:rPr lang="en-GB" dirty="0">
                <a:solidFill>
                  <a:srgbClr val="FFFF00"/>
                </a:solidFill>
              </a:rPr>
              <a:t> games in </a:t>
            </a:r>
            <a:r>
              <a:rPr lang="en-GB" dirty="0" err="1">
                <a:solidFill>
                  <a:srgbClr val="FFFF00"/>
                </a:solidFill>
              </a:rPr>
              <a:t>honor</a:t>
            </a:r>
            <a:r>
              <a:rPr lang="en-GB" dirty="0">
                <a:solidFill>
                  <a:srgbClr val="FFFF00"/>
                </a:solidFill>
              </a:rPr>
              <a:t> of </a:t>
            </a:r>
            <a:r>
              <a:rPr lang="en-GB" b="1" dirty="0">
                <a:solidFill>
                  <a:srgbClr val="FFFF00"/>
                </a:solidFill>
              </a:rPr>
              <a:t>Apollo </a:t>
            </a:r>
            <a:r>
              <a:rPr lang="en-GB" b="1" dirty="0" err="1" smtClean="0">
                <a:solidFill>
                  <a:srgbClr val="FFFF00"/>
                </a:solidFill>
              </a:rPr>
              <a:t>Actius</a:t>
            </a:r>
            <a:endParaRPr lang="en-GB" dirty="0">
              <a:solidFill>
                <a:srgbClr val="FFFF00"/>
              </a:solidFill>
            </a:endParaRPr>
          </a:p>
        </p:txBody>
      </p:sp>
      <p:sp>
        <p:nvSpPr>
          <p:cNvPr id="11" name="Text Box 1028"/>
          <p:cNvSpPr txBox="1">
            <a:spLocks noChangeArrowheads="1"/>
          </p:cNvSpPr>
          <p:nvPr/>
        </p:nvSpPr>
        <p:spPr bwMode="auto">
          <a:xfrm>
            <a:off x="3426296" y="6234905"/>
            <a:ext cx="3810000" cy="64633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dirty="0" smtClean="0">
                <a:effectLst/>
              </a:rPr>
              <a:t>NIKOPOLIS “City of Victory”</a:t>
            </a:r>
            <a:br>
              <a:rPr lang="en-US" altLang="en-US" dirty="0" smtClean="0">
                <a:effectLst/>
              </a:rPr>
            </a:br>
            <a:r>
              <a:rPr lang="en-US" altLang="en-US" dirty="0" smtClean="0">
                <a:effectLst/>
              </a:rPr>
              <a:t>Nike - Victory</a:t>
            </a:r>
            <a:endParaRPr lang="en-US" altLang="en-US" dirty="0">
              <a:effectLst/>
            </a:endParaRPr>
          </a:p>
        </p:txBody>
      </p:sp>
      <p:pic>
        <p:nvPicPr>
          <p:cNvPr id="14338" name="Picture 2" descr="http://www.planetware.com/i/map/GR/nikopolis-map.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79512" y="1268760"/>
            <a:ext cx="4153363" cy="558924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271103582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1000"/>
                                        <p:tgtEl>
                                          <p:spTgt spid="14338"/>
                                        </p:tgtEl>
                                      </p:cBhvr>
                                    </p:animEffect>
                                    <p:anim calcmode="lin" valueType="num">
                                      <p:cBhvr>
                                        <p:cTn id="8" dur="1000" fill="hold"/>
                                        <p:tgtEl>
                                          <p:spTgt spid="14338"/>
                                        </p:tgtEl>
                                        <p:attrNameLst>
                                          <p:attrName>ppt_x</p:attrName>
                                        </p:attrNameLst>
                                      </p:cBhvr>
                                      <p:tavLst>
                                        <p:tav tm="0">
                                          <p:val>
                                            <p:strVal val="#ppt_x"/>
                                          </p:val>
                                        </p:tav>
                                        <p:tav tm="100000">
                                          <p:val>
                                            <p:strVal val="#ppt_x"/>
                                          </p:val>
                                        </p:tav>
                                      </p:tavLst>
                                    </p:anim>
                                    <p:anim calcmode="lin" valueType="num">
                                      <p:cBhvr>
                                        <p:cTn id="9" dur="1000" fill="hold"/>
                                        <p:tgtEl>
                                          <p:spTgt spid="1433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images.nationmaster.com/images/motw/historical/shepherd/italy_ancient_north.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0" y="0"/>
            <a:ext cx="9144000" cy="6926116"/>
          </a:xfrm>
          <a:prstGeom prst="rect">
            <a:avLst/>
          </a:prstGeom>
          <a:noFill/>
          <a:extLst>
            <a:ext uri="{909E8E84-426E-40DD-AFC4-6F175D3DCCD1}">
              <a14:hiddenFill xmlns="" xmlns:a14="http://schemas.microsoft.com/office/drawing/2010/main">
                <a:solidFill>
                  <a:srgbClr val="FFFFFF"/>
                </a:solidFill>
              </a14:hiddenFill>
            </a:ext>
          </a:extLst>
        </p:spPr>
      </p:pic>
      <p:pic>
        <p:nvPicPr>
          <p:cNvPr id="4" name="Picture 1031" descr="C:\Eigene Dateien\Dissertation NEU\La Turbie Photo Lamboglia 1983.jpg"/>
          <p:cNvPicPr>
            <a:picLocks noChangeAspect="1" noChangeArrowheads="1"/>
          </p:cNvPicPr>
          <p:nvPr/>
        </p:nvPicPr>
        <p:blipFill>
          <a:blip r:embed="rId3" cstate="print">
            <a:lum bright="-6000" contrast="6000"/>
            <a:extLst>
              <a:ext uri="{28A0092B-C50C-407E-A947-70E740481C1C}">
                <a14:useLocalDpi xmlns="" xmlns:a14="http://schemas.microsoft.com/office/drawing/2010/main" val="0"/>
              </a:ext>
            </a:extLst>
          </a:blip>
          <a:srcRect/>
          <a:stretch>
            <a:fillRect/>
          </a:stretch>
        </p:blipFill>
        <p:spPr bwMode="auto">
          <a:xfrm>
            <a:off x="4337477" y="116632"/>
            <a:ext cx="4699019" cy="6669360"/>
          </a:xfrm>
          <a:prstGeom prst="rect">
            <a:avLst/>
          </a:prstGeom>
          <a:noFill/>
          <a:extLst>
            <a:ext uri="{909E8E84-426E-40DD-AFC4-6F175D3DCCD1}">
              <a14:hiddenFill xmlns="" xmlns:a14="http://schemas.microsoft.com/office/drawing/2010/main">
                <a:solidFill>
                  <a:srgbClr val="FFFFFF"/>
                </a:solidFill>
              </a14:hiddenFill>
            </a:ext>
          </a:extLst>
        </p:spPr>
      </p:pic>
      <p:sp>
        <p:nvSpPr>
          <p:cNvPr id="5" name="Rectangle 1026"/>
          <p:cNvSpPr>
            <a:spLocks noGrp="1" noChangeArrowheads="1"/>
          </p:cNvSpPr>
          <p:nvPr>
            <p:ph type="title"/>
          </p:nvPr>
        </p:nvSpPr>
        <p:spPr>
          <a:xfrm>
            <a:off x="301752" y="228600"/>
            <a:ext cx="8534400" cy="758952"/>
          </a:xfrm>
        </p:spPr>
        <p:txBody>
          <a:bodyPr/>
          <a:lstStyle/>
          <a:p>
            <a:r>
              <a:rPr lang="en-US" altLang="en-US" dirty="0"/>
              <a:t>Victory Ideology</a:t>
            </a:r>
          </a:p>
        </p:txBody>
      </p:sp>
      <p:sp>
        <p:nvSpPr>
          <p:cNvPr id="6" name="Text Box 1032"/>
          <p:cNvSpPr txBox="1">
            <a:spLocks noChangeArrowheads="1"/>
          </p:cNvSpPr>
          <p:nvPr/>
        </p:nvSpPr>
        <p:spPr bwMode="auto">
          <a:xfrm>
            <a:off x="480294" y="1772816"/>
            <a:ext cx="3886200" cy="4401205"/>
          </a:xfrm>
          <a:prstGeom prst="rect">
            <a:avLst/>
          </a:prstGeom>
          <a:ln/>
          <a:extLst/>
        </p:spPr>
        <p:style>
          <a:lnRef idx="0">
            <a:schemeClr val="accent1"/>
          </a:lnRef>
          <a:fillRef idx="3">
            <a:schemeClr val="accent1"/>
          </a:fillRef>
          <a:effectRef idx="3">
            <a:schemeClr val="accent1"/>
          </a:effectRef>
          <a:fontRef idx="minor">
            <a:schemeClr val="lt1"/>
          </a:fontRef>
        </p:style>
        <p:txBody>
          <a:bodyPr>
            <a:spAutoFit/>
          </a:bodyPr>
          <a:lstStyle/>
          <a:p>
            <a:pPr algn="ctr"/>
            <a:r>
              <a:rPr lang="it-IT" altLang="en-US" sz="2000" dirty="0" smtClean="0">
                <a:effectLst/>
                <a:latin typeface="Arial" charset="0"/>
              </a:rPr>
              <a:t>Imperatori </a:t>
            </a:r>
            <a:r>
              <a:rPr lang="it-IT" altLang="en-US" sz="2000" dirty="0">
                <a:effectLst/>
                <a:latin typeface="Arial" charset="0"/>
              </a:rPr>
              <a:t>Caesari Divi Filio Augusto Pont Max Imp XIIII Trib Pot XVII </a:t>
            </a:r>
            <a:r>
              <a:rPr lang="it-IT" altLang="en-US" sz="2000" dirty="0">
                <a:solidFill>
                  <a:srgbClr val="FFFF00"/>
                </a:solidFill>
                <a:effectLst/>
                <a:latin typeface="Arial" charset="0"/>
              </a:rPr>
              <a:t>Senatus Populusque Romanus </a:t>
            </a:r>
            <a:r>
              <a:rPr lang="it-IT" altLang="en-US" sz="2000" dirty="0">
                <a:effectLst/>
                <a:latin typeface="Arial" charset="0"/>
              </a:rPr>
              <a:t>quod eius ductu auspiciisque </a:t>
            </a:r>
            <a:r>
              <a:rPr lang="it-IT" altLang="en-US" sz="2000" dirty="0">
                <a:solidFill>
                  <a:srgbClr val="FFFF00"/>
                </a:solidFill>
                <a:effectLst/>
                <a:latin typeface="Arial" charset="0"/>
              </a:rPr>
              <a:t>gentes Alpinae </a:t>
            </a:r>
            <a:r>
              <a:rPr lang="it-IT" altLang="en-US" sz="2000" dirty="0">
                <a:effectLst/>
                <a:latin typeface="Arial" charset="0"/>
              </a:rPr>
              <a:t>omnes quae </a:t>
            </a:r>
            <a:r>
              <a:rPr lang="it-IT" altLang="en-US" sz="2000" dirty="0">
                <a:solidFill>
                  <a:srgbClr val="FFFF00"/>
                </a:solidFill>
                <a:effectLst/>
                <a:latin typeface="Arial" charset="0"/>
              </a:rPr>
              <a:t>a mari supero ad inferum </a:t>
            </a:r>
            <a:r>
              <a:rPr lang="it-IT" altLang="en-US" sz="2000" dirty="0">
                <a:effectLst/>
                <a:latin typeface="Arial" charset="0"/>
              </a:rPr>
              <a:t>pertinebant sub imperium p r sunt redactae Gentes Alpinae devictae </a:t>
            </a:r>
            <a:r>
              <a:rPr lang="it-IT" altLang="en-US" sz="2000" dirty="0">
                <a:solidFill>
                  <a:schemeClr val="accent6">
                    <a:lumMod val="60000"/>
                    <a:lumOff val="40000"/>
                  </a:schemeClr>
                </a:solidFill>
                <a:effectLst/>
                <a:latin typeface="Arial" charset="0"/>
              </a:rPr>
              <a:t>Trumpilini Camuni Vennonetes Venostes Isarci Breuni Genaunes Focunates Vindelicorum …</a:t>
            </a:r>
          </a:p>
          <a:p>
            <a:pPr algn="ctr"/>
            <a:r>
              <a:rPr lang="it-IT" altLang="en-US" sz="2000" dirty="0" smtClean="0">
                <a:effectLst/>
                <a:latin typeface="Arial" charset="0"/>
              </a:rPr>
              <a:t>etc.</a:t>
            </a:r>
            <a:endParaRPr lang="en-US" altLang="en-US" sz="2000" dirty="0">
              <a:effectLst/>
              <a:latin typeface="Arial" charset="0"/>
            </a:endParaRPr>
          </a:p>
        </p:txBody>
      </p:sp>
      <p:sp>
        <p:nvSpPr>
          <p:cNvPr id="7" name="Rectangle 6"/>
          <p:cNvSpPr/>
          <p:nvPr/>
        </p:nvSpPr>
        <p:spPr>
          <a:xfrm>
            <a:off x="4337477" y="6007358"/>
            <a:ext cx="4572000" cy="646331"/>
          </a:xfrm>
          <a:prstGeom prst="rect">
            <a:avLst/>
          </a:prstGeom>
        </p:spPr>
        <p:txBody>
          <a:bodyPr>
            <a:spAutoFit/>
          </a:bodyPr>
          <a:lstStyle/>
          <a:p>
            <a:r>
              <a:rPr lang="en-US" altLang="en-US" b="1" dirty="0">
                <a:solidFill>
                  <a:srgbClr val="FFFF00"/>
                </a:solidFill>
              </a:rPr>
              <a:t>La </a:t>
            </a:r>
            <a:r>
              <a:rPr lang="en-US" altLang="en-US" b="1" dirty="0" err="1">
                <a:solidFill>
                  <a:srgbClr val="FFFF00"/>
                </a:solidFill>
              </a:rPr>
              <a:t>Turbie</a:t>
            </a:r>
            <a:r>
              <a:rPr lang="en-US" altLang="en-US" b="1" dirty="0">
                <a:solidFill>
                  <a:srgbClr val="FFFF00"/>
                </a:solidFill>
              </a:rPr>
              <a:t> (near Nice)</a:t>
            </a:r>
            <a:br>
              <a:rPr lang="en-US" altLang="en-US" b="1" dirty="0">
                <a:solidFill>
                  <a:srgbClr val="FFFF00"/>
                </a:solidFill>
              </a:rPr>
            </a:br>
            <a:r>
              <a:rPr lang="en-US" altLang="en-US" b="1" dirty="0" err="1">
                <a:solidFill>
                  <a:srgbClr val="FFFF00"/>
                </a:solidFill>
              </a:rPr>
              <a:t>Tropaeum</a:t>
            </a:r>
            <a:r>
              <a:rPr lang="en-US" altLang="en-US" b="1" dirty="0">
                <a:solidFill>
                  <a:srgbClr val="FFFF00"/>
                </a:solidFill>
              </a:rPr>
              <a:t> Augusti</a:t>
            </a:r>
            <a:endParaRPr lang="en-GB" b="1" dirty="0">
              <a:solidFill>
                <a:srgbClr val="FFFF00"/>
              </a:solidFill>
            </a:endParaRPr>
          </a:p>
        </p:txBody>
      </p:sp>
    </p:spTree>
    <p:extLst>
      <p:ext uri="{BB962C8B-B14F-4D97-AF65-F5344CB8AC3E}">
        <p14:creationId xmlns="" xmlns:p14="http://schemas.microsoft.com/office/powerpoint/2010/main" val="12620446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par>
                          <p:cTn id="8" fill="hold">
                            <p:stCondLst>
                              <p:cond delay="2000"/>
                            </p:stCondLst>
                            <p:childTnLst>
                              <p:par>
                                <p:cTn id="9" presetID="6" presetClass="entr" presetSubtype="16"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images.nationmaster.com/images/motw/historical/shepherd/italy_ancient_north.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0" y="0"/>
            <a:ext cx="9144000" cy="6926116"/>
          </a:xfrm>
          <a:prstGeom prst="rect">
            <a:avLst/>
          </a:prstGeom>
          <a:noFill/>
          <a:extLst>
            <a:ext uri="{909E8E84-426E-40DD-AFC4-6F175D3DCCD1}">
              <a14:hiddenFill xmlns="" xmlns:a14="http://schemas.microsoft.com/office/drawing/2010/main">
                <a:solidFill>
                  <a:srgbClr val="FFFFFF"/>
                </a:solidFill>
              </a14:hiddenFill>
            </a:ext>
          </a:extLst>
        </p:spPr>
      </p:pic>
      <p:sp>
        <p:nvSpPr>
          <p:cNvPr id="4" name="Curved Down Arrow 3"/>
          <p:cNvSpPr/>
          <p:nvPr/>
        </p:nvSpPr>
        <p:spPr>
          <a:xfrm>
            <a:off x="899592" y="1700808"/>
            <a:ext cx="5688632" cy="201622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6" name="Picture 1031" descr="C:\Eigene Dateien\Dissertation NEU\La Turbie Photo Lamboglia 1983.jpg"/>
          <p:cNvPicPr>
            <a:picLocks noChangeAspect="1" noChangeArrowheads="1"/>
          </p:cNvPicPr>
          <p:nvPr/>
        </p:nvPicPr>
        <p:blipFill>
          <a:blip r:embed="rId3" cstate="print">
            <a:lum bright="-6000" contrast="6000"/>
            <a:extLst>
              <a:ext uri="{28A0092B-C50C-407E-A947-70E740481C1C}">
                <a14:useLocalDpi xmlns="" xmlns:a14="http://schemas.microsoft.com/office/drawing/2010/main" val="0"/>
              </a:ext>
            </a:extLst>
          </a:blip>
          <a:srcRect/>
          <a:stretch>
            <a:fillRect/>
          </a:stretch>
        </p:blipFill>
        <p:spPr bwMode="auto">
          <a:xfrm>
            <a:off x="4337477" y="116632"/>
            <a:ext cx="4699019" cy="6669360"/>
          </a:xfrm>
          <a:prstGeom prst="rect">
            <a:avLst/>
          </a:prstGeom>
          <a:noFill/>
          <a:extLst>
            <a:ext uri="{909E8E84-426E-40DD-AFC4-6F175D3DCCD1}">
              <a14:hiddenFill xmlns="" xmlns:a14="http://schemas.microsoft.com/office/drawing/2010/main">
                <a:solidFill>
                  <a:srgbClr val="FFFFFF"/>
                </a:solidFill>
              </a14:hiddenFill>
            </a:ext>
          </a:extLst>
        </p:spPr>
      </p:pic>
      <p:sp>
        <p:nvSpPr>
          <p:cNvPr id="5" name="Rectangle 4"/>
          <p:cNvSpPr/>
          <p:nvPr/>
        </p:nvSpPr>
        <p:spPr>
          <a:xfrm>
            <a:off x="467544" y="476672"/>
            <a:ext cx="4572000" cy="646331"/>
          </a:xfrm>
          <a:prstGeom prst="rect">
            <a:avLst/>
          </a:prstGeom>
        </p:spPr>
        <p:txBody>
          <a:bodyPr>
            <a:spAutoFit/>
          </a:bodyPr>
          <a:lstStyle/>
          <a:p>
            <a:r>
              <a:rPr lang="en-US" altLang="en-US" b="1" dirty="0">
                <a:solidFill>
                  <a:srgbClr val="FFFF00"/>
                </a:solidFill>
              </a:rPr>
              <a:t>La </a:t>
            </a:r>
            <a:r>
              <a:rPr lang="en-US" altLang="en-US" b="1" dirty="0" err="1">
                <a:solidFill>
                  <a:srgbClr val="FFFF00"/>
                </a:solidFill>
              </a:rPr>
              <a:t>Turbie</a:t>
            </a:r>
            <a:r>
              <a:rPr lang="en-US" altLang="en-US" b="1" dirty="0">
                <a:solidFill>
                  <a:srgbClr val="FFFF00"/>
                </a:solidFill>
              </a:rPr>
              <a:t> (near Nice)</a:t>
            </a:r>
            <a:br>
              <a:rPr lang="en-US" altLang="en-US" b="1" dirty="0">
                <a:solidFill>
                  <a:srgbClr val="FFFF00"/>
                </a:solidFill>
              </a:rPr>
            </a:br>
            <a:r>
              <a:rPr lang="en-US" altLang="en-US" b="1" dirty="0" err="1">
                <a:solidFill>
                  <a:srgbClr val="FFFF00"/>
                </a:solidFill>
              </a:rPr>
              <a:t>Tropaeum</a:t>
            </a:r>
            <a:r>
              <a:rPr lang="en-US" altLang="en-US" b="1" dirty="0">
                <a:solidFill>
                  <a:srgbClr val="FFFF00"/>
                </a:solidFill>
              </a:rPr>
              <a:t> Augusti</a:t>
            </a:r>
            <a:endParaRPr lang="en-GB" b="1" dirty="0">
              <a:solidFill>
                <a:srgbClr val="FFFF00"/>
              </a:solidFill>
            </a:endParaRPr>
          </a:p>
        </p:txBody>
      </p:sp>
      <p:sp>
        <p:nvSpPr>
          <p:cNvPr id="8" name="Rectangle 7"/>
          <p:cNvSpPr/>
          <p:nvPr/>
        </p:nvSpPr>
        <p:spPr>
          <a:xfrm>
            <a:off x="4337477" y="6007358"/>
            <a:ext cx="4572000" cy="646331"/>
          </a:xfrm>
          <a:prstGeom prst="rect">
            <a:avLst/>
          </a:prstGeom>
        </p:spPr>
        <p:txBody>
          <a:bodyPr>
            <a:spAutoFit/>
          </a:bodyPr>
          <a:lstStyle/>
          <a:p>
            <a:r>
              <a:rPr lang="en-US" altLang="en-US" b="1" dirty="0">
                <a:solidFill>
                  <a:srgbClr val="FFFF00"/>
                </a:solidFill>
              </a:rPr>
              <a:t>La </a:t>
            </a:r>
            <a:r>
              <a:rPr lang="en-US" altLang="en-US" b="1" dirty="0" err="1">
                <a:solidFill>
                  <a:srgbClr val="FFFF00"/>
                </a:solidFill>
              </a:rPr>
              <a:t>Turbie</a:t>
            </a:r>
            <a:r>
              <a:rPr lang="en-US" altLang="en-US" b="1" dirty="0">
                <a:solidFill>
                  <a:srgbClr val="FFFF00"/>
                </a:solidFill>
              </a:rPr>
              <a:t> (near Nice)</a:t>
            </a:r>
            <a:br>
              <a:rPr lang="en-US" altLang="en-US" b="1" dirty="0">
                <a:solidFill>
                  <a:srgbClr val="FFFF00"/>
                </a:solidFill>
              </a:rPr>
            </a:br>
            <a:r>
              <a:rPr lang="en-US" altLang="en-US" b="1" dirty="0" err="1">
                <a:solidFill>
                  <a:srgbClr val="FFFF00"/>
                </a:solidFill>
              </a:rPr>
              <a:t>Tropaeum</a:t>
            </a:r>
            <a:r>
              <a:rPr lang="en-US" altLang="en-US" b="1" dirty="0">
                <a:solidFill>
                  <a:srgbClr val="FFFF00"/>
                </a:solidFill>
              </a:rPr>
              <a:t> Augusti</a:t>
            </a:r>
            <a:endParaRPr lang="en-GB" b="1" dirty="0">
              <a:solidFill>
                <a:srgbClr val="FFFF00"/>
              </a:solidFill>
            </a:endParaRPr>
          </a:p>
        </p:txBody>
      </p:sp>
    </p:spTree>
    <p:extLst>
      <p:ext uri="{BB962C8B-B14F-4D97-AF65-F5344CB8AC3E}">
        <p14:creationId xmlns="" xmlns:p14="http://schemas.microsoft.com/office/powerpoint/2010/main" val="19412049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xit" presetSubtype="10" fill="hold" nodeType="afterEffect">
                                  <p:stCondLst>
                                    <p:cond delay="0"/>
                                  </p:stCondLst>
                                  <p:childTnLst>
                                    <p:animEffect transition="out" filter="randombar(horizontal)">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par>
                                <p:cTn id="8" presetID="14" presetClass="exit" presetSubtype="10" fill="hold" grpId="0" nodeType="withEffect">
                                  <p:stCondLst>
                                    <p:cond delay="0"/>
                                  </p:stCondLst>
                                  <p:childTnLst>
                                    <p:animEffect transition="out" filter="randombar(horizontal)">
                                      <p:cBhvr>
                                        <p:cTn id="9" dur="500"/>
                                        <p:tgtEl>
                                          <p:spTgt spid="8"/>
                                        </p:tgtEl>
                                      </p:cBhvr>
                                    </p:animEffect>
                                    <p:set>
                                      <p:cBhvr>
                                        <p:cTn id="10"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Consolidating his power</a:t>
            </a:r>
            <a:endParaRPr lang="en-GB" dirty="0"/>
          </a:p>
        </p:txBody>
      </p:sp>
      <p:sp>
        <p:nvSpPr>
          <p:cNvPr id="3" name="Content Placeholder 2"/>
          <p:cNvSpPr>
            <a:spLocks noGrp="1"/>
          </p:cNvSpPr>
          <p:nvPr>
            <p:ph sz="quarter" idx="1"/>
          </p:nvPr>
        </p:nvSpPr>
        <p:spPr/>
        <p:txBody>
          <a:bodyPr/>
          <a:lstStyle/>
          <a:p>
            <a:r>
              <a:rPr lang="en-GB" dirty="0" smtClean="0"/>
              <a:t>his “achievements/behaviour”</a:t>
            </a:r>
          </a:p>
          <a:p>
            <a:r>
              <a:rPr lang="en-GB" dirty="0" smtClean="0"/>
              <a:t>senators</a:t>
            </a:r>
          </a:p>
          <a:p>
            <a:r>
              <a:rPr lang="en-GB" i="1" dirty="0" err="1"/>
              <a:t>e</a:t>
            </a:r>
            <a:r>
              <a:rPr lang="en-GB" i="1" dirty="0" err="1" smtClean="0"/>
              <a:t>quites</a:t>
            </a:r>
            <a:r>
              <a:rPr lang="en-GB" dirty="0" smtClean="0"/>
              <a:t>/knights</a:t>
            </a:r>
          </a:p>
          <a:p>
            <a:r>
              <a:rPr lang="en-GB" i="1" dirty="0" smtClean="0"/>
              <a:t>plebs</a:t>
            </a:r>
            <a:endParaRPr lang="en-GB" i="1" dirty="0"/>
          </a:p>
        </p:txBody>
      </p:sp>
      <p:sp>
        <p:nvSpPr>
          <p:cNvPr id="5" name="TextBox 4"/>
          <p:cNvSpPr txBox="1"/>
          <p:nvPr/>
        </p:nvSpPr>
        <p:spPr>
          <a:xfrm>
            <a:off x="395536" y="5661248"/>
            <a:ext cx="3024336" cy="369332"/>
          </a:xfrm>
          <a:prstGeom prst="rect">
            <a:avLst/>
          </a:prstGeom>
          <a:noFill/>
        </p:spPr>
        <p:txBody>
          <a:bodyPr wrap="square" rtlCol="0">
            <a:spAutoFit/>
          </a:bodyPr>
          <a:lstStyle/>
          <a:p>
            <a:endParaRPr lang="en-GB" dirty="0"/>
          </a:p>
        </p:txBody>
      </p:sp>
      <p:sp>
        <p:nvSpPr>
          <p:cNvPr id="6" name="TextBox 5"/>
          <p:cNvSpPr txBox="1"/>
          <p:nvPr/>
        </p:nvSpPr>
        <p:spPr>
          <a:xfrm>
            <a:off x="395536" y="6030580"/>
            <a:ext cx="3024336" cy="369332"/>
          </a:xfrm>
          <a:prstGeom prst="rect">
            <a:avLst/>
          </a:prstGeom>
          <a:noFill/>
        </p:spPr>
        <p:txBody>
          <a:bodyPr wrap="square" rtlCol="0">
            <a:spAutoFit/>
          </a:bodyPr>
          <a:lstStyle/>
          <a:p>
            <a:pPr algn="r"/>
            <a:r>
              <a:rPr lang="en-GB" i="1" dirty="0" smtClean="0"/>
              <a:t>Marcellus theatre</a:t>
            </a:r>
            <a:endParaRPr lang="en-GB" i="1" dirty="0"/>
          </a:p>
        </p:txBody>
      </p:sp>
      <p:pic>
        <p:nvPicPr>
          <p:cNvPr id="8" name="Picture 7" descr="C:\Eigene Dateien\TEACHING MATERIAL\CITIES &amp; SETTLEMENTS\AUGUSTUS ROM\Augustus Statue Via Labicana.JPG"/>
          <p:cNvPicPr>
            <a:picLocks noChangeAspect="1" noChangeArrowheads="1"/>
          </p:cNvPicPr>
          <p:nvPr/>
        </p:nvPicPr>
        <p:blipFill>
          <a:blip r:embed="rId2" cstate="print">
            <a:extLst>
              <a:ext uri="{BEBA8EAE-BF5A-486C-A8C5-ECC9F3942E4B}">
                <a14:imgProps xmlns="" xmlns:a14="http://schemas.microsoft.com/office/drawing/2010/main">
                  <a14:imgLayer r:embed="rId3">
                    <a14:imgEffect>
                      <a14:backgroundRemoval t="2600" b="98670" l="9832" r="89651">
                        <a14:foregroundMark x1="43984" y1="5381" x2="43984" y2="5381"/>
                        <a14:foregroundMark x1="50582" y1="2660" x2="50582" y2="2660"/>
                        <a14:foregroundMark x1="51358" y1="20496" x2="51358" y2="20496"/>
                        <a14:foregroundMark x1="26520" y1="38452" x2="26520" y2="38452"/>
                        <a14:foregroundMark x1="25744" y1="51814" x2="25744" y2="51814"/>
                        <a14:foregroundMark x1="26132" y1="68863" x2="26132" y2="68863"/>
                        <a14:foregroundMark x1="25356" y1="80653" x2="25356" y2="80653"/>
                        <a14:foregroundMark x1="26520" y1="95345" x2="26520" y2="95345"/>
                        <a14:foregroundMark x1="69987" y1="98670" x2="69987" y2="98670"/>
                        <a14:foregroundMark x1="79172" y1="90145" x2="79172" y2="90145"/>
                        <a14:foregroundMark x1="82018" y1="73519" x2="82018" y2="73519"/>
                        <a14:foregroundMark x1="79172" y1="55683" x2="79172" y2="55683"/>
                        <a14:foregroundMark x1="67529" y1="53567" x2="67529" y2="53567"/>
                        <a14:foregroundMark x1="59250" y1="49879" x2="59250" y2="49879"/>
                        <a14:foregroundMark x1="50970" y1="46977" x2="50970" y2="46977"/>
                        <a14:foregroundMark x1="55498" y1="38089" x2="55498" y2="38089"/>
                        <a14:foregroundMark x1="77878" y1="43470" x2="77878" y2="43470"/>
                        <a14:foregroundMark x1="78784" y1="39238" x2="78784" y2="39238"/>
                        <a14:foregroundMark x1="77102" y1="34220" x2="77102" y2="34220"/>
                        <a14:foregroundMark x1="76197" y1="29927" x2="76197" y2="29927"/>
                        <a14:foregroundMark x1="77490" y1="23761" x2="77490" y2="23761"/>
                        <a14:foregroundMark x1="70893" y1="19891" x2="70893" y2="19891"/>
                        <a14:foregroundMark x1="68435" y1="17170" x2="68435" y2="17170"/>
                        <a14:foregroundMark x1="58473" y1="15599" x2="58473" y2="15599"/>
                        <a14:foregroundMark x1="50194" y1="13664" x2="50194" y2="13664"/>
                        <a14:foregroundMark x1="43596" y1="12515" x2="43596" y2="12515"/>
                        <a14:foregroundMark x1="36869" y1="12334" x2="36869" y2="12334"/>
                        <a14:foregroundMark x1="31177" y1="16385" x2="31177" y2="16385"/>
                        <a14:foregroundMark x1="27814" y1="20677" x2="27814" y2="20677"/>
                        <a14:foregroundMark x1="19146" y1="27267" x2="19146" y2="27267"/>
                        <a14:foregroundMark x1="15006" y1="32104" x2="15006" y2="32104"/>
                        <a14:foregroundMark x1="15395" y1="35369" x2="15395" y2="35369"/>
                        <a14:foregroundMark x1="15783" y1="38271" x2="15783" y2="38271"/>
                        <a14:foregroundMark x1="17464" y1="45647" x2="17464" y2="45647"/>
                        <a14:foregroundMark x1="21604" y1="49093" x2="21604" y2="49093"/>
                        <a14:foregroundMark x1="26520" y1="49093" x2="26520" y2="49093"/>
                        <a14:foregroundMark x1="32342" y1="49698" x2="32342" y2="49698"/>
                        <a14:foregroundMark x1="36869" y1="51451" x2="36869" y2="51451"/>
                        <a14:foregroundMark x1="37775" y1="53567" x2="37775" y2="53567"/>
                        <a14:foregroundMark x1="38163" y1="56832" x2="38163" y2="56832"/>
                        <a14:foregroundMark x1="38939" y1="60339" x2="38939" y2="60339"/>
                        <a14:foregroundMark x1="39457" y1="63059" x2="39457" y2="63059"/>
                        <a14:foregroundMark x1="39457" y1="66324" x2="39457" y2="66324"/>
                        <a14:foregroundMark x1="37775" y1="70556" x2="37775" y2="70556"/>
                        <a14:foregroundMark x1="37775" y1="73277" x2="37775" y2="73277"/>
                        <a14:foregroundMark x1="37387" y1="76784" x2="37387" y2="76784"/>
                        <a14:foregroundMark x1="43079" y1="77932" x2="43079" y2="77932"/>
                        <a14:foregroundMark x1="52264" y1="77751" x2="52264" y2="77751"/>
                        <a14:foregroundMark x1="58862" y1="73700" x2="58862" y2="73700"/>
                        <a14:foregroundMark x1="63777" y1="69045" x2="63777" y2="69045"/>
                        <a14:foregroundMark x1="61708" y1="64994" x2="61708" y2="64994"/>
                        <a14:foregroundMark x1="61320" y1="62817" x2="61320" y2="62817"/>
                        <a14:foregroundMark x1="58085" y1="60883" x2="58085" y2="60883"/>
                        <a14:foregroundMark x1="54334" y1="58948" x2="54334" y2="58948"/>
                        <a14:foregroundMark x1="51876" y1="56288" x2="51876" y2="56288"/>
                        <a14:foregroundMark x1="49288" y1="51814" x2="49288" y2="51814"/>
                        <a14:foregroundMark x1="42691" y1="47158" x2="42691" y2="47158"/>
                        <a14:foregroundMark x1="42691" y1="43108" x2="42691" y2="43108"/>
                        <a14:foregroundMark x1="43079" y1="38089" x2="43079" y2="38089"/>
                        <a14:foregroundMark x1="63777" y1="46614" x2="63777" y2="46614"/>
                        <a14:foregroundMark x1="64683" y1="37304" x2="64683" y2="37304"/>
                        <a14:foregroundMark x1="60931" y1="31862" x2="60931" y2="31862"/>
                        <a14:foregroundMark x1="47219" y1="30895" x2="47219" y2="30895"/>
                        <a14:foregroundMark x1="39457" y1="25091" x2="39457" y2="25091"/>
                        <a14:foregroundMark x1="79560" y1="60339" x2="79560" y2="60339"/>
                        <a14:foregroundMark x1="72574" y1="77570" x2="72574" y2="77570"/>
                        <a14:foregroundMark x1="79560" y1="83736" x2="79560" y2="83736"/>
                        <a14:foregroundMark x1="77490" y1="94982" x2="77490" y2="94982"/>
                        <a14:foregroundMark x1="62613" y1="96735" x2="62613" y2="96735"/>
                        <a14:foregroundMark x1="50582" y1="96493" x2="50582" y2="96493"/>
                        <a14:foregroundMark x1="37775" y1="93833" x2="37775" y2="93833"/>
                        <a14:foregroundMark x1="26132" y1="92080" x2="26132" y2="92080"/>
                        <a14:foregroundMark x1="27426" y1="88755" x2="27426" y2="88755"/>
                        <a14:foregroundMark x1="29495" y1="81983" x2="29495" y2="81983"/>
                        <a14:foregroundMark x1="29107" y1="76179" x2="29107" y2="76179"/>
                        <a14:foregroundMark x1="29107" y1="66324" x2="29107" y2="66324"/>
                        <a14:foregroundMark x1="20828" y1="64571" x2="20828" y2="64571"/>
                        <a14:foregroundMark x1="20828" y1="59371" x2="20828" y2="59371"/>
                        <a14:foregroundMark x1="19922" y1="56046" x2="19922" y2="56046"/>
                        <a14:foregroundMark x1="37387" y1="40568" x2="37387" y2="40568"/>
                        <a14:foregroundMark x1="35705" y1="35006" x2="35705" y2="35006"/>
                        <a14:foregroundMark x1="81242" y1="54534" x2="81242" y2="54534"/>
                        <a14:foregroundMark x1="79172" y1="66929" x2="79172" y2="66929"/>
                        <a14:foregroundMark x1="75420" y1="72310" x2="75420" y2="72310"/>
                        <a14:foregroundMark x1="70505" y1="75998" x2="70505" y2="75998"/>
                        <a14:foregroundMark x1="62225" y1="82588" x2="62225" y2="82588"/>
                        <a14:foregroundMark x1="56016" y1="90326" x2="56016" y2="90326"/>
                        <a14:foregroundMark x1="56404" y1="93591" x2="56404" y2="93591"/>
                        <a14:foregroundMark x1="83700" y1="49274" x2="83700" y2="49274"/>
                        <a14:foregroundMark x1="79560" y1="49093" x2="79560" y2="49093"/>
                        <a14:foregroundMark x1="79948" y1="48126" x2="79948" y2="48126"/>
                        <a14:foregroundMark x1="82924" y1="47158" x2="82924" y2="47158"/>
                        <a14:foregroundMark x1="82406" y1="45828" x2="82406" y2="45828"/>
                      </a14:backgroundRemoval>
                    </a14:imgEffect>
                  </a14:imgLayer>
                </a14:imgProps>
              </a:ext>
              <a:ext uri="{28A0092B-C50C-407E-A947-70E740481C1C}">
                <a14:useLocalDpi xmlns="" xmlns:a14="http://schemas.microsoft.com/office/drawing/2010/main" val="0"/>
              </a:ext>
            </a:extLst>
          </a:blip>
          <a:srcRect/>
          <a:stretch>
            <a:fillRect/>
          </a:stretch>
        </p:blipFill>
        <p:spPr bwMode="auto">
          <a:xfrm>
            <a:off x="5860107" y="-90952"/>
            <a:ext cx="3248397" cy="6948952"/>
          </a:xfrm>
          <a:prstGeom prst="rect">
            <a:avLst/>
          </a:prstGeom>
          <a:noFill/>
          <a:ln w="9525">
            <a:noFill/>
            <a:miter lim="800000"/>
            <a:headEnd/>
            <a:tailEnd/>
          </a:ln>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4007393519"/>
      </p:ext>
    </p:extLst>
  </p:cSld>
  <p:clrMapOvr>
    <a:masterClrMapping/>
  </p:clrMapOvr>
  <mc:AlternateContent xmlns:mc="http://schemas.openxmlformats.org/markup-compatibility/2006">
    <mc:Choice xmlns="" xmlns:p14="http://schemas.microsoft.com/office/powerpoint/2010/main" Requires="p14">
      <p:transition spd="slow" p14:dur="110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out)">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1752" y="228600"/>
            <a:ext cx="8534400" cy="758952"/>
          </a:xfrm>
        </p:spPr>
        <p:txBody>
          <a:bodyPr/>
          <a:lstStyle/>
          <a:p>
            <a:r>
              <a:rPr lang="en-GB" dirty="0" smtClean="0"/>
              <a:t>Consolidating his power</a:t>
            </a:r>
            <a:endParaRPr lang="en-GB" dirty="0"/>
          </a:p>
        </p:txBody>
      </p:sp>
      <p:sp>
        <p:nvSpPr>
          <p:cNvPr id="7" name="TextBox 6"/>
          <p:cNvSpPr txBox="1"/>
          <p:nvPr/>
        </p:nvSpPr>
        <p:spPr>
          <a:xfrm>
            <a:off x="395536" y="5661248"/>
            <a:ext cx="3024336" cy="369332"/>
          </a:xfrm>
          <a:prstGeom prst="rect">
            <a:avLst/>
          </a:prstGeom>
          <a:noFill/>
        </p:spPr>
        <p:txBody>
          <a:bodyPr wrap="square" rtlCol="0">
            <a:spAutoFit/>
          </a:bodyPr>
          <a:lstStyle/>
          <a:p>
            <a:endParaRPr lang="en-GB" dirty="0"/>
          </a:p>
        </p:txBody>
      </p:sp>
      <p:sp>
        <p:nvSpPr>
          <p:cNvPr id="11" name="Content Placeholder 2"/>
          <p:cNvSpPr>
            <a:spLocks noGrp="1"/>
          </p:cNvSpPr>
          <p:nvPr>
            <p:ph sz="quarter" idx="1"/>
          </p:nvPr>
        </p:nvSpPr>
        <p:spPr>
          <a:xfrm>
            <a:off x="301752" y="1527048"/>
            <a:ext cx="8503920" cy="4572000"/>
          </a:xfrm>
        </p:spPr>
        <p:txBody>
          <a:bodyPr/>
          <a:lstStyle/>
          <a:p>
            <a:r>
              <a:rPr lang="en-GB" dirty="0">
                <a:solidFill>
                  <a:schemeClr val="bg1">
                    <a:lumMod val="50000"/>
                  </a:schemeClr>
                </a:solidFill>
              </a:rPr>
              <a:t>his “achievements/behaviour”</a:t>
            </a:r>
          </a:p>
          <a:p>
            <a:r>
              <a:rPr lang="en-GB" dirty="0" smtClean="0">
                <a:solidFill>
                  <a:schemeClr val="bg1">
                    <a:lumMod val="50000"/>
                  </a:schemeClr>
                </a:solidFill>
              </a:rPr>
              <a:t>senators</a:t>
            </a:r>
          </a:p>
          <a:p>
            <a:r>
              <a:rPr lang="en-GB" i="1" dirty="0" err="1">
                <a:solidFill>
                  <a:schemeClr val="bg1">
                    <a:lumMod val="50000"/>
                  </a:schemeClr>
                </a:solidFill>
              </a:rPr>
              <a:t>e</a:t>
            </a:r>
            <a:r>
              <a:rPr lang="en-GB" i="1" dirty="0" err="1" smtClean="0">
                <a:solidFill>
                  <a:schemeClr val="bg1">
                    <a:lumMod val="50000"/>
                  </a:schemeClr>
                </a:solidFill>
              </a:rPr>
              <a:t>quites</a:t>
            </a:r>
            <a:r>
              <a:rPr lang="en-GB" dirty="0" smtClean="0">
                <a:solidFill>
                  <a:schemeClr val="bg1">
                    <a:lumMod val="50000"/>
                  </a:schemeClr>
                </a:solidFill>
              </a:rPr>
              <a:t>/knights</a:t>
            </a:r>
          </a:p>
          <a:p>
            <a:r>
              <a:rPr lang="en-GB" b="1" i="1" dirty="0" smtClean="0"/>
              <a:t>plebs</a:t>
            </a:r>
          </a:p>
          <a:p>
            <a:pPr lvl="1"/>
            <a:r>
              <a:rPr lang="en-GB" i="1" dirty="0" smtClean="0"/>
              <a:t>see Res </a:t>
            </a:r>
            <a:r>
              <a:rPr lang="en-GB" i="1" dirty="0" err="1" smtClean="0"/>
              <a:t>Gestae</a:t>
            </a:r>
            <a:endParaRPr lang="en-GB" i="1" dirty="0" smtClean="0"/>
          </a:p>
          <a:p>
            <a:pPr lvl="2"/>
            <a:r>
              <a:rPr lang="en-GB" i="1" dirty="0" smtClean="0"/>
              <a:t>money/grain</a:t>
            </a:r>
          </a:p>
          <a:p>
            <a:pPr lvl="1"/>
            <a:r>
              <a:rPr lang="en-GB" i="1" dirty="0" smtClean="0"/>
              <a:t>public parks</a:t>
            </a:r>
          </a:p>
          <a:p>
            <a:pPr lvl="1"/>
            <a:r>
              <a:rPr lang="en-GB" i="1" dirty="0" smtClean="0"/>
              <a:t>entertainment</a:t>
            </a:r>
          </a:p>
          <a:p>
            <a:pPr lvl="1"/>
            <a:r>
              <a:rPr lang="en-GB" i="1" dirty="0" smtClean="0"/>
              <a:t>…</a:t>
            </a:r>
            <a:endParaRPr lang="en-GB" i="1" dirty="0"/>
          </a:p>
        </p:txBody>
      </p:sp>
      <p:pic>
        <p:nvPicPr>
          <p:cNvPr id="12" name="Picture 4" descr="C:\Eigene Dateien\TEACHING MATERIAL\CITIES &amp; SETTLEMENTS\AUGUSTUS ROM\Rom Plan Ansichten Perspektiven.JPG"/>
          <p:cNvPicPr>
            <a:picLocks noChangeAspect="1" noChangeArrowheads="1"/>
          </p:cNvPicPr>
          <p:nvPr/>
        </p:nvPicPr>
        <p:blipFill>
          <a:blip r:embed="rId2" cstate="print">
            <a:extLst>
              <a:ext uri="{BEBA8EAE-BF5A-486C-A8C5-ECC9F3942E4B}">
                <a14:imgProps xmlns="" xmlns:a14="http://schemas.microsoft.com/office/drawing/2010/main">
                  <a14:imgLayer r:embed="rId3">
                    <a14:imgEffect>
                      <a14:sharpenSoften amount="25000"/>
                    </a14:imgEffect>
                    <a14:imgEffect>
                      <a14:brightnessContrast bright="20000" contrast="40000"/>
                    </a14:imgEffect>
                  </a14:imgLayer>
                </a14:imgProps>
              </a:ext>
              <a:ext uri="{28A0092B-C50C-407E-A947-70E740481C1C}">
                <a14:useLocalDpi xmlns="" xmlns:a14="http://schemas.microsoft.com/office/drawing/2010/main" val="0"/>
              </a:ext>
            </a:extLst>
          </a:blip>
          <a:srcRect l="33063" r="12550" b="21194"/>
          <a:stretch>
            <a:fillRect/>
          </a:stretch>
        </p:blipFill>
        <p:spPr bwMode="auto">
          <a:xfrm>
            <a:off x="5220072" y="0"/>
            <a:ext cx="3944133" cy="6854825"/>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pic>
        <p:nvPicPr>
          <p:cNvPr id="9" name="Picture 2" descr="http://upload.wikimedia.org/wikipedia/commons/f/f6/TheatreofMarcellus.jpg"/>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5108822" y="116631"/>
            <a:ext cx="4035177" cy="3028535"/>
          </a:xfrm>
          <a:prstGeom prst="rect">
            <a:avLst/>
          </a:prstGeom>
          <a:noFill/>
          <a:extLst>
            <a:ext uri="{909E8E84-426E-40DD-AFC4-6F175D3DCCD1}">
              <a14:hiddenFill xmlns="" xmlns:a14="http://schemas.microsoft.com/office/drawing/2010/main">
                <a:solidFill>
                  <a:srgbClr val="FFFFFF"/>
                </a:solidFill>
              </a14:hiddenFill>
            </a:ext>
          </a:extLst>
        </p:spPr>
      </p:pic>
      <p:sp>
        <p:nvSpPr>
          <p:cNvPr id="8" name="TextBox 7"/>
          <p:cNvSpPr txBox="1"/>
          <p:nvPr/>
        </p:nvSpPr>
        <p:spPr>
          <a:xfrm>
            <a:off x="5868144" y="260648"/>
            <a:ext cx="3024336" cy="369332"/>
          </a:xfrm>
          <a:prstGeom prst="rect">
            <a:avLst/>
          </a:prstGeom>
          <a:noFill/>
        </p:spPr>
        <p:txBody>
          <a:bodyPr wrap="square" rtlCol="0">
            <a:spAutoFit/>
          </a:bodyPr>
          <a:lstStyle/>
          <a:p>
            <a:pPr algn="r"/>
            <a:r>
              <a:rPr lang="en-GB" i="1" dirty="0" smtClean="0">
                <a:solidFill>
                  <a:srgbClr val="FFFF00"/>
                </a:solidFill>
              </a:rPr>
              <a:t>Marcellus theatre</a:t>
            </a:r>
            <a:endParaRPr lang="en-GB" i="1" dirty="0">
              <a:solidFill>
                <a:srgbClr val="FFFF00"/>
              </a:solidFill>
            </a:endParaRPr>
          </a:p>
        </p:txBody>
      </p:sp>
    </p:spTree>
    <p:extLst>
      <p:ext uri="{BB962C8B-B14F-4D97-AF65-F5344CB8AC3E}">
        <p14:creationId xmlns="" xmlns:p14="http://schemas.microsoft.com/office/powerpoint/2010/main" val="25396414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circle(in)">
                                      <p:cBhvr>
                                        <p:cTn id="14" dur="2000"/>
                                        <p:tgtEl>
                                          <p:spTgt spid="9"/>
                                        </p:tgtEl>
                                      </p:cBhvr>
                                    </p:animEffect>
                                  </p:childTnLst>
                                </p:cTn>
                              </p:par>
                              <p:par>
                                <p:cTn id="15" presetID="6" presetClass="entr" presetSubtype="16"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circle(in)">
                                      <p:cBhvr>
                                        <p:cTn id="1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1752" y="228600"/>
            <a:ext cx="8534400" cy="758952"/>
          </a:xfrm>
        </p:spPr>
        <p:txBody>
          <a:bodyPr/>
          <a:lstStyle/>
          <a:p>
            <a:r>
              <a:rPr lang="en-GB" dirty="0" smtClean="0"/>
              <a:t>Consolidating his power</a:t>
            </a:r>
            <a:endParaRPr lang="en-GB" dirty="0"/>
          </a:p>
        </p:txBody>
      </p:sp>
      <p:sp>
        <p:nvSpPr>
          <p:cNvPr id="5" name="TextBox 4"/>
          <p:cNvSpPr txBox="1"/>
          <p:nvPr/>
        </p:nvSpPr>
        <p:spPr>
          <a:xfrm>
            <a:off x="395536" y="5661248"/>
            <a:ext cx="3024336" cy="369332"/>
          </a:xfrm>
          <a:prstGeom prst="rect">
            <a:avLst/>
          </a:prstGeom>
          <a:noFill/>
        </p:spPr>
        <p:txBody>
          <a:bodyPr wrap="square" rtlCol="0">
            <a:spAutoFit/>
          </a:bodyPr>
          <a:lstStyle/>
          <a:p>
            <a:endParaRPr lang="en-GB" dirty="0"/>
          </a:p>
        </p:txBody>
      </p:sp>
      <p:sp>
        <p:nvSpPr>
          <p:cNvPr id="7" name="Content Placeholder 2"/>
          <p:cNvSpPr>
            <a:spLocks noGrp="1"/>
          </p:cNvSpPr>
          <p:nvPr>
            <p:ph sz="quarter" idx="1"/>
          </p:nvPr>
        </p:nvSpPr>
        <p:spPr>
          <a:xfrm>
            <a:off x="301752" y="1527048"/>
            <a:ext cx="8503920" cy="4572000"/>
          </a:xfrm>
        </p:spPr>
        <p:txBody>
          <a:bodyPr/>
          <a:lstStyle/>
          <a:p>
            <a:r>
              <a:rPr lang="en-GB" dirty="0">
                <a:solidFill>
                  <a:schemeClr val="bg1">
                    <a:lumMod val="50000"/>
                  </a:schemeClr>
                </a:solidFill>
              </a:rPr>
              <a:t>his “achievements/behaviour”</a:t>
            </a:r>
          </a:p>
          <a:p>
            <a:r>
              <a:rPr lang="en-GB" dirty="0" smtClean="0">
                <a:solidFill>
                  <a:schemeClr val="bg1">
                    <a:lumMod val="50000"/>
                  </a:schemeClr>
                </a:solidFill>
              </a:rPr>
              <a:t>senators</a:t>
            </a:r>
          </a:p>
          <a:p>
            <a:r>
              <a:rPr lang="en-GB" i="1" dirty="0" err="1">
                <a:solidFill>
                  <a:schemeClr val="bg1">
                    <a:lumMod val="50000"/>
                  </a:schemeClr>
                </a:solidFill>
              </a:rPr>
              <a:t>e</a:t>
            </a:r>
            <a:r>
              <a:rPr lang="en-GB" i="1" dirty="0" err="1" smtClean="0">
                <a:solidFill>
                  <a:schemeClr val="bg1">
                    <a:lumMod val="50000"/>
                  </a:schemeClr>
                </a:solidFill>
              </a:rPr>
              <a:t>quites</a:t>
            </a:r>
            <a:r>
              <a:rPr lang="en-GB" dirty="0" smtClean="0">
                <a:solidFill>
                  <a:schemeClr val="bg1">
                    <a:lumMod val="50000"/>
                  </a:schemeClr>
                </a:solidFill>
              </a:rPr>
              <a:t>/knights</a:t>
            </a:r>
          </a:p>
          <a:p>
            <a:r>
              <a:rPr lang="en-GB" b="1" i="1" dirty="0" smtClean="0"/>
              <a:t>plebs</a:t>
            </a:r>
          </a:p>
          <a:p>
            <a:pPr lvl="1"/>
            <a:r>
              <a:rPr lang="en-GB" i="1" dirty="0" smtClean="0"/>
              <a:t>see Res </a:t>
            </a:r>
            <a:r>
              <a:rPr lang="en-GB" i="1" dirty="0" err="1" smtClean="0"/>
              <a:t>Gestae</a:t>
            </a:r>
            <a:endParaRPr lang="en-GB" i="1" dirty="0" smtClean="0"/>
          </a:p>
          <a:p>
            <a:pPr lvl="2"/>
            <a:r>
              <a:rPr lang="en-GB" i="1" dirty="0" smtClean="0">
                <a:solidFill>
                  <a:schemeClr val="bg2">
                    <a:lumMod val="25000"/>
                  </a:schemeClr>
                </a:solidFill>
              </a:rPr>
              <a:t>money/grain</a:t>
            </a:r>
          </a:p>
          <a:p>
            <a:pPr lvl="1"/>
            <a:r>
              <a:rPr lang="en-GB" i="1" dirty="0" smtClean="0"/>
              <a:t>public parks</a:t>
            </a:r>
          </a:p>
          <a:p>
            <a:pPr lvl="1"/>
            <a:r>
              <a:rPr lang="en-GB" i="1" dirty="0" smtClean="0"/>
              <a:t>entertainment</a:t>
            </a:r>
          </a:p>
          <a:p>
            <a:pPr lvl="1"/>
            <a:r>
              <a:rPr lang="en-GB" i="1" dirty="0" smtClean="0"/>
              <a:t>etc.</a:t>
            </a:r>
            <a:endParaRPr lang="en-GB" i="1" dirty="0"/>
          </a:p>
        </p:txBody>
      </p:sp>
      <p:sp>
        <p:nvSpPr>
          <p:cNvPr id="10" name="Rectangle 3"/>
          <p:cNvSpPr txBox="1">
            <a:spLocks noChangeArrowheads="1"/>
          </p:cNvSpPr>
          <p:nvPr/>
        </p:nvSpPr>
        <p:spPr>
          <a:xfrm>
            <a:off x="3851920" y="1412776"/>
            <a:ext cx="5112568" cy="4802470"/>
          </a:xfrm>
          <a:prstGeom prst="rect">
            <a:avLst/>
          </a:prstGeom>
        </p:spPr>
        <p:style>
          <a:lnRef idx="0">
            <a:schemeClr val="accent6"/>
          </a:lnRef>
          <a:fillRef idx="3">
            <a:schemeClr val="accent6"/>
          </a:fillRef>
          <a:effectRef idx="3">
            <a:schemeClr val="accent6"/>
          </a:effectRef>
          <a:fontRef idx="minor">
            <a:schemeClr val="lt1"/>
          </a:fontRef>
        </p:style>
        <p:txBody>
          <a:bodyPr vert="horz">
            <a:normAutofit fontScale="92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lgn="ctr">
              <a:lnSpc>
                <a:spcPct val="80000"/>
              </a:lnSpc>
              <a:buNone/>
            </a:pPr>
            <a:r>
              <a:rPr lang="de-DE" altLang="en-US" sz="2400" dirty="0"/>
              <a:t>Cassius Dio 54, 1. 2.-4. </a:t>
            </a:r>
          </a:p>
          <a:p>
            <a:pPr marL="0" indent="0" algn="ctr">
              <a:lnSpc>
                <a:spcPct val="80000"/>
              </a:lnSpc>
              <a:buNone/>
            </a:pPr>
            <a:endParaRPr lang="en-GB" altLang="en-US" sz="2400" dirty="0" smtClean="0">
              <a:solidFill>
                <a:srgbClr val="0070C0"/>
              </a:solidFill>
            </a:endParaRPr>
          </a:p>
          <a:p>
            <a:pPr marL="0" indent="0" algn="ctr">
              <a:lnSpc>
                <a:spcPct val="80000"/>
              </a:lnSpc>
              <a:buNone/>
            </a:pPr>
            <a:r>
              <a:rPr lang="en-GB" altLang="en-US" sz="2400" dirty="0" smtClean="0">
                <a:solidFill>
                  <a:srgbClr val="0070C0"/>
                </a:solidFill>
              </a:rPr>
              <a:t>(2) The pestilence raged throughout all Italy so that no one tilled the land, and I suppose that the same was the case in foreign parts. The Romans, therefore, reduced to dire straits by the disease and by the consequent </a:t>
            </a:r>
            <a:r>
              <a:rPr lang="en-GB" altLang="en-US" sz="2400" dirty="0" smtClean="0">
                <a:solidFill>
                  <a:srgbClr val="FFFF00"/>
                </a:solidFill>
              </a:rPr>
              <a:t>famine</a:t>
            </a:r>
            <a:r>
              <a:rPr lang="en-GB" altLang="en-US" sz="2400" dirty="0" smtClean="0">
                <a:solidFill>
                  <a:srgbClr val="0070C0"/>
                </a:solidFill>
              </a:rPr>
              <a:t>, believed that these woes had come upon them for no other reason than that they </a:t>
            </a:r>
            <a:r>
              <a:rPr lang="en-GB" altLang="en-US" sz="2400" dirty="0" smtClean="0">
                <a:solidFill>
                  <a:srgbClr val="FFFF00"/>
                </a:solidFill>
              </a:rPr>
              <a:t>did not have Augustus for consul</a:t>
            </a:r>
            <a:r>
              <a:rPr lang="en-GB" altLang="en-US" sz="2400" dirty="0" smtClean="0">
                <a:solidFill>
                  <a:srgbClr val="0070C0"/>
                </a:solidFill>
              </a:rPr>
              <a:t> at this time also. (3) They accordingly wished to elect him </a:t>
            </a:r>
            <a:r>
              <a:rPr lang="en-GB" altLang="en-US" sz="2400" dirty="0" smtClean="0">
                <a:solidFill>
                  <a:srgbClr val="FFFF00"/>
                </a:solidFill>
              </a:rPr>
              <a:t>dictator</a:t>
            </a:r>
            <a:r>
              <a:rPr lang="en-GB" altLang="en-US" sz="2400" dirty="0" smtClean="0">
                <a:solidFill>
                  <a:srgbClr val="0070C0"/>
                </a:solidFill>
              </a:rPr>
              <a:t>, and shutting the senators up in their meeting-place, they forced them to vote this measure by threatening to burn down the building over their heads. Next they took the twenty-four rods and approached Augustus, begging him to consent both to being named </a:t>
            </a:r>
            <a:r>
              <a:rPr lang="en-GB" altLang="en-US" sz="2400" dirty="0" smtClean="0">
                <a:solidFill>
                  <a:srgbClr val="FFFF00"/>
                </a:solidFill>
              </a:rPr>
              <a:t>dictator and to becoming commissioner of the grain supply</a:t>
            </a:r>
            <a:r>
              <a:rPr lang="en-GB" altLang="en-US" sz="2400" dirty="0" smtClean="0">
                <a:solidFill>
                  <a:srgbClr val="0070C0"/>
                </a:solidFill>
              </a:rPr>
              <a:t>, as </a:t>
            </a:r>
            <a:r>
              <a:rPr lang="en-GB" altLang="en-US" sz="2400" dirty="0" smtClean="0">
                <a:solidFill>
                  <a:srgbClr val="FFFF00"/>
                </a:solidFill>
              </a:rPr>
              <a:t>Pompey had once done</a:t>
            </a:r>
            <a:r>
              <a:rPr lang="en-GB" altLang="en-US" sz="2400" dirty="0" smtClean="0">
                <a:solidFill>
                  <a:srgbClr val="0070C0"/>
                </a:solidFill>
              </a:rPr>
              <a:t>. </a:t>
            </a:r>
            <a:endParaRPr lang="de-DE" altLang="en-US" sz="2400" dirty="0">
              <a:solidFill>
                <a:srgbClr val="0070C0"/>
              </a:solidFill>
            </a:endParaRPr>
          </a:p>
        </p:txBody>
      </p:sp>
    </p:spTree>
    <p:extLst>
      <p:ext uri="{BB962C8B-B14F-4D97-AF65-F5344CB8AC3E}">
        <p14:creationId xmlns="" xmlns:p14="http://schemas.microsoft.com/office/powerpoint/2010/main" val="3421364333"/>
      </p:ext>
    </p:extLst>
  </p:cSld>
  <p:clrMapOvr>
    <a:masterClrMapping/>
  </p:clrMapOvr>
  <p:transition spd="slow">
    <p:randomBar dir="vert"/>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1752" y="228600"/>
            <a:ext cx="8534400" cy="758952"/>
          </a:xfrm>
        </p:spPr>
        <p:txBody>
          <a:bodyPr/>
          <a:lstStyle/>
          <a:p>
            <a:r>
              <a:rPr lang="en-GB" dirty="0" smtClean="0"/>
              <a:t>Consolidating his power</a:t>
            </a:r>
            <a:endParaRPr lang="en-GB" dirty="0"/>
          </a:p>
        </p:txBody>
      </p:sp>
      <p:sp>
        <p:nvSpPr>
          <p:cNvPr id="5" name="TextBox 4"/>
          <p:cNvSpPr txBox="1"/>
          <p:nvPr/>
        </p:nvSpPr>
        <p:spPr>
          <a:xfrm>
            <a:off x="395536" y="5661248"/>
            <a:ext cx="3024336" cy="369332"/>
          </a:xfrm>
          <a:prstGeom prst="rect">
            <a:avLst/>
          </a:prstGeom>
          <a:noFill/>
        </p:spPr>
        <p:txBody>
          <a:bodyPr wrap="square" rtlCol="0">
            <a:spAutoFit/>
          </a:bodyPr>
          <a:lstStyle/>
          <a:p>
            <a:endParaRPr lang="en-GB" dirty="0"/>
          </a:p>
        </p:txBody>
      </p:sp>
      <p:sp>
        <p:nvSpPr>
          <p:cNvPr id="7" name="Content Placeholder 2"/>
          <p:cNvSpPr>
            <a:spLocks noGrp="1"/>
          </p:cNvSpPr>
          <p:nvPr>
            <p:ph sz="quarter" idx="1"/>
          </p:nvPr>
        </p:nvSpPr>
        <p:spPr>
          <a:xfrm>
            <a:off x="301752" y="1527048"/>
            <a:ext cx="8503920" cy="4572000"/>
          </a:xfrm>
        </p:spPr>
        <p:txBody>
          <a:bodyPr/>
          <a:lstStyle/>
          <a:p>
            <a:r>
              <a:rPr lang="en-GB" dirty="0">
                <a:solidFill>
                  <a:schemeClr val="bg1">
                    <a:lumMod val="50000"/>
                  </a:schemeClr>
                </a:solidFill>
              </a:rPr>
              <a:t>his “achievements/behaviour”</a:t>
            </a:r>
          </a:p>
          <a:p>
            <a:r>
              <a:rPr lang="en-GB" dirty="0" smtClean="0">
                <a:solidFill>
                  <a:schemeClr val="bg1">
                    <a:lumMod val="50000"/>
                  </a:schemeClr>
                </a:solidFill>
              </a:rPr>
              <a:t>senators</a:t>
            </a:r>
          </a:p>
          <a:p>
            <a:r>
              <a:rPr lang="en-GB" i="1" dirty="0" err="1">
                <a:solidFill>
                  <a:schemeClr val="bg1">
                    <a:lumMod val="50000"/>
                  </a:schemeClr>
                </a:solidFill>
              </a:rPr>
              <a:t>e</a:t>
            </a:r>
            <a:r>
              <a:rPr lang="en-GB" i="1" dirty="0" err="1" smtClean="0">
                <a:solidFill>
                  <a:schemeClr val="bg1">
                    <a:lumMod val="50000"/>
                  </a:schemeClr>
                </a:solidFill>
              </a:rPr>
              <a:t>quites</a:t>
            </a:r>
            <a:r>
              <a:rPr lang="en-GB" dirty="0" smtClean="0">
                <a:solidFill>
                  <a:schemeClr val="bg1">
                    <a:lumMod val="50000"/>
                  </a:schemeClr>
                </a:solidFill>
              </a:rPr>
              <a:t>/knights</a:t>
            </a:r>
          </a:p>
          <a:p>
            <a:r>
              <a:rPr lang="en-GB" b="1" i="1" dirty="0" smtClean="0"/>
              <a:t>plebs</a:t>
            </a:r>
          </a:p>
          <a:p>
            <a:pPr lvl="1"/>
            <a:r>
              <a:rPr lang="en-GB" i="1" dirty="0" smtClean="0"/>
              <a:t>see Res </a:t>
            </a:r>
            <a:r>
              <a:rPr lang="en-GB" i="1" dirty="0" err="1" smtClean="0"/>
              <a:t>Gestae</a:t>
            </a:r>
            <a:endParaRPr lang="en-GB" i="1" dirty="0" smtClean="0"/>
          </a:p>
          <a:p>
            <a:pPr lvl="2"/>
            <a:r>
              <a:rPr lang="en-GB" i="1" dirty="0" smtClean="0"/>
              <a:t>money/grain</a:t>
            </a:r>
          </a:p>
          <a:p>
            <a:pPr lvl="1"/>
            <a:r>
              <a:rPr lang="en-GB" i="1" dirty="0" smtClean="0"/>
              <a:t>public parks</a:t>
            </a:r>
          </a:p>
          <a:p>
            <a:pPr lvl="1"/>
            <a:r>
              <a:rPr lang="en-GB" i="1" dirty="0" smtClean="0"/>
              <a:t>entertainment</a:t>
            </a:r>
          </a:p>
          <a:p>
            <a:pPr lvl="1"/>
            <a:r>
              <a:rPr lang="en-GB" i="1" dirty="0" smtClean="0"/>
              <a:t>etc.</a:t>
            </a:r>
            <a:endParaRPr lang="en-GB" i="1" dirty="0"/>
          </a:p>
        </p:txBody>
      </p:sp>
      <p:sp>
        <p:nvSpPr>
          <p:cNvPr id="9" name="Rectangle 3"/>
          <p:cNvSpPr txBox="1">
            <a:spLocks noChangeArrowheads="1"/>
          </p:cNvSpPr>
          <p:nvPr/>
        </p:nvSpPr>
        <p:spPr>
          <a:xfrm>
            <a:off x="4355976" y="2060848"/>
            <a:ext cx="4454152" cy="4530725"/>
          </a:xfrm>
          <a:prstGeom prst="rect">
            <a:avLst/>
          </a:prstGeom>
        </p:spPr>
        <p:style>
          <a:lnRef idx="0">
            <a:schemeClr val="accent5"/>
          </a:lnRef>
          <a:fillRef idx="3">
            <a:schemeClr val="accent5"/>
          </a:fillRef>
          <a:effectRef idx="3">
            <a:schemeClr val="accent5"/>
          </a:effectRef>
          <a:fontRef idx="minor">
            <a:schemeClr val="lt1"/>
          </a:fontRef>
        </p:style>
        <p:txBody>
          <a:bodyPr vert="horz">
            <a:normAutofit fontScale="85000"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lnSpc>
                <a:spcPct val="90000"/>
              </a:lnSpc>
              <a:buNone/>
            </a:pPr>
            <a:r>
              <a:rPr lang="en-GB" altLang="en-US" sz="2400" dirty="0" smtClean="0">
                <a:solidFill>
                  <a:srgbClr val="0070C0"/>
                </a:solidFill>
              </a:rPr>
              <a:t>(4) He </a:t>
            </a:r>
            <a:r>
              <a:rPr lang="en-GB" altLang="en-US" sz="2400" dirty="0" smtClean="0">
                <a:solidFill>
                  <a:srgbClr val="FFFF00"/>
                </a:solidFill>
              </a:rPr>
              <a:t>accepted the latter duty under compulsion</a:t>
            </a:r>
            <a:r>
              <a:rPr lang="en-GB" altLang="en-US" sz="2400" dirty="0" smtClean="0">
                <a:solidFill>
                  <a:srgbClr val="0070C0"/>
                </a:solidFill>
              </a:rPr>
              <a:t>, and ordered that two men should be chosen annually, from among those who had served as praetors not less than five years previously in every case, to attend to the distribution of the grain. As for the </a:t>
            </a:r>
            <a:r>
              <a:rPr lang="en-GB" altLang="en-US" sz="2400" dirty="0" smtClean="0">
                <a:solidFill>
                  <a:srgbClr val="FFFF00"/>
                </a:solidFill>
              </a:rPr>
              <a:t>dictatorship</a:t>
            </a:r>
            <a:r>
              <a:rPr lang="en-GB" altLang="en-US" sz="2400" dirty="0" smtClean="0">
                <a:solidFill>
                  <a:srgbClr val="0070C0"/>
                </a:solidFill>
              </a:rPr>
              <a:t>, however, he did not accept the office, but went so far as to rend his garments when he found himself unable to restrain the people in any other way, either by argument or by entreaty; (5) for, since he was superior to the dictators in the power and honour he already possessed, he properly guarded against the jealousy and hatred which the title would arouse.-</a:t>
            </a:r>
            <a:endParaRPr lang="de-DE" altLang="en-US" sz="2400" dirty="0">
              <a:solidFill>
                <a:srgbClr val="0070C0"/>
              </a:solidFill>
            </a:endParaRPr>
          </a:p>
        </p:txBody>
      </p:sp>
    </p:spTree>
    <p:extLst>
      <p:ext uri="{BB962C8B-B14F-4D97-AF65-F5344CB8AC3E}">
        <p14:creationId xmlns="" xmlns:p14="http://schemas.microsoft.com/office/powerpoint/2010/main" val="1653710390"/>
      </p:ext>
    </p:extLst>
  </p:cSld>
  <p:clrMapOvr>
    <a:masterClrMapping/>
  </p:clrMapOvr>
  <p:transition spd="slow">
    <p:randomBar dir="vert"/>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301752" y="228600"/>
            <a:ext cx="8534400" cy="758952"/>
          </a:xfrm>
        </p:spPr>
        <p:txBody>
          <a:bodyPr/>
          <a:lstStyle/>
          <a:p>
            <a:r>
              <a:rPr lang="en-GB" dirty="0" smtClean="0"/>
              <a:t>Consolidating his power</a:t>
            </a:r>
            <a:endParaRPr lang="en-GB" dirty="0"/>
          </a:p>
        </p:txBody>
      </p:sp>
      <p:sp>
        <p:nvSpPr>
          <p:cNvPr id="6" name="TextBox 5"/>
          <p:cNvSpPr txBox="1"/>
          <p:nvPr/>
        </p:nvSpPr>
        <p:spPr>
          <a:xfrm>
            <a:off x="395536" y="5661248"/>
            <a:ext cx="3024336" cy="369332"/>
          </a:xfrm>
          <a:prstGeom prst="rect">
            <a:avLst/>
          </a:prstGeom>
          <a:noFill/>
        </p:spPr>
        <p:txBody>
          <a:bodyPr wrap="square" rtlCol="0">
            <a:spAutoFit/>
          </a:bodyPr>
          <a:lstStyle/>
          <a:p>
            <a:endParaRPr lang="en-GB" dirty="0"/>
          </a:p>
        </p:txBody>
      </p:sp>
      <p:sp>
        <p:nvSpPr>
          <p:cNvPr id="8" name="Content Placeholder 2"/>
          <p:cNvSpPr>
            <a:spLocks noGrp="1"/>
          </p:cNvSpPr>
          <p:nvPr>
            <p:ph sz="quarter" idx="1"/>
          </p:nvPr>
        </p:nvSpPr>
        <p:spPr>
          <a:xfrm>
            <a:off x="301752" y="1527048"/>
            <a:ext cx="8503920" cy="4572000"/>
          </a:xfrm>
        </p:spPr>
        <p:txBody>
          <a:bodyPr/>
          <a:lstStyle/>
          <a:p>
            <a:r>
              <a:rPr lang="en-GB" dirty="0">
                <a:solidFill>
                  <a:schemeClr val="bg1">
                    <a:lumMod val="50000"/>
                  </a:schemeClr>
                </a:solidFill>
              </a:rPr>
              <a:t>his “achievements/behaviour”</a:t>
            </a:r>
          </a:p>
          <a:p>
            <a:r>
              <a:rPr lang="en-GB" dirty="0" smtClean="0">
                <a:solidFill>
                  <a:schemeClr val="tx1">
                    <a:lumMod val="75000"/>
                    <a:lumOff val="25000"/>
                  </a:schemeClr>
                </a:solidFill>
              </a:rPr>
              <a:t>senators</a:t>
            </a:r>
          </a:p>
          <a:p>
            <a:pPr lvl="1"/>
            <a:r>
              <a:rPr lang="en-GB" dirty="0" smtClean="0">
                <a:solidFill>
                  <a:schemeClr val="tx1">
                    <a:lumMod val="75000"/>
                    <a:lumOff val="25000"/>
                  </a:schemeClr>
                </a:solidFill>
              </a:rPr>
              <a:t>ancestral values /</a:t>
            </a:r>
            <a:r>
              <a:rPr lang="en-GB" i="1" dirty="0" smtClean="0">
                <a:solidFill>
                  <a:schemeClr val="tx1">
                    <a:lumMod val="75000"/>
                    <a:lumOff val="25000"/>
                  </a:schemeClr>
                </a:solidFill>
              </a:rPr>
              <a:t> </a:t>
            </a:r>
            <a:r>
              <a:rPr lang="en-GB" i="1" dirty="0" err="1" smtClean="0">
                <a:solidFill>
                  <a:schemeClr val="tx1">
                    <a:lumMod val="75000"/>
                    <a:lumOff val="25000"/>
                  </a:schemeClr>
                </a:solidFill>
              </a:rPr>
              <a:t>mos</a:t>
            </a:r>
            <a:r>
              <a:rPr lang="en-GB" i="1" dirty="0" smtClean="0">
                <a:solidFill>
                  <a:schemeClr val="tx1">
                    <a:lumMod val="75000"/>
                    <a:lumOff val="25000"/>
                  </a:schemeClr>
                </a:solidFill>
              </a:rPr>
              <a:t> </a:t>
            </a:r>
            <a:r>
              <a:rPr lang="en-GB" i="1" dirty="0" err="1" smtClean="0">
                <a:solidFill>
                  <a:schemeClr val="tx1">
                    <a:lumMod val="75000"/>
                    <a:lumOff val="25000"/>
                  </a:schemeClr>
                </a:solidFill>
              </a:rPr>
              <a:t>maiorum</a:t>
            </a:r>
            <a:endParaRPr lang="en-GB" i="1" dirty="0" smtClean="0">
              <a:solidFill>
                <a:schemeClr val="tx1">
                  <a:lumMod val="75000"/>
                  <a:lumOff val="25000"/>
                </a:schemeClr>
              </a:solidFill>
            </a:endParaRPr>
          </a:p>
          <a:p>
            <a:pPr lvl="1"/>
            <a:r>
              <a:rPr lang="en-GB" dirty="0" smtClean="0">
                <a:solidFill>
                  <a:schemeClr val="tx1">
                    <a:lumMod val="75000"/>
                    <a:lumOff val="25000"/>
                  </a:schemeClr>
                </a:solidFill>
              </a:rPr>
              <a:t>restoring </a:t>
            </a:r>
            <a:r>
              <a:rPr lang="en-GB" i="1" dirty="0" smtClean="0">
                <a:solidFill>
                  <a:schemeClr val="tx1">
                    <a:lumMod val="75000"/>
                    <a:lumOff val="25000"/>
                  </a:schemeClr>
                </a:solidFill>
              </a:rPr>
              <a:t>res </a:t>
            </a:r>
            <a:r>
              <a:rPr lang="en-GB" i="1" dirty="0" err="1" smtClean="0">
                <a:solidFill>
                  <a:schemeClr val="tx1">
                    <a:lumMod val="75000"/>
                    <a:lumOff val="25000"/>
                  </a:schemeClr>
                </a:solidFill>
              </a:rPr>
              <a:t>publica</a:t>
            </a:r>
            <a:endParaRPr lang="en-GB" i="1" dirty="0" smtClean="0">
              <a:solidFill>
                <a:schemeClr val="tx1">
                  <a:lumMod val="75000"/>
                  <a:lumOff val="25000"/>
                </a:schemeClr>
              </a:solidFill>
            </a:endParaRPr>
          </a:p>
          <a:p>
            <a:pPr lvl="1"/>
            <a:r>
              <a:rPr lang="en-GB" dirty="0" smtClean="0">
                <a:solidFill>
                  <a:schemeClr val="tx1">
                    <a:lumMod val="75000"/>
                    <a:lumOff val="25000"/>
                  </a:schemeClr>
                </a:solidFill>
              </a:rPr>
              <a:t>power of senate</a:t>
            </a:r>
          </a:p>
          <a:p>
            <a:pPr lvl="1"/>
            <a:r>
              <a:rPr lang="en-GB" dirty="0" smtClean="0">
                <a:solidFill>
                  <a:schemeClr val="tx1">
                    <a:lumMod val="75000"/>
                    <a:lumOff val="25000"/>
                  </a:schemeClr>
                </a:solidFill>
              </a:rPr>
              <a:t>morality laws</a:t>
            </a:r>
            <a:endParaRPr lang="en-GB" i="1" dirty="0" smtClean="0">
              <a:solidFill>
                <a:schemeClr val="tx1">
                  <a:lumMod val="75000"/>
                  <a:lumOff val="25000"/>
                </a:schemeClr>
              </a:solidFill>
            </a:endParaRPr>
          </a:p>
          <a:p>
            <a:r>
              <a:rPr lang="en-GB" i="1" dirty="0" err="1">
                <a:solidFill>
                  <a:schemeClr val="bg1">
                    <a:lumMod val="50000"/>
                  </a:schemeClr>
                </a:solidFill>
              </a:rPr>
              <a:t>e</a:t>
            </a:r>
            <a:r>
              <a:rPr lang="en-GB" i="1" dirty="0" err="1" smtClean="0">
                <a:solidFill>
                  <a:schemeClr val="bg1">
                    <a:lumMod val="50000"/>
                  </a:schemeClr>
                </a:solidFill>
              </a:rPr>
              <a:t>quites</a:t>
            </a:r>
            <a:r>
              <a:rPr lang="en-GB" dirty="0" smtClean="0">
                <a:solidFill>
                  <a:schemeClr val="bg1">
                    <a:lumMod val="50000"/>
                  </a:schemeClr>
                </a:solidFill>
              </a:rPr>
              <a:t>/knights</a:t>
            </a:r>
          </a:p>
          <a:p>
            <a:r>
              <a:rPr lang="en-GB" i="1" dirty="0" smtClean="0">
                <a:solidFill>
                  <a:schemeClr val="bg1">
                    <a:lumMod val="50000"/>
                  </a:schemeClr>
                </a:solidFill>
              </a:rPr>
              <a:t>plebs</a:t>
            </a:r>
          </a:p>
        </p:txBody>
      </p:sp>
      <p:pic>
        <p:nvPicPr>
          <p:cNvPr id="10" name="Picture 9" descr="C:\Eigene Dateien\TEACHING MATERIAL\CITIES &amp; SETTLEMENTS\AUGUSTUS ROM\Augustus Statue Via Labicana.JPG"/>
          <p:cNvPicPr>
            <a:picLocks noChangeAspect="1" noChangeArrowheads="1"/>
          </p:cNvPicPr>
          <p:nvPr/>
        </p:nvPicPr>
        <p:blipFill>
          <a:blip r:embed="rId2" cstate="print">
            <a:extLst>
              <a:ext uri="{BEBA8EAE-BF5A-486C-A8C5-ECC9F3942E4B}">
                <a14:imgProps xmlns="" xmlns:a14="http://schemas.microsoft.com/office/drawing/2010/main">
                  <a14:imgLayer r:embed="rId3">
                    <a14:imgEffect>
                      <a14:backgroundRemoval t="2600" b="98670" l="9832" r="89651">
                        <a14:foregroundMark x1="43984" y1="5381" x2="43984" y2="5381"/>
                        <a14:foregroundMark x1="50582" y1="2660" x2="50582" y2="2660"/>
                        <a14:foregroundMark x1="51358" y1="20496" x2="51358" y2="20496"/>
                        <a14:foregroundMark x1="26520" y1="38452" x2="26520" y2="38452"/>
                        <a14:foregroundMark x1="25744" y1="51814" x2="25744" y2="51814"/>
                        <a14:foregroundMark x1="26132" y1="68863" x2="26132" y2="68863"/>
                        <a14:foregroundMark x1="25356" y1="80653" x2="25356" y2="80653"/>
                        <a14:foregroundMark x1="26520" y1="95345" x2="26520" y2="95345"/>
                        <a14:foregroundMark x1="69987" y1="98670" x2="69987" y2="98670"/>
                        <a14:foregroundMark x1="79172" y1="90145" x2="79172" y2="90145"/>
                        <a14:foregroundMark x1="82018" y1="73519" x2="82018" y2="73519"/>
                        <a14:foregroundMark x1="79172" y1="55683" x2="79172" y2="55683"/>
                        <a14:foregroundMark x1="67529" y1="53567" x2="67529" y2="53567"/>
                        <a14:foregroundMark x1="59250" y1="49879" x2="59250" y2="49879"/>
                        <a14:foregroundMark x1="50970" y1="46977" x2="50970" y2="46977"/>
                        <a14:foregroundMark x1="55498" y1="38089" x2="55498" y2="38089"/>
                        <a14:foregroundMark x1="77878" y1="43470" x2="77878" y2="43470"/>
                        <a14:foregroundMark x1="78784" y1="39238" x2="78784" y2="39238"/>
                        <a14:foregroundMark x1="77102" y1="34220" x2="77102" y2="34220"/>
                        <a14:foregroundMark x1="76197" y1="29927" x2="76197" y2="29927"/>
                        <a14:foregroundMark x1="77490" y1="23761" x2="77490" y2="23761"/>
                        <a14:foregroundMark x1="70893" y1="19891" x2="70893" y2="19891"/>
                        <a14:foregroundMark x1="68435" y1="17170" x2="68435" y2="17170"/>
                        <a14:foregroundMark x1="58473" y1="15599" x2="58473" y2="15599"/>
                        <a14:foregroundMark x1="50194" y1="13664" x2="50194" y2="13664"/>
                        <a14:foregroundMark x1="43596" y1="12515" x2="43596" y2="12515"/>
                        <a14:foregroundMark x1="36869" y1="12334" x2="36869" y2="12334"/>
                        <a14:foregroundMark x1="31177" y1="16385" x2="31177" y2="16385"/>
                        <a14:foregroundMark x1="27814" y1="20677" x2="27814" y2="20677"/>
                        <a14:foregroundMark x1="19146" y1="27267" x2="19146" y2="27267"/>
                        <a14:foregroundMark x1="15006" y1="32104" x2="15006" y2="32104"/>
                        <a14:foregroundMark x1="15395" y1="35369" x2="15395" y2="35369"/>
                        <a14:foregroundMark x1="15783" y1="38271" x2="15783" y2="38271"/>
                        <a14:foregroundMark x1="17464" y1="45647" x2="17464" y2="45647"/>
                        <a14:foregroundMark x1="21604" y1="49093" x2="21604" y2="49093"/>
                        <a14:foregroundMark x1="26520" y1="49093" x2="26520" y2="49093"/>
                        <a14:foregroundMark x1="32342" y1="49698" x2="32342" y2="49698"/>
                        <a14:foregroundMark x1="36869" y1="51451" x2="36869" y2="51451"/>
                        <a14:foregroundMark x1="37775" y1="53567" x2="37775" y2="53567"/>
                        <a14:foregroundMark x1="38163" y1="56832" x2="38163" y2="56832"/>
                        <a14:foregroundMark x1="38939" y1="60339" x2="38939" y2="60339"/>
                        <a14:foregroundMark x1="39457" y1="63059" x2="39457" y2="63059"/>
                        <a14:foregroundMark x1="39457" y1="66324" x2="39457" y2="66324"/>
                        <a14:foregroundMark x1="37775" y1="70556" x2="37775" y2="70556"/>
                        <a14:foregroundMark x1="37775" y1="73277" x2="37775" y2="73277"/>
                        <a14:foregroundMark x1="37387" y1="76784" x2="37387" y2="76784"/>
                        <a14:foregroundMark x1="43079" y1="77932" x2="43079" y2="77932"/>
                        <a14:foregroundMark x1="52264" y1="77751" x2="52264" y2="77751"/>
                        <a14:foregroundMark x1="58862" y1="73700" x2="58862" y2="73700"/>
                        <a14:foregroundMark x1="63777" y1="69045" x2="63777" y2="69045"/>
                        <a14:foregroundMark x1="61708" y1="64994" x2="61708" y2="64994"/>
                        <a14:foregroundMark x1="61320" y1="62817" x2="61320" y2="62817"/>
                        <a14:foregroundMark x1="58085" y1="60883" x2="58085" y2="60883"/>
                        <a14:foregroundMark x1="54334" y1="58948" x2="54334" y2="58948"/>
                        <a14:foregroundMark x1="51876" y1="56288" x2="51876" y2="56288"/>
                        <a14:foregroundMark x1="49288" y1="51814" x2="49288" y2="51814"/>
                        <a14:foregroundMark x1="42691" y1="47158" x2="42691" y2="47158"/>
                        <a14:foregroundMark x1="42691" y1="43108" x2="42691" y2="43108"/>
                        <a14:foregroundMark x1="43079" y1="38089" x2="43079" y2="38089"/>
                        <a14:foregroundMark x1="63777" y1="46614" x2="63777" y2="46614"/>
                        <a14:foregroundMark x1="64683" y1="37304" x2="64683" y2="37304"/>
                        <a14:foregroundMark x1="60931" y1="31862" x2="60931" y2="31862"/>
                        <a14:foregroundMark x1="47219" y1="30895" x2="47219" y2="30895"/>
                        <a14:foregroundMark x1="39457" y1="25091" x2="39457" y2="25091"/>
                        <a14:foregroundMark x1="79560" y1="60339" x2="79560" y2="60339"/>
                        <a14:foregroundMark x1="72574" y1="77570" x2="72574" y2="77570"/>
                        <a14:foregroundMark x1="79560" y1="83736" x2="79560" y2="83736"/>
                        <a14:foregroundMark x1="77490" y1="94982" x2="77490" y2="94982"/>
                        <a14:foregroundMark x1="62613" y1="96735" x2="62613" y2="96735"/>
                        <a14:foregroundMark x1="50582" y1="96493" x2="50582" y2="96493"/>
                        <a14:foregroundMark x1="37775" y1="93833" x2="37775" y2="93833"/>
                        <a14:foregroundMark x1="26132" y1="92080" x2="26132" y2="92080"/>
                        <a14:foregroundMark x1="27426" y1="88755" x2="27426" y2="88755"/>
                        <a14:foregroundMark x1="29495" y1="81983" x2="29495" y2="81983"/>
                        <a14:foregroundMark x1="29107" y1="76179" x2="29107" y2="76179"/>
                        <a14:foregroundMark x1="29107" y1="66324" x2="29107" y2="66324"/>
                        <a14:foregroundMark x1="20828" y1="64571" x2="20828" y2="64571"/>
                        <a14:foregroundMark x1="20828" y1="59371" x2="20828" y2="59371"/>
                        <a14:foregroundMark x1="19922" y1="56046" x2="19922" y2="56046"/>
                        <a14:foregroundMark x1="37387" y1="40568" x2="37387" y2="40568"/>
                        <a14:foregroundMark x1="35705" y1="35006" x2="35705" y2="35006"/>
                        <a14:foregroundMark x1="81242" y1="54534" x2="81242" y2="54534"/>
                        <a14:foregroundMark x1="79172" y1="66929" x2="79172" y2="66929"/>
                        <a14:foregroundMark x1="75420" y1="72310" x2="75420" y2="72310"/>
                        <a14:foregroundMark x1="70505" y1="75998" x2="70505" y2="75998"/>
                        <a14:foregroundMark x1="62225" y1="82588" x2="62225" y2="82588"/>
                        <a14:foregroundMark x1="56016" y1="90326" x2="56016" y2="90326"/>
                        <a14:foregroundMark x1="56404" y1="93591" x2="56404" y2="93591"/>
                        <a14:foregroundMark x1="83700" y1="49274" x2="83700" y2="49274"/>
                        <a14:foregroundMark x1="79560" y1="49093" x2="79560" y2="49093"/>
                        <a14:foregroundMark x1="79948" y1="48126" x2="79948" y2="48126"/>
                        <a14:foregroundMark x1="82924" y1="47158" x2="82924" y2="47158"/>
                        <a14:foregroundMark x1="82406" y1="45828" x2="82406" y2="45828"/>
                      </a14:backgroundRemoval>
                    </a14:imgEffect>
                  </a14:imgLayer>
                </a14:imgProps>
              </a:ext>
              <a:ext uri="{28A0092B-C50C-407E-A947-70E740481C1C}">
                <a14:useLocalDpi xmlns="" xmlns:a14="http://schemas.microsoft.com/office/drawing/2010/main" val="0"/>
              </a:ext>
            </a:extLst>
          </a:blip>
          <a:srcRect/>
          <a:stretch>
            <a:fillRect/>
          </a:stretch>
        </p:blipFill>
        <p:spPr bwMode="auto">
          <a:xfrm>
            <a:off x="5860107" y="-90952"/>
            <a:ext cx="3248397" cy="6948952"/>
          </a:xfrm>
          <a:prstGeom prst="rect">
            <a:avLst/>
          </a:prstGeom>
          <a:noFill/>
          <a:ln w="9525">
            <a:noFill/>
            <a:miter lim="800000"/>
            <a:headEnd/>
            <a:tailEnd/>
          </a:ln>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3812533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ircle(out)">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1752" y="228600"/>
            <a:ext cx="8534400" cy="758952"/>
          </a:xfrm>
        </p:spPr>
        <p:txBody>
          <a:bodyPr/>
          <a:lstStyle/>
          <a:p>
            <a:r>
              <a:rPr lang="en-GB" dirty="0" smtClean="0"/>
              <a:t>Consolidating his power</a:t>
            </a:r>
            <a:endParaRPr lang="en-GB" dirty="0"/>
          </a:p>
        </p:txBody>
      </p:sp>
      <p:sp>
        <p:nvSpPr>
          <p:cNvPr id="5" name="TextBox 4"/>
          <p:cNvSpPr txBox="1"/>
          <p:nvPr/>
        </p:nvSpPr>
        <p:spPr>
          <a:xfrm>
            <a:off x="395536" y="5661248"/>
            <a:ext cx="3024336" cy="369332"/>
          </a:xfrm>
          <a:prstGeom prst="rect">
            <a:avLst/>
          </a:prstGeom>
          <a:noFill/>
        </p:spPr>
        <p:txBody>
          <a:bodyPr wrap="square" rtlCol="0">
            <a:spAutoFit/>
          </a:bodyPr>
          <a:lstStyle/>
          <a:p>
            <a:endParaRPr lang="en-GB" dirty="0"/>
          </a:p>
        </p:txBody>
      </p:sp>
      <p:pic>
        <p:nvPicPr>
          <p:cNvPr id="7" name="Picture 6" descr="C:\Eigene Dateien\TEACHING MATERIAL\CITIES &amp; SETTLEMENTS\AUGUSTUS ROM\Augustus Statue Via Labicana.JPG"/>
          <p:cNvPicPr>
            <a:picLocks noChangeAspect="1" noChangeArrowheads="1"/>
          </p:cNvPicPr>
          <p:nvPr/>
        </p:nvPicPr>
        <p:blipFill>
          <a:blip r:embed="rId2" cstate="print">
            <a:extLst>
              <a:ext uri="{BEBA8EAE-BF5A-486C-A8C5-ECC9F3942E4B}">
                <a14:imgProps xmlns="" xmlns:a14="http://schemas.microsoft.com/office/drawing/2010/main">
                  <a14:imgLayer r:embed="rId3">
                    <a14:imgEffect>
                      <a14:backgroundRemoval t="2600" b="98670" l="9832" r="89651">
                        <a14:foregroundMark x1="43984" y1="5381" x2="43984" y2="5381"/>
                        <a14:foregroundMark x1="50582" y1="2660" x2="50582" y2="2660"/>
                        <a14:foregroundMark x1="51358" y1="20496" x2="51358" y2="20496"/>
                        <a14:foregroundMark x1="26520" y1="38452" x2="26520" y2="38452"/>
                        <a14:foregroundMark x1="25744" y1="51814" x2="25744" y2="51814"/>
                        <a14:foregroundMark x1="26132" y1="68863" x2="26132" y2="68863"/>
                        <a14:foregroundMark x1="25356" y1="80653" x2="25356" y2="80653"/>
                        <a14:foregroundMark x1="26520" y1="95345" x2="26520" y2="95345"/>
                        <a14:foregroundMark x1="69987" y1="98670" x2="69987" y2="98670"/>
                        <a14:foregroundMark x1="79172" y1="90145" x2="79172" y2="90145"/>
                        <a14:foregroundMark x1="82018" y1="73519" x2="82018" y2="73519"/>
                        <a14:foregroundMark x1="79172" y1="55683" x2="79172" y2="55683"/>
                        <a14:foregroundMark x1="67529" y1="53567" x2="67529" y2="53567"/>
                        <a14:foregroundMark x1="59250" y1="49879" x2="59250" y2="49879"/>
                        <a14:foregroundMark x1="50970" y1="46977" x2="50970" y2="46977"/>
                        <a14:foregroundMark x1="55498" y1="38089" x2="55498" y2="38089"/>
                        <a14:foregroundMark x1="77878" y1="43470" x2="77878" y2="43470"/>
                        <a14:foregroundMark x1="78784" y1="39238" x2="78784" y2="39238"/>
                        <a14:foregroundMark x1="77102" y1="34220" x2="77102" y2="34220"/>
                        <a14:foregroundMark x1="76197" y1="29927" x2="76197" y2="29927"/>
                        <a14:foregroundMark x1="77490" y1="23761" x2="77490" y2="23761"/>
                        <a14:foregroundMark x1="70893" y1="19891" x2="70893" y2="19891"/>
                        <a14:foregroundMark x1="68435" y1="17170" x2="68435" y2="17170"/>
                        <a14:foregroundMark x1="58473" y1="15599" x2="58473" y2="15599"/>
                        <a14:foregroundMark x1="50194" y1="13664" x2="50194" y2="13664"/>
                        <a14:foregroundMark x1="43596" y1="12515" x2="43596" y2="12515"/>
                        <a14:foregroundMark x1="36869" y1="12334" x2="36869" y2="12334"/>
                        <a14:foregroundMark x1="31177" y1="16385" x2="31177" y2="16385"/>
                        <a14:foregroundMark x1="27814" y1="20677" x2="27814" y2="20677"/>
                        <a14:foregroundMark x1="19146" y1="27267" x2="19146" y2="27267"/>
                        <a14:foregroundMark x1="15006" y1="32104" x2="15006" y2="32104"/>
                        <a14:foregroundMark x1="15395" y1="35369" x2="15395" y2="35369"/>
                        <a14:foregroundMark x1="15783" y1="38271" x2="15783" y2="38271"/>
                        <a14:foregroundMark x1="17464" y1="45647" x2="17464" y2="45647"/>
                        <a14:foregroundMark x1="21604" y1="49093" x2="21604" y2="49093"/>
                        <a14:foregroundMark x1="26520" y1="49093" x2="26520" y2="49093"/>
                        <a14:foregroundMark x1="32342" y1="49698" x2="32342" y2="49698"/>
                        <a14:foregroundMark x1="36869" y1="51451" x2="36869" y2="51451"/>
                        <a14:foregroundMark x1="37775" y1="53567" x2="37775" y2="53567"/>
                        <a14:foregroundMark x1="38163" y1="56832" x2="38163" y2="56832"/>
                        <a14:foregroundMark x1="38939" y1="60339" x2="38939" y2="60339"/>
                        <a14:foregroundMark x1="39457" y1="63059" x2="39457" y2="63059"/>
                        <a14:foregroundMark x1="39457" y1="66324" x2="39457" y2="66324"/>
                        <a14:foregroundMark x1="37775" y1="70556" x2="37775" y2="70556"/>
                        <a14:foregroundMark x1="37775" y1="73277" x2="37775" y2="73277"/>
                        <a14:foregroundMark x1="37387" y1="76784" x2="37387" y2="76784"/>
                        <a14:foregroundMark x1="43079" y1="77932" x2="43079" y2="77932"/>
                        <a14:foregroundMark x1="52264" y1="77751" x2="52264" y2="77751"/>
                        <a14:foregroundMark x1="58862" y1="73700" x2="58862" y2="73700"/>
                        <a14:foregroundMark x1="63777" y1="69045" x2="63777" y2="69045"/>
                        <a14:foregroundMark x1="61708" y1="64994" x2="61708" y2="64994"/>
                        <a14:foregroundMark x1="61320" y1="62817" x2="61320" y2="62817"/>
                        <a14:foregroundMark x1="58085" y1="60883" x2="58085" y2="60883"/>
                        <a14:foregroundMark x1="54334" y1="58948" x2="54334" y2="58948"/>
                        <a14:foregroundMark x1="51876" y1="56288" x2="51876" y2="56288"/>
                        <a14:foregroundMark x1="49288" y1="51814" x2="49288" y2="51814"/>
                        <a14:foregroundMark x1="42691" y1="47158" x2="42691" y2="47158"/>
                        <a14:foregroundMark x1="42691" y1="43108" x2="42691" y2="43108"/>
                        <a14:foregroundMark x1="43079" y1="38089" x2="43079" y2="38089"/>
                        <a14:foregroundMark x1="63777" y1="46614" x2="63777" y2="46614"/>
                        <a14:foregroundMark x1="64683" y1="37304" x2="64683" y2="37304"/>
                        <a14:foregroundMark x1="60931" y1="31862" x2="60931" y2="31862"/>
                        <a14:foregroundMark x1="47219" y1="30895" x2="47219" y2="30895"/>
                        <a14:foregroundMark x1="39457" y1="25091" x2="39457" y2="25091"/>
                        <a14:foregroundMark x1="79560" y1="60339" x2="79560" y2="60339"/>
                        <a14:foregroundMark x1="72574" y1="77570" x2="72574" y2="77570"/>
                        <a14:foregroundMark x1="79560" y1="83736" x2="79560" y2="83736"/>
                        <a14:foregroundMark x1="77490" y1="94982" x2="77490" y2="94982"/>
                        <a14:foregroundMark x1="62613" y1="96735" x2="62613" y2="96735"/>
                        <a14:foregroundMark x1="50582" y1="96493" x2="50582" y2="96493"/>
                        <a14:foregroundMark x1="37775" y1="93833" x2="37775" y2="93833"/>
                        <a14:foregroundMark x1="26132" y1="92080" x2="26132" y2="92080"/>
                        <a14:foregroundMark x1="27426" y1="88755" x2="27426" y2="88755"/>
                        <a14:foregroundMark x1="29495" y1="81983" x2="29495" y2="81983"/>
                        <a14:foregroundMark x1="29107" y1="76179" x2="29107" y2="76179"/>
                        <a14:foregroundMark x1="29107" y1="66324" x2="29107" y2="66324"/>
                        <a14:foregroundMark x1="20828" y1="64571" x2="20828" y2="64571"/>
                        <a14:foregroundMark x1="20828" y1="59371" x2="20828" y2="59371"/>
                        <a14:foregroundMark x1="19922" y1="56046" x2="19922" y2="56046"/>
                        <a14:foregroundMark x1="37387" y1="40568" x2="37387" y2="40568"/>
                        <a14:foregroundMark x1="35705" y1="35006" x2="35705" y2="35006"/>
                        <a14:foregroundMark x1="81242" y1="54534" x2="81242" y2="54534"/>
                        <a14:foregroundMark x1="79172" y1="66929" x2="79172" y2="66929"/>
                        <a14:foregroundMark x1="75420" y1="72310" x2="75420" y2="72310"/>
                        <a14:foregroundMark x1="70505" y1="75998" x2="70505" y2="75998"/>
                        <a14:foregroundMark x1="62225" y1="82588" x2="62225" y2="82588"/>
                        <a14:foregroundMark x1="56016" y1="90326" x2="56016" y2="90326"/>
                        <a14:foregroundMark x1="56404" y1="93591" x2="56404" y2="93591"/>
                        <a14:foregroundMark x1="83700" y1="49274" x2="83700" y2="49274"/>
                        <a14:foregroundMark x1="79560" y1="49093" x2="79560" y2="49093"/>
                        <a14:foregroundMark x1="79948" y1="48126" x2="79948" y2="48126"/>
                        <a14:foregroundMark x1="82924" y1="47158" x2="82924" y2="47158"/>
                        <a14:foregroundMark x1="82406" y1="45828" x2="82406" y2="45828"/>
                      </a14:backgroundRemoval>
                    </a14:imgEffect>
                  </a14:imgLayer>
                </a14:imgProps>
              </a:ext>
              <a:ext uri="{28A0092B-C50C-407E-A947-70E740481C1C}">
                <a14:useLocalDpi xmlns="" xmlns:a14="http://schemas.microsoft.com/office/drawing/2010/main" val="0"/>
              </a:ext>
            </a:extLst>
          </a:blip>
          <a:srcRect/>
          <a:stretch>
            <a:fillRect/>
          </a:stretch>
        </p:blipFill>
        <p:spPr bwMode="auto">
          <a:xfrm>
            <a:off x="5860107" y="-90952"/>
            <a:ext cx="3248397" cy="6948952"/>
          </a:xfrm>
          <a:prstGeom prst="rect">
            <a:avLst/>
          </a:prstGeom>
          <a:noFill/>
          <a:ln w="9525">
            <a:noFill/>
            <a:miter lim="800000"/>
            <a:headEnd/>
            <a:tailEnd/>
          </a:ln>
          <a:extLst>
            <a:ext uri="{909E8E84-426E-40DD-AFC4-6F175D3DCCD1}">
              <a14:hiddenFill xmlns="" xmlns:a14="http://schemas.microsoft.com/office/drawing/2010/main">
                <a:solidFill>
                  <a:srgbClr val="FFFFFF"/>
                </a:solidFill>
              </a14:hiddenFill>
            </a:ext>
          </a:extLst>
        </p:spPr>
      </p:pic>
      <p:sp>
        <p:nvSpPr>
          <p:cNvPr id="9" name="Content Placeholder 2"/>
          <p:cNvSpPr>
            <a:spLocks noGrp="1"/>
          </p:cNvSpPr>
          <p:nvPr>
            <p:ph sz="quarter" idx="1"/>
          </p:nvPr>
        </p:nvSpPr>
        <p:spPr>
          <a:xfrm>
            <a:off x="28520" y="1556792"/>
            <a:ext cx="8503920" cy="5040560"/>
          </a:xfrm>
          <a:solidFill>
            <a:schemeClr val="accent1">
              <a:tint val="95000"/>
              <a:alpha val="75000"/>
            </a:schemeClr>
          </a:solidFill>
        </p:spPr>
        <p:style>
          <a:lnRef idx="0">
            <a:schemeClr val="accent1"/>
          </a:lnRef>
          <a:fillRef idx="3">
            <a:schemeClr val="accent1"/>
          </a:fillRef>
          <a:effectRef idx="3">
            <a:schemeClr val="accent1"/>
          </a:effectRef>
          <a:fontRef idx="minor">
            <a:schemeClr val="lt1"/>
          </a:fontRef>
        </p:style>
        <p:txBody>
          <a:bodyPr>
            <a:noAutofit/>
          </a:bodyPr>
          <a:lstStyle/>
          <a:p>
            <a:pPr marL="0" indent="0" algn="ctr">
              <a:buNone/>
            </a:pPr>
            <a:r>
              <a:rPr lang="en-GB" sz="2100" b="1" dirty="0" smtClean="0">
                <a:effectLst>
                  <a:outerShdw blurRad="38100" dist="38100" dir="2700000" algn="tl">
                    <a:srgbClr val="000000">
                      <a:alpha val="43137"/>
                    </a:srgbClr>
                  </a:outerShdw>
                </a:effectLst>
              </a:rPr>
              <a:t>Augustan Legislation (Selection)</a:t>
            </a:r>
          </a:p>
          <a:p>
            <a:r>
              <a:rPr lang="en-GB" sz="2100" dirty="0" smtClean="0">
                <a:effectLst>
                  <a:outerShdw blurRad="38100" dist="38100" dir="2700000" algn="tl">
                    <a:srgbClr val="000000">
                      <a:alpha val="43137"/>
                    </a:srgbClr>
                  </a:outerShdw>
                </a:effectLst>
              </a:rPr>
              <a:t>18 BC </a:t>
            </a:r>
            <a:r>
              <a:rPr lang="en-GB" sz="2100" dirty="0">
                <a:effectLst>
                  <a:outerShdw blurRad="38100" dist="38100" dir="2700000" algn="tl">
                    <a:srgbClr val="000000">
                      <a:alpha val="43137"/>
                    </a:srgbClr>
                  </a:outerShdw>
                </a:effectLst>
              </a:rPr>
              <a:t>LEX </a:t>
            </a:r>
            <a:r>
              <a:rPr lang="en-GB" sz="2100" dirty="0" smtClean="0">
                <a:effectLst>
                  <a:outerShdw blurRad="38100" dist="38100" dir="2700000" algn="tl">
                    <a:srgbClr val="000000">
                      <a:alpha val="43137"/>
                    </a:srgbClr>
                  </a:outerShdw>
                </a:effectLst>
              </a:rPr>
              <a:t>IULIA </a:t>
            </a:r>
            <a:r>
              <a:rPr lang="en-GB" sz="2100" dirty="0">
                <a:effectLst>
                  <a:outerShdw blurRad="38100" dist="38100" dir="2700000" algn="tl">
                    <a:srgbClr val="000000">
                      <a:alpha val="43137"/>
                    </a:srgbClr>
                  </a:outerShdw>
                </a:effectLst>
              </a:rPr>
              <a:t>DE ADULTERIIS </a:t>
            </a:r>
            <a:r>
              <a:rPr lang="en-GB" sz="2100" dirty="0" smtClean="0">
                <a:effectLst>
                  <a:outerShdw blurRad="38100" dist="38100" dir="2700000" algn="tl">
                    <a:srgbClr val="000000">
                      <a:alpha val="43137"/>
                    </a:srgbClr>
                  </a:outerShdw>
                </a:effectLst>
              </a:rPr>
              <a:t/>
            </a:r>
            <a:br>
              <a:rPr lang="en-GB" sz="2100" dirty="0" smtClean="0">
                <a:effectLst>
                  <a:outerShdw blurRad="38100" dist="38100" dir="2700000" algn="tl">
                    <a:srgbClr val="000000">
                      <a:alpha val="43137"/>
                    </a:srgbClr>
                  </a:outerShdw>
                </a:effectLst>
              </a:rPr>
            </a:br>
            <a:r>
              <a:rPr lang="en-GB" sz="2100" dirty="0" smtClean="0">
                <a:effectLst>
                  <a:outerShdw blurRad="38100" dist="38100" dir="2700000" algn="tl">
                    <a:srgbClr val="000000">
                      <a:alpha val="43137"/>
                    </a:srgbClr>
                  </a:outerShdw>
                </a:effectLst>
              </a:rPr>
              <a:t>                    (law </a:t>
            </a:r>
            <a:r>
              <a:rPr lang="en-GB" sz="2100" dirty="0">
                <a:effectLst>
                  <a:outerShdw blurRad="38100" dist="38100" dir="2700000" algn="tl">
                    <a:srgbClr val="000000">
                      <a:alpha val="43137"/>
                    </a:srgbClr>
                  </a:outerShdw>
                </a:effectLst>
              </a:rPr>
              <a:t>on adultery and marriage regulations</a:t>
            </a:r>
            <a:r>
              <a:rPr lang="en-GB" sz="2100" dirty="0" smtClean="0">
                <a:effectLst>
                  <a:outerShdw blurRad="38100" dist="38100" dir="2700000" algn="tl">
                    <a:srgbClr val="000000">
                      <a:alpha val="43137"/>
                    </a:srgbClr>
                  </a:outerShdw>
                </a:effectLst>
              </a:rPr>
              <a:t>)</a:t>
            </a:r>
          </a:p>
          <a:p>
            <a:r>
              <a:rPr lang="en-GB" sz="2100" dirty="0" smtClean="0">
                <a:effectLst>
                  <a:outerShdw blurRad="38100" dist="38100" dir="2700000" algn="tl">
                    <a:srgbClr val="000000">
                      <a:alpha val="43137"/>
                    </a:srgbClr>
                  </a:outerShdw>
                </a:effectLst>
              </a:rPr>
              <a:t>18 BC LEX IULIA </a:t>
            </a:r>
            <a:r>
              <a:rPr lang="en-GB" sz="2100" dirty="0">
                <a:effectLst>
                  <a:outerShdw blurRad="38100" dist="38100" dir="2700000" algn="tl">
                    <a:srgbClr val="000000">
                      <a:alpha val="43137"/>
                    </a:srgbClr>
                  </a:outerShdw>
                </a:effectLst>
              </a:rPr>
              <a:t>DE AMBITU </a:t>
            </a:r>
            <a:r>
              <a:rPr lang="en-GB" sz="2100" dirty="0" smtClean="0">
                <a:effectLst>
                  <a:outerShdw blurRad="38100" dist="38100" dir="2700000" algn="tl">
                    <a:srgbClr val="000000">
                      <a:alpha val="43137"/>
                    </a:srgbClr>
                  </a:outerShdw>
                </a:effectLst>
              </a:rPr>
              <a:t/>
            </a:r>
            <a:br>
              <a:rPr lang="en-GB" sz="2100" dirty="0" smtClean="0">
                <a:effectLst>
                  <a:outerShdw blurRad="38100" dist="38100" dir="2700000" algn="tl">
                    <a:srgbClr val="000000">
                      <a:alpha val="43137"/>
                    </a:srgbClr>
                  </a:outerShdw>
                </a:effectLst>
              </a:rPr>
            </a:br>
            <a:r>
              <a:rPr lang="en-GB" sz="2100" dirty="0" smtClean="0">
                <a:effectLst>
                  <a:outerShdw blurRad="38100" dist="38100" dir="2700000" algn="tl">
                    <a:srgbClr val="000000">
                      <a:alpha val="43137"/>
                    </a:srgbClr>
                  </a:outerShdw>
                </a:effectLst>
              </a:rPr>
              <a:t>         (to </a:t>
            </a:r>
            <a:r>
              <a:rPr lang="en-GB" sz="2100" dirty="0">
                <a:effectLst>
                  <a:outerShdw blurRad="38100" dist="38100" dir="2700000" algn="tl">
                    <a:srgbClr val="000000">
                      <a:alpha val="43137"/>
                    </a:srgbClr>
                  </a:outerShdw>
                </a:effectLst>
              </a:rPr>
              <a:t>regulate and </a:t>
            </a:r>
            <a:r>
              <a:rPr lang="en-GB" sz="2100" dirty="0" smtClean="0">
                <a:effectLst>
                  <a:outerShdw blurRad="38100" dist="38100" dir="2700000" algn="tl">
                    <a:srgbClr val="000000">
                      <a:alpha val="43137"/>
                    </a:srgbClr>
                  </a:outerShdw>
                </a:effectLst>
              </a:rPr>
              <a:t>penalise </a:t>
            </a:r>
            <a:r>
              <a:rPr lang="en-GB" sz="2100" dirty="0">
                <a:effectLst>
                  <a:outerShdw blurRad="38100" dist="38100" dir="2700000" algn="tl">
                    <a:srgbClr val="000000">
                      <a:alpha val="43137"/>
                    </a:srgbClr>
                  </a:outerShdw>
                </a:effectLst>
              </a:rPr>
              <a:t>electoral corruption</a:t>
            </a:r>
            <a:r>
              <a:rPr lang="en-GB" sz="2100" dirty="0" smtClean="0">
                <a:effectLst>
                  <a:outerShdw blurRad="38100" dist="38100" dir="2700000" algn="tl">
                    <a:srgbClr val="000000">
                      <a:alpha val="43137"/>
                    </a:srgbClr>
                  </a:outerShdw>
                </a:effectLst>
              </a:rPr>
              <a:t>)</a:t>
            </a:r>
          </a:p>
          <a:p>
            <a:r>
              <a:rPr lang="en-GB" sz="2100" dirty="0" smtClean="0">
                <a:effectLst>
                  <a:outerShdw blurRad="38100" dist="38100" dir="2700000" algn="tl">
                    <a:srgbClr val="000000">
                      <a:alpha val="43137"/>
                    </a:srgbClr>
                  </a:outerShdw>
                </a:effectLst>
              </a:rPr>
              <a:t>18 BC LEX IULIA </a:t>
            </a:r>
            <a:r>
              <a:rPr lang="en-GB" sz="2100" dirty="0">
                <a:effectLst>
                  <a:outerShdw blurRad="38100" dist="38100" dir="2700000" algn="tl">
                    <a:srgbClr val="000000">
                      <a:alpha val="43137"/>
                    </a:srgbClr>
                  </a:outerShdw>
                </a:effectLst>
              </a:rPr>
              <a:t>DE MAGISTRATIBUS (also on senatorial census) </a:t>
            </a:r>
            <a:endParaRPr lang="en-GB" sz="2100" dirty="0" smtClean="0">
              <a:effectLst>
                <a:outerShdw blurRad="38100" dist="38100" dir="2700000" algn="tl">
                  <a:srgbClr val="000000">
                    <a:alpha val="43137"/>
                  </a:srgbClr>
                </a:outerShdw>
              </a:effectLst>
            </a:endParaRPr>
          </a:p>
          <a:p>
            <a:r>
              <a:rPr lang="en-GB" sz="2100" dirty="0" smtClean="0">
                <a:effectLst>
                  <a:outerShdw blurRad="38100" dist="38100" dir="2700000" algn="tl">
                    <a:srgbClr val="000000">
                      <a:alpha val="43137"/>
                    </a:srgbClr>
                  </a:outerShdw>
                </a:effectLst>
              </a:rPr>
              <a:t>18 BC(?) LEX IULIA </a:t>
            </a:r>
            <a:r>
              <a:rPr lang="en-GB" sz="2100" dirty="0">
                <a:effectLst>
                  <a:outerShdw blurRad="38100" dist="38100" dir="2700000" algn="tl">
                    <a:srgbClr val="000000">
                      <a:alpha val="43137"/>
                    </a:srgbClr>
                  </a:outerShdw>
                </a:effectLst>
              </a:rPr>
              <a:t>ANNONAE: </a:t>
            </a:r>
            <a:r>
              <a:rPr lang="en-GB" sz="2100" dirty="0" smtClean="0">
                <a:effectLst>
                  <a:outerShdw blurRad="38100" dist="38100" dir="2700000" algn="tl">
                    <a:srgbClr val="000000">
                      <a:alpha val="43137"/>
                    </a:srgbClr>
                  </a:outerShdw>
                </a:effectLst>
              </a:rPr>
              <a:t>against unfair </a:t>
            </a:r>
            <a:r>
              <a:rPr lang="en-GB" sz="2100" dirty="0">
                <a:effectLst>
                  <a:outerShdw blurRad="38100" dist="38100" dir="2700000" algn="tl">
                    <a:srgbClr val="000000">
                      <a:alpha val="43137"/>
                    </a:srgbClr>
                  </a:outerShdw>
                </a:effectLst>
              </a:rPr>
              <a:t>practices </a:t>
            </a:r>
            <a:r>
              <a:rPr lang="en-GB" sz="2100" dirty="0" smtClean="0">
                <a:effectLst>
                  <a:outerShdw blurRad="38100" dist="38100" dir="2700000" algn="tl">
                    <a:srgbClr val="000000">
                      <a:alpha val="43137"/>
                    </a:srgbClr>
                  </a:outerShdw>
                </a:effectLst>
              </a:rPr>
              <a:t>re food</a:t>
            </a:r>
          </a:p>
          <a:p>
            <a:r>
              <a:rPr lang="en-GB" sz="2100" dirty="0" smtClean="0">
                <a:effectLst>
                  <a:outerShdw blurRad="38100" dist="38100" dir="2700000" algn="tl">
                    <a:srgbClr val="000000">
                      <a:alpha val="43137"/>
                    </a:srgbClr>
                  </a:outerShdw>
                </a:effectLst>
              </a:rPr>
              <a:t>18 BC(?) LEX IULIA </a:t>
            </a:r>
            <a:r>
              <a:rPr lang="en-GB" sz="2100" dirty="0">
                <a:effectLst>
                  <a:outerShdw blurRad="38100" dist="38100" dir="2700000" algn="tl">
                    <a:srgbClr val="000000">
                      <a:alpha val="43137"/>
                    </a:srgbClr>
                  </a:outerShdw>
                </a:effectLst>
              </a:rPr>
              <a:t>DE MARITANDIS ORDINIBUS </a:t>
            </a:r>
            <a:r>
              <a:rPr lang="en-GB" sz="2100" dirty="0" smtClean="0">
                <a:effectLst>
                  <a:outerShdw blurRad="38100" dist="38100" dir="2700000" algn="tl">
                    <a:srgbClr val="000000">
                      <a:alpha val="43137"/>
                    </a:srgbClr>
                  </a:outerShdw>
                </a:effectLst>
              </a:rPr>
              <a:t>- </a:t>
            </a:r>
            <a:r>
              <a:rPr lang="en-GB" sz="2100" dirty="0">
                <a:effectLst>
                  <a:outerShdw blurRad="38100" dist="38100" dir="2700000" algn="tl">
                    <a:srgbClr val="000000">
                      <a:alpha val="43137"/>
                    </a:srgbClr>
                  </a:outerShdw>
                </a:effectLst>
              </a:rPr>
              <a:t>Julian Law on </a:t>
            </a:r>
            <a:r>
              <a:rPr lang="en-GB" sz="2100" dirty="0" smtClean="0">
                <a:effectLst>
                  <a:outerShdw blurRad="38100" dist="38100" dir="2700000" algn="tl">
                    <a:srgbClr val="000000">
                      <a:alpha val="43137"/>
                    </a:srgbClr>
                  </a:outerShdw>
                </a:effectLst>
              </a:rPr>
              <a:t>Marriage (</a:t>
            </a:r>
            <a:r>
              <a:rPr lang="en-GB" sz="2100" dirty="0" smtClean="0">
                <a:effectLst>
                  <a:outerShdw blurRad="38100" dist="38100" dir="2700000" algn="tl">
                    <a:srgbClr val="000000">
                      <a:alpha val="43137"/>
                    </a:srgbClr>
                  </a:outerShdw>
                </a:effectLst>
                <a:sym typeface="Wingdings" panose="05000000000000000000" pitchFamily="2" charset="2"/>
              </a:rPr>
              <a:t>AD 9: </a:t>
            </a:r>
            <a:r>
              <a:rPr lang="en-GB" sz="2100" dirty="0" smtClean="0">
                <a:effectLst>
                  <a:outerShdw blurRad="38100" dist="38100" dir="2700000" algn="tl">
                    <a:srgbClr val="000000">
                      <a:alpha val="43137"/>
                    </a:srgbClr>
                  </a:outerShdw>
                </a:effectLst>
              </a:rPr>
              <a:t>LEX </a:t>
            </a:r>
            <a:r>
              <a:rPr lang="en-GB" sz="2100" dirty="0">
                <a:effectLst>
                  <a:outerShdw blurRad="38100" dist="38100" dir="2700000" algn="tl">
                    <a:srgbClr val="000000">
                      <a:alpha val="43137"/>
                    </a:srgbClr>
                  </a:outerShdw>
                </a:effectLst>
              </a:rPr>
              <a:t>PAPIA </a:t>
            </a:r>
            <a:r>
              <a:rPr lang="en-GB" sz="2100" dirty="0" smtClean="0">
                <a:effectLst>
                  <a:outerShdw blurRad="38100" dist="38100" dir="2700000" algn="tl">
                    <a:srgbClr val="000000">
                      <a:alpha val="43137"/>
                    </a:srgbClr>
                  </a:outerShdw>
                </a:effectLst>
              </a:rPr>
              <a:t>POPPAEA)</a:t>
            </a:r>
          </a:p>
          <a:p>
            <a:r>
              <a:rPr lang="en-GB" sz="2100" dirty="0" smtClean="0">
                <a:effectLst>
                  <a:outerShdw blurRad="38100" dist="38100" dir="2700000" algn="tl">
                    <a:srgbClr val="000000">
                      <a:alpha val="43137"/>
                    </a:srgbClr>
                  </a:outerShdw>
                </a:effectLst>
              </a:rPr>
              <a:t>12 </a:t>
            </a:r>
            <a:r>
              <a:rPr lang="en-GB" sz="2100" dirty="0">
                <a:effectLst>
                  <a:outerShdw blurRad="38100" dist="38100" dir="2700000" algn="tl">
                    <a:srgbClr val="000000">
                      <a:alpha val="43137"/>
                    </a:srgbClr>
                  </a:outerShdw>
                </a:effectLst>
              </a:rPr>
              <a:t>BC LEX </a:t>
            </a:r>
            <a:r>
              <a:rPr lang="en-GB" sz="2100" dirty="0" smtClean="0">
                <a:effectLst>
                  <a:outerShdw blurRad="38100" dist="38100" dir="2700000" algn="tl">
                    <a:srgbClr val="000000">
                      <a:alpha val="43137"/>
                    </a:srgbClr>
                  </a:outerShdw>
                </a:effectLst>
              </a:rPr>
              <a:t>IULIA </a:t>
            </a:r>
            <a:r>
              <a:rPr lang="en-GB" sz="2100" dirty="0">
                <a:effectLst>
                  <a:outerShdw blurRad="38100" dist="38100" dir="2700000" algn="tl">
                    <a:srgbClr val="000000">
                      <a:alpha val="43137"/>
                    </a:srgbClr>
                  </a:outerShdw>
                </a:effectLst>
              </a:rPr>
              <a:t>DE MAGISTRATIBUS ET EQUITIBUS </a:t>
            </a:r>
            <a:endParaRPr lang="en-GB" sz="2100" dirty="0" smtClean="0">
              <a:effectLst>
                <a:outerShdw blurRad="38100" dist="38100" dir="2700000" algn="tl">
                  <a:srgbClr val="000000">
                    <a:alpha val="43137"/>
                  </a:srgbClr>
                </a:outerShdw>
              </a:effectLst>
            </a:endParaRPr>
          </a:p>
          <a:p>
            <a:r>
              <a:rPr lang="en-GB" sz="2100" dirty="0" smtClean="0">
                <a:effectLst>
                  <a:outerShdw blurRad="38100" dist="38100" dir="2700000" algn="tl">
                    <a:srgbClr val="000000">
                      <a:alpha val="43137"/>
                    </a:srgbClr>
                  </a:outerShdw>
                </a:effectLst>
              </a:rPr>
              <a:t>AD 2 LEX </a:t>
            </a:r>
            <a:r>
              <a:rPr lang="en-GB" sz="2100" dirty="0">
                <a:effectLst>
                  <a:outerShdw blurRad="38100" dist="38100" dir="2700000" algn="tl">
                    <a:srgbClr val="000000">
                      <a:alpha val="43137"/>
                    </a:srgbClr>
                  </a:outerShdw>
                </a:effectLst>
              </a:rPr>
              <a:t>FUFIA CANINIA: regulated </a:t>
            </a:r>
            <a:r>
              <a:rPr lang="en-GB" sz="2100" dirty="0" smtClean="0">
                <a:effectLst>
                  <a:outerShdw blurRad="38100" dist="38100" dir="2700000" algn="tl">
                    <a:srgbClr val="000000">
                      <a:alpha val="43137"/>
                    </a:srgbClr>
                  </a:outerShdw>
                </a:effectLst>
              </a:rPr>
              <a:t>holding </a:t>
            </a:r>
            <a:r>
              <a:rPr lang="en-GB" sz="2100" dirty="0">
                <a:effectLst>
                  <a:outerShdw blurRad="38100" dist="38100" dir="2700000" algn="tl">
                    <a:srgbClr val="000000">
                      <a:alpha val="43137"/>
                    </a:srgbClr>
                  </a:outerShdw>
                </a:effectLst>
              </a:rPr>
              <a:t>and freeing of </a:t>
            </a:r>
            <a:r>
              <a:rPr lang="en-GB" sz="2100" dirty="0" smtClean="0">
                <a:effectLst>
                  <a:outerShdw blurRad="38100" dist="38100" dir="2700000" algn="tl">
                    <a:srgbClr val="000000">
                      <a:alpha val="43137"/>
                    </a:srgbClr>
                  </a:outerShdw>
                </a:effectLst>
              </a:rPr>
              <a:t>slaves</a:t>
            </a:r>
          </a:p>
          <a:p>
            <a:r>
              <a:rPr lang="en-GB" sz="2100" dirty="0" smtClean="0">
                <a:effectLst>
                  <a:outerShdw blurRad="38100" dist="38100" dir="2700000" algn="tl">
                    <a:srgbClr val="000000">
                      <a:alpha val="43137"/>
                    </a:srgbClr>
                  </a:outerShdw>
                </a:effectLst>
              </a:rPr>
              <a:t>after AD 5 LEX IULIA THEATRALIS: </a:t>
            </a:r>
            <a:br>
              <a:rPr lang="en-GB" sz="2100" dirty="0" smtClean="0">
                <a:effectLst>
                  <a:outerShdw blurRad="38100" dist="38100" dir="2700000" algn="tl">
                    <a:srgbClr val="000000">
                      <a:alpha val="43137"/>
                    </a:srgbClr>
                  </a:outerShdw>
                </a:effectLst>
              </a:rPr>
            </a:br>
            <a:r>
              <a:rPr lang="en-GB" sz="2100" dirty="0" smtClean="0">
                <a:effectLst>
                  <a:outerShdw blurRad="38100" dist="38100" dir="2700000" algn="tl">
                    <a:srgbClr val="000000">
                      <a:alpha val="43137"/>
                    </a:srgbClr>
                  </a:outerShdw>
                </a:effectLst>
              </a:rPr>
              <a:t>first </a:t>
            </a:r>
            <a:r>
              <a:rPr lang="en-GB" sz="2100" dirty="0">
                <a:effectLst>
                  <a:outerShdw blurRad="38100" dist="38100" dir="2700000" algn="tl">
                    <a:srgbClr val="000000">
                      <a:alpha val="43137"/>
                    </a:srgbClr>
                  </a:outerShdw>
                </a:effectLst>
              </a:rPr>
              <a:t>14 rows of seats in the </a:t>
            </a:r>
            <a:r>
              <a:rPr lang="en-GB" sz="2100" dirty="0" smtClean="0">
                <a:effectLst>
                  <a:outerShdw blurRad="38100" dist="38100" dir="2700000" algn="tl">
                    <a:srgbClr val="000000">
                      <a:alpha val="43137"/>
                    </a:srgbClr>
                  </a:outerShdw>
                </a:effectLst>
              </a:rPr>
              <a:t>theatres </a:t>
            </a:r>
            <a:r>
              <a:rPr lang="en-GB" sz="2100" dirty="0">
                <a:effectLst>
                  <a:outerShdw blurRad="38100" dist="38100" dir="2700000" algn="tl">
                    <a:srgbClr val="000000">
                      <a:alpha val="43137"/>
                    </a:srgbClr>
                  </a:outerShdw>
                </a:effectLst>
              </a:rPr>
              <a:t>only freeborn persons whose father had a patrimony of at least 400,000 </a:t>
            </a:r>
            <a:r>
              <a:rPr lang="en-GB" sz="2100" dirty="0" smtClean="0">
                <a:effectLst>
                  <a:outerShdw blurRad="38100" dist="38100" dir="2700000" algn="tl">
                    <a:srgbClr val="000000">
                      <a:alpha val="43137"/>
                    </a:srgbClr>
                  </a:outerShdw>
                </a:effectLst>
              </a:rPr>
              <a:t>HS</a:t>
            </a:r>
            <a:endParaRPr lang="en-GB" sz="2100" dirty="0">
              <a:effectLst>
                <a:outerShdw blurRad="38100" dist="38100" dir="2700000" algn="tl">
                  <a:srgbClr val="000000">
                    <a:alpha val="43137"/>
                  </a:srgbClr>
                </a:outerShdw>
              </a:effectLst>
            </a:endParaRPr>
          </a:p>
        </p:txBody>
      </p:sp>
    </p:spTree>
    <p:extLst>
      <p:ext uri="{BB962C8B-B14F-4D97-AF65-F5344CB8AC3E}">
        <p14:creationId xmlns="" xmlns:p14="http://schemas.microsoft.com/office/powerpoint/2010/main" val="356062562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9">
                                            <p:bg/>
                                          </p:spTgt>
                                        </p:tgtEl>
                                        <p:attrNameLst>
                                          <p:attrName>style.visibility</p:attrName>
                                        </p:attrNameLst>
                                      </p:cBhvr>
                                      <p:to>
                                        <p:strVal val="visible"/>
                                      </p:to>
                                    </p:set>
                                    <p:animEffect transition="in" filter="fade">
                                      <p:cBhvr>
                                        <p:cTn id="7" dur="1000"/>
                                        <p:tgtEl>
                                          <p:spTgt spid="9">
                                            <p:bg/>
                                          </p:spTgt>
                                        </p:tgtEl>
                                      </p:cBhvr>
                                    </p:animEffect>
                                    <p:anim calcmode="lin" valueType="num">
                                      <p:cBhvr>
                                        <p:cTn id="8" dur="1000" fill="hold"/>
                                        <p:tgtEl>
                                          <p:spTgt spid="9">
                                            <p:bg/>
                                          </p:spTgt>
                                        </p:tgtEl>
                                        <p:attrNameLst>
                                          <p:attrName>ppt_x</p:attrName>
                                        </p:attrNameLst>
                                      </p:cBhvr>
                                      <p:tavLst>
                                        <p:tav tm="0">
                                          <p:val>
                                            <p:strVal val="#ppt_x"/>
                                          </p:val>
                                        </p:tav>
                                        <p:tav tm="100000">
                                          <p:val>
                                            <p:strVal val="#ppt_x"/>
                                          </p:val>
                                        </p:tav>
                                      </p:tavLst>
                                    </p:anim>
                                    <p:anim calcmode="lin" valueType="num">
                                      <p:cBhvr>
                                        <p:cTn id="9" dur="1000" fill="hold"/>
                                        <p:tgtEl>
                                          <p:spTgt spid="9">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Effect transition="in" filter="fade">
                                      <p:cBhvr>
                                        <p:cTn id="13" dur="1000"/>
                                        <p:tgtEl>
                                          <p:spTgt spid="9">
                                            <p:txEl>
                                              <p:pRg st="0" end="0"/>
                                            </p:txEl>
                                          </p:spTgt>
                                        </p:tgtEl>
                                      </p:cBhvr>
                                    </p:animEffect>
                                    <p:anim calcmode="lin" valueType="num">
                                      <p:cBhvr>
                                        <p:cTn id="14"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Effect transition="in" filter="fade">
                                      <p:cBhvr>
                                        <p:cTn id="19" dur="1000"/>
                                        <p:tgtEl>
                                          <p:spTgt spid="9">
                                            <p:txEl>
                                              <p:pRg st="1" end="1"/>
                                            </p:txEl>
                                          </p:spTgt>
                                        </p:tgtEl>
                                      </p:cBhvr>
                                    </p:animEffect>
                                    <p:anim calcmode="lin" valueType="num">
                                      <p:cBhvr>
                                        <p:cTn id="20"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9">
                                            <p:txEl>
                                              <p:pRg st="2" end="2"/>
                                            </p:txEl>
                                          </p:spTgt>
                                        </p:tgtEl>
                                        <p:attrNameLst>
                                          <p:attrName>style.visibility</p:attrName>
                                        </p:attrNameLst>
                                      </p:cBhvr>
                                      <p:to>
                                        <p:strVal val="visible"/>
                                      </p:to>
                                    </p:set>
                                    <p:animEffect transition="in" filter="fade">
                                      <p:cBhvr>
                                        <p:cTn id="25" dur="1000"/>
                                        <p:tgtEl>
                                          <p:spTgt spid="9">
                                            <p:txEl>
                                              <p:pRg st="2" end="2"/>
                                            </p:txEl>
                                          </p:spTgt>
                                        </p:tgtEl>
                                      </p:cBhvr>
                                    </p:animEffect>
                                    <p:anim calcmode="lin" valueType="num">
                                      <p:cBhvr>
                                        <p:cTn id="26"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9">
                                            <p:txEl>
                                              <p:pRg st="3" end="3"/>
                                            </p:txEl>
                                          </p:spTgt>
                                        </p:tgtEl>
                                        <p:attrNameLst>
                                          <p:attrName>style.visibility</p:attrName>
                                        </p:attrNameLst>
                                      </p:cBhvr>
                                      <p:to>
                                        <p:strVal val="visible"/>
                                      </p:to>
                                    </p:set>
                                    <p:animEffect transition="in" filter="fade">
                                      <p:cBhvr>
                                        <p:cTn id="31" dur="1000"/>
                                        <p:tgtEl>
                                          <p:spTgt spid="9">
                                            <p:txEl>
                                              <p:pRg st="3" end="3"/>
                                            </p:txEl>
                                          </p:spTgt>
                                        </p:tgtEl>
                                      </p:cBhvr>
                                    </p:animEffect>
                                    <p:anim calcmode="lin" valueType="num">
                                      <p:cBhvr>
                                        <p:cTn id="32"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9">
                                            <p:txEl>
                                              <p:pRg st="4" end="4"/>
                                            </p:txEl>
                                          </p:spTgt>
                                        </p:tgtEl>
                                        <p:attrNameLst>
                                          <p:attrName>style.visibility</p:attrName>
                                        </p:attrNameLst>
                                      </p:cBhvr>
                                      <p:to>
                                        <p:strVal val="visible"/>
                                      </p:to>
                                    </p:set>
                                    <p:animEffect transition="in" filter="fade">
                                      <p:cBhvr>
                                        <p:cTn id="37" dur="1000"/>
                                        <p:tgtEl>
                                          <p:spTgt spid="9">
                                            <p:txEl>
                                              <p:pRg st="4" end="4"/>
                                            </p:txEl>
                                          </p:spTgt>
                                        </p:tgtEl>
                                      </p:cBhvr>
                                    </p:animEffect>
                                    <p:anim calcmode="lin" valueType="num">
                                      <p:cBhvr>
                                        <p:cTn id="38"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39"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9">
                                            <p:txEl>
                                              <p:pRg st="5" end="5"/>
                                            </p:txEl>
                                          </p:spTgt>
                                        </p:tgtEl>
                                        <p:attrNameLst>
                                          <p:attrName>style.visibility</p:attrName>
                                        </p:attrNameLst>
                                      </p:cBhvr>
                                      <p:to>
                                        <p:strVal val="visible"/>
                                      </p:to>
                                    </p:set>
                                    <p:animEffect transition="in" filter="fade">
                                      <p:cBhvr>
                                        <p:cTn id="43" dur="1000"/>
                                        <p:tgtEl>
                                          <p:spTgt spid="9">
                                            <p:txEl>
                                              <p:pRg st="5" end="5"/>
                                            </p:txEl>
                                          </p:spTgt>
                                        </p:tgtEl>
                                      </p:cBhvr>
                                    </p:animEffect>
                                    <p:anim calcmode="lin" valueType="num">
                                      <p:cBhvr>
                                        <p:cTn id="44" dur="1000" fill="hold"/>
                                        <p:tgtEl>
                                          <p:spTgt spid="9">
                                            <p:txEl>
                                              <p:pRg st="5" end="5"/>
                                            </p:txEl>
                                          </p:spTgt>
                                        </p:tgtEl>
                                        <p:attrNameLst>
                                          <p:attrName>ppt_x</p:attrName>
                                        </p:attrNameLst>
                                      </p:cBhvr>
                                      <p:tavLst>
                                        <p:tav tm="0">
                                          <p:val>
                                            <p:strVal val="#ppt_x"/>
                                          </p:val>
                                        </p:tav>
                                        <p:tav tm="100000">
                                          <p:val>
                                            <p:strVal val="#ppt_x"/>
                                          </p:val>
                                        </p:tav>
                                      </p:tavLst>
                                    </p:anim>
                                    <p:anim calcmode="lin" valueType="num">
                                      <p:cBhvr>
                                        <p:cTn id="45" dur="1000" fill="hold"/>
                                        <p:tgtEl>
                                          <p:spTgt spid="9">
                                            <p:txEl>
                                              <p:pRg st="5" end="5"/>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9">
                                            <p:txEl>
                                              <p:pRg st="6" end="6"/>
                                            </p:txEl>
                                          </p:spTgt>
                                        </p:tgtEl>
                                        <p:attrNameLst>
                                          <p:attrName>style.visibility</p:attrName>
                                        </p:attrNameLst>
                                      </p:cBhvr>
                                      <p:to>
                                        <p:strVal val="visible"/>
                                      </p:to>
                                    </p:set>
                                    <p:animEffect transition="in" filter="fade">
                                      <p:cBhvr>
                                        <p:cTn id="49" dur="1000"/>
                                        <p:tgtEl>
                                          <p:spTgt spid="9">
                                            <p:txEl>
                                              <p:pRg st="6" end="6"/>
                                            </p:txEl>
                                          </p:spTgt>
                                        </p:tgtEl>
                                      </p:cBhvr>
                                    </p:animEffect>
                                    <p:anim calcmode="lin" valueType="num">
                                      <p:cBhvr>
                                        <p:cTn id="50" dur="1000" fill="hold"/>
                                        <p:tgtEl>
                                          <p:spTgt spid="9">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9">
                                            <p:txEl>
                                              <p:pRg st="6" end="6"/>
                                            </p:txEl>
                                          </p:spTgt>
                                        </p:tgtEl>
                                        <p:attrNameLst>
                                          <p:attrName>ppt_y</p:attrName>
                                        </p:attrNameLst>
                                      </p:cBhvr>
                                      <p:tavLst>
                                        <p:tav tm="0">
                                          <p:val>
                                            <p:strVal val="#ppt_y+.1"/>
                                          </p:val>
                                        </p:tav>
                                        <p:tav tm="100000">
                                          <p:val>
                                            <p:strVal val="#ppt_y"/>
                                          </p:val>
                                        </p:tav>
                                      </p:tavLst>
                                    </p:anim>
                                  </p:childTnLst>
                                </p:cTn>
                              </p:par>
                            </p:childTnLst>
                          </p:cTn>
                        </p:par>
                        <p:par>
                          <p:cTn id="52" fill="hold">
                            <p:stCondLst>
                              <p:cond delay="8000"/>
                            </p:stCondLst>
                            <p:childTnLst>
                              <p:par>
                                <p:cTn id="53" presetID="42" presetClass="entr" presetSubtype="0" fill="hold" grpId="0" nodeType="afterEffect">
                                  <p:stCondLst>
                                    <p:cond delay="0"/>
                                  </p:stCondLst>
                                  <p:childTnLst>
                                    <p:set>
                                      <p:cBhvr>
                                        <p:cTn id="54" dur="1" fill="hold">
                                          <p:stCondLst>
                                            <p:cond delay="0"/>
                                          </p:stCondLst>
                                        </p:cTn>
                                        <p:tgtEl>
                                          <p:spTgt spid="9">
                                            <p:txEl>
                                              <p:pRg st="7" end="7"/>
                                            </p:txEl>
                                          </p:spTgt>
                                        </p:tgtEl>
                                        <p:attrNameLst>
                                          <p:attrName>style.visibility</p:attrName>
                                        </p:attrNameLst>
                                      </p:cBhvr>
                                      <p:to>
                                        <p:strVal val="visible"/>
                                      </p:to>
                                    </p:set>
                                    <p:animEffect transition="in" filter="fade">
                                      <p:cBhvr>
                                        <p:cTn id="55" dur="1000"/>
                                        <p:tgtEl>
                                          <p:spTgt spid="9">
                                            <p:txEl>
                                              <p:pRg st="7" end="7"/>
                                            </p:txEl>
                                          </p:spTgt>
                                        </p:tgtEl>
                                      </p:cBhvr>
                                    </p:animEffect>
                                    <p:anim calcmode="lin" valueType="num">
                                      <p:cBhvr>
                                        <p:cTn id="56" dur="1000" fill="hold"/>
                                        <p:tgtEl>
                                          <p:spTgt spid="9">
                                            <p:txEl>
                                              <p:pRg st="7" end="7"/>
                                            </p:txEl>
                                          </p:spTgt>
                                        </p:tgtEl>
                                        <p:attrNameLst>
                                          <p:attrName>ppt_x</p:attrName>
                                        </p:attrNameLst>
                                      </p:cBhvr>
                                      <p:tavLst>
                                        <p:tav tm="0">
                                          <p:val>
                                            <p:strVal val="#ppt_x"/>
                                          </p:val>
                                        </p:tav>
                                        <p:tav tm="100000">
                                          <p:val>
                                            <p:strVal val="#ppt_x"/>
                                          </p:val>
                                        </p:tav>
                                      </p:tavLst>
                                    </p:anim>
                                    <p:anim calcmode="lin" valueType="num">
                                      <p:cBhvr>
                                        <p:cTn id="57" dur="1000" fill="hold"/>
                                        <p:tgtEl>
                                          <p:spTgt spid="9">
                                            <p:txEl>
                                              <p:pRg st="7" end="7"/>
                                            </p:txEl>
                                          </p:spTgt>
                                        </p:tgtEl>
                                        <p:attrNameLst>
                                          <p:attrName>ppt_y</p:attrName>
                                        </p:attrNameLst>
                                      </p:cBhvr>
                                      <p:tavLst>
                                        <p:tav tm="0">
                                          <p:val>
                                            <p:strVal val="#ppt_y+.1"/>
                                          </p:val>
                                        </p:tav>
                                        <p:tav tm="100000">
                                          <p:val>
                                            <p:strVal val="#ppt_y"/>
                                          </p:val>
                                        </p:tav>
                                      </p:tavLst>
                                    </p:anim>
                                  </p:childTnLst>
                                </p:cTn>
                              </p:par>
                            </p:childTnLst>
                          </p:cTn>
                        </p:par>
                        <p:par>
                          <p:cTn id="58" fill="hold">
                            <p:stCondLst>
                              <p:cond delay="9000"/>
                            </p:stCondLst>
                            <p:childTnLst>
                              <p:par>
                                <p:cTn id="59" presetID="42" presetClass="entr" presetSubtype="0" fill="hold" grpId="0" nodeType="afterEffect">
                                  <p:stCondLst>
                                    <p:cond delay="0"/>
                                  </p:stCondLst>
                                  <p:childTnLst>
                                    <p:set>
                                      <p:cBhvr>
                                        <p:cTn id="60" dur="1" fill="hold">
                                          <p:stCondLst>
                                            <p:cond delay="0"/>
                                          </p:stCondLst>
                                        </p:cTn>
                                        <p:tgtEl>
                                          <p:spTgt spid="9">
                                            <p:txEl>
                                              <p:pRg st="8" end="8"/>
                                            </p:txEl>
                                          </p:spTgt>
                                        </p:tgtEl>
                                        <p:attrNameLst>
                                          <p:attrName>style.visibility</p:attrName>
                                        </p:attrNameLst>
                                      </p:cBhvr>
                                      <p:to>
                                        <p:strVal val="visible"/>
                                      </p:to>
                                    </p:set>
                                    <p:animEffect transition="in" filter="fade">
                                      <p:cBhvr>
                                        <p:cTn id="61" dur="1000"/>
                                        <p:tgtEl>
                                          <p:spTgt spid="9">
                                            <p:txEl>
                                              <p:pRg st="8" end="8"/>
                                            </p:txEl>
                                          </p:spTgt>
                                        </p:tgtEl>
                                      </p:cBhvr>
                                    </p:animEffect>
                                    <p:anim calcmode="lin" valueType="num">
                                      <p:cBhvr>
                                        <p:cTn id="62" dur="1000" fill="hold"/>
                                        <p:tgtEl>
                                          <p:spTgt spid="9">
                                            <p:txEl>
                                              <p:pRg st="8" end="8"/>
                                            </p:txEl>
                                          </p:spTgt>
                                        </p:tgtEl>
                                        <p:attrNameLst>
                                          <p:attrName>ppt_x</p:attrName>
                                        </p:attrNameLst>
                                      </p:cBhvr>
                                      <p:tavLst>
                                        <p:tav tm="0">
                                          <p:val>
                                            <p:strVal val="#ppt_x"/>
                                          </p:val>
                                        </p:tav>
                                        <p:tav tm="100000">
                                          <p:val>
                                            <p:strVal val="#ppt_x"/>
                                          </p:val>
                                        </p:tav>
                                      </p:tavLst>
                                    </p:anim>
                                    <p:anim calcmode="lin" valueType="num">
                                      <p:cBhvr>
                                        <p:cTn id="63" dur="1000" fill="hold"/>
                                        <p:tgtEl>
                                          <p:spTgt spid="9">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1752" y="228600"/>
            <a:ext cx="8534400" cy="758952"/>
          </a:xfrm>
        </p:spPr>
        <p:txBody>
          <a:bodyPr/>
          <a:lstStyle/>
          <a:p>
            <a:r>
              <a:rPr lang="en-GB" dirty="0" smtClean="0"/>
              <a:t>Consolidating his power</a:t>
            </a:r>
            <a:endParaRPr lang="en-GB" dirty="0"/>
          </a:p>
        </p:txBody>
      </p:sp>
      <p:sp>
        <p:nvSpPr>
          <p:cNvPr id="5" name="TextBox 4"/>
          <p:cNvSpPr txBox="1"/>
          <p:nvPr/>
        </p:nvSpPr>
        <p:spPr>
          <a:xfrm>
            <a:off x="395536" y="5661248"/>
            <a:ext cx="3024336" cy="369332"/>
          </a:xfrm>
          <a:prstGeom prst="rect">
            <a:avLst/>
          </a:prstGeom>
          <a:noFill/>
        </p:spPr>
        <p:txBody>
          <a:bodyPr wrap="square" rtlCol="0">
            <a:spAutoFit/>
          </a:bodyPr>
          <a:lstStyle/>
          <a:p>
            <a:endParaRPr lang="en-GB" dirty="0"/>
          </a:p>
        </p:txBody>
      </p:sp>
      <p:pic>
        <p:nvPicPr>
          <p:cNvPr id="6" name="Picture 5" descr="C:\Eigene Dateien\TEACHING MATERIAL\CITIES &amp; SETTLEMENTS\AUGUSTUS ROM\Augustus Statue Via Labicana.JPG"/>
          <p:cNvPicPr>
            <a:picLocks noChangeAspect="1" noChangeArrowheads="1"/>
          </p:cNvPicPr>
          <p:nvPr/>
        </p:nvPicPr>
        <p:blipFill>
          <a:blip r:embed="rId2" cstate="print">
            <a:extLst>
              <a:ext uri="{BEBA8EAE-BF5A-486C-A8C5-ECC9F3942E4B}">
                <a14:imgProps xmlns="" xmlns:a14="http://schemas.microsoft.com/office/drawing/2010/main">
                  <a14:imgLayer r:embed="rId3">
                    <a14:imgEffect>
                      <a14:backgroundRemoval t="2600" b="98670" l="9832" r="89651">
                        <a14:foregroundMark x1="43984" y1="5381" x2="43984" y2="5381"/>
                        <a14:foregroundMark x1="50582" y1="2660" x2="50582" y2="2660"/>
                        <a14:foregroundMark x1="51358" y1="20496" x2="51358" y2="20496"/>
                        <a14:foregroundMark x1="26520" y1="38452" x2="26520" y2="38452"/>
                        <a14:foregroundMark x1="25744" y1="51814" x2="25744" y2="51814"/>
                        <a14:foregroundMark x1="26132" y1="68863" x2="26132" y2="68863"/>
                        <a14:foregroundMark x1="25356" y1="80653" x2="25356" y2="80653"/>
                        <a14:foregroundMark x1="26520" y1="95345" x2="26520" y2="95345"/>
                        <a14:foregroundMark x1="69987" y1="98670" x2="69987" y2="98670"/>
                        <a14:foregroundMark x1="79172" y1="90145" x2="79172" y2="90145"/>
                        <a14:foregroundMark x1="82018" y1="73519" x2="82018" y2="73519"/>
                        <a14:foregroundMark x1="79172" y1="55683" x2="79172" y2="55683"/>
                        <a14:foregroundMark x1="67529" y1="53567" x2="67529" y2="53567"/>
                        <a14:foregroundMark x1="59250" y1="49879" x2="59250" y2="49879"/>
                        <a14:foregroundMark x1="50970" y1="46977" x2="50970" y2="46977"/>
                        <a14:foregroundMark x1="55498" y1="38089" x2="55498" y2="38089"/>
                        <a14:foregroundMark x1="77878" y1="43470" x2="77878" y2="43470"/>
                        <a14:foregroundMark x1="78784" y1="39238" x2="78784" y2="39238"/>
                        <a14:foregroundMark x1="77102" y1="34220" x2="77102" y2="34220"/>
                        <a14:foregroundMark x1="76197" y1="29927" x2="76197" y2="29927"/>
                        <a14:foregroundMark x1="77490" y1="23761" x2="77490" y2="23761"/>
                        <a14:foregroundMark x1="70893" y1="19891" x2="70893" y2="19891"/>
                        <a14:foregroundMark x1="68435" y1="17170" x2="68435" y2="17170"/>
                        <a14:foregroundMark x1="58473" y1="15599" x2="58473" y2="15599"/>
                        <a14:foregroundMark x1="50194" y1="13664" x2="50194" y2="13664"/>
                        <a14:foregroundMark x1="43596" y1="12515" x2="43596" y2="12515"/>
                        <a14:foregroundMark x1="36869" y1="12334" x2="36869" y2="12334"/>
                        <a14:foregroundMark x1="31177" y1="16385" x2="31177" y2="16385"/>
                        <a14:foregroundMark x1="27814" y1="20677" x2="27814" y2="20677"/>
                        <a14:foregroundMark x1="19146" y1="27267" x2="19146" y2="27267"/>
                        <a14:foregroundMark x1="15006" y1="32104" x2="15006" y2="32104"/>
                        <a14:foregroundMark x1="15395" y1="35369" x2="15395" y2="35369"/>
                        <a14:foregroundMark x1="15783" y1="38271" x2="15783" y2="38271"/>
                        <a14:foregroundMark x1="17464" y1="45647" x2="17464" y2="45647"/>
                        <a14:foregroundMark x1="21604" y1="49093" x2="21604" y2="49093"/>
                        <a14:foregroundMark x1="26520" y1="49093" x2="26520" y2="49093"/>
                        <a14:foregroundMark x1="32342" y1="49698" x2="32342" y2="49698"/>
                        <a14:foregroundMark x1="36869" y1="51451" x2="36869" y2="51451"/>
                        <a14:foregroundMark x1="37775" y1="53567" x2="37775" y2="53567"/>
                        <a14:foregroundMark x1="38163" y1="56832" x2="38163" y2="56832"/>
                        <a14:foregroundMark x1="38939" y1="60339" x2="38939" y2="60339"/>
                        <a14:foregroundMark x1="39457" y1="63059" x2="39457" y2="63059"/>
                        <a14:foregroundMark x1="39457" y1="66324" x2="39457" y2="66324"/>
                        <a14:foregroundMark x1="37775" y1="70556" x2="37775" y2="70556"/>
                        <a14:foregroundMark x1="37775" y1="73277" x2="37775" y2="73277"/>
                        <a14:foregroundMark x1="37387" y1="76784" x2="37387" y2="76784"/>
                        <a14:foregroundMark x1="43079" y1="77932" x2="43079" y2="77932"/>
                        <a14:foregroundMark x1="52264" y1="77751" x2="52264" y2="77751"/>
                        <a14:foregroundMark x1="58862" y1="73700" x2="58862" y2="73700"/>
                        <a14:foregroundMark x1="63777" y1="69045" x2="63777" y2="69045"/>
                        <a14:foregroundMark x1="61708" y1="64994" x2="61708" y2="64994"/>
                        <a14:foregroundMark x1="61320" y1="62817" x2="61320" y2="62817"/>
                        <a14:foregroundMark x1="58085" y1="60883" x2="58085" y2="60883"/>
                        <a14:foregroundMark x1="54334" y1="58948" x2="54334" y2="58948"/>
                        <a14:foregroundMark x1="51876" y1="56288" x2="51876" y2="56288"/>
                        <a14:foregroundMark x1="49288" y1="51814" x2="49288" y2="51814"/>
                        <a14:foregroundMark x1="42691" y1="47158" x2="42691" y2="47158"/>
                        <a14:foregroundMark x1="42691" y1="43108" x2="42691" y2="43108"/>
                        <a14:foregroundMark x1="43079" y1="38089" x2="43079" y2="38089"/>
                        <a14:foregroundMark x1="63777" y1="46614" x2="63777" y2="46614"/>
                        <a14:foregroundMark x1="64683" y1="37304" x2="64683" y2="37304"/>
                        <a14:foregroundMark x1="60931" y1="31862" x2="60931" y2="31862"/>
                        <a14:foregroundMark x1="47219" y1="30895" x2="47219" y2="30895"/>
                        <a14:foregroundMark x1="39457" y1="25091" x2="39457" y2="25091"/>
                        <a14:foregroundMark x1="79560" y1="60339" x2="79560" y2="60339"/>
                        <a14:foregroundMark x1="72574" y1="77570" x2="72574" y2="77570"/>
                        <a14:foregroundMark x1="79560" y1="83736" x2="79560" y2="83736"/>
                        <a14:foregroundMark x1="77490" y1="94982" x2="77490" y2="94982"/>
                        <a14:foregroundMark x1="62613" y1="96735" x2="62613" y2="96735"/>
                        <a14:foregroundMark x1="50582" y1="96493" x2="50582" y2="96493"/>
                        <a14:foregroundMark x1="37775" y1="93833" x2="37775" y2="93833"/>
                        <a14:foregroundMark x1="26132" y1="92080" x2="26132" y2="92080"/>
                        <a14:foregroundMark x1="27426" y1="88755" x2="27426" y2="88755"/>
                        <a14:foregroundMark x1="29495" y1="81983" x2="29495" y2="81983"/>
                        <a14:foregroundMark x1="29107" y1="76179" x2="29107" y2="76179"/>
                        <a14:foregroundMark x1="29107" y1="66324" x2="29107" y2="66324"/>
                        <a14:foregroundMark x1="20828" y1="64571" x2="20828" y2="64571"/>
                        <a14:foregroundMark x1="20828" y1="59371" x2="20828" y2="59371"/>
                        <a14:foregroundMark x1="19922" y1="56046" x2="19922" y2="56046"/>
                        <a14:foregroundMark x1="37387" y1="40568" x2="37387" y2="40568"/>
                        <a14:foregroundMark x1="35705" y1="35006" x2="35705" y2="35006"/>
                        <a14:foregroundMark x1="81242" y1="54534" x2="81242" y2="54534"/>
                        <a14:foregroundMark x1="79172" y1="66929" x2="79172" y2="66929"/>
                        <a14:foregroundMark x1="75420" y1="72310" x2="75420" y2="72310"/>
                        <a14:foregroundMark x1="70505" y1="75998" x2="70505" y2="75998"/>
                        <a14:foregroundMark x1="62225" y1="82588" x2="62225" y2="82588"/>
                        <a14:foregroundMark x1="56016" y1="90326" x2="56016" y2="90326"/>
                        <a14:foregroundMark x1="56404" y1="93591" x2="56404" y2="93591"/>
                        <a14:foregroundMark x1="83700" y1="49274" x2="83700" y2="49274"/>
                        <a14:foregroundMark x1="79560" y1="49093" x2="79560" y2="49093"/>
                        <a14:foregroundMark x1="79948" y1="48126" x2="79948" y2="48126"/>
                        <a14:foregroundMark x1="82924" y1="47158" x2="82924" y2="47158"/>
                        <a14:foregroundMark x1="82406" y1="45828" x2="82406" y2="45828"/>
                      </a14:backgroundRemoval>
                    </a14:imgEffect>
                  </a14:imgLayer>
                </a14:imgProps>
              </a:ext>
              <a:ext uri="{28A0092B-C50C-407E-A947-70E740481C1C}">
                <a14:useLocalDpi xmlns="" xmlns:a14="http://schemas.microsoft.com/office/drawing/2010/main" val="0"/>
              </a:ext>
            </a:extLst>
          </a:blip>
          <a:srcRect/>
          <a:stretch>
            <a:fillRect/>
          </a:stretch>
        </p:blipFill>
        <p:spPr bwMode="auto">
          <a:xfrm>
            <a:off x="5860107" y="-90952"/>
            <a:ext cx="3248397" cy="6948952"/>
          </a:xfrm>
          <a:prstGeom prst="rect">
            <a:avLst/>
          </a:prstGeom>
          <a:noFill/>
          <a:ln w="9525">
            <a:noFill/>
            <a:miter lim="800000"/>
            <a:headEnd/>
            <a:tailEnd/>
          </a:ln>
          <a:extLst>
            <a:ext uri="{909E8E84-426E-40DD-AFC4-6F175D3DCCD1}">
              <a14:hiddenFill xmlns="" xmlns:a14="http://schemas.microsoft.com/office/drawing/2010/main">
                <a:solidFill>
                  <a:srgbClr val="FFFFFF"/>
                </a:solidFill>
              </a14:hiddenFill>
            </a:ext>
          </a:extLst>
        </p:spPr>
      </p:pic>
      <p:sp>
        <p:nvSpPr>
          <p:cNvPr id="7" name="Content Placeholder 2"/>
          <p:cNvSpPr>
            <a:spLocks noGrp="1"/>
          </p:cNvSpPr>
          <p:nvPr>
            <p:ph sz="quarter" idx="1"/>
          </p:nvPr>
        </p:nvSpPr>
        <p:spPr>
          <a:xfrm>
            <a:off x="28520" y="1556792"/>
            <a:ext cx="8503920" cy="5040560"/>
          </a:xfrm>
          <a:solidFill>
            <a:schemeClr val="accent1">
              <a:tint val="95000"/>
              <a:alpha val="75000"/>
            </a:schemeClr>
          </a:solidFill>
        </p:spPr>
        <p:style>
          <a:lnRef idx="0">
            <a:schemeClr val="accent1"/>
          </a:lnRef>
          <a:fillRef idx="3">
            <a:schemeClr val="accent1"/>
          </a:fillRef>
          <a:effectRef idx="3">
            <a:schemeClr val="accent1"/>
          </a:effectRef>
          <a:fontRef idx="minor">
            <a:schemeClr val="lt1"/>
          </a:fontRef>
        </p:style>
        <p:txBody>
          <a:bodyPr>
            <a:noAutofit/>
          </a:bodyPr>
          <a:lstStyle/>
          <a:p>
            <a:pPr marL="0" indent="0" algn="ctr">
              <a:buNone/>
            </a:pPr>
            <a:r>
              <a:rPr lang="en-GB" sz="2100" b="1" dirty="0" smtClean="0">
                <a:effectLst>
                  <a:outerShdw blurRad="38100" dist="38100" dir="2700000" algn="tl">
                    <a:srgbClr val="000000">
                      <a:alpha val="43137"/>
                    </a:srgbClr>
                  </a:outerShdw>
                </a:effectLst>
              </a:rPr>
              <a:t>Augustan Legislation (Selection)</a:t>
            </a:r>
          </a:p>
          <a:p>
            <a:r>
              <a:rPr lang="en-GB" sz="2100" dirty="0" smtClean="0">
                <a:effectLst>
                  <a:outerShdw blurRad="38100" dist="38100" dir="2700000" algn="tl">
                    <a:srgbClr val="000000">
                      <a:alpha val="43137"/>
                    </a:srgbClr>
                  </a:outerShdw>
                </a:effectLst>
              </a:rPr>
              <a:t>18 BC </a:t>
            </a:r>
            <a:r>
              <a:rPr lang="en-GB" sz="2100" dirty="0">
                <a:effectLst>
                  <a:outerShdw blurRad="38100" dist="38100" dir="2700000" algn="tl">
                    <a:srgbClr val="000000">
                      <a:alpha val="43137"/>
                    </a:srgbClr>
                  </a:outerShdw>
                </a:effectLst>
              </a:rPr>
              <a:t>LEX </a:t>
            </a:r>
            <a:r>
              <a:rPr lang="en-GB" sz="2100" dirty="0" smtClean="0">
                <a:effectLst>
                  <a:outerShdw blurRad="38100" dist="38100" dir="2700000" algn="tl">
                    <a:srgbClr val="000000">
                      <a:alpha val="43137"/>
                    </a:srgbClr>
                  </a:outerShdw>
                </a:effectLst>
              </a:rPr>
              <a:t>IULIA </a:t>
            </a:r>
            <a:r>
              <a:rPr lang="en-GB" sz="2100" dirty="0">
                <a:effectLst>
                  <a:outerShdw blurRad="38100" dist="38100" dir="2700000" algn="tl">
                    <a:srgbClr val="000000">
                      <a:alpha val="43137"/>
                    </a:srgbClr>
                  </a:outerShdw>
                </a:effectLst>
              </a:rPr>
              <a:t>DE ADULTERIIS </a:t>
            </a:r>
            <a:r>
              <a:rPr lang="en-GB" sz="2100" dirty="0" smtClean="0">
                <a:effectLst>
                  <a:outerShdw blurRad="38100" dist="38100" dir="2700000" algn="tl">
                    <a:srgbClr val="000000">
                      <a:alpha val="43137"/>
                    </a:srgbClr>
                  </a:outerShdw>
                </a:effectLst>
              </a:rPr>
              <a:t/>
            </a:r>
            <a:br>
              <a:rPr lang="en-GB" sz="2100" dirty="0" smtClean="0">
                <a:effectLst>
                  <a:outerShdw blurRad="38100" dist="38100" dir="2700000" algn="tl">
                    <a:srgbClr val="000000">
                      <a:alpha val="43137"/>
                    </a:srgbClr>
                  </a:outerShdw>
                </a:effectLst>
              </a:rPr>
            </a:br>
            <a:r>
              <a:rPr lang="en-GB" sz="2100" dirty="0" smtClean="0">
                <a:effectLst>
                  <a:outerShdw blurRad="38100" dist="38100" dir="2700000" algn="tl">
                    <a:srgbClr val="000000">
                      <a:alpha val="43137"/>
                    </a:srgbClr>
                  </a:outerShdw>
                </a:effectLst>
              </a:rPr>
              <a:t>                    (law </a:t>
            </a:r>
            <a:r>
              <a:rPr lang="en-GB" sz="2100" dirty="0">
                <a:effectLst>
                  <a:outerShdw blurRad="38100" dist="38100" dir="2700000" algn="tl">
                    <a:srgbClr val="000000">
                      <a:alpha val="43137"/>
                    </a:srgbClr>
                  </a:outerShdw>
                </a:effectLst>
              </a:rPr>
              <a:t>on </a:t>
            </a:r>
            <a:r>
              <a:rPr lang="en-GB" sz="2100" dirty="0">
                <a:solidFill>
                  <a:srgbClr val="FFFF00"/>
                </a:solidFill>
                <a:effectLst>
                  <a:outerShdw blurRad="38100" dist="38100" dir="2700000" algn="tl">
                    <a:srgbClr val="000000">
                      <a:alpha val="43137"/>
                    </a:srgbClr>
                  </a:outerShdw>
                </a:effectLst>
              </a:rPr>
              <a:t>adultery and marriage </a:t>
            </a:r>
            <a:r>
              <a:rPr lang="en-GB" sz="2100" dirty="0">
                <a:effectLst>
                  <a:outerShdw blurRad="38100" dist="38100" dir="2700000" algn="tl">
                    <a:srgbClr val="000000">
                      <a:alpha val="43137"/>
                    </a:srgbClr>
                  </a:outerShdw>
                </a:effectLst>
              </a:rPr>
              <a:t>regulations</a:t>
            </a:r>
            <a:r>
              <a:rPr lang="en-GB" sz="2100" dirty="0" smtClean="0">
                <a:effectLst>
                  <a:outerShdw blurRad="38100" dist="38100" dir="2700000" algn="tl">
                    <a:srgbClr val="000000">
                      <a:alpha val="43137"/>
                    </a:srgbClr>
                  </a:outerShdw>
                </a:effectLst>
              </a:rPr>
              <a:t>)</a:t>
            </a:r>
          </a:p>
          <a:p>
            <a:r>
              <a:rPr lang="en-GB" sz="2100" dirty="0" smtClean="0">
                <a:effectLst>
                  <a:outerShdw blurRad="38100" dist="38100" dir="2700000" algn="tl">
                    <a:srgbClr val="000000">
                      <a:alpha val="43137"/>
                    </a:srgbClr>
                  </a:outerShdw>
                </a:effectLst>
              </a:rPr>
              <a:t>18 BC LEX IULIA </a:t>
            </a:r>
            <a:r>
              <a:rPr lang="en-GB" sz="2100" dirty="0">
                <a:effectLst>
                  <a:outerShdw blurRad="38100" dist="38100" dir="2700000" algn="tl">
                    <a:srgbClr val="000000">
                      <a:alpha val="43137"/>
                    </a:srgbClr>
                  </a:outerShdw>
                </a:effectLst>
              </a:rPr>
              <a:t>DE AMBITU </a:t>
            </a:r>
            <a:r>
              <a:rPr lang="en-GB" sz="2100" dirty="0" smtClean="0">
                <a:effectLst>
                  <a:outerShdw blurRad="38100" dist="38100" dir="2700000" algn="tl">
                    <a:srgbClr val="000000">
                      <a:alpha val="43137"/>
                    </a:srgbClr>
                  </a:outerShdw>
                </a:effectLst>
              </a:rPr>
              <a:t/>
            </a:r>
            <a:br>
              <a:rPr lang="en-GB" sz="2100" dirty="0" smtClean="0">
                <a:effectLst>
                  <a:outerShdw blurRad="38100" dist="38100" dir="2700000" algn="tl">
                    <a:srgbClr val="000000">
                      <a:alpha val="43137"/>
                    </a:srgbClr>
                  </a:outerShdw>
                </a:effectLst>
              </a:rPr>
            </a:br>
            <a:r>
              <a:rPr lang="en-GB" sz="2100" dirty="0" smtClean="0">
                <a:effectLst>
                  <a:outerShdw blurRad="38100" dist="38100" dir="2700000" algn="tl">
                    <a:srgbClr val="000000">
                      <a:alpha val="43137"/>
                    </a:srgbClr>
                  </a:outerShdw>
                </a:effectLst>
              </a:rPr>
              <a:t>         (to </a:t>
            </a:r>
            <a:r>
              <a:rPr lang="en-GB" sz="2100" dirty="0">
                <a:effectLst>
                  <a:outerShdw blurRad="38100" dist="38100" dir="2700000" algn="tl">
                    <a:srgbClr val="000000">
                      <a:alpha val="43137"/>
                    </a:srgbClr>
                  </a:outerShdw>
                </a:effectLst>
              </a:rPr>
              <a:t>regulate and </a:t>
            </a:r>
            <a:r>
              <a:rPr lang="en-GB" sz="2100" dirty="0" smtClean="0">
                <a:effectLst>
                  <a:outerShdw blurRad="38100" dist="38100" dir="2700000" algn="tl">
                    <a:srgbClr val="000000">
                      <a:alpha val="43137"/>
                    </a:srgbClr>
                  </a:outerShdw>
                </a:effectLst>
              </a:rPr>
              <a:t>penalise </a:t>
            </a:r>
            <a:r>
              <a:rPr lang="en-GB" sz="2100" dirty="0">
                <a:effectLst>
                  <a:outerShdw blurRad="38100" dist="38100" dir="2700000" algn="tl">
                    <a:srgbClr val="000000">
                      <a:alpha val="43137"/>
                    </a:srgbClr>
                  </a:outerShdw>
                </a:effectLst>
              </a:rPr>
              <a:t>electoral </a:t>
            </a:r>
            <a:r>
              <a:rPr lang="en-GB" sz="2100" dirty="0">
                <a:solidFill>
                  <a:srgbClr val="FFFF00"/>
                </a:solidFill>
                <a:effectLst>
                  <a:outerShdw blurRad="38100" dist="38100" dir="2700000" algn="tl">
                    <a:srgbClr val="000000">
                      <a:alpha val="43137"/>
                    </a:srgbClr>
                  </a:outerShdw>
                </a:effectLst>
              </a:rPr>
              <a:t>corruption</a:t>
            </a:r>
            <a:r>
              <a:rPr lang="en-GB" sz="2100" dirty="0" smtClean="0">
                <a:effectLst>
                  <a:outerShdw blurRad="38100" dist="38100" dir="2700000" algn="tl">
                    <a:srgbClr val="000000">
                      <a:alpha val="43137"/>
                    </a:srgbClr>
                  </a:outerShdw>
                </a:effectLst>
              </a:rPr>
              <a:t>)</a:t>
            </a:r>
          </a:p>
          <a:p>
            <a:r>
              <a:rPr lang="en-GB" sz="2100" dirty="0" smtClean="0">
                <a:effectLst>
                  <a:outerShdw blurRad="38100" dist="38100" dir="2700000" algn="tl">
                    <a:srgbClr val="000000">
                      <a:alpha val="43137"/>
                    </a:srgbClr>
                  </a:outerShdw>
                </a:effectLst>
              </a:rPr>
              <a:t>18 BC LEX IULIA </a:t>
            </a:r>
            <a:r>
              <a:rPr lang="en-GB" sz="2100" dirty="0">
                <a:effectLst>
                  <a:outerShdw blurRad="38100" dist="38100" dir="2700000" algn="tl">
                    <a:srgbClr val="000000">
                      <a:alpha val="43137"/>
                    </a:srgbClr>
                  </a:outerShdw>
                </a:effectLst>
              </a:rPr>
              <a:t>DE MAGISTRATIBUS (also on </a:t>
            </a:r>
            <a:r>
              <a:rPr lang="en-GB" sz="2100" dirty="0">
                <a:solidFill>
                  <a:srgbClr val="FFFF00"/>
                </a:solidFill>
                <a:effectLst>
                  <a:outerShdw blurRad="38100" dist="38100" dir="2700000" algn="tl">
                    <a:srgbClr val="000000">
                      <a:alpha val="43137"/>
                    </a:srgbClr>
                  </a:outerShdw>
                </a:effectLst>
              </a:rPr>
              <a:t>senatorial census</a:t>
            </a:r>
            <a:r>
              <a:rPr lang="en-GB" sz="2100" dirty="0">
                <a:effectLst>
                  <a:outerShdw blurRad="38100" dist="38100" dir="2700000" algn="tl">
                    <a:srgbClr val="000000">
                      <a:alpha val="43137"/>
                    </a:srgbClr>
                  </a:outerShdw>
                </a:effectLst>
              </a:rPr>
              <a:t>) </a:t>
            </a:r>
            <a:endParaRPr lang="en-GB" sz="2100" dirty="0" smtClean="0">
              <a:effectLst>
                <a:outerShdw blurRad="38100" dist="38100" dir="2700000" algn="tl">
                  <a:srgbClr val="000000">
                    <a:alpha val="43137"/>
                  </a:srgbClr>
                </a:outerShdw>
              </a:effectLst>
            </a:endParaRPr>
          </a:p>
          <a:p>
            <a:r>
              <a:rPr lang="en-GB" sz="2100" dirty="0" smtClean="0">
                <a:effectLst>
                  <a:outerShdw blurRad="38100" dist="38100" dir="2700000" algn="tl">
                    <a:srgbClr val="000000">
                      <a:alpha val="43137"/>
                    </a:srgbClr>
                  </a:outerShdw>
                </a:effectLst>
              </a:rPr>
              <a:t>18 BC(?) LEX IULIA </a:t>
            </a:r>
            <a:r>
              <a:rPr lang="en-GB" sz="2100" dirty="0">
                <a:effectLst>
                  <a:outerShdw blurRad="38100" dist="38100" dir="2700000" algn="tl">
                    <a:srgbClr val="000000">
                      <a:alpha val="43137"/>
                    </a:srgbClr>
                  </a:outerShdw>
                </a:effectLst>
              </a:rPr>
              <a:t>ANNONAE: </a:t>
            </a:r>
            <a:r>
              <a:rPr lang="en-GB" sz="2100" dirty="0" smtClean="0">
                <a:effectLst>
                  <a:outerShdw blurRad="38100" dist="38100" dir="2700000" algn="tl">
                    <a:srgbClr val="000000">
                      <a:alpha val="43137"/>
                    </a:srgbClr>
                  </a:outerShdw>
                </a:effectLst>
              </a:rPr>
              <a:t>against </a:t>
            </a:r>
            <a:r>
              <a:rPr lang="en-GB" sz="2100" dirty="0" smtClean="0">
                <a:solidFill>
                  <a:srgbClr val="FFFF00"/>
                </a:solidFill>
                <a:effectLst>
                  <a:outerShdw blurRad="38100" dist="38100" dir="2700000" algn="tl">
                    <a:srgbClr val="000000">
                      <a:alpha val="43137"/>
                    </a:srgbClr>
                  </a:outerShdw>
                </a:effectLst>
              </a:rPr>
              <a:t>unfair </a:t>
            </a:r>
            <a:r>
              <a:rPr lang="en-GB" sz="2100" dirty="0">
                <a:solidFill>
                  <a:srgbClr val="FFFF00"/>
                </a:solidFill>
                <a:effectLst>
                  <a:outerShdw blurRad="38100" dist="38100" dir="2700000" algn="tl">
                    <a:srgbClr val="000000">
                      <a:alpha val="43137"/>
                    </a:srgbClr>
                  </a:outerShdw>
                </a:effectLst>
              </a:rPr>
              <a:t>practices </a:t>
            </a:r>
            <a:r>
              <a:rPr lang="en-GB" sz="2100" dirty="0" smtClean="0">
                <a:solidFill>
                  <a:srgbClr val="FFFF00"/>
                </a:solidFill>
                <a:effectLst>
                  <a:outerShdw blurRad="38100" dist="38100" dir="2700000" algn="tl">
                    <a:srgbClr val="000000">
                      <a:alpha val="43137"/>
                    </a:srgbClr>
                  </a:outerShdw>
                </a:effectLst>
              </a:rPr>
              <a:t>re food</a:t>
            </a:r>
          </a:p>
          <a:p>
            <a:r>
              <a:rPr lang="en-GB" sz="2100" dirty="0" smtClean="0">
                <a:effectLst>
                  <a:outerShdw blurRad="38100" dist="38100" dir="2700000" algn="tl">
                    <a:srgbClr val="000000">
                      <a:alpha val="43137"/>
                    </a:srgbClr>
                  </a:outerShdw>
                </a:effectLst>
              </a:rPr>
              <a:t>18 BC(?) LEX IULIA </a:t>
            </a:r>
            <a:r>
              <a:rPr lang="en-GB" sz="2100" dirty="0">
                <a:effectLst>
                  <a:outerShdw blurRad="38100" dist="38100" dir="2700000" algn="tl">
                    <a:srgbClr val="000000">
                      <a:alpha val="43137"/>
                    </a:srgbClr>
                  </a:outerShdw>
                </a:effectLst>
              </a:rPr>
              <a:t>DE MARITANDIS ORDINIBUS </a:t>
            </a:r>
            <a:r>
              <a:rPr lang="en-GB" sz="2100" dirty="0" smtClean="0">
                <a:effectLst>
                  <a:outerShdw blurRad="38100" dist="38100" dir="2700000" algn="tl">
                    <a:srgbClr val="000000">
                      <a:alpha val="43137"/>
                    </a:srgbClr>
                  </a:outerShdw>
                </a:effectLst>
              </a:rPr>
              <a:t>- </a:t>
            </a:r>
            <a:r>
              <a:rPr lang="en-GB" sz="2100" dirty="0">
                <a:effectLst>
                  <a:outerShdw blurRad="38100" dist="38100" dir="2700000" algn="tl">
                    <a:srgbClr val="000000">
                      <a:alpha val="43137"/>
                    </a:srgbClr>
                  </a:outerShdw>
                </a:effectLst>
              </a:rPr>
              <a:t>Julian Law on </a:t>
            </a:r>
            <a:r>
              <a:rPr lang="en-GB" sz="2100" dirty="0" smtClean="0">
                <a:solidFill>
                  <a:srgbClr val="FFFF00"/>
                </a:solidFill>
                <a:effectLst>
                  <a:outerShdw blurRad="38100" dist="38100" dir="2700000" algn="tl">
                    <a:srgbClr val="000000">
                      <a:alpha val="43137"/>
                    </a:srgbClr>
                  </a:outerShdw>
                </a:effectLst>
              </a:rPr>
              <a:t>Marriage</a:t>
            </a:r>
            <a:r>
              <a:rPr lang="en-GB" sz="2100" dirty="0" smtClean="0">
                <a:effectLst>
                  <a:outerShdw blurRad="38100" dist="38100" dir="2700000" algn="tl">
                    <a:srgbClr val="000000">
                      <a:alpha val="43137"/>
                    </a:srgbClr>
                  </a:outerShdw>
                </a:effectLst>
              </a:rPr>
              <a:t> (</a:t>
            </a:r>
            <a:r>
              <a:rPr lang="en-GB" sz="2100" dirty="0" smtClean="0">
                <a:effectLst>
                  <a:outerShdw blurRad="38100" dist="38100" dir="2700000" algn="tl">
                    <a:srgbClr val="000000">
                      <a:alpha val="43137"/>
                    </a:srgbClr>
                  </a:outerShdw>
                </a:effectLst>
                <a:sym typeface="Wingdings" panose="05000000000000000000" pitchFamily="2" charset="2"/>
              </a:rPr>
              <a:t>AD 9: </a:t>
            </a:r>
            <a:r>
              <a:rPr lang="en-GB" sz="2100" dirty="0" smtClean="0">
                <a:effectLst>
                  <a:outerShdw blurRad="38100" dist="38100" dir="2700000" algn="tl">
                    <a:srgbClr val="000000">
                      <a:alpha val="43137"/>
                    </a:srgbClr>
                  </a:outerShdw>
                </a:effectLst>
              </a:rPr>
              <a:t>LEX </a:t>
            </a:r>
            <a:r>
              <a:rPr lang="en-GB" sz="2100" dirty="0">
                <a:effectLst>
                  <a:outerShdw blurRad="38100" dist="38100" dir="2700000" algn="tl">
                    <a:srgbClr val="000000">
                      <a:alpha val="43137"/>
                    </a:srgbClr>
                  </a:outerShdw>
                </a:effectLst>
              </a:rPr>
              <a:t>PAPIA </a:t>
            </a:r>
            <a:r>
              <a:rPr lang="en-GB" sz="2100" dirty="0" smtClean="0">
                <a:effectLst>
                  <a:outerShdw blurRad="38100" dist="38100" dir="2700000" algn="tl">
                    <a:srgbClr val="000000">
                      <a:alpha val="43137"/>
                    </a:srgbClr>
                  </a:outerShdw>
                </a:effectLst>
              </a:rPr>
              <a:t>POPPAEA)</a:t>
            </a:r>
          </a:p>
          <a:p>
            <a:r>
              <a:rPr lang="en-GB" sz="2100" dirty="0" smtClean="0">
                <a:effectLst>
                  <a:outerShdw blurRad="38100" dist="38100" dir="2700000" algn="tl">
                    <a:srgbClr val="000000">
                      <a:alpha val="43137"/>
                    </a:srgbClr>
                  </a:outerShdw>
                </a:effectLst>
              </a:rPr>
              <a:t>12 </a:t>
            </a:r>
            <a:r>
              <a:rPr lang="en-GB" sz="2100" dirty="0">
                <a:effectLst>
                  <a:outerShdw blurRad="38100" dist="38100" dir="2700000" algn="tl">
                    <a:srgbClr val="000000">
                      <a:alpha val="43137"/>
                    </a:srgbClr>
                  </a:outerShdw>
                </a:effectLst>
              </a:rPr>
              <a:t>BC LEX </a:t>
            </a:r>
            <a:r>
              <a:rPr lang="en-GB" sz="2100" dirty="0" smtClean="0">
                <a:effectLst>
                  <a:outerShdw blurRad="38100" dist="38100" dir="2700000" algn="tl">
                    <a:srgbClr val="000000">
                      <a:alpha val="43137"/>
                    </a:srgbClr>
                  </a:outerShdw>
                </a:effectLst>
              </a:rPr>
              <a:t>IULIA </a:t>
            </a:r>
            <a:r>
              <a:rPr lang="en-GB" sz="2100" dirty="0">
                <a:effectLst>
                  <a:outerShdw blurRad="38100" dist="38100" dir="2700000" algn="tl">
                    <a:srgbClr val="000000">
                      <a:alpha val="43137"/>
                    </a:srgbClr>
                  </a:outerShdw>
                </a:effectLst>
              </a:rPr>
              <a:t>DE MAGISTRATIBUS ET </a:t>
            </a:r>
            <a:r>
              <a:rPr lang="en-GB" sz="2100" dirty="0">
                <a:solidFill>
                  <a:srgbClr val="FFFF00"/>
                </a:solidFill>
                <a:effectLst>
                  <a:outerShdw blurRad="38100" dist="38100" dir="2700000" algn="tl">
                    <a:srgbClr val="000000">
                      <a:alpha val="43137"/>
                    </a:srgbClr>
                  </a:outerShdw>
                </a:effectLst>
              </a:rPr>
              <a:t>EQUITIBUS </a:t>
            </a:r>
            <a:endParaRPr lang="en-GB" sz="2100" dirty="0" smtClean="0">
              <a:solidFill>
                <a:srgbClr val="FFFF00"/>
              </a:solidFill>
              <a:effectLst>
                <a:outerShdw blurRad="38100" dist="38100" dir="2700000" algn="tl">
                  <a:srgbClr val="000000">
                    <a:alpha val="43137"/>
                  </a:srgbClr>
                </a:outerShdw>
              </a:effectLst>
            </a:endParaRPr>
          </a:p>
          <a:p>
            <a:r>
              <a:rPr lang="en-GB" sz="2100" dirty="0" smtClean="0">
                <a:effectLst>
                  <a:outerShdw blurRad="38100" dist="38100" dir="2700000" algn="tl">
                    <a:srgbClr val="000000">
                      <a:alpha val="43137"/>
                    </a:srgbClr>
                  </a:outerShdw>
                </a:effectLst>
              </a:rPr>
              <a:t>AD 2 LEX </a:t>
            </a:r>
            <a:r>
              <a:rPr lang="en-GB" sz="2100" dirty="0">
                <a:effectLst>
                  <a:outerShdw blurRad="38100" dist="38100" dir="2700000" algn="tl">
                    <a:srgbClr val="000000">
                      <a:alpha val="43137"/>
                    </a:srgbClr>
                  </a:outerShdw>
                </a:effectLst>
              </a:rPr>
              <a:t>FUFIA CANINIA: regulated </a:t>
            </a:r>
            <a:r>
              <a:rPr lang="en-GB" sz="2100" dirty="0" smtClean="0">
                <a:effectLst>
                  <a:outerShdw blurRad="38100" dist="38100" dir="2700000" algn="tl">
                    <a:srgbClr val="000000">
                      <a:alpha val="43137"/>
                    </a:srgbClr>
                  </a:outerShdw>
                </a:effectLst>
              </a:rPr>
              <a:t>holding </a:t>
            </a:r>
            <a:r>
              <a:rPr lang="en-GB" sz="2100" dirty="0">
                <a:effectLst>
                  <a:outerShdw blurRad="38100" dist="38100" dir="2700000" algn="tl">
                    <a:srgbClr val="000000">
                      <a:alpha val="43137"/>
                    </a:srgbClr>
                  </a:outerShdw>
                </a:effectLst>
              </a:rPr>
              <a:t>and freeing of </a:t>
            </a:r>
            <a:r>
              <a:rPr lang="en-GB" sz="2100" dirty="0" smtClean="0">
                <a:solidFill>
                  <a:srgbClr val="FFFF00"/>
                </a:solidFill>
                <a:effectLst>
                  <a:outerShdw blurRad="38100" dist="38100" dir="2700000" algn="tl">
                    <a:srgbClr val="000000">
                      <a:alpha val="43137"/>
                    </a:srgbClr>
                  </a:outerShdw>
                </a:effectLst>
              </a:rPr>
              <a:t>slaves</a:t>
            </a:r>
          </a:p>
          <a:p>
            <a:r>
              <a:rPr lang="en-GB" sz="2100" dirty="0" smtClean="0">
                <a:effectLst>
                  <a:outerShdw blurRad="38100" dist="38100" dir="2700000" algn="tl">
                    <a:srgbClr val="000000">
                      <a:alpha val="43137"/>
                    </a:srgbClr>
                  </a:outerShdw>
                </a:effectLst>
              </a:rPr>
              <a:t>after AD 5 LEX IULIA THEATRALIS: </a:t>
            </a:r>
            <a:br>
              <a:rPr lang="en-GB" sz="2100" dirty="0" smtClean="0">
                <a:effectLst>
                  <a:outerShdw blurRad="38100" dist="38100" dir="2700000" algn="tl">
                    <a:srgbClr val="000000">
                      <a:alpha val="43137"/>
                    </a:srgbClr>
                  </a:outerShdw>
                </a:effectLst>
              </a:rPr>
            </a:br>
            <a:r>
              <a:rPr lang="en-GB" sz="2100" dirty="0" smtClean="0">
                <a:effectLst>
                  <a:outerShdw blurRad="38100" dist="38100" dir="2700000" algn="tl">
                    <a:srgbClr val="000000">
                      <a:alpha val="43137"/>
                    </a:srgbClr>
                  </a:outerShdw>
                </a:effectLst>
              </a:rPr>
              <a:t>first </a:t>
            </a:r>
            <a:r>
              <a:rPr lang="en-GB" sz="2100" dirty="0">
                <a:effectLst>
                  <a:outerShdw blurRad="38100" dist="38100" dir="2700000" algn="tl">
                    <a:srgbClr val="000000">
                      <a:alpha val="43137"/>
                    </a:srgbClr>
                  </a:outerShdw>
                </a:effectLst>
              </a:rPr>
              <a:t>14 rows of </a:t>
            </a:r>
            <a:r>
              <a:rPr lang="en-GB" sz="2100" dirty="0">
                <a:solidFill>
                  <a:srgbClr val="FFFF00"/>
                </a:solidFill>
                <a:effectLst>
                  <a:outerShdw blurRad="38100" dist="38100" dir="2700000" algn="tl">
                    <a:srgbClr val="000000">
                      <a:alpha val="43137"/>
                    </a:srgbClr>
                  </a:outerShdw>
                </a:effectLst>
              </a:rPr>
              <a:t>seats in the </a:t>
            </a:r>
            <a:r>
              <a:rPr lang="en-GB" sz="2100" dirty="0" smtClean="0">
                <a:solidFill>
                  <a:srgbClr val="FFFF00"/>
                </a:solidFill>
                <a:effectLst>
                  <a:outerShdw blurRad="38100" dist="38100" dir="2700000" algn="tl">
                    <a:srgbClr val="000000">
                      <a:alpha val="43137"/>
                    </a:srgbClr>
                  </a:outerShdw>
                </a:effectLst>
              </a:rPr>
              <a:t>theatres </a:t>
            </a:r>
            <a:r>
              <a:rPr lang="en-GB" sz="2100" dirty="0">
                <a:effectLst>
                  <a:outerShdw blurRad="38100" dist="38100" dir="2700000" algn="tl">
                    <a:srgbClr val="000000">
                      <a:alpha val="43137"/>
                    </a:srgbClr>
                  </a:outerShdw>
                </a:effectLst>
              </a:rPr>
              <a:t>only freeborn persons whose father had a patrimony of </a:t>
            </a:r>
            <a:r>
              <a:rPr lang="en-GB" sz="2100" dirty="0">
                <a:solidFill>
                  <a:srgbClr val="FFFF00"/>
                </a:solidFill>
                <a:effectLst>
                  <a:outerShdw blurRad="38100" dist="38100" dir="2700000" algn="tl">
                    <a:srgbClr val="000000">
                      <a:alpha val="43137"/>
                    </a:srgbClr>
                  </a:outerShdw>
                </a:effectLst>
              </a:rPr>
              <a:t>at least 400,000 </a:t>
            </a:r>
            <a:r>
              <a:rPr lang="en-GB" sz="2100" dirty="0" smtClean="0">
                <a:solidFill>
                  <a:srgbClr val="FFFF00"/>
                </a:solidFill>
                <a:effectLst>
                  <a:outerShdw blurRad="38100" dist="38100" dir="2700000" algn="tl">
                    <a:srgbClr val="000000">
                      <a:alpha val="43137"/>
                    </a:srgbClr>
                  </a:outerShdw>
                </a:effectLst>
              </a:rPr>
              <a:t>HS</a:t>
            </a:r>
            <a:endParaRPr lang="en-GB" sz="2100"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 xmlns:p14="http://schemas.microsoft.com/office/powerpoint/2010/main" val="306028407"/>
      </p:ext>
    </p:extLst>
  </p:cSld>
  <p:clrMapOvr>
    <a:masterClrMapping/>
  </p:clrMapOvr>
  <p:transition spd="slow">
    <p:randomBar dir="vert"/>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3074" name="Picture 2" descr="http://images.france-for-visitors.com/images/large/orange-theatre2.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 y="0"/>
            <a:ext cx="9067917" cy="6858000"/>
          </a:xfrm>
          <a:prstGeom prst="rect">
            <a:avLst/>
          </a:prstGeom>
          <a:noFill/>
          <a:extLst>
            <a:ext uri="{909E8E84-426E-40DD-AFC4-6F175D3DCCD1}">
              <a14:hiddenFill xmlns="" xmlns:a14="http://schemas.microsoft.com/office/drawing/2010/main">
                <a:solidFill>
                  <a:srgbClr val="FFFFFF"/>
                </a:solidFill>
              </a14:hiddenFill>
            </a:ext>
          </a:extLst>
        </p:spPr>
      </p:pic>
      <p:sp>
        <p:nvSpPr>
          <p:cNvPr id="4" name="TextBox 3"/>
          <p:cNvSpPr txBox="1"/>
          <p:nvPr/>
        </p:nvSpPr>
        <p:spPr>
          <a:xfrm>
            <a:off x="395536" y="188640"/>
            <a:ext cx="2448272" cy="369332"/>
          </a:xfrm>
          <a:prstGeom prst="rect">
            <a:avLst/>
          </a:prstGeom>
          <a:noFill/>
        </p:spPr>
        <p:txBody>
          <a:bodyPr wrap="square" rtlCol="0">
            <a:spAutoFit/>
          </a:bodyPr>
          <a:lstStyle/>
          <a:p>
            <a:r>
              <a:rPr lang="en-GB" b="1" dirty="0" smtClean="0">
                <a:solidFill>
                  <a:srgbClr val="FFFF00"/>
                </a:solidFill>
                <a:effectLst>
                  <a:outerShdw blurRad="38100" dist="38100" dir="2700000" algn="tl">
                    <a:srgbClr val="000000">
                      <a:alpha val="43137"/>
                    </a:srgbClr>
                  </a:outerShdw>
                </a:effectLst>
              </a:rPr>
              <a:t>Orange</a:t>
            </a:r>
            <a:endParaRPr lang="en-GB" b="1" dirty="0">
              <a:solidFill>
                <a:srgbClr val="FFFF00"/>
              </a:solidFill>
              <a:effectLst>
                <a:outerShdw blurRad="38100" dist="38100" dir="2700000" algn="tl">
                  <a:srgbClr val="000000">
                    <a:alpha val="43137"/>
                  </a:srgbClr>
                </a:outerShdw>
              </a:effectLst>
            </a:endParaRPr>
          </a:p>
        </p:txBody>
      </p:sp>
      <p:pic>
        <p:nvPicPr>
          <p:cNvPr id="6" name="Picture 4" descr="http://www.vroma.org/images/mcmanus_images/compitaliafresco.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3905250" y="3413536"/>
            <a:ext cx="5238750" cy="3305175"/>
          </a:xfrm>
          <a:prstGeom prst="rect">
            <a:avLst/>
          </a:prstGeom>
          <a:noFill/>
          <a:extLst>
            <a:ext uri="{909E8E84-426E-40DD-AFC4-6F175D3DCCD1}">
              <a14:hiddenFill xmlns="" xmlns:a14="http://schemas.microsoft.com/office/drawing/2010/main">
                <a:solidFill>
                  <a:srgbClr val="FFFFFF"/>
                </a:solidFill>
              </a14:hiddenFill>
            </a:ext>
          </a:extLst>
        </p:spPr>
      </p:pic>
      <p:pic>
        <p:nvPicPr>
          <p:cNvPr id="7" name="Picture 6" descr="C:\Eigene Dateien\TEACHING MATERIAL\CITIES &amp; SETTLEMENTS\AUGUSTUS ROM\Augustus Statue Via Labicana.JPG"/>
          <p:cNvPicPr>
            <a:picLocks noChangeAspect="1" noChangeArrowheads="1"/>
          </p:cNvPicPr>
          <p:nvPr/>
        </p:nvPicPr>
        <p:blipFill>
          <a:blip r:embed="rId4" cstate="print">
            <a:extLst>
              <a:ext uri="{BEBA8EAE-BF5A-486C-A8C5-ECC9F3942E4B}">
                <a14:imgProps xmlns="" xmlns:a14="http://schemas.microsoft.com/office/drawing/2010/main">
                  <a14:imgLayer r:embed="rId5">
                    <a14:imgEffect>
                      <a14:backgroundRemoval t="2600" b="98670" l="9832" r="89651">
                        <a14:foregroundMark x1="43984" y1="5381" x2="43984" y2="5381"/>
                        <a14:foregroundMark x1="50582" y1="2660" x2="50582" y2="2660"/>
                        <a14:foregroundMark x1="51358" y1="20496" x2="51358" y2="20496"/>
                        <a14:foregroundMark x1="26520" y1="38452" x2="26520" y2="38452"/>
                        <a14:foregroundMark x1="25744" y1="51814" x2="25744" y2="51814"/>
                        <a14:foregroundMark x1="26132" y1="68863" x2="26132" y2="68863"/>
                        <a14:foregroundMark x1="25356" y1="80653" x2="25356" y2="80653"/>
                        <a14:foregroundMark x1="26520" y1="95345" x2="26520" y2="95345"/>
                        <a14:foregroundMark x1="69987" y1="98670" x2="69987" y2="98670"/>
                        <a14:foregroundMark x1="79172" y1="90145" x2="79172" y2="90145"/>
                        <a14:foregroundMark x1="82018" y1="73519" x2="82018" y2="73519"/>
                        <a14:foregroundMark x1="79172" y1="55683" x2="79172" y2="55683"/>
                        <a14:foregroundMark x1="67529" y1="53567" x2="67529" y2="53567"/>
                        <a14:foregroundMark x1="59250" y1="49879" x2="59250" y2="49879"/>
                        <a14:foregroundMark x1="50970" y1="46977" x2="50970" y2="46977"/>
                        <a14:foregroundMark x1="55498" y1="38089" x2="55498" y2="38089"/>
                        <a14:foregroundMark x1="77878" y1="43470" x2="77878" y2="43470"/>
                        <a14:foregroundMark x1="78784" y1="39238" x2="78784" y2="39238"/>
                        <a14:foregroundMark x1="77102" y1="34220" x2="77102" y2="34220"/>
                        <a14:foregroundMark x1="76197" y1="29927" x2="76197" y2="29927"/>
                        <a14:foregroundMark x1="77490" y1="23761" x2="77490" y2="23761"/>
                        <a14:foregroundMark x1="70893" y1="19891" x2="70893" y2="19891"/>
                        <a14:foregroundMark x1="68435" y1="17170" x2="68435" y2="17170"/>
                        <a14:foregroundMark x1="58473" y1="15599" x2="58473" y2="15599"/>
                        <a14:foregroundMark x1="50194" y1="13664" x2="50194" y2="13664"/>
                        <a14:foregroundMark x1="43596" y1="12515" x2="43596" y2="12515"/>
                        <a14:foregroundMark x1="36869" y1="12334" x2="36869" y2="12334"/>
                        <a14:foregroundMark x1="31177" y1="16385" x2="31177" y2="16385"/>
                        <a14:foregroundMark x1="27814" y1="20677" x2="27814" y2="20677"/>
                        <a14:foregroundMark x1="19146" y1="27267" x2="19146" y2="27267"/>
                        <a14:foregroundMark x1="15006" y1="32104" x2="15006" y2="32104"/>
                        <a14:foregroundMark x1="15395" y1="35369" x2="15395" y2="35369"/>
                        <a14:foregroundMark x1="15783" y1="38271" x2="15783" y2="38271"/>
                        <a14:foregroundMark x1="17464" y1="45647" x2="17464" y2="45647"/>
                        <a14:foregroundMark x1="21604" y1="49093" x2="21604" y2="49093"/>
                        <a14:foregroundMark x1="26520" y1="49093" x2="26520" y2="49093"/>
                        <a14:foregroundMark x1="32342" y1="49698" x2="32342" y2="49698"/>
                        <a14:foregroundMark x1="36869" y1="51451" x2="36869" y2="51451"/>
                        <a14:foregroundMark x1="37775" y1="53567" x2="37775" y2="53567"/>
                        <a14:foregroundMark x1="38163" y1="56832" x2="38163" y2="56832"/>
                        <a14:foregroundMark x1="38939" y1="60339" x2="38939" y2="60339"/>
                        <a14:foregroundMark x1="39457" y1="63059" x2="39457" y2="63059"/>
                        <a14:foregroundMark x1="39457" y1="66324" x2="39457" y2="66324"/>
                        <a14:foregroundMark x1="37775" y1="70556" x2="37775" y2="70556"/>
                        <a14:foregroundMark x1="37775" y1="73277" x2="37775" y2="73277"/>
                        <a14:foregroundMark x1="37387" y1="76784" x2="37387" y2="76784"/>
                        <a14:foregroundMark x1="43079" y1="77932" x2="43079" y2="77932"/>
                        <a14:foregroundMark x1="52264" y1="77751" x2="52264" y2="77751"/>
                        <a14:foregroundMark x1="58862" y1="73700" x2="58862" y2="73700"/>
                        <a14:foregroundMark x1="63777" y1="69045" x2="63777" y2="69045"/>
                        <a14:foregroundMark x1="61708" y1="64994" x2="61708" y2="64994"/>
                        <a14:foregroundMark x1="61320" y1="62817" x2="61320" y2="62817"/>
                        <a14:foregroundMark x1="58085" y1="60883" x2="58085" y2="60883"/>
                        <a14:foregroundMark x1="54334" y1="58948" x2="54334" y2="58948"/>
                        <a14:foregroundMark x1="51876" y1="56288" x2="51876" y2="56288"/>
                        <a14:foregroundMark x1="49288" y1="51814" x2="49288" y2="51814"/>
                        <a14:foregroundMark x1="42691" y1="47158" x2="42691" y2="47158"/>
                        <a14:foregroundMark x1="42691" y1="43108" x2="42691" y2="43108"/>
                        <a14:foregroundMark x1="43079" y1="38089" x2="43079" y2="38089"/>
                        <a14:foregroundMark x1="63777" y1="46614" x2="63777" y2="46614"/>
                        <a14:foregroundMark x1="64683" y1="37304" x2="64683" y2="37304"/>
                        <a14:foregroundMark x1="60931" y1="31862" x2="60931" y2="31862"/>
                        <a14:foregroundMark x1="47219" y1="30895" x2="47219" y2="30895"/>
                        <a14:foregroundMark x1="39457" y1="25091" x2="39457" y2="25091"/>
                        <a14:foregroundMark x1="79560" y1="60339" x2="79560" y2="60339"/>
                        <a14:foregroundMark x1="72574" y1="77570" x2="72574" y2="77570"/>
                        <a14:foregroundMark x1="79560" y1="83736" x2="79560" y2="83736"/>
                        <a14:foregroundMark x1="77490" y1="94982" x2="77490" y2="94982"/>
                        <a14:foregroundMark x1="62613" y1="96735" x2="62613" y2="96735"/>
                        <a14:foregroundMark x1="50582" y1="96493" x2="50582" y2="96493"/>
                        <a14:foregroundMark x1="37775" y1="93833" x2="37775" y2="93833"/>
                        <a14:foregroundMark x1="26132" y1="92080" x2="26132" y2="92080"/>
                        <a14:foregroundMark x1="27426" y1="88755" x2="27426" y2="88755"/>
                        <a14:foregroundMark x1="29495" y1="81983" x2="29495" y2="81983"/>
                        <a14:foregroundMark x1="29107" y1="76179" x2="29107" y2="76179"/>
                        <a14:foregroundMark x1="29107" y1="66324" x2="29107" y2="66324"/>
                        <a14:foregroundMark x1="20828" y1="64571" x2="20828" y2="64571"/>
                        <a14:foregroundMark x1="20828" y1="59371" x2="20828" y2="59371"/>
                        <a14:foregroundMark x1="19922" y1="56046" x2="19922" y2="56046"/>
                        <a14:foregroundMark x1="37387" y1="40568" x2="37387" y2="40568"/>
                        <a14:foregroundMark x1="35705" y1="35006" x2="35705" y2="35006"/>
                        <a14:foregroundMark x1="81242" y1="54534" x2="81242" y2="54534"/>
                        <a14:foregroundMark x1="79172" y1="66929" x2="79172" y2="66929"/>
                        <a14:foregroundMark x1="75420" y1="72310" x2="75420" y2="72310"/>
                        <a14:foregroundMark x1="70505" y1="75998" x2="70505" y2="75998"/>
                        <a14:foregroundMark x1="62225" y1="82588" x2="62225" y2="82588"/>
                        <a14:foregroundMark x1="56016" y1="90326" x2="56016" y2="90326"/>
                        <a14:foregroundMark x1="56404" y1="93591" x2="56404" y2="93591"/>
                        <a14:foregroundMark x1="83700" y1="49274" x2="83700" y2="49274"/>
                        <a14:foregroundMark x1="79560" y1="49093" x2="79560" y2="49093"/>
                        <a14:foregroundMark x1="79948" y1="48126" x2="79948" y2="48126"/>
                        <a14:foregroundMark x1="82924" y1="47158" x2="82924" y2="47158"/>
                        <a14:foregroundMark x1="82406" y1="45828" x2="82406" y2="45828"/>
                      </a14:backgroundRemoval>
                    </a14:imgEffect>
                  </a14:imgLayer>
                </a14:imgProps>
              </a:ext>
              <a:ext uri="{28A0092B-C50C-407E-A947-70E740481C1C}">
                <a14:useLocalDpi xmlns="" xmlns:a14="http://schemas.microsoft.com/office/drawing/2010/main" val="0"/>
              </a:ext>
            </a:extLst>
          </a:blip>
          <a:srcRect/>
          <a:stretch>
            <a:fillRect/>
          </a:stretch>
        </p:blipFill>
        <p:spPr bwMode="auto">
          <a:xfrm>
            <a:off x="5860107" y="-90952"/>
            <a:ext cx="3248397" cy="6948952"/>
          </a:xfrm>
          <a:prstGeom prst="rect">
            <a:avLst/>
          </a:prstGeom>
          <a:noFill/>
          <a:ln w="9525">
            <a:noFill/>
            <a:miter lim="800000"/>
            <a:headEnd/>
            <a:tailEnd/>
          </a:ln>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46270247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xit" presetSubtype="32" fill="hold" nodeType="clickEffect">
                                  <p:stCondLst>
                                    <p:cond delay="0"/>
                                  </p:stCondLst>
                                  <p:childTnLst>
                                    <p:animEffect transition="out" filter="circle(out)">
                                      <p:cBhvr>
                                        <p:cTn id="6" dur="2000"/>
                                        <p:tgtEl>
                                          <p:spTgt spid="7"/>
                                        </p:tgtEl>
                                      </p:cBhvr>
                                    </p:animEffect>
                                    <p:set>
                                      <p:cBhvr>
                                        <p:cTn id="7" dur="1" fill="hold">
                                          <p:stCondLst>
                                            <p:cond delay="1999"/>
                                          </p:stCondLst>
                                        </p:cTn>
                                        <p:tgtEl>
                                          <p:spTgt spid="7"/>
                                        </p:tgtEl>
                                        <p:attrNameLst>
                                          <p:attrName>style.visibility</p:attrName>
                                        </p:attrNameLst>
                                      </p:cBhvr>
                                      <p:to>
                                        <p:strVal val="hidden"/>
                                      </p:to>
                                    </p:set>
                                  </p:childTnLst>
                                </p:cTn>
                              </p:par>
                            </p:childTnLst>
                          </p:cTn>
                        </p:par>
                        <p:par>
                          <p:cTn id="8" fill="hold">
                            <p:stCondLst>
                              <p:cond delay="2000"/>
                            </p:stCondLst>
                            <p:childTnLst>
                              <p:par>
                                <p:cTn id="9" presetID="42" presetClass="entr" presetSubtype="0" fill="hold" nodeType="afterEffect">
                                  <p:stCondLst>
                                    <p:cond delay="50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anim calcmode="lin" valueType="num">
                                      <p:cBhvr>
                                        <p:cTn id="12" dur="1000" fill="hold"/>
                                        <p:tgtEl>
                                          <p:spTgt spid="6"/>
                                        </p:tgtEl>
                                        <p:attrNameLst>
                                          <p:attrName>ppt_x</p:attrName>
                                        </p:attrNameLst>
                                      </p:cBhvr>
                                      <p:tavLst>
                                        <p:tav tm="0">
                                          <p:val>
                                            <p:strVal val="#ppt_x"/>
                                          </p:val>
                                        </p:tav>
                                        <p:tav tm="100000">
                                          <p:val>
                                            <p:strVal val="#ppt_x"/>
                                          </p:val>
                                        </p:tav>
                                      </p:tavLst>
                                    </p:anim>
                                    <p:anim calcmode="lin" valueType="num">
                                      <p:cBhvr>
                                        <p:cTn id="1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2052" name="Picture 4" descr="http://www.vroma.org/images/mcmanus_images/compitaliafresco.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3905250" y="3413536"/>
            <a:ext cx="5238750" cy="3305175"/>
          </a:xfrm>
          <a:prstGeom prst="rect">
            <a:avLst/>
          </a:prstGeom>
          <a:noFill/>
          <a:extLst>
            <a:ext uri="{909E8E84-426E-40DD-AFC4-6F175D3DCCD1}">
              <a14:hiddenFill xmlns="" xmlns:a14="http://schemas.microsoft.com/office/drawing/2010/main">
                <a:solidFill>
                  <a:srgbClr val="FFFFFF"/>
                </a:solidFill>
              </a14:hiddenFill>
            </a:ext>
          </a:extLst>
        </p:spPr>
      </p:pic>
      <p:pic>
        <p:nvPicPr>
          <p:cNvPr id="2050" name="Picture 2" descr="http://www.uark.edu/ua/metis2/zanker/zanker_fig37.jpg"/>
          <p:cNvPicPr>
            <a:picLocks noChangeAspect="1" noChangeArrowheads="1"/>
          </p:cNvPicPr>
          <p:nvPr/>
        </p:nvPicPr>
        <p:blipFill>
          <a:blip r:embed="rId3" cstate="print">
            <a:clrChange>
              <a:clrFrom>
                <a:srgbClr val="FBFBFB"/>
              </a:clrFrom>
              <a:clrTo>
                <a:srgbClr val="FBFBFB">
                  <a:alpha val="0"/>
                </a:srgbClr>
              </a:clrTo>
            </a:clrChange>
            <a:extLst>
              <a:ext uri="{28A0092B-C50C-407E-A947-70E740481C1C}">
                <a14:useLocalDpi xmlns="" xmlns:a14="http://schemas.microsoft.com/office/drawing/2010/main" val="0"/>
              </a:ext>
            </a:extLst>
          </a:blip>
          <a:srcRect/>
          <a:stretch>
            <a:fillRect/>
          </a:stretch>
        </p:blipFill>
        <p:spPr bwMode="auto">
          <a:xfrm>
            <a:off x="107504" y="135714"/>
            <a:ext cx="8827152" cy="6605654"/>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166887665"/>
      </p:ext>
    </p:extLst>
  </p:cSld>
  <p:clrMapOvr>
    <a:masterClrMapping/>
  </p:clrMapOvr>
  <p:transition spd="slow">
    <p:randomBar dir="vert"/>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Forum Augusti – 2 B.C.</a:t>
            </a:r>
            <a:endParaRPr lang="en-GB" dirty="0"/>
          </a:p>
        </p:txBody>
      </p:sp>
      <p:sp>
        <p:nvSpPr>
          <p:cNvPr id="3" name="Content Placeholder 2"/>
          <p:cNvSpPr>
            <a:spLocks noGrp="1"/>
          </p:cNvSpPr>
          <p:nvPr>
            <p:ph sz="quarter" idx="1"/>
          </p:nvPr>
        </p:nvSpPr>
        <p:spPr/>
        <p:txBody>
          <a:bodyPr/>
          <a:lstStyle/>
          <a:p>
            <a:endParaRPr lang="en-GB"/>
          </a:p>
        </p:txBody>
      </p:sp>
      <p:pic>
        <p:nvPicPr>
          <p:cNvPr id="4" name="Picture 3" descr="C:\Eigene Dateien\TEACHING MATERIAL\CITIES &amp; SETTLEMENTS\AUGUSTUS ROM\Forum Romanum Ansicht P CONNOLLY.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 y="1087286"/>
            <a:ext cx="9068935" cy="5770714"/>
          </a:xfrm>
          <a:prstGeom prst="rect">
            <a:avLst/>
          </a:prstGeom>
          <a:noFill/>
          <a:extLst>
            <a:ext uri="{909E8E84-426E-40DD-AFC4-6F175D3DCCD1}">
              <a14:hiddenFill xmlns="" xmlns:a14="http://schemas.microsoft.com/office/drawing/2010/main">
                <a:solidFill>
                  <a:srgbClr val="FFFFFF"/>
                </a:solidFill>
              </a14:hiddenFill>
            </a:ext>
          </a:extLst>
        </p:spPr>
      </p:pic>
      <p:sp>
        <p:nvSpPr>
          <p:cNvPr id="5" name="TextBox 4"/>
          <p:cNvSpPr txBox="1"/>
          <p:nvPr/>
        </p:nvSpPr>
        <p:spPr>
          <a:xfrm>
            <a:off x="107504" y="5982379"/>
            <a:ext cx="4824536" cy="830997"/>
          </a:xfrm>
          <a:prstGeom prst="rect">
            <a:avLst/>
          </a:prstGeom>
          <a:noFill/>
        </p:spPr>
        <p:txBody>
          <a:bodyPr wrap="square" rtlCol="0">
            <a:spAutoFit/>
          </a:bodyPr>
          <a:lstStyle/>
          <a:p>
            <a:r>
              <a:rPr lang="en-GB" sz="1600" i="1" dirty="0">
                <a:solidFill>
                  <a:srgbClr val="0070C0"/>
                </a:solidFill>
              </a:rPr>
              <a:t>"On my own ground I built </a:t>
            </a:r>
            <a:r>
              <a:rPr lang="en-GB" sz="1600" i="1" dirty="0" smtClean="0">
                <a:solidFill>
                  <a:srgbClr val="0070C0"/>
                </a:solidFill>
              </a:rPr>
              <a:t/>
            </a:r>
            <a:br>
              <a:rPr lang="en-GB" sz="1600" i="1" dirty="0" smtClean="0">
                <a:solidFill>
                  <a:srgbClr val="0070C0"/>
                </a:solidFill>
              </a:rPr>
            </a:br>
            <a:r>
              <a:rPr lang="en-GB" sz="1600" i="1" dirty="0" smtClean="0">
                <a:solidFill>
                  <a:srgbClr val="0070C0"/>
                </a:solidFill>
              </a:rPr>
              <a:t>the </a:t>
            </a:r>
            <a:r>
              <a:rPr lang="en-GB" sz="1600" i="1" dirty="0">
                <a:solidFill>
                  <a:srgbClr val="0070C0"/>
                </a:solidFill>
              </a:rPr>
              <a:t>temple of Mars Ultor and the </a:t>
            </a:r>
            <a:r>
              <a:rPr lang="en-GB" sz="1600" i="1" dirty="0" smtClean="0">
                <a:solidFill>
                  <a:srgbClr val="0070C0"/>
                </a:solidFill>
              </a:rPr>
              <a:t/>
            </a:r>
            <a:br>
              <a:rPr lang="en-GB" sz="1600" i="1" dirty="0" smtClean="0">
                <a:solidFill>
                  <a:srgbClr val="0070C0"/>
                </a:solidFill>
              </a:rPr>
            </a:br>
            <a:r>
              <a:rPr lang="en-GB" sz="1600" i="1" dirty="0" smtClean="0">
                <a:solidFill>
                  <a:srgbClr val="0070C0"/>
                </a:solidFill>
              </a:rPr>
              <a:t>Augustan </a:t>
            </a:r>
            <a:r>
              <a:rPr lang="en-GB" sz="1600" i="1" dirty="0">
                <a:solidFill>
                  <a:srgbClr val="0070C0"/>
                </a:solidFill>
              </a:rPr>
              <a:t>Forum from the spoils of war</a:t>
            </a:r>
            <a:r>
              <a:rPr lang="en-GB" sz="1600" i="1" dirty="0" smtClean="0">
                <a:solidFill>
                  <a:srgbClr val="0070C0"/>
                </a:solidFill>
              </a:rPr>
              <a:t>.“ RG</a:t>
            </a:r>
            <a:r>
              <a:rPr lang="en-GB" sz="1600" dirty="0" smtClean="0">
                <a:solidFill>
                  <a:srgbClr val="0070C0"/>
                </a:solidFill>
              </a:rPr>
              <a:t> 21</a:t>
            </a:r>
            <a:endParaRPr lang="en-GB" sz="1600" dirty="0">
              <a:solidFill>
                <a:srgbClr val="0070C0"/>
              </a:solidFill>
            </a:endParaRPr>
          </a:p>
        </p:txBody>
      </p:sp>
    </p:spTree>
    <p:extLst>
      <p:ext uri="{BB962C8B-B14F-4D97-AF65-F5344CB8AC3E}">
        <p14:creationId xmlns="" xmlns:p14="http://schemas.microsoft.com/office/powerpoint/2010/main" val="3106591767"/>
      </p:ext>
    </p:extLst>
  </p:cSld>
  <p:clrMapOvr>
    <a:masterClrMapping/>
  </p:clrMapOvr>
  <mc:AlternateContent xmlns:mc="http://schemas.openxmlformats.org/markup-compatibility/2006">
    <mc:Choice xmlns="" xmlns:p14="http://schemas.microsoft.com/office/powerpoint/2010/main" Requires="p14">
      <p:transition spd="slow" p14:dur="1400">
        <p14:ripp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100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Forum Augusti – 2 B.C.</a:t>
            </a:r>
          </a:p>
        </p:txBody>
      </p:sp>
      <p:sp>
        <p:nvSpPr>
          <p:cNvPr id="3" name="Content Placeholder 2"/>
          <p:cNvSpPr>
            <a:spLocks noGrp="1"/>
          </p:cNvSpPr>
          <p:nvPr>
            <p:ph sz="quarter" idx="1"/>
          </p:nvPr>
        </p:nvSpPr>
        <p:spPr/>
        <p:txBody>
          <a:bodyPr/>
          <a:lstStyle/>
          <a:p>
            <a:endParaRPr lang="en-GB"/>
          </a:p>
        </p:txBody>
      </p:sp>
      <p:pic>
        <p:nvPicPr>
          <p:cNvPr id="5" name="Picture 4" descr="C:\Eigene Dateien\TEACHING MATERIAL\CITIES &amp; SETTLEMENTS\AUGUSTUS ROM\Forum Romanum Ansicht P CONNOLLY.JPG"/>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59766"/>
          <a:stretch/>
        </p:blipFill>
        <p:spPr bwMode="auto">
          <a:xfrm>
            <a:off x="5420139" y="1087286"/>
            <a:ext cx="3648795" cy="5770714"/>
          </a:xfrm>
          <a:prstGeom prst="rect">
            <a:avLst/>
          </a:prstGeom>
          <a:noFill/>
          <a:extLst>
            <a:ext uri="{909E8E84-426E-40DD-AFC4-6F175D3DCCD1}">
              <a14:hiddenFill xmlns="" xmlns:a14="http://schemas.microsoft.com/office/drawing/2010/main">
                <a:solidFill>
                  <a:srgbClr val="FFFFFF"/>
                </a:solidFill>
              </a14:hiddenFill>
            </a:ext>
          </a:extLst>
        </p:spPr>
      </p:pic>
      <p:pic>
        <p:nvPicPr>
          <p:cNvPr id="1026" name="Picture 2" descr="File:RomaForoAugusto.JPG"/>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rot="21158735">
            <a:off x="257041" y="1265493"/>
            <a:ext cx="5856585" cy="4392439"/>
          </a:xfrm>
          <a:prstGeom prst="rect">
            <a:avLst/>
          </a:prstGeom>
          <a:noFill/>
          <a:extLst>
            <a:ext uri="{909E8E84-426E-40DD-AFC4-6F175D3DCCD1}">
              <a14:hiddenFill xmlns="" xmlns:a14="http://schemas.microsoft.com/office/drawing/2010/main">
                <a:solidFill>
                  <a:srgbClr val="FFFFFF"/>
                </a:solidFill>
              </a14:hiddenFill>
            </a:ext>
          </a:extLst>
        </p:spPr>
      </p:pic>
      <p:sp>
        <p:nvSpPr>
          <p:cNvPr id="4" name="TextBox 3"/>
          <p:cNvSpPr txBox="1"/>
          <p:nvPr/>
        </p:nvSpPr>
        <p:spPr>
          <a:xfrm>
            <a:off x="107504" y="5982379"/>
            <a:ext cx="4824536" cy="830997"/>
          </a:xfrm>
          <a:prstGeom prst="rect">
            <a:avLst/>
          </a:prstGeom>
          <a:noFill/>
        </p:spPr>
        <p:txBody>
          <a:bodyPr wrap="square" rtlCol="0">
            <a:spAutoFit/>
          </a:bodyPr>
          <a:lstStyle/>
          <a:p>
            <a:r>
              <a:rPr lang="en-GB" sz="1600" i="1" dirty="0">
                <a:solidFill>
                  <a:srgbClr val="0070C0"/>
                </a:solidFill>
              </a:rPr>
              <a:t>"On my own ground I built </a:t>
            </a:r>
            <a:r>
              <a:rPr lang="en-GB" sz="1600" i="1" dirty="0" smtClean="0">
                <a:solidFill>
                  <a:srgbClr val="0070C0"/>
                </a:solidFill>
              </a:rPr>
              <a:t/>
            </a:r>
            <a:br>
              <a:rPr lang="en-GB" sz="1600" i="1" dirty="0" smtClean="0">
                <a:solidFill>
                  <a:srgbClr val="0070C0"/>
                </a:solidFill>
              </a:rPr>
            </a:br>
            <a:r>
              <a:rPr lang="en-GB" sz="1600" i="1" dirty="0" smtClean="0">
                <a:solidFill>
                  <a:srgbClr val="0070C0"/>
                </a:solidFill>
              </a:rPr>
              <a:t>the </a:t>
            </a:r>
            <a:r>
              <a:rPr lang="en-GB" sz="1600" i="1" dirty="0">
                <a:solidFill>
                  <a:srgbClr val="0070C0"/>
                </a:solidFill>
              </a:rPr>
              <a:t>temple of Mars Ultor and the </a:t>
            </a:r>
            <a:r>
              <a:rPr lang="en-GB" sz="1600" i="1" dirty="0" smtClean="0">
                <a:solidFill>
                  <a:srgbClr val="0070C0"/>
                </a:solidFill>
              </a:rPr>
              <a:t/>
            </a:r>
            <a:br>
              <a:rPr lang="en-GB" sz="1600" i="1" dirty="0" smtClean="0">
                <a:solidFill>
                  <a:srgbClr val="0070C0"/>
                </a:solidFill>
              </a:rPr>
            </a:br>
            <a:r>
              <a:rPr lang="en-GB" sz="1600" i="1" dirty="0" smtClean="0">
                <a:solidFill>
                  <a:srgbClr val="0070C0"/>
                </a:solidFill>
              </a:rPr>
              <a:t>Augustan </a:t>
            </a:r>
            <a:r>
              <a:rPr lang="en-GB" sz="1600" i="1" dirty="0">
                <a:solidFill>
                  <a:srgbClr val="0070C0"/>
                </a:solidFill>
              </a:rPr>
              <a:t>Forum from the spoils of war</a:t>
            </a:r>
            <a:r>
              <a:rPr lang="en-GB" sz="1600" i="1" dirty="0" smtClean="0">
                <a:solidFill>
                  <a:srgbClr val="0070C0"/>
                </a:solidFill>
              </a:rPr>
              <a:t>.“ RG</a:t>
            </a:r>
            <a:r>
              <a:rPr lang="en-GB" sz="1600" dirty="0" smtClean="0">
                <a:solidFill>
                  <a:srgbClr val="0070C0"/>
                </a:solidFill>
              </a:rPr>
              <a:t> 21</a:t>
            </a:r>
            <a:endParaRPr lang="en-GB" sz="1600" dirty="0">
              <a:solidFill>
                <a:srgbClr val="0070C0"/>
              </a:solidFill>
            </a:endParaRPr>
          </a:p>
        </p:txBody>
      </p:sp>
    </p:spTree>
    <p:extLst>
      <p:ext uri="{BB962C8B-B14F-4D97-AF65-F5344CB8AC3E}">
        <p14:creationId xmlns="" xmlns:p14="http://schemas.microsoft.com/office/powerpoint/2010/main" val="277209286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randombar(horizontal)">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 xmlns:a14="http://schemas.microsoft.com/office/drawing/2010/main">
                <a:solidFill>
                  <a:srgbClr val="FFFFFF"/>
                </a:solidFill>
              </a14:hiddenFill>
            </a:ext>
          </a:extLst>
        </p:spPr>
      </p:pic>
      <p:pic>
        <p:nvPicPr>
          <p:cNvPr id="6" name="Picture 6" descr="C:\Eigene Dateien\TEACHING MATERIAL\CITIES &amp; SETTLEMENTS\AUGUSTUS ROM\Aug MARS ULTOR Zchn.TIF"/>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0" y="1295400"/>
            <a:ext cx="5562600" cy="3289300"/>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pic>
        <p:nvPicPr>
          <p:cNvPr id="8" name="Picture 7" descr="C:\Eigene Dateien\TEACHING MATERIAL\CITIES &amp; SETTLEMENTS\AUGUSTUS ROM\Forum Romanum Ansicht P CONNOLLY.JPG"/>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59766"/>
          <a:stretch/>
        </p:blipFill>
        <p:spPr bwMode="auto">
          <a:xfrm>
            <a:off x="5420139" y="1087286"/>
            <a:ext cx="3648795" cy="5770714"/>
          </a:xfrm>
          <a:prstGeom prst="rect">
            <a:avLst/>
          </a:prstGeom>
          <a:noFill/>
          <a:extLst>
            <a:ext uri="{909E8E84-426E-40DD-AFC4-6F175D3DCCD1}">
              <a14:hiddenFill xmlns="" xmlns:a14="http://schemas.microsoft.com/office/drawing/2010/main">
                <a:solidFill>
                  <a:srgbClr val="FFFFFF"/>
                </a:solidFill>
              </a14:hiddenFill>
            </a:ext>
          </a:extLst>
        </p:spPr>
      </p:pic>
      <p:pic>
        <p:nvPicPr>
          <p:cNvPr id="9" name="Picture 8" descr="https://www.utexas.edu/courses/cc302_introtorome/s08/media/foro_di_augusto_1.jpg"/>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rot="20904402">
            <a:off x="329599" y="473570"/>
            <a:ext cx="3257864" cy="1824404"/>
          </a:xfrm>
          <a:prstGeom prst="rect">
            <a:avLst/>
          </a:prstGeom>
          <a:noFill/>
          <a:extLst>
            <a:ext uri="{909E8E84-426E-40DD-AFC4-6F175D3DCCD1}">
              <a14:hiddenFill xmlns="" xmlns:a14="http://schemas.microsoft.com/office/drawing/2010/main">
                <a:solidFill>
                  <a:srgbClr val="FFFFFF"/>
                </a:solidFill>
              </a14:hiddenFill>
            </a:ext>
          </a:extLst>
        </p:spPr>
      </p:pic>
      <p:sp>
        <p:nvSpPr>
          <p:cNvPr id="10" name="AutoShape 2" descr="http://penelope.uchicago.edu/%7Egrout/encyclopaedia_romana/imperialfora/augustus/mars.jpg"/>
          <p:cNvSpPr>
            <a:spLocks noChangeAspect="1" noChangeArrowheads="1"/>
          </p:cNvSpPr>
          <p:nvPr/>
        </p:nvSpPr>
        <p:spPr bwMode="auto">
          <a:xfrm>
            <a:off x="155575" y="-1371600"/>
            <a:ext cx="5895975" cy="2857500"/>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AutoShape 4" descr="http://penelope.uchicago.edu/%7Egrout/encyclopaedia_romana/imperialfora/augustus/mars.jpg"/>
          <p:cNvSpPr>
            <a:spLocks noChangeAspect="1" noChangeArrowheads="1"/>
          </p:cNvSpPr>
          <p:nvPr/>
        </p:nvSpPr>
        <p:spPr bwMode="auto">
          <a:xfrm>
            <a:off x="307975" y="-1219200"/>
            <a:ext cx="5895975" cy="2857500"/>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6" descr="http://penelope.uchicago.edu/%7Egrout/encyclopaedia_romana/imperialfora/augustus/mars.jpg"/>
          <p:cNvSpPr>
            <a:spLocks noChangeAspect="1" noChangeArrowheads="1"/>
          </p:cNvSpPr>
          <p:nvPr/>
        </p:nvSpPr>
        <p:spPr bwMode="auto">
          <a:xfrm>
            <a:off x="460375" y="-1066800"/>
            <a:ext cx="5895975" cy="2857500"/>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AutoShape 8" descr="http://penelope.uchicago.edu/%7Egrout/encyclopaedia_romana/imperialfora/augustus/mars.jpg"/>
          <p:cNvSpPr>
            <a:spLocks noChangeAspect="1" noChangeArrowheads="1"/>
          </p:cNvSpPr>
          <p:nvPr/>
        </p:nvSpPr>
        <p:spPr bwMode="auto">
          <a:xfrm>
            <a:off x="612775" y="-914400"/>
            <a:ext cx="5895975" cy="2857500"/>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TextBox 13"/>
          <p:cNvSpPr txBox="1"/>
          <p:nvPr/>
        </p:nvSpPr>
        <p:spPr>
          <a:xfrm>
            <a:off x="107504" y="5982379"/>
            <a:ext cx="4824536" cy="830997"/>
          </a:xfrm>
          <a:prstGeom prst="rect">
            <a:avLst/>
          </a:prstGeom>
          <a:noFill/>
        </p:spPr>
        <p:txBody>
          <a:bodyPr wrap="square" rtlCol="0">
            <a:spAutoFit/>
          </a:bodyPr>
          <a:lstStyle/>
          <a:p>
            <a:r>
              <a:rPr lang="en-GB" sz="1600" i="1" dirty="0">
                <a:solidFill>
                  <a:srgbClr val="0070C0"/>
                </a:solidFill>
              </a:rPr>
              <a:t>"On my own ground I built </a:t>
            </a:r>
            <a:r>
              <a:rPr lang="en-GB" sz="1600" i="1" dirty="0" smtClean="0">
                <a:solidFill>
                  <a:srgbClr val="0070C0"/>
                </a:solidFill>
              </a:rPr>
              <a:t/>
            </a:r>
            <a:br>
              <a:rPr lang="en-GB" sz="1600" i="1" dirty="0" smtClean="0">
                <a:solidFill>
                  <a:srgbClr val="0070C0"/>
                </a:solidFill>
              </a:rPr>
            </a:br>
            <a:r>
              <a:rPr lang="en-GB" sz="1600" i="1" dirty="0" smtClean="0">
                <a:solidFill>
                  <a:srgbClr val="0070C0"/>
                </a:solidFill>
              </a:rPr>
              <a:t>the </a:t>
            </a:r>
            <a:r>
              <a:rPr lang="en-GB" sz="1600" i="1" dirty="0">
                <a:solidFill>
                  <a:srgbClr val="0070C0"/>
                </a:solidFill>
              </a:rPr>
              <a:t>temple of Mars Ultor and the </a:t>
            </a:r>
            <a:r>
              <a:rPr lang="en-GB" sz="1600" i="1" dirty="0" smtClean="0">
                <a:solidFill>
                  <a:srgbClr val="0070C0"/>
                </a:solidFill>
              </a:rPr>
              <a:t/>
            </a:r>
            <a:br>
              <a:rPr lang="en-GB" sz="1600" i="1" dirty="0" smtClean="0">
                <a:solidFill>
                  <a:srgbClr val="0070C0"/>
                </a:solidFill>
              </a:rPr>
            </a:br>
            <a:r>
              <a:rPr lang="en-GB" sz="1600" i="1" dirty="0" smtClean="0">
                <a:solidFill>
                  <a:srgbClr val="0070C0"/>
                </a:solidFill>
              </a:rPr>
              <a:t>Augustan </a:t>
            </a:r>
            <a:r>
              <a:rPr lang="en-GB" sz="1600" i="1" dirty="0">
                <a:solidFill>
                  <a:srgbClr val="0070C0"/>
                </a:solidFill>
              </a:rPr>
              <a:t>Forum from the spoils of war</a:t>
            </a:r>
            <a:r>
              <a:rPr lang="en-GB" sz="1600" i="1" dirty="0" smtClean="0">
                <a:solidFill>
                  <a:srgbClr val="0070C0"/>
                </a:solidFill>
              </a:rPr>
              <a:t>.“ RG</a:t>
            </a:r>
            <a:r>
              <a:rPr lang="en-GB" sz="1600" dirty="0" smtClean="0">
                <a:solidFill>
                  <a:srgbClr val="0070C0"/>
                </a:solidFill>
              </a:rPr>
              <a:t> 21</a:t>
            </a:r>
            <a:endParaRPr lang="en-GB" sz="1600" dirty="0">
              <a:solidFill>
                <a:srgbClr val="0070C0"/>
              </a:solidFill>
            </a:endParaRPr>
          </a:p>
        </p:txBody>
      </p:sp>
      <p:sp>
        <p:nvSpPr>
          <p:cNvPr id="15" name="Title 1"/>
          <p:cNvSpPr>
            <a:spLocks noGrp="1"/>
          </p:cNvSpPr>
          <p:nvPr>
            <p:ph type="title"/>
          </p:nvPr>
        </p:nvSpPr>
        <p:spPr>
          <a:xfrm>
            <a:off x="301752" y="228600"/>
            <a:ext cx="8534400" cy="758952"/>
          </a:xfrm>
        </p:spPr>
        <p:txBody>
          <a:bodyPr/>
          <a:lstStyle/>
          <a:p>
            <a:r>
              <a:rPr lang="en-GB" dirty="0"/>
              <a:t>Forum Augusti – 2 B.C.</a:t>
            </a:r>
          </a:p>
        </p:txBody>
      </p:sp>
    </p:spTree>
    <p:extLst>
      <p:ext uri="{BB962C8B-B14F-4D97-AF65-F5344CB8AC3E}">
        <p14:creationId xmlns="" xmlns:p14="http://schemas.microsoft.com/office/powerpoint/2010/main" val="251544796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1000"/>
                                  </p:stCondLst>
                                  <p:childTnLst>
                                    <p:set>
                                      <p:cBhvr>
                                        <p:cTn id="6" dur="1" fill="hold">
                                          <p:stCondLst>
                                            <p:cond delay="0"/>
                                          </p:stCondLst>
                                        </p:cTn>
                                        <p:tgtEl>
                                          <p:spTgt spid="6"/>
                                        </p:tgtEl>
                                        <p:attrNameLst>
                                          <p:attrName>style.visibility</p:attrName>
                                        </p:attrNameLst>
                                      </p:cBhvr>
                                      <p:to>
                                        <p:strVal val="visible"/>
                                      </p:to>
                                    </p:set>
                                    <p:animEffect transition="in" filter="randombar(vertical)">
                                      <p:cBhvr>
                                        <p:cTn id="7" dur="500"/>
                                        <p:tgtEl>
                                          <p:spTgt spid="6"/>
                                        </p:tgtEl>
                                      </p:cBhvr>
                                    </p:animEffect>
                                  </p:childTnLst>
                                </p:cTn>
                              </p:par>
                            </p:childTnLst>
                          </p:cTn>
                        </p:par>
                        <p:par>
                          <p:cTn id="8" fill="hold">
                            <p:stCondLst>
                              <p:cond delay="1500"/>
                            </p:stCondLst>
                            <p:childTnLst>
                              <p:par>
                                <p:cTn id="9" presetID="14" presetClass="entr" presetSubtype="10" fill="hold" nodeType="afterEffect">
                                  <p:stCondLst>
                                    <p:cond delay="25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 xmlns:a14="http://schemas.microsoft.com/office/drawing/2010/main">
                <a:solidFill>
                  <a:srgbClr val="FFFFFF"/>
                </a:solidFill>
              </a14:hiddenFill>
            </a:ext>
          </a:extLst>
        </p:spPr>
      </p:pic>
      <p:pic>
        <p:nvPicPr>
          <p:cNvPr id="5" name="Picture 4" descr="C:\Eigene Dateien\TEACHING MATERIAL\CITIES &amp; SETTLEMENTS\AUGUSTUS ROM\Aug M Forum Nische.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0" y="990600"/>
            <a:ext cx="2901950" cy="5715000"/>
          </a:xfrm>
          <a:prstGeom prst="rect">
            <a:avLst/>
          </a:prstGeom>
          <a:noFill/>
          <a:extLst>
            <a:ext uri="{909E8E84-426E-40DD-AFC4-6F175D3DCCD1}">
              <a14:hiddenFill xmlns="" xmlns:a14="http://schemas.microsoft.com/office/drawing/2010/main">
                <a:solidFill>
                  <a:srgbClr val="FFFFFF"/>
                </a:solidFill>
              </a14:hiddenFill>
            </a:ext>
          </a:extLst>
        </p:spPr>
      </p:pic>
      <p:pic>
        <p:nvPicPr>
          <p:cNvPr id="6" name="Picture 5" descr="C:\Eigene Dateien\TEACHING MATERIAL\CITIES &amp; SETTLEMENTS\AUGUSTUS ROM\Aug MARS ULTOR Grundriß.TIF"/>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2110"/>
          <a:stretch/>
        </p:blipFill>
        <p:spPr bwMode="auto">
          <a:xfrm>
            <a:off x="3588327" y="1054100"/>
            <a:ext cx="5403273" cy="5270500"/>
          </a:xfrm>
          <a:prstGeom prst="rect">
            <a:avLst/>
          </a:prstGeom>
          <a:solidFill>
            <a:srgbClr val="FF0000"/>
          </a:solidFill>
        </p:spPr>
      </p:pic>
      <p:sp>
        <p:nvSpPr>
          <p:cNvPr id="7" name="Text Box 6"/>
          <p:cNvSpPr txBox="1">
            <a:spLocks noChangeArrowheads="1"/>
          </p:cNvSpPr>
          <p:nvPr/>
        </p:nvSpPr>
        <p:spPr bwMode="auto">
          <a:xfrm>
            <a:off x="4724400" y="4948238"/>
            <a:ext cx="1065213" cy="5810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Summi viri</a:t>
            </a:r>
          </a:p>
        </p:txBody>
      </p:sp>
      <p:sp>
        <p:nvSpPr>
          <p:cNvPr id="8" name="Text Box 7"/>
          <p:cNvSpPr txBox="1">
            <a:spLocks noChangeArrowheads="1"/>
          </p:cNvSpPr>
          <p:nvPr/>
        </p:nvSpPr>
        <p:spPr bwMode="auto">
          <a:xfrm>
            <a:off x="6018213" y="4262438"/>
            <a:ext cx="1219200" cy="9477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Quadriga</a:t>
            </a:r>
          </a:p>
          <a:p>
            <a:pPr algn="ctr"/>
            <a:r>
              <a:rPr lang="en-US" altLang="en-US" sz="1600" b="1">
                <a:solidFill>
                  <a:srgbClr val="CC0000"/>
                </a:solidFill>
                <a:effectLst/>
                <a:latin typeface="Tahoma" pitchFamily="34" charset="0"/>
              </a:rPr>
              <a:t>pater patriae</a:t>
            </a:r>
          </a:p>
        </p:txBody>
      </p:sp>
      <p:sp>
        <p:nvSpPr>
          <p:cNvPr id="9" name="Text Box 8"/>
          <p:cNvSpPr txBox="1">
            <a:spLocks noChangeArrowheads="1"/>
          </p:cNvSpPr>
          <p:nvPr/>
        </p:nvSpPr>
        <p:spPr bwMode="auto">
          <a:xfrm>
            <a:off x="7313613" y="5100638"/>
            <a:ext cx="1068387" cy="5810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dirty="0" err="1">
                <a:solidFill>
                  <a:srgbClr val="CC0000"/>
                </a:solidFill>
                <a:effectLst/>
                <a:latin typeface="Tahoma" pitchFamily="34" charset="0"/>
              </a:rPr>
              <a:t>Summi</a:t>
            </a:r>
            <a:r>
              <a:rPr lang="en-US" altLang="en-US" sz="1600" b="1" dirty="0">
                <a:solidFill>
                  <a:srgbClr val="CC0000"/>
                </a:solidFill>
                <a:effectLst/>
                <a:latin typeface="Tahoma" pitchFamily="34" charset="0"/>
              </a:rPr>
              <a:t> </a:t>
            </a:r>
            <a:r>
              <a:rPr lang="en-US" altLang="en-US" sz="1600" b="1" dirty="0" err="1">
                <a:solidFill>
                  <a:srgbClr val="CC0000"/>
                </a:solidFill>
                <a:effectLst/>
                <a:latin typeface="Tahoma" pitchFamily="34" charset="0"/>
              </a:rPr>
              <a:t>viri</a:t>
            </a:r>
            <a:endParaRPr lang="en-US" altLang="en-US" sz="1600" b="1" dirty="0">
              <a:solidFill>
                <a:srgbClr val="CC0000"/>
              </a:solidFill>
              <a:effectLst/>
              <a:latin typeface="Tahoma" pitchFamily="34" charset="0"/>
            </a:endParaRPr>
          </a:p>
        </p:txBody>
      </p:sp>
      <p:sp>
        <p:nvSpPr>
          <p:cNvPr id="10" name="Text Box 9"/>
          <p:cNvSpPr txBox="1">
            <a:spLocks noChangeArrowheads="1"/>
          </p:cNvSpPr>
          <p:nvPr/>
        </p:nvSpPr>
        <p:spPr bwMode="auto">
          <a:xfrm>
            <a:off x="7924800" y="2890838"/>
            <a:ext cx="1217613" cy="3365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a:solidFill>
                  <a:srgbClr val="CC0000"/>
                </a:solidFill>
                <a:effectLst/>
                <a:latin typeface="Tahoma" pitchFamily="34" charset="0"/>
              </a:rPr>
              <a:t>Romulus</a:t>
            </a:r>
          </a:p>
        </p:txBody>
      </p:sp>
      <p:sp>
        <p:nvSpPr>
          <p:cNvPr id="11" name="Text Box 10"/>
          <p:cNvSpPr txBox="1">
            <a:spLocks noChangeArrowheads="1"/>
          </p:cNvSpPr>
          <p:nvPr/>
        </p:nvSpPr>
        <p:spPr bwMode="auto">
          <a:xfrm>
            <a:off x="5410200" y="1905000"/>
            <a:ext cx="3198813" cy="3365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dirty="0">
                <a:solidFill>
                  <a:srgbClr val="CC0000"/>
                </a:solidFill>
                <a:effectLst/>
                <a:latin typeface="Tahoma" pitchFamily="34" charset="0"/>
              </a:rPr>
              <a:t>Venus - Mars - </a:t>
            </a:r>
            <a:r>
              <a:rPr lang="en-US" altLang="en-US" sz="1600" b="1" dirty="0" err="1">
                <a:solidFill>
                  <a:srgbClr val="CC0000"/>
                </a:solidFill>
                <a:effectLst/>
                <a:latin typeface="Tahoma" pitchFamily="34" charset="0"/>
              </a:rPr>
              <a:t>Divus</a:t>
            </a:r>
            <a:r>
              <a:rPr lang="en-US" altLang="en-US" sz="1600" b="1" dirty="0">
                <a:solidFill>
                  <a:srgbClr val="CC0000"/>
                </a:solidFill>
                <a:effectLst/>
                <a:latin typeface="Tahoma" pitchFamily="34" charset="0"/>
              </a:rPr>
              <a:t> Julius</a:t>
            </a:r>
          </a:p>
        </p:txBody>
      </p:sp>
      <p:sp>
        <p:nvSpPr>
          <p:cNvPr id="12" name="Text Box 11"/>
          <p:cNvSpPr txBox="1">
            <a:spLocks noChangeArrowheads="1"/>
          </p:cNvSpPr>
          <p:nvPr/>
        </p:nvSpPr>
        <p:spPr bwMode="auto">
          <a:xfrm>
            <a:off x="5410200" y="2281238"/>
            <a:ext cx="2438400" cy="8255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Mars</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Romulus,Venus.. </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 Fortuna, Roma</a:t>
            </a:r>
          </a:p>
        </p:txBody>
      </p:sp>
      <p:sp>
        <p:nvSpPr>
          <p:cNvPr id="13" name="Text Box 12"/>
          <p:cNvSpPr txBox="1">
            <a:spLocks noChangeArrowheads="1"/>
          </p:cNvSpPr>
          <p:nvPr/>
        </p:nvSpPr>
        <p:spPr bwMode="auto">
          <a:xfrm>
            <a:off x="3124200" y="2590800"/>
            <a:ext cx="1752600" cy="13144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spAutoFit/>
          </a:bodyPr>
          <a:lstStyle/>
          <a:p>
            <a:r>
              <a:rPr lang="en-US" altLang="en-US" sz="1600" b="1" dirty="0" err="1">
                <a:solidFill>
                  <a:srgbClr val="CC0000"/>
                </a:solidFill>
                <a:effectLst/>
                <a:latin typeface="Tahoma" pitchFamily="34" charset="0"/>
              </a:rPr>
              <a:t>Julii</a:t>
            </a:r>
            <a:endParaRPr lang="en-US" altLang="en-US" sz="1600" b="1" dirty="0">
              <a:solidFill>
                <a:srgbClr val="CC0000"/>
              </a:solidFill>
              <a:effectLst/>
              <a:latin typeface="Tahoma" pitchFamily="34" charset="0"/>
            </a:endParaRPr>
          </a:p>
          <a:p>
            <a:r>
              <a:rPr lang="en-US" altLang="en-US" sz="1600" b="1" dirty="0">
                <a:solidFill>
                  <a:srgbClr val="CC0000"/>
                </a:solidFill>
                <a:effectLst/>
                <a:latin typeface="Tahoma" pitchFamily="34" charset="0"/>
              </a:rPr>
              <a:t>Aeneas</a:t>
            </a:r>
          </a:p>
          <a:p>
            <a:r>
              <a:rPr lang="en-US" altLang="en-US" sz="1600" b="1" dirty="0">
                <a:solidFill>
                  <a:srgbClr val="CC0000"/>
                </a:solidFill>
                <a:effectLst/>
                <a:latin typeface="Tahoma" pitchFamily="34" charset="0"/>
              </a:rPr>
              <a:t>kings of </a:t>
            </a:r>
            <a:br>
              <a:rPr lang="en-US" altLang="en-US" sz="1600" b="1" dirty="0">
                <a:solidFill>
                  <a:srgbClr val="CC0000"/>
                </a:solidFill>
                <a:effectLst/>
                <a:latin typeface="Tahoma" pitchFamily="34" charset="0"/>
              </a:rPr>
            </a:br>
            <a:r>
              <a:rPr lang="en-US" altLang="en-US" sz="1600" b="1" dirty="0">
                <a:solidFill>
                  <a:srgbClr val="CC0000"/>
                </a:solidFill>
                <a:effectLst/>
                <a:latin typeface="Tahoma" pitchFamily="34" charset="0"/>
              </a:rPr>
              <a:t>Alba Longa</a:t>
            </a:r>
          </a:p>
        </p:txBody>
      </p:sp>
      <p:sp>
        <p:nvSpPr>
          <p:cNvPr id="16" name="Freeform 15"/>
          <p:cNvSpPr/>
          <p:nvPr/>
        </p:nvSpPr>
        <p:spPr>
          <a:xfrm>
            <a:off x="6679096" y="1311965"/>
            <a:ext cx="1881808" cy="649357"/>
          </a:xfrm>
          <a:custGeom>
            <a:avLst/>
            <a:gdLst>
              <a:gd name="connsiteX0" fmla="*/ 0 w 1881808"/>
              <a:gd name="connsiteY0" fmla="*/ 0 h 649357"/>
              <a:gd name="connsiteX1" fmla="*/ 1881808 w 1881808"/>
              <a:gd name="connsiteY1" fmla="*/ 0 h 649357"/>
              <a:gd name="connsiteX2" fmla="*/ 1828800 w 1881808"/>
              <a:gd name="connsiteY2" fmla="*/ 649357 h 649357"/>
              <a:gd name="connsiteX3" fmla="*/ 1020417 w 1881808"/>
              <a:gd name="connsiteY3" fmla="*/ 649357 h 649357"/>
              <a:gd name="connsiteX4" fmla="*/ 569843 w 1881808"/>
              <a:gd name="connsiteY4" fmla="*/ 357809 h 649357"/>
              <a:gd name="connsiteX5" fmla="*/ 185530 w 1881808"/>
              <a:gd name="connsiteY5" fmla="*/ 79513 h 649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1808" h="649357">
                <a:moveTo>
                  <a:pt x="0" y="0"/>
                </a:moveTo>
                <a:lnTo>
                  <a:pt x="1881808" y="0"/>
                </a:lnTo>
                <a:lnTo>
                  <a:pt x="1828800" y="649357"/>
                </a:lnTo>
                <a:lnTo>
                  <a:pt x="1020417" y="649357"/>
                </a:lnTo>
                <a:lnTo>
                  <a:pt x="569843" y="357809"/>
                </a:lnTo>
                <a:lnTo>
                  <a:pt x="185530" y="79513"/>
                </a:lnTo>
              </a:path>
            </a:pathLst>
          </a:custGeom>
          <a:solidFill>
            <a:srgbClr val="C00000">
              <a:alpha val="7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6021288"/>
            <a:ext cx="3528392" cy="1077218"/>
          </a:xfrm>
          <a:prstGeom prst="rect">
            <a:avLst/>
          </a:prstGeom>
        </p:spPr>
        <p:style>
          <a:lnRef idx="1">
            <a:schemeClr val="accent1"/>
          </a:lnRef>
          <a:fillRef idx="3">
            <a:schemeClr val="accent1"/>
          </a:fillRef>
          <a:effectRef idx="2">
            <a:schemeClr val="accent1"/>
          </a:effectRef>
          <a:fontRef idx="minor">
            <a:schemeClr val="lt1"/>
          </a:fontRef>
        </p:style>
        <p:txBody>
          <a:bodyPr wrap="square" rtlCol="0">
            <a:spAutoFit/>
          </a:bodyPr>
          <a:lstStyle/>
          <a:p>
            <a:r>
              <a:rPr lang="en-GB" sz="1600" i="1" dirty="0" err="1" smtClean="0">
                <a:effectLst>
                  <a:outerShdw blurRad="38100" dist="38100" dir="2700000" algn="tl">
                    <a:srgbClr val="000000">
                      <a:alpha val="43137"/>
                    </a:srgbClr>
                  </a:outerShdw>
                </a:effectLst>
              </a:rPr>
              <a:t>summi</a:t>
            </a:r>
            <a:r>
              <a:rPr lang="en-GB" sz="1600" i="1" dirty="0" smtClean="0">
                <a:effectLst>
                  <a:outerShdw blurRad="38100" dist="38100" dir="2700000" algn="tl">
                    <a:srgbClr val="000000">
                      <a:alpha val="43137"/>
                    </a:srgbClr>
                  </a:outerShdw>
                </a:effectLst>
              </a:rPr>
              <a:t> </a:t>
            </a:r>
            <a:r>
              <a:rPr lang="en-GB" sz="1600" i="1" dirty="0" err="1" smtClean="0">
                <a:effectLst>
                  <a:outerShdw blurRad="38100" dist="38100" dir="2700000" algn="tl">
                    <a:srgbClr val="000000">
                      <a:alpha val="43137"/>
                    </a:srgbClr>
                  </a:outerShdw>
                </a:effectLst>
              </a:rPr>
              <a:t>viri</a:t>
            </a:r>
            <a:r>
              <a:rPr lang="en-GB" sz="1600" dirty="0" smtClean="0">
                <a:effectLst>
                  <a:outerShdw blurRad="38100" dist="38100" dir="2700000" algn="tl">
                    <a:srgbClr val="000000">
                      <a:alpha val="43137"/>
                    </a:srgbClr>
                  </a:outerShdw>
                </a:effectLst>
              </a:rPr>
              <a:t>: cf. Horace, Odes 1.33-44; Vergil. </a:t>
            </a:r>
            <a:r>
              <a:rPr lang="en-GB" sz="1600" dirty="0" err="1" smtClean="0">
                <a:effectLst>
                  <a:outerShdw blurRad="38100" dist="38100" dir="2700000" algn="tl">
                    <a:srgbClr val="000000">
                      <a:alpha val="43137"/>
                    </a:srgbClr>
                  </a:outerShdw>
                </a:effectLst>
              </a:rPr>
              <a:t>Aen</a:t>
            </a:r>
            <a:r>
              <a:rPr lang="en-GB" sz="1600" dirty="0" smtClean="0">
                <a:effectLst>
                  <a:outerShdw blurRad="38100" dist="38100" dir="2700000" algn="tl">
                    <a:srgbClr val="000000">
                      <a:alpha val="43137"/>
                    </a:srgbClr>
                  </a:outerShdw>
                </a:effectLst>
              </a:rPr>
              <a:t>. 6.756ff</a:t>
            </a:r>
            <a:br>
              <a:rPr lang="en-GB" sz="1600" dirty="0" smtClean="0">
                <a:effectLst>
                  <a:outerShdw blurRad="38100" dist="38100" dir="2700000" algn="tl">
                    <a:srgbClr val="000000">
                      <a:alpha val="43137"/>
                    </a:srgbClr>
                  </a:outerShdw>
                </a:effectLst>
              </a:rPr>
            </a:br>
            <a:r>
              <a:rPr lang="en-GB" sz="1600" dirty="0" smtClean="0">
                <a:effectLst>
                  <a:outerShdw blurRad="38100" dist="38100" dir="2700000" algn="tl">
                    <a:srgbClr val="000000">
                      <a:alpha val="43137"/>
                    </a:srgbClr>
                  </a:outerShdw>
                </a:effectLst>
              </a:rPr>
              <a:t>also cf. LIVY, </a:t>
            </a:r>
            <a:r>
              <a:rPr lang="en-GB" sz="1600" i="1" dirty="0" err="1" smtClean="0">
                <a:effectLst>
                  <a:outerShdw blurRad="38100" dist="38100" dir="2700000" algn="tl">
                    <a:srgbClr val="000000">
                      <a:alpha val="43137"/>
                    </a:srgbClr>
                  </a:outerShdw>
                </a:effectLst>
              </a:rPr>
              <a:t>ab</a:t>
            </a:r>
            <a:r>
              <a:rPr lang="en-GB" sz="1600" i="1" dirty="0" smtClean="0">
                <a:effectLst>
                  <a:outerShdw blurRad="38100" dist="38100" dir="2700000" algn="tl">
                    <a:srgbClr val="000000">
                      <a:alpha val="43137"/>
                    </a:srgbClr>
                  </a:outerShdw>
                </a:effectLst>
              </a:rPr>
              <a:t> </a:t>
            </a:r>
            <a:r>
              <a:rPr lang="en-GB" sz="1600" i="1" dirty="0" err="1" smtClean="0">
                <a:effectLst>
                  <a:outerShdw blurRad="38100" dist="38100" dir="2700000" algn="tl">
                    <a:srgbClr val="000000">
                      <a:alpha val="43137"/>
                    </a:srgbClr>
                  </a:outerShdw>
                </a:effectLst>
              </a:rPr>
              <a:t>urbe</a:t>
            </a:r>
            <a:r>
              <a:rPr lang="en-GB" sz="1600" i="1" dirty="0" smtClean="0">
                <a:effectLst>
                  <a:outerShdw blurRad="38100" dist="38100" dir="2700000" algn="tl">
                    <a:srgbClr val="000000">
                      <a:alpha val="43137"/>
                    </a:srgbClr>
                  </a:outerShdw>
                </a:effectLst>
              </a:rPr>
              <a:t> condita</a:t>
            </a:r>
            <a:r>
              <a:rPr lang="en-GB" sz="1600" dirty="0" smtClean="0">
                <a:effectLst>
                  <a:outerShdw blurRad="38100" dist="38100" dir="2700000" algn="tl">
                    <a:srgbClr val="000000">
                      <a:alpha val="43137"/>
                    </a:srgbClr>
                  </a:outerShdw>
                </a:effectLst>
              </a:rPr>
              <a:t/>
            </a:r>
            <a:br>
              <a:rPr lang="en-GB" sz="1600" dirty="0" smtClean="0">
                <a:effectLst>
                  <a:outerShdw blurRad="38100" dist="38100" dir="2700000" algn="tl">
                    <a:srgbClr val="000000">
                      <a:alpha val="43137"/>
                    </a:srgbClr>
                  </a:outerShdw>
                </a:effectLst>
              </a:rPr>
            </a:br>
            <a:endParaRPr lang="en-GB" sz="1600" dirty="0">
              <a:effectLst>
                <a:outerShdw blurRad="38100" dist="38100" dir="2700000" algn="tl">
                  <a:srgbClr val="000000">
                    <a:alpha val="43137"/>
                  </a:srgbClr>
                </a:outerShdw>
              </a:effectLst>
            </a:endParaRPr>
          </a:p>
        </p:txBody>
      </p:sp>
      <p:sp>
        <p:nvSpPr>
          <p:cNvPr id="18" name="Title 1"/>
          <p:cNvSpPr>
            <a:spLocks noGrp="1"/>
          </p:cNvSpPr>
          <p:nvPr>
            <p:ph type="title"/>
          </p:nvPr>
        </p:nvSpPr>
        <p:spPr>
          <a:xfrm>
            <a:off x="301752" y="228600"/>
            <a:ext cx="8534400" cy="758952"/>
          </a:xfrm>
        </p:spPr>
        <p:txBody>
          <a:bodyPr/>
          <a:lstStyle/>
          <a:p>
            <a:r>
              <a:rPr lang="en-GB" dirty="0"/>
              <a:t>Forum Augusti – 2 B.C.</a:t>
            </a:r>
          </a:p>
        </p:txBody>
      </p:sp>
    </p:spTree>
    <p:extLst>
      <p:ext uri="{BB962C8B-B14F-4D97-AF65-F5344CB8AC3E}">
        <p14:creationId xmlns="" xmlns:p14="http://schemas.microsoft.com/office/powerpoint/2010/main" val="59863975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1000"/>
                                  </p:stCondLst>
                                  <p:childTnLst>
                                    <p:set>
                                      <p:cBhvr>
                                        <p:cTn id="6" dur="1" fill="hold">
                                          <p:stCondLst>
                                            <p:cond delay="0"/>
                                          </p:stCondLst>
                                        </p:cTn>
                                        <p:tgtEl>
                                          <p:spTgt spid="6"/>
                                        </p:tgtEl>
                                        <p:attrNameLst>
                                          <p:attrName>style.visibility</p:attrName>
                                        </p:attrNameLst>
                                      </p:cBhvr>
                                      <p:to>
                                        <p:strVal val="visible"/>
                                      </p:to>
                                    </p:set>
                                    <p:animEffect transition="in" filter="randombar(vertical)">
                                      <p:cBhvr>
                                        <p:cTn id="7" dur="500"/>
                                        <p:tgtEl>
                                          <p:spTgt spid="6"/>
                                        </p:tgtEl>
                                      </p:cBhvr>
                                    </p:animEffect>
                                  </p:childTnLst>
                                </p:cTn>
                              </p:par>
                            </p:childTnLst>
                          </p:cTn>
                        </p:par>
                        <p:par>
                          <p:cTn id="8" fill="hold">
                            <p:stCondLst>
                              <p:cond delay="1500"/>
                            </p:stCondLst>
                            <p:childTnLst>
                              <p:par>
                                <p:cTn id="9" presetID="7" presetClass="entr" presetSubtype="8" fill="hold" nodeType="afterEffect">
                                  <p:stCondLst>
                                    <p:cond delay="100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0" fill="hold"/>
                                        <p:tgtEl>
                                          <p:spTgt spid="5"/>
                                        </p:tgtEl>
                                        <p:attrNameLst>
                                          <p:attrName>ppt_x</p:attrName>
                                        </p:attrNameLst>
                                      </p:cBhvr>
                                      <p:tavLst>
                                        <p:tav tm="0">
                                          <p:val>
                                            <p:strVal val="0-#ppt_w/2"/>
                                          </p:val>
                                        </p:tav>
                                        <p:tav tm="100000">
                                          <p:val>
                                            <p:strVal val="#ppt_x"/>
                                          </p:val>
                                        </p:tav>
                                      </p:tavLst>
                                    </p:anim>
                                    <p:anim calcmode="lin" valueType="num">
                                      <p:cBhvr additive="base">
                                        <p:cTn id="12" dur="5000" fill="hold"/>
                                        <p:tgtEl>
                                          <p:spTgt spid="5"/>
                                        </p:tgtEl>
                                        <p:attrNameLst>
                                          <p:attrName>ppt_y</p:attrName>
                                        </p:attrNameLst>
                                      </p:cBhvr>
                                      <p:tavLst>
                                        <p:tav tm="0">
                                          <p:val>
                                            <p:strVal val="#ppt_y"/>
                                          </p:val>
                                        </p:tav>
                                        <p:tav tm="100000">
                                          <p:val>
                                            <p:strVal val="#ppt_y"/>
                                          </p:val>
                                        </p:tav>
                                      </p:tavLst>
                                    </p:anim>
                                  </p:childTnLst>
                                </p:cTn>
                              </p:par>
                            </p:childTnLst>
                          </p:cTn>
                        </p:par>
                        <p:par>
                          <p:cTn id="13" fill="hold">
                            <p:stCondLst>
                              <p:cond delay="7500"/>
                            </p:stCondLst>
                            <p:childTnLst>
                              <p:par>
                                <p:cTn id="14" presetID="1" presetClass="entr" presetSubtype="0" fill="hold" nodeType="afterEffect">
                                  <p:stCondLst>
                                    <p:cond delay="0"/>
                                  </p:stCondLst>
                                  <p:childTnLst>
                                    <p:set>
                                      <p:cBhvr>
                                        <p:cTn id="15" dur="1" fill="hold">
                                          <p:stCondLst>
                                            <p:cond delay="0"/>
                                          </p:stCondLst>
                                        </p:cTn>
                                        <p:tgtEl>
                                          <p:spTgt spid="17">
                                            <p:txEl>
                                              <p:pRg st="0" end="0"/>
                                            </p:txEl>
                                          </p:spTgt>
                                        </p:tgtEl>
                                        <p:attrNameLst>
                                          <p:attrName>style.visibility</p:attrName>
                                        </p:attrNameLst>
                                      </p:cBhvr>
                                      <p:to>
                                        <p:strVal val="visible"/>
                                      </p:to>
                                    </p:set>
                                  </p:childTnLst>
                                </p:cTn>
                              </p:par>
                            </p:childTnLst>
                          </p:cTn>
                        </p:par>
                        <p:par>
                          <p:cTn id="16" fill="hold">
                            <p:stCondLst>
                              <p:cond delay="7500"/>
                            </p:stCondLst>
                            <p:childTnLst>
                              <p:par>
                                <p:cTn id="17" presetID="14" presetClass="entr" presetSubtype="5"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randombar(vertical)">
                                      <p:cBhvr>
                                        <p:cTn id="19" dur="500"/>
                                        <p:tgtEl>
                                          <p:spTgt spid="7"/>
                                        </p:tgtEl>
                                      </p:cBhvr>
                                    </p:animEffect>
                                  </p:childTnLst>
                                </p:cTn>
                              </p:par>
                            </p:childTnLst>
                          </p:cTn>
                        </p:par>
                        <p:par>
                          <p:cTn id="20" fill="hold">
                            <p:stCondLst>
                              <p:cond delay="8000"/>
                            </p:stCondLst>
                            <p:childTnLst>
                              <p:par>
                                <p:cTn id="21" presetID="14" presetClass="entr" presetSubtype="5" fill="hold" grpId="0" nodeType="after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randombar(vertical)">
                                      <p:cBhvr>
                                        <p:cTn id="23" dur="500"/>
                                        <p:tgtEl>
                                          <p:spTgt spid="8"/>
                                        </p:tgtEl>
                                      </p:cBhvr>
                                    </p:animEffect>
                                  </p:childTnLst>
                                </p:cTn>
                              </p:par>
                            </p:childTnLst>
                          </p:cTn>
                        </p:par>
                        <p:par>
                          <p:cTn id="24" fill="hold">
                            <p:stCondLst>
                              <p:cond delay="8500"/>
                            </p:stCondLst>
                            <p:childTnLst>
                              <p:par>
                                <p:cTn id="25" presetID="14" presetClass="entr" presetSubtype="5" fill="hold" grpId="0" nodeType="after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randombar(vertical)">
                                      <p:cBhvr>
                                        <p:cTn id="27" dur="500"/>
                                        <p:tgtEl>
                                          <p:spTgt spid="9"/>
                                        </p:tgtEl>
                                      </p:cBhvr>
                                    </p:animEffect>
                                  </p:childTnLst>
                                </p:cTn>
                              </p:par>
                            </p:childTnLst>
                          </p:cTn>
                        </p:par>
                        <p:par>
                          <p:cTn id="28" fill="hold">
                            <p:stCondLst>
                              <p:cond delay="9000"/>
                            </p:stCondLst>
                            <p:childTnLst>
                              <p:par>
                                <p:cTn id="29" presetID="14" presetClass="entr" presetSubtype="5"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randombar(vertical)">
                                      <p:cBhvr>
                                        <p:cTn id="31" dur="500"/>
                                        <p:tgtEl>
                                          <p:spTgt spid="10"/>
                                        </p:tgtEl>
                                      </p:cBhvr>
                                    </p:animEffect>
                                  </p:childTnLst>
                                </p:cTn>
                              </p:par>
                            </p:childTnLst>
                          </p:cTn>
                        </p:par>
                        <p:par>
                          <p:cTn id="32" fill="hold">
                            <p:stCondLst>
                              <p:cond delay="9500"/>
                            </p:stCondLst>
                            <p:childTnLst>
                              <p:par>
                                <p:cTn id="33" presetID="14" presetClass="entr" presetSubtype="5" fill="hold" grpId="0" nodeType="after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randombar(vertical)">
                                      <p:cBhvr>
                                        <p:cTn id="35" dur="500"/>
                                        <p:tgtEl>
                                          <p:spTgt spid="11"/>
                                        </p:tgtEl>
                                      </p:cBhvr>
                                    </p:animEffect>
                                  </p:childTnLst>
                                </p:cTn>
                              </p:par>
                            </p:childTnLst>
                          </p:cTn>
                        </p:par>
                        <p:par>
                          <p:cTn id="36" fill="hold">
                            <p:stCondLst>
                              <p:cond delay="10000"/>
                            </p:stCondLst>
                            <p:childTnLst>
                              <p:par>
                                <p:cTn id="37" presetID="14" presetClass="entr" presetSubtype="5" fill="hold" grpId="0" nodeType="after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randombar(vertical)">
                                      <p:cBhvr>
                                        <p:cTn id="39" dur="500"/>
                                        <p:tgtEl>
                                          <p:spTgt spid="12"/>
                                        </p:tgtEl>
                                      </p:cBhvr>
                                    </p:animEffect>
                                  </p:childTnLst>
                                </p:cTn>
                              </p:par>
                            </p:childTnLst>
                          </p:cTn>
                        </p:par>
                        <p:par>
                          <p:cTn id="40" fill="hold">
                            <p:stCondLst>
                              <p:cond delay="10500"/>
                            </p:stCondLst>
                            <p:childTnLst>
                              <p:par>
                                <p:cTn id="41" presetID="14" presetClass="entr" presetSubtype="5" fill="hold" grpId="0" nodeType="after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randombar(vertical)">
                                      <p:cBhvr>
                                        <p:cTn id="43" dur="500"/>
                                        <p:tgtEl>
                                          <p:spTgt spid="13"/>
                                        </p:tgtEl>
                                      </p:cBhvr>
                                    </p:animEffect>
                                  </p:childTnLst>
                                </p:cTn>
                              </p:par>
                            </p:childTnLst>
                          </p:cTn>
                        </p:par>
                      </p:childTnLst>
                    </p:cTn>
                  </p:par>
                  <p:par>
                    <p:cTn id="44" fill="hold">
                      <p:stCondLst>
                        <p:cond delay="indefinite"/>
                      </p:stCondLst>
                      <p:childTnLst>
                        <p:par>
                          <p:cTn id="45" fill="hold">
                            <p:stCondLst>
                              <p:cond delay="0"/>
                            </p:stCondLst>
                            <p:childTnLst>
                              <p:par>
                                <p:cTn id="46" presetID="21" presetClass="entr" presetSubtype="1" fill="hold" grpId="0" nodeType="clickEffect">
                                  <p:stCondLst>
                                    <p:cond delay="0"/>
                                  </p:stCondLst>
                                  <p:childTnLst>
                                    <p:set>
                                      <p:cBhvr>
                                        <p:cTn id="47" dur="1" fill="hold">
                                          <p:stCondLst>
                                            <p:cond delay="0"/>
                                          </p:stCondLst>
                                        </p:cTn>
                                        <p:tgtEl>
                                          <p:spTgt spid="16"/>
                                        </p:tgtEl>
                                        <p:attrNameLst>
                                          <p:attrName>style.visibility</p:attrName>
                                        </p:attrNameLst>
                                      </p:cBhvr>
                                      <p:to>
                                        <p:strVal val="visible"/>
                                      </p:to>
                                    </p:set>
                                    <p:animEffect transition="in" filter="wheel(1)">
                                      <p:cBhvr>
                                        <p:cTn id="48"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6"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Picture 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 xmlns:a14="http://schemas.microsoft.com/office/drawing/2010/main">
                <a:solidFill>
                  <a:srgbClr val="FFFFFF"/>
                </a:solidFill>
              </a14:hiddenFill>
            </a:ext>
          </a:extLst>
        </p:spPr>
      </p:pic>
      <p:pic>
        <p:nvPicPr>
          <p:cNvPr id="9222" name="Picture 6" descr="C:\Eigene Dateien\TEACHING MATERIAL\CITIES &amp; SETTLEMENTS\AUGUSTUS ROM\Aug MARS ULTOR Zchn.TIF"/>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6400800" y="228600"/>
            <a:ext cx="2514600" cy="1487488"/>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sp>
        <p:nvSpPr>
          <p:cNvPr id="9226" name="Rectangle 10"/>
          <p:cNvSpPr>
            <a:spLocks noChangeArrowheads="1"/>
          </p:cNvSpPr>
          <p:nvPr/>
        </p:nvSpPr>
        <p:spPr bwMode="auto">
          <a:xfrm>
            <a:off x="5867400" y="1916832"/>
            <a:ext cx="3276600" cy="30480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lIns="92075" tIns="46038" rIns="92075" bIns="46038"/>
          <a:lstStyle>
            <a:lvl1pPr marL="342900" indent="-342900" algn="l">
              <a:spcBef>
                <a:spcPct val="20000"/>
              </a:spcBef>
              <a:buChar char="•"/>
              <a:defRPr kumimoji="1" sz="3200">
                <a:solidFill>
                  <a:schemeClr val="tx1"/>
                </a:solidFill>
                <a:latin typeface="Times New Roman" pitchFamily="18" charset="0"/>
              </a:defRPr>
            </a:lvl1pPr>
            <a:lvl2pPr marL="742950" indent="-285750" algn="l">
              <a:spcBef>
                <a:spcPct val="20000"/>
              </a:spcBef>
              <a:buChar char="–"/>
              <a:defRPr kumimoji="1" sz="2800">
                <a:solidFill>
                  <a:schemeClr val="tx1"/>
                </a:solidFill>
                <a:latin typeface="Times New Roman" pitchFamily="18" charset="0"/>
              </a:defRPr>
            </a:lvl2pPr>
            <a:lvl3pPr marL="1143000" indent="-228600" algn="l">
              <a:spcBef>
                <a:spcPct val="20000"/>
              </a:spcBef>
              <a:buChar char="•"/>
              <a:defRPr kumimoji="1" sz="2400">
                <a:solidFill>
                  <a:schemeClr val="tx1"/>
                </a:solidFill>
                <a:latin typeface="Times New Roman" pitchFamily="18" charset="0"/>
              </a:defRPr>
            </a:lvl3pPr>
            <a:lvl4pPr marL="1600200" indent="-228600" algn="l">
              <a:spcBef>
                <a:spcPct val="20000"/>
              </a:spcBef>
              <a:buChar char="–"/>
              <a:defRPr kumimoji="1" sz="2000">
                <a:solidFill>
                  <a:schemeClr val="tx1"/>
                </a:solidFill>
                <a:latin typeface="Times New Roman" pitchFamily="18" charset="0"/>
              </a:defRPr>
            </a:lvl4pPr>
            <a:lvl5pPr marL="2057400" indent="-228600" algn="l">
              <a:spcBef>
                <a:spcPct val="20000"/>
              </a:spcBef>
              <a:buChar char="•"/>
              <a:defRPr kumimoji="1" sz="2000">
                <a:solidFill>
                  <a:schemeClr val="tx1"/>
                </a:solidFill>
                <a:latin typeface="Times New Roman" pitchFamily="18" charset="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defRPr>
            </a:lvl9pPr>
          </a:lstStyle>
          <a:p>
            <a:pPr lvl="1"/>
            <a:r>
              <a:rPr lang="en-US" altLang="en-US" sz="2400" dirty="0">
                <a:effectLst/>
                <a:latin typeface="Tempus Sans ITC" pitchFamily="82" charset="0"/>
              </a:rPr>
              <a:t>Forum</a:t>
            </a:r>
          </a:p>
          <a:p>
            <a:pPr lvl="2"/>
            <a:r>
              <a:rPr lang="en-US" altLang="en-US" sz="2000" dirty="0">
                <a:effectLst/>
                <a:latin typeface="Tempus Sans ITC" pitchFamily="82" charset="0"/>
              </a:rPr>
              <a:t>a closed space</a:t>
            </a:r>
          </a:p>
          <a:p>
            <a:pPr lvl="2"/>
            <a:r>
              <a:rPr lang="en-US" altLang="en-US" sz="2000" dirty="0">
                <a:effectLst/>
                <a:latin typeface="Tempus Sans ITC" pitchFamily="82" charset="0"/>
              </a:rPr>
              <a:t>square</a:t>
            </a:r>
          </a:p>
          <a:p>
            <a:pPr lvl="2"/>
            <a:r>
              <a:rPr lang="en-US" altLang="en-US" sz="2000" dirty="0">
                <a:effectLst/>
                <a:latin typeface="Tempus Sans ITC" pitchFamily="82" charset="0"/>
              </a:rPr>
              <a:t>basilica</a:t>
            </a:r>
          </a:p>
          <a:p>
            <a:pPr lvl="2"/>
            <a:r>
              <a:rPr lang="en-US" altLang="en-US" sz="2000" dirty="0">
                <a:effectLst/>
                <a:latin typeface="Tempus Sans ITC" pitchFamily="82" charset="0"/>
              </a:rPr>
              <a:t>temple</a:t>
            </a:r>
          </a:p>
          <a:p>
            <a:pPr lvl="2"/>
            <a:endParaRPr lang="en-US" altLang="en-US" sz="2000" dirty="0">
              <a:effectLst/>
              <a:latin typeface="Tempus Sans ITC" pitchFamily="82" charset="0"/>
            </a:endParaRPr>
          </a:p>
        </p:txBody>
      </p:sp>
      <p:sp>
        <p:nvSpPr>
          <p:cNvPr id="6" name="Title 1"/>
          <p:cNvSpPr>
            <a:spLocks noGrp="1"/>
          </p:cNvSpPr>
          <p:nvPr>
            <p:ph type="title"/>
          </p:nvPr>
        </p:nvSpPr>
        <p:spPr>
          <a:xfrm>
            <a:off x="301752" y="228600"/>
            <a:ext cx="8534400" cy="758952"/>
          </a:xfrm>
        </p:spPr>
        <p:txBody>
          <a:bodyPr/>
          <a:lstStyle/>
          <a:p>
            <a:r>
              <a:rPr lang="en-GB" dirty="0"/>
              <a:t>Forum Augusti – 2 B.C.</a:t>
            </a:r>
          </a:p>
        </p:txBody>
      </p:sp>
      <p:sp>
        <p:nvSpPr>
          <p:cNvPr id="7" name="Rectangle 10"/>
          <p:cNvSpPr>
            <a:spLocks noChangeArrowheads="1"/>
          </p:cNvSpPr>
          <p:nvPr/>
        </p:nvSpPr>
        <p:spPr bwMode="auto">
          <a:xfrm>
            <a:off x="-108520" y="2492896"/>
            <a:ext cx="3276600" cy="3744416"/>
          </a:xfrm>
          <a:prstGeom prst="rect">
            <a:avLst/>
          </a:prstGeom>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style>
          <a:lnRef idx="1">
            <a:schemeClr val="accent3"/>
          </a:lnRef>
          <a:fillRef idx="3">
            <a:schemeClr val="accent3"/>
          </a:fillRef>
          <a:effectRef idx="2">
            <a:schemeClr val="accent3"/>
          </a:effectRef>
          <a:fontRef idx="minor">
            <a:schemeClr val="lt1"/>
          </a:fontRef>
        </p:style>
        <p:txBody>
          <a:bodyPr lIns="92075" tIns="46038" rIns="92075" bIns="46038"/>
          <a:lstStyle>
            <a:lvl1pPr marL="342900" indent="-342900" algn="l">
              <a:spcBef>
                <a:spcPct val="20000"/>
              </a:spcBef>
              <a:buChar char="•"/>
              <a:defRPr kumimoji="1" sz="3200">
                <a:solidFill>
                  <a:schemeClr val="tx1"/>
                </a:solidFill>
                <a:latin typeface="Times New Roman" pitchFamily="18" charset="0"/>
              </a:defRPr>
            </a:lvl1pPr>
            <a:lvl2pPr marL="742950" indent="-285750" algn="l">
              <a:spcBef>
                <a:spcPct val="20000"/>
              </a:spcBef>
              <a:buChar char="–"/>
              <a:defRPr kumimoji="1" sz="2800">
                <a:solidFill>
                  <a:schemeClr val="tx1"/>
                </a:solidFill>
                <a:latin typeface="Times New Roman" pitchFamily="18" charset="0"/>
              </a:defRPr>
            </a:lvl2pPr>
            <a:lvl3pPr marL="1143000" indent="-228600" algn="l">
              <a:spcBef>
                <a:spcPct val="20000"/>
              </a:spcBef>
              <a:buChar char="•"/>
              <a:defRPr kumimoji="1" sz="2400">
                <a:solidFill>
                  <a:schemeClr val="tx1"/>
                </a:solidFill>
                <a:latin typeface="Times New Roman" pitchFamily="18" charset="0"/>
              </a:defRPr>
            </a:lvl3pPr>
            <a:lvl4pPr marL="1600200" indent="-228600" algn="l">
              <a:spcBef>
                <a:spcPct val="20000"/>
              </a:spcBef>
              <a:buChar char="–"/>
              <a:defRPr kumimoji="1" sz="2000">
                <a:solidFill>
                  <a:schemeClr val="tx1"/>
                </a:solidFill>
                <a:latin typeface="Times New Roman" pitchFamily="18" charset="0"/>
              </a:defRPr>
            </a:lvl4pPr>
            <a:lvl5pPr marL="2057400" indent="-228600" algn="l">
              <a:spcBef>
                <a:spcPct val="20000"/>
              </a:spcBef>
              <a:buChar char="•"/>
              <a:defRPr kumimoji="1" sz="2000">
                <a:solidFill>
                  <a:schemeClr val="tx1"/>
                </a:solidFill>
                <a:latin typeface="Times New Roman" pitchFamily="18" charset="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defRPr>
            </a:lvl9pPr>
          </a:lstStyle>
          <a:p>
            <a:pPr lvl="1"/>
            <a:r>
              <a:rPr lang="en-US" altLang="en-US" sz="2000" b="1" dirty="0" smtClean="0">
                <a:effectLst/>
                <a:latin typeface="Tempus Sans ITC" pitchFamily="82" charset="0"/>
              </a:rPr>
              <a:t>The Forum </a:t>
            </a:r>
            <a:r>
              <a:rPr lang="en-US" altLang="en-US" sz="2000" b="1" dirty="0" err="1" smtClean="0">
                <a:effectLst/>
                <a:latin typeface="Tempus Sans ITC" pitchFamily="82" charset="0"/>
              </a:rPr>
              <a:t>Augusti</a:t>
            </a:r>
            <a:r>
              <a:rPr lang="en-US" altLang="en-US" sz="2000" b="1" dirty="0" smtClean="0">
                <a:effectLst/>
                <a:latin typeface="Tempus Sans ITC" pitchFamily="82" charset="0"/>
              </a:rPr>
              <a:t> as model for other towns-cities in the Roman empire? </a:t>
            </a:r>
          </a:p>
          <a:p>
            <a:pPr lvl="1"/>
            <a:r>
              <a:rPr lang="en-US" altLang="en-US" sz="2000" b="1" dirty="0" smtClean="0">
                <a:latin typeface="Tempus Sans ITC" pitchFamily="82" charset="0"/>
              </a:rPr>
              <a:t>But why?</a:t>
            </a:r>
            <a:br>
              <a:rPr lang="en-US" altLang="en-US" sz="2000" b="1" dirty="0" smtClean="0">
                <a:latin typeface="Tempus Sans ITC" pitchFamily="82" charset="0"/>
              </a:rPr>
            </a:br>
            <a:r>
              <a:rPr lang="en-US" altLang="en-US" sz="2000" b="1" dirty="0" smtClean="0">
                <a:latin typeface="Tempus Sans ITC" pitchFamily="82" charset="0"/>
              </a:rPr>
              <a:t>Architectural language ?</a:t>
            </a:r>
          </a:p>
          <a:p>
            <a:pPr lvl="1"/>
            <a:r>
              <a:rPr lang="en-US" altLang="en-US" sz="2000" b="1" dirty="0" smtClean="0">
                <a:effectLst/>
                <a:latin typeface="Tempus Sans ITC" pitchFamily="82" charset="0"/>
              </a:rPr>
              <a:t>How did people experience this architecture…? </a:t>
            </a:r>
            <a:endParaRPr lang="en-US" altLang="en-US" sz="1800" b="1" dirty="0">
              <a:effectLst/>
              <a:latin typeface="Tempus Sans ITC" pitchFamily="82" charset="0"/>
            </a:endParaRPr>
          </a:p>
        </p:txBody>
      </p:sp>
    </p:spTree>
    <p:extLst>
      <p:ext uri="{BB962C8B-B14F-4D97-AF65-F5344CB8AC3E}">
        <p14:creationId xmlns="" xmlns:p14="http://schemas.microsoft.com/office/powerpoint/2010/main" val="1021186868"/>
      </p:ext>
    </p:extLst>
  </p:cSld>
  <p:clrMapOvr>
    <a:masterClrMapping/>
  </p:clrMapOvr>
  <p:transition spd="slow">
    <p:randomBar dir="vert"/>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6" name="Picture 6"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 xmlns:a14="http://schemas.microsoft.com/office/drawing/2010/main">
                <a:solidFill>
                  <a:srgbClr val="FFFFFF"/>
                </a:solidFill>
              </a14:hiddenFill>
            </a:ext>
          </a:extLst>
        </p:spPr>
      </p:pic>
      <p:pic>
        <p:nvPicPr>
          <p:cNvPr id="46082" name="Picture 2" descr="C:\Eigene Dateien\TEACHING MATERIAL\CITIES &amp; SETTLEMENTS\4 Sitzung Autun Bibracte und Co\Tarragona Rekonstruktion.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l="7076" t="18164" r="9697" b="25836"/>
          <a:stretch>
            <a:fillRect/>
          </a:stretch>
        </p:blipFill>
        <p:spPr bwMode="auto">
          <a:xfrm>
            <a:off x="0" y="1295400"/>
            <a:ext cx="9144000" cy="4527550"/>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sp>
        <p:nvSpPr>
          <p:cNvPr id="46084" name="Text Box 4"/>
          <p:cNvSpPr txBox="1">
            <a:spLocks noChangeArrowheads="1"/>
          </p:cNvSpPr>
          <p:nvPr/>
        </p:nvSpPr>
        <p:spPr bwMode="auto">
          <a:xfrm>
            <a:off x="0" y="5867400"/>
            <a:ext cx="51054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a:effectLst>
                  <a:outerShdw blurRad="38100" dist="38100" dir="2700000" algn="tl">
                    <a:srgbClr val="000000"/>
                  </a:outerShdw>
                </a:effectLst>
                <a:latin typeface="Tempus Sans ITC" pitchFamily="82" charset="0"/>
              </a:rPr>
              <a:t>Tarragona - provincial capital</a:t>
            </a:r>
          </a:p>
        </p:txBody>
      </p:sp>
      <p:sp>
        <p:nvSpPr>
          <p:cNvPr id="6" name="Title 1"/>
          <p:cNvSpPr txBox="1">
            <a:spLocks/>
          </p:cNvSpPr>
          <p:nvPr/>
        </p:nvSpPr>
        <p:spPr>
          <a:xfrm>
            <a:off x="301752" y="228600"/>
            <a:ext cx="8534400"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smtClean="0"/>
              <a:t>Forum Augusti – 2 B.C.</a:t>
            </a:r>
            <a:endParaRPr lang="en-GB" dirty="0"/>
          </a:p>
        </p:txBody>
      </p:sp>
      <p:pic>
        <p:nvPicPr>
          <p:cNvPr id="5122" name="Picture 2" descr="http://beatnikbarcelona.files.wordpress.com/2013/03/img_0782.jpg"/>
          <p:cNvPicPr>
            <a:picLocks noChangeAspect="1" noChangeArrowheads="1"/>
          </p:cNvPicPr>
          <p:nvPr/>
        </p:nvPicPr>
        <p:blipFill>
          <a:blip r:embed="rId4" cstate="print"/>
          <a:srcRect/>
          <a:stretch>
            <a:fillRect/>
          </a:stretch>
        </p:blipFill>
        <p:spPr bwMode="auto">
          <a:xfrm>
            <a:off x="35496" y="44624"/>
            <a:ext cx="4220468" cy="3165351"/>
          </a:xfrm>
          <a:prstGeom prst="rect">
            <a:avLst/>
          </a:prstGeom>
          <a:noFill/>
        </p:spPr>
      </p:pic>
    </p:spTree>
    <p:extLst>
      <p:ext uri="{BB962C8B-B14F-4D97-AF65-F5344CB8AC3E}">
        <p14:creationId xmlns="" xmlns:p14="http://schemas.microsoft.com/office/powerpoint/2010/main" val="305513489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after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randombar(horizontal)">
                                      <p:cBhvr>
                                        <p:cTn id="7" dur="500"/>
                                        <p:tgtEl>
                                          <p:spTgt spid="46082"/>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5122"/>
                                        </p:tgtEl>
                                        <p:attrNameLst>
                                          <p:attrName>style.visibility</p:attrName>
                                        </p:attrNameLst>
                                      </p:cBhvr>
                                      <p:to>
                                        <p:strVal val="visible"/>
                                      </p:to>
                                    </p:set>
                                    <p:animEffect transition="in" filter="randombar(horizontal)">
                                      <p:cBhvr>
                                        <p:cTn id="11"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301752" y="228600"/>
            <a:ext cx="8534400" cy="758952"/>
          </a:xfrm>
        </p:spPr>
        <p:txBody>
          <a:bodyPr/>
          <a:lstStyle/>
          <a:p>
            <a:r>
              <a:rPr lang="en-GB" dirty="0"/>
              <a:t>Forum Augusti – 2 B.C.</a:t>
            </a:r>
          </a:p>
        </p:txBody>
      </p:sp>
      <p:pic>
        <p:nvPicPr>
          <p:cNvPr id="32772" name="Picture 4"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 xmlns:a14="http://schemas.microsoft.com/office/drawing/2010/main">
                <a:solidFill>
                  <a:srgbClr val="FFFFFF"/>
                </a:solidFill>
              </a14:hiddenFill>
            </a:ext>
          </a:extLst>
        </p:spPr>
      </p:pic>
      <p:pic>
        <p:nvPicPr>
          <p:cNvPr id="32774" name="Picture 6" descr="C:\Eigene Dateien\TEACHING MATERIAL\CITIES &amp; SETTLEMENTS\Vici Centuriation etc\Arles FORUM 2.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3298825" y="0"/>
            <a:ext cx="5845175" cy="6858000"/>
          </a:xfrm>
          <a:prstGeom prst="rect">
            <a:avLst/>
          </a:prstGeom>
          <a:noFill/>
          <a:extLst>
            <a:ext uri="{909E8E84-426E-40DD-AFC4-6F175D3DCCD1}">
              <a14:hiddenFill xmlns="" xmlns:a14="http://schemas.microsoft.com/office/drawing/2010/main">
                <a:solidFill>
                  <a:srgbClr val="FFFFFF"/>
                </a:solidFill>
              </a14:hiddenFill>
            </a:ext>
          </a:extLst>
        </p:spPr>
      </p:pic>
      <p:sp>
        <p:nvSpPr>
          <p:cNvPr id="7" name="Text Box 10"/>
          <p:cNvSpPr txBox="1">
            <a:spLocks noChangeArrowheads="1"/>
          </p:cNvSpPr>
          <p:nvPr/>
        </p:nvSpPr>
        <p:spPr bwMode="auto">
          <a:xfrm rot="16200000">
            <a:off x="-2457925" y="3402142"/>
            <a:ext cx="5644207"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square">
            <a:spAutoFit/>
          </a:bodyPr>
          <a:lstStyle/>
          <a:p>
            <a:pPr algn="l"/>
            <a:r>
              <a:rPr lang="en-US" altLang="en-US" b="1" dirty="0" smtClean="0">
                <a:effectLst>
                  <a:outerShdw blurRad="38100" dist="38100" dir="2700000" algn="tl">
                    <a:srgbClr val="000000"/>
                  </a:outerShdw>
                </a:effectLst>
                <a:latin typeface="Tempus Sans ITC" pitchFamily="82" charset="0"/>
              </a:rPr>
              <a:t>ARLES // </a:t>
            </a:r>
            <a:r>
              <a:rPr lang="en-US" altLang="en-US" b="1" dirty="0" err="1" smtClean="0">
                <a:effectLst>
                  <a:outerShdw blurRad="38100" dist="38100" dir="2700000" algn="tl">
                    <a:srgbClr val="000000"/>
                  </a:outerShdw>
                </a:effectLst>
                <a:latin typeface="Tempus Sans ITC" pitchFamily="82" charset="0"/>
              </a:rPr>
              <a:t>Arelate</a:t>
            </a:r>
            <a:endParaRPr lang="en-US" altLang="en-US" b="1" dirty="0">
              <a:effectLst>
                <a:outerShdw blurRad="38100" dist="38100" dir="2700000" algn="tl">
                  <a:srgbClr val="000000"/>
                </a:outerShdw>
              </a:effectLst>
              <a:latin typeface="Tempus Sans ITC" pitchFamily="82" charset="0"/>
            </a:endParaRPr>
          </a:p>
        </p:txBody>
      </p:sp>
    </p:spTree>
    <p:extLst>
      <p:ext uri="{BB962C8B-B14F-4D97-AF65-F5344CB8AC3E}">
        <p14:creationId xmlns="" xmlns:p14="http://schemas.microsoft.com/office/powerpoint/2010/main" val="144710330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2774"/>
                                        </p:tgtEl>
                                        <p:attrNameLst>
                                          <p:attrName>style.visibility</p:attrName>
                                        </p:attrNameLst>
                                      </p:cBhvr>
                                      <p:to>
                                        <p:strVal val="visible"/>
                                      </p:to>
                                    </p:set>
                                    <p:anim calcmode="lin" valueType="num">
                                      <p:cBhvr>
                                        <p:cTn id="7" dur="1500" fill="hold"/>
                                        <p:tgtEl>
                                          <p:spTgt spid="32774"/>
                                        </p:tgtEl>
                                        <p:attrNameLst>
                                          <p:attrName>ppt_w</p:attrName>
                                        </p:attrNameLst>
                                      </p:cBhvr>
                                      <p:tavLst>
                                        <p:tav tm="0">
                                          <p:val>
                                            <p:fltVal val="0"/>
                                          </p:val>
                                        </p:tav>
                                        <p:tav tm="100000">
                                          <p:val>
                                            <p:strVal val="#ppt_w"/>
                                          </p:val>
                                        </p:tav>
                                      </p:tavLst>
                                    </p:anim>
                                    <p:anim calcmode="lin" valueType="num">
                                      <p:cBhvr>
                                        <p:cTn id="8" dur="1500" fill="hold"/>
                                        <p:tgtEl>
                                          <p:spTgt spid="32774"/>
                                        </p:tgtEl>
                                        <p:attrNameLst>
                                          <p:attrName>ppt_h</p:attrName>
                                        </p:attrNameLst>
                                      </p:cBhvr>
                                      <p:tavLst>
                                        <p:tav tm="0">
                                          <p:val>
                                            <p:fltVal val="0"/>
                                          </p:val>
                                        </p:tav>
                                        <p:tav tm="100000">
                                          <p:val>
                                            <p:strVal val="#ppt_h"/>
                                          </p:val>
                                        </p:tav>
                                      </p:tavLst>
                                    </p:anim>
                                    <p:anim calcmode="lin" valueType="num">
                                      <p:cBhvr>
                                        <p:cTn id="9" dur="1500" fill="hold"/>
                                        <p:tgtEl>
                                          <p:spTgt spid="32774"/>
                                        </p:tgtEl>
                                        <p:attrNameLst>
                                          <p:attrName>style.rotation</p:attrName>
                                        </p:attrNameLst>
                                      </p:cBhvr>
                                      <p:tavLst>
                                        <p:tav tm="0">
                                          <p:val>
                                            <p:fltVal val="90"/>
                                          </p:val>
                                        </p:tav>
                                        <p:tav tm="100000">
                                          <p:val>
                                            <p:fltVal val="0"/>
                                          </p:val>
                                        </p:tav>
                                      </p:tavLst>
                                    </p:anim>
                                    <p:animEffect transition="in" filter="fade">
                                      <p:cBhvr>
                                        <p:cTn id="10" dur="1500"/>
                                        <p:tgtEl>
                                          <p:spTgt spid="327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9" name="Picture 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 xmlns:a14="http://schemas.microsoft.com/office/drawing/2010/main">
                <a:solidFill>
                  <a:srgbClr val="FFFFFF"/>
                </a:solidFill>
              </a14:hiddenFill>
            </a:ext>
          </a:extLst>
        </p:spPr>
      </p:pic>
      <p:pic>
        <p:nvPicPr>
          <p:cNvPr id="39945" name="Picture 9" descr="C:\Eigene Dateien\TEACHING MATERIAL\CITIES &amp; SETTLEMENTS\Vici Centuriation etc\Arles FORUM 2.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l="45247"/>
          <a:stretch>
            <a:fillRect/>
          </a:stretch>
        </p:blipFill>
        <p:spPr bwMode="auto">
          <a:xfrm>
            <a:off x="5943600" y="0"/>
            <a:ext cx="3200400" cy="6858000"/>
          </a:xfrm>
          <a:prstGeom prst="rect">
            <a:avLst/>
          </a:prstGeom>
          <a:noFill/>
          <a:extLst>
            <a:ext uri="{909E8E84-426E-40DD-AFC4-6F175D3DCCD1}">
              <a14:hiddenFill xmlns="" xmlns:a14="http://schemas.microsoft.com/office/drawing/2010/main">
                <a:solidFill>
                  <a:srgbClr val="FFFFFF"/>
                </a:solidFill>
              </a14:hiddenFill>
            </a:ext>
          </a:extLst>
        </p:spPr>
      </p:pic>
      <p:sp>
        <p:nvSpPr>
          <p:cNvPr id="6" name="Title 1"/>
          <p:cNvSpPr txBox="1">
            <a:spLocks/>
          </p:cNvSpPr>
          <p:nvPr/>
        </p:nvSpPr>
        <p:spPr>
          <a:xfrm>
            <a:off x="301752" y="228600"/>
            <a:ext cx="8534400"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smtClean="0"/>
              <a:t>Forum Augusti – 2 B.C.</a:t>
            </a:r>
            <a:endParaRPr lang="en-GB" dirty="0"/>
          </a:p>
        </p:txBody>
      </p:sp>
      <p:pic>
        <p:nvPicPr>
          <p:cNvPr id="8" name="Grafik 7" descr="100_5719.JPG"/>
          <p:cNvPicPr>
            <a:picLocks noChangeAspect="1"/>
          </p:cNvPicPr>
          <p:nvPr/>
        </p:nvPicPr>
        <p:blipFill>
          <a:blip r:embed="rId4" cstate="print"/>
          <a:srcRect l="15547" r="7344"/>
          <a:stretch>
            <a:fillRect/>
          </a:stretch>
        </p:blipFill>
        <p:spPr>
          <a:xfrm>
            <a:off x="-36512" y="0"/>
            <a:ext cx="3966066" cy="6858000"/>
          </a:xfrm>
          <a:prstGeom prst="rect">
            <a:avLst/>
          </a:prstGeom>
        </p:spPr>
      </p:pic>
      <p:sp>
        <p:nvSpPr>
          <p:cNvPr id="7" name="Text Box 10"/>
          <p:cNvSpPr txBox="1">
            <a:spLocks noChangeArrowheads="1"/>
          </p:cNvSpPr>
          <p:nvPr/>
        </p:nvSpPr>
        <p:spPr bwMode="auto">
          <a:xfrm rot="16200000">
            <a:off x="-2457925" y="3402142"/>
            <a:ext cx="5644207"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square">
            <a:spAutoFit/>
          </a:bodyPr>
          <a:lstStyle/>
          <a:p>
            <a:pPr algn="l"/>
            <a:r>
              <a:rPr lang="en-US" altLang="en-US" b="1" dirty="0" smtClean="0">
                <a:effectLst>
                  <a:outerShdw blurRad="38100" dist="38100" dir="2700000" algn="tl">
                    <a:srgbClr val="000000"/>
                  </a:outerShdw>
                </a:effectLst>
                <a:latin typeface="Tempus Sans ITC" pitchFamily="82" charset="0"/>
              </a:rPr>
              <a:t>ARLES // </a:t>
            </a:r>
            <a:r>
              <a:rPr lang="en-US" altLang="en-US" b="1" dirty="0" err="1" smtClean="0">
                <a:effectLst>
                  <a:outerShdw blurRad="38100" dist="38100" dir="2700000" algn="tl">
                    <a:srgbClr val="000000"/>
                  </a:outerShdw>
                </a:effectLst>
                <a:latin typeface="Tempus Sans ITC" pitchFamily="82" charset="0"/>
              </a:rPr>
              <a:t>Arelate</a:t>
            </a:r>
            <a:endParaRPr lang="en-US" altLang="en-US" b="1" dirty="0">
              <a:effectLst>
                <a:outerShdw blurRad="38100" dist="38100" dir="2700000" algn="tl">
                  <a:srgbClr val="000000"/>
                </a:outerShdw>
              </a:effectLst>
              <a:latin typeface="Tempus Sans ITC" pitchFamily="82" charset="0"/>
            </a:endParaRPr>
          </a:p>
        </p:txBody>
      </p:sp>
      <p:pic>
        <p:nvPicPr>
          <p:cNvPr id="39943" name="Picture 7" descr="C:\Eigene Dateien\Bewerbungen\Leeds presentation March 2006\Arles shield Augustus.JPG"/>
          <p:cNvPicPr>
            <a:picLocks noChangeAspect="1" noChangeArrowheads="1"/>
          </p:cNvPicPr>
          <p:nvPr/>
        </p:nvPicPr>
        <p:blipFill rotWithShape="1">
          <a:blip r:embed="rId5" cstate="print">
            <a:extLst>
              <a:ext uri="{28A0092B-C50C-407E-A947-70E740481C1C}">
                <a14:useLocalDpi xmlns="" xmlns:a14="http://schemas.microsoft.com/office/drawing/2010/main" val="0"/>
              </a:ext>
            </a:extLst>
          </a:blip>
          <a:srcRect b="16162"/>
          <a:stretch/>
        </p:blipFill>
        <p:spPr bwMode="auto">
          <a:xfrm>
            <a:off x="1979712" y="2537520"/>
            <a:ext cx="4196038" cy="432048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22700058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250"/>
                                  </p:stCondLst>
                                  <p:childTnLst>
                                    <p:set>
                                      <p:cBhvr>
                                        <p:cTn id="6" dur="1" fill="hold">
                                          <p:stCondLst>
                                            <p:cond delay="0"/>
                                          </p:stCondLst>
                                        </p:cTn>
                                        <p:tgtEl>
                                          <p:spTgt spid="39943"/>
                                        </p:tgtEl>
                                        <p:attrNameLst>
                                          <p:attrName>style.visibility</p:attrName>
                                        </p:attrNameLst>
                                      </p:cBhvr>
                                      <p:to>
                                        <p:strVal val="visible"/>
                                      </p:to>
                                    </p:set>
                                    <p:animEffect transition="in" filter="wheel(1)">
                                      <p:cBhvr>
                                        <p:cTn id="7" dur="2000"/>
                                        <p:tgtEl>
                                          <p:spTgt spid="39943"/>
                                        </p:tgtEl>
                                      </p:cBhvr>
                                    </p:animEffect>
                                  </p:childTnLst>
                                </p:cTn>
                              </p:par>
                            </p:childTnLst>
                          </p:cTn>
                        </p:par>
                        <p:par>
                          <p:cTn id="8" fill="hold">
                            <p:stCondLst>
                              <p:cond delay="2250"/>
                            </p:stCondLst>
                            <p:childTnLst>
                              <p:par>
                                <p:cTn id="9" presetID="14" presetClass="entr" presetSubtype="10"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randombar(horizontal)">
                                      <p:cBhvr>
                                        <p:cTn id="1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301752" y="228600"/>
            <a:ext cx="8534400" cy="758952"/>
          </a:xfrm>
        </p:spPr>
        <p:txBody>
          <a:bodyPr/>
          <a:lstStyle/>
          <a:p>
            <a:r>
              <a:rPr lang="en-GB" dirty="0"/>
              <a:t>Forum Augusti – 2 B.C.</a:t>
            </a:r>
          </a:p>
        </p:txBody>
      </p:sp>
      <p:pic>
        <p:nvPicPr>
          <p:cNvPr id="13315" name="Picture 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 xmlns:a14="http://schemas.microsoft.com/office/drawing/2010/main">
                <a:solidFill>
                  <a:srgbClr val="FFFFFF"/>
                </a:solidFill>
              </a14:hiddenFill>
            </a:ext>
          </a:extLst>
        </p:spPr>
      </p:pic>
      <p:pic>
        <p:nvPicPr>
          <p:cNvPr id="13321" name="Picture 9" descr="C:\Eigene Dateien\Dissertation NEU\CAG FIG 07 62 Alba plan ville antique SRA Rhone Alpes.TIF"/>
          <p:cNvPicPr>
            <a:picLocks noChangeAspect="1" noChangeArrowheads="1"/>
          </p:cNvPicPr>
          <p:nvPr/>
        </p:nvPicPr>
        <p:blipFill>
          <a:blip r:embed="rId3" cstate="print">
            <a:duotone>
              <a:prstClr val="black"/>
              <a:schemeClr val="accent6">
                <a:tint val="45000"/>
                <a:satMod val="400000"/>
              </a:schemeClr>
            </a:duotone>
            <a:extLst>
              <a:ext uri="{28A0092B-C50C-407E-A947-70E740481C1C}">
                <a14:useLocalDpi xmlns="" xmlns:a14="http://schemas.microsoft.com/office/drawing/2010/main" val="0"/>
              </a:ext>
            </a:extLst>
          </a:blip>
          <a:srcRect/>
          <a:stretch>
            <a:fillRect/>
          </a:stretch>
        </p:blipFill>
        <p:spPr bwMode="auto">
          <a:xfrm>
            <a:off x="3886200" y="609600"/>
            <a:ext cx="4864100" cy="5867400"/>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sp>
        <p:nvSpPr>
          <p:cNvPr id="13322" name="Text Box 10"/>
          <p:cNvSpPr txBox="1">
            <a:spLocks noChangeArrowheads="1"/>
          </p:cNvSpPr>
          <p:nvPr/>
        </p:nvSpPr>
        <p:spPr bwMode="auto">
          <a:xfrm rot="16200000">
            <a:off x="-2457925" y="3402142"/>
            <a:ext cx="5644207"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square">
            <a:spAutoFit/>
          </a:bodyPr>
          <a:lstStyle/>
          <a:p>
            <a:pPr algn="l"/>
            <a:r>
              <a:rPr lang="en-US" altLang="en-US" b="1" dirty="0" smtClean="0">
                <a:effectLst>
                  <a:outerShdw blurRad="38100" dist="38100" dir="2700000" algn="tl">
                    <a:srgbClr val="000000"/>
                  </a:outerShdw>
                </a:effectLst>
                <a:latin typeface="Tempus Sans ITC" pitchFamily="82" charset="0"/>
              </a:rPr>
              <a:t>ALBA  // Alba-la-Romaine</a:t>
            </a:r>
            <a:endParaRPr lang="en-US" altLang="en-US" b="1" dirty="0">
              <a:effectLst>
                <a:outerShdw blurRad="38100" dist="38100" dir="2700000" algn="tl">
                  <a:srgbClr val="000000"/>
                </a:outerShdw>
              </a:effectLst>
              <a:latin typeface="Tempus Sans ITC" pitchFamily="82" charset="0"/>
            </a:endParaRPr>
          </a:p>
        </p:txBody>
      </p:sp>
    </p:spTree>
    <p:extLst>
      <p:ext uri="{BB962C8B-B14F-4D97-AF65-F5344CB8AC3E}">
        <p14:creationId xmlns="" xmlns:p14="http://schemas.microsoft.com/office/powerpoint/2010/main" val="12207088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3321"/>
                                        </p:tgtEl>
                                        <p:attrNameLst>
                                          <p:attrName>style.visibility</p:attrName>
                                        </p:attrNameLst>
                                      </p:cBhvr>
                                      <p:to>
                                        <p:strVal val="visible"/>
                                      </p:to>
                                    </p:set>
                                    <p:animEffect transition="in" filter="fade">
                                      <p:cBhvr>
                                        <p:cTn id="7" dur="1000"/>
                                        <p:tgtEl>
                                          <p:spTgt spid="13321"/>
                                        </p:tgtEl>
                                      </p:cBhvr>
                                    </p:animEffect>
                                    <p:anim calcmode="lin" valueType="num">
                                      <p:cBhvr>
                                        <p:cTn id="8" dur="1000" fill="hold"/>
                                        <p:tgtEl>
                                          <p:spTgt spid="13321"/>
                                        </p:tgtEl>
                                        <p:attrNameLst>
                                          <p:attrName>ppt_x</p:attrName>
                                        </p:attrNameLst>
                                      </p:cBhvr>
                                      <p:tavLst>
                                        <p:tav tm="0">
                                          <p:val>
                                            <p:strVal val="#ppt_x"/>
                                          </p:val>
                                        </p:tav>
                                        <p:tav tm="100000">
                                          <p:val>
                                            <p:strVal val="#ppt_x"/>
                                          </p:val>
                                        </p:tav>
                                      </p:tavLst>
                                    </p:anim>
                                    <p:anim calcmode="lin" valueType="num">
                                      <p:cBhvr>
                                        <p:cTn id="9" dur="1000" fill="hold"/>
                                        <p:tgtEl>
                                          <p:spTgt spid="133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a:xfrm>
            <a:off x="301752" y="228600"/>
            <a:ext cx="8534400" cy="758952"/>
          </a:xfrm>
        </p:spPr>
        <p:txBody>
          <a:bodyPr/>
          <a:lstStyle/>
          <a:p>
            <a:r>
              <a:rPr lang="en-GB" dirty="0"/>
              <a:t>Forum Augusti – 2 B.C.</a:t>
            </a:r>
          </a:p>
        </p:txBody>
      </p:sp>
      <p:pic>
        <p:nvPicPr>
          <p:cNvPr id="14339" name="Picture 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 xmlns:a14="http://schemas.microsoft.com/office/drawing/2010/main">
                <a:solidFill>
                  <a:srgbClr val="FFFFFF"/>
                </a:solidFill>
              </a14:hiddenFill>
            </a:ext>
          </a:extLst>
        </p:spPr>
      </p:pic>
      <p:pic>
        <p:nvPicPr>
          <p:cNvPr id="14341" name="Picture 5" descr="C:\Eigene Dateien\FERCAN\Glanum Agroa BC FARBE.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b="27272"/>
          <a:stretch>
            <a:fillRect/>
          </a:stretch>
        </p:blipFill>
        <p:spPr bwMode="auto">
          <a:xfrm>
            <a:off x="1395413" y="914400"/>
            <a:ext cx="3568700" cy="5257800"/>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pic>
        <p:nvPicPr>
          <p:cNvPr id="14342" name="Picture 6" descr="C:\Eigene Dateien\FERCAN\Glanum Forum AD English glosses FARBE.JPG"/>
          <p:cNvPicPr>
            <a:picLocks noChangeAspect="1" noChangeArrowheads="1"/>
          </p:cNvPicPr>
          <p:nvPr/>
        </p:nvPicPr>
        <p:blipFill>
          <a:blip r:embed="rId4" cstate="print">
            <a:extLst>
              <a:ext uri="{28A0092B-C50C-407E-A947-70E740481C1C}">
                <a14:useLocalDpi xmlns="" xmlns:a14="http://schemas.microsoft.com/office/drawing/2010/main" val="0"/>
              </a:ext>
            </a:extLst>
          </a:blip>
          <a:srcRect b="27272"/>
          <a:stretch>
            <a:fillRect/>
          </a:stretch>
        </p:blipFill>
        <p:spPr bwMode="auto">
          <a:xfrm>
            <a:off x="5160963" y="914400"/>
            <a:ext cx="3749675" cy="5257800"/>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sp>
        <p:nvSpPr>
          <p:cNvPr id="14347" name="Text Box 11"/>
          <p:cNvSpPr txBox="1">
            <a:spLocks noChangeArrowheads="1"/>
          </p:cNvSpPr>
          <p:nvPr/>
        </p:nvSpPr>
        <p:spPr bwMode="auto">
          <a:xfrm>
            <a:off x="1447800" y="6248400"/>
            <a:ext cx="31242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spAutoFit/>
          </a:bodyPr>
          <a:lstStyle/>
          <a:p>
            <a:r>
              <a:rPr lang="en-US" altLang="en-US">
                <a:effectLst>
                  <a:outerShdw blurRad="38100" dist="38100" dir="2700000" algn="tl">
                    <a:srgbClr val="000000"/>
                  </a:outerShdw>
                </a:effectLst>
                <a:latin typeface="Tempus Sans ITC" pitchFamily="82" charset="0"/>
              </a:rPr>
              <a:t>Agora - c. 100 B.C.</a:t>
            </a:r>
          </a:p>
        </p:txBody>
      </p:sp>
      <p:sp>
        <p:nvSpPr>
          <p:cNvPr id="14348" name="Text Box 12"/>
          <p:cNvSpPr txBox="1">
            <a:spLocks noChangeArrowheads="1"/>
          </p:cNvSpPr>
          <p:nvPr/>
        </p:nvSpPr>
        <p:spPr bwMode="auto">
          <a:xfrm>
            <a:off x="5105400" y="6248400"/>
            <a:ext cx="37338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spAutoFit/>
          </a:bodyPr>
          <a:lstStyle/>
          <a:p>
            <a:r>
              <a:rPr lang="en-US" altLang="en-US">
                <a:effectLst>
                  <a:outerShdw blurRad="38100" dist="38100" dir="2700000" algn="tl">
                    <a:srgbClr val="000000"/>
                  </a:outerShdw>
                </a:effectLst>
                <a:latin typeface="Tempus Sans ITC" pitchFamily="82" charset="0"/>
              </a:rPr>
              <a:t>Forum - from c. 25 B.C.</a:t>
            </a:r>
          </a:p>
        </p:txBody>
      </p:sp>
      <p:sp>
        <p:nvSpPr>
          <p:cNvPr id="9" name="Textfeld 8"/>
          <p:cNvSpPr txBox="1"/>
          <p:nvPr/>
        </p:nvSpPr>
        <p:spPr>
          <a:xfrm rot="16200000">
            <a:off x="-2381419" y="3388350"/>
            <a:ext cx="5616625" cy="369332"/>
          </a:xfrm>
          <a:prstGeom prst="rect">
            <a:avLst/>
          </a:prstGeom>
          <a:noFill/>
        </p:spPr>
        <p:txBody>
          <a:bodyPr wrap="square" rtlCol="0">
            <a:spAutoFit/>
          </a:bodyPr>
          <a:lstStyle/>
          <a:p>
            <a:r>
              <a:rPr lang="en-GB" dirty="0" smtClean="0"/>
              <a:t>GLANUM // (Saint-</a:t>
            </a:r>
            <a:r>
              <a:rPr lang="en-GB" dirty="0" err="1" smtClean="0"/>
              <a:t>Rémy</a:t>
            </a:r>
            <a:r>
              <a:rPr lang="en-GB" dirty="0" smtClean="0"/>
              <a:t>-de-Provence</a:t>
            </a:r>
            <a:endParaRPr lang="en-GB" dirty="0"/>
          </a:p>
        </p:txBody>
      </p:sp>
    </p:spTree>
    <p:extLst>
      <p:ext uri="{BB962C8B-B14F-4D97-AF65-F5344CB8AC3E}">
        <p14:creationId xmlns="" xmlns:p14="http://schemas.microsoft.com/office/powerpoint/2010/main" val="188651074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14347"/>
                                        </p:tgtEl>
                                        <p:attrNameLst>
                                          <p:attrName>style.visibility</p:attrName>
                                        </p:attrNameLst>
                                      </p:cBhvr>
                                      <p:to>
                                        <p:strVal val="visible"/>
                                      </p:to>
                                    </p:set>
                                    <p:animEffect transition="in" filter="randombar(horizontal)">
                                      <p:cBhvr>
                                        <p:cTn id="7" dur="500"/>
                                        <p:tgtEl>
                                          <p:spTgt spid="1434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5" fill="hold" nodeType="clickEffect">
                                  <p:stCondLst>
                                    <p:cond delay="0"/>
                                  </p:stCondLst>
                                  <p:childTnLst>
                                    <p:set>
                                      <p:cBhvr>
                                        <p:cTn id="11" dur="1" fill="hold">
                                          <p:stCondLst>
                                            <p:cond delay="0"/>
                                          </p:stCondLst>
                                        </p:cTn>
                                        <p:tgtEl>
                                          <p:spTgt spid="14342"/>
                                        </p:tgtEl>
                                        <p:attrNameLst>
                                          <p:attrName>style.visibility</p:attrName>
                                        </p:attrNameLst>
                                      </p:cBhvr>
                                      <p:to>
                                        <p:strVal val="visible"/>
                                      </p:to>
                                    </p:set>
                                    <p:animEffect transition="in" filter="randombar(vertical)">
                                      <p:cBhvr>
                                        <p:cTn id="12" dur="500"/>
                                        <p:tgtEl>
                                          <p:spTgt spid="14342"/>
                                        </p:tgtEl>
                                      </p:cBhvr>
                                    </p:animEffect>
                                  </p:childTnLst>
                                </p:cTn>
                              </p:par>
                            </p:childTnLst>
                          </p:cTn>
                        </p:par>
                        <p:par>
                          <p:cTn id="13" fill="hold" nodeType="afterGroup">
                            <p:stCondLst>
                              <p:cond delay="500"/>
                            </p:stCondLst>
                            <p:childTnLst>
                              <p:par>
                                <p:cTn id="14" presetID="14" presetClass="entr" presetSubtype="10" fill="hold" grpId="0" nodeType="afterEffect">
                                  <p:stCondLst>
                                    <p:cond delay="0"/>
                                  </p:stCondLst>
                                  <p:childTnLst>
                                    <p:set>
                                      <p:cBhvr>
                                        <p:cTn id="15" dur="1" fill="hold">
                                          <p:stCondLst>
                                            <p:cond delay="0"/>
                                          </p:stCondLst>
                                        </p:cTn>
                                        <p:tgtEl>
                                          <p:spTgt spid="14348"/>
                                        </p:tgtEl>
                                        <p:attrNameLst>
                                          <p:attrName>style.visibility</p:attrName>
                                        </p:attrNameLst>
                                      </p:cBhvr>
                                      <p:to>
                                        <p:strVal val="visible"/>
                                      </p:to>
                                    </p:set>
                                    <p:animEffect transition="in" filter="randombar(horizontal)">
                                      <p:cBhvr>
                                        <p:cTn id="16" dur="500"/>
                                        <p:tgtEl>
                                          <p:spTgt spid="143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7" grpId="0" autoUpdateAnimBg="0"/>
      <p:bldP spid="14348" grpId="0" autoUpdateAnimBg="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 xmlns:a14="http://schemas.microsoft.com/office/drawing/2010/main">
                <a:solidFill>
                  <a:srgbClr val="FFFFFF"/>
                </a:solidFill>
              </a14:hiddenFill>
            </a:ext>
          </a:extLst>
        </p:spPr>
      </p:pic>
      <p:pic>
        <p:nvPicPr>
          <p:cNvPr id="6" name="Picture 6" descr="C:\Eigene Dateien\FERCAN\Glanum Forum AD English glosses FARBE.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b="27272"/>
          <a:stretch>
            <a:fillRect/>
          </a:stretch>
        </p:blipFill>
        <p:spPr bwMode="auto">
          <a:xfrm>
            <a:off x="5160963" y="914400"/>
            <a:ext cx="3749675" cy="5257800"/>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sp>
        <p:nvSpPr>
          <p:cNvPr id="7" name="Text Box 11"/>
          <p:cNvSpPr txBox="1">
            <a:spLocks noChangeArrowheads="1"/>
          </p:cNvSpPr>
          <p:nvPr/>
        </p:nvSpPr>
        <p:spPr bwMode="auto">
          <a:xfrm>
            <a:off x="1447800" y="6248400"/>
            <a:ext cx="31242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spAutoFit/>
          </a:bodyPr>
          <a:lstStyle/>
          <a:p>
            <a:r>
              <a:rPr lang="en-US" altLang="en-US">
                <a:effectLst>
                  <a:outerShdw blurRad="38100" dist="38100" dir="2700000" algn="tl">
                    <a:srgbClr val="000000"/>
                  </a:outerShdw>
                </a:effectLst>
                <a:latin typeface="Tempus Sans ITC" pitchFamily="82" charset="0"/>
              </a:rPr>
              <a:t>Agora - c. 100 B.C.</a:t>
            </a:r>
          </a:p>
        </p:txBody>
      </p:sp>
      <p:sp>
        <p:nvSpPr>
          <p:cNvPr id="8" name="Text Box 12"/>
          <p:cNvSpPr txBox="1">
            <a:spLocks noChangeArrowheads="1"/>
          </p:cNvSpPr>
          <p:nvPr/>
        </p:nvSpPr>
        <p:spPr bwMode="auto">
          <a:xfrm>
            <a:off x="5105400" y="6248400"/>
            <a:ext cx="37338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spAutoFit/>
          </a:bodyPr>
          <a:lstStyle/>
          <a:p>
            <a:r>
              <a:rPr lang="en-US" altLang="en-US">
                <a:effectLst>
                  <a:outerShdw blurRad="38100" dist="38100" dir="2700000" algn="tl">
                    <a:srgbClr val="000000"/>
                  </a:outerShdw>
                </a:effectLst>
                <a:latin typeface="Tempus Sans ITC" pitchFamily="82" charset="0"/>
              </a:rPr>
              <a:t>Forum - from c. 25 B.C.</a:t>
            </a:r>
          </a:p>
        </p:txBody>
      </p:sp>
      <p:pic>
        <p:nvPicPr>
          <p:cNvPr id="15362" name="Picture 2" descr="http://www.weloveprovence.fr/photos/provence/photo/4385608922-Temple-de-Glanum-p.jpg"/>
          <p:cNvPicPr>
            <a:picLocks noChangeAspect="1" noChangeArrowheads="1"/>
          </p:cNvPicPr>
          <p:nvPr/>
        </p:nvPicPr>
        <p:blipFill>
          <a:blip r:embed="rId4" cstate="print"/>
          <a:srcRect l="6048" t="2263" r="3233" b="7199"/>
          <a:stretch>
            <a:fillRect/>
          </a:stretch>
        </p:blipFill>
        <p:spPr bwMode="auto">
          <a:xfrm>
            <a:off x="112576" y="3573016"/>
            <a:ext cx="4819464" cy="3212976"/>
          </a:xfrm>
          <a:prstGeom prst="rect">
            <a:avLst/>
          </a:prstGeom>
          <a:noFill/>
        </p:spPr>
      </p:pic>
      <p:pic>
        <p:nvPicPr>
          <p:cNvPr id="10" name="Picture 2" descr="http://dewez.host22.com/clublatin/temples_gemines_reconst.jpg"/>
          <p:cNvPicPr>
            <a:picLocks noChangeAspect="1" noChangeArrowheads="1"/>
          </p:cNvPicPr>
          <p:nvPr/>
        </p:nvPicPr>
        <p:blipFill>
          <a:blip r:embed="rId5" cstate="print"/>
          <a:srcRect/>
          <a:stretch>
            <a:fillRect/>
          </a:stretch>
        </p:blipFill>
        <p:spPr bwMode="auto">
          <a:xfrm>
            <a:off x="0" y="849056"/>
            <a:ext cx="3887416" cy="2851428"/>
          </a:xfrm>
          <a:prstGeom prst="rect">
            <a:avLst/>
          </a:prstGeom>
          <a:noFill/>
        </p:spPr>
      </p:pic>
      <p:pic>
        <p:nvPicPr>
          <p:cNvPr id="15364" name="Picture 4" descr="http://arts.muohio.edu/faculty/benson/alberti/MANTUA/04MantuaSAndrea-Int.jpg"/>
          <p:cNvPicPr>
            <a:picLocks noChangeAspect="1" noChangeArrowheads="1"/>
          </p:cNvPicPr>
          <p:nvPr/>
        </p:nvPicPr>
        <p:blipFill>
          <a:blip r:embed="rId6" cstate="print"/>
          <a:srcRect/>
          <a:stretch>
            <a:fillRect/>
          </a:stretch>
        </p:blipFill>
        <p:spPr bwMode="auto">
          <a:xfrm>
            <a:off x="4422056" y="3645024"/>
            <a:ext cx="4721944" cy="3212976"/>
          </a:xfrm>
          <a:prstGeom prst="rect">
            <a:avLst/>
          </a:prstGeom>
          <a:noFill/>
        </p:spPr>
      </p:pic>
      <p:sp>
        <p:nvSpPr>
          <p:cNvPr id="9" name="Textfeld 8"/>
          <p:cNvSpPr txBox="1"/>
          <p:nvPr/>
        </p:nvSpPr>
        <p:spPr>
          <a:xfrm rot="16200000">
            <a:off x="-2381419" y="3388350"/>
            <a:ext cx="5616625" cy="369332"/>
          </a:xfrm>
          <a:prstGeom prst="rect">
            <a:avLst/>
          </a:prstGeom>
          <a:noFill/>
        </p:spPr>
        <p:txBody>
          <a:bodyPr wrap="square" rtlCol="0">
            <a:spAutoFit/>
          </a:bodyPr>
          <a:lstStyle/>
          <a:p>
            <a:r>
              <a:rPr lang="en-GB" dirty="0" smtClean="0"/>
              <a:t>GLANUM // (Saint-</a:t>
            </a:r>
            <a:r>
              <a:rPr lang="en-GB" dirty="0" err="1" smtClean="0"/>
              <a:t>Rémy</a:t>
            </a:r>
            <a:r>
              <a:rPr lang="en-GB" dirty="0" smtClean="0"/>
              <a:t>-de-Provence</a:t>
            </a:r>
            <a:endParaRPr lang="en-GB" dirty="0"/>
          </a:p>
        </p:txBody>
      </p:sp>
      <p:sp>
        <p:nvSpPr>
          <p:cNvPr id="3" name="Title 1"/>
          <p:cNvSpPr>
            <a:spLocks noGrp="1"/>
          </p:cNvSpPr>
          <p:nvPr>
            <p:ph type="title"/>
          </p:nvPr>
        </p:nvSpPr>
        <p:spPr>
          <a:xfrm>
            <a:off x="301752" y="228600"/>
            <a:ext cx="8534400" cy="758952"/>
          </a:xfrm>
        </p:spPr>
        <p:txBody>
          <a:bodyPr/>
          <a:lstStyle/>
          <a:p>
            <a:r>
              <a:rPr lang="en-GB" dirty="0"/>
              <a:t>Forum Augusti – 2 B.C.</a:t>
            </a:r>
          </a:p>
        </p:txBody>
      </p:sp>
      <p:pic>
        <p:nvPicPr>
          <p:cNvPr id="15366" name="Picture 6" descr="http://0.tqn.com/d/architecture/1/0/0/i/vanderbiltmarblehouse.jpg"/>
          <p:cNvPicPr>
            <a:picLocks noChangeAspect="1" noChangeArrowheads="1"/>
          </p:cNvPicPr>
          <p:nvPr/>
        </p:nvPicPr>
        <p:blipFill>
          <a:blip r:embed="rId7" cstate="print"/>
          <a:srcRect/>
          <a:stretch>
            <a:fillRect/>
          </a:stretch>
        </p:blipFill>
        <p:spPr bwMode="auto">
          <a:xfrm rot="726423">
            <a:off x="4898646" y="697236"/>
            <a:ext cx="3776478" cy="2828628"/>
          </a:xfrm>
          <a:prstGeom prst="rect">
            <a:avLst/>
          </a:prstGeom>
          <a:noFill/>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childTnLst>
                          </p:cTn>
                        </p:par>
                        <p:par>
                          <p:cTn id="8" fill="hold">
                            <p:stCondLst>
                              <p:cond delay="500"/>
                            </p:stCondLst>
                            <p:childTnLst>
                              <p:par>
                                <p:cTn id="9" presetID="5" presetClass="entr" presetSubtype="10" fill="hold" nodeType="afterEffect">
                                  <p:stCondLst>
                                    <p:cond delay="0"/>
                                  </p:stCondLst>
                                  <p:childTnLst>
                                    <p:set>
                                      <p:cBhvr>
                                        <p:cTn id="10" dur="1" fill="hold">
                                          <p:stCondLst>
                                            <p:cond delay="0"/>
                                          </p:stCondLst>
                                        </p:cTn>
                                        <p:tgtEl>
                                          <p:spTgt spid="15362"/>
                                        </p:tgtEl>
                                        <p:attrNameLst>
                                          <p:attrName>style.visibility</p:attrName>
                                        </p:attrNameLst>
                                      </p:cBhvr>
                                      <p:to>
                                        <p:strVal val="visible"/>
                                      </p:to>
                                    </p:set>
                                    <p:animEffect transition="in" filter="checkerboard(across)">
                                      <p:cBhvr>
                                        <p:cTn id="11" dur="500"/>
                                        <p:tgtEl>
                                          <p:spTgt spid="15362"/>
                                        </p:tgtEl>
                                      </p:cBhvr>
                                    </p:animEffect>
                                  </p:childTnLst>
                                </p:cTn>
                              </p:par>
                            </p:childTnLst>
                          </p:cTn>
                        </p:par>
                      </p:childTnLst>
                    </p:cTn>
                  </p:par>
                  <p:par>
                    <p:cTn id="12" fill="hold">
                      <p:stCondLst>
                        <p:cond delay="indefinite"/>
                      </p:stCondLst>
                      <p:childTnLst>
                        <p:par>
                          <p:cTn id="13" fill="hold">
                            <p:stCondLst>
                              <p:cond delay="0"/>
                            </p:stCondLst>
                            <p:childTnLst>
                              <p:par>
                                <p:cTn id="14" presetID="21" presetClass="entr" presetSubtype="4" fill="hold" nodeType="clickEffect">
                                  <p:stCondLst>
                                    <p:cond delay="0"/>
                                  </p:stCondLst>
                                  <p:childTnLst>
                                    <p:set>
                                      <p:cBhvr>
                                        <p:cTn id="15" dur="1" fill="hold">
                                          <p:stCondLst>
                                            <p:cond delay="0"/>
                                          </p:stCondLst>
                                        </p:cTn>
                                        <p:tgtEl>
                                          <p:spTgt spid="15364"/>
                                        </p:tgtEl>
                                        <p:attrNameLst>
                                          <p:attrName>style.visibility</p:attrName>
                                        </p:attrNameLst>
                                      </p:cBhvr>
                                      <p:to>
                                        <p:strVal val="visible"/>
                                      </p:to>
                                    </p:set>
                                    <p:animEffect transition="in" filter="wheel(4)">
                                      <p:cBhvr>
                                        <p:cTn id="16" dur="2000"/>
                                        <p:tgtEl>
                                          <p:spTgt spid="15364"/>
                                        </p:tgtEl>
                                      </p:cBhvr>
                                    </p:animEffect>
                                  </p:childTnLst>
                                </p:cTn>
                              </p:par>
                              <p:par>
                                <p:cTn id="17" presetID="21" presetClass="entr" presetSubtype="4" fill="hold" nodeType="withEffect">
                                  <p:stCondLst>
                                    <p:cond delay="0"/>
                                  </p:stCondLst>
                                  <p:childTnLst>
                                    <p:set>
                                      <p:cBhvr>
                                        <p:cTn id="18" dur="1" fill="hold">
                                          <p:stCondLst>
                                            <p:cond delay="0"/>
                                          </p:stCondLst>
                                        </p:cTn>
                                        <p:tgtEl>
                                          <p:spTgt spid="15366"/>
                                        </p:tgtEl>
                                        <p:attrNameLst>
                                          <p:attrName>style.visibility</p:attrName>
                                        </p:attrNameLst>
                                      </p:cBhvr>
                                      <p:to>
                                        <p:strVal val="visible"/>
                                      </p:to>
                                    </p:set>
                                    <p:animEffect transition="in" filter="wheel(4)">
                                      <p:cBhvr>
                                        <p:cTn id="19" dur="2000"/>
                                        <p:tgtEl>
                                          <p:spTgt spid="153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 xmlns:a14="http://schemas.microsoft.com/office/drawing/2010/main">
                <a:solidFill>
                  <a:srgbClr val="FFFFFF"/>
                </a:solidFill>
              </a14:hiddenFill>
            </a:ext>
          </a:extLst>
        </p:spPr>
      </p:pic>
      <p:sp>
        <p:nvSpPr>
          <p:cNvPr id="2" name="Titel 1"/>
          <p:cNvSpPr>
            <a:spLocks noGrp="1"/>
          </p:cNvSpPr>
          <p:nvPr>
            <p:ph type="title"/>
          </p:nvPr>
        </p:nvSpPr>
        <p:spPr/>
        <p:txBody>
          <a:bodyPr/>
          <a:lstStyle/>
          <a:p>
            <a:r>
              <a:rPr lang="en-GB" dirty="0" smtClean="0"/>
              <a:t>Forum </a:t>
            </a:r>
            <a:r>
              <a:rPr lang="en-GB" dirty="0" err="1" smtClean="0"/>
              <a:t>Augusti</a:t>
            </a:r>
            <a:r>
              <a:rPr lang="en-GB" dirty="0" smtClean="0"/>
              <a:t> – 2 B.C.</a:t>
            </a:r>
            <a:endParaRPr lang="en-GB" dirty="0"/>
          </a:p>
        </p:txBody>
      </p:sp>
      <p:pic>
        <p:nvPicPr>
          <p:cNvPr id="109570" name="Picture 2" descr="http://upload.wikimedia.org/wikipedia/commons/f/f6/Gesamtplan_Grabung_%E2%80%9ER%C3%B6misches_Forum_Waldgirmes%E2%80%9C_%E2%80%93_Stand_2009.jpg"/>
          <p:cNvPicPr>
            <a:picLocks noChangeAspect="1" noChangeArrowheads="1"/>
          </p:cNvPicPr>
          <p:nvPr/>
        </p:nvPicPr>
        <p:blipFill>
          <a:blip r:embed="rId3" cstate="print"/>
          <a:srcRect l="3168" t="20607" r="14150" b="4997"/>
          <a:stretch>
            <a:fillRect/>
          </a:stretch>
        </p:blipFill>
        <p:spPr bwMode="auto">
          <a:xfrm>
            <a:off x="800100" y="0"/>
            <a:ext cx="8343900" cy="6858000"/>
          </a:xfrm>
          <a:prstGeom prst="rect">
            <a:avLst/>
          </a:prstGeom>
          <a:noFill/>
        </p:spPr>
      </p:pic>
      <p:sp>
        <p:nvSpPr>
          <p:cNvPr id="5" name="Text Box 8"/>
          <p:cNvSpPr txBox="1">
            <a:spLocks noChangeArrowheads="1"/>
          </p:cNvSpPr>
          <p:nvPr/>
        </p:nvSpPr>
        <p:spPr bwMode="auto">
          <a:xfrm>
            <a:off x="6705600" y="1268760"/>
            <a:ext cx="2438400" cy="64633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b="1" dirty="0" smtClean="0">
                <a:solidFill>
                  <a:srgbClr val="CC0000"/>
                </a:solidFill>
                <a:effectLst/>
              </a:rPr>
              <a:t>WALDGIRMES</a:t>
            </a:r>
            <a:endParaRPr lang="en-US" altLang="en-US" dirty="0">
              <a:effectLst/>
            </a:endParaRPr>
          </a:p>
          <a:p>
            <a:pPr algn="l"/>
            <a:endParaRPr lang="en-US" altLang="en-US" dirty="0">
              <a:effectLst/>
            </a:endParaRPr>
          </a:p>
        </p:txBody>
      </p:sp>
      <p:pic>
        <p:nvPicPr>
          <p:cNvPr id="109572" name="Picture 4" descr="http://upload.wikimedia.org/wikipedia/commons/c/cc/Druso_in_Germania_per_Wikipedia.JPG">
            <a:hlinkClick r:id="rId4"/>
          </p:cNvPr>
          <p:cNvPicPr>
            <a:picLocks noChangeAspect="1" noChangeArrowheads="1"/>
          </p:cNvPicPr>
          <p:nvPr/>
        </p:nvPicPr>
        <p:blipFill>
          <a:blip r:embed="rId5" cstate="print"/>
          <a:srcRect r="23478"/>
          <a:stretch>
            <a:fillRect/>
          </a:stretch>
        </p:blipFill>
        <p:spPr bwMode="auto">
          <a:xfrm>
            <a:off x="0" y="260648"/>
            <a:ext cx="5645117" cy="6597352"/>
          </a:xfrm>
          <a:prstGeom prst="rect">
            <a:avLst/>
          </a:prstGeom>
        </p:spPr>
        <p:style>
          <a:lnRef idx="0">
            <a:schemeClr val="accent1"/>
          </a:lnRef>
          <a:fillRef idx="3">
            <a:schemeClr val="accent1"/>
          </a:fillRef>
          <a:effectRef idx="3">
            <a:schemeClr val="accent1"/>
          </a:effectRef>
          <a:fontRef idx="minor">
            <a:schemeClr val="lt1"/>
          </a:fontRef>
        </p:style>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09570"/>
                                        </p:tgtEl>
                                        <p:attrNameLst>
                                          <p:attrName>style.visibility</p:attrName>
                                        </p:attrNameLst>
                                      </p:cBhvr>
                                      <p:to>
                                        <p:strVal val="visible"/>
                                      </p:to>
                                    </p:set>
                                    <p:animEffect transition="in" filter="randombar(horizontal)">
                                      <p:cBhvr>
                                        <p:cTn id="7" dur="500"/>
                                        <p:tgtEl>
                                          <p:spTgt spid="109570"/>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109572"/>
                                        </p:tgtEl>
                                        <p:attrNameLst>
                                          <p:attrName>style.visibility</p:attrName>
                                        </p:attrNameLst>
                                      </p:cBhvr>
                                      <p:to>
                                        <p:strVal val="visible"/>
                                      </p:to>
                                    </p:set>
                                    <p:animEffect transition="in" filter="box(in)">
                                      <p:cBhvr>
                                        <p:cTn id="12" dur="500"/>
                                        <p:tgtEl>
                                          <p:spTgt spid="1095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3" name="Picture 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 xmlns:a14="http://schemas.microsoft.com/office/drawing/2010/main">
                <a:solidFill>
                  <a:srgbClr val="FFFFFF"/>
                </a:solidFill>
              </a14:hiddenFill>
            </a:ext>
          </a:extLst>
        </p:spPr>
      </p:pic>
      <p:pic>
        <p:nvPicPr>
          <p:cNvPr id="7" name="Picture 2" descr="http://upload.wikimedia.org/wikipedia/commons/f/f6/Gesamtplan_Grabung_%E2%80%9ER%C3%B6misches_Forum_Waldgirmes%E2%80%9C_%E2%80%93_Stand_2009.jpg"/>
          <p:cNvPicPr>
            <a:picLocks noChangeAspect="1" noChangeArrowheads="1"/>
          </p:cNvPicPr>
          <p:nvPr/>
        </p:nvPicPr>
        <p:blipFill>
          <a:blip r:embed="rId3" cstate="print"/>
          <a:srcRect l="3168" t="20607" r="14150" b="4997"/>
          <a:stretch>
            <a:fillRect/>
          </a:stretch>
        </p:blipFill>
        <p:spPr bwMode="auto">
          <a:xfrm>
            <a:off x="800100" y="0"/>
            <a:ext cx="8343900" cy="6858000"/>
          </a:xfrm>
          <a:prstGeom prst="rect">
            <a:avLst/>
          </a:prstGeom>
          <a:noFill/>
        </p:spPr>
      </p:pic>
      <p:sp>
        <p:nvSpPr>
          <p:cNvPr id="10242" name="Rectangle 2"/>
          <p:cNvSpPr>
            <a:spLocks noGrp="1" noChangeArrowheads="1"/>
          </p:cNvSpPr>
          <p:nvPr>
            <p:ph type="title"/>
          </p:nvPr>
        </p:nvSpPr>
        <p:spPr/>
        <p:txBody>
          <a:bodyPr/>
          <a:lstStyle/>
          <a:p>
            <a:r>
              <a:rPr lang="en-US" altLang="en-US" dirty="0"/>
              <a:t>Forum </a:t>
            </a:r>
            <a:r>
              <a:rPr lang="en-US" altLang="en-US" dirty="0" err="1"/>
              <a:t>Romanum</a:t>
            </a:r>
            <a:endParaRPr lang="en-US" altLang="en-US" dirty="0"/>
          </a:p>
        </p:txBody>
      </p:sp>
      <p:pic>
        <p:nvPicPr>
          <p:cNvPr id="10244" name="Picture 4" descr="C:\Eigene Dateien\TEACHING MATERIAL\CITIES &amp; SETTLEMENTS\4 Sitzung Autun Bibracte und Co\Waldgirmes gebaeude 1 Forum.jpg"/>
          <p:cNvPicPr>
            <a:picLocks noChangeAspect="1" noChangeArrowheads="1"/>
          </p:cNvPicPr>
          <p:nvPr/>
        </p:nvPicPr>
        <p:blipFill>
          <a:blip r:embed="rId4" cstate="print">
            <a:lum bright="-12000" contrast="18000"/>
            <a:extLst>
              <a:ext uri="{28A0092B-C50C-407E-A947-70E740481C1C}">
                <a14:useLocalDpi xmlns="" xmlns:a14="http://schemas.microsoft.com/office/drawing/2010/main" val="0"/>
              </a:ext>
            </a:extLst>
          </a:blip>
          <a:srcRect/>
          <a:stretch>
            <a:fillRect/>
          </a:stretch>
        </p:blipFill>
        <p:spPr bwMode="auto">
          <a:xfrm>
            <a:off x="381000" y="1295400"/>
            <a:ext cx="3475038" cy="5334000"/>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pic>
        <p:nvPicPr>
          <p:cNvPr id="10247" name="Picture 7" descr="C:\Eigene Dateien\TEACHING MATERIAL\CITIES &amp; SETTLEMENTS\4 Sitzung Autun Bibracte und Co\forum08m.jpeg"/>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3962400" y="2743200"/>
            <a:ext cx="5181600" cy="3887788"/>
          </a:xfrm>
          <a:prstGeom prst="rect">
            <a:avLst/>
          </a:prstGeom>
          <a:noFill/>
          <a:extLst>
            <a:ext uri="{909E8E84-426E-40DD-AFC4-6F175D3DCCD1}">
              <a14:hiddenFill xmlns="" xmlns:a14="http://schemas.microsoft.com/office/drawing/2010/main">
                <a:solidFill>
                  <a:srgbClr val="FFFFFF"/>
                </a:solidFill>
              </a14:hiddenFill>
            </a:ext>
          </a:extLst>
        </p:spPr>
      </p:pic>
      <p:sp>
        <p:nvSpPr>
          <p:cNvPr id="10248" name="Text Box 8"/>
          <p:cNvSpPr txBox="1">
            <a:spLocks noChangeArrowheads="1"/>
          </p:cNvSpPr>
          <p:nvPr/>
        </p:nvSpPr>
        <p:spPr bwMode="auto">
          <a:xfrm>
            <a:off x="6705600" y="1268760"/>
            <a:ext cx="2438400" cy="64633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b="1" dirty="0" smtClean="0">
                <a:solidFill>
                  <a:srgbClr val="CC0000"/>
                </a:solidFill>
                <a:effectLst/>
              </a:rPr>
              <a:t>WALDGIRMES</a:t>
            </a:r>
            <a:endParaRPr lang="en-US" altLang="en-US" dirty="0">
              <a:effectLst/>
            </a:endParaRPr>
          </a:p>
          <a:p>
            <a:pPr algn="l"/>
            <a:endParaRPr lang="en-US" altLang="en-US" dirty="0">
              <a:effectLst/>
            </a:endParaRPr>
          </a:p>
        </p:txBody>
      </p:sp>
    </p:spTree>
    <p:extLst>
      <p:ext uri="{BB962C8B-B14F-4D97-AF65-F5344CB8AC3E}">
        <p14:creationId xmlns="" xmlns:p14="http://schemas.microsoft.com/office/powerpoint/2010/main" val="34148231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5" fill="hold" nodeType="afterEffect">
                                  <p:stCondLst>
                                    <p:cond delay="0"/>
                                  </p:stCondLst>
                                  <p:childTnLst>
                                    <p:set>
                                      <p:cBhvr>
                                        <p:cTn id="6" dur="1" fill="hold">
                                          <p:stCondLst>
                                            <p:cond delay="0"/>
                                          </p:stCondLst>
                                        </p:cTn>
                                        <p:tgtEl>
                                          <p:spTgt spid="10244"/>
                                        </p:tgtEl>
                                        <p:attrNameLst>
                                          <p:attrName>style.visibility</p:attrName>
                                        </p:attrNameLst>
                                      </p:cBhvr>
                                      <p:to>
                                        <p:strVal val="visible"/>
                                      </p:to>
                                    </p:set>
                                    <p:animEffect transition="in" filter="randombar(vertical)">
                                      <p:cBhvr>
                                        <p:cTn id="7" dur="500"/>
                                        <p:tgtEl>
                                          <p:spTgt spid="10244"/>
                                        </p:tgtEl>
                                      </p:cBhvr>
                                    </p:animEffect>
                                  </p:childTnLst>
                                </p:cTn>
                              </p:par>
                            </p:childTnLst>
                          </p:cTn>
                        </p:par>
                        <p:par>
                          <p:cTn id="8" fill="hold" nodeType="afterGroup">
                            <p:stCondLst>
                              <p:cond delay="500"/>
                            </p:stCondLst>
                            <p:childTnLst>
                              <p:par>
                                <p:cTn id="9" presetID="14" presetClass="entr" presetSubtype="5" fill="hold" nodeType="afterEffect">
                                  <p:stCondLst>
                                    <p:cond delay="1000"/>
                                  </p:stCondLst>
                                  <p:childTnLst>
                                    <p:set>
                                      <p:cBhvr>
                                        <p:cTn id="10" dur="1" fill="hold">
                                          <p:stCondLst>
                                            <p:cond delay="0"/>
                                          </p:stCondLst>
                                        </p:cTn>
                                        <p:tgtEl>
                                          <p:spTgt spid="10247"/>
                                        </p:tgtEl>
                                        <p:attrNameLst>
                                          <p:attrName>style.visibility</p:attrName>
                                        </p:attrNameLst>
                                      </p:cBhvr>
                                      <p:to>
                                        <p:strVal val="visible"/>
                                      </p:to>
                                    </p:set>
                                    <p:animEffect transition="in" filter="randombar(vertical)">
                                      <p:cBhvr>
                                        <p:cTn id="11" dur="500"/>
                                        <p:tgtEl>
                                          <p:spTgt spid="102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3" name="Picture 5" descr="C:\Eigene Dateien\TEACHING MATERIAL\CITIES &amp; SETTLEMENTS\4 Sitzung Autun Bibracte und Co\Aug Reiterstatue statu04g.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6248400" y="228600"/>
            <a:ext cx="2716213" cy="3962400"/>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sp>
        <p:nvSpPr>
          <p:cNvPr id="12290" name="Rectangle 2"/>
          <p:cNvSpPr>
            <a:spLocks noGrp="1" noChangeArrowheads="1"/>
          </p:cNvSpPr>
          <p:nvPr>
            <p:ph type="title"/>
          </p:nvPr>
        </p:nvSpPr>
        <p:spPr/>
        <p:txBody>
          <a:bodyPr/>
          <a:lstStyle/>
          <a:p>
            <a:r>
              <a:rPr lang="en-US" altLang="en-US"/>
              <a:t>Forum Romanum</a:t>
            </a:r>
          </a:p>
        </p:txBody>
      </p:sp>
      <p:pic>
        <p:nvPicPr>
          <p:cNvPr id="12291" name="Picture 3" descr="C:\Eigene Dateien\TEACHING MATERIAL\CITIES &amp; SETTLEMENTS\AUGUSTUS ROM\Fora Plan.TIF"/>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 xmlns:a14="http://schemas.microsoft.com/office/drawing/2010/main">
                <a:solidFill>
                  <a:srgbClr val="FFFFFF"/>
                </a:solidFill>
              </a14:hiddenFill>
            </a:ext>
          </a:extLst>
        </p:spPr>
      </p:pic>
      <p:pic>
        <p:nvPicPr>
          <p:cNvPr id="12292" name="Picture 4" descr="C:\Eigene Dateien\TEACHING MATERIAL\CITIES &amp; SETTLEMENTS\4 Sitzung Autun Bibracte und Co\Waldgirmes gebaeude 1 Forum.jpg"/>
          <p:cNvPicPr>
            <a:picLocks noChangeAspect="1" noChangeArrowheads="1"/>
          </p:cNvPicPr>
          <p:nvPr/>
        </p:nvPicPr>
        <p:blipFill>
          <a:blip r:embed="rId4" cstate="print">
            <a:lum bright="-12000" contrast="18000"/>
            <a:extLst>
              <a:ext uri="{28A0092B-C50C-407E-A947-70E740481C1C}">
                <a14:useLocalDpi xmlns="" xmlns:a14="http://schemas.microsoft.com/office/drawing/2010/main" val="0"/>
              </a:ext>
            </a:extLst>
          </a:blip>
          <a:srcRect/>
          <a:stretch>
            <a:fillRect/>
          </a:stretch>
        </p:blipFill>
        <p:spPr bwMode="auto">
          <a:xfrm>
            <a:off x="381000" y="1295400"/>
            <a:ext cx="3475038" cy="5334000"/>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pic>
        <p:nvPicPr>
          <p:cNvPr id="12294" name="Picture 6" descr="C:\Eigene Dateien\TEACHING MATERIAL\CITIES &amp; SETTLEMENTS\4 Sitzung Autun Bibracte und Co\Aug Reiterstatue statu01g Waldgirmes.jpg"/>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2743200" y="2060848"/>
            <a:ext cx="3657600" cy="2336800"/>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pic>
        <p:nvPicPr>
          <p:cNvPr id="71686" name="Picture 6" descr="http://img.welt.de/img/kultur/crop101227985/983071283-ci3x2l-w580-aoriginal-h386-l0/pferd-1-DW-Kultur-Frankfurt-Main.jpg">
            <a:hlinkClick r:id="rId6"/>
          </p:cNvPr>
          <p:cNvPicPr>
            <a:picLocks noChangeAspect="1" noChangeArrowheads="1"/>
          </p:cNvPicPr>
          <p:nvPr/>
        </p:nvPicPr>
        <p:blipFill>
          <a:blip r:embed="rId7" cstate="print"/>
          <a:srcRect/>
          <a:stretch>
            <a:fillRect/>
          </a:stretch>
        </p:blipFill>
        <p:spPr bwMode="auto">
          <a:xfrm>
            <a:off x="4519092" y="3789040"/>
            <a:ext cx="4445396" cy="2958489"/>
          </a:xfrm>
          <a:prstGeom prst="rect">
            <a:avLst/>
          </a:prstGeom>
          <a:noFill/>
        </p:spPr>
      </p:pic>
    </p:spTree>
    <p:extLst>
      <p:ext uri="{BB962C8B-B14F-4D97-AF65-F5344CB8AC3E}">
        <p14:creationId xmlns="" xmlns:p14="http://schemas.microsoft.com/office/powerpoint/2010/main" val="338355745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5" fill="hold" nodeType="afterEffect">
                                  <p:stCondLst>
                                    <p:cond delay="0"/>
                                  </p:stCondLst>
                                  <p:childTnLst>
                                    <p:set>
                                      <p:cBhvr>
                                        <p:cTn id="6" dur="1" fill="hold">
                                          <p:stCondLst>
                                            <p:cond delay="0"/>
                                          </p:stCondLst>
                                        </p:cTn>
                                        <p:tgtEl>
                                          <p:spTgt spid="12294"/>
                                        </p:tgtEl>
                                        <p:attrNameLst>
                                          <p:attrName>style.visibility</p:attrName>
                                        </p:attrNameLst>
                                      </p:cBhvr>
                                      <p:to>
                                        <p:strVal val="visible"/>
                                      </p:to>
                                    </p:set>
                                    <p:animEffect transition="in" filter="randombar(vertical)">
                                      <p:cBhvr>
                                        <p:cTn id="7" dur="500"/>
                                        <p:tgtEl>
                                          <p:spTgt spid="12294"/>
                                        </p:tgtEl>
                                      </p:cBhvr>
                                    </p:animEffect>
                                  </p:childTnLst>
                                </p:cTn>
                              </p:par>
                            </p:childTnLst>
                          </p:cTn>
                        </p:par>
                        <p:par>
                          <p:cTn id="8" fill="hold" nodeType="afterGroup">
                            <p:stCondLst>
                              <p:cond delay="500"/>
                            </p:stCondLst>
                            <p:childTnLst>
                              <p:par>
                                <p:cTn id="9" presetID="7" presetClass="entr" presetSubtype="2" fill="hold" nodeType="afterEffect">
                                  <p:stCondLst>
                                    <p:cond delay="1000"/>
                                  </p:stCondLst>
                                  <p:childTnLst>
                                    <p:set>
                                      <p:cBhvr>
                                        <p:cTn id="10" dur="1" fill="hold">
                                          <p:stCondLst>
                                            <p:cond delay="0"/>
                                          </p:stCondLst>
                                        </p:cTn>
                                        <p:tgtEl>
                                          <p:spTgt spid="12293"/>
                                        </p:tgtEl>
                                        <p:attrNameLst>
                                          <p:attrName>style.visibility</p:attrName>
                                        </p:attrNameLst>
                                      </p:cBhvr>
                                      <p:to>
                                        <p:strVal val="visible"/>
                                      </p:to>
                                    </p:set>
                                    <p:anim calcmode="lin" valueType="num">
                                      <p:cBhvr additive="base">
                                        <p:cTn id="11" dur="5000" fill="hold"/>
                                        <p:tgtEl>
                                          <p:spTgt spid="12293"/>
                                        </p:tgtEl>
                                        <p:attrNameLst>
                                          <p:attrName>ppt_x</p:attrName>
                                        </p:attrNameLst>
                                      </p:cBhvr>
                                      <p:tavLst>
                                        <p:tav tm="0">
                                          <p:val>
                                            <p:strVal val="1+#ppt_w/2"/>
                                          </p:val>
                                        </p:tav>
                                        <p:tav tm="100000">
                                          <p:val>
                                            <p:strVal val="#ppt_x"/>
                                          </p:val>
                                        </p:tav>
                                      </p:tavLst>
                                    </p:anim>
                                    <p:anim calcmode="lin" valueType="num">
                                      <p:cBhvr additive="base">
                                        <p:cTn id="12" dur="5000" fill="hold"/>
                                        <p:tgtEl>
                                          <p:spTgt spid="12293"/>
                                        </p:tgtEl>
                                        <p:attrNameLst>
                                          <p:attrName>ppt_y</p:attrName>
                                        </p:attrNameLst>
                                      </p:cBhvr>
                                      <p:tavLst>
                                        <p:tav tm="0">
                                          <p:val>
                                            <p:strVal val="#ppt_y"/>
                                          </p:val>
                                        </p:tav>
                                        <p:tav tm="100000">
                                          <p:val>
                                            <p:strVal val="#ppt_y"/>
                                          </p:val>
                                        </p:tav>
                                      </p:tavLst>
                                    </p:anim>
                                  </p:childTnLst>
                                </p:cTn>
                              </p:par>
                              <p:par>
                                <p:cTn id="13" presetID="21" presetClass="entr" presetSubtype="4" fill="hold" nodeType="withEffect">
                                  <p:stCondLst>
                                    <p:cond delay="1000"/>
                                  </p:stCondLst>
                                  <p:childTnLst>
                                    <p:set>
                                      <p:cBhvr>
                                        <p:cTn id="14" dur="1" fill="hold">
                                          <p:stCondLst>
                                            <p:cond delay="0"/>
                                          </p:stCondLst>
                                        </p:cTn>
                                        <p:tgtEl>
                                          <p:spTgt spid="71686"/>
                                        </p:tgtEl>
                                        <p:attrNameLst>
                                          <p:attrName>style.visibility</p:attrName>
                                        </p:attrNameLst>
                                      </p:cBhvr>
                                      <p:to>
                                        <p:strVal val="visible"/>
                                      </p:to>
                                    </p:set>
                                    <p:animEffect transition="in" filter="wheel(4)">
                                      <p:cBhvr>
                                        <p:cTn id="15" dur="2000"/>
                                        <p:tgtEl>
                                          <p:spTgt spid="716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altLang="en-US"/>
              <a:t>Forum Romanum</a:t>
            </a:r>
          </a:p>
        </p:txBody>
      </p:sp>
      <p:pic>
        <p:nvPicPr>
          <p:cNvPr id="11267" name="Picture 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 xmlns:a14="http://schemas.microsoft.com/office/drawing/2010/main">
                <a:solidFill>
                  <a:srgbClr val="FFFFFF"/>
                </a:solidFill>
              </a14:hiddenFill>
            </a:ext>
          </a:extLst>
        </p:spPr>
      </p:pic>
      <p:pic>
        <p:nvPicPr>
          <p:cNvPr id="11268" name="Picture 4" descr="C:\Eigene Dateien\TEACHING MATERIAL\CITIES &amp; SETTLEMENTS\4 Sitzung Autun Bibracte und Co\Waldgirmes gebaeude 1 Forum.jpg"/>
          <p:cNvPicPr>
            <a:picLocks noChangeAspect="1" noChangeArrowheads="1"/>
          </p:cNvPicPr>
          <p:nvPr/>
        </p:nvPicPr>
        <p:blipFill>
          <a:blip r:embed="rId3" cstate="print">
            <a:lum bright="-12000" contrast="18000"/>
            <a:extLst>
              <a:ext uri="{28A0092B-C50C-407E-A947-70E740481C1C}">
                <a14:useLocalDpi xmlns="" xmlns:a14="http://schemas.microsoft.com/office/drawing/2010/main" val="0"/>
              </a:ext>
            </a:extLst>
          </a:blip>
          <a:srcRect/>
          <a:stretch>
            <a:fillRect/>
          </a:stretch>
        </p:blipFill>
        <p:spPr bwMode="auto">
          <a:xfrm>
            <a:off x="381000" y="1295400"/>
            <a:ext cx="3475038" cy="5334000"/>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pic>
        <p:nvPicPr>
          <p:cNvPr id="11269" name="Picture 5" descr="C:\Eigene Dateien\TEACHING MATERIAL\CITIES &amp; SETTLEMENTS\4 Sitzung Autun Bibracte und Co\Waldgirmes Denkmalpflege &amp; Kulturgeschichte 2-1999.jpg"/>
          <p:cNvPicPr>
            <a:picLocks noChangeAspect="1" noChangeArrowheads="1"/>
          </p:cNvPicPr>
          <p:nvPr/>
        </p:nvPicPr>
        <p:blipFill>
          <a:blip r:embed="rId4" cstate="print">
            <a:lum bright="-30000" contrast="30000"/>
            <a:extLst>
              <a:ext uri="{28A0092B-C50C-407E-A947-70E740481C1C}">
                <a14:useLocalDpi xmlns="" xmlns:a14="http://schemas.microsoft.com/office/drawing/2010/main" val="0"/>
              </a:ext>
            </a:extLst>
          </a:blip>
          <a:srcRect/>
          <a:stretch>
            <a:fillRect/>
          </a:stretch>
        </p:blipFill>
        <p:spPr bwMode="auto">
          <a:xfrm>
            <a:off x="4900613" y="0"/>
            <a:ext cx="4149725" cy="6858000"/>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297187537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5" fill="hold" nodeType="afterEffect">
                                  <p:stCondLst>
                                    <p:cond delay="0"/>
                                  </p:stCondLst>
                                  <p:childTnLst>
                                    <p:set>
                                      <p:cBhvr>
                                        <p:cTn id="6" dur="1" fill="hold">
                                          <p:stCondLst>
                                            <p:cond delay="0"/>
                                          </p:stCondLst>
                                        </p:cTn>
                                        <p:tgtEl>
                                          <p:spTgt spid="11269"/>
                                        </p:tgtEl>
                                        <p:attrNameLst>
                                          <p:attrName>style.visibility</p:attrName>
                                        </p:attrNameLst>
                                      </p:cBhvr>
                                      <p:to>
                                        <p:strVal val="visible"/>
                                      </p:to>
                                    </p:set>
                                    <p:animEffect transition="in" filter="randombar(vertical)">
                                      <p:cBhvr>
                                        <p:cTn id="7" dur="500"/>
                                        <p:tgtEl>
                                          <p:spTgt spid="112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noChangeArrowheads="1"/>
          </p:cNvSpPr>
          <p:nvPr>
            <p:ph type="title"/>
          </p:nvPr>
        </p:nvSpPr>
        <p:spPr>
          <a:xfrm>
            <a:off x="301752" y="228600"/>
            <a:ext cx="8534400" cy="758952"/>
          </a:xfrm>
        </p:spPr>
        <p:txBody>
          <a:bodyPr/>
          <a:lstStyle/>
          <a:p>
            <a:r>
              <a:rPr lang="en-US" altLang="en-US"/>
              <a:t>Forum Romanum</a:t>
            </a:r>
          </a:p>
        </p:txBody>
      </p:sp>
      <p:pic>
        <p:nvPicPr>
          <p:cNvPr id="4" name="Picture 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 xmlns:a14="http://schemas.microsoft.com/office/drawing/2010/main">
                <a:solidFill>
                  <a:srgbClr val="FFFFFF"/>
                </a:solidFill>
              </a14:hiddenFill>
            </a:ext>
          </a:extLst>
        </p:spPr>
      </p:pic>
      <p:pic>
        <p:nvPicPr>
          <p:cNvPr id="5" name="Picture 4" descr="C:\Eigene Dateien\TEACHING MATERIAL\CITIES &amp; SETTLEMENTS\4 Sitzung Autun Bibracte und Co\Waldgirmes gebaeude 1 Forum.jpg"/>
          <p:cNvPicPr>
            <a:picLocks noChangeAspect="1" noChangeArrowheads="1"/>
          </p:cNvPicPr>
          <p:nvPr/>
        </p:nvPicPr>
        <p:blipFill>
          <a:blip r:embed="rId3" cstate="print">
            <a:lum bright="-12000" contrast="18000"/>
            <a:extLst>
              <a:ext uri="{28A0092B-C50C-407E-A947-70E740481C1C}">
                <a14:useLocalDpi xmlns="" xmlns:a14="http://schemas.microsoft.com/office/drawing/2010/main" val="0"/>
              </a:ext>
            </a:extLst>
          </a:blip>
          <a:srcRect/>
          <a:stretch>
            <a:fillRect/>
          </a:stretch>
        </p:blipFill>
        <p:spPr bwMode="auto">
          <a:xfrm>
            <a:off x="381000" y="1295400"/>
            <a:ext cx="3475038" cy="5334000"/>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pic>
        <p:nvPicPr>
          <p:cNvPr id="6" name="Picture 5" descr="C:\Eigene Dateien\TEACHING MATERIAL\CITIES &amp; SETTLEMENTS\4 Sitzung Autun Bibracte und Co\Waldgirmes Denkmalpflege &amp; Kulturgeschichte 2-1999.jpg"/>
          <p:cNvPicPr>
            <a:picLocks noChangeAspect="1" noChangeArrowheads="1"/>
          </p:cNvPicPr>
          <p:nvPr/>
        </p:nvPicPr>
        <p:blipFill>
          <a:blip r:embed="rId4" cstate="print">
            <a:lum bright="-30000" contrast="30000"/>
            <a:extLst>
              <a:ext uri="{28A0092B-C50C-407E-A947-70E740481C1C}">
                <a14:useLocalDpi xmlns="" xmlns:a14="http://schemas.microsoft.com/office/drawing/2010/main" val="0"/>
              </a:ext>
            </a:extLst>
          </a:blip>
          <a:srcRect/>
          <a:stretch>
            <a:fillRect/>
          </a:stretch>
        </p:blipFill>
        <p:spPr bwMode="auto">
          <a:xfrm>
            <a:off x="4900613" y="0"/>
            <a:ext cx="4149725" cy="6858000"/>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pic>
        <p:nvPicPr>
          <p:cNvPr id="110594" name="Picture 2" descr="https://encrypted-tbn1.gstatic.com/images?q=tbn:ANd9GcQYqq2zlI3Jo260ISzkOWlp6CsovdJ_hPgH0aeHDZvAqG3MLHI5">
            <a:hlinkClick r:id="rId5"/>
          </p:cNvPr>
          <p:cNvPicPr>
            <a:picLocks noChangeAspect="1" noChangeArrowheads="1"/>
          </p:cNvPicPr>
          <p:nvPr/>
        </p:nvPicPr>
        <p:blipFill>
          <a:blip r:embed="rId6" cstate="print"/>
          <a:srcRect/>
          <a:stretch>
            <a:fillRect/>
          </a:stretch>
        </p:blipFill>
        <p:spPr bwMode="auto">
          <a:xfrm>
            <a:off x="-1" y="1566862"/>
            <a:ext cx="5220073" cy="3710998"/>
          </a:xfrm>
          <a:prstGeom prst="rect">
            <a:avLst/>
          </a:prstGeom>
          <a:noFill/>
        </p:spPr>
      </p:pic>
      <p:sp>
        <p:nvSpPr>
          <p:cNvPr id="8" name="Textfeld 7"/>
          <p:cNvSpPr txBox="1"/>
          <p:nvPr/>
        </p:nvSpPr>
        <p:spPr>
          <a:xfrm>
            <a:off x="683568" y="1412776"/>
            <a:ext cx="2088232" cy="1569660"/>
          </a:xfrm>
          <a:prstGeom prst="rect">
            <a:avLst/>
          </a:prstGeom>
          <a:noFill/>
        </p:spPr>
        <p:txBody>
          <a:bodyPr wrap="square" rtlCol="0">
            <a:spAutoFit/>
          </a:bodyPr>
          <a:lstStyle/>
          <a:p>
            <a:r>
              <a:rPr lang="en-GB" sz="4000" b="1" dirty="0" smtClean="0">
                <a:solidFill>
                  <a:srgbClr val="FFFF00"/>
                </a:solidFill>
                <a:effectLst>
                  <a:outerShdw blurRad="38100" dist="38100" dir="2700000" algn="tl">
                    <a:srgbClr val="000000">
                      <a:alpha val="43137"/>
                    </a:srgbClr>
                  </a:outerShdw>
                </a:effectLst>
              </a:rPr>
              <a:t>A.D. 9</a:t>
            </a:r>
            <a:br>
              <a:rPr lang="en-GB" sz="4000" b="1" dirty="0" smtClean="0">
                <a:solidFill>
                  <a:srgbClr val="FFFF00"/>
                </a:solidFill>
                <a:effectLst>
                  <a:outerShdw blurRad="38100" dist="38100" dir="2700000" algn="tl">
                    <a:srgbClr val="000000">
                      <a:alpha val="43137"/>
                    </a:srgbClr>
                  </a:outerShdw>
                </a:effectLst>
              </a:rPr>
            </a:br>
            <a:r>
              <a:rPr lang="en-GB" sz="2800" b="1" dirty="0" err="1" smtClean="0">
                <a:solidFill>
                  <a:srgbClr val="FFFF00"/>
                </a:solidFill>
                <a:effectLst>
                  <a:outerShdw blurRad="38100" dist="38100" dir="2700000" algn="tl">
                    <a:srgbClr val="000000">
                      <a:alpha val="43137"/>
                    </a:srgbClr>
                  </a:outerShdw>
                </a:effectLst>
              </a:rPr>
              <a:t>Varus</a:t>
            </a:r>
            <a:r>
              <a:rPr lang="en-GB" sz="2800" b="1" dirty="0" smtClean="0">
                <a:solidFill>
                  <a:srgbClr val="FFFF00"/>
                </a:solidFill>
                <a:effectLst>
                  <a:outerShdw blurRad="38100" dist="38100" dir="2700000" algn="tl">
                    <a:srgbClr val="000000">
                      <a:alpha val="43137"/>
                    </a:srgbClr>
                  </a:outerShdw>
                </a:effectLst>
              </a:rPr>
              <a:t> &amp; Arminius</a:t>
            </a:r>
            <a:endParaRPr lang="en-GB" sz="4000" b="1" dirty="0">
              <a:solidFill>
                <a:srgbClr val="FFFF00"/>
              </a:solidFill>
              <a:effectLst>
                <a:outerShdw blurRad="38100" dist="38100" dir="2700000" algn="tl">
                  <a:srgbClr val="000000">
                    <a:alpha val="43137"/>
                  </a:srgbClr>
                </a:outerShdw>
              </a:effectLst>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vertical)">
                                      <p:cBhvr>
                                        <p:cTn id="7" dur="500"/>
                                        <p:tgtEl>
                                          <p:spTgt spid="6"/>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randombar(horizontal)">
                                      <p:cBhvr>
                                        <p:cTn id="1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7" name="Picture 3" descr="C:\Eigene Dateien\TEACHING MATERIAL\CITIES &amp; SETTLEMENTS\4 Sitzung Autun Bibracte und Co\Waldgirmes Denkmalpflege &amp; Kulturgeschichte 2-1999.jpg"/>
          <p:cNvPicPr>
            <a:picLocks noChangeAspect="1" noChangeArrowheads="1"/>
          </p:cNvPicPr>
          <p:nvPr/>
        </p:nvPicPr>
        <p:blipFill>
          <a:blip r:embed="rId2" cstate="print">
            <a:lum bright="-48000" contrast="30000"/>
            <a:extLst>
              <a:ext uri="{28A0092B-C50C-407E-A947-70E740481C1C}">
                <a14:useLocalDpi xmlns="" xmlns:a14="http://schemas.microsoft.com/office/drawing/2010/main" val="0"/>
              </a:ext>
            </a:extLst>
          </a:blip>
          <a:srcRect/>
          <a:stretch>
            <a:fillRect/>
          </a:stretch>
        </p:blipFill>
        <p:spPr bwMode="auto">
          <a:xfrm>
            <a:off x="4900613" y="0"/>
            <a:ext cx="4149725" cy="6858000"/>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sp>
        <p:nvSpPr>
          <p:cNvPr id="16386" name="Rectangle 2"/>
          <p:cNvSpPr>
            <a:spLocks noGrp="1" noChangeArrowheads="1"/>
          </p:cNvSpPr>
          <p:nvPr>
            <p:ph type="title"/>
          </p:nvPr>
        </p:nvSpPr>
        <p:spPr/>
        <p:txBody>
          <a:bodyPr>
            <a:normAutofit/>
          </a:bodyPr>
          <a:lstStyle/>
          <a:p>
            <a:r>
              <a:rPr lang="en-US" altLang="en-US" dirty="0" smtClean="0"/>
              <a:t>Some of the cities named after Augustus</a:t>
            </a:r>
            <a:endParaRPr lang="en-US" altLang="en-US" dirty="0"/>
          </a:p>
        </p:txBody>
      </p:sp>
      <p:sp>
        <p:nvSpPr>
          <p:cNvPr id="16388" name="Text Box 4"/>
          <p:cNvSpPr txBox="1">
            <a:spLocks noChangeArrowheads="1"/>
          </p:cNvSpPr>
          <p:nvPr/>
        </p:nvSpPr>
        <p:spPr bwMode="auto">
          <a:xfrm>
            <a:off x="635496" y="1239341"/>
            <a:ext cx="4800600" cy="480131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spAutoFit/>
          </a:bodyPr>
          <a:lstStyle/>
          <a:p>
            <a:pPr algn="l">
              <a:buFontTx/>
              <a:buChar char="•"/>
            </a:pPr>
            <a:r>
              <a:rPr lang="en-US" altLang="en-US" b="1" dirty="0">
                <a:effectLst/>
              </a:rPr>
              <a:t> AVGVSTA BAGIENNORVM</a:t>
            </a:r>
            <a:br>
              <a:rPr lang="en-US" altLang="en-US" b="1" dirty="0">
                <a:effectLst/>
              </a:rPr>
            </a:br>
            <a:r>
              <a:rPr lang="en-US" altLang="en-US" dirty="0">
                <a:effectLst/>
              </a:rPr>
              <a:t>		</a:t>
            </a:r>
            <a:r>
              <a:rPr lang="en-US" altLang="en-US" dirty="0" smtClean="0">
                <a:effectLst/>
              </a:rPr>
              <a:t>(today: </a:t>
            </a:r>
            <a:r>
              <a:rPr lang="en-US" altLang="en-US" dirty="0" err="1">
                <a:effectLst/>
              </a:rPr>
              <a:t>Bene</a:t>
            </a:r>
            <a:r>
              <a:rPr lang="en-US" altLang="en-US" dirty="0">
                <a:effectLst/>
              </a:rPr>
              <a:t>)</a:t>
            </a:r>
          </a:p>
          <a:p>
            <a:pPr algn="l">
              <a:buFontTx/>
              <a:buChar char="•"/>
            </a:pPr>
            <a:r>
              <a:rPr lang="en-US" altLang="en-US" b="1" dirty="0">
                <a:effectLst/>
              </a:rPr>
              <a:t> AVGVSTA PRAETORIA</a:t>
            </a:r>
            <a:br>
              <a:rPr lang="en-US" altLang="en-US" b="1" dirty="0">
                <a:effectLst/>
              </a:rPr>
            </a:br>
            <a:r>
              <a:rPr lang="en-US" altLang="en-US" dirty="0">
                <a:effectLst/>
              </a:rPr>
              <a:t>	25 </a:t>
            </a:r>
            <a:r>
              <a:rPr lang="en-US" altLang="en-US" dirty="0" smtClean="0">
                <a:effectLst/>
              </a:rPr>
              <a:t>BC  (today: </a:t>
            </a:r>
            <a:r>
              <a:rPr lang="en-US" altLang="en-US" dirty="0">
                <a:effectLst/>
              </a:rPr>
              <a:t>Aosta)</a:t>
            </a:r>
          </a:p>
          <a:p>
            <a:pPr algn="l">
              <a:buFontTx/>
              <a:buChar char="•"/>
            </a:pPr>
            <a:r>
              <a:rPr lang="en-US" altLang="en-US" b="1" dirty="0">
                <a:effectLst/>
              </a:rPr>
              <a:t> AVGVSTA EMERITA</a:t>
            </a:r>
            <a:br>
              <a:rPr lang="en-US" altLang="en-US" b="1" dirty="0">
                <a:effectLst/>
              </a:rPr>
            </a:br>
            <a:r>
              <a:rPr lang="en-US" altLang="en-US" dirty="0">
                <a:effectLst/>
              </a:rPr>
              <a:t>	25 </a:t>
            </a:r>
            <a:r>
              <a:rPr lang="en-US" altLang="en-US" dirty="0" smtClean="0">
                <a:effectLst/>
              </a:rPr>
              <a:t>BC (today: </a:t>
            </a:r>
            <a:r>
              <a:rPr lang="en-US" altLang="en-US" dirty="0">
                <a:effectLst/>
              </a:rPr>
              <a:t>Mérida) </a:t>
            </a:r>
          </a:p>
          <a:p>
            <a:pPr algn="l">
              <a:buFontTx/>
              <a:buChar char="•"/>
            </a:pPr>
            <a:r>
              <a:rPr lang="en-US" altLang="en-US" b="1" dirty="0">
                <a:effectLst/>
              </a:rPr>
              <a:t> AVGVSTA RAVRICA</a:t>
            </a:r>
            <a:br>
              <a:rPr lang="en-US" altLang="en-US" b="1" dirty="0">
                <a:effectLst/>
              </a:rPr>
            </a:br>
            <a:r>
              <a:rPr lang="en-US" altLang="en-US" dirty="0">
                <a:effectLst/>
              </a:rPr>
              <a:t> </a:t>
            </a:r>
            <a:r>
              <a:rPr lang="en-US" altLang="en-US" dirty="0" smtClean="0">
                <a:effectLst/>
              </a:rPr>
              <a:t>	44 BC </a:t>
            </a:r>
            <a:r>
              <a:rPr lang="en-US" altLang="en-US" dirty="0">
                <a:effectLst/>
              </a:rPr>
              <a:t>(Basel-</a:t>
            </a:r>
            <a:r>
              <a:rPr lang="en-US" altLang="en-US" dirty="0" err="1">
                <a:effectLst/>
              </a:rPr>
              <a:t>Augst</a:t>
            </a:r>
            <a:r>
              <a:rPr lang="en-US" altLang="en-US" dirty="0">
                <a:effectLst/>
              </a:rPr>
              <a:t>)</a:t>
            </a:r>
          </a:p>
          <a:p>
            <a:pPr algn="l">
              <a:buFontTx/>
              <a:buChar char="•"/>
            </a:pPr>
            <a:r>
              <a:rPr lang="en-US" altLang="en-US" b="1" dirty="0">
                <a:effectLst/>
              </a:rPr>
              <a:t> AVGVSTA TAURINORVM</a:t>
            </a:r>
            <a:br>
              <a:rPr lang="en-US" altLang="en-US" b="1" dirty="0">
                <a:effectLst/>
              </a:rPr>
            </a:br>
            <a:r>
              <a:rPr lang="en-US" altLang="en-US" dirty="0">
                <a:effectLst/>
              </a:rPr>
              <a:t>      IVLIA ~	</a:t>
            </a:r>
            <a:r>
              <a:rPr lang="en-US" altLang="en-US" dirty="0" smtClean="0">
                <a:effectLst/>
              </a:rPr>
              <a:t>(today: Turin</a:t>
            </a:r>
            <a:r>
              <a:rPr lang="en-US" altLang="en-US" dirty="0">
                <a:effectLst/>
              </a:rPr>
              <a:t>)</a:t>
            </a:r>
          </a:p>
          <a:p>
            <a:pPr algn="l">
              <a:buFontTx/>
              <a:buChar char="•"/>
            </a:pPr>
            <a:r>
              <a:rPr lang="en-US" altLang="en-US" b="1" dirty="0">
                <a:effectLst/>
              </a:rPr>
              <a:t> AVGUVSTA TREVERORVM</a:t>
            </a:r>
            <a:endParaRPr lang="en-US" altLang="en-US" dirty="0">
              <a:effectLst/>
            </a:endParaRPr>
          </a:p>
          <a:p>
            <a:pPr algn="l">
              <a:buFontTx/>
              <a:buChar char="•"/>
            </a:pPr>
            <a:r>
              <a:rPr lang="en-US" altLang="en-US" b="1" dirty="0">
                <a:effectLst/>
              </a:rPr>
              <a:t> AVGVSTA VINDELICVM</a:t>
            </a:r>
            <a:r>
              <a:rPr lang="en-US" altLang="en-US" dirty="0">
                <a:effectLst/>
              </a:rPr>
              <a:t>                                                                         </a:t>
            </a:r>
            <a:br>
              <a:rPr lang="en-US" altLang="en-US" dirty="0">
                <a:effectLst/>
              </a:rPr>
            </a:br>
            <a:r>
              <a:rPr lang="en-US" altLang="en-US" dirty="0" smtClean="0">
                <a:effectLst/>
              </a:rPr>
              <a:t>            	</a:t>
            </a:r>
            <a:r>
              <a:rPr lang="en-US" altLang="en-US" dirty="0">
                <a:effectLst/>
              </a:rPr>
              <a:t>	</a:t>
            </a:r>
            <a:r>
              <a:rPr lang="en-US" altLang="en-US" dirty="0" smtClean="0">
                <a:effectLst/>
              </a:rPr>
              <a:t>(today: Augsburg</a:t>
            </a:r>
            <a:r>
              <a:rPr lang="en-US" altLang="en-US" dirty="0">
                <a:effectLst/>
              </a:rPr>
              <a:t>) </a:t>
            </a:r>
            <a:r>
              <a:rPr lang="en-US" altLang="en-US" b="1" dirty="0" smtClean="0">
                <a:effectLst/>
              </a:rPr>
              <a:t/>
            </a:r>
            <a:br>
              <a:rPr lang="en-US" altLang="en-US" b="1" dirty="0" smtClean="0">
                <a:effectLst/>
              </a:rPr>
            </a:br>
            <a:endParaRPr lang="en-US" altLang="en-US" b="1" dirty="0" smtClean="0">
              <a:effectLst/>
            </a:endParaRPr>
          </a:p>
          <a:p>
            <a:pPr algn="l">
              <a:buFontTx/>
              <a:buChar char="•"/>
            </a:pPr>
            <a:r>
              <a:rPr lang="en-US" altLang="en-US" b="1" dirty="0" smtClean="0"/>
              <a:t>AVGVSTODVNUM </a:t>
            </a:r>
            <a:r>
              <a:rPr lang="en-US" altLang="en-US" dirty="0" smtClean="0"/>
              <a:t>(today: </a:t>
            </a:r>
            <a:r>
              <a:rPr lang="en-US" altLang="en-US" dirty="0" err="1" smtClean="0"/>
              <a:t>Autun</a:t>
            </a:r>
            <a:r>
              <a:rPr lang="en-US" altLang="en-US" dirty="0" smtClean="0"/>
              <a:t>)</a:t>
            </a:r>
            <a:br>
              <a:rPr lang="en-US" altLang="en-US" dirty="0" smtClean="0"/>
            </a:br>
            <a:endParaRPr lang="en-US" altLang="en-US" dirty="0" smtClean="0"/>
          </a:p>
          <a:p>
            <a:pPr algn="l">
              <a:buFontTx/>
              <a:buChar char="•"/>
            </a:pPr>
            <a:r>
              <a:rPr lang="en-US" altLang="en-US" dirty="0" smtClean="0">
                <a:effectLst/>
              </a:rPr>
              <a:t>and many more…</a:t>
            </a:r>
            <a:endParaRPr lang="en-US" altLang="en-US" dirty="0">
              <a:effectLst/>
            </a:endParaRPr>
          </a:p>
        </p:txBody>
      </p:sp>
    </p:spTree>
    <p:extLst>
      <p:ext uri="{BB962C8B-B14F-4D97-AF65-F5344CB8AC3E}">
        <p14:creationId xmlns="" xmlns:p14="http://schemas.microsoft.com/office/powerpoint/2010/main" val="261347501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grpId="0" nodeType="afterEffect">
                                  <p:stCondLst>
                                    <p:cond delay="0"/>
                                  </p:stCondLst>
                                  <p:childTnLst>
                                    <p:set>
                                      <p:cBhvr>
                                        <p:cTn id="6" dur="1" fill="hold">
                                          <p:stCondLst>
                                            <p:cond delay="0"/>
                                          </p:stCondLst>
                                        </p:cTn>
                                        <p:tgtEl>
                                          <p:spTgt spid="16388">
                                            <p:txEl>
                                              <p:pRg st="0" end="0"/>
                                            </p:txEl>
                                          </p:spTgt>
                                        </p:tgtEl>
                                        <p:attrNameLst>
                                          <p:attrName>style.visibility</p:attrName>
                                        </p:attrNameLst>
                                      </p:cBhvr>
                                      <p:to>
                                        <p:strVal val="visible"/>
                                      </p:to>
                                    </p:set>
                                    <p:anim calcmode="lin" valueType="num">
                                      <p:cBhvr additive="base">
                                        <p:cTn id="7" dur="500" fill="hold"/>
                                        <p:tgtEl>
                                          <p:spTgt spid="1638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8">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16388">
                                            <p:txEl>
                                              <p:pRg st="1" end="1"/>
                                            </p:txEl>
                                          </p:spTgt>
                                        </p:tgtEl>
                                        <p:attrNameLst>
                                          <p:attrName>style.visibility</p:attrName>
                                        </p:attrNameLst>
                                      </p:cBhvr>
                                      <p:to>
                                        <p:strVal val="visible"/>
                                      </p:to>
                                    </p:set>
                                    <p:anim calcmode="lin" valueType="num">
                                      <p:cBhvr additive="base">
                                        <p:cTn id="12" dur="500" fill="hold"/>
                                        <p:tgtEl>
                                          <p:spTgt spid="16388">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6388">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16388">
                                            <p:txEl>
                                              <p:pRg st="2" end="2"/>
                                            </p:txEl>
                                          </p:spTgt>
                                        </p:tgtEl>
                                        <p:attrNameLst>
                                          <p:attrName>style.visibility</p:attrName>
                                        </p:attrNameLst>
                                      </p:cBhvr>
                                      <p:to>
                                        <p:strVal val="visible"/>
                                      </p:to>
                                    </p:set>
                                    <p:anim calcmode="lin" valueType="num">
                                      <p:cBhvr additive="base">
                                        <p:cTn id="17" dur="500" fill="hold"/>
                                        <p:tgtEl>
                                          <p:spTgt spid="16388">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6388">
                                            <p:txEl>
                                              <p:pRg st="2" end="2"/>
                                            </p:txEl>
                                          </p:spTgt>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16388">
                                            <p:txEl>
                                              <p:pRg st="3" end="3"/>
                                            </p:txEl>
                                          </p:spTgt>
                                        </p:tgtEl>
                                        <p:attrNameLst>
                                          <p:attrName>style.visibility</p:attrName>
                                        </p:attrNameLst>
                                      </p:cBhvr>
                                      <p:to>
                                        <p:strVal val="visible"/>
                                      </p:to>
                                    </p:set>
                                    <p:anim calcmode="lin" valueType="num">
                                      <p:cBhvr additive="base">
                                        <p:cTn id="22" dur="500" fill="hold"/>
                                        <p:tgtEl>
                                          <p:spTgt spid="16388">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6388">
                                            <p:txEl>
                                              <p:pRg st="3" end="3"/>
                                            </p:txEl>
                                          </p:spTgt>
                                        </p:tgtEl>
                                        <p:attrNameLst>
                                          <p:attrName>ppt_y</p:attrName>
                                        </p:attrNameLst>
                                      </p:cBhvr>
                                      <p:tavLst>
                                        <p:tav tm="0">
                                          <p:val>
                                            <p:strVal val="1+#ppt_h/2"/>
                                          </p:val>
                                        </p:tav>
                                        <p:tav tm="100000">
                                          <p:val>
                                            <p:strVal val="#ppt_y"/>
                                          </p:val>
                                        </p:tav>
                                      </p:tavLst>
                                    </p:anim>
                                  </p:childTnLst>
                                </p:cTn>
                              </p:par>
                            </p:childTnLst>
                          </p:cTn>
                        </p:par>
                        <p:par>
                          <p:cTn id="24" fill="hold" nodeType="afterGroup">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16388">
                                            <p:txEl>
                                              <p:pRg st="4" end="4"/>
                                            </p:txEl>
                                          </p:spTgt>
                                        </p:tgtEl>
                                        <p:attrNameLst>
                                          <p:attrName>style.visibility</p:attrName>
                                        </p:attrNameLst>
                                      </p:cBhvr>
                                      <p:to>
                                        <p:strVal val="visible"/>
                                      </p:to>
                                    </p:set>
                                    <p:anim calcmode="lin" valueType="num">
                                      <p:cBhvr additive="base">
                                        <p:cTn id="27" dur="500" fill="hold"/>
                                        <p:tgtEl>
                                          <p:spTgt spid="16388">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6388">
                                            <p:txEl>
                                              <p:pRg st="4" end="4"/>
                                            </p:txEl>
                                          </p:spTgt>
                                        </p:tgtEl>
                                        <p:attrNameLst>
                                          <p:attrName>ppt_y</p:attrName>
                                        </p:attrNameLst>
                                      </p:cBhvr>
                                      <p:tavLst>
                                        <p:tav tm="0">
                                          <p:val>
                                            <p:strVal val="1+#ppt_h/2"/>
                                          </p:val>
                                        </p:tav>
                                        <p:tav tm="100000">
                                          <p:val>
                                            <p:strVal val="#ppt_y"/>
                                          </p:val>
                                        </p:tav>
                                      </p:tavLst>
                                    </p:anim>
                                  </p:childTnLst>
                                </p:cTn>
                              </p:par>
                            </p:childTnLst>
                          </p:cTn>
                        </p:par>
                        <p:par>
                          <p:cTn id="29" fill="hold" nodeType="afterGroup">
                            <p:stCondLst>
                              <p:cond delay="2500"/>
                            </p:stCondLst>
                            <p:childTnLst>
                              <p:par>
                                <p:cTn id="30" presetID="2" presetClass="entr" presetSubtype="4" fill="hold" grpId="0" nodeType="afterEffect">
                                  <p:stCondLst>
                                    <p:cond delay="0"/>
                                  </p:stCondLst>
                                  <p:childTnLst>
                                    <p:set>
                                      <p:cBhvr>
                                        <p:cTn id="31" dur="1" fill="hold">
                                          <p:stCondLst>
                                            <p:cond delay="0"/>
                                          </p:stCondLst>
                                        </p:cTn>
                                        <p:tgtEl>
                                          <p:spTgt spid="16388">
                                            <p:txEl>
                                              <p:pRg st="5" end="5"/>
                                            </p:txEl>
                                          </p:spTgt>
                                        </p:tgtEl>
                                        <p:attrNameLst>
                                          <p:attrName>style.visibility</p:attrName>
                                        </p:attrNameLst>
                                      </p:cBhvr>
                                      <p:to>
                                        <p:strVal val="visible"/>
                                      </p:to>
                                    </p:set>
                                    <p:anim calcmode="lin" valueType="num">
                                      <p:cBhvr additive="base">
                                        <p:cTn id="32" dur="500" fill="hold"/>
                                        <p:tgtEl>
                                          <p:spTgt spid="16388">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16388">
                                            <p:txEl>
                                              <p:pRg st="5" end="5"/>
                                            </p:txEl>
                                          </p:spTgt>
                                        </p:tgtEl>
                                        <p:attrNameLst>
                                          <p:attrName>ppt_y</p:attrName>
                                        </p:attrNameLst>
                                      </p:cBhvr>
                                      <p:tavLst>
                                        <p:tav tm="0">
                                          <p:val>
                                            <p:strVal val="1+#ppt_h/2"/>
                                          </p:val>
                                        </p:tav>
                                        <p:tav tm="100000">
                                          <p:val>
                                            <p:strVal val="#ppt_y"/>
                                          </p:val>
                                        </p:tav>
                                      </p:tavLst>
                                    </p:anim>
                                  </p:childTnLst>
                                </p:cTn>
                              </p:par>
                            </p:childTnLst>
                          </p:cTn>
                        </p:par>
                        <p:par>
                          <p:cTn id="34" fill="hold" nodeType="afterGroup">
                            <p:stCondLst>
                              <p:cond delay="3000"/>
                            </p:stCondLst>
                            <p:childTnLst>
                              <p:par>
                                <p:cTn id="35" presetID="2" presetClass="entr" presetSubtype="4" fill="hold" grpId="0" nodeType="afterEffect">
                                  <p:stCondLst>
                                    <p:cond delay="0"/>
                                  </p:stCondLst>
                                  <p:childTnLst>
                                    <p:set>
                                      <p:cBhvr>
                                        <p:cTn id="36" dur="1" fill="hold">
                                          <p:stCondLst>
                                            <p:cond delay="0"/>
                                          </p:stCondLst>
                                        </p:cTn>
                                        <p:tgtEl>
                                          <p:spTgt spid="16388">
                                            <p:txEl>
                                              <p:pRg st="6" end="6"/>
                                            </p:txEl>
                                          </p:spTgt>
                                        </p:tgtEl>
                                        <p:attrNameLst>
                                          <p:attrName>style.visibility</p:attrName>
                                        </p:attrNameLst>
                                      </p:cBhvr>
                                      <p:to>
                                        <p:strVal val="visible"/>
                                      </p:to>
                                    </p:set>
                                    <p:anim calcmode="lin" valueType="num">
                                      <p:cBhvr additive="base">
                                        <p:cTn id="37" dur="500" fill="hold"/>
                                        <p:tgtEl>
                                          <p:spTgt spid="16388">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6388">
                                            <p:txEl>
                                              <p:pRg st="6" end="6"/>
                                            </p:txEl>
                                          </p:spTgt>
                                        </p:tgtEl>
                                        <p:attrNameLst>
                                          <p:attrName>ppt_y</p:attrName>
                                        </p:attrNameLst>
                                      </p:cBhvr>
                                      <p:tavLst>
                                        <p:tav tm="0">
                                          <p:val>
                                            <p:strVal val="1+#ppt_h/2"/>
                                          </p:val>
                                        </p:tav>
                                        <p:tav tm="100000">
                                          <p:val>
                                            <p:strVal val="#ppt_y"/>
                                          </p:val>
                                        </p:tav>
                                      </p:tavLst>
                                    </p:anim>
                                  </p:childTnLst>
                                </p:cTn>
                              </p:par>
                            </p:childTnLst>
                          </p:cTn>
                        </p:par>
                        <p:par>
                          <p:cTn id="39" fill="hold">
                            <p:stCondLst>
                              <p:cond delay="3500"/>
                            </p:stCondLst>
                            <p:childTnLst>
                              <p:par>
                                <p:cTn id="40" presetID="2" presetClass="entr" presetSubtype="4" fill="hold" grpId="0" nodeType="afterEffect">
                                  <p:stCondLst>
                                    <p:cond delay="0"/>
                                  </p:stCondLst>
                                  <p:childTnLst>
                                    <p:set>
                                      <p:cBhvr>
                                        <p:cTn id="41" dur="1" fill="hold">
                                          <p:stCondLst>
                                            <p:cond delay="0"/>
                                          </p:stCondLst>
                                        </p:cTn>
                                        <p:tgtEl>
                                          <p:spTgt spid="16388">
                                            <p:txEl>
                                              <p:pRg st="7" end="7"/>
                                            </p:txEl>
                                          </p:spTgt>
                                        </p:tgtEl>
                                        <p:attrNameLst>
                                          <p:attrName>style.visibility</p:attrName>
                                        </p:attrNameLst>
                                      </p:cBhvr>
                                      <p:to>
                                        <p:strVal val="visible"/>
                                      </p:to>
                                    </p:set>
                                    <p:anim calcmode="lin" valueType="num">
                                      <p:cBhvr additive="base">
                                        <p:cTn id="42" dur="500" fill="hold"/>
                                        <p:tgtEl>
                                          <p:spTgt spid="16388">
                                            <p:txEl>
                                              <p:pRg st="7" end="7"/>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16388">
                                            <p:txEl>
                                              <p:pRg st="7" end="7"/>
                                            </p:txEl>
                                          </p:spTgt>
                                        </p:tgtEl>
                                        <p:attrNameLst>
                                          <p:attrName>ppt_y</p:attrName>
                                        </p:attrNameLst>
                                      </p:cBhvr>
                                      <p:tavLst>
                                        <p:tav tm="0">
                                          <p:val>
                                            <p:strVal val="1+#ppt_h/2"/>
                                          </p:val>
                                        </p:tav>
                                        <p:tav tm="100000">
                                          <p:val>
                                            <p:strVal val="#ppt_y"/>
                                          </p:val>
                                        </p:tav>
                                      </p:tavLst>
                                    </p:anim>
                                  </p:childTnLst>
                                </p:cTn>
                              </p:par>
                            </p:childTnLst>
                          </p:cTn>
                        </p:par>
                        <p:par>
                          <p:cTn id="44" fill="hold">
                            <p:stCondLst>
                              <p:cond delay="4000"/>
                            </p:stCondLst>
                            <p:childTnLst>
                              <p:par>
                                <p:cTn id="45" presetID="2" presetClass="entr" presetSubtype="4" fill="hold" grpId="0" nodeType="afterEffect">
                                  <p:stCondLst>
                                    <p:cond delay="0"/>
                                  </p:stCondLst>
                                  <p:childTnLst>
                                    <p:set>
                                      <p:cBhvr>
                                        <p:cTn id="46" dur="1" fill="hold">
                                          <p:stCondLst>
                                            <p:cond delay="0"/>
                                          </p:stCondLst>
                                        </p:cTn>
                                        <p:tgtEl>
                                          <p:spTgt spid="16388">
                                            <p:txEl>
                                              <p:pRg st="8" end="8"/>
                                            </p:txEl>
                                          </p:spTgt>
                                        </p:tgtEl>
                                        <p:attrNameLst>
                                          <p:attrName>style.visibility</p:attrName>
                                        </p:attrNameLst>
                                      </p:cBhvr>
                                      <p:to>
                                        <p:strVal val="visible"/>
                                      </p:to>
                                    </p:set>
                                    <p:anim calcmode="lin" valueType="num">
                                      <p:cBhvr additive="base">
                                        <p:cTn id="47" dur="500" fill="hold"/>
                                        <p:tgtEl>
                                          <p:spTgt spid="16388">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6388">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build="p" autoUpdateAnimBg="0" advAuto="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3" name="Picture 1"/>
          <p:cNvPicPr>
            <a:picLocks noChangeAspect="1" noChangeArrowheads="1"/>
          </p:cNvPicPr>
          <p:nvPr/>
        </p:nvPicPr>
        <p:blipFill>
          <a:blip r:embed="rId2" cstate="print"/>
          <a:srcRect/>
          <a:stretch>
            <a:fillRect/>
          </a:stretch>
        </p:blipFill>
        <p:spPr bwMode="auto">
          <a:xfrm>
            <a:off x="4786998" y="1412776"/>
            <a:ext cx="4181013" cy="3816424"/>
          </a:xfrm>
          <a:prstGeom prst="rect">
            <a:avLst/>
          </a:prstGeom>
          <a:noFill/>
          <a:ln w="9525">
            <a:noFill/>
            <a:miter lim="800000"/>
            <a:headEnd/>
            <a:tailEnd/>
          </a:ln>
        </p:spPr>
      </p:pic>
      <p:sp>
        <p:nvSpPr>
          <p:cNvPr id="18434" name="Rectangle 2"/>
          <p:cNvSpPr>
            <a:spLocks noGrp="1" noChangeArrowheads="1"/>
          </p:cNvSpPr>
          <p:nvPr>
            <p:ph type="title"/>
          </p:nvPr>
        </p:nvSpPr>
        <p:spPr/>
        <p:txBody>
          <a:bodyPr/>
          <a:lstStyle/>
          <a:p>
            <a:r>
              <a:rPr lang="en-US" altLang="en-US" dirty="0" smtClean="0"/>
              <a:t>Urban Foundations</a:t>
            </a:r>
            <a:endParaRPr lang="en-US" altLang="en-US" dirty="0"/>
          </a:p>
        </p:txBody>
      </p:sp>
      <p:sp>
        <p:nvSpPr>
          <p:cNvPr id="6" name="Content Placeholder 5"/>
          <p:cNvSpPr>
            <a:spLocks noGrp="1"/>
          </p:cNvSpPr>
          <p:nvPr>
            <p:ph sz="quarter" idx="1"/>
          </p:nvPr>
        </p:nvSpPr>
        <p:spPr/>
        <p:txBody>
          <a:bodyPr/>
          <a:lstStyle/>
          <a:p>
            <a:endParaRPr lang="en-GB" dirty="0"/>
          </a:p>
        </p:txBody>
      </p:sp>
      <p:pic>
        <p:nvPicPr>
          <p:cNvPr id="18435" name="Picture 3" descr="C:\Eigene Dateien\TEACHING MATERIAL\CITIES &amp; SETTLEMENTS\Bibracte und co\Bibracte PLAN bibrgekl.gif"/>
          <p:cNvPicPr>
            <a:picLocks noChangeAspect="1" noChangeArrowheads="1"/>
          </p:cNvPicPr>
          <p:nvPr/>
        </p:nvPicPr>
        <p:blipFill>
          <a:blip r:embed="rId3" cstate="print">
            <a:lum bright="-30000" contrast="18000"/>
            <a:extLst>
              <a:ext uri="{28A0092B-C50C-407E-A947-70E740481C1C}">
                <a14:useLocalDpi xmlns="" xmlns:a14="http://schemas.microsoft.com/office/drawing/2010/main" val="0"/>
              </a:ext>
            </a:extLst>
          </a:blip>
          <a:srcRect/>
          <a:stretch>
            <a:fillRect/>
          </a:stretch>
        </p:blipFill>
        <p:spPr bwMode="auto">
          <a:xfrm>
            <a:off x="228600" y="1066800"/>
            <a:ext cx="4249738" cy="4419600"/>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pic>
        <p:nvPicPr>
          <p:cNvPr id="18436" name="Picture 4" descr="C:\Eigene Dateien\TEACHING MATERIAL\CITIES &amp; SETTLEMENTS\Bibracte und co\Bibracte murus gallicus rebout.gif"/>
          <p:cNvPicPr>
            <a:picLocks noChangeAspect="1" noChangeArrowheads="1"/>
          </p:cNvPicPr>
          <p:nvPr/>
        </p:nvPicPr>
        <p:blipFill>
          <a:blip r:embed="rId4" cstate="print">
            <a:extLst>
              <a:ext uri="{28A0092B-C50C-407E-A947-70E740481C1C}">
                <a14:useLocalDpi xmlns="" xmlns:a14="http://schemas.microsoft.com/office/drawing/2010/main" val="0"/>
              </a:ext>
            </a:extLst>
          </a:blip>
          <a:srcRect r="9677" b="8571"/>
          <a:stretch>
            <a:fillRect/>
          </a:stretch>
        </p:blipFill>
        <p:spPr bwMode="auto">
          <a:xfrm>
            <a:off x="3059831" y="4293097"/>
            <a:ext cx="3740415" cy="2564904"/>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sp>
        <p:nvSpPr>
          <p:cNvPr id="18438" name="Text Box 6"/>
          <p:cNvSpPr txBox="1">
            <a:spLocks noChangeArrowheads="1"/>
          </p:cNvSpPr>
          <p:nvPr/>
        </p:nvSpPr>
        <p:spPr bwMode="auto">
          <a:xfrm>
            <a:off x="533400" y="5715000"/>
            <a:ext cx="2743200" cy="8223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b="1" dirty="0">
                <a:effectLst/>
              </a:rPr>
              <a:t>BIBRACTE</a:t>
            </a:r>
            <a:br>
              <a:rPr lang="en-US" altLang="en-US" b="1" dirty="0">
                <a:effectLst/>
              </a:rPr>
            </a:br>
            <a:r>
              <a:rPr lang="en-US" altLang="en-US" b="1" dirty="0">
                <a:effectLst/>
              </a:rPr>
              <a:t>Mont </a:t>
            </a:r>
            <a:r>
              <a:rPr lang="en-US" altLang="en-US" b="1" dirty="0" err="1">
                <a:effectLst/>
              </a:rPr>
              <a:t>Beuvray</a:t>
            </a:r>
            <a:endParaRPr lang="en-US" altLang="en-US" dirty="0">
              <a:effectLst/>
            </a:endParaRPr>
          </a:p>
        </p:txBody>
      </p:sp>
      <p:sp>
        <p:nvSpPr>
          <p:cNvPr id="8" name="TextBox 7"/>
          <p:cNvSpPr txBox="1"/>
          <p:nvPr/>
        </p:nvSpPr>
        <p:spPr>
          <a:xfrm>
            <a:off x="6876256" y="6309320"/>
            <a:ext cx="2088232" cy="338554"/>
          </a:xfrm>
          <a:prstGeom prst="rect">
            <a:avLst/>
          </a:prstGeom>
          <a:noFill/>
        </p:spPr>
        <p:txBody>
          <a:bodyPr wrap="square" rtlCol="0">
            <a:spAutoFit/>
          </a:bodyPr>
          <a:lstStyle/>
          <a:p>
            <a:r>
              <a:rPr lang="en-GB" sz="1600" dirty="0" smtClean="0">
                <a:sym typeface="Wingdings" pitchFamily="2" charset="2"/>
              </a:rPr>
              <a:t> </a:t>
            </a:r>
            <a:r>
              <a:rPr lang="en-GB" sz="1600" i="1" dirty="0" err="1" smtClean="0"/>
              <a:t>murus</a:t>
            </a:r>
            <a:r>
              <a:rPr lang="en-GB" sz="1600" i="1" dirty="0" smtClean="0"/>
              <a:t> </a:t>
            </a:r>
            <a:r>
              <a:rPr lang="en-GB" sz="1600" i="1" dirty="0" err="1" smtClean="0"/>
              <a:t>Gallicus</a:t>
            </a:r>
            <a:endParaRPr lang="en-GB" sz="1600" i="1" dirty="0"/>
          </a:p>
        </p:txBody>
      </p:sp>
    </p:spTree>
    <p:extLst>
      <p:ext uri="{BB962C8B-B14F-4D97-AF65-F5344CB8AC3E}">
        <p14:creationId xmlns="" xmlns:p14="http://schemas.microsoft.com/office/powerpoint/2010/main" val="30389056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afterEffect">
                                  <p:stCondLst>
                                    <p:cond delay="0"/>
                                  </p:stCondLst>
                                  <p:childTnLst>
                                    <p:set>
                                      <p:cBhvr>
                                        <p:cTn id="6" dur="1" fill="hold">
                                          <p:stCondLst>
                                            <p:cond delay="0"/>
                                          </p:stCondLst>
                                        </p:cTn>
                                        <p:tgtEl>
                                          <p:spTgt spid="8193"/>
                                        </p:tgtEl>
                                        <p:attrNameLst>
                                          <p:attrName>style.visibility</p:attrName>
                                        </p:attrNameLst>
                                      </p:cBhvr>
                                      <p:to>
                                        <p:strVal val="visible"/>
                                      </p:to>
                                    </p:set>
                                    <p:animEffect transition="in" filter="checkerboard(across)">
                                      <p:cBhvr>
                                        <p:cTn id="7" dur="500"/>
                                        <p:tgtEl>
                                          <p:spTgt spid="8193"/>
                                        </p:tgtEl>
                                      </p:cBhvr>
                                    </p:animEffect>
                                  </p:childTnLst>
                                </p:cTn>
                              </p:par>
                              <p:par>
                                <p:cTn id="8" presetID="5" presetClass="entr" presetSubtype="10" fill="hold" grpId="0" nodeType="withEffect" nodePh="1">
                                  <p:stCondLst>
                                    <p:cond delay="0"/>
                                  </p:stCondLst>
                                  <p:endCondLst>
                                    <p:cond evt="begin" delay="0">
                                      <p:tn val="8"/>
                                    </p:cond>
                                  </p:endCondLst>
                                  <p:childTnLst>
                                    <p:set>
                                      <p:cBhvr>
                                        <p:cTn id="9" dur="1" fill="hold">
                                          <p:stCondLst>
                                            <p:cond delay="0"/>
                                          </p:stCondLst>
                                        </p:cTn>
                                        <p:tgtEl>
                                          <p:spTgt spid="6">
                                            <p:txEl>
                                              <p:pRg st="0" end="0"/>
                                            </p:txEl>
                                          </p:spTgt>
                                        </p:tgtEl>
                                        <p:attrNameLst>
                                          <p:attrName>style.visibility</p:attrName>
                                        </p:attrNameLst>
                                      </p:cBhvr>
                                      <p:to>
                                        <p:strVal val="visible"/>
                                      </p:to>
                                    </p:set>
                                    <p:animEffect transition="in" filter="checkerboard(across)">
                                      <p:cBhvr>
                                        <p:cTn id="10" dur="500"/>
                                        <p:tgtEl>
                                          <p:spTgt spid="6">
                                            <p:txEl>
                                              <p:pRg st="0" end="0"/>
                                            </p:txEl>
                                          </p:spTgt>
                                        </p:tgtEl>
                                      </p:cBhvr>
                                    </p:animEffect>
                                  </p:childTnLst>
                                </p:cTn>
                              </p:par>
                              <p:par>
                                <p:cTn id="11" presetID="5" presetClass="entr" presetSubtype="10" fill="hold" nodeType="withEffect">
                                  <p:stCondLst>
                                    <p:cond delay="0"/>
                                  </p:stCondLst>
                                  <p:childTnLst>
                                    <p:set>
                                      <p:cBhvr>
                                        <p:cTn id="12" dur="1" fill="hold">
                                          <p:stCondLst>
                                            <p:cond delay="0"/>
                                          </p:stCondLst>
                                        </p:cTn>
                                        <p:tgtEl>
                                          <p:spTgt spid="18435"/>
                                        </p:tgtEl>
                                        <p:attrNameLst>
                                          <p:attrName>style.visibility</p:attrName>
                                        </p:attrNameLst>
                                      </p:cBhvr>
                                      <p:to>
                                        <p:strVal val="visible"/>
                                      </p:to>
                                    </p:set>
                                    <p:animEffect transition="in" filter="checkerboard(across)">
                                      <p:cBhvr>
                                        <p:cTn id="13" dur="500"/>
                                        <p:tgtEl>
                                          <p:spTgt spid="18435"/>
                                        </p:tgtEl>
                                      </p:cBhvr>
                                    </p:animEffect>
                                  </p:childTnLst>
                                </p:cTn>
                              </p:par>
                            </p:childTnLst>
                          </p:cTn>
                        </p:par>
                        <p:par>
                          <p:cTn id="14" fill="hold">
                            <p:stCondLst>
                              <p:cond delay="500"/>
                            </p:stCondLst>
                            <p:childTnLst>
                              <p:par>
                                <p:cTn id="15" presetID="5" presetClass="entr" presetSubtype="10" fill="hold" nodeType="afterEffect">
                                  <p:stCondLst>
                                    <p:cond delay="0"/>
                                  </p:stCondLst>
                                  <p:childTnLst>
                                    <p:set>
                                      <p:cBhvr>
                                        <p:cTn id="16" dur="1" fill="hold">
                                          <p:stCondLst>
                                            <p:cond delay="0"/>
                                          </p:stCondLst>
                                        </p:cTn>
                                        <p:tgtEl>
                                          <p:spTgt spid="18436"/>
                                        </p:tgtEl>
                                        <p:attrNameLst>
                                          <p:attrName>style.visibility</p:attrName>
                                        </p:attrNameLst>
                                      </p:cBhvr>
                                      <p:to>
                                        <p:strVal val="visible"/>
                                      </p:to>
                                    </p:set>
                                    <p:animEffect transition="in" filter="checkerboard(across)">
                                      <p:cBhvr>
                                        <p:cTn id="17" dur="500"/>
                                        <p:tgtEl>
                                          <p:spTgt spid="18436"/>
                                        </p:tgtEl>
                                      </p:cBhvr>
                                    </p:animEffect>
                                  </p:childTnLst>
                                </p:cTn>
                              </p:par>
                            </p:childTnLst>
                          </p:cTn>
                        </p:par>
                        <p:par>
                          <p:cTn id="18" fill="hold">
                            <p:stCondLst>
                              <p:cond delay="1000"/>
                            </p:stCondLst>
                            <p:childTnLst>
                              <p:par>
                                <p:cTn id="19" presetID="5" presetClass="entr" presetSubtype="10" fill="hold" grpId="0" nodeType="after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checkerboard(across)">
                                      <p:cBhvr>
                                        <p:cTn id="2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8"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3" descr="C:\Eigene Dateien\TEACHING MATERIAL\CITIES &amp; SETTLEMENTS\Bibracte und co\Bibracte PLAN bibrgekl.gif"/>
          <p:cNvPicPr>
            <a:picLocks noChangeAspect="1" noChangeArrowheads="1"/>
          </p:cNvPicPr>
          <p:nvPr/>
        </p:nvPicPr>
        <p:blipFill>
          <a:blip r:embed="rId2" cstate="print">
            <a:lum bright="-30000" contrast="18000"/>
            <a:extLst>
              <a:ext uri="{28A0092B-C50C-407E-A947-70E740481C1C}">
                <a14:useLocalDpi xmlns="" xmlns:a14="http://schemas.microsoft.com/office/drawing/2010/main" val="0"/>
              </a:ext>
            </a:extLst>
          </a:blip>
          <a:srcRect/>
          <a:stretch>
            <a:fillRect/>
          </a:stretch>
        </p:blipFill>
        <p:spPr bwMode="auto">
          <a:xfrm>
            <a:off x="228600" y="1066800"/>
            <a:ext cx="4249738" cy="4419600"/>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pic>
        <p:nvPicPr>
          <p:cNvPr id="19462" name="Picture 6" descr="C:\Eigene Dateien\TEACHING MATERIAL\CITIES &amp; SETTLEMENTS\4 Sitzung Autun Bibracte und Co\AUTUN Plan.TIF"/>
          <p:cNvPicPr>
            <a:picLocks noChangeAspect="1" noChangeArrowheads="1"/>
          </p:cNvPicPr>
          <p:nvPr/>
        </p:nvPicPr>
        <p:blipFill>
          <a:blip r:embed="rId3" cstate="print">
            <a:lum bright="-30000" contrast="30000"/>
            <a:extLst>
              <a:ext uri="{28A0092B-C50C-407E-A947-70E740481C1C}">
                <a14:useLocalDpi xmlns="" xmlns:a14="http://schemas.microsoft.com/office/drawing/2010/main" val="0"/>
              </a:ext>
            </a:extLst>
          </a:blip>
          <a:srcRect r="11746"/>
          <a:stretch>
            <a:fillRect/>
          </a:stretch>
        </p:blipFill>
        <p:spPr bwMode="auto">
          <a:xfrm>
            <a:off x="3990975" y="0"/>
            <a:ext cx="5153025" cy="6858000"/>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sp>
        <p:nvSpPr>
          <p:cNvPr id="19458" name="Rectangle 2"/>
          <p:cNvSpPr>
            <a:spLocks noGrp="1" noChangeArrowheads="1"/>
          </p:cNvSpPr>
          <p:nvPr>
            <p:ph type="title"/>
          </p:nvPr>
        </p:nvSpPr>
        <p:spPr/>
        <p:txBody>
          <a:bodyPr/>
          <a:lstStyle/>
          <a:p>
            <a:r>
              <a:rPr lang="en-US" altLang="en-US" dirty="0" smtClean="0"/>
              <a:t>Urban Foundations</a:t>
            </a:r>
            <a:endParaRPr lang="en-US" altLang="en-US" dirty="0"/>
          </a:p>
        </p:txBody>
      </p:sp>
      <p:pic>
        <p:nvPicPr>
          <p:cNvPr id="19461" name="Picture 5" descr="C:\Eigene Dateien\TEACHING MATERIAL\CITIES &amp; SETTLEMENTS\Bibracte und co\Autun Theater.jpg"/>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395536" y="1700808"/>
            <a:ext cx="4191000" cy="2867025"/>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pic>
        <p:nvPicPr>
          <p:cNvPr id="19459" name="Picture 3" descr="C:\Eigene Dateien\TEACHING MATERIAL\CITIES &amp; SETTLEMENTS\Bibracte und co\Autun Porte de Langres.jpg"/>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2267744" y="4329113"/>
            <a:ext cx="3657600" cy="2528887"/>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sp>
        <p:nvSpPr>
          <p:cNvPr id="19463" name="Text Box 7"/>
          <p:cNvSpPr txBox="1">
            <a:spLocks noChangeArrowheads="1"/>
          </p:cNvSpPr>
          <p:nvPr/>
        </p:nvSpPr>
        <p:spPr bwMode="auto">
          <a:xfrm>
            <a:off x="0" y="5715000"/>
            <a:ext cx="3276600" cy="8223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b="1">
                <a:effectLst/>
              </a:rPr>
              <a:t>AVGVSTODVNVM</a:t>
            </a:r>
            <a:br>
              <a:rPr lang="en-US" altLang="en-US" b="1">
                <a:effectLst/>
              </a:rPr>
            </a:br>
            <a:r>
              <a:rPr lang="en-US" altLang="en-US" b="1">
                <a:effectLst/>
              </a:rPr>
              <a:t>Autun</a:t>
            </a:r>
            <a:endParaRPr lang="en-US" altLang="en-US">
              <a:effectLst/>
            </a:endParaRPr>
          </a:p>
        </p:txBody>
      </p:sp>
    </p:spTree>
    <p:extLst>
      <p:ext uri="{BB962C8B-B14F-4D97-AF65-F5344CB8AC3E}">
        <p14:creationId xmlns="" xmlns:p14="http://schemas.microsoft.com/office/powerpoint/2010/main" val="32249658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nodeType="afterEffect">
                                  <p:stCondLst>
                                    <p:cond delay="1000"/>
                                  </p:stCondLst>
                                  <p:childTnLst>
                                    <p:set>
                                      <p:cBhvr>
                                        <p:cTn id="6" dur="1" fill="hold">
                                          <p:stCondLst>
                                            <p:cond delay="0"/>
                                          </p:stCondLst>
                                        </p:cTn>
                                        <p:tgtEl>
                                          <p:spTgt spid="19462"/>
                                        </p:tgtEl>
                                        <p:attrNameLst>
                                          <p:attrName>style.visibility</p:attrName>
                                        </p:attrNameLst>
                                      </p:cBhvr>
                                      <p:to>
                                        <p:strVal val="visible"/>
                                      </p:to>
                                    </p:set>
                                    <p:anim calcmode="lin" valueType="num">
                                      <p:cBhvr additive="base">
                                        <p:cTn id="7" dur="500" fill="hold"/>
                                        <p:tgtEl>
                                          <p:spTgt spid="19462"/>
                                        </p:tgtEl>
                                        <p:attrNameLst>
                                          <p:attrName>ppt_x</p:attrName>
                                        </p:attrNameLst>
                                      </p:cBhvr>
                                      <p:tavLst>
                                        <p:tav tm="0">
                                          <p:val>
                                            <p:strVal val="1+#ppt_w/2"/>
                                          </p:val>
                                        </p:tav>
                                        <p:tav tm="100000">
                                          <p:val>
                                            <p:strVal val="#ppt_x"/>
                                          </p:val>
                                        </p:tav>
                                      </p:tavLst>
                                    </p:anim>
                                    <p:anim calcmode="lin" valueType="num">
                                      <p:cBhvr additive="base">
                                        <p:cTn id="8" dur="500" fill="hold"/>
                                        <p:tgtEl>
                                          <p:spTgt spid="1946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nodeType="afterGroup">
                            <p:stCondLst>
                              <p:cond delay="0"/>
                            </p:stCondLst>
                            <p:childTnLst>
                              <p:par>
                                <p:cTn id="11" presetID="7" presetClass="entr" presetSubtype="8" fill="hold" nodeType="clickEffect">
                                  <p:stCondLst>
                                    <p:cond delay="0"/>
                                  </p:stCondLst>
                                  <p:childTnLst>
                                    <p:set>
                                      <p:cBhvr>
                                        <p:cTn id="12" dur="1" fill="hold">
                                          <p:stCondLst>
                                            <p:cond delay="0"/>
                                          </p:stCondLst>
                                        </p:cTn>
                                        <p:tgtEl>
                                          <p:spTgt spid="19461"/>
                                        </p:tgtEl>
                                        <p:attrNameLst>
                                          <p:attrName>style.visibility</p:attrName>
                                        </p:attrNameLst>
                                      </p:cBhvr>
                                      <p:to>
                                        <p:strVal val="visible"/>
                                      </p:to>
                                    </p:set>
                                    <p:anim calcmode="lin" valueType="num">
                                      <p:cBhvr additive="base">
                                        <p:cTn id="13" dur="5000" fill="hold"/>
                                        <p:tgtEl>
                                          <p:spTgt spid="19461"/>
                                        </p:tgtEl>
                                        <p:attrNameLst>
                                          <p:attrName>ppt_x</p:attrName>
                                        </p:attrNameLst>
                                      </p:cBhvr>
                                      <p:tavLst>
                                        <p:tav tm="0">
                                          <p:val>
                                            <p:strVal val="0-#ppt_w/2"/>
                                          </p:val>
                                        </p:tav>
                                        <p:tav tm="100000">
                                          <p:val>
                                            <p:strVal val="#ppt_x"/>
                                          </p:val>
                                        </p:tav>
                                      </p:tavLst>
                                    </p:anim>
                                    <p:anim calcmode="lin" valueType="num">
                                      <p:cBhvr additive="base">
                                        <p:cTn id="14" dur="5000" fill="hold"/>
                                        <p:tgtEl>
                                          <p:spTgt spid="19461"/>
                                        </p:tgtEl>
                                        <p:attrNameLst>
                                          <p:attrName>ppt_y</p:attrName>
                                        </p:attrNameLst>
                                      </p:cBhvr>
                                      <p:tavLst>
                                        <p:tav tm="0">
                                          <p:val>
                                            <p:strVal val="#ppt_y"/>
                                          </p:val>
                                        </p:tav>
                                        <p:tav tm="100000">
                                          <p:val>
                                            <p:strVal val="#ppt_y"/>
                                          </p:val>
                                        </p:tav>
                                      </p:tavLst>
                                    </p:anim>
                                  </p:childTnLst>
                                </p:cTn>
                              </p:par>
                              <p:par>
                                <p:cTn id="15" presetID="7" presetClass="entr" presetSubtype="4" fill="hold" nodeType="withEffect">
                                  <p:stCondLst>
                                    <p:cond delay="0"/>
                                  </p:stCondLst>
                                  <p:childTnLst>
                                    <p:set>
                                      <p:cBhvr>
                                        <p:cTn id="16" dur="1" fill="hold">
                                          <p:stCondLst>
                                            <p:cond delay="0"/>
                                          </p:stCondLst>
                                        </p:cTn>
                                        <p:tgtEl>
                                          <p:spTgt spid="19459"/>
                                        </p:tgtEl>
                                        <p:attrNameLst>
                                          <p:attrName>style.visibility</p:attrName>
                                        </p:attrNameLst>
                                      </p:cBhvr>
                                      <p:to>
                                        <p:strVal val="visible"/>
                                      </p:to>
                                    </p:set>
                                    <p:anim calcmode="lin" valueType="num">
                                      <p:cBhvr additive="base">
                                        <p:cTn id="17" dur="5000" fill="hold"/>
                                        <p:tgtEl>
                                          <p:spTgt spid="19459"/>
                                        </p:tgtEl>
                                        <p:attrNameLst>
                                          <p:attrName>ppt_x</p:attrName>
                                        </p:attrNameLst>
                                      </p:cBhvr>
                                      <p:tavLst>
                                        <p:tav tm="0">
                                          <p:val>
                                            <p:strVal val="#ppt_x"/>
                                          </p:val>
                                        </p:tav>
                                        <p:tav tm="100000">
                                          <p:val>
                                            <p:strVal val="#ppt_x"/>
                                          </p:val>
                                        </p:tav>
                                      </p:tavLst>
                                    </p:anim>
                                    <p:anim calcmode="lin" valueType="num">
                                      <p:cBhvr additive="base">
                                        <p:cTn id="18" dur="5000" fill="hold"/>
                                        <p:tgtEl>
                                          <p:spTgt spid="1945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Triumphal Arches</a:t>
            </a:r>
            <a:endParaRPr lang="en-GB" dirty="0"/>
          </a:p>
        </p:txBody>
      </p:sp>
      <p:sp>
        <p:nvSpPr>
          <p:cNvPr id="5" name="Text Placeholder 4"/>
          <p:cNvSpPr>
            <a:spLocks noGrp="1"/>
          </p:cNvSpPr>
          <p:nvPr>
            <p:ph type="body" idx="2"/>
          </p:nvPr>
        </p:nvSpPr>
        <p:spPr/>
        <p:txBody>
          <a:bodyPr/>
          <a:lstStyle/>
          <a:p>
            <a:endParaRPr lang="en-GB"/>
          </a:p>
        </p:txBody>
      </p:sp>
      <p:pic>
        <p:nvPicPr>
          <p:cNvPr id="6" name="Picture 3" descr="C:\Eigene Dateien\TEACHING MATERIAL\CITIES &amp; SETTLEMENTS\AUGUSTUS ROM\Forum Romanum Tempel und Bögen.TIF"/>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l="34394"/>
          <a:stretch/>
        </p:blipFill>
        <p:spPr bwMode="auto">
          <a:xfrm>
            <a:off x="3144982" y="1066800"/>
            <a:ext cx="5999018" cy="3959225"/>
          </a:xfrm>
          <a:prstGeom prst="rect">
            <a:avLst/>
          </a:prstGeom>
          <a:noFill/>
          <a:extLst>
            <a:ext uri="{909E8E84-426E-40DD-AFC4-6F175D3DCCD1}">
              <a14:hiddenFill xmlns="" xmlns:a14="http://schemas.microsoft.com/office/drawing/2010/main">
                <a:solidFill>
                  <a:srgbClr val="FFFFFF"/>
                </a:solidFill>
              </a14:hiddenFill>
            </a:ext>
          </a:extLst>
        </p:spPr>
      </p:pic>
      <p:pic>
        <p:nvPicPr>
          <p:cNvPr id="7" name="Picture 6"/>
          <p:cNvPicPr>
            <a:picLocks noChangeAspect="1"/>
          </p:cNvPicPr>
          <p:nvPr/>
        </p:nvPicPr>
        <p:blipFill rotWithShape="1">
          <a:blip r:embed="rId3" cstate="print">
            <a:extLst>
              <a:ext uri="{BEBA8EAE-BF5A-486C-A8C5-ECC9F3942E4B}">
                <a14:imgProps xmlns="" xmlns:a14="http://schemas.microsoft.com/office/drawing/2010/main">
                  <a14:imgLayer r:embed="rId4">
                    <a14:imgEffect>
                      <a14:backgroundRemoval t="9754" b="93277" l="2628" r="97301">
                        <a14:foregroundMark x1="8807" y1="37216" x2="8807" y2="37216"/>
                        <a14:foregroundMark x1="5966" y1="28693" x2="5966" y2="28693"/>
                        <a14:foregroundMark x1="9517" y1="26136" x2="9517" y2="26136"/>
                        <a14:foregroundMark x1="16619" y1="21402" x2="16619" y2="21402"/>
                        <a14:foregroundMark x1="18040" y1="16383" x2="18040" y2="16383"/>
                        <a14:foregroundMark x1="23935" y1="16383" x2="23935" y2="16383"/>
                        <a14:foregroundMark x1="26349" y1="75758" x2="26349" y2="75758"/>
                        <a14:foregroundMark x1="12358" y1="81439" x2="12358" y2="81439"/>
                        <a14:foregroundMark x1="4759" y1="72538" x2="4759" y2="72538"/>
                        <a14:foregroundMark x1="13991" y1="70360" x2="13991" y2="70360"/>
                        <a14:foregroundMark x1="22798" y1="76326" x2="22798" y2="76326"/>
                        <a14:foregroundMark x1="26065" y1="81723" x2="26065" y2="81723"/>
                        <a14:foregroundMark x1="33878" y1="85795" x2="33878" y2="85795"/>
                        <a14:foregroundMark x1="64702" y1="84564" x2="64702" y2="84564"/>
                        <a14:foregroundMark x1="65838" y1="72917" x2="65838" y2="72917"/>
                        <a14:foregroundMark x1="90270" y1="74148" x2="90270" y2="74148"/>
                        <a14:foregroundMark x1="94034" y1="82386" x2="94034" y2="82386"/>
                        <a14:foregroundMark x1="94744" y1="46402" x2="94744" y2="46402"/>
                        <a14:foregroundMark x1="97372" y1="73864" x2="97372" y2="73864"/>
                        <a14:foregroundMark x1="59020" y1="64394" x2="59020" y2="64394"/>
                        <a14:foregroundMark x1="40554" y1="71307" x2="40554" y2="71307"/>
                        <a14:foregroundMark x1="35582" y1="77936" x2="35582" y2="77936"/>
                        <a14:foregroundMark x1="40767" y1="83617" x2="40767" y2="83617"/>
                        <a14:foregroundMark x1="46236" y1="84280" x2="46236" y2="84280"/>
                        <a14:foregroundMark x1="55895" y1="63731" x2="55895" y2="63731"/>
                        <a14:foregroundMark x1="14489" y1="69413" x2="14489" y2="69413"/>
                        <a14:foregroundMark x1="6179" y1="64015" x2="6179" y2="64015"/>
                        <a14:foregroundMark x1="2628" y1="89299" x2="2628" y2="89299"/>
                        <a14:foregroundMark x1="34162" y1="15720" x2="34162" y2="15720"/>
                        <a14:foregroundMark x1="26065" y1="15436" x2="26065" y2="15436"/>
                        <a14:foregroundMark x1="8310" y1="21402" x2="8310" y2="21402"/>
                        <a14:foregroundMark x1="53551" y1="15152" x2="53551" y2="15152"/>
                        <a14:foregroundMark x1="71094" y1="16383" x2="71094" y2="16383"/>
                        <a14:foregroundMark x1="76278" y1="17045" x2="76278" y2="17045"/>
                        <a14:foregroundMark x1="79830" y1="14205" x2="79830" y2="14205"/>
                        <a14:foregroundMark x1="84091" y1="16383" x2="84091" y2="16383"/>
                        <a14:foregroundMark x1="86719" y1="17045" x2="86719" y2="17045"/>
                        <a14:foregroundMark x1="90980" y1="18561" x2="90980" y2="18561"/>
                        <a14:foregroundMark x1="73935" y1="15152" x2="73935" y2="15152"/>
                        <a14:foregroundMark x1="61364" y1="15152" x2="61364" y2="15152"/>
                        <a14:foregroundMark x1="56605" y1="14489" x2="56605" y2="14489"/>
                        <a14:foregroundMark x1="46662" y1="15436" x2="46662" y2="15436"/>
                        <a14:foregroundMark x1="45028" y1="16383" x2="45028" y2="16383"/>
                        <a14:foregroundMark x1="38849" y1="13258" x2="38849" y2="13258"/>
                      </a14:backgroundRemoval>
                    </a14:imgEffect>
                  </a14:imgLayer>
                </a14:imgProps>
              </a:ext>
              <a:ext uri="{28A0092B-C50C-407E-A947-70E740481C1C}">
                <a14:useLocalDpi xmlns="" xmlns:a14="http://schemas.microsoft.com/office/drawing/2010/main" val="0"/>
              </a:ext>
            </a:extLst>
          </a:blip>
          <a:srcRect b="11332"/>
          <a:stretch/>
        </p:blipFill>
        <p:spPr>
          <a:xfrm>
            <a:off x="33001" y="2780928"/>
            <a:ext cx="6130848" cy="4077072"/>
          </a:xfrm>
          <a:prstGeom prst="rect">
            <a:avLst/>
          </a:prstGeom>
        </p:spPr>
      </p:pic>
    </p:spTree>
    <p:extLst>
      <p:ext uri="{BB962C8B-B14F-4D97-AF65-F5344CB8AC3E}">
        <p14:creationId xmlns="" xmlns:p14="http://schemas.microsoft.com/office/powerpoint/2010/main" val="275022466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42" presetClass="entr" presetSubtype="0" fill="hold" nodeType="after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3" descr="C:\Eigene Dateien\TEACHING MATERIAL\CITIES &amp; SETTLEMENTS\AUGUSTUS ROM\Forum Romanum Tempel und Böge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 xmlns:a14="http://schemas.microsoft.com/office/drawing/2010/main" val="0"/>
              </a:ext>
            </a:extLst>
          </a:blip>
          <a:srcRect/>
          <a:stretch>
            <a:fillRect/>
          </a:stretch>
        </p:blipFill>
        <p:spPr bwMode="auto">
          <a:xfrm>
            <a:off x="0" y="1066800"/>
            <a:ext cx="9144000" cy="3959225"/>
          </a:xfrm>
          <a:prstGeom prst="rect">
            <a:avLst/>
          </a:prstGeom>
          <a:noFill/>
          <a:extLst>
            <a:ext uri="{909E8E84-426E-40DD-AFC4-6F175D3DCCD1}">
              <a14:hiddenFill xmlns="" xmlns:a14="http://schemas.microsoft.com/office/drawing/2010/main">
                <a:solidFill>
                  <a:srgbClr val="FFFFFF"/>
                </a:solidFill>
              </a14:hiddenFill>
            </a:ext>
          </a:extLst>
        </p:spPr>
      </p:pic>
      <p:sp>
        <p:nvSpPr>
          <p:cNvPr id="6149" name="Text Box 5"/>
          <p:cNvSpPr txBox="1">
            <a:spLocks noChangeArrowheads="1"/>
          </p:cNvSpPr>
          <p:nvPr/>
        </p:nvSpPr>
        <p:spPr bwMode="auto">
          <a:xfrm>
            <a:off x="0" y="5029200"/>
            <a:ext cx="3657600" cy="126188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dirty="0">
                <a:effectLst>
                  <a:outerShdw blurRad="38100" dist="38100" dir="2700000" algn="tl">
                    <a:srgbClr val="000000"/>
                  </a:outerShdw>
                </a:effectLst>
                <a:latin typeface="Tempus Sans ITC" pitchFamily="82" charset="0"/>
              </a:rPr>
              <a:t>Forum </a:t>
            </a:r>
            <a:r>
              <a:rPr lang="en-US" altLang="en-US" dirty="0" err="1">
                <a:effectLst>
                  <a:outerShdw blurRad="38100" dist="38100" dir="2700000" algn="tl">
                    <a:srgbClr val="000000"/>
                  </a:outerShdw>
                </a:effectLst>
                <a:latin typeface="Tempus Sans ITC" pitchFamily="82" charset="0"/>
              </a:rPr>
              <a:t>Romanum</a:t>
            </a:r>
            <a:r>
              <a:rPr lang="en-US" altLang="en-US" dirty="0">
                <a:effectLst>
                  <a:outerShdw blurRad="38100" dist="38100" dir="2700000" algn="tl">
                    <a:srgbClr val="000000"/>
                  </a:outerShdw>
                </a:effectLst>
                <a:latin typeface="Tempus Sans ITC" pitchFamily="82" charset="0"/>
              </a:rPr>
              <a:t>, Rome</a:t>
            </a:r>
            <a:br>
              <a:rPr lang="en-US" altLang="en-US" dirty="0">
                <a:effectLst>
                  <a:outerShdw blurRad="38100" dist="38100" dir="2700000" algn="tl">
                    <a:srgbClr val="000000"/>
                  </a:outerShdw>
                </a:effectLst>
                <a:latin typeface="Tempus Sans ITC" pitchFamily="82" charset="0"/>
              </a:rPr>
            </a:br>
            <a:endParaRPr lang="en-US" altLang="en-US" dirty="0">
              <a:effectLst>
                <a:outerShdw blurRad="38100" dist="38100" dir="2700000" algn="tl">
                  <a:srgbClr val="000000"/>
                </a:outerShdw>
              </a:effectLst>
              <a:latin typeface="Tempus Sans ITC" pitchFamily="82" charset="0"/>
            </a:endParaRPr>
          </a:p>
          <a:p>
            <a:pPr algn="l"/>
            <a:r>
              <a:rPr lang="en-US" altLang="en-US" sz="2000" dirty="0" smtClean="0">
                <a:effectLst>
                  <a:outerShdw blurRad="38100" dist="38100" dir="2700000" algn="tl">
                    <a:srgbClr val="000000"/>
                  </a:outerShdw>
                </a:effectLst>
                <a:latin typeface="Tempus Sans ITC" pitchFamily="82" charset="0"/>
              </a:rPr>
              <a:t>Parthian Arch</a:t>
            </a:r>
            <a:br>
              <a:rPr lang="en-US" altLang="en-US" sz="2000" dirty="0" smtClean="0">
                <a:effectLst>
                  <a:outerShdw blurRad="38100" dist="38100" dir="2700000" algn="tl">
                    <a:srgbClr val="000000"/>
                  </a:outerShdw>
                </a:effectLst>
                <a:latin typeface="Tempus Sans ITC" pitchFamily="82" charset="0"/>
              </a:rPr>
            </a:br>
            <a:r>
              <a:rPr lang="en-US" altLang="en-US" sz="2000" dirty="0" smtClean="0">
                <a:effectLst>
                  <a:outerShdw blurRad="38100" dist="38100" dir="2700000" algn="tl">
                    <a:srgbClr val="000000"/>
                  </a:outerShdw>
                </a:effectLst>
                <a:latin typeface="Tempus Sans ITC" pitchFamily="82" charset="0"/>
              </a:rPr>
              <a:t>Arch </a:t>
            </a:r>
            <a:r>
              <a:rPr lang="en-US" altLang="en-US" sz="2000" dirty="0">
                <a:effectLst>
                  <a:outerShdw blurRad="38100" dist="38100" dir="2700000" algn="tl">
                    <a:srgbClr val="000000"/>
                  </a:outerShdw>
                </a:effectLst>
                <a:latin typeface="Tempus Sans ITC" pitchFamily="82" charset="0"/>
              </a:rPr>
              <a:t>of Augustus, 29BC</a:t>
            </a:r>
            <a:endParaRPr lang="en-US" altLang="en-US" dirty="0">
              <a:effectLst>
                <a:outerShdw blurRad="38100" dist="38100" dir="2700000" algn="tl">
                  <a:srgbClr val="000000"/>
                </a:outerShdw>
              </a:effectLst>
              <a:latin typeface="Tempus Sans ITC" pitchFamily="82" charset="0"/>
            </a:endParaRPr>
          </a:p>
        </p:txBody>
      </p:sp>
      <p:sp>
        <p:nvSpPr>
          <p:cNvPr id="6151" name="Rectangle 7"/>
          <p:cNvSpPr>
            <a:spLocks noChangeArrowheads="1"/>
          </p:cNvSpPr>
          <p:nvPr/>
        </p:nvSpPr>
        <p:spPr bwMode="auto">
          <a:xfrm>
            <a:off x="762000" y="299120"/>
            <a:ext cx="7772400" cy="6096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lIns="92075" tIns="46038" rIns="92075" bIns="46038" anchor="ctr"/>
          <a:lstStyle>
            <a:lvl1pPr algn="ctr">
              <a:spcBef>
                <a:spcPct val="0"/>
              </a:spcBef>
              <a:defRPr kumimoji="1" sz="4400">
                <a:solidFill>
                  <a:schemeClr val="tx2"/>
                </a:solidFill>
                <a:latin typeface="Times New Roman" pitchFamily="18" charset="0"/>
              </a:defRPr>
            </a:lvl1pPr>
            <a:lvl2pPr algn="ctr">
              <a:spcBef>
                <a:spcPct val="0"/>
              </a:spcBef>
              <a:defRPr kumimoji="1" sz="4400">
                <a:solidFill>
                  <a:schemeClr val="tx2"/>
                </a:solidFill>
                <a:latin typeface="Times New Roman" pitchFamily="18" charset="0"/>
              </a:defRPr>
            </a:lvl2pPr>
            <a:lvl3pPr algn="ctr">
              <a:spcBef>
                <a:spcPct val="0"/>
              </a:spcBef>
              <a:defRPr kumimoji="1" sz="4400">
                <a:solidFill>
                  <a:schemeClr val="tx2"/>
                </a:solidFill>
                <a:latin typeface="Times New Roman" pitchFamily="18" charset="0"/>
              </a:defRPr>
            </a:lvl3pPr>
            <a:lvl4pPr algn="ctr">
              <a:spcBef>
                <a:spcPct val="0"/>
              </a:spcBef>
              <a:defRPr kumimoji="1" sz="4400">
                <a:solidFill>
                  <a:schemeClr val="tx2"/>
                </a:solidFill>
                <a:latin typeface="Times New Roman" pitchFamily="18" charset="0"/>
              </a:defRPr>
            </a:lvl4pPr>
            <a:lvl5pPr algn="ctr">
              <a:spcBef>
                <a:spcPct val="0"/>
              </a:spcBef>
              <a:defRPr kumimoji="1" sz="4400">
                <a:solidFill>
                  <a:schemeClr val="tx2"/>
                </a:solidFill>
                <a:latin typeface="Times New Roman" pitchFamily="18" charset="0"/>
              </a:defRPr>
            </a:lvl5pPr>
            <a:lvl6pPr marL="457200" algn="ctr" eaLnBrk="0" fontAlgn="base" hangingPunct="0">
              <a:spcBef>
                <a:spcPct val="0"/>
              </a:spcBef>
              <a:spcAft>
                <a:spcPct val="0"/>
              </a:spcAft>
              <a:defRPr kumimoji="1" sz="4400">
                <a:solidFill>
                  <a:schemeClr val="tx2"/>
                </a:solidFill>
                <a:latin typeface="Times New Roman" pitchFamily="18" charset="0"/>
              </a:defRPr>
            </a:lvl6pPr>
            <a:lvl7pPr marL="914400" algn="ctr" eaLnBrk="0" fontAlgn="base" hangingPunct="0">
              <a:spcBef>
                <a:spcPct val="0"/>
              </a:spcBef>
              <a:spcAft>
                <a:spcPct val="0"/>
              </a:spcAft>
              <a:defRPr kumimoji="1" sz="4400">
                <a:solidFill>
                  <a:schemeClr val="tx2"/>
                </a:solidFill>
                <a:latin typeface="Times New Roman" pitchFamily="18" charset="0"/>
              </a:defRPr>
            </a:lvl7pPr>
            <a:lvl8pPr marL="1371600" algn="ctr" eaLnBrk="0" fontAlgn="base" hangingPunct="0">
              <a:spcBef>
                <a:spcPct val="0"/>
              </a:spcBef>
              <a:spcAft>
                <a:spcPct val="0"/>
              </a:spcAft>
              <a:defRPr kumimoji="1" sz="4400">
                <a:solidFill>
                  <a:schemeClr val="tx2"/>
                </a:solidFill>
                <a:latin typeface="Times New Roman" pitchFamily="18" charset="0"/>
              </a:defRPr>
            </a:lvl8pPr>
            <a:lvl9pPr marL="1828800" algn="ctr" eaLnBrk="0" fontAlgn="base" hangingPunct="0">
              <a:spcBef>
                <a:spcPct val="0"/>
              </a:spcBef>
              <a:spcAft>
                <a:spcPct val="0"/>
              </a:spcAft>
              <a:defRPr kumimoji="1" sz="4400">
                <a:solidFill>
                  <a:schemeClr val="tx2"/>
                </a:solidFill>
                <a:latin typeface="Times New Roman" pitchFamily="18" charset="0"/>
              </a:defRPr>
            </a:lvl9pPr>
          </a:lstStyle>
          <a:p>
            <a:r>
              <a:rPr lang="en-US" altLang="en-US" dirty="0">
                <a:effectLst/>
              </a:rPr>
              <a:t>Triumphal arches</a:t>
            </a:r>
          </a:p>
        </p:txBody>
      </p:sp>
      <p:sp>
        <p:nvSpPr>
          <p:cNvPr id="6152" name="Text Box 8"/>
          <p:cNvSpPr txBox="1">
            <a:spLocks noChangeArrowheads="1"/>
          </p:cNvSpPr>
          <p:nvPr/>
        </p:nvSpPr>
        <p:spPr bwMode="auto">
          <a:xfrm>
            <a:off x="3707904" y="5013176"/>
            <a:ext cx="3352800" cy="7620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dirty="0">
                <a:effectLst>
                  <a:outerShdw blurRad="38100" dist="38100" dir="2700000" algn="tl">
                    <a:srgbClr val="000000"/>
                  </a:outerShdw>
                </a:effectLst>
                <a:latin typeface="Tempus Sans ITC" pitchFamily="82" charset="0"/>
              </a:rPr>
              <a:t>Temple of </a:t>
            </a:r>
            <a:r>
              <a:rPr lang="en-US" altLang="en-US" dirty="0" err="1">
                <a:effectLst>
                  <a:outerShdw blurRad="38100" dist="38100" dir="2700000" algn="tl">
                    <a:srgbClr val="000000"/>
                  </a:outerShdw>
                </a:effectLst>
                <a:latin typeface="Tempus Sans ITC" pitchFamily="82" charset="0"/>
              </a:rPr>
              <a:t>Divus</a:t>
            </a:r>
            <a:r>
              <a:rPr lang="en-US" altLang="en-US" dirty="0">
                <a:effectLst>
                  <a:outerShdw blurRad="38100" dist="38100" dir="2700000" algn="tl">
                    <a:srgbClr val="000000"/>
                  </a:outerShdw>
                </a:effectLst>
                <a:latin typeface="Tempus Sans ITC" pitchFamily="82" charset="0"/>
              </a:rPr>
              <a:t> </a:t>
            </a:r>
            <a:r>
              <a:rPr lang="en-US" altLang="en-US" dirty="0" err="1">
                <a:effectLst>
                  <a:outerShdw blurRad="38100" dist="38100" dir="2700000" algn="tl">
                    <a:srgbClr val="000000"/>
                  </a:outerShdw>
                </a:effectLst>
                <a:latin typeface="Tempus Sans ITC" pitchFamily="82" charset="0"/>
              </a:rPr>
              <a:t>Iulius</a:t>
            </a:r>
            <a:r>
              <a:rPr lang="en-US" altLang="en-US" dirty="0">
                <a:effectLst>
                  <a:outerShdw blurRad="38100" dist="38100" dir="2700000" algn="tl">
                    <a:srgbClr val="000000"/>
                  </a:outerShdw>
                </a:effectLst>
                <a:latin typeface="Tempus Sans ITC" pitchFamily="82" charset="0"/>
              </a:rPr>
              <a:t/>
            </a:r>
            <a:br>
              <a:rPr lang="en-US" altLang="en-US" dirty="0">
                <a:effectLst>
                  <a:outerShdw blurRad="38100" dist="38100" dir="2700000" algn="tl">
                    <a:srgbClr val="000000"/>
                  </a:outerShdw>
                </a:effectLst>
                <a:latin typeface="Tempus Sans ITC" pitchFamily="82" charset="0"/>
              </a:rPr>
            </a:br>
            <a:r>
              <a:rPr lang="en-US" altLang="en-US" sz="2000" dirty="0">
                <a:effectLst>
                  <a:outerShdw blurRad="38100" dist="38100" dir="2700000" algn="tl">
                    <a:srgbClr val="000000"/>
                  </a:outerShdw>
                </a:effectLst>
                <a:latin typeface="Tempus Sans ITC" pitchFamily="82" charset="0"/>
              </a:rPr>
              <a:t>18th August 29 BC</a:t>
            </a:r>
          </a:p>
        </p:txBody>
      </p:sp>
    </p:spTree>
    <p:extLst>
      <p:ext uri="{BB962C8B-B14F-4D97-AF65-F5344CB8AC3E}">
        <p14:creationId xmlns="" xmlns:p14="http://schemas.microsoft.com/office/powerpoint/2010/main" val="2709466743"/>
      </p:ext>
    </p:extLst>
  </p:cSld>
  <p:clrMapOvr>
    <a:masterClrMapping/>
  </p:clrMapOvr>
  <p:transition spd="slow">
    <p:randomBar dir="vert"/>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1" name="Picture 3" descr="C:\Eigene Dateien\TEACHING MATERIAL\CITIES &amp; SETTLEMENTS\AUGUSTUS ROM\Forum Romanum Tempel und Böge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 xmlns:a14="http://schemas.microsoft.com/office/drawing/2010/main" val="0"/>
              </a:ext>
            </a:extLst>
          </a:blip>
          <a:srcRect/>
          <a:stretch>
            <a:fillRect/>
          </a:stretch>
        </p:blipFill>
        <p:spPr bwMode="auto">
          <a:xfrm>
            <a:off x="0" y="1066800"/>
            <a:ext cx="9144000" cy="3959225"/>
          </a:xfrm>
          <a:prstGeom prst="rect">
            <a:avLst/>
          </a:prstGeom>
          <a:noFill/>
          <a:extLst>
            <a:ext uri="{909E8E84-426E-40DD-AFC4-6F175D3DCCD1}">
              <a14:hiddenFill xmlns="" xmlns:a14="http://schemas.microsoft.com/office/drawing/2010/main">
                <a:solidFill>
                  <a:srgbClr val="FFFFFF"/>
                </a:solidFill>
              </a14:hiddenFill>
            </a:ext>
          </a:extLst>
        </p:spPr>
      </p:pic>
      <p:pic>
        <p:nvPicPr>
          <p:cNvPr id="7172" name="Picture 4" descr="C:\Eigene Dateien\TEACHING MATERIAL\CITIES &amp; SETTLEMENTS\4 Sitzung Autun Bibracte und Co\Tarragona Arch of Bera m1a.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3962400" y="2609850"/>
            <a:ext cx="5181600" cy="3881438"/>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pic>
        <p:nvPicPr>
          <p:cNvPr id="7173" name="Picture 5" descr="C:\Eigene Dateien\TEACHING MATERIAL\CITIES &amp; SETTLEMENTS\4 Sitzung Autun Bibracte und Co\Saintes ARCH Zchn.JPG"/>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0" y="1524000"/>
            <a:ext cx="3886200" cy="3687763"/>
          </a:xfrm>
          <a:prstGeom prst="rect">
            <a:avLst/>
          </a:prstGeom>
          <a:noFill/>
          <a:extLst>
            <a:ext uri="{909E8E84-426E-40DD-AFC4-6F175D3DCCD1}">
              <a14:hiddenFill xmlns="" xmlns:a14="http://schemas.microsoft.com/office/drawing/2010/main">
                <a:solidFill>
                  <a:srgbClr val="FFFFFF"/>
                </a:solidFill>
              </a14:hiddenFill>
            </a:ext>
          </a:extLst>
        </p:spPr>
      </p:pic>
      <p:sp>
        <p:nvSpPr>
          <p:cNvPr id="7174" name="Text Box 6"/>
          <p:cNvSpPr txBox="1">
            <a:spLocks noChangeArrowheads="1"/>
          </p:cNvSpPr>
          <p:nvPr/>
        </p:nvSpPr>
        <p:spPr bwMode="auto">
          <a:xfrm>
            <a:off x="5334000" y="6477000"/>
            <a:ext cx="2286000" cy="3667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sz="1800" b="1">
                <a:effectLst/>
                <a:latin typeface="Tempus Sans ITC" pitchFamily="82" charset="0"/>
              </a:rPr>
              <a:t>Tarragona</a:t>
            </a:r>
          </a:p>
        </p:txBody>
      </p:sp>
      <p:sp>
        <p:nvSpPr>
          <p:cNvPr id="7175" name="Text Box 7"/>
          <p:cNvSpPr txBox="1">
            <a:spLocks noChangeArrowheads="1"/>
          </p:cNvSpPr>
          <p:nvPr/>
        </p:nvSpPr>
        <p:spPr bwMode="auto">
          <a:xfrm>
            <a:off x="0" y="6491288"/>
            <a:ext cx="2362200" cy="36671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sz="1800" b="1">
                <a:effectLst/>
                <a:latin typeface="Tempus Sans ITC" pitchFamily="82" charset="0"/>
              </a:rPr>
              <a:t>Saintes</a:t>
            </a:r>
          </a:p>
        </p:txBody>
      </p:sp>
      <p:pic>
        <p:nvPicPr>
          <p:cNvPr id="7179" name="Picture 11" descr="C:\Eigene Dateien\Bewerbungen\Leeds presentation March 2006\ARC_Saintes.jpg"/>
          <p:cNvPicPr>
            <a:picLocks noChangeAspect="1" noChangeArrowheads="1"/>
          </p:cNvPicPr>
          <p:nvPr/>
        </p:nvPicPr>
        <p:blipFill>
          <a:blip r:embed="rId5" cstate="print">
            <a:extLst>
              <a:ext uri="{28A0092B-C50C-407E-A947-70E740481C1C}">
                <a14:useLocalDpi xmlns="" xmlns:a14="http://schemas.microsoft.com/office/drawing/2010/main" val="0"/>
              </a:ext>
            </a:extLst>
          </a:blip>
          <a:srcRect l="1752" t="2542" r="1752" b="4237"/>
          <a:stretch>
            <a:fillRect/>
          </a:stretch>
        </p:blipFill>
        <p:spPr bwMode="auto">
          <a:xfrm>
            <a:off x="1143000" y="3816350"/>
            <a:ext cx="3429000" cy="3041650"/>
          </a:xfrm>
          <a:prstGeom prst="rect">
            <a:avLst/>
          </a:prstGeom>
          <a:noFill/>
          <a:ln w="12700">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sp>
        <p:nvSpPr>
          <p:cNvPr id="9" name="Rectangle 7"/>
          <p:cNvSpPr>
            <a:spLocks noChangeArrowheads="1"/>
          </p:cNvSpPr>
          <p:nvPr/>
        </p:nvSpPr>
        <p:spPr bwMode="auto">
          <a:xfrm>
            <a:off x="762000" y="299120"/>
            <a:ext cx="7772400" cy="6096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lIns="92075" tIns="46038" rIns="92075" bIns="46038" anchor="ctr"/>
          <a:lstStyle>
            <a:lvl1pPr algn="ctr">
              <a:spcBef>
                <a:spcPct val="0"/>
              </a:spcBef>
              <a:defRPr kumimoji="1" sz="4400">
                <a:solidFill>
                  <a:schemeClr val="tx2"/>
                </a:solidFill>
                <a:latin typeface="Times New Roman" pitchFamily="18" charset="0"/>
              </a:defRPr>
            </a:lvl1pPr>
            <a:lvl2pPr algn="ctr">
              <a:spcBef>
                <a:spcPct val="0"/>
              </a:spcBef>
              <a:defRPr kumimoji="1" sz="4400">
                <a:solidFill>
                  <a:schemeClr val="tx2"/>
                </a:solidFill>
                <a:latin typeface="Times New Roman" pitchFamily="18" charset="0"/>
              </a:defRPr>
            </a:lvl2pPr>
            <a:lvl3pPr algn="ctr">
              <a:spcBef>
                <a:spcPct val="0"/>
              </a:spcBef>
              <a:defRPr kumimoji="1" sz="4400">
                <a:solidFill>
                  <a:schemeClr val="tx2"/>
                </a:solidFill>
                <a:latin typeface="Times New Roman" pitchFamily="18" charset="0"/>
              </a:defRPr>
            </a:lvl3pPr>
            <a:lvl4pPr algn="ctr">
              <a:spcBef>
                <a:spcPct val="0"/>
              </a:spcBef>
              <a:defRPr kumimoji="1" sz="4400">
                <a:solidFill>
                  <a:schemeClr val="tx2"/>
                </a:solidFill>
                <a:latin typeface="Times New Roman" pitchFamily="18" charset="0"/>
              </a:defRPr>
            </a:lvl4pPr>
            <a:lvl5pPr algn="ctr">
              <a:spcBef>
                <a:spcPct val="0"/>
              </a:spcBef>
              <a:defRPr kumimoji="1" sz="4400">
                <a:solidFill>
                  <a:schemeClr val="tx2"/>
                </a:solidFill>
                <a:latin typeface="Times New Roman" pitchFamily="18" charset="0"/>
              </a:defRPr>
            </a:lvl5pPr>
            <a:lvl6pPr marL="457200" algn="ctr" eaLnBrk="0" fontAlgn="base" hangingPunct="0">
              <a:spcBef>
                <a:spcPct val="0"/>
              </a:spcBef>
              <a:spcAft>
                <a:spcPct val="0"/>
              </a:spcAft>
              <a:defRPr kumimoji="1" sz="4400">
                <a:solidFill>
                  <a:schemeClr val="tx2"/>
                </a:solidFill>
                <a:latin typeface="Times New Roman" pitchFamily="18" charset="0"/>
              </a:defRPr>
            </a:lvl6pPr>
            <a:lvl7pPr marL="914400" algn="ctr" eaLnBrk="0" fontAlgn="base" hangingPunct="0">
              <a:spcBef>
                <a:spcPct val="0"/>
              </a:spcBef>
              <a:spcAft>
                <a:spcPct val="0"/>
              </a:spcAft>
              <a:defRPr kumimoji="1" sz="4400">
                <a:solidFill>
                  <a:schemeClr val="tx2"/>
                </a:solidFill>
                <a:latin typeface="Times New Roman" pitchFamily="18" charset="0"/>
              </a:defRPr>
            </a:lvl7pPr>
            <a:lvl8pPr marL="1371600" algn="ctr" eaLnBrk="0" fontAlgn="base" hangingPunct="0">
              <a:spcBef>
                <a:spcPct val="0"/>
              </a:spcBef>
              <a:spcAft>
                <a:spcPct val="0"/>
              </a:spcAft>
              <a:defRPr kumimoji="1" sz="4400">
                <a:solidFill>
                  <a:schemeClr val="tx2"/>
                </a:solidFill>
                <a:latin typeface="Times New Roman" pitchFamily="18" charset="0"/>
              </a:defRPr>
            </a:lvl8pPr>
            <a:lvl9pPr marL="1828800" algn="ctr" eaLnBrk="0" fontAlgn="base" hangingPunct="0">
              <a:spcBef>
                <a:spcPct val="0"/>
              </a:spcBef>
              <a:spcAft>
                <a:spcPct val="0"/>
              </a:spcAft>
              <a:defRPr kumimoji="1" sz="4400">
                <a:solidFill>
                  <a:schemeClr val="tx2"/>
                </a:solidFill>
                <a:latin typeface="Times New Roman" pitchFamily="18" charset="0"/>
              </a:defRPr>
            </a:lvl9pPr>
          </a:lstStyle>
          <a:p>
            <a:r>
              <a:rPr lang="en-US" altLang="en-US" dirty="0">
                <a:effectLst/>
              </a:rPr>
              <a:t>Triumphal arches</a:t>
            </a:r>
          </a:p>
        </p:txBody>
      </p:sp>
      <p:sp>
        <p:nvSpPr>
          <p:cNvPr id="10" name="Title 9"/>
          <p:cNvSpPr>
            <a:spLocks noGrp="1"/>
          </p:cNvSpPr>
          <p:nvPr>
            <p:ph type="title"/>
          </p:nvPr>
        </p:nvSpPr>
        <p:spPr/>
        <p:txBody>
          <a:bodyPr/>
          <a:lstStyle/>
          <a:p>
            <a:endParaRPr lang="en-GB"/>
          </a:p>
        </p:txBody>
      </p:sp>
      <p:sp>
        <p:nvSpPr>
          <p:cNvPr id="11" name="Content Placeholder 10"/>
          <p:cNvSpPr>
            <a:spLocks noGrp="1"/>
          </p:cNvSpPr>
          <p:nvPr>
            <p:ph sz="quarter" idx="1"/>
          </p:nvPr>
        </p:nvSpPr>
        <p:spPr/>
        <p:txBody>
          <a:bodyPr/>
          <a:lstStyle/>
          <a:p>
            <a:endParaRPr lang="en-GB"/>
          </a:p>
        </p:txBody>
      </p:sp>
    </p:spTree>
    <p:extLst>
      <p:ext uri="{BB962C8B-B14F-4D97-AF65-F5344CB8AC3E}">
        <p14:creationId xmlns="" xmlns:p14="http://schemas.microsoft.com/office/powerpoint/2010/main" val="207546631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3" fill="hold" nodeType="afterEffect">
                                  <p:stCondLst>
                                    <p:cond delay="1000"/>
                                  </p:stCondLst>
                                  <p:childTnLst>
                                    <p:set>
                                      <p:cBhvr>
                                        <p:cTn id="6" dur="1" fill="hold">
                                          <p:stCondLst>
                                            <p:cond delay="0"/>
                                          </p:stCondLst>
                                        </p:cTn>
                                        <p:tgtEl>
                                          <p:spTgt spid="7173"/>
                                        </p:tgtEl>
                                        <p:attrNameLst>
                                          <p:attrName>style.visibility</p:attrName>
                                        </p:attrNameLst>
                                      </p:cBhvr>
                                      <p:to>
                                        <p:strVal val="visible"/>
                                      </p:to>
                                    </p:set>
                                    <p:anim calcmode="lin" valueType="num">
                                      <p:cBhvr additive="base">
                                        <p:cTn id="7" dur="500" fill="hold"/>
                                        <p:tgtEl>
                                          <p:spTgt spid="7173"/>
                                        </p:tgtEl>
                                        <p:attrNameLst>
                                          <p:attrName>ppt_x</p:attrName>
                                        </p:attrNameLst>
                                      </p:cBhvr>
                                      <p:tavLst>
                                        <p:tav tm="0">
                                          <p:val>
                                            <p:strVal val="1+#ppt_w/2"/>
                                          </p:val>
                                        </p:tav>
                                        <p:tav tm="100000">
                                          <p:val>
                                            <p:strVal val="#ppt_x"/>
                                          </p:val>
                                        </p:tav>
                                      </p:tavLst>
                                    </p:anim>
                                    <p:anim calcmode="lin" valueType="num">
                                      <p:cBhvr additive="base">
                                        <p:cTn id="8" dur="500" fill="hold"/>
                                        <p:tgtEl>
                                          <p:spTgt spid="7173"/>
                                        </p:tgtEl>
                                        <p:attrNameLst>
                                          <p:attrName>ppt_y</p:attrName>
                                        </p:attrNameLst>
                                      </p:cBhvr>
                                      <p:tavLst>
                                        <p:tav tm="0">
                                          <p:val>
                                            <p:strVal val="0-#ppt_h/2"/>
                                          </p:val>
                                        </p:tav>
                                        <p:tav tm="100000">
                                          <p:val>
                                            <p:strVal val="#ppt_y"/>
                                          </p:val>
                                        </p:tav>
                                      </p:tavLst>
                                    </p:anim>
                                  </p:childTnLst>
                                </p:cTn>
                              </p:par>
                            </p:childTnLst>
                          </p:cTn>
                        </p:par>
                        <p:par>
                          <p:cTn id="9" fill="hold" nodeType="afterGroup">
                            <p:stCondLst>
                              <p:cond delay="1500"/>
                            </p:stCondLst>
                            <p:childTnLst>
                              <p:par>
                                <p:cTn id="10" presetID="14" presetClass="entr" presetSubtype="10" fill="hold" nodeType="afterEffect">
                                  <p:stCondLst>
                                    <p:cond delay="0"/>
                                  </p:stCondLst>
                                  <p:childTnLst>
                                    <p:set>
                                      <p:cBhvr>
                                        <p:cTn id="11" dur="1" fill="hold">
                                          <p:stCondLst>
                                            <p:cond delay="0"/>
                                          </p:stCondLst>
                                        </p:cTn>
                                        <p:tgtEl>
                                          <p:spTgt spid="7179"/>
                                        </p:tgtEl>
                                        <p:attrNameLst>
                                          <p:attrName>style.visibility</p:attrName>
                                        </p:attrNameLst>
                                      </p:cBhvr>
                                      <p:to>
                                        <p:strVal val="visible"/>
                                      </p:to>
                                    </p:set>
                                    <p:animEffect transition="in" filter="randombar(horizontal)">
                                      <p:cBhvr>
                                        <p:cTn id="12" dur="500"/>
                                        <p:tgtEl>
                                          <p:spTgt spid="7179"/>
                                        </p:tgtEl>
                                      </p:cBhvr>
                                    </p:animEffect>
                                  </p:childTnLst>
                                </p:cTn>
                              </p:par>
                            </p:childTnLst>
                          </p:cTn>
                        </p:par>
                        <p:par>
                          <p:cTn id="13" fill="hold" nodeType="afterGroup">
                            <p:stCondLst>
                              <p:cond delay="2000"/>
                            </p:stCondLst>
                            <p:childTnLst>
                              <p:par>
                                <p:cTn id="14" presetID="2" presetClass="entr" presetSubtype="9" fill="hold" nodeType="afterEffect">
                                  <p:stCondLst>
                                    <p:cond delay="1000"/>
                                  </p:stCondLst>
                                  <p:childTnLst>
                                    <p:set>
                                      <p:cBhvr>
                                        <p:cTn id="15" dur="1" fill="hold">
                                          <p:stCondLst>
                                            <p:cond delay="0"/>
                                          </p:stCondLst>
                                        </p:cTn>
                                        <p:tgtEl>
                                          <p:spTgt spid="7172"/>
                                        </p:tgtEl>
                                        <p:attrNameLst>
                                          <p:attrName>style.visibility</p:attrName>
                                        </p:attrNameLst>
                                      </p:cBhvr>
                                      <p:to>
                                        <p:strVal val="visible"/>
                                      </p:to>
                                    </p:set>
                                    <p:anim calcmode="lin" valueType="num">
                                      <p:cBhvr additive="base">
                                        <p:cTn id="16" dur="500" fill="hold"/>
                                        <p:tgtEl>
                                          <p:spTgt spid="7172"/>
                                        </p:tgtEl>
                                        <p:attrNameLst>
                                          <p:attrName>ppt_x</p:attrName>
                                        </p:attrNameLst>
                                      </p:cBhvr>
                                      <p:tavLst>
                                        <p:tav tm="0">
                                          <p:val>
                                            <p:strVal val="0-#ppt_w/2"/>
                                          </p:val>
                                        </p:tav>
                                        <p:tav tm="100000">
                                          <p:val>
                                            <p:strVal val="#ppt_x"/>
                                          </p:val>
                                        </p:tav>
                                      </p:tavLst>
                                    </p:anim>
                                    <p:anim calcmode="lin" valueType="num">
                                      <p:cBhvr additive="base">
                                        <p:cTn id="17" dur="500" fill="hold"/>
                                        <p:tgtEl>
                                          <p:spTgt spid="717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3" name="Picture 1027" descr="C:\Eigene Dateien\TEACHING MATERIAL\CITIES &amp; SETTLEMENTS\AUGUSTUS ROM\Forum Romanum Tempel und Böge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 xmlns:a14="http://schemas.microsoft.com/office/drawing/2010/main" val="0"/>
              </a:ext>
            </a:extLst>
          </a:blip>
          <a:srcRect/>
          <a:stretch>
            <a:fillRect/>
          </a:stretch>
        </p:blipFill>
        <p:spPr bwMode="auto">
          <a:xfrm>
            <a:off x="0" y="1066800"/>
            <a:ext cx="9144000" cy="3959225"/>
          </a:xfrm>
          <a:prstGeom prst="rect">
            <a:avLst/>
          </a:prstGeom>
          <a:noFill/>
          <a:extLst>
            <a:ext uri="{909E8E84-426E-40DD-AFC4-6F175D3DCCD1}">
              <a14:hiddenFill xmlns="" xmlns:a14="http://schemas.microsoft.com/office/drawing/2010/main">
                <a:solidFill>
                  <a:srgbClr val="FFFFFF"/>
                </a:solidFill>
              </a14:hiddenFill>
            </a:ext>
          </a:extLst>
        </p:spPr>
      </p:pic>
      <p:pic>
        <p:nvPicPr>
          <p:cNvPr id="15373" name="Picture 1037" descr="C:\Eigene Dateien\TEACHING MATERIAL\CITIES &amp; SETTLEMENTS\4 Sitzung Autun Bibracte und Co\Saintes ARCH Zchn.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0" y="1524000"/>
            <a:ext cx="3886200" cy="3687763"/>
          </a:xfrm>
          <a:prstGeom prst="rect">
            <a:avLst/>
          </a:prstGeom>
          <a:noFill/>
          <a:extLst>
            <a:ext uri="{909E8E84-426E-40DD-AFC4-6F175D3DCCD1}">
              <a14:hiddenFill xmlns="" xmlns:a14="http://schemas.microsoft.com/office/drawing/2010/main">
                <a:solidFill>
                  <a:srgbClr val="FFFFFF"/>
                </a:solidFill>
              </a14:hiddenFill>
            </a:ext>
          </a:extLst>
        </p:spPr>
      </p:pic>
      <p:pic>
        <p:nvPicPr>
          <p:cNvPr id="15366" name="Picture 1030" descr="C:\Eigene Dateien\FERCAN\glanum042b arch.jpg"/>
          <p:cNvPicPr>
            <a:picLocks noChangeAspect="1" noChangeArrowheads="1"/>
          </p:cNvPicPr>
          <p:nvPr/>
        </p:nvPicPr>
        <p:blipFill>
          <a:blip r:embed="rId4" cstate="print">
            <a:lum bright="-12000"/>
            <a:extLst>
              <a:ext uri="{28A0092B-C50C-407E-A947-70E740481C1C}">
                <a14:useLocalDpi xmlns="" xmlns:a14="http://schemas.microsoft.com/office/drawing/2010/main" val="0"/>
              </a:ext>
            </a:extLst>
          </a:blip>
          <a:srcRect/>
          <a:stretch>
            <a:fillRect/>
          </a:stretch>
        </p:blipFill>
        <p:spPr bwMode="auto">
          <a:xfrm>
            <a:off x="3657600" y="1295400"/>
            <a:ext cx="5486400" cy="3789363"/>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sp>
        <p:nvSpPr>
          <p:cNvPr id="15367" name="Text Box 1031"/>
          <p:cNvSpPr txBox="1">
            <a:spLocks noChangeArrowheads="1"/>
          </p:cNvSpPr>
          <p:nvPr/>
        </p:nvSpPr>
        <p:spPr bwMode="auto">
          <a:xfrm>
            <a:off x="0" y="6489700"/>
            <a:ext cx="9144000" cy="3667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sz="1800" b="1" dirty="0" err="1">
                <a:solidFill>
                  <a:srgbClr val="A9A9A9"/>
                </a:solidFill>
                <a:effectLst/>
                <a:latin typeface="Tempus Sans ITC" pitchFamily="82" charset="0"/>
              </a:rPr>
              <a:t>Saintes</a:t>
            </a:r>
            <a:r>
              <a:rPr lang="en-US" altLang="en-US" sz="1800" b="1" dirty="0">
                <a:solidFill>
                  <a:srgbClr val="666699"/>
                </a:solidFill>
                <a:effectLst/>
                <a:latin typeface="Tempus Sans ITC" pitchFamily="82" charset="0"/>
              </a:rPr>
              <a:t>	</a:t>
            </a:r>
            <a:r>
              <a:rPr lang="en-US" altLang="en-US" sz="1800" b="1" dirty="0">
                <a:effectLst/>
                <a:latin typeface="Tempus Sans ITC" pitchFamily="82" charset="0"/>
              </a:rPr>
              <a:t>	</a:t>
            </a:r>
            <a:r>
              <a:rPr lang="en-US" altLang="en-US" sz="1800" b="1" dirty="0" err="1">
                <a:effectLst/>
                <a:latin typeface="Tempus Sans ITC" pitchFamily="82" charset="0"/>
              </a:rPr>
              <a:t>Aosta</a:t>
            </a:r>
            <a:r>
              <a:rPr lang="en-US" altLang="en-US" sz="1800" b="1" dirty="0">
                <a:effectLst/>
                <a:latin typeface="Tempus Sans ITC" pitchFamily="82" charset="0"/>
              </a:rPr>
              <a:t> (Augusta </a:t>
            </a:r>
            <a:r>
              <a:rPr lang="en-US" altLang="en-US" sz="1800" b="1" dirty="0" err="1">
                <a:effectLst/>
                <a:latin typeface="Tempus Sans ITC" pitchFamily="82" charset="0"/>
              </a:rPr>
              <a:t>Praetoria</a:t>
            </a:r>
            <a:r>
              <a:rPr lang="en-US" altLang="en-US" sz="1800" b="1" dirty="0">
                <a:effectLst/>
                <a:latin typeface="Tempus Sans ITC" pitchFamily="82" charset="0"/>
              </a:rPr>
              <a:t>)			Glanum</a:t>
            </a:r>
          </a:p>
        </p:txBody>
      </p:sp>
      <p:pic>
        <p:nvPicPr>
          <p:cNvPr id="15370" name="Picture 1034" descr="C:\Eigene Dateien\Bewerbungen\Leeds presentation March 2006\ARC_Aosta.jpg"/>
          <p:cNvPicPr>
            <a:picLocks noChangeAspect="1" noChangeArrowheads="1"/>
          </p:cNvPicPr>
          <p:nvPr/>
        </p:nvPicPr>
        <p:blipFill>
          <a:blip r:embed="rId5" cstate="print">
            <a:extLst>
              <a:ext uri="{28A0092B-C50C-407E-A947-70E740481C1C}">
                <a14:useLocalDpi xmlns="" xmlns:a14="http://schemas.microsoft.com/office/drawing/2010/main" val="0"/>
              </a:ext>
            </a:extLst>
          </a:blip>
          <a:srcRect l="3828" t="1471" r="2393" b="7353"/>
          <a:stretch>
            <a:fillRect/>
          </a:stretch>
        </p:blipFill>
        <p:spPr bwMode="auto">
          <a:xfrm>
            <a:off x="152400" y="1295400"/>
            <a:ext cx="3854450" cy="4876800"/>
          </a:xfrm>
          <a:prstGeom prst="rect">
            <a:avLst/>
          </a:prstGeom>
          <a:noFill/>
          <a:extLst>
            <a:ext uri="{909E8E84-426E-40DD-AFC4-6F175D3DCCD1}">
              <a14:hiddenFill xmlns="" xmlns:a14="http://schemas.microsoft.com/office/drawing/2010/main">
                <a:solidFill>
                  <a:srgbClr val="FFFFFF"/>
                </a:solidFill>
              </a14:hiddenFill>
            </a:ext>
          </a:extLst>
        </p:spPr>
      </p:pic>
      <p:sp>
        <p:nvSpPr>
          <p:cNvPr id="8" name="Rectangle 7"/>
          <p:cNvSpPr>
            <a:spLocks noChangeArrowheads="1"/>
          </p:cNvSpPr>
          <p:nvPr/>
        </p:nvSpPr>
        <p:spPr bwMode="auto">
          <a:xfrm>
            <a:off x="762000" y="299120"/>
            <a:ext cx="7772400" cy="6096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lIns="92075" tIns="46038" rIns="92075" bIns="46038" anchor="ctr"/>
          <a:lstStyle>
            <a:lvl1pPr algn="ctr">
              <a:spcBef>
                <a:spcPct val="0"/>
              </a:spcBef>
              <a:defRPr kumimoji="1" sz="4400">
                <a:solidFill>
                  <a:schemeClr val="tx2"/>
                </a:solidFill>
                <a:latin typeface="Times New Roman" pitchFamily="18" charset="0"/>
              </a:defRPr>
            </a:lvl1pPr>
            <a:lvl2pPr algn="ctr">
              <a:spcBef>
                <a:spcPct val="0"/>
              </a:spcBef>
              <a:defRPr kumimoji="1" sz="4400">
                <a:solidFill>
                  <a:schemeClr val="tx2"/>
                </a:solidFill>
                <a:latin typeface="Times New Roman" pitchFamily="18" charset="0"/>
              </a:defRPr>
            </a:lvl2pPr>
            <a:lvl3pPr algn="ctr">
              <a:spcBef>
                <a:spcPct val="0"/>
              </a:spcBef>
              <a:defRPr kumimoji="1" sz="4400">
                <a:solidFill>
                  <a:schemeClr val="tx2"/>
                </a:solidFill>
                <a:latin typeface="Times New Roman" pitchFamily="18" charset="0"/>
              </a:defRPr>
            </a:lvl3pPr>
            <a:lvl4pPr algn="ctr">
              <a:spcBef>
                <a:spcPct val="0"/>
              </a:spcBef>
              <a:defRPr kumimoji="1" sz="4400">
                <a:solidFill>
                  <a:schemeClr val="tx2"/>
                </a:solidFill>
                <a:latin typeface="Times New Roman" pitchFamily="18" charset="0"/>
              </a:defRPr>
            </a:lvl4pPr>
            <a:lvl5pPr algn="ctr">
              <a:spcBef>
                <a:spcPct val="0"/>
              </a:spcBef>
              <a:defRPr kumimoji="1" sz="4400">
                <a:solidFill>
                  <a:schemeClr val="tx2"/>
                </a:solidFill>
                <a:latin typeface="Times New Roman" pitchFamily="18" charset="0"/>
              </a:defRPr>
            </a:lvl5pPr>
            <a:lvl6pPr marL="457200" algn="ctr" eaLnBrk="0" fontAlgn="base" hangingPunct="0">
              <a:spcBef>
                <a:spcPct val="0"/>
              </a:spcBef>
              <a:spcAft>
                <a:spcPct val="0"/>
              </a:spcAft>
              <a:defRPr kumimoji="1" sz="4400">
                <a:solidFill>
                  <a:schemeClr val="tx2"/>
                </a:solidFill>
                <a:latin typeface="Times New Roman" pitchFamily="18" charset="0"/>
              </a:defRPr>
            </a:lvl6pPr>
            <a:lvl7pPr marL="914400" algn="ctr" eaLnBrk="0" fontAlgn="base" hangingPunct="0">
              <a:spcBef>
                <a:spcPct val="0"/>
              </a:spcBef>
              <a:spcAft>
                <a:spcPct val="0"/>
              </a:spcAft>
              <a:defRPr kumimoji="1" sz="4400">
                <a:solidFill>
                  <a:schemeClr val="tx2"/>
                </a:solidFill>
                <a:latin typeface="Times New Roman" pitchFamily="18" charset="0"/>
              </a:defRPr>
            </a:lvl7pPr>
            <a:lvl8pPr marL="1371600" algn="ctr" eaLnBrk="0" fontAlgn="base" hangingPunct="0">
              <a:spcBef>
                <a:spcPct val="0"/>
              </a:spcBef>
              <a:spcAft>
                <a:spcPct val="0"/>
              </a:spcAft>
              <a:defRPr kumimoji="1" sz="4400">
                <a:solidFill>
                  <a:schemeClr val="tx2"/>
                </a:solidFill>
                <a:latin typeface="Times New Roman" pitchFamily="18" charset="0"/>
              </a:defRPr>
            </a:lvl8pPr>
            <a:lvl9pPr marL="1828800" algn="ctr" eaLnBrk="0" fontAlgn="base" hangingPunct="0">
              <a:spcBef>
                <a:spcPct val="0"/>
              </a:spcBef>
              <a:spcAft>
                <a:spcPct val="0"/>
              </a:spcAft>
              <a:defRPr kumimoji="1" sz="4400">
                <a:solidFill>
                  <a:schemeClr val="tx2"/>
                </a:solidFill>
                <a:latin typeface="Times New Roman" pitchFamily="18" charset="0"/>
              </a:defRPr>
            </a:lvl9pPr>
          </a:lstStyle>
          <a:p>
            <a:r>
              <a:rPr lang="en-US" altLang="en-US" dirty="0">
                <a:effectLst/>
              </a:rPr>
              <a:t>Triumphal arches</a:t>
            </a:r>
          </a:p>
        </p:txBody>
      </p:sp>
      <p:sp>
        <p:nvSpPr>
          <p:cNvPr id="10" name="Title 9"/>
          <p:cNvSpPr>
            <a:spLocks noGrp="1"/>
          </p:cNvSpPr>
          <p:nvPr>
            <p:ph type="title"/>
          </p:nvPr>
        </p:nvSpPr>
        <p:spPr/>
        <p:txBody>
          <a:bodyPr/>
          <a:lstStyle/>
          <a:p>
            <a:endParaRPr lang="en-GB"/>
          </a:p>
        </p:txBody>
      </p:sp>
    </p:spTree>
    <p:extLst>
      <p:ext uri="{BB962C8B-B14F-4D97-AF65-F5344CB8AC3E}">
        <p14:creationId xmlns="" xmlns:p14="http://schemas.microsoft.com/office/powerpoint/2010/main" val="238118466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5" fill="hold" grpId="0" nodeType="afterEffect">
                                  <p:stCondLst>
                                    <p:cond delay="0"/>
                                  </p:stCondLst>
                                  <p:childTnLst>
                                    <p:set>
                                      <p:cBhvr>
                                        <p:cTn id="6" dur="1" fill="hold">
                                          <p:stCondLst>
                                            <p:cond delay="0"/>
                                          </p:stCondLst>
                                        </p:cTn>
                                        <p:tgtEl>
                                          <p:spTgt spid="15367"/>
                                        </p:tgtEl>
                                        <p:attrNameLst>
                                          <p:attrName>style.visibility</p:attrName>
                                        </p:attrNameLst>
                                      </p:cBhvr>
                                      <p:to>
                                        <p:strVal val="visible"/>
                                      </p:to>
                                    </p:set>
                                    <p:animEffect transition="in" filter="randombar(vertical)">
                                      <p:cBhvr>
                                        <p:cTn id="7" dur="500"/>
                                        <p:tgtEl>
                                          <p:spTgt spid="15367"/>
                                        </p:tgtEl>
                                      </p:cBhvr>
                                    </p:animEffect>
                                  </p:childTnLst>
                                </p:cTn>
                              </p:par>
                            </p:childTnLst>
                          </p:cTn>
                        </p:par>
                        <p:par>
                          <p:cTn id="8" fill="hold" nodeType="afterGroup">
                            <p:stCondLst>
                              <p:cond delay="500"/>
                            </p:stCondLst>
                            <p:childTnLst>
                              <p:par>
                                <p:cTn id="9" presetID="14" presetClass="entr" presetSubtype="5" fill="hold" nodeType="afterEffect">
                                  <p:stCondLst>
                                    <p:cond delay="0"/>
                                  </p:stCondLst>
                                  <p:childTnLst>
                                    <p:set>
                                      <p:cBhvr>
                                        <p:cTn id="10" dur="1" fill="hold">
                                          <p:stCondLst>
                                            <p:cond delay="0"/>
                                          </p:stCondLst>
                                        </p:cTn>
                                        <p:tgtEl>
                                          <p:spTgt spid="15366"/>
                                        </p:tgtEl>
                                        <p:attrNameLst>
                                          <p:attrName>style.visibility</p:attrName>
                                        </p:attrNameLst>
                                      </p:cBhvr>
                                      <p:to>
                                        <p:strVal val="visible"/>
                                      </p:to>
                                    </p:set>
                                    <p:animEffect transition="in" filter="randombar(vertical)">
                                      <p:cBhvr>
                                        <p:cTn id="11" dur="500"/>
                                        <p:tgtEl>
                                          <p:spTgt spid="15366"/>
                                        </p:tgtEl>
                                      </p:cBhvr>
                                    </p:animEffect>
                                  </p:childTnLst>
                                </p:cTn>
                              </p:par>
                            </p:childTnLst>
                          </p:cTn>
                        </p:par>
                        <p:par>
                          <p:cTn id="12" fill="hold" nodeType="afterGroup">
                            <p:stCondLst>
                              <p:cond delay="1000"/>
                            </p:stCondLst>
                            <p:childTnLst>
                              <p:par>
                                <p:cTn id="13" presetID="14" presetClass="entr" presetSubtype="10" fill="hold" nodeType="afterEffect">
                                  <p:stCondLst>
                                    <p:cond delay="0"/>
                                  </p:stCondLst>
                                  <p:childTnLst>
                                    <p:set>
                                      <p:cBhvr>
                                        <p:cTn id="14" dur="1" fill="hold">
                                          <p:stCondLst>
                                            <p:cond delay="0"/>
                                          </p:stCondLst>
                                        </p:cTn>
                                        <p:tgtEl>
                                          <p:spTgt spid="15370"/>
                                        </p:tgtEl>
                                        <p:attrNameLst>
                                          <p:attrName>style.visibility</p:attrName>
                                        </p:attrNameLst>
                                      </p:cBhvr>
                                      <p:to>
                                        <p:strVal val="visible"/>
                                      </p:to>
                                    </p:set>
                                    <p:animEffect transition="in" filter="randombar(horizontal)">
                                      <p:cBhvr>
                                        <p:cTn id="15" dur="500"/>
                                        <p:tgtEl>
                                          <p:spTgt spid="153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7" grpId="0" autoUpdateAnimBg="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82" name="Picture 6" descr="C:\Eigene Dateien\TEACHING MATERIAL\CITIES &amp; SETTLEMENTS\AUGUSTUS ROM\Forum Romanum Tempel und Böge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 xmlns:a14="http://schemas.microsoft.com/office/drawing/2010/main" val="0"/>
              </a:ext>
            </a:extLst>
          </a:blip>
          <a:srcRect/>
          <a:stretch>
            <a:fillRect/>
          </a:stretch>
        </p:blipFill>
        <p:spPr bwMode="auto">
          <a:xfrm>
            <a:off x="0" y="1066800"/>
            <a:ext cx="9144000" cy="3959225"/>
          </a:xfrm>
          <a:prstGeom prst="rect">
            <a:avLst/>
          </a:prstGeom>
          <a:noFill/>
          <a:extLst>
            <a:ext uri="{909E8E84-426E-40DD-AFC4-6F175D3DCCD1}">
              <a14:hiddenFill xmlns="" xmlns:a14="http://schemas.microsoft.com/office/drawing/2010/main">
                <a:solidFill>
                  <a:srgbClr val="FFFFFF"/>
                </a:solidFill>
              </a14:hiddenFill>
            </a:ext>
          </a:extLst>
        </p:spPr>
      </p:pic>
      <p:sp>
        <p:nvSpPr>
          <p:cNvPr id="24578" name="Rectangle 2"/>
          <p:cNvSpPr>
            <a:spLocks noGrp="1" noChangeArrowheads="1"/>
          </p:cNvSpPr>
          <p:nvPr>
            <p:ph type="title"/>
          </p:nvPr>
        </p:nvSpPr>
        <p:spPr/>
        <p:txBody>
          <a:bodyPr/>
          <a:lstStyle/>
          <a:p>
            <a:r>
              <a:rPr lang="en-US" altLang="en-US"/>
              <a:t>Triumph- bzw. Ehrenbögen</a:t>
            </a:r>
          </a:p>
        </p:txBody>
      </p:sp>
      <p:sp>
        <p:nvSpPr>
          <p:cNvPr id="8" name="Content Placeholder 7"/>
          <p:cNvSpPr>
            <a:spLocks noGrp="1"/>
          </p:cNvSpPr>
          <p:nvPr>
            <p:ph sz="quarter" idx="1"/>
          </p:nvPr>
        </p:nvSpPr>
        <p:spPr/>
        <p:txBody>
          <a:bodyPr/>
          <a:lstStyle/>
          <a:p>
            <a:endParaRPr lang="en-GB"/>
          </a:p>
        </p:txBody>
      </p:sp>
      <p:pic>
        <p:nvPicPr>
          <p:cNvPr id="24583" name="Picture 7" descr="C:\Eigene Dateien\Dissertation NEU\Aosta Arch of Augustus SMALL.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0" y="990600"/>
            <a:ext cx="4892675" cy="4840288"/>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pic>
        <p:nvPicPr>
          <p:cNvPr id="24580" name="Picture 4" descr="C:\Eigene Dateien\Dissertation NEU\Susa Photo 1 SM.JPG"/>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3873500" y="0"/>
            <a:ext cx="5270500" cy="6858000"/>
          </a:xfrm>
          <a:prstGeom prst="rect">
            <a:avLst/>
          </a:prstGeom>
          <a:noFill/>
          <a:extLst>
            <a:ext uri="{909E8E84-426E-40DD-AFC4-6F175D3DCCD1}">
              <a14:hiddenFill xmlns="" xmlns:a14="http://schemas.microsoft.com/office/drawing/2010/main">
                <a:solidFill>
                  <a:srgbClr val="FFFFFF"/>
                </a:solidFill>
              </a14:hiddenFill>
            </a:ext>
          </a:extLst>
        </p:spPr>
      </p:pic>
      <p:pic>
        <p:nvPicPr>
          <p:cNvPr id="24579" name="Picture 3" descr="C:\Eigene Dateien\Dissertation NEU\susa arc detail frieze.TIF"/>
          <p:cNvPicPr>
            <a:picLocks noChangeAspect="1" noChangeArrowheads="1"/>
          </p:cNvPicPr>
          <p:nvPr/>
        </p:nvPicPr>
        <p:blipFill>
          <a:blip r:embed="rId5" cstate="print">
            <a:biLevel thresh="50000"/>
            <a:extLst>
              <a:ext uri="{28A0092B-C50C-407E-A947-70E740481C1C}">
                <a14:useLocalDpi xmlns="" xmlns:a14="http://schemas.microsoft.com/office/drawing/2010/main" val="0"/>
              </a:ext>
            </a:extLst>
          </a:blip>
          <a:srcRect/>
          <a:stretch>
            <a:fillRect/>
          </a:stretch>
        </p:blipFill>
        <p:spPr bwMode="auto">
          <a:xfrm>
            <a:off x="-50348" y="2420888"/>
            <a:ext cx="9194348" cy="4386470"/>
          </a:xfrm>
          <a:prstGeom prst="rect">
            <a:avLst/>
          </a:prstGeom>
          <a:noFill/>
          <a:extLst>
            <a:ext uri="{909E8E84-426E-40DD-AFC4-6F175D3DCCD1}">
              <a14:hiddenFill xmlns="" xmlns:a14="http://schemas.microsoft.com/office/drawing/2010/main">
                <a:solidFill>
                  <a:srgbClr val="FFFFFF"/>
                </a:solidFill>
              </a14:hiddenFill>
            </a:ext>
          </a:extLst>
        </p:spPr>
      </p:pic>
      <p:sp>
        <p:nvSpPr>
          <p:cNvPr id="7" name="Text Box 1031"/>
          <p:cNvSpPr txBox="1">
            <a:spLocks noChangeArrowheads="1"/>
          </p:cNvSpPr>
          <p:nvPr/>
        </p:nvSpPr>
        <p:spPr bwMode="auto">
          <a:xfrm>
            <a:off x="0" y="980728"/>
            <a:ext cx="3059832" cy="1354217"/>
          </a:xfrm>
          <a:prstGeom prst="rect">
            <a:avLst/>
          </a:prstGeom>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dist="35921" dir="2700000" algn="ctr" rotWithShape="0">
                    <a:schemeClr val="bg2"/>
                  </a:outerShdw>
                </a:effectLst>
              </a14:hiddenEffects>
            </a:ext>
          </a:extLst>
        </p:spPr>
        <p:style>
          <a:lnRef idx="0">
            <a:schemeClr val="dk1"/>
          </a:lnRef>
          <a:fillRef idx="3">
            <a:schemeClr val="dk1"/>
          </a:fillRef>
          <a:effectRef idx="3">
            <a:schemeClr val="dk1"/>
          </a:effectRef>
          <a:fontRef idx="minor">
            <a:schemeClr val="lt1"/>
          </a:fontRef>
        </p:style>
        <p:txBody>
          <a:bodyPr wrap="square">
            <a:spAutoFit/>
          </a:bodyPr>
          <a:lstStyle/>
          <a:p>
            <a:pPr algn="l"/>
            <a:r>
              <a:rPr lang="en-US" altLang="en-US" sz="1600" b="1" dirty="0" smtClean="0">
                <a:solidFill>
                  <a:srgbClr val="A9A9A9"/>
                </a:solidFill>
                <a:effectLst/>
                <a:latin typeface="Tempus Sans ITC" pitchFamily="82" charset="0"/>
              </a:rPr>
              <a:t>Susa/</a:t>
            </a:r>
            <a:r>
              <a:rPr lang="en-US" altLang="en-US" sz="1600" b="1" dirty="0" err="1" smtClean="0">
                <a:solidFill>
                  <a:srgbClr val="A9A9A9"/>
                </a:solidFill>
                <a:effectLst/>
                <a:latin typeface="Tempus Sans ITC" pitchFamily="82" charset="0"/>
              </a:rPr>
              <a:t>Segusio</a:t>
            </a:r>
            <a:endParaRPr lang="en-US" altLang="en-US" sz="1600" b="1" dirty="0" smtClean="0">
              <a:solidFill>
                <a:srgbClr val="A9A9A9"/>
              </a:solidFill>
              <a:effectLst/>
              <a:latin typeface="Tempus Sans ITC" pitchFamily="82" charset="0"/>
            </a:endParaRPr>
          </a:p>
          <a:p>
            <a:pPr algn="l"/>
            <a:r>
              <a:rPr lang="en-US" altLang="en-US" sz="1600" b="1" dirty="0" err="1" smtClean="0">
                <a:solidFill>
                  <a:srgbClr val="A9A9A9"/>
                </a:solidFill>
                <a:latin typeface="Tempus Sans ITC" pitchFamily="82" charset="0"/>
              </a:rPr>
              <a:t>Cottius</a:t>
            </a:r>
            <a:r>
              <a:rPr lang="en-US" altLang="en-US" sz="1600" b="1" dirty="0" smtClean="0">
                <a:solidFill>
                  <a:srgbClr val="A9A9A9"/>
                </a:solidFill>
                <a:latin typeface="Tempus Sans ITC" pitchFamily="82" charset="0"/>
              </a:rPr>
              <a:t>, the son of king </a:t>
            </a:r>
            <a:r>
              <a:rPr lang="en-US" altLang="en-US" sz="1600" b="1" dirty="0" err="1" smtClean="0">
                <a:solidFill>
                  <a:srgbClr val="A9A9A9"/>
                </a:solidFill>
                <a:latin typeface="Tempus Sans ITC" pitchFamily="82" charset="0"/>
              </a:rPr>
              <a:t>Donnus</a:t>
            </a:r>
            <a:endParaRPr lang="en-US" altLang="en-US" sz="1600" b="1" dirty="0" smtClean="0">
              <a:solidFill>
                <a:srgbClr val="A9A9A9"/>
              </a:solidFill>
              <a:latin typeface="Tempus Sans ITC" pitchFamily="82" charset="0"/>
            </a:endParaRPr>
          </a:p>
          <a:p>
            <a:pPr algn="l"/>
            <a:r>
              <a:rPr lang="en-US" altLang="en-US" sz="1600" b="1" dirty="0" smtClean="0">
                <a:solidFill>
                  <a:srgbClr val="A9A9A9"/>
                </a:solidFill>
                <a:effectLst/>
                <a:latin typeface="Tempus Sans ITC" pitchFamily="82" charset="0"/>
                <a:sym typeface="Wingdings" pitchFamily="2" charset="2"/>
              </a:rPr>
              <a:t></a:t>
            </a:r>
            <a:r>
              <a:rPr lang="en-US" altLang="en-US" sz="1600" b="1" dirty="0" err="1" smtClean="0">
                <a:solidFill>
                  <a:srgbClr val="A9A9A9"/>
                </a:solidFill>
                <a:effectLst/>
                <a:latin typeface="Tempus Sans ITC" pitchFamily="82" charset="0"/>
                <a:sym typeface="Wingdings" pitchFamily="2" charset="2"/>
              </a:rPr>
              <a:t>praefect</a:t>
            </a:r>
            <a:r>
              <a:rPr lang="en-US" altLang="en-US" sz="1600" b="1" dirty="0" smtClean="0">
                <a:solidFill>
                  <a:srgbClr val="A9A9A9"/>
                </a:solidFill>
                <a:effectLst/>
                <a:latin typeface="Tempus Sans ITC" pitchFamily="82" charset="0"/>
                <a:sym typeface="Wingdings" pitchFamily="2" charset="2"/>
              </a:rPr>
              <a:t> of his father’s kingdom</a:t>
            </a:r>
          </a:p>
          <a:p>
            <a:pPr algn="l"/>
            <a:r>
              <a:rPr lang="en-US" altLang="en-US" sz="1600" b="1" dirty="0" smtClean="0">
                <a:solidFill>
                  <a:srgbClr val="A9A9A9"/>
                </a:solidFill>
                <a:latin typeface="Tempus Sans ITC" pitchFamily="82" charset="0"/>
                <a:sym typeface="Wingdings" pitchFamily="2" charset="2"/>
              </a:rPr>
              <a:t></a:t>
            </a:r>
            <a:r>
              <a:rPr lang="en-US" altLang="en-US" sz="1600" b="1" dirty="0" err="1" smtClean="0">
                <a:solidFill>
                  <a:srgbClr val="A9A9A9"/>
                </a:solidFill>
                <a:latin typeface="Tempus Sans ITC" pitchFamily="82" charset="0"/>
                <a:sym typeface="Wingdings" pitchFamily="2" charset="2"/>
              </a:rPr>
              <a:t>Alpes</a:t>
            </a:r>
            <a:r>
              <a:rPr lang="en-US" altLang="en-US" sz="1600" b="1" dirty="0" smtClean="0">
                <a:solidFill>
                  <a:srgbClr val="A9A9A9"/>
                </a:solidFill>
                <a:latin typeface="Tempus Sans ITC" pitchFamily="82" charset="0"/>
                <a:sym typeface="Wingdings" pitchFamily="2" charset="2"/>
              </a:rPr>
              <a:t> </a:t>
            </a:r>
            <a:r>
              <a:rPr lang="en-US" altLang="en-US" sz="1600" b="1" dirty="0" err="1" smtClean="0">
                <a:solidFill>
                  <a:srgbClr val="A9A9A9"/>
                </a:solidFill>
                <a:latin typeface="Tempus Sans ITC" pitchFamily="82" charset="0"/>
                <a:sym typeface="Wingdings" pitchFamily="2" charset="2"/>
              </a:rPr>
              <a:t>Cottiae</a:t>
            </a:r>
            <a:endParaRPr lang="en-US" altLang="en-US" sz="1600" b="1" dirty="0">
              <a:effectLst/>
              <a:latin typeface="Tempus Sans ITC" pitchFamily="82" charset="0"/>
            </a:endParaRPr>
          </a:p>
        </p:txBody>
      </p:sp>
    </p:spTree>
    <p:extLst>
      <p:ext uri="{BB962C8B-B14F-4D97-AF65-F5344CB8AC3E}">
        <p14:creationId xmlns="" xmlns:p14="http://schemas.microsoft.com/office/powerpoint/2010/main" val="383938917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5" fill="hold" nodeType="afterEffect">
                                  <p:stCondLst>
                                    <p:cond delay="1000"/>
                                  </p:stCondLst>
                                  <p:childTnLst>
                                    <p:set>
                                      <p:cBhvr>
                                        <p:cTn id="6" dur="1" fill="hold">
                                          <p:stCondLst>
                                            <p:cond delay="0"/>
                                          </p:stCondLst>
                                        </p:cTn>
                                        <p:tgtEl>
                                          <p:spTgt spid="24580"/>
                                        </p:tgtEl>
                                        <p:attrNameLst>
                                          <p:attrName>style.visibility</p:attrName>
                                        </p:attrNameLst>
                                      </p:cBhvr>
                                      <p:to>
                                        <p:strVal val="visible"/>
                                      </p:to>
                                    </p:set>
                                    <p:animEffect transition="in" filter="randombar(vertical)">
                                      <p:cBhvr>
                                        <p:cTn id="7" dur="500"/>
                                        <p:tgtEl>
                                          <p:spTgt spid="24580"/>
                                        </p:tgtEl>
                                      </p:cBhvr>
                                    </p:animEffect>
                                  </p:childTnLst>
                                </p:cTn>
                              </p:par>
                            </p:childTnLst>
                          </p:cTn>
                        </p:par>
                        <p:par>
                          <p:cTn id="8" fill="hold" nodeType="withGroup">
                            <p:stCondLst>
                              <p:cond delay="1500"/>
                            </p:stCondLst>
                            <p:childTnLst>
                              <p:par>
                                <p:cTn id="9" presetID="14" presetClass="entr" presetSubtype="5"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randombar(vertical)">
                                      <p:cBhvr>
                                        <p:cTn id="11" dur="20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5" presetClass="entr" presetSubtype="10" fill="hold" nodeType="clickEffect">
                                  <p:stCondLst>
                                    <p:cond delay="0"/>
                                  </p:stCondLst>
                                  <p:childTnLst>
                                    <p:set>
                                      <p:cBhvr>
                                        <p:cTn id="15" dur="1" fill="hold">
                                          <p:stCondLst>
                                            <p:cond delay="0"/>
                                          </p:stCondLst>
                                        </p:cTn>
                                        <p:tgtEl>
                                          <p:spTgt spid="24579"/>
                                        </p:tgtEl>
                                        <p:attrNameLst>
                                          <p:attrName>style.visibility</p:attrName>
                                        </p:attrNameLst>
                                      </p:cBhvr>
                                      <p:to>
                                        <p:strVal val="visible"/>
                                      </p:to>
                                    </p:set>
                                    <p:animEffect transition="in" filter="checkerboard(across)">
                                      <p:cBhvr>
                                        <p:cTn id="16" dur="2000"/>
                                        <p:tgtEl>
                                          <p:spTgt spid="245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C:\Eigene Dateien\TEACHING MATERIAL\CITIES &amp; SETTLEMENTS\AUGUSTUS ROM\Augustus Statue Primaporta 19 17 BC.JPG"/>
          <p:cNvPicPr>
            <a:picLocks noChangeAspect="1" noChangeArrowheads="1"/>
          </p:cNvPicPr>
          <p:nvPr/>
        </p:nvPicPr>
        <p:blipFill>
          <a:blip r:embed="rId2" cstate="print">
            <a:extLst>
              <a:ext uri="{BEBA8EAE-BF5A-486C-A8C5-ECC9F3942E4B}">
                <a14:imgProps xmlns="" xmlns:a14="http://schemas.microsoft.com/office/drawing/2010/main">
                  <a14:imgLayer r:embed="rId3">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 xmlns:a14="http://schemas.microsoft.com/office/drawing/2010/main" val="0"/>
              </a:ext>
            </a:extLst>
          </a:blip>
          <a:srcRect/>
          <a:stretch>
            <a:fillRect/>
          </a:stretch>
        </p:blipFill>
        <p:spPr bwMode="auto">
          <a:xfrm>
            <a:off x="4860032" y="-10493"/>
            <a:ext cx="4283968" cy="6769727"/>
          </a:xfrm>
          <a:prstGeom prst="rect">
            <a:avLst/>
          </a:prstGeom>
          <a:noFill/>
          <a:ln w="9525">
            <a:noFill/>
            <a:miter lim="800000"/>
            <a:headEnd/>
            <a:tailEnd/>
          </a:ln>
          <a:extLst>
            <a:ext uri="{909E8E84-426E-40DD-AFC4-6F175D3DCCD1}">
              <a14:hiddenFill xmlns="" xmlns:a14="http://schemas.microsoft.com/office/drawing/2010/main">
                <a:solidFill>
                  <a:srgbClr val="FFFFFF"/>
                </a:solidFill>
              </a14:hiddenFill>
            </a:ext>
          </a:extLst>
        </p:spPr>
      </p:pic>
      <p:sp>
        <p:nvSpPr>
          <p:cNvPr id="4" name="TextBox 3"/>
          <p:cNvSpPr txBox="1"/>
          <p:nvPr/>
        </p:nvSpPr>
        <p:spPr>
          <a:xfrm>
            <a:off x="107504" y="1342509"/>
            <a:ext cx="5904656" cy="646331"/>
          </a:xfrm>
          <a:prstGeom prst="rect">
            <a:avLst/>
          </a:prstGeom>
          <a:noFill/>
        </p:spPr>
        <p:txBody>
          <a:bodyPr wrap="square" rtlCol="0">
            <a:spAutoFit/>
          </a:bodyPr>
          <a:lstStyle/>
          <a:p>
            <a:r>
              <a:rPr lang="en-GB" dirty="0" smtClean="0"/>
              <a:t>An ideology not just for Rome and the Romans, </a:t>
            </a:r>
            <a:br>
              <a:rPr lang="en-GB" dirty="0" smtClean="0"/>
            </a:br>
            <a:r>
              <a:rPr lang="en-GB" dirty="0" smtClean="0"/>
              <a:t>but for an entire empire</a:t>
            </a:r>
            <a:endParaRPr lang="en-GB" dirty="0"/>
          </a:p>
        </p:txBody>
      </p:sp>
      <p:pic>
        <p:nvPicPr>
          <p:cNvPr id="7" name="Picture 7" descr="C:\Eigene Dateien\Bewerbungen\Leeds presentation March 2006\Arles shield Augustus.JPG"/>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8720" t="34521" r="12796" b="35049"/>
          <a:stretch/>
        </p:blipFill>
        <p:spPr bwMode="auto">
          <a:xfrm>
            <a:off x="179512" y="4697760"/>
            <a:ext cx="4536504" cy="2160240"/>
          </a:xfrm>
          <a:prstGeom prst="rect">
            <a:avLst/>
          </a:prstGeom>
          <a:noFill/>
          <a:extLst>
            <a:ext uri="{909E8E84-426E-40DD-AFC4-6F175D3DCCD1}">
              <a14:hiddenFill xmlns="" xmlns:a14="http://schemas.microsoft.com/office/drawing/2010/main">
                <a:solidFill>
                  <a:srgbClr val="FFFFFF"/>
                </a:solidFill>
              </a14:hiddenFill>
            </a:ext>
          </a:extLst>
        </p:spPr>
      </p:pic>
      <p:pic>
        <p:nvPicPr>
          <p:cNvPr id="6" name="Picture 2" descr="http://www.coinarchives.com/816e40121c8d72d05b477d4ab5c06bbc/img/heritage/3030/image23918.jpg"/>
          <p:cNvPicPr>
            <a:picLocks noChangeAspect="1" noChangeArrowheads="1"/>
          </p:cNvPicPr>
          <p:nvPr/>
        </p:nvPicPr>
        <p:blipFill>
          <a:blip r:embed="rId5" cstate="print">
            <a:extLst>
              <a:ext uri="{BEBA8EAE-BF5A-486C-A8C5-ECC9F3942E4B}">
                <a14:imgProps xmlns="" xmlns:a14="http://schemas.microsoft.com/office/drawing/2010/main">
                  <a14:imgLayer r:embed="rId6">
                    <a14:imgEffect>
                      <a14:backgroundRemoval t="807" b="98285" l="450" r="99250">
                        <a14:foregroundMark x1="6850" y1="18668" x2="6850" y2="18668"/>
                        <a14:foregroundMark x1="21050" y1="6458" x2="21050" y2="6458"/>
                        <a14:foregroundMark x1="2550" y1="46115" x2="2550" y2="46115"/>
                        <a14:foregroundMark x1="26300" y1="98285" x2="26300" y2="98285"/>
                        <a14:foregroundMark x1="23500" y1="95964" x2="23500" y2="95964"/>
                        <a14:foregroundMark x1="450" y1="44501" x2="450" y2="44501"/>
                        <a14:foregroundMark x1="1750" y1="41675" x2="1750" y2="41675"/>
                        <a14:foregroundMark x1="2450" y1="55701" x2="2450" y2="55701"/>
                        <a14:foregroundMark x1="5950" y1="23814" x2="5950" y2="23814"/>
                        <a14:foregroundMark x1="11850" y1="11100" x2="11850" y2="11100"/>
                        <a14:foregroundMark x1="31900" y1="4036" x2="31900" y2="4036"/>
                        <a14:foregroundMark x1="38150" y1="11100" x2="38150" y2="11100"/>
                        <a14:foregroundMark x1="38650" y1="11100" x2="38650" y2="11100"/>
                        <a14:foregroundMark x1="40150" y1="13925" x2="40150" y2="13925"/>
                        <a14:foregroundMark x1="5100" y1="24016" x2="5100" y2="24016"/>
                        <a14:foregroundMark x1="4050" y1="24521" x2="4050" y2="24521"/>
                        <a14:foregroundMark x1="8700" y1="16549" x2="8700" y2="16549"/>
                        <a14:foregroundMark x1="69100" y1="26135" x2="69100" y2="26135"/>
                        <a14:foregroundMark x1="69450" y1="44198" x2="69450" y2="44198"/>
                        <a14:foregroundMark x1="69600" y1="66297" x2="69600" y2="66297"/>
                        <a14:foregroundMark x1="72500" y1="79717" x2="72500" y2="79717"/>
                        <a14:foregroundMark x1="94250" y1="60444" x2="94250" y2="60444"/>
                        <a14:foregroundMark x1="97300" y1="51261" x2="97300" y2="51261"/>
                        <a14:foregroundMark x1="99250" y1="44904" x2="99250" y2="44904"/>
                        <a14:foregroundMark x1="86800" y1="8274" x2="86800" y2="8274"/>
                        <a14:foregroundMark x1="74700" y1="807" x2="74700" y2="807"/>
                        <a14:foregroundMark x1="64600" y1="11806" x2="64600" y2="11806"/>
                        <a14:foregroundMark x1="59800" y1="18365" x2="59800" y2="18365"/>
                        <a14:foregroundMark x1="55400" y1="21493" x2="55400" y2="21493"/>
                        <a14:foregroundMark x1="59000" y1="80222" x2="59000" y2="80222"/>
                        <a14:foregroundMark x1="91000" y1="13724" x2="91000" y2="13724"/>
                        <a14:foregroundMark x1="93350" y1="20484" x2="93350" y2="20484"/>
                        <a14:foregroundMark x1="94600" y1="22906" x2="94600" y2="22906"/>
                        <a14:foregroundMark x1="96600" y1="27548" x2="96600" y2="27548"/>
                        <a14:foregroundMark x1="96800" y1="28961" x2="96800" y2="28961"/>
                        <a14:foregroundMark x1="68300" y1="3128" x2="68300" y2="3128"/>
                        <a14:foregroundMark x1="66800" y1="4036" x2="66800" y2="4036"/>
                        <a14:foregroundMark x1="64350" y1="7164" x2="64350" y2="7164"/>
                        <a14:foregroundMark x1="56650" y1="16953" x2="56650" y2="16953"/>
                        <a14:foregroundMark x1="52250" y1="31282" x2="52250" y2="31282"/>
                        <a14:foregroundMark x1="54450" y1="72856" x2="54450" y2="72856"/>
                        <a14:foregroundMark x1="55250" y1="75479" x2="55250" y2="75479"/>
                        <a14:foregroundMark x1="41400" y1="16751" x2="41400" y2="16751"/>
                        <a14:foregroundMark x1="41050" y1="14127" x2="41050" y2="14127"/>
                        <a14:foregroundMark x1="37100" y1="8274" x2="37100" y2="8274"/>
                        <a14:foregroundMark x1="36300" y1="7366" x2="36300" y2="7366"/>
                        <a14:foregroundMark x1="53550" y1="36024" x2="53550" y2="36024"/>
                        <a14:foregroundMark x1="7100" y1="81130" x2="7100" y2="81130"/>
                        <a14:foregroundMark x1="7450" y1="83451" x2="7450" y2="83451"/>
                        <a14:foregroundMark x1="9900" y1="87487" x2="9900" y2="87487"/>
                        <a14:backgroundMark x1="30500" y1="1514" x2="30500" y2="1514"/>
                        <a14:backgroundMark x1="83200" y1="1917" x2="83200" y2="1917"/>
                      </a14:backgroundRemoval>
                    </a14:imgEffect>
                  </a14:imgLayer>
                </a14:imgProps>
              </a:ext>
              <a:ext uri="{28A0092B-C50C-407E-A947-70E740481C1C}">
                <a14:useLocalDpi xmlns="" xmlns:a14="http://schemas.microsoft.com/office/drawing/2010/main" val="0"/>
              </a:ext>
            </a:extLst>
          </a:blip>
          <a:srcRect l="49202"/>
          <a:stretch>
            <a:fillRect/>
          </a:stretch>
        </p:blipFill>
        <p:spPr bwMode="auto">
          <a:xfrm>
            <a:off x="4211960" y="4166748"/>
            <a:ext cx="3528392" cy="3441822"/>
          </a:xfrm>
          <a:prstGeom prst="rect">
            <a:avLst/>
          </a:prstGeom>
          <a:noFill/>
          <a:extLst>
            <a:ext uri="{909E8E84-426E-40DD-AFC4-6F175D3DCCD1}">
              <a14:hiddenFill xmlns="" xmlns:a14="http://schemas.microsoft.com/office/drawing/2010/main">
                <a:solidFill>
                  <a:srgbClr val="FFFFFF"/>
                </a:solidFill>
              </a14:hiddenFill>
            </a:ext>
          </a:extLst>
        </p:spPr>
      </p:pic>
      <p:sp>
        <p:nvSpPr>
          <p:cNvPr id="8" name="Content Placeholder 4"/>
          <p:cNvSpPr txBox="1">
            <a:spLocks/>
          </p:cNvSpPr>
          <p:nvPr/>
        </p:nvSpPr>
        <p:spPr>
          <a:xfrm>
            <a:off x="4067944" y="1988840"/>
            <a:ext cx="4983912" cy="4262608"/>
          </a:xfrm>
          <a:prstGeom prst="rect">
            <a:avLst/>
          </a:prstGeom>
        </p:spPr>
        <p:txBody>
          <a:bodyPr vert="horz">
            <a:normAutofit/>
          </a:bodyPr>
          <a:lstStyle/>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r>
              <a:rPr kumimoji="0" lang="en-GB" sz="2000" b="0" i="0" u="none" strike="noStrike" kern="1200" cap="none" spc="0" normalizeH="0" baseline="0" noProof="0" dirty="0" err="1" smtClean="0">
                <a:ln>
                  <a:noFill/>
                </a:ln>
                <a:solidFill>
                  <a:schemeClr val="tx1"/>
                </a:solidFill>
                <a:effectLst/>
                <a:uLnTx/>
                <a:uFillTx/>
                <a:latin typeface="+mn-lt"/>
                <a:ea typeface="+mn-ea"/>
                <a:cs typeface="+mn-cs"/>
              </a:rPr>
              <a:t>Prin</a:t>
            </a:r>
            <a:r>
              <a:rPr lang="en-GB" sz="2000" dirty="0" err="1" smtClean="0"/>
              <a:t>ceps</a:t>
            </a:r>
            <a:endParaRPr lang="en-GB" sz="2000" dirty="0" smtClean="0"/>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r>
              <a:rPr lang="en-GB" sz="2000" dirty="0" smtClean="0"/>
              <a:t>Pater </a:t>
            </a:r>
            <a:r>
              <a:rPr lang="en-GB" sz="2000" dirty="0" err="1" smtClean="0"/>
              <a:t>Patriae</a:t>
            </a:r>
            <a:r>
              <a:rPr lang="en-GB" sz="2000" dirty="0" smtClean="0"/>
              <a:t/>
            </a:r>
            <a:br>
              <a:rPr lang="en-GB" sz="2000" dirty="0" smtClean="0"/>
            </a:br>
            <a:r>
              <a:rPr lang="en-GB" sz="2000" dirty="0" smtClean="0"/>
              <a:t>  “Father of the</a:t>
            </a:r>
            <a:br>
              <a:rPr lang="en-GB" sz="2000" dirty="0" smtClean="0"/>
            </a:br>
            <a:r>
              <a:rPr lang="en-GB" sz="2000" dirty="0" smtClean="0"/>
              <a:t>       Fatherland”</a:t>
            </a:r>
            <a:br>
              <a:rPr lang="en-GB" sz="2000" dirty="0" smtClean="0"/>
            </a:br>
            <a:endParaRPr lang="en-GB" sz="2000" dirty="0" smtClean="0"/>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r>
              <a:rPr lang="en-GB" sz="2000" dirty="0" err="1" smtClean="0"/>
              <a:t>Tribunician</a:t>
            </a:r>
            <a:r>
              <a:rPr lang="en-GB" sz="2000" dirty="0" smtClean="0"/>
              <a:t> Power</a:t>
            </a:r>
          </a:p>
          <a:p>
            <a:pPr marL="731520" lvl="1" indent="-274320">
              <a:spcBef>
                <a:spcPct val="20000"/>
              </a:spcBef>
              <a:buClr>
                <a:schemeClr val="accent1"/>
              </a:buClr>
              <a:buSzPct val="85000"/>
            </a:pPr>
            <a:r>
              <a:rPr lang="en-GB" dirty="0" smtClean="0">
                <a:sym typeface="Wingdings" pitchFamily="2" charset="2"/>
              </a:rPr>
              <a:t> </a:t>
            </a:r>
            <a:r>
              <a:rPr lang="en-GB" dirty="0" smtClean="0"/>
              <a:t>protector of plebs</a:t>
            </a:r>
            <a:endParaRPr kumimoji="0" lang="en-GB" sz="2000" b="0" i="0" u="none" strike="noStrike" kern="1200" cap="none" spc="0" normalizeH="0" baseline="0" noProof="0" dirty="0">
              <a:ln>
                <a:noFill/>
              </a:ln>
              <a:solidFill>
                <a:schemeClr val="tx1"/>
              </a:solidFill>
              <a:effectLst/>
              <a:uLnTx/>
              <a:uFillTx/>
              <a:latin typeface="+mn-lt"/>
              <a:ea typeface="+mn-ea"/>
              <a:cs typeface="+mn-cs"/>
            </a:endParaRPr>
          </a:p>
        </p:txBody>
      </p:sp>
      <p:sp>
        <p:nvSpPr>
          <p:cNvPr id="2" name="Titel 1"/>
          <p:cNvSpPr>
            <a:spLocks noGrp="1"/>
          </p:cNvSpPr>
          <p:nvPr>
            <p:ph type="title"/>
          </p:nvPr>
        </p:nvSpPr>
        <p:spPr/>
        <p:txBody>
          <a:bodyPr/>
          <a:lstStyle/>
          <a:p>
            <a:r>
              <a:rPr lang="en-GB" dirty="0" smtClean="0"/>
              <a:t>Ideology // Imperial Discourse</a:t>
            </a:r>
            <a:endParaRPr lang="en-GB" dirty="0"/>
          </a:p>
        </p:txBody>
      </p:sp>
      <p:sp>
        <p:nvSpPr>
          <p:cNvPr id="5" name="Content Placeholder 4"/>
          <p:cNvSpPr>
            <a:spLocks noGrp="1"/>
          </p:cNvSpPr>
          <p:nvPr>
            <p:ph sz="quarter" idx="1"/>
          </p:nvPr>
        </p:nvSpPr>
        <p:spPr>
          <a:xfrm>
            <a:off x="251520" y="1916832"/>
            <a:ext cx="8503920" cy="2952328"/>
          </a:xfrm>
        </p:spPr>
        <p:txBody>
          <a:bodyPr>
            <a:normAutofit/>
          </a:bodyPr>
          <a:lstStyle/>
          <a:p>
            <a:r>
              <a:rPr lang="en-GB" sz="2000" i="1" dirty="0" err="1" smtClean="0"/>
              <a:t>pax</a:t>
            </a:r>
            <a:r>
              <a:rPr lang="en-GB" sz="2000" dirty="0" smtClean="0"/>
              <a:t> /Peace</a:t>
            </a:r>
          </a:p>
          <a:p>
            <a:r>
              <a:rPr lang="en-GB" sz="2000" dirty="0" smtClean="0"/>
              <a:t>Prosperity</a:t>
            </a:r>
          </a:p>
          <a:p>
            <a:r>
              <a:rPr lang="en-GB" sz="2000" dirty="0" smtClean="0"/>
              <a:t>Justice, Clemency</a:t>
            </a:r>
            <a:br>
              <a:rPr lang="en-GB" sz="2000" dirty="0" smtClean="0"/>
            </a:br>
            <a:r>
              <a:rPr lang="en-GB" sz="1800" dirty="0" smtClean="0">
                <a:solidFill>
                  <a:schemeClr val="bg1">
                    <a:lumMod val="50000"/>
                  </a:schemeClr>
                </a:solidFill>
              </a:rPr>
              <a:t>           (anti-corruption)</a:t>
            </a:r>
            <a:endParaRPr lang="en-GB" sz="2000" dirty="0" smtClean="0">
              <a:solidFill>
                <a:schemeClr val="bg1">
                  <a:lumMod val="50000"/>
                </a:schemeClr>
              </a:solidFill>
            </a:endParaRPr>
          </a:p>
          <a:p>
            <a:r>
              <a:rPr lang="en-GB" sz="2000" dirty="0" smtClean="0"/>
              <a:t>Benevolence / Philanthropy</a:t>
            </a:r>
          </a:p>
          <a:p>
            <a:r>
              <a:rPr lang="en-GB" sz="2000" dirty="0" smtClean="0"/>
              <a:t>Participation / Integration</a:t>
            </a:r>
          </a:p>
          <a:p>
            <a:r>
              <a:rPr lang="en-GB" sz="2000" i="1" dirty="0" err="1" smtClean="0"/>
              <a:t>humanitas</a:t>
            </a:r>
            <a:r>
              <a:rPr lang="en-GB" sz="2000" dirty="0" smtClean="0"/>
              <a:t> / Civilisation</a:t>
            </a:r>
          </a:p>
          <a:p>
            <a:r>
              <a:rPr lang="en-GB" sz="2000" dirty="0" smtClean="0"/>
              <a:t>Consolidation</a:t>
            </a:r>
          </a:p>
          <a:p>
            <a:endParaRPr lang="en-GB" sz="2000"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par>
                          <p:cTn id="11" fill="hold">
                            <p:stCondLst>
                              <p:cond delay="1000"/>
                            </p:stCondLst>
                            <p:childTnLst>
                              <p:par>
                                <p:cTn id="12" presetID="8" presetClass="entr" presetSubtype="16" fill="hold" grpId="0" nodeType="after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diamond(in)">
                                      <p:cBhvr>
                                        <p:cTn id="14" dur="1000"/>
                                        <p:tgtEl>
                                          <p:spTgt spid="5">
                                            <p:txEl>
                                              <p:pRg st="0" end="0"/>
                                            </p:txEl>
                                          </p:spTgt>
                                        </p:tgtEl>
                                      </p:cBhvr>
                                    </p:animEffect>
                                  </p:childTnLst>
                                </p:cTn>
                              </p:par>
                            </p:childTnLst>
                          </p:cTn>
                        </p:par>
                        <p:par>
                          <p:cTn id="15" fill="hold">
                            <p:stCondLst>
                              <p:cond delay="2000"/>
                            </p:stCondLst>
                            <p:childTnLst>
                              <p:par>
                                <p:cTn id="16" presetID="8" presetClass="entr" presetSubtype="16" fill="hold" grpId="0" nodeType="after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Effect transition="in" filter="diamond(in)">
                                      <p:cBhvr>
                                        <p:cTn id="18" dur="1000"/>
                                        <p:tgtEl>
                                          <p:spTgt spid="5">
                                            <p:txEl>
                                              <p:pRg st="1" end="1"/>
                                            </p:txEl>
                                          </p:spTgt>
                                        </p:tgtEl>
                                      </p:cBhvr>
                                    </p:animEffect>
                                  </p:childTnLst>
                                </p:cTn>
                              </p:par>
                            </p:childTnLst>
                          </p:cTn>
                        </p:par>
                        <p:par>
                          <p:cTn id="19" fill="hold">
                            <p:stCondLst>
                              <p:cond delay="3000"/>
                            </p:stCondLst>
                            <p:childTnLst>
                              <p:par>
                                <p:cTn id="20" presetID="8" presetClass="entr" presetSubtype="16" fill="hold" grpId="0" nodeType="after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diamond(in)">
                                      <p:cBhvr>
                                        <p:cTn id="22" dur="1000"/>
                                        <p:tgtEl>
                                          <p:spTgt spid="5">
                                            <p:txEl>
                                              <p:pRg st="2" end="2"/>
                                            </p:txEl>
                                          </p:spTgt>
                                        </p:tgtEl>
                                      </p:cBhvr>
                                    </p:animEffect>
                                  </p:childTnLst>
                                </p:cTn>
                              </p:par>
                            </p:childTnLst>
                          </p:cTn>
                        </p:par>
                        <p:par>
                          <p:cTn id="23" fill="hold">
                            <p:stCondLst>
                              <p:cond delay="4000"/>
                            </p:stCondLst>
                            <p:childTnLst>
                              <p:par>
                                <p:cTn id="24" presetID="8" presetClass="entr" presetSubtype="16" fill="hold" grpId="0" nodeType="afterEffect">
                                  <p:stCondLst>
                                    <p:cond delay="0"/>
                                  </p:stCondLst>
                                  <p:childTnLst>
                                    <p:set>
                                      <p:cBhvr>
                                        <p:cTn id="25" dur="1" fill="hold">
                                          <p:stCondLst>
                                            <p:cond delay="0"/>
                                          </p:stCondLst>
                                        </p:cTn>
                                        <p:tgtEl>
                                          <p:spTgt spid="5">
                                            <p:txEl>
                                              <p:pRg st="3" end="3"/>
                                            </p:txEl>
                                          </p:spTgt>
                                        </p:tgtEl>
                                        <p:attrNameLst>
                                          <p:attrName>style.visibility</p:attrName>
                                        </p:attrNameLst>
                                      </p:cBhvr>
                                      <p:to>
                                        <p:strVal val="visible"/>
                                      </p:to>
                                    </p:set>
                                    <p:animEffect transition="in" filter="diamond(in)">
                                      <p:cBhvr>
                                        <p:cTn id="26" dur="1000"/>
                                        <p:tgtEl>
                                          <p:spTgt spid="5">
                                            <p:txEl>
                                              <p:pRg st="3" end="3"/>
                                            </p:txEl>
                                          </p:spTgt>
                                        </p:tgtEl>
                                      </p:cBhvr>
                                    </p:animEffect>
                                  </p:childTnLst>
                                </p:cTn>
                              </p:par>
                            </p:childTnLst>
                          </p:cTn>
                        </p:par>
                        <p:par>
                          <p:cTn id="27" fill="hold">
                            <p:stCondLst>
                              <p:cond delay="5000"/>
                            </p:stCondLst>
                            <p:childTnLst>
                              <p:par>
                                <p:cTn id="28" presetID="8" presetClass="entr" presetSubtype="16" fill="hold" grpId="0" nodeType="afterEffect">
                                  <p:stCondLst>
                                    <p:cond delay="0"/>
                                  </p:stCondLst>
                                  <p:childTnLst>
                                    <p:set>
                                      <p:cBhvr>
                                        <p:cTn id="29" dur="1" fill="hold">
                                          <p:stCondLst>
                                            <p:cond delay="0"/>
                                          </p:stCondLst>
                                        </p:cTn>
                                        <p:tgtEl>
                                          <p:spTgt spid="5">
                                            <p:txEl>
                                              <p:pRg st="4" end="4"/>
                                            </p:txEl>
                                          </p:spTgt>
                                        </p:tgtEl>
                                        <p:attrNameLst>
                                          <p:attrName>style.visibility</p:attrName>
                                        </p:attrNameLst>
                                      </p:cBhvr>
                                      <p:to>
                                        <p:strVal val="visible"/>
                                      </p:to>
                                    </p:set>
                                    <p:animEffect transition="in" filter="diamond(in)">
                                      <p:cBhvr>
                                        <p:cTn id="30" dur="1000"/>
                                        <p:tgtEl>
                                          <p:spTgt spid="5">
                                            <p:txEl>
                                              <p:pRg st="4" end="4"/>
                                            </p:txEl>
                                          </p:spTgt>
                                        </p:tgtEl>
                                      </p:cBhvr>
                                    </p:animEffect>
                                  </p:childTnLst>
                                </p:cTn>
                              </p:par>
                            </p:childTnLst>
                          </p:cTn>
                        </p:par>
                        <p:par>
                          <p:cTn id="31" fill="hold">
                            <p:stCondLst>
                              <p:cond delay="6000"/>
                            </p:stCondLst>
                            <p:childTnLst>
                              <p:par>
                                <p:cTn id="32" presetID="8" presetClass="entr" presetSubtype="16" fill="hold" grpId="0" nodeType="afterEffect">
                                  <p:stCondLst>
                                    <p:cond delay="0"/>
                                  </p:stCondLst>
                                  <p:childTnLst>
                                    <p:set>
                                      <p:cBhvr>
                                        <p:cTn id="33" dur="1" fill="hold">
                                          <p:stCondLst>
                                            <p:cond delay="0"/>
                                          </p:stCondLst>
                                        </p:cTn>
                                        <p:tgtEl>
                                          <p:spTgt spid="5">
                                            <p:txEl>
                                              <p:pRg st="5" end="5"/>
                                            </p:txEl>
                                          </p:spTgt>
                                        </p:tgtEl>
                                        <p:attrNameLst>
                                          <p:attrName>style.visibility</p:attrName>
                                        </p:attrNameLst>
                                      </p:cBhvr>
                                      <p:to>
                                        <p:strVal val="visible"/>
                                      </p:to>
                                    </p:set>
                                    <p:animEffect transition="in" filter="diamond(in)">
                                      <p:cBhvr>
                                        <p:cTn id="34" dur="1000"/>
                                        <p:tgtEl>
                                          <p:spTgt spid="5">
                                            <p:txEl>
                                              <p:pRg st="5" end="5"/>
                                            </p:txEl>
                                          </p:spTgt>
                                        </p:tgtEl>
                                      </p:cBhvr>
                                    </p:animEffect>
                                  </p:childTnLst>
                                </p:cTn>
                              </p:par>
                            </p:childTnLst>
                          </p:cTn>
                        </p:par>
                        <p:par>
                          <p:cTn id="35" fill="hold">
                            <p:stCondLst>
                              <p:cond delay="7000"/>
                            </p:stCondLst>
                            <p:childTnLst>
                              <p:par>
                                <p:cTn id="36" presetID="8" presetClass="entr" presetSubtype="16" fill="hold" grpId="0" nodeType="afterEffect">
                                  <p:stCondLst>
                                    <p:cond delay="0"/>
                                  </p:stCondLst>
                                  <p:childTnLst>
                                    <p:set>
                                      <p:cBhvr>
                                        <p:cTn id="37" dur="1" fill="hold">
                                          <p:stCondLst>
                                            <p:cond delay="0"/>
                                          </p:stCondLst>
                                        </p:cTn>
                                        <p:tgtEl>
                                          <p:spTgt spid="5">
                                            <p:txEl>
                                              <p:pRg st="6" end="6"/>
                                            </p:txEl>
                                          </p:spTgt>
                                        </p:tgtEl>
                                        <p:attrNameLst>
                                          <p:attrName>style.visibility</p:attrName>
                                        </p:attrNameLst>
                                      </p:cBhvr>
                                      <p:to>
                                        <p:strVal val="visible"/>
                                      </p:to>
                                    </p:set>
                                    <p:animEffect transition="in" filter="diamond(in)">
                                      <p:cBhvr>
                                        <p:cTn id="38" dur="1000"/>
                                        <p:tgtEl>
                                          <p:spTgt spid="5">
                                            <p:txEl>
                                              <p:pRg st="6" end="6"/>
                                            </p:txEl>
                                          </p:spTgt>
                                        </p:tgtEl>
                                      </p:cBhvr>
                                    </p:animEffect>
                                  </p:childTnLst>
                                </p:cTn>
                              </p:par>
                            </p:childTnLst>
                          </p:cTn>
                        </p:par>
                        <p:par>
                          <p:cTn id="39" fill="hold">
                            <p:stCondLst>
                              <p:cond delay="8000"/>
                            </p:stCondLst>
                            <p:childTnLst>
                              <p:par>
                                <p:cTn id="40" presetID="6" presetClass="entr" presetSubtype="32" fill="hold" nodeType="afterEffect">
                                  <p:stCondLst>
                                    <p:cond delay="250"/>
                                  </p:stCondLst>
                                  <p:childTnLst>
                                    <p:set>
                                      <p:cBhvr>
                                        <p:cTn id="41" dur="1" fill="hold">
                                          <p:stCondLst>
                                            <p:cond delay="0"/>
                                          </p:stCondLst>
                                        </p:cTn>
                                        <p:tgtEl>
                                          <p:spTgt spid="6"/>
                                        </p:tgtEl>
                                        <p:attrNameLst>
                                          <p:attrName>style.visibility</p:attrName>
                                        </p:attrNameLst>
                                      </p:cBhvr>
                                      <p:to>
                                        <p:strVal val="visible"/>
                                      </p:to>
                                    </p:set>
                                    <p:animEffect transition="in" filter="circle(out)">
                                      <p:cBhvr>
                                        <p:cTn id="42" dur="2000"/>
                                        <p:tgtEl>
                                          <p:spTgt spid="6"/>
                                        </p:tgtEl>
                                      </p:cBhvr>
                                    </p:animEffect>
                                  </p:childTnLst>
                                </p:cTn>
                              </p:par>
                            </p:childTnLst>
                          </p:cTn>
                        </p:par>
                        <p:par>
                          <p:cTn id="43" fill="hold">
                            <p:stCondLst>
                              <p:cond delay="10250"/>
                            </p:stCondLst>
                            <p:childTnLst>
                              <p:par>
                                <p:cTn id="44" presetID="21" presetClass="entr" presetSubtype="1" fill="hold" nodeType="afterEffect">
                                  <p:stCondLst>
                                    <p:cond delay="250"/>
                                  </p:stCondLst>
                                  <p:childTnLst>
                                    <p:set>
                                      <p:cBhvr>
                                        <p:cTn id="45" dur="1" fill="hold">
                                          <p:stCondLst>
                                            <p:cond delay="0"/>
                                          </p:stCondLst>
                                        </p:cTn>
                                        <p:tgtEl>
                                          <p:spTgt spid="7"/>
                                        </p:tgtEl>
                                        <p:attrNameLst>
                                          <p:attrName>style.visibility</p:attrName>
                                        </p:attrNameLst>
                                      </p:cBhvr>
                                      <p:to>
                                        <p:strVal val="visible"/>
                                      </p:to>
                                    </p:set>
                                    <p:animEffect transition="in" filter="wheel(1)">
                                      <p:cBhvr>
                                        <p:cTn id="46" dur="2000"/>
                                        <p:tgtEl>
                                          <p:spTgt spid="7"/>
                                        </p:tgtEl>
                                      </p:cBhvr>
                                    </p:animEffect>
                                  </p:childTnLst>
                                </p:cTn>
                              </p:par>
                            </p:childTnLst>
                          </p:cTn>
                        </p:par>
                        <p:par>
                          <p:cTn id="47" fill="hold">
                            <p:stCondLst>
                              <p:cond delay="12500"/>
                            </p:stCondLst>
                            <p:childTnLst>
                              <p:par>
                                <p:cTn id="48" presetID="8" presetClass="entr" presetSubtype="16" fill="hold" grpId="0" nodeType="afterEffect">
                                  <p:stCondLst>
                                    <p:cond delay="0"/>
                                  </p:stCondLst>
                                  <p:childTnLst>
                                    <p:set>
                                      <p:cBhvr>
                                        <p:cTn id="49" dur="1" fill="hold">
                                          <p:stCondLst>
                                            <p:cond delay="0"/>
                                          </p:stCondLst>
                                        </p:cTn>
                                        <p:tgtEl>
                                          <p:spTgt spid="8">
                                            <p:txEl>
                                              <p:pRg st="0" end="0"/>
                                            </p:txEl>
                                          </p:spTgt>
                                        </p:tgtEl>
                                        <p:attrNameLst>
                                          <p:attrName>style.visibility</p:attrName>
                                        </p:attrNameLst>
                                      </p:cBhvr>
                                      <p:to>
                                        <p:strVal val="visible"/>
                                      </p:to>
                                    </p:set>
                                    <p:animEffect transition="in" filter="diamond(in)">
                                      <p:cBhvr>
                                        <p:cTn id="50" dur="2000"/>
                                        <p:tgtEl>
                                          <p:spTgt spid="8">
                                            <p:txEl>
                                              <p:pRg st="0" end="0"/>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8" presetClass="entr" presetSubtype="16" fill="hold" grpId="0" nodeType="clickEffect">
                                  <p:stCondLst>
                                    <p:cond delay="0"/>
                                  </p:stCondLst>
                                  <p:childTnLst>
                                    <p:set>
                                      <p:cBhvr>
                                        <p:cTn id="54" dur="1" fill="hold">
                                          <p:stCondLst>
                                            <p:cond delay="0"/>
                                          </p:stCondLst>
                                        </p:cTn>
                                        <p:tgtEl>
                                          <p:spTgt spid="8">
                                            <p:txEl>
                                              <p:pRg st="1" end="1"/>
                                            </p:txEl>
                                          </p:spTgt>
                                        </p:tgtEl>
                                        <p:attrNameLst>
                                          <p:attrName>style.visibility</p:attrName>
                                        </p:attrNameLst>
                                      </p:cBhvr>
                                      <p:to>
                                        <p:strVal val="visible"/>
                                      </p:to>
                                    </p:set>
                                    <p:animEffect transition="in" filter="diamond(in)">
                                      <p:cBhvr>
                                        <p:cTn id="55" dur="2000"/>
                                        <p:tgtEl>
                                          <p:spTgt spid="8">
                                            <p:txEl>
                                              <p:pRg st="1" end="1"/>
                                            </p:txEl>
                                          </p:spTgt>
                                        </p:tgtEl>
                                      </p:cBhvr>
                                    </p:animEffect>
                                  </p:childTnLst>
                                </p:cTn>
                              </p:par>
                            </p:childTnLst>
                          </p:cTn>
                        </p:par>
                        <p:par>
                          <p:cTn id="56" fill="hold">
                            <p:stCondLst>
                              <p:cond delay="2000"/>
                            </p:stCondLst>
                            <p:childTnLst>
                              <p:par>
                                <p:cTn id="57" presetID="8" presetClass="entr" presetSubtype="16" fill="hold" grpId="0" nodeType="afterEffect">
                                  <p:stCondLst>
                                    <p:cond delay="0"/>
                                  </p:stCondLst>
                                  <p:childTnLst>
                                    <p:set>
                                      <p:cBhvr>
                                        <p:cTn id="58" dur="1" fill="hold">
                                          <p:stCondLst>
                                            <p:cond delay="0"/>
                                          </p:stCondLst>
                                        </p:cTn>
                                        <p:tgtEl>
                                          <p:spTgt spid="8">
                                            <p:txEl>
                                              <p:pRg st="2" end="2"/>
                                            </p:txEl>
                                          </p:spTgt>
                                        </p:tgtEl>
                                        <p:attrNameLst>
                                          <p:attrName>style.visibility</p:attrName>
                                        </p:attrNameLst>
                                      </p:cBhvr>
                                      <p:to>
                                        <p:strVal val="visible"/>
                                      </p:to>
                                    </p:set>
                                    <p:animEffect transition="in" filter="diamond(in)">
                                      <p:cBhvr>
                                        <p:cTn id="59" dur="2000"/>
                                        <p:tgtEl>
                                          <p:spTgt spid="8">
                                            <p:txEl>
                                              <p:pRg st="2" end="2"/>
                                            </p:txEl>
                                          </p:spTgt>
                                        </p:tgtEl>
                                      </p:cBhvr>
                                    </p:animEffect>
                                  </p:childTnLst>
                                </p:cTn>
                              </p:par>
                              <p:par>
                                <p:cTn id="60" presetID="8" presetClass="entr" presetSubtype="16" fill="hold" grpId="0" nodeType="withEffect">
                                  <p:stCondLst>
                                    <p:cond delay="0"/>
                                  </p:stCondLst>
                                  <p:childTnLst>
                                    <p:set>
                                      <p:cBhvr>
                                        <p:cTn id="61" dur="1" fill="hold">
                                          <p:stCondLst>
                                            <p:cond delay="0"/>
                                          </p:stCondLst>
                                        </p:cTn>
                                        <p:tgtEl>
                                          <p:spTgt spid="8">
                                            <p:txEl>
                                              <p:pRg st="3" end="3"/>
                                            </p:txEl>
                                          </p:spTgt>
                                        </p:tgtEl>
                                        <p:attrNameLst>
                                          <p:attrName>style.visibility</p:attrName>
                                        </p:attrNameLst>
                                      </p:cBhvr>
                                      <p:to>
                                        <p:strVal val="visible"/>
                                      </p:to>
                                    </p:set>
                                    <p:animEffect transition="in" filter="diamond(in)">
                                      <p:cBhvr>
                                        <p:cTn id="62" dur="20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bldP spid="5" grpId="0" build="p"/>
    </p:bld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148</TotalTime>
  <Words>1179</Words>
  <Application>Microsoft Office PowerPoint</Application>
  <PresentationFormat>On-screen Show (4:3)</PresentationFormat>
  <Paragraphs>287</Paragraphs>
  <Slides>63</Slides>
  <Notes>1</Notes>
  <HiddenSlides>0</HiddenSlides>
  <MMClips>0</MMClips>
  <ScaleCrop>false</ScaleCrop>
  <HeadingPairs>
    <vt:vector size="4" baseType="variant">
      <vt:variant>
        <vt:lpstr>Theme</vt:lpstr>
      </vt:variant>
      <vt:variant>
        <vt:i4>1</vt:i4>
      </vt:variant>
      <vt:variant>
        <vt:lpstr>Slide Titles</vt:lpstr>
      </vt:variant>
      <vt:variant>
        <vt:i4>63</vt:i4>
      </vt:variant>
    </vt:vector>
  </HeadingPairs>
  <TitlesOfParts>
    <vt:vector size="64" baseType="lpstr">
      <vt:lpstr>Civic</vt:lpstr>
      <vt:lpstr>Ideology</vt:lpstr>
      <vt:lpstr>Ideology</vt:lpstr>
      <vt:lpstr>Ideology</vt:lpstr>
      <vt:lpstr>Ideology</vt:lpstr>
      <vt:lpstr>Ideology</vt:lpstr>
      <vt:lpstr>Augustan Rome</vt:lpstr>
      <vt:lpstr>Augustan Rome</vt:lpstr>
      <vt:lpstr>Augustan Rome</vt:lpstr>
      <vt:lpstr>Augustan Rome</vt:lpstr>
      <vt:lpstr>Augustan Rome</vt:lpstr>
      <vt:lpstr>Augustan Rome</vt:lpstr>
      <vt:lpstr>Augustan Rome</vt:lpstr>
      <vt:lpstr>Pantheon (&lt; Πανθεον), 27 B.C.</vt:lpstr>
      <vt:lpstr>Pantheon (&lt; Πανθεον), 27 B.C.</vt:lpstr>
      <vt:lpstr>Pantheon (&lt; Πανθεον), 27 B.C.</vt:lpstr>
      <vt:lpstr>Augustus’ Building Programme</vt:lpstr>
      <vt:lpstr>Augustus’ Building Programme</vt:lpstr>
      <vt:lpstr>Augustus’ Building Programme</vt:lpstr>
      <vt:lpstr>Augustus’ Building Programme</vt:lpstr>
      <vt:lpstr>Augustus’ Building Programme</vt:lpstr>
      <vt:lpstr>Slide 21</vt:lpstr>
      <vt:lpstr>Slide 22</vt:lpstr>
      <vt:lpstr>Slide 23</vt:lpstr>
      <vt:lpstr>Pax Augusti / Pax Romana</vt:lpstr>
      <vt:lpstr>Slide 25</vt:lpstr>
      <vt:lpstr>Victory Ideology</vt:lpstr>
      <vt:lpstr>Victory Ideology</vt:lpstr>
      <vt:lpstr>Victory Ideology</vt:lpstr>
      <vt:lpstr>Slide 29</vt:lpstr>
      <vt:lpstr>Consolidating his power</vt:lpstr>
      <vt:lpstr>Consolidating his power</vt:lpstr>
      <vt:lpstr>Consolidating his power</vt:lpstr>
      <vt:lpstr>Consolidating his power</vt:lpstr>
      <vt:lpstr>Consolidating his power</vt:lpstr>
      <vt:lpstr>Consolidating his power</vt:lpstr>
      <vt:lpstr>Consolidating his power</vt:lpstr>
      <vt:lpstr>Slide 37</vt:lpstr>
      <vt:lpstr>Slide 38</vt:lpstr>
      <vt:lpstr>Forum Augusti – 2 B.C.</vt:lpstr>
      <vt:lpstr>Forum Augusti – 2 B.C.</vt:lpstr>
      <vt:lpstr>Forum Augusti – 2 B.C.</vt:lpstr>
      <vt:lpstr>Forum Augusti – 2 B.C.</vt:lpstr>
      <vt:lpstr>Forum Augusti – 2 B.C.</vt:lpstr>
      <vt:lpstr>Slide 44</vt:lpstr>
      <vt:lpstr>Forum Augusti – 2 B.C.</vt:lpstr>
      <vt:lpstr>Slide 46</vt:lpstr>
      <vt:lpstr>Forum Augusti – 2 B.C.</vt:lpstr>
      <vt:lpstr>Forum Augusti – 2 B.C.</vt:lpstr>
      <vt:lpstr>Forum Augusti – 2 B.C.</vt:lpstr>
      <vt:lpstr>Forum Augusti – 2 B.C.</vt:lpstr>
      <vt:lpstr>Forum Romanum</vt:lpstr>
      <vt:lpstr>Forum Romanum</vt:lpstr>
      <vt:lpstr>Forum Romanum</vt:lpstr>
      <vt:lpstr>Forum Romanum</vt:lpstr>
      <vt:lpstr>Some of the cities named after Augustus</vt:lpstr>
      <vt:lpstr>Urban Foundations</vt:lpstr>
      <vt:lpstr>Urban Foundations</vt:lpstr>
      <vt:lpstr>Triumphal Arches</vt:lpstr>
      <vt:lpstr>Slide 59</vt:lpstr>
      <vt:lpstr>Slide 60</vt:lpstr>
      <vt:lpstr>Slide 61</vt:lpstr>
      <vt:lpstr>Triumph- bzw. Ehrenbögen</vt:lpstr>
      <vt:lpstr>Ideology // Imperial Discourse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Village to Empire</dc:title>
  <dc:creator>Ralph</dc:creator>
  <cp:lastModifiedBy>Haeussler</cp:lastModifiedBy>
  <cp:revision>425</cp:revision>
  <dcterms:created xsi:type="dcterms:W3CDTF">2014-01-25T20:18:34Z</dcterms:created>
  <dcterms:modified xsi:type="dcterms:W3CDTF">2014-02-13T15:21:28Z</dcterms:modified>
</cp:coreProperties>
</file>