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616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178582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990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642149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5680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646949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952084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30/05/2019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3180831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545994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975216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255178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30/05/2019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3585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The Trojan war (Gender) </a:t>
            </a:r>
          </a:p>
          <a:p>
            <a:r>
              <a:rPr lang="en-GB" dirty="0" smtClean="0"/>
              <a:t>(HPAH4002)</a:t>
            </a:r>
            <a:endParaRPr lang="en-GB" dirty="0"/>
          </a:p>
        </p:txBody>
      </p:sp>
    </p:spTree>
    <p:extLst>
      <p:ext uri="{BB962C8B-B14F-4D97-AF65-F5344CB8AC3E}">
        <p14:creationId xmlns:p14="http://schemas.microsoft.com/office/powerpoint/2010/main" val="28732741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3227" y="957857"/>
            <a:ext cx="7135092" cy="725470"/>
          </a:xfrm>
        </p:spPr>
        <p:txBody>
          <a:bodyPr>
            <a:normAutofit/>
          </a:bodyPr>
          <a:lstStyle/>
          <a:p>
            <a:r>
              <a:rPr lang="en-GB" b="1" dirty="0" smtClean="0"/>
              <a:t>Gender in </a:t>
            </a:r>
            <a:r>
              <a:rPr lang="en-GB" b="1" i="1" dirty="0" smtClean="0"/>
              <a:t>Iliad</a:t>
            </a:r>
            <a:r>
              <a:rPr lang="en-GB" b="1" dirty="0" smtClean="0"/>
              <a:t> book 6</a:t>
            </a:r>
            <a:endParaRPr lang="en-GB" b="1" dirty="0"/>
          </a:p>
        </p:txBody>
      </p:sp>
      <p:sp>
        <p:nvSpPr>
          <p:cNvPr id="3" name="Content Placeholder 2"/>
          <p:cNvSpPr>
            <a:spLocks noGrp="1"/>
          </p:cNvSpPr>
          <p:nvPr>
            <p:ph sz="quarter" idx="1"/>
          </p:nvPr>
        </p:nvSpPr>
        <p:spPr>
          <a:xfrm>
            <a:off x="187037" y="2036618"/>
            <a:ext cx="8697190" cy="4623954"/>
          </a:xfrm>
        </p:spPr>
        <p:txBody>
          <a:bodyPr>
            <a:normAutofit/>
          </a:bodyPr>
          <a:lstStyle/>
          <a:p>
            <a:pPr>
              <a:buFont typeface="Arial" panose="020B0604020202020204" pitchFamily="34" charset="0"/>
              <a:buChar char="•"/>
            </a:pPr>
            <a:r>
              <a:rPr lang="en-GB" dirty="0" smtClean="0"/>
              <a:t> </a:t>
            </a:r>
            <a:r>
              <a:rPr lang="en-GB" sz="2800" dirty="0" smtClean="0"/>
              <a:t>Lines 1-236 focus on Diomedes in battle; 237 on: Hector’s return to the homes of Troy; he meets</a:t>
            </a:r>
          </a:p>
          <a:p>
            <a:pPr lvl="1"/>
            <a:r>
              <a:rPr lang="en-GB" sz="2200" dirty="0" smtClean="0"/>
              <a:t>Wives of other soldiers eager for news</a:t>
            </a:r>
          </a:p>
          <a:p>
            <a:pPr lvl="1"/>
            <a:r>
              <a:rPr lang="en-GB" sz="2200" dirty="0" smtClean="0"/>
              <a:t>His mother Hecuba, who wants to look after him and bring him wine; Hector asks her to see to the sacrificial robes of Athena, together with her ladies in waiting</a:t>
            </a:r>
          </a:p>
          <a:p>
            <a:pPr lvl="1"/>
            <a:r>
              <a:rPr lang="en-GB" sz="2200" dirty="0" smtClean="0"/>
              <a:t>Helen and Paris (removed by Aphrodite from the fight with Menelaus and for whom Hector is looking)</a:t>
            </a:r>
          </a:p>
          <a:p>
            <a:pPr lvl="1">
              <a:buNone/>
            </a:pPr>
            <a:r>
              <a:rPr lang="en-GB" sz="2200" dirty="0" smtClean="0"/>
              <a:t>	‘</a:t>
            </a:r>
            <a:r>
              <a:rPr lang="en-GB" sz="2200" i="1" dirty="0" smtClean="0"/>
              <a:t>He found the man in his chamber busy with his splendid armour, the corselet and the shield, and turning in his hands the curved bow, while Helen of Argos was sitting among her attendant women directing the magnificent work of done by her handmaidens</a:t>
            </a:r>
            <a:r>
              <a:rPr lang="en-GB" sz="2200" dirty="0" smtClean="0"/>
              <a:t>.’ – </a:t>
            </a:r>
            <a:r>
              <a:rPr lang="en-GB" sz="2200" i="1" dirty="0" smtClean="0"/>
              <a:t>Iliad</a:t>
            </a:r>
            <a:r>
              <a:rPr lang="en-GB" sz="2200" dirty="0" smtClean="0"/>
              <a:t> 6.321-324</a:t>
            </a:r>
            <a:r>
              <a:rPr lang="en-GB" dirty="0"/>
              <a:t>.</a:t>
            </a:r>
            <a:endParaRPr lang="en-GB" dirty="0" smtClean="0"/>
          </a:p>
          <a:p>
            <a:pPr lvl="1"/>
            <a:endParaRPr lang="en-GB" dirty="0" smtClean="0"/>
          </a:p>
          <a:p>
            <a:pPr lvl="1"/>
            <a:endParaRPr lang="en-GB" dirty="0" smtClean="0"/>
          </a:p>
          <a:p>
            <a:pPr lvl="1"/>
            <a:endParaRPr lang="en-GB" dirty="0" smtClean="0"/>
          </a:p>
          <a:p>
            <a:endParaRPr lang="en-GB" dirty="0"/>
          </a:p>
        </p:txBody>
      </p:sp>
    </p:spTree>
    <p:extLst>
      <p:ext uri="{BB962C8B-B14F-4D97-AF65-F5344CB8AC3E}">
        <p14:creationId xmlns:p14="http://schemas.microsoft.com/office/powerpoint/2010/main" val="22462563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Male and female spheres</a:t>
            </a:r>
            <a:endParaRPr lang="en-GB" b="1" dirty="0"/>
          </a:p>
        </p:txBody>
      </p:sp>
      <p:sp>
        <p:nvSpPr>
          <p:cNvPr id="3" name="Content Placeholder 2"/>
          <p:cNvSpPr>
            <a:spLocks noGrp="1"/>
          </p:cNvSpPr>
          <p:nvPr>
            <p:ph sz="quarter" idx="1"/>
          </p:nvPr>
        </p:nvSpPr>
        <p:spPr>
          <a:xfrm>
            <a:off x="282631" y="2001597"/>
            <a:ext cx="4673833" cy="4565457"/>
          </a:xfrm>
        </p:spPr>
        <p:txBody>
          <a:bodyPr>
            <a:normAutofit/>
          </a:bodyPr>
          <a:lstStyle/>
          <a:p>
            <a:pPr>
              <a:buFont typeface="Arial" panose="020B0604020202020204" pitchFamily="34" charset="0"/>
              <a:buChar char="•"/>
            </a:pPr>
            <a:r>
              <a:rPr lang="en-GB" sz="2200" dirty="0" smtClean="0"/>
              <a:t> In most of the Classical world, there is a clear division between the male and the female spheres of activity:</a:t>
            </a:r>
          </a:p>
          <a:p>
            <a:pPr lvl="1"/>
            <a:r>
              <a:rPr lang="en-GB" dirty="0" smtClean="0"/>
              <a:t>Men: public affairs</a:t>
            </a:r>
          </a:p>
          <a:p>
            <a:pPr lvl="1"/>
            <a:r>
              <a:rPr lang="en-GB" dirty="0" smtClean="0"/>
              <a:t>Women: the home, religious duties </a:t>
            </a:r>
          </a:p>
          <a:p>
            <a:pPr lvl="1"/>
            <a:endParaRPr lang="en-GB" sz="100" dirty="0" smtClean="0"/>
          </a:p>
          <a:p>
            <a:pPr>
              <a:buFont typeface="Arial" panose="020B0604020202020204" pitchFamily="34" charset="0"/>
              <a:buChar char="•"/>
            </a:pPr>
            <a:r>
              <a:rPr lang="en-GB" dirty="0" smtClean="0"/>
              <a:t> </a:t>
            </a:r>
            <a:r>
              <a:rPr lang="en-GB" sz="2200" dirty="0" smtClean="0"/>
              <a:t>In </a:t>
            </a:r>
            <a:r>
              <a:rPr lang="en-GB" sz="2200" i="1" dirty="0" smtClean="0"/>
              <a:t>Iliad</a:t>
            </a:r>
            <a:r>
              <a:rPr lang="en-GB" sz="2200" dirty="0" smtClean="0"/>
              <a:t> book 6, we move from the male sphere of the battlefield to the household dominion of the Trojan women:</a:t>
            </a:r>
          </a:p>
          <a:p>
            <a:pPr lvl="1"/>
            <a:r>
              <a:rPr lang="en-GB" dirty="0" smtClean="0"/>
              <a:t>Hecuba offering refreshments</a:t>
            </a:r>
          </a:p>
          <a:p>
            <a:pPr lvl="1"/>
            <a:r>
              <a:rPr lang="en-GB" dirty="0" smtClean="0"/>
              <a:t>Helen working wool with her maids in waiting</a:t>
            </a:r>
          </a:p>
          <a:p>
            <a:pPr lvl="1"/>
            <a:r>
              <a:rPr lang="en-GB" dirty="0" smtClean="0"/>
              <a:t>It is clear that Hector does not belong properly there</a:t>
            </a:r>
            <a:endParaRPr lang="en-GB" dirty="0"/>
          </a:p>
        </p:txBody>
      </p:sp>
      <p:pic>
        <p:nvPicPr>
          <p:cNvPr id="4" name="Picture 3"/>
          <p:cNvPicPr>
            <a:picLocks noChangeAspect="1"/>
          </p:cNvPicPr>
          <p:nvPr/>
        </p:nvPicPr>
        <p:blipFill>
          <a:blip r:embed="rId2"/>
          <a:stretch>
            <a:fillRect/>
          </a:stretch>
        </p:blipFill>
        <p:spPr>
          <a:xfrm>
            <a:off x="5144259" y="2001597"/>
            <a:ext cx="3783609" cy="3788339"/>
          </a:xfrm>
          <a:prstGeom prst="rect">
            <a:avLst/>
          </a:prstGeom>
        </p:spPr>
      </p:pic>
      <p:sp>
        <p:nvSpPr>
          <p:cNvPr id="5" name="TextBox 4"/>
          <p:cNvSpPr txBox="1"/>
          <p:nvPr/>
        </p:nvSpPr>
        <p:spPr>
          <a:xfrm>
            <a:off x="5144259" y="5578082"/>
            <a:ext cx="3783609"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Attic black-figure lekythos, </a:t>
            </a:r>
            <a:r>
              <a:rPr lang="en-GB" sz="1400" dirty="0" err="1" smtClean="0"/>
              <a:t>Amasis</a:t>
            </a:r>
            <a:r>
              <a:rPr lang="en-GB" sz="1400" dirty="0" smtClean="0"/>
              <a:t> painter, c. 550-530 BC, NY Metropolitan Museum of Art</a:t>
            </a:r>
            <a:endParaRPr lang="en-GB" sz="1400" dirty="0"/>
          </a:p>
        </p:txBody>
      </p:sp>
    </p:spTree>
    <p:extLst>
      <p:ext uri="{BB962C8B-B14F-4D97-AF65-F5344CB8AC3E}">
        <p14:creationId xmlns:p14="http://schemas.microsoft.com/office/powerpoint/2010/main" val="23293057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118" y="896810"/>
            <a:ext cx="8697191" cy="796908"/>
          </a:xfrm>
        </p:spPr>
        <p:txBody>
          <a:bodyPr>
            <a:normAutofit/>
          </a:bodyPr>
          <a:lstStyle/>
          <a:p>
            <a:r>
              <a:rPr lang="en-GB" b="1" dirty="0" smtClean="0"/>
              <a:t>Hector out of place; unmanly Paris</a:t>
            </a:r>
            <a:endParaRPr lang="en-GB" b="1" dirty="0"/>
          </a:p>
        </p:txBody>
      </p:sp>
      <p:sp>
        <p:nvSpPr>
          <p:cNvPr id="3" name="Content Placeholder 2"/>
          <p:cNvSpPr>
            <a:spLocks noGrp="1"/>
          </p:cNvSpPr>
          <p:nvPr>
            <p:ph sz="quarter" idx="1"/>
          </p:nvPr>
        </p:nvSpPr>
        <p:spPr>
          <a:xfrm>
            <a:off x="218209" y="1984664"/>
            <a:ext cx="8645236" cy="4489288"/>
          </a:xfrm>
        </p:spPr>
        <p:txBody>
          <a:bodyPr>
            <a:normAutofit lnSpcReduction="10000"/>
          </a:bodyPr>
          <a:lstStyle/>
          <a:p>
            <a:pPr>
              <a:buFont typeface="Arial" panose="020B0604020202020204" pitchFamily="34" charset="0"/>
              <a:buChar char="•"/>
            </a:pPr>
            <a:r>
              <a:rPr lang="en-GB" dirty="0" smtClean="0"/>
              <a:t> Hecuba: ‘Why then, child, have you come here and </a:t>
            </a:r>
            <a:r>
              <a:rPr lang="en-GB" u="sng" dirty="0" smtClean="0"/>
              <a:t>left behind</a:t>
            </a:r>
            <a:r>
              <a:rPr lang="en-GB" dirty="0" smtClean="0"/>
              <a:t> the bold battle?’</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Hector: declines wine, ‘for fear </a:t>
            </a:r>
            <a:r>
              <a:rPr lang="en-GB" u="sng" dirty="0" smtClean="0"/>
              <a:t>you</a:t>
            </a:r>
            <a:r>
              <a:rPr lang="en-GB" dirty="0" smtClean="0"/>
              <a:t> stagger my strength and </a:t>
            </a:r>
            <a:r>
              <a:rPr lang="en-GB" u="sng" dirty="0" smtClean="0"/>
              <a:t>make me forget my courage</a:t>
            </a:r>
            <a:r>
              <a:rPr lang="en-GB" dirty="0" smtClean="0"/>
              <a:t>’</a:t>
            </a:r>
          </a:p>
          <a:p>
            <a:pPr>
              <a:spcBef>
                <a:spcPts val="100"/>
              </a:spcBef>
            </a:pPr>
            <a:endParaRPr lang="en-GB" sz="100" dirty="0" smtClean="0"/>
          </a:p>
          <a:p>
            <a:pPr>
              <a:buFont typeface="Arial" panose="020B0604020202020204" pitchFamily="34" charset="0"/>
              <a:buChar char="•"/>
            </a:pPr>
            <a:r>
              <a:rPr lang="en-GB" dirty="0" smtClean="0"/>
              <a:t> Hector enters the house of Alexandros, ‘a </a:t>
            </a:r>
            <a:r>
              <a:rPr lang="en-GB" u="sng" dirty="0" smtClean="0"/>
              <a:t>splendid</a:t>
            </a:r>
            <a:r>
              <a:rPr lang="en-GB" dirty="0" smtClean="0"/>
              <a:t> place […] </a:t>
            </a:r>
            <a:r>
              <a:rPr lang="en-GB" u="sng" dirty="0" smtClean="0"/>
              <a:t>a sleeping room and a hall and a courtyard </a:t>
            </a:r>
            <a:r>
              <a:rPr lang="en-GB" dirty="0" smtClean="0"/>
              <a:t>[…] entered Hector, in his hand holding an </a:t>
            </a:r>
            <a:r>
              <a:rPr lang="en-GB" u="sng" dirty="0" smtClean="0"/>
              <a:t>eleven-cubit long spear’</a:t>
            </a:r>
            <a:endParaRPr lang="en-GB" u="sng" dirty="0"/>
          </a:p>
          <a:p>
            <a:pPr lvl="1">
              <a:buFont typeface="Arial" panose="020B0604020202020204" pitchFamily="34" charset="0"/>
              <a:buChar char="•"/>
            </a:pPr>
            <a:r>
              <a:rPr lang="en-GB" dirty="0" smtClean="0"/>
              <a:t> Hector scolds Paris: ‘you have scolded me </a:t>
            </a:r>
            <a:r>
              <a:rPr lang="en-GB" u="sng" dirty="0" smtClean="0"/>
              <a:t>rightly</a:t>
            </a:r>
            <a:r>
              <a:rPr lang="en-GB" dirty="0" smtClean="0"/>
              <a:t> […] it was not so much in coldness […] that I sat in my room, but </a:t>
            </a:r>
            <a:r>
              <a:rPr lang="en-GB" u="sng" dirty="0" smtClean="0"/>
              <a:t>I wished to give myself over to sorrow.</a:t>
            </a:r>
            <a:r>
              <a:rPr lang="en-GB" dirty="0" smtClean="0"/>
              <a:t>’</a:t>
            </a:r>
            <a:endParaRPr lang="en-GB" u="sng" dirty="0" smtClean="0"/>
          </a:p>
          <a:p>
            <a:pPr lvl="1">
              <a:spcBef>
                <a:spcPts val="100"/>
              </a:spcBef>
              <a:buFont typeface="Arial" panose="020B0604020202020204" pitchFamily="34" charset="0"/>
              <a:buChar char="•"/>
            </a:pPr>
            <a:endParaRPr lang="en-GB" sz="100" u="sng" dirty="0"/>
          </a:p>
          <a:p>
            <a:pPr>
              <a:buFont typeface="Arial" panose="020B0604020202020204" pitchFamily="34" charset="0"/>
              <a:buChar char="•"/>
            </a:pPr>
            <a:r>
              <a:rPr lang="en-GB" u="sng" dirty="0" smtClean="0"/>
              <a:t> Paris</a:t>
            </a:r>
            <a:r>
              <a:rPr lang="en-GB" u="sng" dirty="0"/>
              <a:t>: ‘But just now with soft words my wife was winning me over and urging me into the fight [...]’</a:t>
            </a:r>
          </a:p>
          <a:p>
            <a:pPr lvl="1">
              <a:buFont typeface="Arial" panose="020B0604020202020204" pitchFamily="34" charset="0"/>
              <a:buChar char="•"/>
            </a:pPr>
            <a:r>
              <a:rPr lang="en-GB" dirty="0"/>
              <a:t>Giving over to feelings, and to a wife?</a:t>
            </a:r>
          </a:p>
          <a:p>
            <a:pPr>
              <a:spcBef>
                <a:spcPts val="100"/>
              </a:spcBef>
              <a:buFont typeface="Arial" panose="020B0604020202020204" pitchFamily="34" charset="0"/>
              <a:buChar char="•"/>
            </a:pPr>
            <a:endParaRPr lang="en-GB" sz="100" u="sng" dirty="0" smtClean="0"/>
          </a:p>
          <a:p>
            <a:pPr>
              <a:buFont typeface="Arial" panose="020B0604020202020204" pitchFamily="34" charset="0"/>
              <a:buChar char="•"/>
            </a:pPr>
            <a:r>
              <a:rPr lang="en-GB" u="sng" dirty="0" smtClean="0"/>
              <a:t>Helen</a:t>
            </a:r>
            <a:r>
              <a:rPr lang="en-GB" u="sng" dirty="0"/>
              <a:t>, of Paris: ‘I wish I had been the wife of a better man than this is […]’</a:t>
            </a:r>
          </a:p>
          <a:p>
            <a:pPr lvl="1">
              <a:buFont typeface="Arial" panose="020B0604020202020204" pitchFamily="34" charset="0"/>
              <a:buChar char="•"/>
            </a:pPr>
            <a:r>
              <a:rPr lang="en-GB" dirty="0"/>
              <a:t>The dubiousness of Paris’ manliness flagged up for the audience</a:t>
            </a:r>
          </a:p>
          <a:p>
            <a:pPr>
              <a:buFont typeface="Arial" panose="020B0604020202020204" pitchFamily="34" charset="0"/>
              <a:buChar char="•"/>
            </a:pPr>
            <a:endParaRPr lang="en-GB" u="sng" dirty="0" smtClean="0"/>
          </a:p>
        </p:txBody>
      </p:sp>
    </p:spTree>
    <p:extLst>
      <p:ext uri="{BB962C8B-B14F-4D97-AF65-F5344CB8AC3E}">
        <p14:creationId xmlns:p14="http://schemas.microsoft.com/office/powerpoint/2010/main" val="2039300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reversal </a:t>
            </a:r>
            <a:endParaRPr lang="en-GB" b="1" dirty="0"/>
          </a:p>
        </p:txBody>
      </p:sp>
      <p:sp>
        <p:nvSpPr>
          <p:cNvPr id="4" name="Content Placeholder 3"/>
          <p:cNvSpPr>
            <a:spLocks noGrp="1"/>
          </p:cNvSpPr>
          <p:nvPr>
            <p:ph sz="half" idx="1"/>
          </p:nvPr>
        </p:nvSpPr>
        <p:spPr>
          <a:xfrm>
            <a:off x="187036" y="1845734"/>
            <a:ext cx="4476403" cy="4762884"/>
          </a:xfrm>
        </p:spPr>
        <p:txBody>
          <a:bodyPr>
            <a:normAutofit/>
          </a:bodyPr>
          <a:lstStyle/>
          <a:p>
            <a:pPr>
              <a:buFont typeface="Arial" panose="020B0604020202020204" pitchFamily="34" charset="0"/>
              <a:buChar char="•"/>
            </a:pPr>
            <a:r>
              <a:rPr lang="en-GB" dirty="0"/>
              <a:t> Hector’s house is described ‘well-established dwelling’ – no frills – as compared to Paris’ ‘splendid palace</a:t>
            </a:r>
            <a:r>
              <a:rPr lang="en-GB" dirty="0" smtClean="0"/>
              <a:t>’.</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a:t> </a:t>
            </a:r>
            <a:r>
              <a:rPr lang="en-GB" dirty="0" smtClean="0"/>
              <a:t>Home </a:t>
            </a:r>
            <a:r>
              <a:rPr lang="en-GB" dirty="0"/>
              <a:t>is where Hector expects to find Andromache: ‘failed to find’, and that the ‘perfect wife’ should normally be ‘within the house’, ‘Andromache of the white arms’ – no tan, normally inside, that she keeps a ‘hard-working housekeeper</a:t>
            </a:r>
            <a:r>
              <a:rPr lang="en-GB" dirty="0" smtClean="0"/>
              <a:t>’.</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a:t> if she’s out, Andromache would normally be at the house of another wife, or in the temple</a:t>
            </a:r>
          </a:p>
          <a:p>
            <a:pPr lvl="1">
              <a:buFont typeface="Arial" panose="020B0604020202020204" pitchFamily="34" charset="0"/>
              <a:buChar char="•"/>
            </a:pPr>
            <a:r>
              <a:rPr lang="en-GB" dirty="0" smtClean="0"/>
              <a:t> When </a:t>
            </a:r>
            <a:r>
              <a:rPr lang="en-GB" dirty="0"/>
              <a:t>she deviates from this, she is described as ‘a woman gone mad’</a:t>
            </a:r>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
        <p:nvSpPr>
          <p:cNvPr id="5" name="Content Placeholder 4"/>
          <p:cNvSpPr>
            <a:spLocks noGrp="1"/>
          </p:cNvSpPr>
          <p:nvPr>
            <p:ph sz="half" idx="2"/>
          </p:nvPr>
        </p:nvSpPr>
        <p:spPr>
          <a:xfrm>
            <a:off x="4831772" y="1845735"/>
            <a:ext cx="4218710" cy="4565455"/>
          </a:xfrm>
        </p:spPr>
        <p:txBody>
          <a:bodyPr>
            <a:normAutofit/>
          </a:bodyPr>
          <a:lstStyle/>
          <a:p>
            <a:r>
              <a:rPr lang="en-GB" dirty="0" smtClean="0"/>
              <a:t>‘Then </a:t>
            </a:r>
            <a:r>
              <a:rPr lang="en-GB" dirty="0"/>
              <a:t>in turn the hard-working housekeeper gave him an answer: ‘Hector, since you have urged me to tell you the truth, she is not with any of the sisters of her lord or the wives of her brothers, nor has she gone to the house of Athena, where all the other lovely-haired women of Troy propitiate the grim goddess, but </a:t>
            </a:r>
            <a:r>
              <a:rPr lang="en-GB" b="1" dirty="0"/>
              <a:t>she has gone to the great bastion of Ilion</a:t>
            </a:r>
            <a:r>
              <a:rPr lang="en-GB" dirty="0"/>
              <a:t>, because she heard that the Trojans were losing, and great grew the strength of the </a:t>
            </a:r>
            <a:r>
              <a:rPr lang="en-GB" dirty="0" err="1"/>
              <a:t>Achaians</a:t>
            </a:r>
            <a:r>
              <a:rPr lang="en-GB" dirty="0"/>
              <a:t>. Therefore </a:t>
            </a:r>
            <a:r>
              <a:rPr lang="en-GB" b="1" dirty="0"/>
              <a:t>she has gone in speed to the wall, like a woman gone mad</a:t>
            </a:r>
            <a:r>
              <a:rPr lang="en-GB" dirty="0"/>
              <a:t>, and a nurse attending carries the baby.’</a:t>
            </a:r>
          </a:p>
          <a:p>
            <a:endParaRPr lang="en-GB" dirty="0"/>
          </a:p>
        </p:txBody>
      </p:sp>
    </p:spTree>
    <p:extLst>
      <p:ext uri="{BB962C8B-B14F-4D97-AF65-F5344CB8AC3E}">
        <p14:creationId xmlns:p14="http://schemas.microsoft.com/office/powerpoint/2010/main" val="2870343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Hector and Andromache </a:t>
            </a:r>
            <a:endParaRPr lang="en-GB" b="1" dirty="0"/>
          </a:p>
        </p:txBody>
      </p:sp>
      <p:sp>
        <p:nvSpPr>
          <p:cNvPr id="3" name="Content Placeholder 2"/>
          <p:cNvSpPr>
            <a:spLocks noGrp="1"/>
          </p:cNvSpPr>
          <p:nvPr>
            <p:ph idx="1"/>
          </p:nvPr>
        </p:nvSpPr>
        <p:spPr>
          <a:xfrm>
            <a:off x="187036" y="1845734"/>
            <a:ext cx="4416137" cy="4783666"/>
          </a:xfrm>
        </p:spPr>
        <p:txBody>
          <a:bodyPr>
            <a:normAutofit fontScale="92500" lnSpcReduction="10000"/>
          </a:bodyPr>
          <a:lstStyle/>
          <a:p>
            <a:pPr>
              <a:buFont typeface="Arial" panose="020B0604020202020204" pitchFamily="34" charset="0"/>
              <a:buChar char="•"/>
            </a:pPr>
            <a:r>
              <a:rPr lang="en-GB" b="1" dirty="0" smtClean="0"/>
              <a:t> Hector’s </a:t>
            </a:r>
            <a:r>
              <a:rPr lang="en-GB" b="1" dirty="0"/>
              <a:t>silence</a:t>
            </a:r>
          </a:p>
          <a:p>
            <a:pPr lvl="1">
              <a:buFont typeface="Arial" panose="020B0604020202020204" pitchFamily="34" charset="0"/>
              <a:buChar char="•"/>
            </a:pPr>
            <a:r>
              <a:rPr lang="en-GB" dirty="0"/>
              <a:t>On the one hand, a subtle expression of emotion</a:t>
            </a:r>
          </a:p>
          <a:p>
            <a:pPr lvl="1">
              <a:buFont typeface="Arial" panose="020B0604020202020204" pitchFamily="34" charset="0"/>
              <a:buChar char="•"/>
            </a:pPr>
            <a:r>
              <a:rPr lang="en-GB" dirty="0"/>
              <a:t>On the other, implying that in this sphere, still within the city, the man’s role is less prominent</a:t>
            </a:r>
          </a:p>
          <a:p>
            <a:endParaRPr lang="en-GB" sz="100" dirty="0"/>
          </a:p>
          <a:p>
            <a:pPr>
              <a:buFont typeface="Arial" panose="020B0604020202020204" pitchFamily="34" charset="0"/>
              <a:buChar char="•"/>
            </a:pPr>
            <a:r>
              <a:rPr lang="en-GB" dirty="0" smtClean="0"/>
              <a:t> </a:t>
            </a:r>
            <a:r>
              <a:rPr lang="en-GB" b="1" dirty="0" smtClean="0"/>
              <a:t>Andromache’s </a:t>
            </a:r>
            <a:r>
              <a:rPr lang="en-GB" b="1" dirty="0"/>
              <a:t>family</a:t>
            </a:r>
          </a:p>
          <a:p>
            <a:pPr lvl="1">
              <a:buFont typeface="Arial" panose="020B0604020202020204" pitchFamily="34" charset="0"/>
              <a:buChar char="•"/>
            </a:pPr>
            <a:r>
              <a:rPr lang="en-GB" dirty="0" smtClean="0"/>
              <a:t> She </a:t>
            </a:r>
            <a:r>
              <a:rPr lang="en-GB" dirty="0"/>
              <a:t>describes her world wholly in terms of her family</a:t>
            </a:r>
          </a:p>
          <a:p>
            <a:pPr lvl="1">
              <a:buFont typeface="Arial" panose="020B0604020202020204" pitchFamily="34" charset="0"/>
              <a:buChar char="•"/>
            </a:pPr>
            <a:r>
              <a:rPr lang="en-GB" dirty="0" smtClean="0"/>
              <a:t> ‘</a:t>
            </a:r>
            <a:r>
              <a:rPr lang="en-GB" dirty="0"/>
              <a:t>do not leave […] your wife a widow – implies that to a husband, a wife is important first and foremost in that capacity</a:t>
            </a:r>
          </a:p>
          <a:p>
            <a:pPr lvl="1">
              <a:buFont typeface="Arial" panose="020B0604020202020204" pitchFamily="34" charset="0"/>
              <a:buChar char="•"/>
            </a:pPr>
            <a:r>
              <a:rPr lang="en-GB" dirty="0" smtClean="0"/>
              <a:t> Hector </a:t>
            </a:r>
            <a:r>
              <a:rPr lang="en-GB" dirty="0"/>
              <a:t>picks up on this later, foretelling how Andromache will be described as ‘the wife of Hector, who was ever the bravest fighter of the Trojans, breakers of horses, in the days when they fought about Ilion.’</a:t>
            </a:r>
          </a:p>
          <a:p>
            <a:endParaRPr lang="en-GB" dirty="0"/>
          </a:p>
        </p:txBody>
      </p:sp>
      <p:sp>
        <p:nvSpPr>
          <p:cNvPr id="4" name="Rectangle 3"/>
          <p:cNvSpPr/>
          <p:nvPr/>
        </p:nvSpPr>
        <p:spPr>
          <a:xfrm>
            <a:off x="4696690" y="1737361"/>
            <a:ext cx="4343401" cy="1477328"/>
          </a:xfrm>
          <a:prstGeom prst="rect">
            <a:avLst/>
          </a:prstGeom>
        </p:spPr>
        <p:txBody>
          <a:bodyPr wrap="square">
            <a:spAutoFit/>
          </a:bodyPr>
          <a:lstStyle/>
          <a:p>
            <a:r>
              <a:rPr lang="en-GB" dirty="0" smtClean="0"/>
              <a:t>‘So as he had come to the gates on his way through the great city, the </a:t>
            </a:r>
            <a:r>
              <a:rPr lang="en-GB" dirty="0" err="1" smtClean="0"/>
              <a:t>Skaian</a:t>
            </a:r>
            <a:r>
              <a:rPr lang="en-GB" dirty="0" smtClean="0"/>
              <a:t> gates, whereby he would issue into the plain, there at last his own generous wife came running to meet him…’</a:t>
            </a:r>
            <a:endParaRPr lang="en-GB" dirty="0"/>
          </a:p>
        </p:txBody>
      </p:sp>
      <p:pic>
        <p:nvPicPr>
          <p:cNvPr id="5" name="Picture 4"/>
          <p:cNvPicPr>
            <a:picLocks noChangeAspect="1"/>
          </p:cNvPicPr>
          <p:nvPr/>
        </p:nvPicPr>
        <p:blipFill>
          <a:blip r:embed="rId2"/>
          <a:stretch>
            <a:fillRect/>
          </a:stretch>
        </p:blipFill>
        <p:spPr>
          <a:xfrm>
            <a:off x="4781308" y="3355541"/>
            <a:ext cx="4175656" cy="2749823"/>
          </a:xfrm>
          <a:prstGeom prst="rect">
            <a:avLst/>
          </a:prstGeom>
        </p:spPr>
      </p:pic>
      <p:sp>
        <p:nvSpPr>
          <p:cNvPr id="6" name="TextBox 5"/>
          <p:cNvSpPr txBox="1"/>
          <p:nvPr/>
        </p:nvSpPr>
        <p:spPr>
          <a:xfrm>
            <a:off x="4781308" y="6106180"/>
            <a:ext cx="4175656"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err="1" smtClean="0"/>
              <a:t>Chalcidian</a:t>
            </a:r>
            <a:r>
              <a:rPr lang="en-GB" sz="1400" dirty="0" smtClean="0"/>
              <a:t> black-figure krater, Inscription painter, c. 540 BC, M</a:t>
            </a:r>
            <a:r>
              <a:rPr lang="de-DE" sz="1400" dirty="0" smtClean="0"/>
              <a:t>artin von Wagner Museum, Würzburg</a:t>
            </a:r>
            <a:endParaRPr lang="en-GB" sz="1400" dirty="0"/>
          </a:p>
        </p:txBody>
      </p:sp>
    </p:spTree>
    <p:extLst>
      <p:ext uri="{BB962C8B-B14F-4D97-AF65-F5344CB8AC3E}">
        <p14:creationId xmlns:p14="http://schemas.microsoft.com/office/powerpoint/2010/main" val="23511491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Andromache out of place</a:t>
            </a:r>
            <a:endParaRPr lang="en-GB" b="1" dirty="0"/>
          </a:p>
        </p:txBody>
      </p:sp>
      <p:sp>
        <p:nvSpPr>
          <p:cNvPr id="4" name="Content Placeholder 3"/>
          <p:cNvSpPr>
            <a:spLocks noGrp="1"/>
          </p:cNvSpPr>
          <p:nvPr>
            <p:ph sz="half" idx="1"/>
          </p:nvPr>
        </p:nvSpPr>
        <p:spPr>
          <a:xfrm>
            <a:off x="135082" y="1854357"/>
            <a:ext cx="5309754" cy="4997717"/>
          </a:xfrm>
        </p:spPr>
        <p:txBody>
          <a:bodyPr>
            <a:normAutofit fontScale="92500" lnSpcReduction="10000"/>
          </a:bodyPr>
          <a:lstStyle/>
          <a:p>
            <a:pPr>
              <a:buFont typeface="Arial" panose="020B0604020202020204" pitchFamily="34" charset="0"/>
              <a:buChar char="•"/>
            </a:pPr>
            <a:r>
              <a:rPr lang="en-GB" dirty="0" smtClean="0"/>
              <a:t> Offering </a:t>
            </a:r>
            <a:r>
              <a:rPr lang="en-GB" dirty="0"/>
              <a:t>suggestions on how to plan the battle: ‘draw your people up by the fig tree’ </a:t>
            </a:r>
            <a:r>
              <a:rPr lang="en-GB" dirty="0" smtClean="0"/>
              <a:t>etc.</a:t>
            </a:r>
            <a:endParaRPr lang="en-GB" dirty="0"/>
          </a:p>
          <a:p>
            <a:pPr>
              <a:spcBef>
                <a:spcPts val="100"/>
              </a:spcBef>
            </a:pPr>
            <a:endParaRPr lang="en-GB" sz="100" dirty="0"/>
          </a:p>
          <a:p>
            <a:pPr>
              <a:buFont typeface="Arial" panose="020B0604020202020204" pitchFamily="34" charset="0"/>
              <a:buChar char="•"/>
            </a:pPr>
            <a:r>
              <a:rPr lang="en-GB" dirty="0" smtClean="0"/>
              <a:t> Overstepping </a:t>
            </a:r>
            <a:r>
              <a:rPr lang="en-GB" dirty="0"/>
              <a:t>the boundary? Is Andromache turning into a ‘bad’ wife?</a:t>
            </a:r>
          </a:p>
          <a:p>
            <a:pPr>
              <a:spcBef>
                <a:spcPts val="100"/>
              </a:spcBef>
            </a:pPr>
            <a:endParaRPr lang="en-GB" sz="100" dirty="0"/>
          </a:p>
          <a:p>
            <a:pPr>
              <a:buFont typeface="Arial" panose="020B0604020202020204" pitchFamily="34" charset="0"/>
              <a:buChar char="•"/>
            </a:pPr>
            <a:r>
              <a:rPr lang="en-GB" dirty="0" smtClean="0"/>
              <a:t> The </a:t>
            </a:r>
            <a:r>
              <a:rPr lang="en-GB" dirty="0"/>
              <a:t>build-up: her behaviour in this scene is clearly highlighted as being out of the ordinary, and caused by extreme </a:t>
            </a:r>
            <a:r>
              <a:rPr lang="en-GB" dirty="0" smtClean="0"/>
              <a:t>circumstances.</a:t>
            </a:r>
            <a:endParaRPr lang="en-GB" dirty="0"/>
          </a:p>
          <a:p>
            <a:pPr>
              <a:spcBef>
                <a:spcPts val="200"/>
              </a:spcBef>
            </a:pPr>
            <a:endParaRPr lang="en-GB" sz="200" dirty="0" smtClean="0"/>
          </a:p>
          <a:p>
            <a:pPr>
              <a:buFont typeface="Arial" panose="020B0604020202020204" pitchFamily="34" charset="0"/>
              <a:buChar char="•"/>
            </a:pPr>
            <a:r>
              <a:rPr lang="en-GB" dirty="0" smtClean="0"/>
              <a:t> In </a:t>
            </a:r>
            <a:r>
              <a:rPr lang="en-GB" dirty="0"/>
              <a:t>this last section, the audience is made to envision Andromache in a home setting, working her wool among her </a:t>
            </a:r>
            <a:r>
              <a:rPr lang="en-GB" dirty="0" smtClean="0"/>
              <a:t>maids:</a:t>
            </a:r>
          </a:p>
          <a:p>
            <a:pPr lvl="1">
              <a:buFont typeface="Arial" panose="020B0604020202020204" pitchFamily="34" charset="0"/>
              <a:buChar char="•"/>
            </a:pPr>
            <a:r>
              <a:rPr lang="en-GB" dirty="0" smtClean="0"/>
              <a:t>That </a:t>
            </a:r>
            <a:r>
              <a:rPr lang="en-GB" dirty="0"/>
              <a:t>means that while the gender norms, boundaries between male and female spheres, have temporarily been stretched, the result is ‘back to normal</a:t>
            </a:r>
            <a:r>
              <a:rPr lang="en-GB" dirty="0" smtClean="0"/>
              <a:t>’</a:t>
            </a:r>
          </a:p>
          <a:p>
            <a:pPr lvl="1">
              <a:buFont typeface="Arial" panose="020B0604020202020204" pitchFamily="34" charset="0"/>
              <a:buChar char="•"/>
            </a:pPr>
            <a:r>
              <a:rPr lang="en-GB" dirty="0" smtClean="0"/>
              <a:t>the </a:t>
            </a:r>
            <a:r>
              <a:rPr lang="en-GB" dirty="0"/>
              <a:t>result has been reached with mutual understanding and affection: this passage </a:t>
            </a:r>
            <a:r>
              <a:rPr lang="en-GB" dirty="0" smtClean="0"/>
              <a:t>is fairly </a:t>
            </a:r>
            <a:r>
              <a:rPr lang="en-GB" dirty="0"/>
              <a:t>unique in ancient literature</a:t>
            </a:r>
          </a:p>
          <a:p>
            <a:endParaRPr lang="en-GB" dirty="0"/>
          </a:p>
        </p:txBody>
      </p:sp>
      <p:sp>
        <p:nvSpPr>
          <p:cNvPr id="5" name="Content Placeholder 4"/>
          <p:cNvSpPr>
            <a:spLocks noGrp="1"/>
          </p:cNvSpPr>
          <p:nvPr>
            <p:ph sz="half" idx="2"/>
          </p:nvPr>
        </p:nvSpPr>
        <p:spPr>
          <a:xfrm>
            <a:off x="5444836" y="1845736"/>
            <a:ext cx="3543299" cy="4897964"/>
          </a:xfrm>
        </p:spPr>
        <p:txBody>
          <a:bodyPr>
            <a:normAutofit fontScale="92500" lnSpcReduction="10000"/>
          </a:bodyPr>
          <a:lstStyle/>
          <a:p>
            <a:r>
              <a:rPr lang="en-GB" dirty="0" smtClean="0"/>
              <a:t>‘So </a:t>
            </a:r>
            <a:r>
              <a:rPr lang="en-GB" dirty="0"/>
              <a:t>speaking he set his child again in the arms of his beloved wife, who took him back again to her fragrant bosom smiling in her tears</a:t>
            </a:r>
            <a:r>
              <a:rPr lang="en-GB" dirty="0" smtClean="0"/>
              <a:t>.’ </a:t>
            </a:r>
            <a:r>
              <a:rPr lang="en-GB" dirty="0"/>
              <a:t>[…]</a:t>
            </a:r>
          </a:p>
          <a:p>
            <a:r>
              <a:rPr lang="en-GB" dirty="0" smtClean="0"/>
              <a:t>[</a:t>
            </a:r>
            <a:r>
              <a:rPr lang="en-GB" b="1" dirty="0" smtClean="0"/>
              <a:t>Hector </a:t>
            </a:r>
            <a:r>
              <a:rPr lang="en-GB" b="1" dirty="0"/>
              <a:t>comforts </a:t>
            </a:r>
            <a:r>
              <a:rPr lang="en-GB" b="1" dirty="0" smtClean="0"/>
              <a:t>her</a:t>
            </a:r>
            <a:r>
              <a:rPr lang="en-GB" dirty="0" smtClean="0"/>
              <a:t>] </a:t>
            </a:r>
            <a:r>
              <a:rPr lang="en-GB" dirty="0"/>
              <a:t>‘Go therefore back to our house, and take up your own work, the loom and the distaff, and see to it that your handmaidens ply their work also; but the men must see to the fighting, all men who are the people of Ilion, but I beyond others.’ So glorious Hector spoke and again took up the helmet with its crest of horse hair, while his beloved wife went homeward, turning to look back on the way, letting the live tears fall</a:t>
            </a:r>
            <a:r>
              <a:rPr lang="en-GB" dirty="0" smtClean="0"/>
              <a:t>.’</a:t>
            </a:r>
            <a:endParaRPr lang="en-GB" dirty="0"/>
          </a:p>
          <a:p>
            <a:endParaRPr lang="en-GB" dirty="0"/>
          </a:p>
        </p:txBody>
      </p:sp>
      <p:pic>
        <p:nvPicPr>
          <p:cNvPr id="3" name="Picture 2"/>
          <p:cNvPicPr>
            <a:picLocks noChangeAspect="1"/>
          </p:cNvPicPr>
          <p:nvPr/>
        </p:nvPicPr>
        <p:blipFill>
          <a:blip r:embed="rId2"/>
          <a:stretch>
            <a:fillRect/>
          </a:stretch>
        </p:blipFill>
        <p:spPr>
          <a:xfrm>
            <a:off x="630820" y="1963880"/>
            <a:ext cx="4318277" cy="4318277"/>
          </a:xfrm>
          <a:prstGeom prst="rect">
            <a:avLst/>
          </a:prstGeom>
        </p:spPr>
      </p:pic>
      <p:sp>
        <p:nvSpPr>
          <p:cNvPr id="6" name="TextBox 5"/>
          <p:cNvSpPr txBox="1"/>
          <p:nvPr/>
        </p:nvSpPr>
        <p:spPr>
          <a:xfrm>
            <a:off x="630819" y="6282157"/>
            <a:ext cx="4318277"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Apulian red-figure </a:t>
            </a:r>
            <a:r>
              <a:rPr lang="en-GB" sz="1400" dirty="0" smtClean="0"/>
              <a:t>column-krater</a:t>
            </a:r>
            <a:r>
              <a:rPr lang="en-GB" sz="1400" dirty="0"/>
              <a:t>, </a:t>
            </a:r>
            <a:r>
              <a:rPr lang="en-GB" sz="1400" dirty="0" smtClean="0"/>
              <a:t>c. </a:t>
            </a:r>
            <a:r>
              <a:rPr lang="en-GB" sz="1400" dirty="0"/>
              <a:t>370–360 </a:t>
            </a:r>
            <a:r>
              <a:rPr lang="en-GB" sz="1400" dirty="0" smtClean="0"/>
              <a:t>BC., </a:t>
            </a:r>
            <a:r>
              <a:rPr lang="en-GB" sz="1400" dirty="0" err="1" smtClean="0"/>
              <a:t>Museo</a:t>
            </a:r>
            <a:r>
              <a:rPr lang="en-GB" sz="1400" dirty="0" smtClean="0"/>
              <a:t> </a:t>
            </a:r>
            <a:r>
              <a:rPr lang="en-GB" sz="1400" dirty="0" err="1"/>
              <a:t>Nazionale</a:t>
            </a:r>
            <a:r>
              <a:rPr lang="en-GB" sz="1400" dirty="0"/>
              <a:t> of the Palazzo </a:t>
            </a:r>
            <a:r>
              <a:rPr lang="en-GB" sz="1400" dirty="0" err="1"/>
              <a:t>Jatta</a:t>
            </a:r>
            <a:endParaRPr lang="en-GB" sz="1400" dirty="0"/>
          </a:p>
        </p:txBody>
      </p:sp>
    </p:spTree>
    <p:extLst>
      <p:ext uri="{BB962C8B-B14F-4D97-AF65-F5344CB8AC3E}">
        <p14:creationId xmlns:p14="http://schemas.microsoft.com/office/powerpoint/2010/main" val="61779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0264" y="794184"/>
            <a:ext cx="7249390" cy="868346"/>
          </a:xfrm>
        </p:spPr>
        <p:txBody>
          <a:bodyPr/>
          <a:lstStyle/>
          <a:p>
            <a:r>
              <a:rPr lang="en-GB" b="1" dirty="0" smtClean="0"/>
              <a:t>Structuralism</a:t>
            </a:r>
            <a:endParaRPr lang="en-GB" b="1" dirty="0"/>
          </a:p>
        </p:txBody>
      </p:sp>
      <p:sp>
        <p:nvSpPr>
          <p:cNvPr id="3" name="Content Placeholder 2"/>
          <p:cNvSpPr>
            <a:spLocks noGrp="1"/>
          </p:cNvSpPr>
          <p:nvPr>
            <p:ph sz="quarter" idx="1"/>
          </p:nvPr>
        </p:nvSpPr>
        <p:spPr>
          <a:xfrm>
            <a:off x="332509" y="1901536"/>
            <a:ext cx="8645236" cy="4707082"/>
          </a:xfrm>
        </p:spPr>
        <p:txBody>
          <a:bodyPr>
            <a:normAutofit/>
          </a:bodyPr>
          <a:lstStyle/>
          <a:p>
            <a:pPr>
              <a:buFont typeface="Arial" panose="020B0604020202020204" pitchFamily="34" charset="0"/>
              <a:buChar char="•"/>
            </a:pPr>
            <a:r>
              <a:rPr lang="en-GB" sz="2200" dirty="0" smtClean="0"/>
              <a:t> </a:t>
            </a:r>
            <a:r>
              <a:rPr lang="en-GB" sz="2200" dirty="0" err="1" smtClean="0"/>
              <a:t>Structuralist</a:t>
            </a:r>
            <a:r>
              <a:rPr lang="en-GB" sz="2200" dirty="0" smtClean="0"/>
              <a:t> critics seek for how meaning emerges from patterns in the contents;</a:t>
            </a:r>
          </a:p>
          <a:p>
            <a:pPr lvl="1"/>
            <a:r>
              <a:rPr lang="en-GB" dirty="0" smtClean="0"/>
              <a:t>Pairs, opposites are things to look for</a:t>
            </a:r>
          </a:p>
          <a:p>
            <a:pPr lvl="1"/>
            <a:endParaRPr lang="en-GB" sz="100" dirty="0" smtClean="0"/>
          </a:p>
          <a:p>
            <a:pPr>
              <a:buFont typeface="Arial" panose="020B0604020202020204" pitchFamily="34" charset="0"/>
              <a:buChar char="•"/>
            </a:pPr>
            <a:r>
              <a:rPr lang="en-GB" i="1" dirty="0" smtClean="0"/>
              <a:t> </a:t>
            </a:r>
            <a:r>
              <a:rPr lang="en-GB" sz="2200" i="1" dirty="0" smtClean="0"/>
              <a:t>Iliad</a:t>
            </a:r>
            <a:r>
              <a:rPr lang="en-GB" sz="2200" dirty="0" smtClean="0"/>
              <a:t> 6 has a number of oppositional pairs:</a:t>
            </a:r>
          </a:p>
          <a:p>
            <a:pPr lvl="1"/>
            <a:r>
              <a:rPr lang="en-GB" dirty="0" smtClean="0"/>
              <a:t>Battle field – houses in the city</a:t>
            </a:r>
          </a:p>
          <a:p>
            <a:pPr lvl="1"/>
            <a:r>
              <a:rPr lang="en-GB" dirty="0" smtClean="0"/>
              <a:t>The world of men – the world of women</a:t>
            </a:r>
          </a:p>
          <a:p>
            <a:pPr lvl="1"/>
            <a:r>
              <a:rPr lang="en-GB" dirty="0" smtClean="0"/>
              <a:t>Hector the ideal man – effeminate Paris </a:t>
            </a:r>
          </a:p>
          <a:p>
            <a:pPr lvl="1"/>
            <a:r>
              <a:rPr lang="en-GB" dirty="0" smtClean="0"/>
              <a:t>Helen cajoling her husband to go to battle – Andromache pleading with Hector to stay out of it</a:t>
            </a:r>
          </a:p>
          <a:p>
            <a:pPr lvl="1"/>
            <a:r>
              <a:rPr lang="en-GB" dirty="0" smtClean="0"/>
              <a:t>The way a wife should act – the way Andromache acts in this isolated instance</a:t>
            </a:r>
          </a:p>
          <a:p>
            <a:pPr lvl="1"/>
            <a:endParaRPr lang="en-GB" sz="100" dirty="0" smtClean="0"/>
          </a:p>
          <a:p>
            <a:pPr>
              <a:buFont typeface="Arial" panose="020B0604020202020204" pitchFamily="34" charset="0"/>
              <a:buChar char="•"/>
            </a:pPr>
            <a:r>
              <a:rPr lang="en-GB" dirty="0" smtClean="0"/>
              <a:t> </a:t>
            </a:r>
            <a:r>
              <a:rPr lang="en-GB" sz="2200" dirty="0" smtClean="0"/>
              <a:t>These patterns further bring to the fore and reinforce gender norms in the passage.</a:t>
            </a:r>
          </a:p>
          <a:p>
            <a:endParaRPr lang="en-GB" dirty="0"/>
          </a:p>
        </p:txBody>
      </p:sp>
    </p:spTree>
    <p:extLst>
      <p:ext uri="{BB962C8B-B14F-4D97-AF65-F5344CB8AC3E}">
        <p14:creationId xmlns:p14="http://schemas.microsoft.com/office/powerpoint/2010/main" val="37100376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619" y="783792"/>
            <a:ext cx="7467600" cy="868346"/>
          </a:xfrm>
        </p:spPr>
        <p:txBody>
          <a:bodyPr/>
          <a:lstStyle/>
          <a:p>
            <a:r>
              <a:rPr lang="en-GB" b="1" dirty="0" smtClean="0"/>
              <a:t>Gender in Myth </a:t>
            </a:r>
            <a:endParaRPr lang="en-GB" b="1" dirty="0"/>
          </a:p>
        </p:txBody>
      </p:sp>
      <p:sp>
        <p:nvSpPr>
          <p:cNvPr id="3" name="Content Placeholder 2"/>
          <p:cNvSpPr>
            <a:spLocks noGrp="1"/>
          </p:cNvSpPr>
          <p:nvPr>
            <p:ph sz="quarter" idx="1"/>
          </p:nvPr>
        </p:nvSpPr>
        <p:spPr>
          <a:xfrm>
            <a:off x="280555" y="2026226"/>
            <a:ext cx="8499763" cy="4617483"/>
          </a:xfrm>
        </p:spPr>
        <p:txBody>
          <a:bodyPr>
            <a:normAutofit/>
          </a:bodyPr>
          <a:lstStyle/>
          <a:p>
            <a:pPr>
              <a:buFont typeface="Arial" panose="020B0604020202020204" pitchFamily="34" charset="0"/>
              <a:buChar char="•"/>
            </a:pPr>
            <a:r>
              <a:rPr lang="en-GB" dirty="0" smtClean="0"/>
              <a:t> </a:t>
            </a:r>
            <a:r>
              <a:rPr lang="en-GB" sz="2400" dirty="0" smtClean="0"/>
              <a:t>What does this </a:t>
            </a:r>
            <a:r>
              <a:rPr lang="en-GB" sz="2400" i="1" dirty="0" smtClean="0"/>
              <a:t>do</a:t>
            </a:r>
            <a:r>
              <a:rPr lang="en-GB" sz="2400" dirty="0" smtClean="0"/>
              <a:t>? What impact does depiction of gendered behaviour in myth have on the audience and their lives?</a:t>
            </a:r>
          </a:p>
          <a:p>
            <a:pPr lvl="1"/>
            <a:r>
              <a:rPr lang="en-GB" sz="2000" dirty="0" smtClean="0"/>
              <a:t>Reinforce existing patters and norms.</a:t>
            </a:r>
          </a:p>
          <a:p>
            <a:pPr lvl="1"/>
            <a:r>
              <a:rPr lang="en-GB" sz="2000" dirty="0" smtClean="0"/>
              <a:t>Offer a chance to </a:t>
            </a:r>
            <a:r>
              <a:rPr lang="en-GB" sz="2000" i="1" dirty="0" smtClean="0"/>
              <a:t>play</a:t>
            </a:r>
            <a:r>
              <a:rPr lang="en-GB" sz="2000" dirty="0" smtClean="0"/>
              <a:t> with the idea of breaking existing norms (Paris) ‘in a safe environment’ – and if that chance is ultimately rejected, existing norms are reinforced once more.</a:t>
            </a:r>
          </a:p>
          <a:p>
            <a:endParaRPr lang="en-GB" sz="100" dirty="0" smtClean="0"/>
          </a:p>
          <a:p>
            <a:pPr>
              <a:buFont typeface="Arial" panose="020B0604020202020204" pitchFamily="34" charset="0"/>
              <a:buChar char="•"/>
            </a:pPr>
            <a:r>
              <a:rPr lang="en-GB" dirty="0" smtClean="0"/>
              <a:t> </a:t>
            </a:r>
            <a:r>
              <a:rPr lang="en-GB" sz="2400" dirty="0" smtClean="0"/>
              <a:t>Difference between myth and literature?</a:t>
            </a:r>
          </a:p>
          <a:p>
            <a:pPr lvl="1"/>
            <a:r>
              <a:rPr lang="en-GB" sz="2000" dirty="0" smtClean="0"/>
              <a:t>Mostly, myth presupposes a shared cultural base: “a tale rooted in Greek culture that recounts a sequence of events chosen by the maker of the tale […]” (Tyrell &amp; Brown, 1991, 6).</a:t>
            </a:r>
          </a:p>
          <a:p>
            <a:pPr lvl="1"/>
            <a:r>
              <a:rPr lang="en-GB" sz="2000" dirty="0" smtClean="0"/>
              <a:t>This is true of literature too, but goes deeper still with myth.</a:t>
            </a:r>
            <a:endParaRPr lang="en-GB" sz="2000" dirty="0"/>
          </a:p>
        </p:txBody>
      </p:sp>
    </p:spTree>
    <p:extLst>
      <p:ext uri="{BB962C8B-B14F-4D97-AF65-F5344CB8AC3E}">
        <p14:creationId xmlns:p14="http://schemas.microsoft.com/office/powerpoint/2010/main" val="12986231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 </a:t>
            </a:r>
            <a:r>
              <a:rPr lang="en-GB" sz="2400" dirty="0"/>
              <a:t>Lyons, D. (2014). </a:t>
            </a:r>
            <a:r>
              <a:rPr lang="en-GB" sz="2400" i="1" dirty="0"/>
              <a:t>Gender and </a:t>
            </a:r>
            <a:r>
              <a:rPr lang="en-GB" sz="2400" i="1" dirty="0" smtClean="0"/>
              <a:t>immortality: </a:t>
            </a:r>
            <a:r>
              <a:rPr lang="en-GB" sz="2400" i="1" dirty="0"/>
              <a:t>Heroines in ancient Greek myth and cult</a:t>
            </a:r>
            <a:r>
              <a:rPr lang="en-GB" sz="2400" dirty="0"/>
              <a:t> (Princeton legacy library). Princeton, New Jersey: Princeton University Press</a:t>
            </a:r>
            <a:r>
              <a:rPr lang="en-GB" sz="24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400" dirty="0" err="1"/>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p>
          <a:p>
            <a:pPr>
              <a:buFont typeface="Arial" panose="020B0604020202020204" pitchFamily="34" charset="0"/>
              <a:buChar char="•"/>
            </a:pPr>
            <a:endParaRPr lang="en-GB" sz="100" dirty="0" smtClean="0"/>
          </a:p>
          <a:p>
            <a:pPr>
              <a:buFont typeface="Arial" panose="020B0604020202020204" pitchFamily="34" charset="0"/>
              <a:buChar char="•"/>
            </a:pPr>
            <a:r>
              <a:rPr lang="en-GB" sz="2400" dirty="0" smtClean="0"/>
              <a:t> Tyrell, W. B. and </a:t>
            </a:r>
            <a:r>
              <a:rPr lang="en-GB" sz="2400" dirty="0"/>
              <a:t>Brown</a:t>
            </a:r>
            <a:r>
              <a:rPr lang="en-GB" sz="2400" dirty="0" smtClean="0"/>
              <a:t>, F. S. (1991) </a:t>
            </a:r>
            <a:r>
              <a:rPr lang="en-GB" sz="2400" i="1" dirty="0" smtClean="0"/>
              <a:t>Athenian Myths and Institutions: Words in Action</a:t>
            </a:r>
            <a:r>
              <a:rPr lang="en-GB" sz="2400" dirty="0" smtClean="0"/>
              <a:t>. Oxford: Oxford University Press.</a:t>
            </a:r>
            <a:endParaRPr lang="en-GB" sz="2400" dirty="0"/>
          </a:p>
        </p:txBody>
      </p:sp>
    </p:spTree>
    <p:extLst>
      <p:ext uri="{BB962C8B-B14F-4D97-AF65-F5344CB8AC3E}">
        <p14:creationId xmlns:p14="http://schemas.microsoft.com/office/powerpoint/2010/main" val="227197023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81</TotalTime>
  <Words>1417</Words>
  <Application>Microsoft Office PowerPoint</Application>
  <PresentationFormat>On-screen Show (4:3)</PresentationFormat>
  <Paragraphs>93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Retrospect</vt:lpstr>
      <vt:lpstr>Myth and Art</vt:lpstr>
      <vt:lpstr>Gender in Iliad book 6</vt:lpstr>
      <vt:lpstr>Male and female spheres</vt:lpstr>
      <vt:lpstr>Hector out of place; unmanly Paris</vt:lpstr>
      <vt:lpstr>A reversal </vt:lpstr>
      <vt:lpstr>Hector and Andromache </vt:lpstr>
      <vt:lpstr>Andromache out of place</vt:lpstr>
      <vt:lpstr>Structuralism</vt:lpstr>
      <vt:lpstr>Gender in Myth </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dc:creator>
  <cp:lastModifiedBy>Matt</cp:lastModifiedBy>
  <cp:revision>20</cp:revision>
  <dcterms:created xsi:type="dcterms:W3CDTF">2019-04-29T12:07:24Z</dcterms:created>
  <dcterms:modified xsi:type="dcterms:W3CDTF">2019-05-30T10:10:29Z</dcterms:modified>
</cp:coreProperties>
</file>