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8"/>
  </p:notesMasterIdLst>
  <p:sldIdLst>
    <p:sldId id="256" r:id="rId2"/>
    <p:sldId id="288" r:id="rId3"/>
    <p:sldId id="289" r:id="rId4"/>
    <p:sldId id="313" r:id="rId5"/>
    <p:sldId id="314" r:id="rId6"/>
    <p:sldId id="315" r:id="rId7"/>
    <p:sldId id="296" r:id="rId8"/>
    <p:sldId id="316" r:id="rId9"/>
    <p:sldId id="297" r:id="rId10"/>
    <p:sldId id="323" r:id="rId11"/>
    <p:sldId id="273" r:id="rId12"/>
    <p:sldId id="299" r:id="rId13"/>
    <p:sldId id="300" r:id="rId14"/>
    <p:sldId id="324" r:id="rId15"/>
    <p:sldId id="271" r:id="rId16"/>
    <p:sldId id="317" r:id="rId17"/>
    <p:sldId id="320" r:id="rId18"/>
    <p:sldId id="321" r:id="rId19"/>
    <p:sldId id="322" r:id="rId20"/>
    <p:sldId id="312" r:id="rId21"/>
    <p:sldId id="259" r:id="rId22"/>
    <p:sldId id="310" r:id="rId23"/>
    <p:sldId id="311" r:id="rId24"/>
    <p:sldId id="290" r:id="rId25"/>
    <p:sldId id="291" r:id="rId26"/>
    <p:sldId id="293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25"/>
    <p:restoredTop sz="93241"/>
  </p:normalViewPr>
  <p:slideViewPr>
    <p:cSldViewPr snapToGrid="0" snapToObjects="1">
      <p:cViewPr varScale="1">
        <p:scale>
          <a:sx n="102" d="100"/>
          <a:sy n="102" d="100"/>
        </p:scale>
        <p:origin x="168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3BA0D2-352F-6A41-B991-A98E7822F8DE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44D4F-ECF0-9948-A5E0-D87D18FB3ED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413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44D4F-ECF0-9948-A5E0-D87D18FB3ED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689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2FDC3BA-983D-9643-97C7-DFBA493CA452}" type="slidenum">
              <a:rPr lang="en-GB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8F0183F-2C0C-3D40-80F0-F5FF363A62B8}" type="slidenum">
              <a:rPr lang="en-GB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of promoting ESDGC through</a:t>
            </a:r>
            <a:r>
              <a:rPr lang="en-GB" baseline="0" dirty="0"/>
              <a:t> RE in FP</a:t>
            </a:r>
            <a:endParaRPr lang="en-GB" dirty="0"/>
          </a:p>
          <a:p>
            <a:r>
              <a:rPr lang="en-GB" dirty="0"/>
              <a:t>Go</a:t>
            </a:r>
            <a:r>
              <a:rPr lang="en-GB" baseline="0" dirty="0"/>
              <a:t> through the notes re. book and discuss opportunities to promote ESDGC through 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44D4F-ECF0-9948-A5E0-D87D18FB3EDA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726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</a:t>
            </a:r>
            <a:r>
              <a:rPr lang="en-GB" baseline="0" dirty="0"/>
              <a:t> of promoting ESDGC through RE in KS2</a:t>
            </a:r>
          </a:p>
          <a:p>
            <a:r>
              <a:rPr lang="en-GB" baseline="0" dirty="0"/>
              <a:t>Students to have a go at this activity</a:t>
            </a:r>
          </a:p>
          <a:p>
            <a:r>
              <a:rPr lang="en-GB" baseline="0" dirty="0"/>
              <a:t>Remind them they could also promote ESDGC through RE through studying different religious faiths, e.g. Hindu – </a:t>
            </a:r>
            <a:r>
              <a:rPr lang="en-GB" baseline="0" dirty="0" err="1"/>
              <a:t>Divali</a:t>
            </a:r>
            <a:r>
              <a:rPr lang="en-GB" baseline="0" dirty="0"/>
              <a:t>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44D4F-ECF0-9948-A5E0-D87D18FB3EDA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071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59756-E3BD-5045-B80A-6B0F1386656C}" type="datetimeFigureOut">
              <a:rPr lang="en-US" smtClean="0"/>
              <a:pPr/>
              <a:t>10/2/18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809FC-6437-ED42-BFD4-EC7D1D7DBDD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adlet.com/n_ryder/A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atre.org.uk/primary/exploring-re-film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ales.gov.uk/dcells/publications/curriculum_and_assessment/arevisedcurriculumforwales/religiouseducation/R.E_Framework_WEB_(W).pdf?lang=c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sacre.org.uk/publications/sylCym/Cym-Caerfyrddin.pdf" TargetMode="External"/><Relationship Id="rId2" Type="http://schemas.openxmlformats.org/officeDocument/2006/relationships/hyperlink" Target="http://www.wasacre.org.uk/publications/sylCym/Cym-Abertaw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asacre.org.uk/publications/sylCym/Cym-Caerdydd.pdf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dimension.org.uk/resource/the-paper-bag-game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ink-global.org.uk" TargetMode="External"/><Relationship Id="rId2" Type="http://schemas.openxmlformats.org/officeDocument/2006/relationships/hyperlink" Target="http://www.christianaid.org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reonline.org.uk/learn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696" y="21304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b="1" dirty="0" err="1"/>
              <a:t>A</a:t>
            </a:r>
            <a:r>
              <a:rPr lang="en-US" dirty="0" err="1"/>
              <a:t>ddysg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b="1" dirty="0" err="1"/>
              <a:t>D</a:t>
            </a:r>
            <a:r>
              <a:rPr lang="en-US" dirty="0" err="1"/>
              <a:t>atblygiad</a:t>
            </a:r>
            <a:r>
              <a:rPr lang="en-US" b="1" dirty="0"/>
              <a:t> </a:t>
            </a:r>
            <a:r>
              <a:rPr lang="en-US" b="1" dirty="0" err="1"/>
              <a:t>C</a:t>
            </a:r>
            <a:r>
              <a:rPr lang="en-US" dirty="0" err="1"/>
              <a:t>ynaliadwy</a:t>
            </a:r>
            <a:r>
              <a:rPr lang="en-US" b="1" dirty="0"/>
              <a:t> a </a:t>
            </a:r>
            <a:r>
              <a:rPr lang="en-US" b="1" dirty="0" err="1"/>
              <a:t>D</a:t>
            </a:r>
            <a:r>
              <a:rPr lang="en-US" dirty="0" err="1"/>
              <a:t>inasyddiaeth</a:t>
            </a:r>
            <a:r>
              <a:rPr lang="en-US" b="1" dirty="0"/>
              <a:t> </a:t>
            </a:r>
            <a:r>
              <a:rPr lang="en-US" b="1" dirty="0" err="1"/>
              <a:t>F</a:t>
            </a:r>
            <a:r>
              <a:rPr lang="en-US" dirty="0" err="1"/>
              <a:t>yd</a:t>
            </a:r>
            <a:r>
              <a:rPr lang="en-US" b="1" dirty="0" err="1"/>
              <a:t>-E</a:t>
            </a:r>
            <a:r>
              <a:rPr lang="en-US" dirty="0" err="1"/>
              <a:t>ang</a:t>
            </a:r>
            <a:r>
              <a:rPr lang="en-US" b="1" dirty="0"/>
              <a:t> (ADCDF) </a:t>
            </a:r>
            <a:r>
              <a:rPr lang="en-US" dirty="0"/>
              <a:t>ac</a:t>
            </a:r>
            <a:r>
              <a:rPr lang="en-US" b="1" dirty="0"/>
              <a:t> AG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416778"/>
            <a:ext cx="6400800" cy="1222022"/>
          </a:xfrm>
        </p:spPr>
        <p:txBody>
          <a:bodyPr/>
          <a:lstStyle/>
          <a:p>
            <a:r>
              <a:rPr lang="en-US" dirty="0"/>
              <a:t>ECAD4006C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0" y="3821990"/>
            <a:ext cx="2857500" cy="28575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Amcanion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Sesiwn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AG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gynradd</a:t>
            </a:r>
            <a:endParaRPr lang="en-US" dirty="0"/>
          </a:p>
          <a:p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dogfennau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a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AG</a:t>
            </a:r>
          </a:p>
          <a:p>
            <a:r>
              <a:rPr lang="en-US" dirty="0"/>
              <a:t>I </a:t>
            </a:r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AG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dealltwriaeth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ADCDF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AG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gynradd</a:t>
            </a:r>
            <a:r>
              <a:rPr lang="en-US" dirty="0"/>
              <a:t>?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6299" y="1417638"/>
            <a:ext cx="5891402" cy="39062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97909" y="6107098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3282566" y="5346164"/>
            <a:ext cx="650554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err="1"/>
              <a:t>http://www.kingsnorth.kent.sch.uk/about-us/curriculum/religious-education-re</a:t>
            </a:r>
            <a:endParaRPr lang="en-US" sz="1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27F7C4-78B4-104E-85DE-3B3437D83486}"/>
              </a:ext>
            </a:extLst>
          </p:cNvPr>
          <p:cNvSpPr txBox="1"/>
          <p:nvPr/>
        </p:nvSpPr>
        <p:spPr>
          <a:xfrm>
            <a:off x="2704491" y="6069283"/>
            <a:ext cx="5982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https://padlet.com/n_ryder/AG</a:t>
            </a:r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Pwnc gorfodol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Mae addysg grefyddol, ynghyd â phynciau sylfaen a phynciau craidd y Cwricwlwm Cenedlaethol, yn llunio’r cwricwlwm sylfaenol statudol y mae’n rhaid ei addysgu ymhob ysgol a gynhelir.</a:t>
            </a: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Meysydd llafur y cytunwyd arnynt</a:t>
            </a:r>
            <a:endParaRPr lang="en-GB" sz="40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Mae addysgu yn seiliedig ar feysydd llafur y cytunwyd arnynt yn lleol. Yn yr ysgolion cymunedol a sylfaenol a’r rhan fwyaf o ysgolion a reolir yn wirfoddol, y mae maes llafur cytûn a fabwysiedir gan yr awdurdod addysg lleol sy’n pennu nodweddion addysg grefyddol.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Ysgolion eglwysig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4904509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 a </a:t>
            </a:r>
            <a:r>
              <a:rPr lang="en-US" dirty="0" err="1"/>
              <a:t>reolir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wirfoddol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bo</a:t>
            </a:r>
            <a:r>
              <a:rPr lang="en-US" dirty="0"/>
              <a:t> </a:t>
            </a:r>
            <a:r>
              <a:rPr lang="en-US" dirty="0" err="1"/>
              <a:t>rhieni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amdano</a:t>
            </a:r>
            <a:r>
              <a:rPr lang="en-US" dirty="0"/>
              <a:t> ac </a:t>
            </a:r>
            <a:r>
              <a:rPr lang="en-US" dirty="0" err="1"/>
              <a:t>ym</a:t>
            </a:r>
            <a:r>
              <a:rPr lang="en-US" dirty="0"/>
              <a:t> </a:t>
            </a:r>
            <a:r>
              <a:rPr lang="en-US" dirty="0" err="1"/>
              <a:t>mhob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a </a:t>
            </a:r>
            <a:r>
              <a:rPr lang="en-US" dirty="0" err="1"/>
              <a:t>gynorthwyir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wirfoddol</a:t>
            </a:r>
            <a:r>
              <a:rPr lang="en-US" dirty="0"/>
              <a:t>, y </a:t>
            </a:r>
            <a:r>
              <a:rPr lang="en-US" dirty="0" err="1"/>
              <a:t>ddogfen</a:t>
            </a:r>
            <a:r>
              <a:rPr lang="en-US" dirty="0"/>
              <a:t> </a:t>
            </a:r>
            <a:r>
              <a:rPr lang="en-US" dirty="0" err="1"/>
              <a:t>ymddiriedolaeth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a </a:t>
            </a:r>
            <a:r>
              <a:rPr lang="en-US" dirty="0" err="1"/>
              <a:t>ddilynir</a:t>
            </a:r>
            <a:r>
              <a:rPr lang="en-US" dirty="0"/>
              <a:t>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statws</a:t>
            </a:r>
            <a:r>
              <a:rPr lang="en-US" dirty="0"/>
              <a:t> </a:t>
            </a:r>
            <a:r>
              <a:rPr lang="en-US" dirty="0" err="1"/>
              <a:t>presennol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pennu</a:t>
            </a:r>
            <a:r>
              <a:rPr lang="en-US" dirty="0"/>
              <a:t> </a:t>
            </a:r>
            <a:r>
              <a:rPr lang="en-US" dirty="0" err="1"/>
              <a:t>nodweddion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grefyddol</a:t>
            </a:r>
            <a:r>
              <a:rPr lang="en-US" dirty="0"/>
              <a:t>.</a:t>
            </a:r>
            <a:endParaRPr lang="en-GB" dirty="0"/>
          </a:p>
        </p:txBody>
      </p:sp>
      <p:pic>
        <p:nvPicPr>
          <p:cNvPr id="4" name="Picture 4" descr="mage result for Esgobaeth Ty ddewi">
            <a:extLst>
              <a:ext uri="{FF2B5EF4-FFF2-40B4-BE49-F238E27FC236}">
                <a16:creationId xmlns:a16="http://schemas.microsoft.com/office/drawing/2014/main" id="{A4A5082F-1F06-7249-8010-22ACFD7AA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685" y="1951311"/>
            <a:ext cx="3160115" cy="382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>
                <a:solidFill>
                  <a:schemeClr val="tx1"/>
                </a:solidFill>
              </a:rPr>
              <a:t>Maes llafur cytunedig ar gyfer addysg grefyddol</a:t>
            </a:r>
            <a:endParaRPr lang="en-GB" b="1"/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3840163"/>
          </a:xfrm>
        </p:spPr>
        <p:txBody>
          <a:bodyPr/>
          <a:lstStyle/>
          <a:p>
            <a:r>
              <a:rPr lang="cy-GB"/>
              <a:t>Mae'n ofynnol i bob ysgol yn ôl y gyfraith i addysgu AG.</a:t>
            </a:r>
          </a:p>
          <a:p>
            <a:r>
              <a:rPr lang="cy-GB"/>
              <a:t>Dyma'r unig bwnc sy'n cael ei bennu'n lleol. Mae gan bob awdurdod lleol faes llafur cytunedig ar gyfer addysg grefyddol.</a:t>
            </a: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Maes Llafur Cytunedig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Mae addysg grefyddol yn wahanol i’r pynciau eraill oherwydd ei fod yn bwnc sy’n cael ei reoli’n lleol.</a:t>
            </a:r>
          </a:p>
          <a:p>
            <a:r>
              <a:rPr lang="en-GB"/>
              <a:t>Mae gan bob awdurdod addysg ei faes llafur cytunedig ei hun mewn addysg grefyddol.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/>
              <a:t>Maes Llafur Cytûn Sir Gaerfyrddin ar gyfer Addysg Grefyddol</a:t>
            </a:r>
            <a:r>
              <a:rPr lang="en-GB" sz="4000"/>
              <a:t> </a:t>
            </a:r>
          </a:p>
        </p:txBody>
      </p:sp>
      <p:pic>
        <p:nvPicPr>
          <p:cNvPr id="43011" name="Picture 3" descr="Agreed syllabus cove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38463" y="1700213"/>
            <a:ext cx="3430587" cy="490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Tasg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Gyda phartner, trafodwch pam yr ydych yn meddwl fod addysg grefyddol yn bwnc pwysig yn yr ysgol gynradd.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3350" y="3979863"/>
            <a:ext cx="3797300" cy="21463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Fideo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Cynradd</a:t>
            </a:r>
            <a:r>
              <a:rPr lang="en-US" dirty="0"/>
              <a:t>:  Beth </a:t>
            </a:r>
            <a:r>
              <a:rPr lang="en-US" dirty="0" err="1"/>
              <a:t>yw</a:t>
            </a:r>
            <a:r>
              <a:rPr lang="en-US" dirty="0"/>
              <a:t> AG?</a:t>
            </a:r>
          </a:p>
          <a:p>
            <a:r>
              <a:rPr lang="en-US" dirty="0">
                <a:hlinkClick r:id="rId2"/>
              </a:rPr>
              <a:t>http://www.natre.org.uk/primary/exploring-re-films/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Dogfen Allweddol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Enghreifftiol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3 </a:t>
            </a:r>
            <a:r>
              <a:rPr lang="en-GB" dirty="0" err="1"/>
              <a:t>i</a:t>
            </a:r>
            <a:r>
              <a:rPr lang="en-GB" dirty="0"/>
              <a:t> 19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b="1" dirty="0">
                <a:hlinkClick r:id="rId2"/>
              </a:rPr>
              <a:t>http://wales.gov.uk/dcells/publications/curriculum_and_assessment/arevisedcurriculumforwales/religiouseducation/R.E_Framework_WEB_(W).pdf?lang=cy</a:t>
            </a:r>
            <a:endParaRPr lang="en-GB" b="1" dirty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Maes Llafur Cytunedig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Mae addysg grefyddol yn wahanol i’r pynciau eraill oherwydd ei fod yn bwnc sy’n cael ei reoli’n lleol.</a:t>
            </a:r>
          </a:p>
          <a:p>
            <a:r>
              <a:rPr lang="en-GB"/>
              <a:t>Mae gan bob awdurdod addysg ei faes llafur cytunedig ei hun mewn addysg grefyddol.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041C5-DCC7-A944-B360-97F82E449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Llafur</a:t>
            </a:r>
            <a:r>
              <a:rPr lang="en-US" dirty="0"/>
              <a:t> </a:t>
            </a:r>
            <a:r>
              <a:rPr lang="en-US" dirty="0" err="1"/>
              <a:t>Cytunedig</a:t>
            </a:r>
            <a:r>
              <a:rPr lang="en-US" dirty="0"/>
              <a:t> - AG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155AC-D8D6-584A-A001-116838A99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Llafur</a:t>
            </a:r>
            <a:r>
              <a:rPr lang="en-US" dirty="0"/>
              <a:t> </a:t>
            </a:r>
            <a:r>
              <a:rPr lang="en-US" dirty="0" err="1"/>
              <a:t>Cytun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Grefyddol</a:t>
            </a:r>
            <a:r>
              <a:rPr lang="en-US" dirty="0"/>
              <a:t> Sir Abertawe</a:t>
            </a:r>
          </a:p>
          <a:p>
            <a:r>
              <a:rPr lang="en-US" dirty="0">
                <a:hlinkClick r:id="rId2"/>
              </a:rPr>
              <a:t>http://www.wasacre.org.uk/publications/sylCym/Cym-Abertawe.pdf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Llafur</a:t>
            </a:r>
            <a:r>
              <a:rPr lang="en-US" dirty="0"/>
              <a:t> </a:t>
            </a:r>
            <a:r>
              <a:rPr lang="en-US" dirty="0" err="1"/>
              <a:t>Cytun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Grefyddol</a:t>
            </a:r>
            <a:r>
              <a:rPr lang="en-US" dirty="0"/>
              <a:t> Sir </a:t>
            </a:r>
            <a:r>
              <a:rPr lang="en-US" dirty="0" err="1"/>
              <a:t>Gaerfyrddin</a:t>
            </a:r>
            <a:endParaRPr lang="en-US" dirty="0"/>
          </a:p>
          <a:p>
            <a:r>
              <a:rPr lang="en-US" dirty="0">
                <a:hlinkClick r:id="rId3"/>
              </a:rPr>
              <a:t>http://www.wasacre.org.uk/publications/sylCym/Cym-Caerfyrddin.pdf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Llafur</a:t>
            </a:r>
            <a:r>
              <a:rPr lang="en-US" dirty="0"/>
              <a:t> </a:t>
            </a:r>
            <a:r>
              <a:rPr lang="en-US" dirty="0" err="1"/>
              <a:t>Cytun</a:t>
            </a:r>
            <a:r>
              <a:rPr lang="en-US" dirty="0"/>
              <a:t> </a:t>
            </a:r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Grefyddol</a:t>
            </a:r>
            <a:r>
              <a:rPr lang="en-US" dirty="0"/>
              <a:t> </a:t>
            </a:r>
            <a:r>
              <a:rPr lang="en-US" dirty="0" err="1"/>
              <a:t>Caerdydd</a:t>
            </a:r>
            <a:endParaRPr lang="en-US" dirty="0"/>
          </a:p>
          <a:p>
            <a:r>
              <a:rPr lang="en-US" dirty="0">
                <a:hlinkClick r:id="rId4"/>
              </a:rPr>
              <a:t>http://www.wasacre.org.uk/publications/sylCym/Cym-Caerdydd.pdf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6330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Sir </a:t>
            </a:r>
            <a:r>
              <a:rPr lang="en-GB" dirty="0" err="1"/>
              <a:t>Gâr</a:t>
            </a:r>
            <a:endParaRPr lang="en-GB" dirty="0"/>
          </a:p>
        </p:txBody>
      </p:sp>
      <p:pic>
        <p:nvPicPr>
          <p:cNvPr id="35843" name="Picture 3" descr="clawr%20maes%20llafur%20saes%20bach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81325" y="1628775"/>
            <a:ext cx="3230563" cy="4537075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AG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Sylfaen</a:t>
            </a:r>
            <a:endParaRPr lang="en-GB" dirty="0"/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</a:t>
            </a:r>
            <a:r>
              <a:rPr lang="en-GB" dirty="0"/>
              <a:t>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Grefyddol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/>
              <a:t>Tri sgil craidd </a:t>
            </a:r>
            <a:r>
              <a:rPr lang="en-GB"/>
              <a:t>y pwnc.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/>
              <a:t>Ymdrin â’r cwestiynau sylfaenol </a:t>
            </a:r>
            <a:r>
              <a:rPr lang="en-GB"/>
              <a:t>– cwestiynau dynol a chrefyddol sy’n canolbwyntio ar chwilio am ystyr, arwyddocâd a gwerth mewn bywyd yw cwestiynau sylfaenol. Mae ganddynt ddyfnder a dwyster sy’n sail i unrhyw agwedd ar astudiaeth mewn addysg grefyddol.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/>
              <a:t>Tri sgil craidd </a:t>
            </a:r>
            <a:r>
              <a:rPr lang="en-GB"/>
              <a:t>y pwnc.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/>
              <a:t>Archwilio credoau, dysgeidiaethau ac arfer(ion) crefyddol </a:t>
            </a:r>
            <a:r>
              <a:rPr lang="en-GB"/>
              <a:t>– mae hyn yn cynnwys archwilio storïau crefyddol, testunau cysegredig, ffordd o fyw, defodau a symbolaeth, sy’n darparu mewnwelediad cwestiynau sylfaenol hyn ac yn codi cwestiynau crefyddol a dynol pellach.</a:t>
            </a:r>
          </a:p>
          <a:p>
            <a:pPr eaLnBrk="1" hangingPunct="1"/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/>
              <a:t>Tri sgil craidd </a:t>
            </a:r>
            <a:r>
              <a:rPr lang="en-GB"/>
              <a:t>y pwnc.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/>
              <a:t>Mynegi ymatebion personol </a:t>
            </a:r>
            <a:r>
              <a:rPr lang="en-GB"/>
              <a:t>– mae hyn cynnwys cysylltu’r materion sy’n codi yn ystod astudiaethau â phrofiadau’r disgyblion eu hunain a chaniatáu datblygu ymatebion personol i gredoau, dysgeidiaethau ac arfer(ion) a chwestiynau sylfaenol, a’u gwerthuso.</a:t>
            </a:r>
          </a:p>
          <a:p>
            <a:pPr eaLnBrk="1" hangingPunct="1"/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/>
              <a:t>7 Thema ADCDF</a:t>
            </a:r>
            <a:endParaRPr lang="en-GB"/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y-GB" sz="1600" b="1" u="sng"/>
              <a:t>Cyfoeth a Thlodi </a:t>
            </a:r>
            <a:endParaRPr lang="en-GB" sz="1600"/>
          </a:p>
          <a:p>
            <a:r>
              <a:rPr lang="cy-GB" sz="1600"/>
              <a:t>Deall y modd y mae pobl, yr amgylchedd a’r economi yn perthyn yn annatod i’w gilydd ar bob lefel o’r lleol i'r byd-eang.</a:t>
            </a:r>
            <a:endParaRPr lang="en-GB" sz="1600"/>
          </a:p>
          <a:p>
            <a:r>
              <a:rPr lang="cy-GB" sz="1600" b="1" u="sng"/>
              <a:t>Dewisiadau a Phenderfyniadau</a:t>
            </a:r>
            <a:endParaRPr lang="en-GB" sz="1600"/>
          </a:p>
          <a:p>
            <a:r>
              <a:rPr lang="cy-GB" sz="1600"/>
              <a:t>Deall bod i ddewisiadau a phenderfyniadau ganlyniadau a bod anghydfod yn atal datblygiad ac yn risg i bob un ohonom a pham mae angen datrys y problemau hyn a hyrwyddo cytgord.</a:t>
            </a:r>
            <a:endParaRPr lang="en-GB" sz="1600"/>
          </a:p>
          <a:p>
            <a:r>
              <a:rPr lang="cy-GB" sz="1600"/>
              <a:t> </a:t>
            </a:r>
            <a:r>
              <a:rPr lang="cy-GB" sz="1600" b="1" u="sng"/>
              <a:t>Yr Amgylchedd Naturiol</a:t>
            </a:r>
            <a:endParaRPr lang="en-GB" sz="1600"/>
          </a:p>
          <a:p>
            <a:r>
              <a:rPr lang="cy-GB" sz="1600"/>
              <a:t>Datblygu parch at bopeth byw a chydnabod y berthynas rhwng pobl a’r amgylchedd.</a:t>
            </a:r>
            <a:endParaRPr lang="en-GB" sz="1600"/>
          </a:p>
          <a:p>
            <a:r>
              <a:rPr lang="cy-GB" sz="1600"/>
              <a:t> </a:t>
            </a:r>
            <a:r>
              <a:rPr lang="cy-GB" sz="1600" b="1" u="sng"/>
              <a:t>Hunaniaeth a Diwylliant</a:t>
            </a:r>
            <a:endParaRPr lang="en-GB" sz="1600"/>
          </a:p>
          <a:p>
            <a:r>
              <a:rPr lang="cy-GB" sz="1600"/>
              <a:t>Deall, parchu a gwerthfawrogi amrywiaeth pobl – yn ddiwylliannol, yn gymdeithasol ac yn economaidd gan gydnabod effaith negyddol gwahaniaethu a rhagfarn ar unigolion a grwpiau.</a:t>
            </a:r>
            <a:endParaRPr lang="en-GB" sz="1600"/>
          </a:p>
          <a:p>
            <a:r>
              <a:rPr lang="cy-GB" sz="1600"/>
              <a:t> </a:t>
            </a:r>
            <a:r>
              <a:rPr lang="cy-GB" sz="1600" b="1" u="sng"/>
              <a:t>Iechyd </a:t>
            </a:r>
            <a:endParaRPr lang="en-GB" sz="1600"/>
          </a:p>
          <a:p>
            <a:r>
              <a:rPr lang="cy-GB" sz="1600"/>
              <a:t>Deall pwysigrwydd ffordd o fyw sy’n iach a chydnabod bod rhaid diwallu anghenion sylfaenol yn gyffredinol</a:t>
            </a:r>
            <a:endParaRPr lang="en-GB" sz="1600"/>
          </a:p>
          <a:p>
            <a:r>
              <a:rPr lang="cy-GB" sz="1600"/>
              <a:t> </a:t>
            </a:r>
            <a:r>
              <a:rPr lang="cy-GB" sz="1600" b="1" u="sng"/>
              <a:t>Treulio a Gwastraff</a:t>
            </a:r>
            <a:endParaRPr lang="en-GB" sz="1600"/>
          </a:p>
          <a:p>
            <a:r>
              <a:rPr lang="cy-GB" sz="1600"/>
              <a:t>Deall yr adnoddau sy’n derfynedig a bod i hyn oblygiadau o ran ffyrdd pobl o fyw, diwydiant a chenedlaethau’r dyfodol.</a:t>
            </a:r>
            <a:endParaRPr lang="en-GB" sz="1600"/>
          </a:p>
          <a:p>
            <a:r>
              <a:rPr lang="cy-GB" sz="1600"/>
              <a:t> </a:t>
            </a:r>
            <a:r>
              <a:rPr lang="cy-GB" sz="1600" b="1" u="sng"/>
              <a:t>Newid yn yr Hinsawdd </a:t>
            </a:r>
            <a:endParaRPr lang="en-GB" sz="1600"/>
          </a:p>
          <a:p>
            <a:r>
              <a:rPr lang="cy-GB" sz="1600"/>
              <a:t>Cydnabod y pwysigrwydd o gymryd cyfrifoldeb unigol a chamau i wneud y byd yn lle gwell a deall yr ystod o ffyrdd amgen o arbed a chreu ynni.</a:t>
            </a:r>
            <a:endParaRPr lang="en-GB" sz="1600"/>
          </a:p>
          <a:p>
            <a:pPr>
              <a:buFont typeface="Arial" pitchFamily="-111" charset="0"/>
              <a:buNone/>
            </a:pPr>
            <a:endParaRPr lang="en-GB" sz="12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Sut</a:t>
            </a:r>
            <a:r>
              <a:rPr lang="en-US" dirty="0"/>
              <a:t> gall AG </a:t>
            </a:r>
            <a:r>
              <a:rPr lang="en-US" dirty="0" err="1"/>
              <a:t>gyfrannu</a:t>
            </a:r>
            <a:r>
              <a:rPr lang="en-US" dirty="0"/>
              <a:t> at ADCDF?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0" y="2380209"/>
            <a:ext cx="6350000" cy="36957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y-GB" sz="4000"/>
              <a:t>Cyfranna addysg grefyddol i ddealltwriaeth dysgwyr o ADCDF: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</a:pPr>
            <a:r>
              <a:rPr lang="cy-GB" sz="3000"/>
              <a:t>wrth iddynt ddatblygu dealltwriaeth o amrywiol grefyddau yn y byd ynghyd â pharch atynt ac ymchwilio i’r modd y mae crefydd yn effeithio ar y penderfyniadau a wnaed, a’r ffyrdd o fyw a fabwysiedir gan unigolion a chymdeithasau mewn amrywiol ddiwylliannau ar draws y byd.</a:t>
            </a:r>
          </a:p>
          <a:p>
            <a:pPr eaLnBrk="1" hangingPunct="1">
              <a:lnSpc>
                <a:spcPct val="70000"/>
              </a:lnSpc>
            </a:pPr>
            <a:r>
              <a:rPr lang="cy-GB" sz="3000"/>
              <a:t>wrth iddynt ganolbwyntio ar awydd nifer o grefyddau i feithrin gwerthoedd a dyheadau megis cydraddoldeb, cyfiawnder, heddwch a moesoldeb trwy bethau megis gweithgarwch cymdeithasol, cynaliadwyedd a dinasyddiaeth fyd-eang, gan annog disgyblion i ymateb yn bersonol.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y-GB" sz="4000"/>
              <a:t>Heddiw byddwn yn ystyried dwy o saith thema ADCDF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y-GB" sz="3000" b="1"/>
              <a:t>Dewisiadau a Phenderfyniadau</a:t>
            </a:r>
            <a:endParaRPr lang="cy-GB" sz="3000"/>
          </a:p>
          <a:p>
            <a:pPr lvl="1" eaLnBrk="1" hangingPunct="1"/>
            <a:r>
              <a:rPr lang="cy-GB" sz="2600"/>
              <a:t>Datblygu hunan barch a pharch at eraill, derbyn cyfrifoldeb am gamau personol a chymryd rhan mewn penderfyniadau gr</a:t>
            </a:r>
            <a:r>
              <a:rPr lang="cy-GB" sz="2400"/>
              <a:t>ŵ</a:t>
            </a:r>
            <a:r>
              <a:rPr lang="cy-GB" sz="2600"/>
              <a:t>p. Deall y modd y gall ein gweithredoedd esgor ar ganlyniadau i eraill.</a:t>
            </a:r>
          </a:p>
          <a:p>
            <a:pPr eaLnBrk="1" hangingPunct="1"/>
            <a:r>
              <a:rPr lang="cy-GB" sz="3000" b="1"/>
              <a:t>Yr Amgylchedd Naturiol</a:t>
            </a:r>
            <a:endParaRPr lang="cy-GB" sz="3000"/>
          </a:p>
          <a:p>
            <a:pPr lvl="1" eaLnBrk="1" hangingPunct="1"/>
            <a:r>
              <a:rPr lang="cy-GB" sz="2600"/>
              <a:t>Cydnabod cyfoeth, amrywiaeth a gwerth amgylcheddau naturiol a’r modd y gellir effeithio ar y rhain trwy weithredoedd cymunedau dynol. </a:t>
            </a:r>
          </a:p>
          <a:p>
            <a:pPr eaLnBrk="1" hangingPunct="1"/>
            <a:endParaRPr lang="cy-GB" sz="300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AG ac ADCDF – Y </a:t>
            </a:r>
            <a:r>
              <a:rPr lang="en-US" dirty="0" err="1"/>
              <a:t>Cyfnod</a:t>
            </a:r>
            <a:r>
              <a:rPr lang="en-US" dirty="0"/>
              <a:t> </a:t>
            </a:r>
            <a:r>
              <a:rPr lang="en-US" dirty="0" err="1"/>
              <a:t>Sylfaen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Planed </a:t>
            </a:r>
            <a:r>
              <a:rPr lang="en-US" dirty="0" err="1"/>
              <a:t>Arbennig</a:t>
            </a:r>
            <a:r>
              <a:rPr lang="en-US" dirty="0"/>
              <a:t> </a:t>
            </a:r>
            <a:r>
              <a:rPr lang="en-US" dirty="0" err="1"/>
              <a:t>Harri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4500" y="2511072"/>
            <a:ext cx="4092928" cy="409292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 ac ADCDF – </a:t>
            </a:r>
            <a:r>
              <a:rPr lang="en-US" dirty="0" err="1"/>
              <a:t>Cyfnod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Cristnogol</a:t>
            </a:r>
            <a:r>
              <a:rPr lang="en-US" dirty="0"/>
              <a:t>– </a:t>
            </a:r>
            <a:r>
              <a:rPr lang="en-US" dirty="0" err="1"/>
              <a:t>Gêm</a:t>
            </a:r>
            <a:r>
              <a:rPr lang="en-US" dirty="0"/>
              <a:t> bag </a:t>
            </a:r>
            <a:r>
              <a:rPr lang="en-US" dirty="0" err="1"/>
              <a:t>papur</a:t>
            </a:r>
            <a:r>
              <a:rPr lang="en-US" dirty="0"/>
              <a:t> _ </a:t>
            </a:r>
            <a:r>
              <a:rPr lang="en-US" dirty="0" err="1"/>
              <a:t>dewisiadau</a:t>
            </a:r>
            <a:r>
              <a:rPr lang="en-US" dirty="0"/>
              <a:t> a </a:t>
            </a:r>
            <a:r>
              <a:rPr lang="en-US" dirty="0" err="1"/>
              <a:t>phenderfyniadau/Cyfoeth</a:t>
            </a:r>
            <a:r>
              <a:rPr lang="en-US" dirty="0"/>
              <a:t> a </a:t>
            </a:r>
            <a:r>
              <a:rPr lang="en-US" dirty="0" err="1"/>
              <a:t>Thlodi</a:t>
            </a:r>
            <a:r>
              <a:rPr lang="en-US" dirty="0"/>
              <a:t> </a:t>
            </a:r>
            <a:r>
              <a:rPr lang="en-US" dirty="0">
                <a:hlinkClick r:id="rId3"/>
              </a:rPr>
              <a:t>https://globaldimension.org.uk/resource/the-paper-bag-game/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8777" y="4192639"/>
            <a:ext cx="3210280" cy="2395363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APADGOS (2008) </a:t>
            </a:r>
            <a:r>
              <a:rPr lang="en-GB" i="1" dirty="0" err="1"/>
              <a:t>Fframwaith</a:t>
            </a:r>
            <a:r>
              <a:rPr lang="en-GB" i="1" dirty="0"/>
              <a:t> </a:t>
            </a:r>
            <a:r>
              <a:rPr lang="en-GB" i="1" dirty="0" err="1"/>
              <a:t>enghreifftiol</a:t>
            </a:r>
            <a:r>
              <a:rPr lang="en-GB" i="1" dirty="0"/>
              <a:t> </a:t>
            </a:r>
            <a:r>
              <a:rPr lang="en-GB" i="1" dirty="0" err="1"/>
              <a:t>cenedlaethol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gyfer</a:t>
            </a:r>
            <a:r>
              <a:rPr lang="en-GB" i="1" dirty="0"/>
              <a:t> </a:t>
            </a:r>
            <a:r>
              <a:rPr lang="en-GB" i="1" dirty="0" err="1"/>
              <a:t>cyflwyno</a:t>
            </a:r>
            <a:r>
              <a:rPr lang="en-GB" i="1" dirty="0"/>
              <a:t> </a:t>
            </a:r>
            <a:r>
              <a:rPr lang="en-GB" i="1" dirty="0" err="1"/>
              <a:t>addysg</a:t>
            </a:r>
            <a:r>
              <a:rPr lang="en-GB" i="1" dirty="0"/>
              <a:t> </a:t>
            </a:r>
            <a:r>
              <a:rPr lang="en-GB" i="1" dirty="0" err="1"/>
              <a:t>grefyddol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ddysgwyr</a:t>
            </a:r>
            <a:r>
              <a:rPr lang="en-GB" i="1" dirty="0"/>
              <a:t> 3 </a:t>
            </a:r>
            <a:r>
              <a:rPr lang="en-GB" i="1" dirty="0" err="1"/>
              <a:t>i</a:t>
            </a:r>
            <a:r>
              <a:rPr lang="en-GB" i="1" dirty="0"/>
              <a:t> 19 </a:t>
            </a:r>
            <a:r>
              <a:rPr lang="en-GB" i="1" dirty="0" err="1"/>
              <a:t>oed</a:t>
            </a:r>
            <a:r>
              <a:rPr lang="en-GB" i="1" dirty="0"/>
              <a:t> </a:t>
            </a:r>
            <a:r>
              <a:rPr lang="en-GB" i="1" dirty="0" err="1"/>
              <a:t>yng</a:t>
            </a:r>
            <a:r>
              <a:rPr lang="en-GB" i="1" dirty="0"/>
              <a:t> </a:t>
            </a:r>
            <a:r>
              <a:rPr lang="en-GB" i="1" dirty="0" err="1"/>
              <a:t>Nghymru</a:t>
            </a:r>
            <a:r>
              <a:rPr lang="en-GB" i="1" dirty="0"/>
              <a:t>. </a:t>
            </a:r>
            <a:r>
              <a:rPr lang="en-GB" i="1" dirty="0" err="1"/>
              <a:t>Caerdydd</a:t>
            </a:r>
            <a:r>
              <a:rPr lang="en-GB" i="1" dirty="0"/>
              <a:t>: </a:t>
            </a:r>
            <a:r>
              <a:rPr lang="en-GB" i="1" dirty="0" err="1"/>
              <a:t>LlCC</a:t>
            </a:r>
            <a:r>
              <a:rPr lang="en-GB" i="1" dirty="0"/>
              <a:t>.  </a:t>
            </a:r>
            <a:endParaRPr lang="en-GB" dirty="0"/>
          </a:p>
          <a:p>
            <a:r>
              <a:rPr lang="en-GB" dirty="0"/>
              <a:t>Hughes, S. (gol)(2013)</a:t>
            </a:r>
            <a:r>
              <a:rPr lang="en-GB" i="1" dirty="0"/>
              <a:t>Tybed Pam? AG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y</a:t>
            </a:r>
            <a:r>
              <a:rPr lang="en-GB" i="1" dirty="0"/>
              <a:t> </a:t>
            </a:r>
            <a:r>
              <a:rPr lang="en-GB" i="1" dirty="0" err="1"/>
              <a:t>Cyfnod</a:t>
            </a:r>
            <a:r>
              <a:rPr lang="en-GB" i="1" dirty="0"/>
              <a:t> </a:t>
            </a:r>
            <a:r>
              <a:rPr lang="en-GB" i="1" dirty="0" err="1"/>
              <a:t>Sylfaen</a:t>
            </a:r>
            <a:r>
              <a:rPr lang="en-GB" i="1" dirty="0"/>
              <a:t>: </a:t>
            </a:r>
            <a:r>
              <a:rPr lang="en-GB" i="1" dirty="0" err="1"/>
              <a:t>Llawlyfr</a:t>
            </a:r>
            <a:r>
              <a:rPr lang="en-GB" i="1" dirty="0"/>
              <a:t> a </a:t>
            </a:r>
            <a:r>
              <a:rPr lang="en-GB" i="1" dirty="0" err="1"/>
              <a:t>Phecyn</a:t>
            </a:r>
            <a:r>
              <a:rPr lang="en-GB" i="1" dirty="0"/>
              <a:t> </a:t>
            </a:r>
            <a:r>
              <a:rPr lang="en-GB" i="1" dirty="0" err="1"/>
              <a:t>Gweithgareddau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</a:t>
            </a:r>
            <a:r>
              <a:rPr lang="en-GB" i="1" dirty="0" err="1"/>
              <a:t>Ymarferwyr</a:t>
            </a:r>
            <a:r>
              <a:rPr lang="en-GB" i="1" dirty="0"/>
              <a:t>. </a:t>
            </a:r>
            <a:r>
              <a:rPr lang="en-GB" i="1" dirty="0" err="1"/>
              <a:t>Caerfyrddin</a:t>
            </a:r>
            <a:r>
              <a:rPr lang="en-GB" i="1" dirty="0"/>
              <a:t>: </a:t>
            </a:r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Peniarth</a:t>
            </a:r>
            <a:r>
              <a:rPr lang="en-GB" dirty="0"/>
              <a:t>.</a:t>
            </a:r>
          </a:p>
          <a:p>
            <a:r>
              <a:rPr lang="en-GB" dirty="0"/>
              <a:t>Hughes, S. (2013) </a:t>
            </a:r>
            <a:r>
              <a:rPr lang="en-GB" i="1" dirty="0"/>
              <a:t>Planed </a:t>
            </a:r>
            <a:r>
              <a:rPr lang="en-GB" i="1" dirty="0" err="1"/>
              <a:t>Arbennig</a:t>
            </a:r>
            <a:r>
              <a:rPr lang="en-GB" i="1" dirty="0"/>
              <a:t> </a:t>
            </a:r>
            <a:r>
              <a:rPr lang="en-GB" i="1" dirty="0" err="1"/>
              <a:t>Harri</a:t>
            </a:r>
            <a:r>
              <a:rPr lang="en-GB" dirty="0"/>
              <a:t>. </a:t>
            </a:r>
            <a:r>
              <a:rPr lang="en-GB" dirty="0" err="1"/>
              <a:t>Caerfyrddin</a:t>
            </a:r>
            <a:r>
              <a:rPr lang="en-GB" dirty="0"/>
              <a:t>: </a:t>
            </a:r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Peniarth</a:t>
            </a:r>
            <a:r>
              <a:rPr lang="en-GB" dirty="0"/>
              <a:t>.</a:t>
            </a:r>
          </a:p>
          <a:p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Cristnogol</a:t>
            </a:r>
            <a:r>
              <a:rPr lang="en-GB" dirty="0"/>
              <a:t> </a:t>
            </a:r>
            <a:r>
              <a:rPr lang="en-US" dirty="0">
                <a:hlinkClick r:id="rId2"/>
              </a:rPr>
              <a:t>http://www.christianaid.org.uk</a:t>
            </a:r>
            <a:endParaRPr lang="en-GB" dirty="0"/>
          </a:p>
          <a:p>
            <a:r>
              <a:rPr lang="en-GB" dirty="0"/>
              <a:t>Think Global </a:t>
            </a:r>
            <a:r>
              <a:rPr lang="en-US" dirty="0">
                <a:hlinkClick r:id="rId3"/>
              </a:rPr>
              <a:t>http://www.think-global.org.uk</a:t>
            </a:r>
            <a:endParaRPr lang="en-GB" dirty="0"/>
          </a:p>
          <a:p>
            <a:r>
              <a:rPr lang="en-GB" dirty="0"/>
              <a:t>RE on line  </a:t>
            </a:r>
            <a:r>
              <a:rPr lang="en-US" dirty="0">
                <a:hlinkClick r:id="rId4"/>
              </a:rPr>
              <a:t>http://www.reonline.org.uk/learning/</a:t>
            </a:r>
            <a:endParaRPr lang="en-US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9308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1571</TotalTime>
  <Words>1130</Words>
  <Application>Microsoft Macintosh PowerPoint</Application>
  <PresentationFormat>On-screen Show (4:3)</PresentationFormat>
  <Paragraphs>94</Paragraphs>
  <Slides>26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Addysg ar gyfer Datblygiad Cynaliadwy a Dinasyddiaeth Fyd-Eang (ADCDF) ac AG</vt:lpstr>
      <vt:lpstr>Amcanion y Sesiwn</vt:lpstr>
      <vt:lpstr>Beth yw rôl AG yn yr ysgol gynradd? </vt:lpstr>
      <vt:lpstr>Pwnc gorfodol</vt:lpstr>
      <vt:lpstr>Meysydd llafur y cytunwyd arnynt</vt:lpstr>
      <vt:lpstr>Ysgolion eglwysig</vt:lpstr>
      <vt:lpstr>Maes llafur cytunedig ar gyfer addysg grefyddol</vt:lpstr>
      <vt:lpstr>Maes Llafur Cytunedig</vt:lpstr>
      <vt:lpstr>Maes Llafur Cytûn Sir Gaerfyrddin ar gyfer Addysg Grefyddol </vt:lpstr>
      <vt:lpstr>Tasg </vt:lpstr>
      <vt:lpstr>Fideo</vt:lpstr>
      <vt:lpstr>Dogfen Allweddol</vt:lpstr>
      <vt:lpstr>Maes Llafur Cytunedig</vt:lpstr>
      <vt:lpstr>Maes Llafur Cytunedig - AG</vt:lpstr>
      <vt:lpstr>Sir Gâr</vt:lpstr>
      <vt:lpstr>AG yn y Cyfnod Sylfaen</vt:lpstr>
      <vt:lpstr>Tri sgil craidd y pwnc.</vt:lpstr>
      <vt:lpstr>Tri sgil craidd y pwnc.</vt:lpstr>
      <vt:lpstr>Tri sgil craidd y pwnc.</vt:lpstr>
      <vt:lpstr>7 Thema ADCDF</vt:lpstr>
      <vt:lpstr>Sut gall AG gyfrannu at ADCDF? </vt:lpstr>
      <vt:lpstr>Cyfranna addysg grefyddol i ddealltwriaeth dysgwyr o ADCDF:</vt:lpstr>
      <vt:lpstr>Heddiw byddwn yn ystyried dwy o saith thema ADCDF</vt:lpstr>
      <vt:lpstr>AG ac ADCDF – Y Cyfnod Sylfaen</vt:lpstr>
      <vt:lpstr>AG ac ADCDF – Cyfnod Allweddol 2</vt:lpstr>
      <vt:lpstr>Cyfeiriadau Allweddol</vt:lpstr>
    </vt:vector>
  </TitlesOfParts>
  <Company>Trinity Saint David</Company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for Sustainable Development and Global Citizenship (ESDGC) &amp; RE</dc:title>
  <dc:creator>swwcte29</dc:creator>
  <cp:lastModifiedBy>Nanna Ryder</cp:lastModifiedBy>
  <cp:revision>11</cp:revision>
  <dcterms:created xsi:type="dcterms:W3CDTF">2017-09-24T16:19:15Z</dcterms:created>
  <dcterms:modified xsi:type="dcterms:W3CDTF">2018-10-02T20:47:47Z</dcterms:modified>
</cp:coreProperties>
</file>