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96" r:id="rId1"/>
  </p:sldMasterIdLst>
  <p:notesMasterIdLst>
    <p:notesMasterId r:id="rId3"/>
  </p:notesMasterIdLst>
  <p:sldIdLst>
    <p:sldId id="258" r:id="rId2"/>
  </p:sldIdLst>
  <p:sldSz cx="43891200" cy="246888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7704" userDrawn="1">
          <p15:clr>
            <a:srgbClr val="A4A3A4"/>
          </p15:clr>
        </p15:guide>
        <p15:guide id="2" pos="13752"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808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11EF7F8-E7B4-4889-A510-AB4A260C3F39}" v="12" dt="2022-06-04T19:59:02.05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46816" autoAdjust="0"/>
  </p:normalViewPr>
  <p:slideViewPr>
    <p:cSldViewPr snapToGrid="0" showGuides="1">
      <p:cViewPr varScale="1">
        <p:scale>
          <a:sx n="27" d="100"/>
          <a:sy n="27" d="100"/>
        </p:scale>
        <p:origin x="124" y="308"/>
      </p:cViewPr>
      <p:guideLst>
        <p:guide orient="horz" pos="7704"/>
        <p:guide pos="13752"/>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5/10/relationships/revisionInfo" Target="revisionInfo.xml"/><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EAFFFB9-F38F-4EE3-ACDA-6EBC12336A86}" type="datetimeFigureOut">
              <a:rPr lang="en-GB" smtClean="0"/>
              <a:t>08/03/2026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B56485E-9FE1-45C8-8197-12A0635167A2}" type="slidenum">
              <a:rPr lang="en-GB" smtClean="0"/>
              <a:t>‹#›</a:t>
            </a:fld>
            <a:endParaRPr lang="en-GB"/>
          </a:p>
        </p:txBody>
      </p:sp>
    </p:spTree>
    <p:extLst>
      <p:ext uri="{BB962C8B-B14F-4D97-AF65-F5344CB8AC3E}">
        <p14:creationId xmlns:p14="http://schemas.microsoft.com/office/powerpoint/2010/main" val="874503110"/>
      </p:ext>
    </p:extLst>
  </p:cSld>
  <p:clrMap bg1="lt1" tx1="dk1" bg2="lt2" tx2="dk2" accent1="accent1" accent2="accent2" accent3="accent3" accent4="accent4" accent5="accent5" accent6="accent6" hlink="hlink" folHlink="folHlink"/>
  <p:notesStyle>
    <a:lvl1pPr marL="0" algn="l" defTabSz="2194341" rtl="0" eaLnBrk="1" latinLnBrk="0" hangingPunct="1">
      <a:defRPr sz="2880" kern="1200">
        <a:solidFill>
          <a:schemeClr val="tx1"/>
        </a:solidFill>
        <a:latin typeface="+mn-lt"/>
        <a:ea typeface="+mn-ea"/>
        <a:cs typeface="+mn-cs"/>
      </a:defRPr>
    </a:lvl1pPr>
    <a:lvl2pPr marL="1097170" algn="l" defTabSz="2194341" rtl="0" eaLnBrk="1" latinLnBrk="0" hangingPunct="1">
      <a:defRPr sz="2880" kern="1200">
        <a:solidFill>
          <a:schemeClr val="tx1"/>
        </a:solidFill>
        <a:latin typeface="+mn-lt"/>
        <a:ea typeface="+mn-ea"/>
        <a:cs typeface="+mn-cs"/>
      </a:defRPr>
    </a:lvl2pPr>
    <a:lvl3pPr marL="2194341" algn="l" defTabSz="2194341" rtl="0" eaLnBrk="1" latinLnBrk="0" hangingPunct="1">
      <a:defRPr sz="2880" kern="1200">
        <a:solidFill>
          <a:schemeClr val="tx1"/>
        </a:solidFill>
        <a:latin typeface="+mn-lt"/>
        <a:ea typeface="+mn-ea"/>
        <a:cs typeface="+mn-cs"/>
      </a:defRPr>
    </a:lvl3pPr>
    <a:lvl4pPr marL="3291511" algn="l" defTabSz="2194341" rtl="0" eaLnBrk="1" latinLnBrk="0" hangingPunct="1">
      <a:defRPr sz="2880" kern="1200">
        <a:solidFill>
          <a:schemeClr val="tx1"/>
        </a:solidFill>
        <a:latin typeface="+mn-lt"/>
        <a:ea typeface="+mn-ea"/>
        <a:cs typeface="+mn-cs"/>
      </a:defRPr>
    </a:lvl4pPr>
    <a:lvl5pPr marL="4388681" algn="l" defTabSz="2194341" rtl="0" eaLnBrk="1" latinLnBrk="0" hangingPunct="1">
      <a:defRPr sz="2880" kern="1200">
        <a:solidFill>
          <a:schemeClr val="tx1"/>
        </a:solidFill>
        <a:latin typeface="+mn-lt"/>
        <a:ea typeface="+mn-ea"/>
        <a:cs typeface="+mn-cs"/>
      </a:defRPr>
    </a:lvl5pPr>
    <a:lvl6pPr marL="5485851" algn="l" defTabSz="2194341" rtl="0" eaLnBrk="1" latinLnBrk="0" hangingPunct="1">
      <a:defRPr sz="2880" kern="1200">
        <a:solidFill>
          <a:schemeClr val="tx1"/>
        </a:solidFill>
        <a:latin typeface="+mn-lt"/>
        <a:ea typeface="+mn-ea"/>
        <a:cs typeface="+mn-cs"/>
      </a:defRPr>
    </a:lvl6pPr>
    <a:lvl7pPr marL="6583022" algn="l" defTabSz="2194341" rtl="0" eaLnBrk="1" latinLnBrk="0" hangingPunct="1">
      <a:defRPr sz="2880" kern="1200">
        <a:solidFill>
          <a:schemeClr val="tx1"/>
        </a:solidFill>
        <a:latin typeface="+mn-lt"/>
        <a:ea typeface="+mn-ea"/>
        <a:cs typeface="+mn-cs"/>
      </a:defRPr>
    </a:lvl7pPr>
    <a:lvl8pPr marL="7680192" algn="l" defTabSz="2194341" rtl="0" eaLnBrk="1" latinLnBrk="0" hangingPunct="1">
      <a:defRPr sz="2880" kern="1200">
        <a:solidFill>
          <a:schemeClr val="tx1"/>
        </a:solidFill>
        <a:latin typeface="+mn-lt"/>
        <a:ea typeface="+mn-ea"/>
        <a:cs typeface="+mn-cs"/>
      </a:defRPr>
    </a:lvl8pPr>
    <a:lvl9pPr marL="8777362" algn="l" defTabSz="2194341" rtl="0" eaLnBrk="1" latinLnBrk="0" hangingPunct="1">
      <a:defRPr sz="288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Leicester is a city in England's East Midlands. It is the county town for the county of Leicestershire and one of the oldest cities in England. It has been around for at least 2,000 years. The Romans found an Iron Age village there, which seems to have been there since around the second or first century BC. This podcast aims to identify health and social care issues as well as different health and social care structures and provisions within Leicester.</a:t>
            </a: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In this city, there are 355218 people are now living now. And because of the large number of students and people who have just moved there from other countries, the city is rather youthful in comparison to England.</a:t>
            </a: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This city consists with 50 per cent female and 50 per cent male, according to a 2018 population estimate. Only 12 per cent of Leicester's population (42,300 people) is above the age of 65, compared to the rest of England's population (72,600 people) being between the ages of 20 and 29 (13 per cent in England), and a third of all city homes have children in need of care. Leicester's youthful population is a result of the city's two institutions and the influx of individuals from outside the area.</a:t>
            </a:r>
          </a:p>
          <a:p>
            <a:pPr marL="0" marR="0" algn="just">
              <a:lnSpc>
                <a:spcPct val="107000"/>
              </a:lnSpc>
              <a:spcBef>
                <a:spcPts val="0"/>
              </a:spcBef>
              <a:spcAft>
                <a:spcPts val="800"/>
              </a:spcAft>
            </a:pPr>
            <a:r>
              <a:rPr lang="en-US" sz="1800" b="1"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Ethnic Make-up of Leicester :</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Leicester is home to people from more than 50 different nations, making it one of the most culturally and ethnically diversified cities in the United Kingdom.</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51% of the population is comprised of white people which is lower than in England and Wales’s 86%</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37% of the population is of Asian or Asian British descent, which is higher than England and Wales’s 7.5%.</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6% of the population is of African, Caribbean, or Black British descent, which is higher than England and Wales (3.3%)</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4% of the population is made up of people from mixed ethnic backgrounds which, is lower than England and Wales (2.2%)</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Other ethnic groups make up approximately 2% of the population, which is a little bit higher than England and Wales (1%)</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b="1"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Religious Make-up of Leicester:</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 </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07000"/>
              </a:lnSpc>
              <a:spcBef>
                <a:spcPts val="0"/>
              </a:spcBef>
              <a:spcAft>
                <a:spcPts val="800"/>
              </a:spcAft>
              <a:buFont typeface="Arial" panose="020B0604020202020204" pitchFamily="34" charset="0"/>
              <a:buChar char="•"/>
              <a:tabLst>
                <a:tab pos="457200" algn="l"/>
              </a:tabLst>
            </a:pPr>
            <a:r>
              <a:rPr lang="en-GB" sz="180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32% of the population identifies as Christian while total Christians are 51% in England and Wales.</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07000"/>
              </a:lnSpc>
              <a:spcBef>
                <a:spcPts val="0"/>
              </a:spcBef>
              <a:spcAft>
                <a:spcPts val="800"/>
              </a:spcAft>
              <a:buFont typeface="Arial" panose="020B0604020202020204" pitchFamily="34" charset="0"/>
              <a:buChar char="•"/>
              <a:tabLst>
                <a:tab pos="457200" algn="l"/>
              </a:tabLst>
            </a:pPr>
            <a:r>
              <a:rPr lang="en-GB" sz="180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23% of inhabitants have no religion, which is less than in England and Wales (38.4%).</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07000"/>
              </a:lnSpc>
              <a:spcBef>
                <a:spcPts val="0"/>
              </a:spcBef>
              <a:spcAft>
                <a:spcPts val="800"/>
              </a:spcAft>
              <a:buFont typeface="Arial" panose="020B0604020202020204" pitchFamily="34" charset="0"/>
              <a:buChar char="•"/>
              <a:tabLst>
                <a:tab pos="457200" algn="l"/>
              </a:tabLst>
            </a:pPr>
            <a:r>
              <a:rPr lang="en-GB" sz="180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19% of the population is Muslim, in which England and Wales have 5.7%.</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07000"/>
              </a:lnSpc>
              <a:spcBef>
                <a:spcPts val="0"/>
              </a:spcBef>
              <a:spcAft>
                <a:spcPts val="800"/>
              </a:spcAft>
              <a:buFont typeface="Arial" panose="020B0604020202020204" pitchFamily="34" charset="0"/>
              <a:buChar char="•"/>
              <a:tabLst>
                <a:tab pos="457200" algn="l"/>
              </a:tabLst>
            </a:pPr>
            <a:r>
              <a:rPr lang="en-GB" sz="180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15% of the population is comprised of Hindus which is much higher than England and Wales (1.7%).</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07000"/>
              </a:lnSpc>
              <a:spcBef>
                <a:spcPts val="0"/>
              </a:spcBef>
              <a:spcAft>
                <a:spcPts val="800"/>
              </a:spcAft>
              <a:buFont typeface="Arial" panose="020B0604020202020204" pitchFamily="34" charset="0"/>
              <a:buChar char="•"/>
              <a:tabLst>
                <a:tab pos="457200" algn="l"/>
              </a:tabLst>
            </a:pPr>
            <a:r>
              <a:rPr lang="en-GB" sz="180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4 % of the population is Sikh.</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07000"/>
              </a:lnSpc>
              <a:spcBef>
                <a:spcPts val="0"/>
              </a:spcBef>
              <a:spcAft>
                <a:spcPts val="800"/>
              </a:spcAft>
              <a:buFont typeface="Arial" panose="020B0604020202020204" pitchFamily="34" charset="0"/>
              <a:buChar char="•"/>
              <a:tabLst>
                <a:tab pos="457200" algn="l"/>
              </a:tabLst>
            </a:pPr>
            <a:r>
              <a:rPr lang="en-GB" sz="180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Others consist of 1% and 6% are not stated.</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Socio-economic condition of Leicester:</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07000"/>
              </a:lnSpc>
              <a:spcBef>
                <a:spcPts val="0"/>
              </a:spcBef>
              <a:spcAft>
                <a:spcPts val="0"/>
              </a:spcAft>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 significant number of the city's inhabitants live in deprived conditions.</a:t>
            </a:r>
          </a:p>
          <a:p>
            <a:pPr marL="342900" marR="0" lvl="0" indent="-342900" algn="just">
              <a:lnSpc>
                <a:spcPct val="107000"/>
              </a:lnSpc>
              <a:spcBef>
                <a:spcPts val="0"/>
              </a:spcBef>
              <a:spcAft>
                <a:spcPts val="0"/>
              </a:spcAft>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2019 Index of Multiple Deprivation ranks the local authority area of Leicester, which is located in England, as the 32nd most deprived of the country's 317 total areas. More than a third of the city's low-super output regions are among the most destitute in the United States. A further 37% of Leicester's residents reside in the 20-40 per cent most impoverished districts, putting the city's total poverty rate at 35%. Only 2% of Leicester's population lives in the city's most impoverished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neighbourhoods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t>
            </a:r>
          </a:p>
          <a:p>
            <a:pPr marL="342900" marR="0" lvl="0" indent="-342900" algn="just">
              <a:lnSpc>
                <a:spcPct val="107000"/>
              </a:lnSpc>
              <a:spcBef>
                <a:spcPts val="0"/>
              </a:spcBef>
              <a:spcAft>
                <a:spcPts val="0"/>
              </a:spcAft>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Moreover, two-thirds of Leicester's inhabitants aged 16 and over were either working or in school at the time of the 2011 census, with a further 6% reporting that they were jobless. Compared to England's 66 per cent, a smaller percentage of Leicester's residents are employed.</a:t>
            </a:r>
          </a:p>
          <a:p>
            <a:pPr marL="342900" marR="0" lvl="0" indent="-342900" algn="just">
              <a:lnSpc>
                <a:spcPct val="107000"/>
              </a:lnSpc>
              <a:spcBef>
                <a:spcPts val="0"/>
              </a:spcBef>
              <a:spcAft>
                <a:spcPts val="0"/>
              </a:spcAft>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Poor health habits and results, such as alcohol abuse, smoking, and obesity, are connected to such deprivation in Leicester, which is relatively higher here than overall in England. Those who reside in Leicester's most impoverished regions have a life expectancy that is much shorter than that of those who live in the city's least impoverished areas.</a:t>
            </a:r>
          </a:p>
          <a:p>
            <a:pPr marL="342900" marR="0" lvl="0" indent="-342900" algn="just">
              <a:lnSpc>
                <a:spcPct val="107000"/>
              </a:lnSpc>
              <a:spcBef>
                <a:spcPts val="0"/>
              </a:spcBef>
              <a:spcAft>
                <a:spcPts val="0"/>
              </a:spcAft>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 issue of low-quality housing is most prevalent in privately owned homes, of which about two-fifths do not meet the criteria for a good dwelling.</a:t>
            </a:r>
          </a:p>
          <a:p>
            <a:pPr marL="342900" marR="0" lvl="0" indent="-342900" algn="just">
              <a:lnSpc>
                <a:spcPct val="107000"/>
              </a:lnSpc>
              <a:spcBef>
                <a:spcPts val="0"/>
              </a:spcBef>
              <a:spcAft>
                <a:spcPts val="800"/>
              </a:spcAft>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Fuel poverty is linked to a number of long-term health issues, including difficulty with breathing and cardiovascular function in adults, and a broad range of adverse consequences on the health of children who are raised in these types of homes.</a:t>
            </a:r>
          </a:p>
          <a:p>
            <a:pPr marL="0" marR="0" algn="just">
              <a:lnSpc>
                <a:spcPct val="107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Health Issues of Leicester:</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Main causes of Death in Leicester</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Cancer, cardiovascular disease, respiratory illness, and mental and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behavioural</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disorders are the leading causes of mortality in Leicester. Nearly two-thirds of all fatalities are caused by these factors. 25% of deaths are because of cancers, 25% are because of cardiovascular diseases, 14% are respiratory diseases, and 11% mental and behavioral problems.</a:t>
            </a:r>
          </a:p>
          <a:p>
            <a:pPr marL="0" marR="0" algn="just">
              <a:lnSpc>
                <a:spcPct val="107000"/>
              </a:lnSpc>
              <a:spcBef>
                <a:spcPts val="0"/>
              </a:spcBef>
              <a:spcAft>
                <a:spcPts val="800"/>
              </a:spcAft>
            </a:pPr>
            <a:r>
              <a:rPr lang="en-US" sz="180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 </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b="1"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Main Health Concerns in Leicester are Smoking and Poor Mental Health</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Smoking is the most avoidable cause of death in Leicester. More disadvantaged districts and the west side of the city have greater rates of prevalence. In Leicester, 20% total current adults are smokers. Smoking rates are much higher among white people consisting 27%, whereas they are significantly lower among those under the age of 19, people over the age of 65, and people of Asian descent. </a:t>
            </a:r>
          </a:p>
          <a:p>
            <a:pPr marL="0" marR="0" algn="just">
              <a:lnSpc>
                <a:spcPct val="107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Mental Health:</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UK people are most likely to suffer from a disorder that is related to their mental health. 17 per cent of the population aged 16 and older in Leicester reports having a bad mental health score. People who are jobless, unwell or handicapped for an extended period of time, and those who live in social housing are more prone to report having poor mental health. Those who report having low mental health are more likely to be socially isolated, and there is a connection between the two groups.</a:t>
            </a:r>
          </a:p>
          <a:p>
            <a:pPr marL="0" marR="0" algn="just">
              <a:lnSpc>
                <a:spcPct val="107000"/>
              </a:lnSpc>
              <a:spcBef>
                <a:spcPts val="200"/>
              </a:spcBef>
              <a:spcAft>
                <a:spcPts val="0"/>
              </a:spcAft>
            </a:pPr>
            <a:r>
              <a:rPr lang="en-US" sz="1800" b="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Why these are issues?</a:t>
            </a:r>
          </a:p>
          <a:p>
            <a:pPr marL="0" marR="0" algn="just">
              <a:lnSpc>
                <a:spcPct val="107000"/>
              </a:lnSpc>
              <a:spcBef>
                <a:spcPts val="0"/>
              </a:spcBef>
              <a:spcAft>
                <a:spcPts val="800"/>
              </a:spcAft>
            </a:pPr>
            <a:r>
              <a:rPr lang="en-US" sz="1800" dirty="0">
                <a:ln>
                  <a:noFill/>
                </a:ln>
                <a:solidFill>
                  <a:srgbClr val="000000"/>
                </a:solidFill>
                <a:effectLst>
                  <a:outerShdw blurRad="38100" dist="19050" dir="2700000" algn="tl">
                    <a:schemeClr val="dk1">
                      <a:alpha val="40000"/>
                    </a:schemeClr>
                  </a:outerShdw>
                </a:effectLst>
                <a:latin typeface="Times New Roman" panose="02020603050405020304" pitchFamily="18" charset="0"/>
                <a:ea typeface="Calibri" panose="020F0502020204030204" pitchFamily="34" charset="0"/>
                <a:cs typeface="Times New Roman" panose="02020603050405020304" pitchFamily="18" charset="0"/>
              </a:rPr>
              <a:t>Smoking is a major health concern in Leicester since the leading causes of mortality are cancer, respiratory illness, and cardiovascular disease, all of which are linked to smoking. </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There were 506,100 hospital admissions and 74,600 fatalities in London that were directly attributed to smoking.</a:t>
            </a: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Many homes in Leicester, particularly those with individuals in paid employment, are unable to maintain an adequate level of life, according to recent data. Because of this, depression and poor mental health are inevitable consequences of this. People in Leicester are more likely to engage in risky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behaviours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including smoking, drinking alcohol, and being fat as a consequence of their poor mental health. A significant public health issue in Leicester is mental illness, which is the city's fourth-leading cause of mortality.</a:t>
            </a: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Every year, approximately £7.5 billion are spent on mental health issues in London. Costs associated with health and social care, as well as those associated with education and the criminal courts all fall under this umbrella term. However, these expenses only account for a small portion of the £26 billion in annual losses London suffers as a result of concerns including decreased productivity and worse quality of life.</a:t>
            </a: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p>
          <a:p>
            <a:pPr marL="0" marR="0" algn="just">
              <a:lnSpc>
                <a:spcPct val="107000"/>
              </a:lnSpc>
              <a:spcBef>
                <a:spcPts val="1200"/>
              </a:spcBef>
              <a:spcAft>
                <a:spcPts val="0"/>
              </a:spcAft>
            </a:pPr>
            <a:r>
              <a:rPr lang="en-US" sz="1800" b="1" kern="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Health Provision in Leicester</a:t>
            </a: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As a primary care, there are around 60 general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practises</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in Leicester. The Canon Street Medical Centre serves a patient population of more than 3,000 people and is situated in the Belgrave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neighbourhood</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of Leicester. The primary care services that this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organisation</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offers are geared toward meeting the requirements of each patient in terms of both appropriateness and accessibility. The facility offers a wide variety of services, but two of the most important ones are comprehensive care planning for mental health and a smoking cessation clinic.</a:t>
            </a:r>
          </a:p>
          <a:p>
            <a:pPr marL="0" marR="0" algn="just">
              <a:lnSpc>
                <a:spcPct val="107000"/>
              </a:lnSpc>
              <a:spcBef>
                <a:spcPts val="0"/>
              </a:spcBef>
              <a:spcAft>
                <a:spcPts val="800"/>
              </a:spcAft>
            </a:pPr>
            <a:r>
              <a:rPr lang="en-US" sz="1800" dirty="0">
                <a:solidFill>
                  <a:srgbClr val="666666"/>
                </a:solidFill>
                <a:effectLst/>
                <a:latin typeface="Arial" panose="020B0604020202020204" pitchFamily="34" charset="0"/>
                <a:ea typeface="Times New Roman" panose="02020603050405020304" pitchFamily="18" charset="0"/>
                <a:cs typeface="Times New Roman" panose="02020603050405020304" pitchFamily="18" charset="0"/>
              </a:rPr>
              <a:t> </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As secondary care, the Leicester Royal Infirmary may be found in close proximity to the heart of Leicester. Medical treatment that would normally be administered by specialists or another institution after a referral from a general practitioner is made available at the hospital. This hospital consists of many special departments to provide services including cancer services, dementia services, and respiratory medicine.</a:t>
            </a:r>
          </a:p>
          <a:p>
            <a:pPr marL="0" marR="0" algn="just">
              <a:lnSpc>
                <a:spcPct val="107000"/>
              </a:lnSpc>
              <a:spcBef>
                <a:spcPts val="0"/>
              </a:spcBef>
              <a:spcAft>
                <a:spcPts val="800"/>
              </a:spcAft>
            </a:pPr>
            <a:r>
              <a:rPr lang="en-US" sz="1800" b="1" dirty="0">
                <a:effectLst/>
                <a:latin typeface="Times New Roman" panose="02020603050405020304" pitchFamily="18" charset="0"/>
                <a:ea typeface="Calibri" panose="020F0502020204030204" pitchFamily="34" charset="0"/>
                <a:cs typeface="Times New Roman" panose="02020603050405020304" pitchFamily="18" charset="0"/>
              </a:rPr>
              <a:t>Social Care</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marR="0" lvl="0" indent="-342900" algn="just">
              <a:lnSpc>
                <a:spcPct val="107000"/>
              </a:lnSpc>
              <a:spcBef>
                <a:spcPts val="0"/>
              </a:spcBef>
              <a:spcAft>
                <a:spcPts val="0"/>
              </a:spcAft>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Life Links is a mental health support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programme</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for people in their communities. A collaboration with other service providers, providing information and guidance, navigation, and community recovery services. Leicester City Council has engaged them.</a:t>
            </a:r>
          </a:p>
          <a:p>
            <a:pPr marL="342900" marR="0" lvl="0" indent="-342900" algn="just">
              <a:lnSpc>
                <a:spcPct val="107000"/>
              </a:lnSpc>
              <a:spcBef>
                <a:spcPts val="0"/>
              </a:spcBef>
              <a:spcAft>
                <a:spcPts val="800"/>
              </a:spcAft>
              <a:buFont typeface="Symbol" panose="05050102010706020507" pitchFamily="18" charset="2"/>
              <a:buChar cha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Let's Talk Wellbeing offers psychological evaluation and therapy for issues ranging from mild to moderate that are considered to be typical mental health disorders.</a:t>
            </a:r>
          </a:p>
          <a:p>
            <a:pPr marL="0" marR="0" algn="just">
              <a:lnSpc>
                <a:spcPct val="107000"/>
              </a:lnSpc>
              <a:spcBef>
                <a:spcPts val="0"/>
              </a:spcBef>
              <a:spcAft>
                <a:spcPts val="800"/>
              </a:spcAft>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Conclusion</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marR="0" algn="just">
              <a:lnSpc>
                <a:spcPct val="107000"/>
              </a:lnSpc>
              <a:spcBef>
                <a:spcPts val="0"/>
              </a:spcBef>
              <a:spcAft>
                <a:spcPts val="8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Leicester is a kaleidoscope of different races and poor people. There are many social and economic factors that affect health in this city. Cancer, heart disease, lung disease, and mental and </a:t>
            </a:r>
            <a:r>
              <a:rPr lang="en-US" sz="1800" dirty="0" err="1">
                <a:effectLst/>
                <a:latin typeface="Times New Roman" panose="02020603050405020304" pitchFamily="18" charset="0"/>
                <a:ea typeface="Calibri" panose="020F0502020204030204" pitchFamily="34" charset="0"/>
                <a:cs typeface="Times New Roman" panose="02020603050405020304" pitchFamily="18" charset="0"/>
              </a:rPr>
              <a:t>behavioural</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problems are some of the most common causes of death. People in the city smoke a lot and have bad mental health, which are both big health problems. Help is available from the Royal Infirmary Leicester, the Canon Street Medical Centre Leicester, and other social care services.</a:t>
            </a:r>
          </a:p>
          <a:p>
            <a:endParaRPr lang="en-GB" dirty="0"/>
          </a:p>
        </p:txBody>
      </p:sp>
      <p:sp>
        <p:nvSpPr>
          <p:cNvPr id="4" name="Slide Number Placeholder 3"/>
          <p:cNvSpPr>
            <a:spLocks noGrp="1"/>
          </p:cNvSpPr>
          <p:nvPr>
            <p:ph type="sldNum" sz="quarter" idx="5"/>
          </p:nvPr>
        </p:nvSpPr>
        <p:spPr/>
        <p:txBody>
          <a:bodyPr/>
          <a:lstStyle/>
          <a:p>
            <a:fld id="{2B56485E-9FE1-45C8-8197-12A0635167A2}" type="slidenum">
              <a:rPr lang="en-GB" smtClean="0"/>
              <a:t>1</a:t>
            </a:fld>
            <a:endParaRPr lang="en-GB"/>
          </a:p>
        </p:txBody>
      </p:sp>
    </p:spTree>
    <p:extLst>
      <p:ext uri="{BB962C8B-B14F-4D97-AF65-F5344CB8AC3E}">
        <p14:creationId xmlns:p14="http://schemas.microsoft.com/office/powerpoint/2010/main" val="36848511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5486400" y="4040507"/>
            <a:ext cx="32918400" cy="8595360"/>
          </a:xfrm>
        </p:spPr>
        <p:txBody>
          <a:bodyPr anchor="b"/>
          <a:lstStyle>
            <a:lvl1pPr algn="ctr">
              <a:defRPr sz="21600"/>
            </a:lvl1pPr>
          </a:lstStyle>
          <a:p>
            <a:r>
              <a:rPr lang="en-US"/>
              <a:t>Click to edit Master title style</a:t>
            </a:r>
            <a:endParaRPr lang="en-US" dirty="0"/>
          </a:p>
        </p:txBody>
      </p:sp>
      <p:sp>
        <p:nvSpPr>
          <p:cNvPr id="3" name="Subtitle 2"/>
          <p:cNvSpPr>
            <a:spLocks noGrp="1"/>
          </p:cNvSpPr>
          <p:nvPr>
            <p:ph type="subTitle" idx="1"/>
          </p:nvPr>
        </p:nvSpPr>
        <p:spPr>
          <a:xfrm>
            <a:off x="5486400" y="12967337"/>
            <a:ext cx="32918400" cy="5960743"/>
          </a:xfrm>
        </p:spPr>
        <p:txBody>
          <a:bodyPr/>
          <a:lstStyle>
            <a:lvl1pPr marL="0" indent="0" algn="ctr">
              <a:buNone/>
              <a:defRPr sz="8640"/>
            </a:lvl1pPr>
            <a:lvl2pPr marL="1645920" indent="0" algn="ctr">
              <a:buNone/>
              <a:defRPr sz="7200"/>
            </a:lvl2pPr>
            <a:lvl3pPr marL="3291840" indent="0" algn="ctr">
              <a:buNone/>
              <a:defRPr sz="6480"/>
            </a:lvl3pPr>
            <a:lvl4pPr marL="4937760" indent="0" algn="ctr">
              <a:buNone/>
              <a:defRPr sz="5760"/>
            </a:lvl4pPr>
            <a:lvl5pPr marL="6583680" indent="0" algn="ctr">
              <a:buNone/>
              <a:defRPr sz="5760"/>
            </a:lvl5pPr>
            <a:lvl6pPr marL="8229600" indent="0" algn="ctr">
              <a:buNone/>
              <a:defRPr sz="5760"/>
            </a:lvl6pPr>
            <a:lvl7pPr marL="9875520" indent="0" algn="ctr">
              <a:buNone/>
              <a:defRPr sz="5760"/>
            </a:lvl7pPr>
            <a:lvl8pPr marL="11521440" indent="0" algn="ctr">
              <a:buNone/>
              <a:defRPr sz="5760"/>
            </a:lvl8pPr>
            <a:lvl9pPr marL="13167360" indent="0" algn="ctr">
              <a:buNone/>
              <a:defRPr sz="576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E1D0B38-8A49-491C-BCFD-3A3548D97B87}" type="datetimeFigureOut">
              <a:rPr lang="en-GB" smtClean="0"/>
              <a:t>08/03/2026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4001002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E1D0B38-8A49-491C-BCFD-3A3548D97B87}" type="datetimeFigureOut">
              <a:rPr lang="en-GB" smtClean="0"/>
              <a:t>08/03/2026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64524220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994660" y="6155059"/>
            <a:ext cx="37856160" cy="10269853"/>
          </a:xfrm>
        </p:spPr>
        <p:txBody>
          <a:bodyPr anchor="b"/>
          <a:lstStyle>
            <a:lvl1pPr>
              <a:defRPr sz="21600"/>
            </a:lvl1pPr>
          </a:lstStyle>
          <a:p>
            <a:r>
              <a:rPr lang="en-US"/>
              <a:t>Click to edit Master title style</a:t>
            </a:r>
            <a:endParaRPr lang="en-US" dirty="0"/>
          </a:p>
        </p:txBody>
      </p:sp>
      <p:sp>
        <p:nvSpPr>
          <p:cNvPr id="3" name="Text Placeholder 2"/>
          <p:cNvSpPr>
            <a:spLocks noGrp="1"/>
          </p:cNvSpPr>
          <p:nvPr>
            <p:ph type="body" idx="1"/>
          </p:nvPr>
        </p:nvSpPr>
        <p:spPr>
          <a:xfrm>
            <a:off x="2994660" y="16522069"/>
            <a:ext cx="37856160" cy="5400673"/>
          </a:xfrm>
        </p:spPr>
        <p:txBody>
          <a:bodyPr/>
          <a:lstStyle>
            <a:lvl1pPr marL="0" indent="0">
              <a:buNone/>
              <a:defRPr sz="8640">
                <a:solidFill>
                  <a:schemeClr val="tx1">
                    <a:tint val="75000"/>
                  </a:schemeClr>
                </a:solidFill>
              </a:defRPr>
            </a:lvl1pPr>
            <a:lvl2pPr marL="1645920" indent="0">
              <a:buNone/>
              <a:defRPr sz="7200">
                <a:solidFill>
                  <a:schemeClr val="tx1">
                    <a:tint val="75000"/>
                  </a:schemeClr>
                </a:solidFill>
              </a:defRPr>
            </a:lvl2pPr>
            <a:lvl3pPr marL="3291840" indent="0">
              <a:buNone/>
              <a:defRPr sz="6480">
                <a:solidFill>
                  <a:schemeClr val="tx1">
                    <a:tint val="75000"/>
                  </a:schemeClr>
                </a:solidFill>
              </a:defRPr>
            </a:lvl3pPr>
            <a:lvl4pPr marL="4937760" indent="0">
              <a:buNone/>
              <a:defRPr sz="5760">
                <a:solidFill>
                  <a:schemeClr val="tx1">
                    <a:tint val="75000"/>
                  </a:schemeClr>
                </a:solidFill>
              </a:defRPr>
            </a:lvl4pPr>
            <a:lvl5pPr marL="6583680" indent="0">
              <a:buNone/>
              <a:defRPr sz="5760">
                <a:solidFill>
                  <a:schemeClr val="tx1">
                    <a:tint val="75000"/>
                  </a:schemeClr>
                </a:solidFill>
              </a:defRPr>
            </a:lvl5pPr>
            <a:lvl6pPr marL="8229600" indent="0">
              <a:buNone/>
              <a:defRPr sz="5760">
                <a:solidFill>
                  <a:schemeClr val="tx1">
                    <a:tint val="75000"/>
                  </a:schemeClr>
                </a:solidFill>
              </a:defRPr>
            </a:lvl6pPr>
            <a:lvl7pPr marL="9875520" indent="0">
              <a:buNone/>
              <a:defRPr sz="5760">
                <a:solidFill>
                  <a:schemeClr val="tx1">
                    <a:tint val="75000"/>
                  </a:schemeClr>
                </a:solidFill>
              </a:defRPr>
            </a:lvl7pPr>
            <a:lvl8pPr marL="11521440" indent="0">
              <a:buNone/>
              <a:defRPr sz="5760">
                <a:solidFill>
                  <a:schemeClr val="tx1">
                    <a:tint val="75000"/>
                  </a:schemeClr>
                </a:solidFill>
              </a:defRPr>
            </a:lvl8pPr>
            <a:lvl9pPr marL="13167360" indent="0">
              <a:buNone/>
              <a:defRPr sz="576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E1D0B38-8A49-491C-BCFD-3A3548D97B87}" type="datetimeFigureOut">
              <a:rPr lang="en-GB" smtClean="0"/>
              <a:t>08/03/2026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128664781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3017520" y="6572250"/>
            <a:ext cx="18653760" cy="1566481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22219920" y="6572250"/>
            <a:ext cx="18653760" cy="1566481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E1D0B38-8A49-491C-BCFD-3A3548D97B87}" type="datetimeFigureOut">
              <a:rPr lang="en-GB" smtClean="0"/>
              <a:t>08/03/2026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258077861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3023237" y="1314452"/>
            <a:ext cx="37856160" cy="4772027"/>
          </a:xfrm>
        </p:spPr>
        <p:txBody>
          <a:bodyPr/>
          <a:lstStyle/>
          <a:p>
            <a:r>
              <a:rPr lang="en-US"/>
              <a:t>Click to edit Master title style</a:t>
            </a:r>
            <a:endParaRPr lang="en-US" dirty="0"/>
          </a:p>
        </p:txBody>
      </p:sp>
      <p:sp>
        <p:nvSpPr>
          <p:cNvPr id="3" name="Text Placeholder 2"/>
          <p:cNvSpPr>
            <a:spLocks noGrp="1"/>
          </p:cNvSpPr>
          <p:nvPr>
            <p:ph type="body" idx="1"/>
          </p:nvPr>
        </p:nvSpPr>
        <p:spPr>
          <a:xfrm>
            <a:off x="3023239" y="6052187"/>
            <a:ext cx="18568033" cy="2966083"/>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4" name="Content Placeholder 3"/>
          <p:cNvSpPr>
            <a:spLocks noGrp="1"/>
          </p:cNvSpPr>
          <p:nvPr>
            <p:ph sz="half" idx="2"/>
          </p:nvPr>
        </p:nvSpPr>
        <p:spPr>
          <a:xfrm>
            <a:off x="3023239" y="9018270"/>
            <a:ext cx="18568033" cy="1326451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22219920" y="6052187"/>
            <a:ext cx="18659477" cy="2966083"/>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6" name="Content Placeholder 5"/>
          <p:cNvSpPr>
            <a:spLocks noGrp="1"/>
          </p:cNvSpPr>
          <p:nvPr>
            <p:ph sz="quarter" idx="4"/>
          </p:nvPr>
        </p:nvSpPr>
        <p:spPr>
          <a:xfrm>
            <a:off x="22219920" y="9018270"/>
            <a:ext cx="18659477" cy="1326451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E1D0B38-8A49-491C-BCFD-3A3548D97B87}" type="datetimeFigureOut">
              <a:rPr lang="en-GB" smtClean="0"/>
              <a:t>08/03/2026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952330520"/>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E1D0B38-8A49-491C-BCFD-3A3548D97B87}" type="datetimeFigureOut">
              <a:rPr lang="en-GB" smtClean="0"/>
              <a:t>08/03/2026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1761411872"/>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E1D0B38-8A49-491C-BCFD-3A3548D97B87}" type="datetimeFigureOut">
              <a:rPr lang="en-GB" smtClean="0"/>
              <a:t>08/03/2026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1578894759"/>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23239" y="1645920"/>
            <a:ext cx="14156053" cy="5760720"/>
          </a:xfrm>
        </p:spPr>
        <p:txBody>
          <a:bodyPr anchor="b"/>
          <a:lstStyle>
            <a:lvl1pPr>
              <a:defRPr sz="11520"/>
            </a:lvl1pPr>
          </a:lstStyle>
          <a:p>
            <a:r>
              <a:rPr lang="en-US"/>
              <a:t>Click to edit Master title style</a:t>
            </a:r>
            <a:endParaRPr lang="en-US" dirty="0"/>
          </a:p>
        </p:txBody>
      </p:sp>
      <p:sp>
        <p:nvSpPr>
          <p:cNvPr id="3" name="Content Placeholder 2"/>
          <p:cNvSpPr>
            <a:spLocks noGrp="1"/>
          </p:cNvSpPr>
          <p:nvPr>
            <p:ph idx="1"/>
          </p:nvPr>
        </p:nvSpPr>
        <p:spPr>
          <a:xfrm>
            <a:off x="18659477" y="3554732"/>
            <a:ext cx="22219920" cy="17545050"/>
          </a:xfrm>
        </p:spPr>
        <p:txBody>
          <a:bodyPr/>
          <a:lstStyle>
            <a:lvl1pPr>
              <a:defRPr sz="11520"/>
            </a:lvl1pPr>
            <a:lvl2pPr>
              <a:defRPr sz="10080"/>
            </a:lvl2pPr>
            <a:lvl3pPr>
              <a:defRPr sz="8640"/>
            </a:lvl3pPr>
            <a:lvl4pPr>
              <a:defRPr sz="7200"/>
            </a:lvl4pPr>
            <a:lvl5pPr>
              <a:defRPr sz="7200"/>
            </a:lvl5pPr>
            <a:lvl6pPr>
              <a:defRPr sz="7200"/>
            </a:lvl6pPr>
            <a:lvl7pPr>
              <a:defRPr sz="7200"/>
            </a:lvl7pPr>
            <a:lvl8pPr>
              <a:defRPr sz="7200"/>
            </a:lvl8pPr>
            <a:lvl9pPr>
              <a:defRPr sz="7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3023239" y="7406640"/>
            <a:ext cx="14156053" cy="13721717"/>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p:cNvSpPr>
            <a:spLocks noGrp="1"/>
          </p:cNvSpPr>
          <p:nvPr>
            <p:ph type="dt" sz="half" idx="10"/>
          </p:nvPr>
        </p:nvSpPr>
        <p:spPr/>
        <p:txBody>
          <a:bodyPr/>
          <a:lstStyle/>
          <a:p>
            <a:fld id="{9E1D0B38-8A49-491C-BCFD-3A3548D97B87}" type="datetimeFigureOut">
              <a:rPr lang="en-GB" smtClean="0"/>
              <a:t>08/03/2026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2723127648"/>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23239" y="1645920"/>
            <a:ext cx="14156053" cy="5760720"/>
          </a:xfrm>
        </p:spPr>
        <p:txBody>
          <a:bodyPr anchor="b"/>
          <a:lstStyle>
            <a:lvl1pPr>
              <a:defRPr sz="11520"/>
            </a:lvl1pPr>
          </a:lstStyle>
          <a:p>
            <a:r>
              <a:rPr lang="en-US"/>
              <a:t>Click to edit Master title style</a:t>
            </a:r>
            <a:endParaRPr lang="en-US" dirty="0"/>
          </a:p>
        </p:txBody>
      </p:sp>
      <p:sp>
        <p:nvSpPr>
          <p:cNvPr id="3" name="Picture Placeholder 2"/>
          <p:cNvSpPr>
            <a:spLocks noGrp="1" noChangeAspect="1"/>
          </p:cNvSpPr>
          <p:nvPr>
            <p:ph type="pic" idx="1"/>
          </p:nvPr>
        </p:nvSpPr>
        <p:spPr>
          <a:xfrm>
            <a:off x="18659477" y="3554732"/>
            <a:ext cx="22219920" cy="17545050"/>
          </a:xfrm>
        </p:spPr>
        <p:txBody>
          <a:bodyPr anchor="t"/>
          <a:lstStyle>
            <a:lvl1pPr marL="0" indent="0">
              <a:buNone/>
              <a:defRPr sz="11520"/>
            </a:lvl1pPr>
            <a:lvl2pPr marL="1645920" indent="0">
              <a:buNone/>
              <a:defRPr sz="10080"/>
            </a:lvl2pPr>
            <a:lvl3pPr marL="3291840" indent="0">
              <a:buNone/>
              <a:defRPr sz="8640"/>
            </a:lvl3pPr>
            <a:lvl4pPr marL="4937760" indent="0">
              <a:buNone/>
              <a:defRPr sz="7200"/>
            </a:lvl4pPr>
            <a:lvl5pPr marL="6583680" indent="0">
              <a:buNone/>
              <a:defRPr sz="7200"/>
            </a:lvl5pPr>
            <a:lvl6pPr marL="8229600" indent="0">
              <a:buNone/>
              <a:defRPr sz="7200"/>
            </a:lvl6pPr>
            <a:lvl7pPr marL="9875520" indent="0">
              <a:buNone/>
              <a:defRPr sz="7200"/>
            </a:lvl7pPr>
            <a:lvl8pPr marL="11521440" indent="0">
              <a:buNone/>
              <a:defRPr sz="7200"/>
            </a:lvl8pPr>
            <a:lvl9pPr marL="13167360" indent="0">
              <a:buNone/>
              <a:defRPr sz="7200"/>
            </a:lvl9pPr>
          </a:lstStyle>
          <a:p>
            <a:r>
              <a:rPr lang="en-US"/>
              <a:t>Click icon to add picture</a:t>
            </a:r>
            <a:endParaRPr lang="en-US" dirty="0"/>
          </a:p>
        </p:txBody>
      </p:sp>
      <p:sp>
        <p:nvSpPr>
          <p:cNvPr id="4" name="Text Placeholder 3"/>
          <p:cNvSpPr>
            <a:spLocks noGrp="1"/>
          </p:cNvSpPr>
          <p:nvPr>
            <p:ph type="body" sz="half" idx="2"/>
          </p:nvPr>
        </p:nvSpPr>
        <p:spPr>
          <a:xfrm>
            <a:off x="3023239" y="7406640"/>
            <a:ext cx="14156053" cy="13721717"/>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p:cNvSpPr>
            <a:spLocks noGrp="1"/>
          </p:cNvSpPr>
          <p:nvPr>
            <p:ph type="dt" sz="half" idx="10"/>
          </p:nvPr>
        </p:nvSpPr>
        <p:spPr/>
        <p:txBody>
          <a:bodyPr/>
          <a:lstStyle/>
          <a:p>
            <a:fld id="{9E1D0B38-8A49-491C-BCFD-3A3548D97B87}" type="datetimeFigureOut">
              <a:rPr lang="en-GB" smtClean="0"/>
              <a:t>08/03/2026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61353695"/>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E1D0B38-8A49-491C-BCFD-3A3548D97B87}" type="datetimeFigureOut">
              <a:rPr lang="en-GB" smtClean="0"/>
              <a:t>08/03/2026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1036664777"/>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1409640" y="1314450"/>
            <a:ext cx="9464040" cy="20922617"/>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3017520" y="1314450"/>
            <a:ext cx="27843480" cy="209226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E1D0B38-8A49-491C-BCFD-3A3548D97B87}" type="datetimeFigureOut">
              <a:rPr lang="en-GB" smtClean="0"/>
              <a:t>08/03/2026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21083E-D7C1-4569-A3AF-EFE20D1C1F09}" type="slidenum">
              <a:rPr lang="en-GB" smtClean="0"/>
              <a:t>‹#›</a:t>
            </a:fld>
            <a:endParaRPr lang="en-GB"/>
          </a:p>
        </p:txBody>
      </p:sp>
    </p:spTree>
    <p:extLst>
      <p:ext uri="{BB962C8B-B14F-4D97-AF65-F5344CB8AC3E}">
        <p14:creationId xmlns:p14="http://schemas.microsoft.com/office/powerpoint/2010/main" val="160882236"/>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3017520" y="1314452"/>
            <a:ext cx="37856160" cy="477202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3017520" y="6572250"/>
            <a:ext cx="37856160" cy="1566481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3017520" y="22882862"/>
            <a:ext cx="9875520" cy="1314450"/>
          </a:xfrm>
          <a:prstGeom prst="rect">
            <a:avLst/>
          </a:prstGeom>
        </p:spPr>
        <p:txBody>
          <a:bodyPr vert="horz" lIns="91440" tIns="45720" rIns="91440" bIns="45720" rtlCol="0" anchor="ctr"/>
          <a:lstStyle>
            <a:lvl1pPr algn="l">
              <a:defRPr sz="4320">
                <a:solidFill>
                  <a:schemeClr val="tx1">
                    <a:tint val="75000"/>
                  </a:schemeClr>
                </a:solidFill>
              </a:defRPr>
            </a:lvl1pPr>
          </a:lstStyle>
          <a:p>
            <a:fld id="{9E1D0B38-8A49-491C-BCFD-3A3548D97B87}" type="datetimeFigureOut">
              <a:rPr lang="en-GB" smtClean="0"/>
              <a:t>08/03/2026</a:t>
            </a:fld>
            <a:endParaRPr lang="en-GB"/>
          </a:p>
        </p:txBody>
      </p:sp>
      <p:sp>
        <p:nvSpPr>
          <p:cNvPr id="5" name="Footer Placeholder 4"/>
          <p:cNvSpPr>
            <a:spLocks noGrp="1"/>
          </p:cNvSpPr>
          <p:nvPr>
            <p:ph type="ftr" sz="quarter" idx="3"/>
          </p:nvPr>
        </p:nvSpPr>
        <p:spPr>
          <a:xfrm>
            <a:off x="14538960" y="22882862"/>
            <a:ext cx="14813280" cy="1314450"/>
          </a:xfrm>
          <a:prstGeom prst="rect">
            <a:avLst/>
          </a:prstGeom>
        </p:spPr>
        <p:txBody>
          <a:bodyPr vert="horz" lIns="91440" tIns="45720" rIns="91440" bIns="45720" rtlCol="0" anchor="ctr"/>
          <a:lstStyle>
            <a:lvl1pPr algn="ctr">
              <a:defRPr sz="432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30998160" y="22882862"/>
            <a:ext cx="9875520" cy="1314450"/>
          </a:xfrm>
          <a:prstGeom prst="rect">
            <a:avLst/>
          </a:prstGeom>
        </p:spPr>
        <p:txBody>
          <a:bodyPr vert="horz" lIns="91440" tIns="45720" rIns="91440" bIns="45720" rtlCol="0" anchor="ctr"/>
          <a:lstStyle>
            <a:lvl1pPr algn="r">
              <a:defRPr sz="4320">
                <a:solidFill>
                  <a:schemeClr val="tx1">
                    <a:tint val="75000"/>
                  </a:schemeClr>
                </a:solidFill>
              </a:defRPr>
            </a:lvl1pPr>
          </a:lstStyle>
          <a:p>
            <a:fld id="{7F21083E-D7C1-4569-A3AF-EFE20D1C1F09}" type="slidenum">
              <a:rPr lang="en-GB" smtClean="0"/>
              <a:t>‹#›</a:t>
            </a:fld>
            <a:endParaRPr lang="en-GB"/>
          </a:p>
        </p:txBody>
      </p:sp>
    </p:spTree>
    <p:extLst>
      <p:ext uri="{BB962C8B-B14F-4D97-AF65-F5344CB8AC3E}">
        <p14:creationId xmlns:p14="http://schemas.microsoft.com/office/powerpoint/2010/main" val="3820096753"/>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txStyles>
    <p:titleStyle>
      <a:lvl1pPr algn="l" defTabSz="3291840" rtl="0" eaLnBrk="1" latinLnBrk="0" hangingPunct="1">
        <a:lnSpc>
          <a:spcPct val="90000"/>
        </a:lnSpc>
        <a:spcBef>
          <a:spcPct val="0"/>
        </a:spcBef>
        <a:buNone/>
        <a:defRPr sz="15840" kern="1200">
          <a:solidFill>
            <a:schemeClr val="tx1"/>
          </a:solidFill>
          <a:latin typeface="+mj-lt"/>
          <a:ea typeface="+mj-ea"/>
          <a:cs typeface="+mj-cs"/>
        </a:defRPr>
      </a:lvl1pPr>
    </p:titleStyle>
    <p:bodyStyle>
      <a:lvl1pPr marL="822960" indent="-822960" algn="l" defTabSz="3291840" rtl="0" eaLnBrk="1" latinLnBrk="0" hangingPunct="1">
        <a:lnSpc>
          <a:spcPct val="90000"/>
        </a:lnSpc>
        <a:spcBef>
          <a:spcPts val="3600"/>
        </a:spcBef>
        <a:buFont typeface="Arial" panose="020B0604020202020204" pitchFamily="34" charset="0"/>
        <a:buChar char="•"/>
        <a:defRPr sz="10080" kern="1200">
          <a:solidFill>
            <a:schemeClr val="tx1"/>
          </a:solidFill>
          <a:latin typeface="+mn-lt"/>
          <a:ea typeface="+mn-ea"/>
          <a:cs typeface="+mn-cs"/>
        </a:defRPr>
      </a:lvl1pPr>
      <a:lvl2pPr marL="2468880" indent="-822960" algn="l" defTabSz="3291840" rtl="0" eaLnBrk="1" latinLnBrk="0" hangingPunct="1">
        <a:lnSpc>
          <a:spcPct val="90000"/>
        </a:lnSpc>
        <a:spcBef>
          <a:spcPts val="1800"/>
        </a:spcBef>
        <a:buFont typeface="Arial" panose="020B0604020202020204" pitchFamily="34" charset="0"/>
        <a:buChar char="•"/>
        <a:defRPr sz="8640" kern="1200">
          <a:solidFill>
            <a:schemeClr val="tx1"/>
          </a:solidFill>
          <a:latin typeface="+mn-lt"/>
          <a:ea typeface="+mn-ea"/>
          <a:cs typeface="+mn-cs"/>
        </a:defRPr>
      </a:lvl2pPr>
      <a:lvl3pPr marL="4114800" indent="-822960" algn="l" defTabSz="3291840" rtl="0" eaLnBrk="1" latinLnBrk="0" hangingPunct="1">
        <a:lnSpc>
          <a:spcPct val="90000"/>
        </a:lnSpc>
        <a:spcBef>
          <a:spcPts val="1800"/>
        </a:spcBef>
        <a:buFont typeface="Arial" panose="020B0604020202020204" pitchFamily="34" charset="0"/>
        <a:buChar char="•"/>
        <a:defRPr sz="7200" kern="1200">
          <a:solidFill>
            <a:schemeClr val="tx1"/>
          </a:solidFill>
          <a:latin typeface="+mn-lt"/>
          <a:ea typeface="+mn-ea"/>
          <a:cs typeface="+mn-cs"/>
        </a:defRPr>
      </a:lvl3pPr>
      <a:lvl4pPr marL="57607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4pPr>
      <a:lvl5pPr marL="740664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5pPr>
      <a:lvl6pPr marL="905256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6pPr>
      <a:lvl7pPr marL="1069848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7pPr>
      <a:lvl8pPr marL="1234440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8pPr>
      <a:lvl9pPr marL="139903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9pPr>
    </p:bodyStyle>
    <p:otherStyle>
      <a:defPPr>
        <a:defRPr lang="en-US"/>
      </a:defPPr>
      <a:lvl1pPr marL="0" algn="l" defTabSz="3291840" rtl="0" eaLnBrk="1" latinLnBrk="0" hangingPunct="1">
        <a:defRPr sz="6480" kern="1200">
          <a:solidFill>
            <a:schemeClr val="tx1"/>
          </a:solidFill>
          <a:latin typeface="+mn-lt"/>
          <a:ea typeface="+mn-ea"/>
          <a:cs typeface="+mn-cs"/>
        </a:defRPr>
      </a:lvl1pPr>
      <a:lvl2pPr marL="1645920" algn="l" defTabSz="3291840" rtl="0" eaLnBrk="1" latinLnBrk="0" hangingPunct="1">
        <a:defRPr sz="6480" kern="1200">
          <a:solidFill>
            <a:schemeClr val="tx1"/>
          </a:solidFill>
          <a:latin typeface="+mn-lt"/>
          <a:ea typeface="+mn-ea"/>
          <a:cs typeface="+mn-cs"/>
        </a:defRPr>
      </a:lvl2pPr>
      <a:lvl3pPr marL="3291840" algn="l" defTabSz="3291840" rtl="0" eaLnBrk="1" latinLnBrk="0" hangingPunct="1">
        <a:defRPr sz="6480" kern="1200">
          <a:solidFill>
            <a:schemeClr val="tx1"/>
          </a:solidFill>
          <a:latin typeface="+mn-lt"/>
          <a:ea typeface="+mn-ea"/>
          <a:cs typeface="+mn-cs"/>
        </a:defRPr>
      </a:lvl3pPr>
      <a:lvl4pPr marL="4937760" algn="l" defTabSz="3291840" rtl="0" eaLnBrk="1" latinLnBrk="0" hangingPunct="1">
        <a:defRPr sz="6480" kern="1200">
          <a:solidFill>
            <a:schemeClr val="tx1"/>
          </a:solidFill>
          <a:latin typeface="+mn-lt"/>
          <a:ea typeface="+mn-ea"/>
          <a:cs typeface="+mn-cs"/>
        </a:defRPr>
      </a:lvl4pPr>
      <a:lvl5pPr marL="6583680" algn="l" defTabSz="3291840" rtl="0" eaLnBrk="1" latinLnBrk="0" hangingPunct="1">
        <a:defRPr sz="6480" kern="1200">
          <a:solidFill>
            <a:schemeClr val="tx1"/>
          </a:solidFill>
          <a:latin typeface="+mn-lt"/>
          <a:ea typeface="+mn-ea"/>
          <a:cs typeface="+mn-cs"/>
        </a:defRPr>
      </a:lvl5pPr>
      <a:lvl6pPr marL="8229600" algn="l" defTabSz="3291840" rtl="0" eaLnBrk="1" latinLnBrk="0" hangingPunct="1">
        <a:defRPr sz="6480" kern="1200">
          <a:solidFill>
            <a:schemeClr val="tx1"/>
          </a:solidFill>
          <a:latin typeface="+mn-lt"/>
          <a:ea typeface="+mn-ea"/>
          <a:cs typeface="+mn-cs"/>
        </a:defRPr>
      </a:lvl6pPr>
      <a:lvl7pPr marL="9875520" algn="l" defTabSz="3291840" rtl="0" eaLnBrk="1" latinLnBrk="0" hangingPunct="1">
        <a:defRPr sz="6480" kern="1200">
          <a:solidFill>
            <a:schemeClr val="tx1"/>
          </a:solidFill>
          <a:latin typeface="+mn-lt"/>
          <a:ea typeface="+mn-ea"/>
          <a:cs typeface="+mn-cs"/>
        </a:defRPr>
      </a:lvl7pPr>
      <a:lvl8pPr marL="11521440" algn="l" defTabSz="3291840" rtl="0" eaLnBrk="1" latinLnBrk="0" hangingPunct="1">
        <a:defRPr sz="6480" kern="1200">
          <a:solidFill>
            <a:schemeClr val="tx1"/>
          </a:solidFill>
          <a:latin typeface="+mn-lt"/>
          <a:ea typeface="+mn-ea"/>
          <a:cs typeface="+mn-cs"/>
        </a:defRPr>
      </a:lvl8pPr>
      <a:lvl9pPr marL="13167360" algn="l" defTabSz="3291840" rtl="0" eaLnBrk="1" latinLnBrk="0" hangingPunct="1">
        <a:defRPr sz="648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jpeg"/><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09401010-0151-D3FB-0AC1-DF11C93425BA}"/>
              </a:ext>
            </a:extLst>
          </p:cNvPr>
          <p:cNvSpPr/>
          <p:nvPr/>
        </p:nvSpPr>
        <p:spPr>
          <a:xfrm>
            <a:off x="0" y="-1380162"/>
            <a:ext cx="43891200" cy="2779312"/>
          </a:xfrm>
          <a:prstGeom prst="rect">
            <a:avLst/>
          </a:prstGeom>
          <a:solidFill>
            <a:schemeClr val="accent1"/>
          </a:solidFill>
          <a:ln>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4400" b="1" dirty="0">
                <a:solidFill>
                  <a:schemeClr val="accent2">
                    <a:lumMod val="20000"/>
                    <a:lumOff val="80000"/>
                  </a:schemeClr>
                </a:solidFill>
                <a:highlight>
                  <a:srgbClr val="000080"/>
                </a:highlight>
                <a:latin typeface="Arial Black" panose="020B0A04020102020204" pitchFamily="34" charset="0"/>
              </a:rPr>
              <a:t>“Pregnancy in Young Women in the UK: Lived Experiences, Health Outcomes, and Social Determinants”</a:t>
            </a:r>
          </a:p>
          <a:p>
            <a:r>
              <a:rPr lang="en-GB" sz="4800" b="1" dirty="0">
                <a:solidFill>
                  <a:schemeClr val="accent2">
                    <a:lumMod val="20000"/>
                    <a:lumOff val="80000"/>
                  </a:schemeClr>
                </a:solidFill>
                <a:latin typeface="Arial Black" panose="020B0A04020102020204" pitchFamily="34" charset="0"/>
              </a:rPr>
              <a:t>  </a:t>
            </a:r>
            <a:r>
              <a:rPr lang="en-GB" sz="4400" b="1" dirty="0"/>
              <a:t>Student Name: </a:t>
            </a:r>
            <a:r>
              <a:rPr lang="en-GB" sz="4400" dirty="0" err="1"/>
              <a:t>Mst</a:t>
            </a:r>
            <a:r>
              <a:rPr lang="en-GB" sz="4400" dirty="0"/>
              <a:t>. </a:t>
            </a:r>
            <a:r>
              <a:rPr lang="en-GB" sz="4400" dirty="0" err="1"/>
              <a:t>Shahrin</a:t>
            </a:r>
            <a:r>
              <a:rPr lang="en-GB" sz="4400" dirty="0"/>
              <a:t> Sultana </a:t>
            </a:r>
            <a:r>
              <a:rPr lang="en-GB" sz="4400" b="1" dirty="0"/>
              <a:t>Student ID: </a:t>
            </a:r>
            <a:r>
              <a:rPr lang="en-GB" sz="4400" dirty="0"/>
              <a:t>2503591   </a:t>
            </a:r>
            <a:r>
              <a:rPr lang="en-GB" sz="4400" b="1" dirty="0"/>
              <a:t>Supervisor: </a:t>
            </a:r>
            <a:r>
              <a:rPr lang="en-GB" sz="4400" dirty="0" err="1"/>
              <a:t>Dr.</a:t>
            </a:r>
            <a:r>
              <a:rPr lang="en-GB" sz="4400" dirty="0"/>
              <a:t> </a:t>
            </a:r>
            <a:r>
              <a:rPr lang="en-GB" sz="4400" dirty="0" err="1"/>
              <a:t>Itse</a:t>
            </a:r>
            <a:r>
              <a:rPr lang="en-GB" sz="4400" dirty="0"/>
              <a:t> </a:t>
            </a:r>
            <a:r>
              <a:rPr lang="en-GB" sz="4400" dirty="0" err="1"/>
              <a:t>Olaoye</a:t>
            </a:r>
            <a:r>
              <a:rPr lang="en-GB" sz="4400" dirty="0"/>
              <a:t>   </a:t>
            </a:r>
            <a:r>
              <a:rPr lang="en-GB" sz="4400" b="1" dirty="0"/>
              <a:t>Programme: </a:t>
            </a:r>
            <a:r>
              <a:rPr lang="en-US" sz="4400" dirty="0"/>
              <a:t>MSc Public Health and Social Care in Practice</a:t>
            </a:r>
            <a:r>
              <a:rPr lang="en-GB" sz="4400" dirty="0"/>
              <a:t> </a:t>
            </a:r>
            <a:r>
              <a:rPr lang="en-US" sz="4400" b="1" dirty="0"/>
              <a:t>Module Name:</a:t>
            </a:r>
            <a:r>
              <a:rPr lang="en-US" sz="4400" dirty="0"/>
              <a:t>  Research Based Practice </a:t>
            </a:r>
            <a:r>
              <a:rPr lang="en-US" sz="4400" b="1" dirty="0"/>
              <a:t>Module Code: </a:t>
            </a:r>
            <a:r>
              <a:rPr lang="en-US" sz="4400" dirty="0"/>
              <a:t>LCHS7008 </a:t>
            </a:r>
            <a:r>
              <a:rPr lang="en-GB" sz="4400" dirty="0"/>
              <a:t>                     </a:t>
            </a:r>
            <a:endParaRPr lang="en-GB" sz="4800" b="1" dirty="0">
              <a:solidFill>
                <a:schemeClr val="accent2">
                  <a:lumMod val="20000"/>
                  <a:lumOff val="80000"/>
                </a:schemeClr>
              </a:solidFill>
              <a:latin typeface="Arial Black" panose="020B0A04020102020204" pitchFamily="34" charset="0"/>
            </a:endParaRPr>
          </a:p>
        </p:txBody>
      </p:sp>
      <p:sp>
        <p:nvSpPr>
          <p:cNvPr id="19" name="TextBox 18">
            <a:extLst>
              <a:ext uri="{FF2B5EF4-FFF2-40B4-BE49-F238E27FC236}">
                <a16:creationId xmlns:a16="http://schemas.microsoft.com/office/drawing/2014/main" id="{0A41819D-D8E7-4530-2AFD-523F8D4CCE1E}"/>
              </a:ext>
            </a:extLst>
          </p:cNvPr>
          <p:cNvSpPr txBox="1"/>
          <p:nvPr/>
        </p:nvSpPr>
        <p:spPr>
          <a:xfrm>
            <a:off x="0" y="1397236"/>
            <a:ext cx="9060872" cy="707886"/>
          </a:xfrm>
          <a:prstGeom prst="rect">
            <a:avLst/>
          </a:prstGeom>
          <a:solidFill>
            <a:schemeClr val="accent5">
              <a:lumMod val="60000"/>
              <a:lumOff val="40000"/>
            </a:schemeClr>
          </a:solidFill>
          <a:ln>
            <a:solidFill>
              <a:schemeClr val="accent5"/>
            </a:solidFill>
          </a:ln>
        </p:spPr>
        <p:txBody>
          <a:bodyPr wrap="square" rtlCol="0">
            <a:spAutoFit/>
          </a:bodyPr>
          <a:lstStyle/>
          <a:p>
            <a:r>
              <a:rPr lang="en-US" sz="4000" dirty="0">
                <a:solidFill>
                  <a:schemeClr val="accent1">
                    <a:lumMod val="50000"/>
                  </a:schemeClr>
                </a:solidFill>
                <a:highlight>
                  <a:srgbClr val="FFFF00"/>
                </a:highlight>
                <a:latin typeface="Arial Black" panose="020B0A04020102020204" pitchFamily="34" charset="0"/>
              </a:rPr>
              <a:t>Prevalence</a:t>
            </a:r>
            <a:endParaRPr lang="en-GB" sz="4000" dirty="0">
              <a:solidFill>
                <a:schemeClr val="accent1">
                  <a:lumMod val="50000"/>
                </a:schemeClr>
              </a:solidFill>
              <a:highlight>
                <a:srgbClr val="FFFF00"/>
              </a:highlight>
              <a:latin typeface="Arial Black" panose="020B0A04020102020204" pitchFamily="34" charset="0"/>
            </a:endParaRPr>
          </a:p>
        </p:txBody>
      </p:sp>
      <p:sp>
        <p:nvSpPr>
          <p:cNvPr id="21" name="TextBox 20">
            <a:extLst>
              <a:ext uri="{FF2B5EF4-FFF2-40B4-BE49-F238E27FC236}">
                <a16:creationId xmlns:a16="http://schemas.microsoft.com/office/drawing/2014/main" id="{7A2AA460-2533-1E86-4C9D-5F0FFE455FFB}"/>
              </a:ext>
            </a:extLst>
          </p:cNvPr>
          <p:cNvSpPr txBox="1"/>
          <p:nvPr/>
        </p:nvSpPr>
        <p:spPr>
          <a:xfrm>
            <a:off x="-98166" y="2076614"/>
            <a:ext cx="13398111" cy="10864513"/>
          </a:xfrm>
          <a:prstGeom prst="rect">
            <a:avLst/>
          </a:prstGeom>
          <a:solidFill>
            <a:schemeClr val="accent2"/>
          </a:solidFill>
          <a:ln>
            <a:solidFill>
              <a:srgbClr val="0070C0"/>
            </a:solidFill>
          </a:ln>
        </p:spPr>
        <p:txBody>
          <a:bodyPr wrap="square" rtlCol="0">
            <a:spAutoFit/>
          </a:bodyPr>
          <a:lstStyle/>
          <a:p>
            <a:pPr marL="571500" marR="0" indent="-571500" algn="just">
              <a:spcBef>
                <a:spcPts val="0"/>
              </a:spcBef>
              <a:spcAft>
                <a:spcPts val="800"/>
              </a:spcAft>
              <a:buFont typeface="Wingdings" panose="05000000000000000000" pitchFamily="2" charset="2"/>
              <a:buChar char="v"/>
            </a:pPr>
            <a:r>
              <a:rPr lang="en-US" sz="3300" dirty="0">
                <a:latin typeface="Arial" panose="020B0604020202020204" pitchFamily="34" charset="0"/>
                <a:ea typeface="Calibri" panose="020F0502020204030204" pitchFamily="34" charset="0"/>
                <a:cs typeface="Arial" panose="020B0604020202020204" pitchFamily="34" charset="0"/>
              </a:rPr>
              <a:t>UK 16–17-year-old pregnancy rates have fallen to historic lows, with 17.6 conceptions per 1,000 women in 2022 (</a:t>
            </a:r>
            <a:r>
              <a:rPr lang="en-US" sz="3300" dirty="0" err="1">
                <a:latin typeface="Arial" panose="020B0604020202020204" pitchFamily="34" charset="0"/>
                <a:ea typeface="Calibri" panose="020F0502020204030204" pitchFamily="34" charset="0"/>
                <a:cs typeface="Arial" panose="020B0604020202020204" pitchFamily="34" charset="0"/>
              </a:rPr>
              <a:t>Abhari</a:t>
            </a:r>
            <a:r>
              <a:rPr lang="en-US" sz="3300" dirty="0">
                <a:latin typeface="Arial" panose="020B0604020202020204" pitchFamily="34" charset="0"/>
                <a:ea typeface="Calibri" panose="020F0502020204030204" pitchFamily="34" charset="0"/>
                <a:cs typeface="Arial" panose="020B0604020202020204" pitchFamily="34" charset="0"/>
              </a:rPr>
              <a:t> et al., 2024; Clark, 2025).</a:t>
            </a:r>
          </a:p>
          <a:p>
            <a:pPr marL="571500" marR="0" indent="-571500" algn="just">
              <a:spcBef>
                <a:spcPts val="0"/>
              </a:spcBef>
              <a:spcAft>
                <a:spcPts val="800"/>
              </a:spcAft>
              <a:buFont typeface="Wingdings" panose="05000000000000000000" pitchFamily="2" charset="2"/>
              <a:buChar char="v"/>
            </a:pPr>
            <a:r>
              <a:rPr lang="en-US" sz="3300" dirty="0">
                <a:latin typeface="Arial" panose="020B0604020202020204" pitchFamily="34" charset="0"/>
                <a:ea typeface="Calibri" panose="020F0502020204030204" pitchFamily="34" charset="0"/>
                <a:cs typeface="Arial" panose="020B0604020202020204" pitchFamily="34" charset="0"/>
              </a:rPr>
              <a:t>There is a seven-fold difference in conception rates across different local authorities in England, with higher rates in deprived areas (Hargreaves et al., 2025).</a:t>
            </a:r>
          </a:p>
          <a:p>
            <a:pPr marL="571500" marR="0" indent="-571500" algn="just">
              <a:spcBef>
                <a:spcPts val="0"/>
              </a:spcBef>
              <a:spcAft>
                <a:spcPts val="800"/>
              </a:spcAft>
              <a:buFont typeface="Wingdings" panose="05000000000000000000" pitchFamily="2" charset="2"/>
              <a:buChar char="v"/>
            </a:pPr>
            <a:r>
              <a:rPr lang="en-US" sz="3300" dirty="0">
                <a:latin typeface="Arial" panose="020B0604020202020204" pitchFamily="34" charset="0"/>
                <a:ea typeface="Calibri" panose="020F0502020204030204" pitchFamily="34" charset="0"/>
                <a:cs typeface="Arial" panose="020B0604020202020204" pitchFamily="34" charset="0"/>
              </a:rPr>
              <a:t>For the sixth year in a row, women aged 30–34 had the highest number of conceptions and conception rate and the lowest abortion rate (Amjad et al., 2022).</a:t>
            </a:r>
          </a:p>
          <a:p>
            <a:pPr marL="571500" marR="0" indent="-571500" algn="just">
              <a:spcBef>
                <a:spcPts val="0"/>
              </a:spcBef>
              <a:spcAft>
                <a:spcPts val="800"/>
              </a:spcAft>
              <a:buFont typeface="Wingdings" panose="05000000000000000000" pitchFamily="2" charset="2"/>
              <a:buChar char="v"/>
            </a:pPr>
            <a:r>
              <a:rPr lang="en-US" sz="3300" dirty="0">
                <a:latin typeface="Arial" panose="020B0604020202020204" pitchFamily="34" charset="0"/>
                <a:ea typeface="Calibri" panose="020F0502020204030204" pitchFamily="34" charset="0"/>
                <a:cs typeface="Arial" panose="020B0604020202020204" pitchFamily="34" charset="0"/>
              </a:rPr>
              <a:t>The conception rate fell among women aged 30 years and over and rose among women aged under 30 years, compared with the previous year (Lancaster, 2025).</a:t>
            </a:r>
          </a:p>
          <a:p>
            <a:pPr marL="571500" marR="0" indent="-571500" algn="just">
              <a:spcBef>
                <a:spcPts val="0"/>
              </a:spcBef>
              <a:spcAft>
                <a:spcPts val="800"/>
              </a:spcAft>
              <a:buFont typeface="Wingdings" panose="05000000000000000000" pitchFamily="2" charset="2"/>
              <a:buChar char="v"/>
            </a:pPr>
            <a:r>
              <a:rPr lang="en-US" sz="3300" dirty="0">
                <a:latin typeface="Arial" panose="020B0604020202020204" pitchFamily="34" charset="0"/>
                <a:ea typeface="Calibri" panose="020F0502020204030204" pitchFamily="34" charset="0"/>
                <a:cs typeface="Arial" panose="020B0604020202020204" pitchFamily="34" charset="0"/>
              </a:rPr>
              <a:t>2022 witnessed 834,260 conceptions in England and Wales, with 30–34-year-old women having the most at 249,991 (115.7 per 1,000) and 25–29 at 113.6 (</a:t>
            </a:r>
            <a:r>
              <a:rPr lang="en-US" sz="3300" dirty="0" err="1">
                <a:latin typeface="Arial" panose="020B0604020202020204" pitchFamily="34" charset="0"/>
                <a:ea typeface="Calibri" panose="020F0502020204030204" pitchFamily="34" charset="0"/>
                <a:cs typeface="Arial" panose="020B0604020202020204" pitchFamily="34" charset="0"/>
              </a:rPr>
              <a:t>Madziva</a:t>
            </a:r>
            <a:r>
              <a:rPr lang="en-US" sz="3300" dirty="0">
                <a:latin typeface="Arial" panose="020B0604020202020204" pitchFamily="34" charset="0"/>
                <a:ea typeface="Calibri" panose="020F0502020204030204" pitchFamily="34" charset="0"/>
                <a:cs typeface="Arial" panose="020B0604020202020204" pitchFamily="34" charset="0"/>
              </a:rPr>
              <a:t> et al., 2024).</a:t>
            </a:r>
          </a:p>
          <a:p>
            <a:pPr marL="571500" marR="0" indent="-571500" algn="just">
              <a:spcBef>
                <a:spcPts val="0"/>
              </a:spcBef>
              <a:spcAft>
                <a:spcPts val="800"/>
              </a:spcAft>
              <a:buFont typeface="Wingdings" panose="05000000000000000000" pitchFamily="2" charset="2"/>
              <a:buChar char="v"/>
            </a:pPr>
            <a:r>
              <a:rPr lang="en-US" sz="3300" dirty="0">
                <a:latin typeface="Arial" panose="020B0604020202020204" pitchFamily="34" charset="0"/>
                <a:ea typeface="Calibri" panose="020F0502020204030204" pitchFamily="34" charset="0"/>
                <a:cs typeface="Arial" panose="020B0604020202020204" pitchFamily="34" charset="0"/>
              </a:rPr>
              <a:t>In 2021, 20–24-year-olds had 78.9 conceptions per 1,000, while under-18 rates in England rose to 13.1 per 1,000, the first increase in 14 years (ONS, 2025; Topping, 2025).</a:t>
            </a:r>
          </a:p>
          <a:p>
            <a:pPr marL="571500" marR="0" indent="-571500" algn="just">
              <a:spcBef>
                <a:spcPts val="0"/>
              </a:spcBef>
              <a:spcAft>
                <a:spcPts val="800"/>
              </a:spcAft>
              <a:buFont typeface="Wingdings" panose="05000000000000000000" pitchFamily="2" charset="2"/>
              <a:buChar char="v"/>
            </a:pPr>
            <a:r>
              <a:rPr lang="en-US" sz="3300" dirty="0">
                <a:latin typeface="Arial" panose="020B0604020202020204" pitchFamily="34" charset="0"/>
                <a:ea typeface="Calibri" panose="020F0502020204030204" pitchFamily="34" charset="0"/>
                <a:cs typeface="Arial" panose="020B0604020202020204" pitchFamily="34" charset="0"/>
              </a:rPr>
              <a:t>After a peak of 207,173 births to mothers aged 30–34 in 2022, total births dropped to 591,072 in 2023 (Othman, 2024).</a:t>
            </a:r>
          </a:p>
        </p:txBody>
      </p:sp>
      <p:sp>
        <p:nvSpPr>
          <p:cNvPr id="32" name="TextBox 31">
            <a:extLst>
              <a:ext uri="{FF2B5EF4-FFF2-40B4-BE49-F238E27FC236}">
                <a16:creationId xmlns:a16="http://schemas.microsoft.com/office/drawing/2014/main" id="{0D3713EE-89FD-157D-5571-4706D3142240}"/>
              </a:ext>
            </a:extLst>
          </p:cNvPr>
          <p:cNvSpPr txBox="1"/>
          <p:nvPr/>
        </p:nvSpPr>
        <p:spPr>
          <a:xfrm>
            <a:off x="-16400" y="13715285"/>
            <a:ext cx="13740064" cy="8633133"/>
          </a:xfrm>
          <a:prstGeom prst="rect">
            <a:avLst/>
          </a:prstGeom>
          <a:solidFill>
            <a:schemeClr val="accent4">
              <a:lumMod val="60000"/>
              <a:lumOff val="40000"/>
            </a:schemeClr>
          </a:solidFill>
          <a:ln>
            <a:solidFill>
              <a:srgbClr val="0070C0"/>
            </a:solidFill>
          </a:ln>
        </p:spPr>
        <p:txBody>
          <a:bodyPr wrap="square" rtlCol="0">
            <a:spAutoFit/>
          </a:bodyPr>
          <a:lstStyle/>
          <a:p>
            <a:pPr marL="571500" marR="0" indent="-571500" algn="just">
              <a:spcBef>
                <a:spcPts val="1200"/>
              </a:spcBef>
              <a:spcAft>
                <a:spcPts val="0"/>
              </a:spcAft>
              <a:buFont typeface="Wingdings" panose="05000000000000000000" pitchFamily="2" charset="2"/>
              <a:buChar char="v"/>
            </a:pPr>
            <a:r>
              <a:rPr lang="en-US" sz="3300" dirty="0">
                <a:effectLst/>
                <a:latin typeface="Arial" panose="020B0604020202020204" pitchFamily="34" charset="0"/>
                <a:ea typeface="Times New Roman" panose="02020603050405020304" pitchFamily="18" charset="0"/>
                <a:cs typeface="Arial" panose="020B0604020202020204" pitchFamily="34" charset="0"/>
              </a:rPr>
              <a:t>The growing awareness that social and environmental factors affect pregnancy outcomes motivates this research.</a:t>
            </a:r>
          </a:p>
          <a:p>
            <a:pPr marL="571500" marR="0" indent="-571500" algn="just">
              <a:spcBef>
                <a:spcPts val="1200"/>
              </a:spcBef>
              <a:spcAft>
                <a:spcPts val="0"/>
              </a:spcAft>
              <a:buFont typeface="Wingdings" panose="05000000000000000000" pitchFamily="2" charset="2"/>
              <a:buChar char="v"/>
            </a:pPr>
            <a:r>
              <a:rPr lang="en-US" sz="3300" dirty="0">
                <a:effectLst/>
                <a:latin typeface="Arial" panose="020B0604020202020204" pitchFamily="34" charset="0"/>
                <a:ea typeface="Times New Roman" panose="02020603050405020304" pitchFamily="18" charset="0"/>
                <a:cs typeface="Arial" panose="020B0604020202020204" pitchFamily="34" charset="0"/>
              </a:rPr>
              <a:t>Many studies have examined maternal health outcomes, but few have examined the lived experiences, health outcomes, and social determinants of UK pregnant women aged 18–35.</a:t>
            </a:r>
          </a:p>
          <a:p>
            <a:pPr marL="571500" marR="0" indent="-571500" algn="just">
              <a:spcBef>
                <a:spcPts val="1200"/>
              </a:spcBef>
              <a:spcAft>
                <a:spcPts val="0"/>
              </a:spcAft>
              <a:buFont typeface="Wingdings" panose="05000000000000000000" pitchFamily="2" charset="2"/>
              <a:buChar char="v"/>
            </a:pPr>
            <a:r>
              <a:rPr lang="en-US" sz="3300" dirty="0">
                <a:effectLst/>
                <a:latin typeface="Arial" panose="020B0604020202020204" pitchFamily="34" charset="0"/>
                <a:ea typeface="Times New Roman" panose="02020603050405020304" pitchFamily="18" charset="0"/>
                <a:cs typeface="Arial" panose="020B0604020202020204" pitchFamily="34" charset="0"/>
              </a:rPr>
              <a:t>This research is also important due to changing UK pregnancy demographics and social patterns.</a:t>
            </a:r>
          </a:p>
          <a:p>
            <a:pPr marL="571500" marR="0" indent="-571500" algn="just">
              <a:spcBef>
                <a:spcPts val="1200"/>
              </a:spcBef>
              <a:spcAft>
                <a:spcPts val="0"/>
              </a:spcAft>
              <a:buFont typeface="Wingdings" panose="05000000000000000000" pitchFamily="2" charset="2"/>
              <a:buChar char="v"/>
            </a:pPr>
            <a:r>
              <a:rPr lang="en-US" sz="3300" dirty="0">
                <a:effectLst/>
                <a:latin typeface="Arial" panose="020B0604020202020204" pitchFamily="34" charset="0"/>
                <a:ea typeface="Times New Roman" panose="02020603050405020304" pitchFamily="18" charset="0"/>
                <a:cs typeface="Arial" panose="020B0604020202020204" pitchFamily="34" charset="0"/>
              </a:rPr>
              <a:t>Recent trends show delayed motherhood, declining fertility rates, and increasing diversity in the population of mothers (Popova et al., 2024).</a:t>
            </a:r>
          </a:p>
          <a:p>
            <a:pPr marL="571500" marR="0" indent="-571500" algn="just">
              <a:spcBef>
                <a:spcPts val="1200"/>
              </a:spcBef>
              <a:spcAft>
                <a:spcPts val="0"/>
              </a:spcAft>
              <a:buFont typeface="Wingdings" panose="05000000000000000000" pitchFamily="2" charset="2"/>
              <a:buChar char="v"/>
            </a:pPr>
            <a:r>
              <a:rPr lang="en-US" sz="3300" dirty="0">
                <a:effectLst/>
                <a:latin typeface="Arial" panose="020B0604020202020204" pitchFamily="34" charset="0"/>
                <a:ea typeface="Times New Roman" panose="02020603050405020304" pitchFamily="18" charset="0"/>
                <a:cs typeface="Arial" panose="020B0604020202020204" pitchFamily="34" charset="0"/>
              </a:rPr>
              <a:t>These changes necessitate current research on young women's pregnancy experiences.</a:t>
            </a:r>
          </a:p>
          <a:p>
            <a:pPr marL="571500" marR="0" indent="-571500" algn="just">
              <a:spcBef>
                <a:spcPts val="1200"/>
              </a:spcBef>
              <a:spcAft>
                <a:spcPts val="0"/>
              </a:spcAft>
              <a:buFont typeface="Wingdings" panose="05000000000000000000" pitchFamily="2" charset="2"/>
              <a:buChar char="v"/>
            </a:pPr>
            <a:r>
              <a:rPr lang="en-US" sz="3300" dirty="0">
                <a:effectLst/>
                <a:latin typeface="Arial" panose="020B0604020202020204" pitchFamily="34" charset="0"/>
                <a:ea typeface="Times New Roman" panose="02020603050405020304" pitchFamily="18" charset="0"/>
                <a:cs typeface="Arial" panose="020B0604020202020204" pitchFamily="34" charset="0"/>
              </a:rPr>
              <a:t>The holistic approach to studying pregnancy in young women makes this study unique.</a:t>
            </a:r>
          </a:p>
          <a:p>
            <a:pPr marL="571500" marR="0" indent="-571500" algn="just">
              <a:spcBef>
                <a:spcPts val="1200"/>
              </a:spcBef>
              <a:spcAft>
                <a:spcPts val="0"/>
              </a:spcAft>
              <a:buFont typeface="Wingdings" panose="05000000000000000000" pitchFamily="2" charset="2"/>
              <a:buChar char="v"/>
            </a:pPr>
            <a:r>
              <a:rPr lang="en-US" sz="3300" dirty="0">
                <a:effectLst/>
                <a:latin typeface="Arial" panose="020B0604020202020204" pitchFamily="34" charset="0"/>
                <a:ea typeface="Times New Roman" panose="02020603050405020304" pitchFamily="18" charset="0"/>
                <a:cs typeface="Arial" panose="020B0604020202020204" pitchFamily="34" charset="0"/>
              </a:rPr>
              <a:t>Along with medical outcomes, the study may examine lived experiences, social determinants, and healthcare accessibility.</a:t>
            </a:r>
          </a:p>
        </p:txBody>
      </p:sp>
      <p:sp>
        <p:nvSpPr>
          <p:cNvPr id="37" name="TextBox 36">
            <a:extLst>
              <a:ext uri="{FF2B5EF4-FFF2-40B4-BE49-F238E27FC236}">
                <a16:creationId xmlns:a16="http://schemas.microsoft.com/office/drawing/2014/main" id="{211D1C7A-5604-80DD-0B7A-13D48D86A5DC}"/>
              </a:ext>
            </a:extLst>
          </p:cNvPr>
          <p:cNvSpPr txBox="1"/>
          <p:nvPr/>
        </p:nvSpPr>
        <p:spPr>
          <a:xfrm>
            <a:off x="29071420" y="14929958"/>
            <a:ext cx="6445801" cy="553998"/>
          </a:xfrm>
          <a:prstGeom prst="rect">
            <a:avLst/>
          </a:prstGeom>
          <a:solidFill>
            <a:srgbClr val="002060"/>
          </a:solidFill>
          <a:ln>
            <a:solidFill>
              <a:srgbClr val="0070C0"/>
            </a:solidFill>
          </a:ln>
        </p:spPr>
        <p:txBody>
          <a:bodyPr wrap="square" rtlCol="0">
            <a:spAutoFit/>
          </a:bodyPr>
          <a:lstStyle/>
          <a:p>
            <a:pPr algn="ctr"/>
            <a:r>
              <a:rPr lang="en-US" sz="3000" dirty="0">
                <a:solidFill>
                  <a:schemeClr val="bg1"/>
                </a:solidFill>
                <a:latin typeface="Arial Black" panose="020B0A04020102020204" pitchFamily="34" charset="0"/>
              </a:rPr>
              <a:t>Reference List</a:t>
            </a:r>
            <a:endParaRPr lang="en-GB" sz="3000" dirty="0">
              <a:solidFill>
                <a:schemeClr val="bg1"/>
              </a:solidFill>
              <a:latin typeface="Arial Black" panose="020B0A04020102020204" pitchFamily="34" charset="0"/>
            </a:endParaRPr>
          </a:p>
        </p:txBody>
      </p:sp>
      <p:sp>
        <p:nvSpPr>
          <p:cNvPr id="38" name="TextBox 37">
            <a:extLst>
              <a:ext uri="{FF2B5EF4-FFF2-40B4-BE49-F238E27FC236}">
                <a16:creationId xmlns:a16="http://schemas.microsoft.com/office/drawing/2014/main" id="{EBF31A81-7E1D-82B1-3CB1-BE06B400AB23}"/>
              </a:ext>
            </a:extLst>
          </p:cNvPr>
          <p:cNvSpPr txBox="1"/>
          <p:nvPr/>
        </p:nvSpPr>
        <p:spPr>
          <a:xfrm>
            <a:off x="29041643" y="15493228"/>
            <a:ext cx="14849557" cy="10054034"/>
          </a:xfrm>
          <a:prstGeom prst="rect">
            <a:avLst/>
          </a:prstGeom>
          <a:noFill/>
          <a:ln>
            <a:solidFill>
              <a:srgbClr val="0070C0"/>
            </a:solidFill>
          </a:ln>
        </p:spPr>
        <p:txBody>
          <a:bodyPr wrap="square" rtlCol="0">
            <a:spAutoFit/>
          </a:bodyPr>
          <a:lstStyle/>
          <a:p>
            <a:pPr marL="0" marR="0">
              <a:spcBef>
                <a:spcPts val="0"/>
              </a:spcBef>
              <a:spcAft>
                <a:spcPts val="800"/>
              </a:spcAft>
            </a:pPr>
            <a:r>
              <a:rPr lang="en-US"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Abhari</a:t>
            </a:r>
            <a:r>
              <a:rPr lang="en-US"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M.B., </a:t>
            </a:r>
            <a:r>
              <a:rPr lang="en-US"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Sabetrohani</a:t>
            </a:r>
            <a:r>
              <a:rPr lang="en-US"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H., Larijani, S.S., </a:t>
            </a:r>
            <a:r>
              <a:rPr lang="en-US"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Ghafori</a:t>
            </a:r>
            <a:r>
              <a:rPr lang="en-US"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R. and </a:t>
            </a:r>
            <a:r>
              <a:rPr lang="en-US"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Nafei</a:t>
            </a:r>
            <a:r>
              <a:rPr lang="en-US"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 (2024). Social Determinants of Women’s Reproductive Health: A Systematic Review. Health Scope, [online] 13(1). doi: https://doi.org/10.5812/healthscope-140449.</a:t>
            </a:r>
          </a:p>
          <a:p>
            <a:pPr marL="0" marR="0">
              <a:spcBef>
                <a:spcPts val="0"/>
              </a:spcBef>
              <a:spcAft>
                <a:spcPts val="800"/>
              </a:spcAft>
            </a:pPr>
            <a:r>
              <a:rPr lang="en-US"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Amjad, S., </a:t>
            </a:r>
            <a:r>
              <a:rPr lang="en-US"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Adesunkanmi</a:t>
            </a:r>
            <a:r>
              <a:rPr lang="en-US"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M., </a:t>
            </a:r>
            <a:r>
              <a:rPr lang="en-US"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Twynstra</a:t>
            </a:r>
            <a:r>
              <a:rPr lang="en-US"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J., Seabrook, J.A. and Ospina, M.B. (2022). Social Determinants of Health and Adverse Outcomes in Adolescent Pregnancies. Seminars in Reproductive Medicine, 40(1). doi: https://doi.org/10.1055/s-0041-1735847.</a:t>
            </a:r>
          </a:p>
          <a:p>
            <a:pPr marL="0" marR="0">
              <a:spcBef>
                <a:spcPts val="0"/>
              </a:spcBef>
              <a:spcAft>
                <a:spcPts val="800"/>
              </a:spcAft>
            </a:pPr>
            <a:r>
              <a:rPr lang="en-US"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Clark, D. (2025). Conception rate in England and Wales by age 2017. [online] Statista. Available at: https://www.statista.com/statistics/297718/conception-rate-per-thousand-women-in-england-and-wales-by-age/.</a:t>
            </a:r>
          </a:p>
          <a:p>
            <a:pPr marL="0" marR="0">
              <a:spcBef>
                <a:spcPts val="0"/>
              </a:spcBef>
              <a:spcAft>
                <a:spcPts val="800"/>
              </a:spcAft>
            </a:pPr>
            <a:r>
              <a:rPr lang="en-US"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Hargreaves, S., Ayton, J., Young, S. and Hansen, E. (2025). Young mothers’ experiences of maternity care: A synthesis of qualitative research. Midwifery, [online] 143, p.104305. doi: https://doi.org/10.1016/j.midw.2025.104305.</a:t>
            </a:r>
          </a:p>
          <a:p>
            <a:pPr marL="0" marR="0">
              <a:spcBef>
                <a:spcPts val="0"/>
              </a:spcBef>
              <a:spcAft>
                <a:spcPts val="800"/>
              </a:spcAft>
            </a:pPr>
            <a:r>
              <a:rPr lang="en-US"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Health, P. (2025). Conceptions in England and Wales. [online] Ons.gov.uk. Available at: https://www.ons.gov.uk/peoplepopulationandcommunity/birthsdeathsandmarriages/conceptionandfertilityrates/bulletins/conceptionstatistics/2022.</a:t>
            </a:r>
          </a:p>
          <a:p>
            <a:pPr marL="0" marR="0">
              <a:spcBef>
                <a:spcPts val="0"/>
              </a:spcBef>
              <a:spcAft>
                <a:spcPts val="800"/>
              </a:spcAft>
            </a:pPr>
            <a:r>
              <a:rPr lang="en-US"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Hughes, K. (2009). Pregnancy and Childbirth A Cochrane Pocketbook Hofmeyr GJ Neilson JP </a:t>
            </a:r>
            <a:r>
              <a:rPr lang="en-US"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Alfirevic</a:t>
            </a:r>
            <a:r>
              <a:rPr lang="en-US"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Z Crowther C </a:t>
            </a:r>
            <a:r>
              <a:rPr lang="en-US"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Duley</a:t>
            </a:r>
            <a:r>
              <a:rPr lang="en-US"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L </a:t>
            </a:r>
            <a:r>
              <a:rPr lang="en-US"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Gulmezoglu</a:t>
            </a:r>
            <a:r>
              <a:rPr lang="en-US"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M </a:t>
            </a:r>
            <a:r>
              <a:rPr lang="en-US"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Gyte</a:t>
            </a:r>
            <a:r>
              <a:rPr lang="en-US"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GML </a:t>
            </a:r>
            <a:r>
              <a:rPr lang="en-US"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Hodnett</a:t>
            </a:r>
            <a:r>
              <a:rPr lang="en-US"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ED Published by John Wiley and Sons Chichester 2008 ISBN:9780470518458 £31.99. British Journal of Midwifery, 17(8), pp.542–542. doi: https://doi.org/10.12968/bjom.2009.17.8.43652.</a:t>
            </a:r>
          </a:p>
          <a:p>
            <a:pPr marL="0" marR="0">
              <a:spcBef>
                <a:spcPts val="0"/>
              </a:spcBef>
              <a:spcAft>
                <a:spcPts val="800"/>
              </a:spcAft>
            </a:pPr>
            <a:r>
              <a:rPr lang="en-US"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Lancaster, C. (2025). Teen pregnancies rise for the first time in 14 years. [online] 22 Sep. Available at: https://www.bbc.com/news/articles/c306vlgpen4o.</a:t>
            </a:r>
          </a:p>
          <a:p>
            <a:pPr marL="0" marR="0">
              <a:spcBef>
                <a:spcPts val="0"/>
              </a:spcBef>
              <a:spcAft>
                <a:spcPts val="800"/>
              </a:spcAft>
            </a:pPr>
            <a:r>
              <a:rPr lang="en-US"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Madziva</a:t>
            </a:r>
            <a:r>
              <a:rPr lang="en-US"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C., Martha Judith </a:t>
            </a:r>
            <a:r>
              <a:rPr lang="en-US"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Chinouya</a:t>
            </a:r>
            <a:r>
              <a:rPr lang="en-US"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and Njoroge, K. (2024). Experiences of geophagy during pregnancy among African migrant women in London: Implications for public health interventions. SSM - Qualitative Research in Health, 5, pp.100431–100431. doi: https://doi.org/10.1016/j.ssmqr.2024.100431.</a:t>
            </a:r>
          </a:p>
          <a:p>
            <a:pPr marL="0" marR="0">
              <a:spcBef>
                <a:spcPts val="0"/>
              </a:spcBef>
              <a:spcAft>
                <a:spcPts val="800"/>
              </a:spcAft>
            </a:pPr>
            <a:r>
              <a:rPr lang="en-US"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Mhango, W., </a:t>
            </a:r>
            <a:r>
              <a:rPr lang="en-US"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Crowter</a:t>
            </a:r>
            <a:r>
              <a:rPr lang="en-US"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L., Michelson, D. and </a:t>
            </a:r>
            <a:r>
              <a:rPr lang="en-US"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Gaysina</a:t>
            </a:r>
            <a:r>
              <a:rPr lang="en-US"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D. (2023). Psychoeducation as an active ingredient for interventions for perinatal depression and anxiety in youth: a mixed-method systematic literature review and lived experience synthesis. </a:t>
            </a:r>
            <a:r>
              <a:rPr lang="en-US"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BJPsych</a:t>
            </a:r>
            <a:r>
              <a:rPr lang="en-US"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open, [online] 10(1). doi: https://doi.org/10.1192/bjo.2023.614.</a:t>
            </a:r>
          </a:p>
          <a:p>
            <a:pPr marL="0" marR="0">
              <a:spcBef>
                <a:spcPts val="0"/>
              </a:spcBef>
              <a:spcAft>
                <a:spcPts val="800"/>
              </a:spcAft>
            </a:pPr>
            <a:r>
              <a:rPr lang="en-US"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ONS (2025). Births in England and Wales. [online] Ons.gov.uk. Available at: https://www.ons.gov.uk/peoplepopulationandcommunity/birthsdeathsandmarriages/livebirths/bulletins/birthsummarytablesenglandandwales/2024refreshedpopulations.</a:t>
            </a:r>
          </a:p>
          <a:p>
            <a:pPr marL="0" marR="0">
              <a:spcBef>
                <a:spcPts val="0"/>
              </a:spcBef>
              <a:spcAft>
                <a:spcPts val="800"/>
              </a:spcAft>
            </a:pPr>
            <a:r>
              <a:rPr lang="en-US"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Othman, A.J. (2024). The Effects of Pregnancy and Childbirth on Women’s Health-Related Quality of Life: A Scoping Review. Evidence-Based Nursing Research, 6(1), pp.39–52. doi: https://doi.org/10.47104/ebnrojs3.v6i1.321.</a:t>
            </a:r>
          </a:p>
          <a:p>
            <a:pPr marL="0" marR="0">
              <a:spcBef>
                <a:spcPts val="0"/>
              </a:spcBef>
              <a:spcAft>
                <a:spcPts val="800"/>
              </a:spcAft>
            </a:pPr>
            <a:r>
              <a:rPr lang="en-US"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Physiology.org (2025). How Pregnancy Affects a Lifetime of Health. [online] Default. Available at: https://www.physiology.org/publications/news/the-physiologist-magazine/2024/november/how-pregnancy-affects-a-lifetime-of-health?SSO=Y.</a:t>
            </a:r>
          </a:p>
          <a:p>
            <a:pPr marL="0" marR="0">
              <a:spcBef>
                <a:spcPts val="0"/>
              </a:spcBef>
              <a:spcAft>
                <a:spcPts val="800"/>
              </a:spcAft>
            </a:pPr>
            <a:r>
              <a:rPr lang="en-US"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Popova, S., Danijela </a:t>
            </a:r>
            <a:r>
              <a:rPr lang="en-US" dirty="0" err="1">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Dozet</a:t>
            </a:r>
            <a:r>
              <a:rPr lang="en-US"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Faulkner, M.-R., Howie, L. and Temple, V. (2024). Prenatal Exposures, Diagnostic Outcomes, and Life Experiences of Children and Youths with Fetal Alcohol Spectrum Disorder. Nutrients, 16(11), pp.1655–1655. doi: https://doi.org/10.3390/nu16111655.</a:t>
            </a:r>
          </a:p>
          <a:p>
            <a:pPr marL="0" marR="0">
              <a:spcBef>
                <a:spcPts val="0"/>
              </a:spcBef>
              <a:spcAft>
                <a:spcPts val="800"/>
              </a:spcAft>
            </a:pPr>
            <a:r>
              <a:rPr lang="en-US"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Topping, A. (2025). Young women in England and Wales projected to have just one child by 35. [online] the Guardian. Available at: https://www.theguardian.com/society/2025/apr/02/young-women-england-wales-likely-have-just-one-child-35-ons-study?utm_source=chatgpt.com.</a:t>
            </a:r>
          </a:p>
          <a:p>
            <a:pPr marL="0" marR="0">
              <a:spcBef>
                <a:spcPts val="0"/>
              </a:spcBef>
              <a:spcAft>
                <a:spcPts val="800"/>
              </a:spcAft>
            </a:pPr>
            <a:r>
              <a:rPr lang="en-US" sz="14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UNICEF (2024). Early childbearing and teenage pregnancy rates by country - UNICEF DATA. [online] UNICEF DATA. Available at: https://data.unicef.org/topic/child-health/early-childbearing/.</a:t>
            </a:r>
          </a:p>
        </p:txBody>
      </p:sp>
      <p:sp>
        <p:nvSpPr>
          <p:cNvPr id="67" name="TextBox 66">
            <a:extLst>
              <a:ext uri="{FF2B5EF4-FFF2-40B4-BE49-F238E27FC236}">
                <a16:creationId xmlns:a16="http://schemas.microsoft.com/office/drawing/2014/main" id="{078B1DB6-9CCC-4A94-9B88-D842382B0F3F}"/>
              </a:ext>
            </a:extLst>
          </p:cNvPr>
          <p:cNvSpPr txBox="1"/>
          <p:nvPr/>
        </p:nvSpPr>
        <p:spPr>
          <a:xfrm>
            <a:off x="13790605" y="13405757"/>
            <a:ext cx="15280815" cy="11213839"/>
          </a:xfrm>
          <a:prstGeom prst="rect">
            <a:avLst/>
          </a:prstGeom>
          <a:solidFill>
            <a:schemeClr val="accent1">
              <a:lumMod val="60000"/>
              <a:lumOff val="40000"/>
            </a:schemeClr>
          </a:solidFill>
          <a:ln>
            <a:solidFill>
              <a:srgbClr val="0070C0"/>
            </a:solidFill>
          </a:ln>
        </p:spPr>
        <p:txBody>
          <a:bodyPr wrap="square" rtlCol="0">
            <a:spAutoFit/>
          </a:bodyPr>
          <a:lstStyle/>
          <a:p>
            <a:pPr algn="just">
              <a:lnSpc>
                <a:spcPct val="150000"/>
              </a:lnSpc>
            </a:pPr>
            <a:r>
              <a:rPr lang="en-US" sz="3600" b="1" u="sng" dirty="0">
                <a:latin typeface="Arial" panose="020B0604020202020204" pitchFamily="34" charset="0"/>
                <a:ea typeface="Calibri" panose="020F0502020204030204" pitchFamily="34" charset="0"/>
                <a:cs typeface="Arial" panose="020B0604020202020204" pitchFamily="34" charset="0"/>
              </a:rPr>
              <a:t>Research Question:</a:t>
            </a:r>
          </a:p>
          <a:p>
            <a:pPr algn="just">
              <a:lnSpc>
                <a:spcPct val="150000"/>
              </a:lnSpc>
            </a:pPr>
            <a:r>
              <a:rPr lang="en-US" sz="3600" dirty="0">
                <a:latin typeface="Arial" panose="020B0604020202020204" pitchFamily="34" charset="0"/>
                <a:ea typeface="Calibri" panose="020F0502020204030204" pitchFamily="34" charset="0"/>
                <a:cs typeface="Arial" panose="020B0604020202020204" pitchFamily="34" charset="0"/>
              </a:rPr>
              <a:t>What are the lived experiences, health outcomes, and social determinants affecting pregnant women aged 18–35 years in the UK?</a:t>
            </a:r>
            <a:endParaRPr lang="en-US" sz="3400" dirty="0">
              <a:latin typeface="Arial" panose="020B0604020202020204" pitchFamily="34" charset="0"/>
              <a:ea typeface="Calibri" panose="020F0502020204030204" pitchFamily="34" charset="0"/>
              <a:cs typeface="Arial" panose="020B0604020202020204" pitchFamily="34" charset="0"/>
            </a:endParaRPr>
          </a:p>
          <a:p>
            <a:pPr algn="just">
              <a:lnSpc>
                <a:spcPct val="150000"/>
              </a:lnSpc>
            </a:pPr>
            <a:r>
              <a:rPr lang="en-US" sz="3600" b="1" u="sng" dirty="0">
                <a:latin typeface="Arial" panose="020B0604020202020204" pitchFamily="34" charset="0"/>
                <a:ea typeface="Calibri" panose="020F0502020204030204" pitchFamily="34" charset="0"/>
                <a:cs typeface="Arial" panose="020B0604020202020204" pitchFamily="34" charset="0"/>
              </a:rPr>
              <a:t>Research Aim</a:t>
            </a:r>
          </a:p>
          <a:p>
            <a:pPr algn="just">
              <a:lnSpc>
                <a:spcPct val="150000"/>
              </a:lnSpc>
            </a:pPr>
            <a:r>
              <a:rPr lang="en-US" sz="3400" dirty="0">
                <a:latin typeface="Arial" panose="020B0604020202020204" pitchFamily="34" charset="0"/>
                <a:ea typeface="Calibri" panose="020F0502020204030204" pitchFamily="34" charset="0"/>
                <a:cs typeface="Arial" panose="020B0604020202020204" pitchFamily="34" charset="0"/>
              </a:rPr>
              <a:t>The aim of this research is to explore the lived experiences, physical and mental health outcomes, and social determinants influencing pregnancy among women aged 18–35 years in the UK.</a:t>
            </a:r>
          </a:p>
          <a:p>
            <a:pPr algn="just">
              <a:lnSpc>
                <a:spcPct val="150000"/>
              </a:lnSpc>
            </a:pPr>
            <a:r>
              <a:rPr lang="en-US" sz="3600" b="1" u="sng" dirty="0">
                <a:latin typeface="Arial" panose="020B0604020202020204" pitchFamily="34" charset="0"/>
                <a:ea typeface="Calibri" panose="020F0502020204030204" pitchFamily="34" charset="0"/>
                <a:cs typeface="Arial" panose="020B0604020202020204" pitchFamily="34" charset="0"/>
              </a:rPr>
              <a:t>Research Objectives</a:t>
            </a:r>
          </a:p>
          <a:p>
            <a:pPr marL="457200" indent="-457200" algn="just">
              <a:lnSpc>
                <a:spcPct val="150000"/>
              </a:lnSpc>
              <a:buFont typeface="Wingdings" panose="05000000000000000000" pitchFamily="2" charset="2"/>
              <a:buChar char="ü"/>
            </a:pPr>
            <a:r>
              <a:rPr lang="en-US" sz="3400" dirty="0">
                <a:latin typeface="Arial" panose="020B0604020202020204" pitchFamily="34" charset="0"/>
                <a:ea typeface="Calibri" panose="020F0502020204030204" pitchFamily="34" charset="0"/>
                <a:cs typeface="Arial" panose="020B0604020202020204" pitchFamily="34" charset="0"/>
              </a:rPr>
              <a:t>To examine the physical and mental health outcomes associated with pregnancy in young women.</a:t>
            </a:r>
          </a:p>
          <a:p>
            <a:pPr marL="457200" indent="-457200" algn="just">
              <a:lnSpc>
                <a:spcPct val="150000"/>
              </a:lnSpc>
              <a:buFont typeface="Wingdings" panose="05000000000000000000" pitchFamily="2" charset="2"/>
              <a:buChar char="ü"/>
            </a:pPr>
            <a:r>
              <a:rPr lang="en-US" sz="3400" dirty="0">
                <a:latin typeface="Arial" panose="020B0604020202020204" pitchFamily="34" charset="0"/>
                <a:ea typeface="Calibri" panose="020F0502020204030204" pitchFamily="34" charset="0"/>
                <a:cs typeface="Arial" panose="020B0604020202020204" pitchFamily="34" charset="0"/>
              </a:rPr>
              <a:t>To investigate the social determinants (e.g., socio-economic status, education, family support) influencing young women’s experiences.</a:t>
            </a:r>
          </a:p>
          <a:p>
            <a:pPr marL="457200" indent="-457200" algn="just">
              <a:lnSpc>
                <a:spcPct val="150000"/>
              </a:lnSpc>
              <a:buFont typeface="Wingdings" panose="05000000000000000000" pitchFamily="2" charset="2"/>
              <a:buChar char="ü"/>
            </a:pPr>
            <a:r>
              <a:rPr lang="en-US" sz="3400" dirty="0">
                <a:latin typeface="Arial" panose="020B0604020202020204" pitchFamily="34" charset="0"/>
                <a:ea typeface="Calibri" panose="020F0502020204030204" pitchFamily="34" charset="0"/>
                <a:cs typeface="Arial" panose="020B0604020202020204" pitchFamily="34" charset="0"/>
              </a:rPr>
              <a:t>To identify gaps in health and social care services and provide recommendations to improve support and outcomes.</a:t>
            </a:r>
          </a:p>
        </p:txBody>
      </p:sp>
      <p:sp>
        <p:nvSpPr>
          <p:cNvPr id="20" name="TextBox 19">
            <a:extLst>
              <a:ext uri="{FF2B5EF4-FFF2-40B4-BE49-F238E27FC236}">
                <a16:creationId xmlns:a16="http://schemas.microsoft.com/office/drawing/2014/main" id="{3C8A9BA3-B47F-48FF-98E0-356AB57B8C14}"/>
              </a:ext>
            </a:extLst>
          </p:cNvPr>
          <p:cNvSpPr txBox="1"/>
          <p:nvPr/>
        </p:nvSpPr>
        <p:spPr>
          <a:xfrm>
            <a:off x="21329" y="12995449"/>
            <a:ext cx="9060872" cy="707886"/>
          </a:xfrm>
          <a:prstGeom prst="rect">
            <a:avLst/>
          </a:prstGeom>
          <a:solidFill>
            <a:schemeClr val="accent1"/>
          </a:solidFill>
          <a:ln>
            <a:solidFill>
              <a:schemeClr val="accent5"/>
            </a:solidFill>
          </a:ln>
        </p:spPr>
        <p:txBody>
          <a:bodyPr wrap="square" rtlCol="0">
            <a:spAutoFit/>
          </a:bodyPr>
          <a:lstStyle/>
          <a:p>
            <a:r>
              <a:rPr lang="en-US" sz="4000" dirty="0">
                <a:solidFill>
                  <a:schemeClr val="accent1">
                    <a:lumMod val="50000"/>
                  </a:schemeClr>
                </a:solidFill>
                <a:latin typeface="Arial Black" panose="020B0A04020102020204" pitchFamily="34" charset="0"/>
              </a:rPr>
              <a:t>Rationale for Research</a:t>
            </a:r>
          </a:p>
        </p:txBody>
      </p:sp>
      <p:sp>
        <p:nvSpPr>
          <p:cNvPr id="15" name="TextBox 14">
            <a:extLst>
              <a:ext uri="{FF2B5EF4-FFF2-40B4-BE49-F238E27FC236}">
                <a16:creationId xmlns:a16="http://schemas.microsoft.com/office/drawing/2014/main" id="{DD03E935-559D-4EAF-B30F-344430F50717}"/>
              </a:ext>
            </a:extLst>
          </p:cNvPr>
          <p:cNvSpPr txBox="1"/>
          <p:nvPr/>
        </p:nvSpPr>
        <p:spPr>
          <a:xfrm>
            <a:off x="29071420" y="2118986"/>
            <a:ext cx="14545489" cy="9387185"/>
          </a:xfrm>
          <a:prstGeom prst="rect">
            <a:avLst/>
          </a:prstGeom>
          <a:solidFill>
            <a:schemeClr val="bg2"/>
          </a:solidFill>
          <a:ln>
            <a:solidFill>
              <a:srgbClr val="0070C0"/>
            </a:solidFill>
          </a:ln>
        </p:spPr>
        <p:txBody>
          <a:bodyPr wrap="square" rtlCol="0">
            <a:spAutoFit/>
          </a:bodyPr>
          <a:lstStyle/>
          <a:p>
            <a:pPr marL="571500" marR="0" indent="-571500" algn="just">
              <a:spcBef>
                <a:spcPts val="1200"/>
              </a:spcBef>
              <a:spcAft>
                <a:spcPts val="0"/>
              </a:spcAft>
              <a:buFont typeface="Wingdings" panose="05000000000000000000" pitchFamily="2" charset="2"/>
              <a:buChar char="v"/>
            </a:pPr>
            <a:r>
              <a:rPr lang="en-US" sz="3400" dirty="0">
                <a:effectLst/>
                <a:latin typeface="Arial" panose="020B0604020202020204" pitchFamily="34" charset="0"/>
                <a:ea typeface="Times New Roman" panose="02020603050405020304" pitchFamily="18" charset="0"/>
                <a:cs typeface="Arial" panose="020B0604020202020204" pitchFamily="34" charset="0"/>
              </a:rPr>
              <a:t>The findings could assist pregnant women aged 18–35 address physical, mental, and social challenges.</a:t>
            </a:r>
          </a:p>
          <a:p>
            <a:pPr marL="571500" marR="0" indent="-571500" algn="just">
              <a:spcBef>
                <a:spcPts val="1200"/>
              </a:spcBef>
              <a:spcAft>
                <a:spcPts val="0"/>
              </a:spcAft>
              <a:buFont typeface="Wingdings" panose="05000000000000000000" pitchFamily="2" charset="2"/>
              <a:buChar char="v"/>
            </a:pPr>
            <a:r>
              <a:rPr lang="en-US" sz="3400" dirty="0">
                <a:effectLst/>
                <a:latin typeface="Arial" panose="020B0604020202020204" pitchFamily="34" charset="0"/>
                <a:ea typeface="Times New Roman" panose="02020603050405020304" pitchFamily="18" charset="0"/>
                <a:cs typeface="Arial" panose="020B0604020202020204" pitchFamily="34" charset="0"/>
              </a:rPr>
              <a:t>Understanding women’s lived experiences can help healthcare professionals develop more patient-</a:t>
            </a:r>
            <a:r>
              <a:rPr lang="en-US" sz="3400" dirty="0" err="1">
                <a:effectLst/>
                <a:latin typeface="Arial" panose="020B0604020202020204" pitchFamily="34" charset="0"/>
                <a:ea typeface="Times New Roman" panose="02020603050405020304" pitchFamily="18" charset="0"/>
                <a:cs typeface="Arial" panose="020B0604020202020204" pitchFamily="34" charset="0"/>
              </a:rPr>
              <a:t>centred</a:t>
            </a:r>
            <a:r>
              <a:rPr lang="en-US" sz="3400" dirty="0">
                <a:effectLst/>
                <a:latin typeface="Arial" panose="020B0604020202020204" pitchFamily="34" charset="0"/>
                <a:ea typeface="Times New Roman" panose="02020603050405020304" pitchFamily="18" charset="0"/>
                <a:cs typeface="Arial" panose="020B0604020202020204" pitchFamily="34" charset="0"/>
              </a:rPr>
              <a:t> approaches to maternity care (Mhango et al., 2023).</a:t>
            </a:r>
          </a:p>
          <a:p>
            <a:pPr marL="571500" marR="0" indent="-571500" algn="just">
              <a:spcBef>
                <a:spcPts val="1200"/>
              </a:spcBef>
              <a:spcAft>
                <a:spcPts val="0"/>
              </a:spcAft>
              <a:buFont typeface="Wingdings" panose="05000000000000000000" pitchFamily="2" charset="2"/>
              <a:buChar char="v"/>
            </a:pPr>
            <a:r>
              <a:rPr lang="en-US" sz="3400" dirty="0">
                <a:effectLst/>
                <a:latin typeface="Arial" panose="020B0604020202020204" pitchFamily="34" charset="0"/>
                <a:ea typeface="Times New Roman" panose="02020603050405020304" pitchFamily="18" charset="0"/>
                <a:cs typeface="Arial" panose="020B0604020202020204" pitchFamily="34" charset="0"/>
              </a:rPr>
              <a:t>The research could contribute to improving public healthcare services, particularly maternity care within the NHS.</a:t>
            </a:r>
          </a:p>
          <a:p>
            <a:pPr marL="571500" marR="0" indent="-571500" algn="just">
              <a:spcBef>
                <a:spcPts val="1200"/>
              </a:spcBef>
              <a:spcAft>
                <a:spcPts val="0"/>
              </a:spcAft>
              <a:buFont typeface="Wingdings" panose="05000000000000000000" pitchFamily="2" charset="2"/>
              <a:buChar char="v"/>
            </a:pPr>
            <a:r>
              <a:rPr lang="en-US" sz="3400" dirty="0">
                <a:effectLst/>
                <a:latin typeface="Arial" panose="020B0604020202020204" pitchFamily="34" charset="0"/>
                <a:ea typeface="Times New Roman" panose="02020603050405020304" pitchFamily="18" charset="0"/>
                <a:cs typeface="Arial" panose="020B0604020202020204" pitchFamily="34" charset="0"/>
              </a:rPr>
              <a:t>The study may </a:t>
            </a:r>
            <a:r>
              <a:rPr lang="en-US" sz="3400" dirty="0" err="1">
                <a:effectLst/>
                <a:latin typeface="Arial" panose="020B0604020202020204" pitchFamily="34" charset="0"/>
                <a:ea typeface="Times New Roman" panose="02020603050405020304" pitchFamily="18" charset="0"/>
                <a:cs typeface="Arial" panose="020B0604020202020204" pitchFamily="34" charset="0"/>
              </a:rPr>
              <a:t>recognise</a:t>
            </a:r>
            <a:r>
              <a:rPr lang="en-US" sz="3400" dirty="0">
                <a:effectLst/>
                <a:latin typeface="Arial" panose="020B0604020202020204" pitchFamily="34" charset="0"/>
                <a:ea typeface="Times New Roman" panose="02020603050405020304" pitchFamily="18" charset="0"/>
                <a:cs typeface="Arial" panose="020B0604020202020204" pitchFamily="34" charset="0"/>
              </a:rPr>
              <a:t> healthcare access and support gaps to make evidence-based maternal healthcare </a:t>
            </a:r>
            <a:r>
              <a:rPr lang="en-US" sz="3400" dirty="0" err="1">
                <a:effectLst/>
                <a:latin typeface="Arial" panose="020B0604020202020204" pitchFamily="34" charset="0"/>
                <a:ea typeface="Times New Roman" panose="02020603050405020304" pitchFamily="18" charset="0"/>
                <a:cs typeface="Arial" panose="020B0604020202020204" pitchFamily="34" charset="0"/>
              </a:rPr>
              <a:t>programme</a:t>
            </a:r>
            <a:r>
              <a:rPr lang="en-US" sz="3400" dirty="0">
                <a:effectLst/>
                <a:latin typeface="Arial" panose="020B0604020202020204" pitchFamily="34" charset="0"/>
                <a:ea typeface="Times New Roman" panose="02020603050405020304" pitchFamily="18" charset="0"/>
                <a:cs typeface="Arial" panose="020B0604020202020204" pitchFamily="34" charset="0"/>
              </a:rPr>
              <a:t> recommendations.</a:t>
            </a:r>
          </a:p>
          <a:p>
            <a:pPr marL="571500" marR="0" indent="-571500" algn="just">
              <a:spcBef>
                <a:spcPts val="1200"/>
              </a:spcBef>
              <a:spcAft>
                <a:spcPts val="0"/>
              </a:spcAft>
              <a:buFont typeface="Wingdings" panose="05000000000000000000" pitchFamily="2" charset="2"/>
              <a:buChar char="v"/>
            </a:pPr>
            <a:r>
              <a:rPr lang="en-US" sz="3400" dirty="0">
                <a:latin typeface="Arial" panose="020B0604020202020204" pitchFamily="34" charset="0"/>
                <a:ea typeface="Times New Roman" panose="02020603050405020304" pitchFamily="18" charset="0"/>
                <a:cs typeface="Arial" panose="020B0604020202020204" pitchFamily="34" charset="0"/>
              </a:rPr>
              <a:t>T</a:t>
            </a:r>
            <a:r>
              <a:rPr lang="en-US" sz="3400" dirty="0">
                <a:effectLst/>
                <a:latin typeface="Arial" panose="020B0604020202020204" pitchFamily="34" charset="0"/>
                <a:ea typeface="Times New Roman" panose="02020603050405020304" pitchFamily="18" charset="0"/>
                <a:cs typeface="Arial" panose="020B0604020202020204" pitchFamily="34" charset="0"/>
              </a:rPr>
              <a:t>he research findings may influence public health policies related to maternal health and social inequalities.</a:t>
            </a:r>
          </a:p>
          <a:p>
            <a:pPr marL="571500" marR="0" indent="-571500" algn="just">
              <a:spcBef>
                <a:spcPts val="1200"/>
              </a:spcBef>
              <a:spcAft>
                <a:spcPts val="0"/>
              </a:spcAft>
              <a:buFont typeface="Wingdings" panose="05000000000000000000" pitchFamily="2" charset="2"/>
              <a:buChar char="v"/>
            </a:pPr>
            <a:r>
              <a:rPr lang="en-US" sz="3400" dirty="0">
                <a:effectLst/>
                <a:latin typeface="Arial" panose="020B0604020202020204" pitchFamily="34" charset="0"/>
                <a:ea typeface="Times New Roman" panose="02020603050405020304" pitchFamily="18" charset="0"/>
                <a:cs typeface="Arial" panose="020B0604020202020204" pitchFamily="34" charset="0"/>
              </a:rPr>
              <a:t>The findings might assist policymakers address poverty, housing insecurity, and healthcare access as social determinants of pregnancy outcomes.</a:t>
            </a:r>
          </a:p>
          <a:p>
            <a:pPr marL="571500" marR="0" indent="-571500" algn="just">
              <a:spcBef>
                <a:spcPts val="1200"/>
              </a:spcBef>
              <a:spcAft>
                <a:spcPts val="0"/>
              </a:spcAft>
              <a:buFont typeface="Wingdings" panose="05000000000000000000" pitchFamily="2" charset="2"/>
              <a:buChar char="v"/>
            </a:pPr>
            <a:r>
              <a:rPr lang="en-US" sz="3400" dirty="0">
                <a:effectLst/>
                <a:latin typeface="Arial" panose="020B0604020202020204" pitchFamily="34" charset="0"/>
                <a:ea typeface="Times New Roman" panose="02020603050405020304" pitchFamily="18" charset="0"/>
                <a:cs typeface="Arial" panose="020B0604020202020204" pitchFamily="34" charset="0"/>
              </a:rPr>
              <a:t>The study may improve maternal and child health over time. Finding out what affects pregnancy outcomes.</a:t>
            </a:r>
          </a:p>
        </p:txBody>
      </p:sp>
      <p:sp>
        <p:nvSpPr>
          <p:cNvPr id="16" name="TextBox 15">
            <a:extLst>
              <a:ext uri="{FF2B5EF4-FFF2-40B4-BE49-F238E27FC236}">
                <a16:creationId xmlns:a16="http://schemas.microsoft.com/office/drawing/2014/main" id="{D232C287-0660-476A-9340-C63CF4B2F19B}"/>
              </a:ext>
            </a:extLst>
          </p:cNvPr>
          <p:cNvSpPr txBox="1"/>
          <p:nvPr/>
        </p:nvSpPr>
        <p:spPr>
          <a:xfrm>
            <a:off x="29094773" y="1349545"/>
            <a:ext cx="9060872" cy="707886"/>
          </a:xfrm>
          <a:prstGeom prst="rect">
            <a:avLst/>
          </a:prstGeom>
          <a:solidFill>
            <a:schemeClr val="accent5">
              <a:lumMod val="20000"/>
              <a:lumOff val="80000"/>
            </a:schemeClr>
          </a:solidFill>
          <a:ln>
            <a:solidFill>
              <a:schemeClr val="accent5"/>
            </a:solidFill>
          </a:ln>
        </p:spPr>
        <p:txBody>
          <a:bodyPr wrap="square" rtlCol="0">
            <a:spAutoFit/>
          </a:bodyPr>
          <a:lstStyle/>
          <a:p>
            <a:r>
              <a:rPr lang="en-US" sz="4000" dirty="0">
                <a:solidFill>
                  <a:schemeClr val="accent1">
                    <a:lumMod val="50000"/>
                  </a:schemeClr>
                </a:solidFill>
                <a:latin typeface="Arial Black" panose="020B0A04020102020204" pitchFamily="34" charset="0"/>
              </a:rPr>
              <a:t>Research Impact</a:t>
            </a:r>
            <a:endParaRPr lang="en-GB" sz="4000" dirty="0">
              <a:solidFill>
                <a:schemeClr val="accent1">
                  <a:lumMod val="50000"/>
                </a:schemeClr>
              </a:solidFill>
              <a:latin typeface="Arial Black" panose="020B0A04020102020204" pitchFamily="34" charset="0"/>
            </a:endParaRPr>
          </a:p>
        </p:txBody>
      </p:sp>
      <p:sp>
        <p:nvSpPr>
          <p:cNvPr id="24" name="TextBox 23">
            <a:extLst>
              <a:ext uri="{FF2B5EF4-FFF2-40B4-BE49-F238E27FC236}">
                <a16:creationId xmlns:a16="http://schemas.microsoft.com/office/drawing/2014/main" id="{242FC637-784C-43AB-B6FC-FF7C61870241}"/>
              </a:ext>
            </a:extLst>
          </p:cNvPr>
          <p:cNvSpPr txBox="1"/>
          <p:nvPr/>
        </p:nvSpPr>
        <p:spPr>
          <a:xfrm>
            <a:off x="26403615" y="12967955"/>
            <a:ext cx="2691157" cy="369332"/>
          </a:xfrm>
          <a:prstGeom prst="rect">
            <a:avLst/>
          </a:prstGeom>
          <a:noFill/>
        </p:spPr>
        <p:txBody>
          <a:bodyPr wrap="square" rtlCol="0">
            <a:spAutoFit/>
          </a:bodyPr>
          <a:lstStyle/>
          <a:p>
            <a:r>
              <a:rPr lang="en-US" dirty="0"/>
              <a:t>(Physiology.org, 2025)</a:t>
            </a:r>
            <a:endParaRPr lang="en-GB" dirty="0"/>
          </a:p>
        </p:txBody>
      </p:sp>
      <p:sp>
        <p:nvSpPr>
          <p:cNvPr id="25" name="TextBox 24">
            <a:extLst>
              <a:ext uri="{FF2B5EF4-FFF2-40B4-BE49-F238E27FC236}">
                <a16:creationId xmlns:a16="http://schemas.microsoft.com/office/drawing/2014/main" id="{CAFC7B4B-99D2-4A02-A623-C5196FA9693E}"/>
              </a:ext>
            </a:extLst>
          </p:cNvPr>
          <p:cNvSpPr txBox="1"/>
          <p:nvPr/>
        </p:nvSpPr>
        <p:spPr>
          <a:xfrm>
            <a:off x="40854933" y="14929958"/>
            <a:ext cx="2844880" cy="369332"/>
          </a:xfrm>
          <a:prstGeom prst="rect">
            <a:avLst/>
          </a:prstGeom>
          <a:noFill/>
        </p:spPr>
        <p:txBody>
          <a:bodyPr wrap="square" rtlCol="0">
            <a:spAutoFit/>
          </a:bodyPr>
          <a:lstStyle/>
          <a:p>
            <a:r>
              <a:rPr lang="en-US" dirty="0"/>
              <a:t>(Hughes, 2009)</a:t>
            </a:r>
            <a:endParaRPr lang="en-GB" dirty="0"/>
          </a:p>
        </p:txBody>
      </p:sp>
      <p:sp>
        <p:nvSpPr>
          <p:cNvPr id="26" name="TextBox 25">
            <a:extLst>
              <a:ext uri="{FF2B5EF4-FFF2-40B4-BE49-F238E27FC236}">
                <a16:creationId xmlns:a16="http://schemas.microsoft.com/office/drawing/2014/main" id="{71A74B8B-47C9-4EA5-9232-B4D090E46CDE}"/>
              </a:ext>
            </a:extLst>
          </p:cNvPr>
          <p:cNvSpPr txBox="1"/>
          <p:nvPr/>
        </p:nvSpPr>
        <p:spPr>
          <a:xfrm>
            <a:off x="13877231" y="12941127"/>
            <a:ext cx="4363429" cy="369332"/>
          </a:xfrm>
          <a:prstGeom prst="rect">
            <a:avLst/>
          </a:prstGeom>
          <a:noFill/>
        </p:spPr>
        <p:txBody>
          <a:bodyPr wrap="square" rtlCol="0">
            <a:spAutoFit/>
          </a:bodyPr>
          <a:lstStyle/>
          <a:p>
            <a:r>
              <a:rPr lang="en-US" dirty="0"/>
              <a:t>(</a:t>
            </a:r>
            <a:r>
              <a:rPr lang="en-US" dirty="0" err="1"/>
              <a:t>Unicef</a:t>
            </a:r>
            <a:r>
              <a:rPr lang="en-US" dirty="0"/>
              <a:t> 2024; Health, 2025)</a:t>
            </a:r>
            <a:endParaRPr lang="en-GB" dirty="0"/>
          </a:p>
        </p:txBody>
      </p:sp>
      <p:pic>
        <p:nvPicPr>
          <p:cNvPr id="22" name="Picture 21">
            <a:extLst>
              <a:ext uri="{FF2B5EF4-FFF2-40B4-BE49-F238E27FC236}">
                <a16:creationId xmlns:a16="http://schemas.microsoft.com/office/drawing/2014/main" id="{7F53DD0F-C5AD-4D6D-A6E7-5F960D1BD744}"/>
              </a:ext>
            </a:extLst>
          </p:cNvPr>
          <p:cNvPicPr/>
          <p:nvPr/>
        </p:nvPicPr>
        <p:blipFill>
          <a:blip r:embed="rId3"/>
          <a:stretch>
            <a:fillRect/>
          </a:stretch>
        </p:blipFill>
        <p:spPr>
          <a:xfrm>
            <a:off x="13482025" y="1877839"/>
            <a:ext cx="8463575" cy="5351518"/>
          </a:xfrm>
          <a:prstGeom prst="rect">
            <a:avLst/>
          </a:prstGeom>
        </p:spPr>
      </p:pic>
      <p:pic>
        <p:nvPicPr>
          <p:cNvPr id="23" name="Picture 22">
            <a:extLst>
              <a:ext uri="{FF2B5EF4-FFF2-40B4-BE49-F238E27FC236}">
                <a16:creationId xmlns:a16="http://schemas.microsoft.com/office/drawing/2014/main" id="{43090DED-19B3-4212-9693-DA40C9D65AE4}"/>
              </a:ext>
            </a:extLst>
          </p:cNvPr>
          <p:cNvPicPr/>
          <p:nvPr/>
        </p:nvPicPr>
        <p:blipFill>
          <a:blip r:embed="rId4"/>
          <a:stretch>
            <a:fillRect/>
          </a:stretch>
        </p:blipFill>
        <p:spPr>
          <a:xfrm>
            <a:off x="13482025" y="7324655"/>
            <a:ext cx="8463575" cy="5616471"/>
          </a:xfrm>
          <a:prstGeom prst="rect">
            <a:avLst/>
          </a:prstGeom>
        </p:spPr>
      </p:pic>
      <p:pic>
        <p:nvPicPr>
          <p:cNvPr id="1026" name="Picture 2" descr="How Pregnancy Affects a Lifetime of Health | American Physiological Society">
            <a:extLst>
              <a:ext uri="{FF2B5EF4-FFF2-40B4-BE49-F238E27FC236}">
                <a16:creationId xmlns:a16="http://schemas.microsoft.com/office/drawing/2014/main" id="{8110CEDE-8CBE-4EFF-9DF0-CC866957965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2127680" y="1933047"/>
            <a:ext cx="6967092" cy="11062402"/>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How Do I know When My Baby Will Arrive?">
            <a:extLst>
              <a:ext uri="{FF2B5EF4-FFF2-40B4-BE49-F238E27FC236}">
                <a16:creationId xmlns:a16="http://schemas.microsoft.com/office/drawing/2014/main" id="{74B2CC5C-45A8-4B5E-B50E-6CCAFD24EB7B}"/>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9071420" y="11474275"/>
            <a:ext cx="14478548" cy="3446411"/>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Pregnancy Stages by Month - Fetal Development with Pictures">
            <a:extLst>
              <a:ext uri="{FF2B5EF4-FFF2-40B4-BE49-F238E27FC236}">
                <a16:creationId xmlns:a16="http://schemas.microsoft.com/office/drawing/2014/main" id="{415290AA-EDD1-4E69-B20E-B095785361B6}"/>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460" y="22427521"/>
            <a:ext cx="13716203" cy="22691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5772853"/>
      </p:ext>
    </p:extLst>
  </p:cSld>
  <p:clrMapOvr>
    <a:masterClrMapping/>
  </p:clrMapOvr>
  <mc:AlternateContent xmlns:mc="http://schemas.openxmlformats.org/markup-compatibility/2006" xmlns:p14="http://schemas.microsoft.com/office/powerpoint/2010/main">
    <mc:Choice Requires="p14">
      <p:transition spd="slow" p14:dur="2000" advClick="0"/>
    </mc:Choice>
    <mc:Fallback xmlns="">
      <p:transition spd="slow" advClick="0"/>
    </mc:Fallback>
  </mc:AlternateContent>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3052</Words>
  <Application>Microsoft Office PowerPoint</Application>
  <PresentationFormat>Custom</PresentationFormat>
  <Paragraphs>102</Paragraphs>
  <Slides>1</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vt:i4>
      </vt:variant>
    </vt:vector>
  </HeadingPairs>
  <TitlesOfParts>
    <vt:vector size="9" baseType="lpstr">
      <vt:lpstr>Arial</vt:lpstr>
      <vt:lpstr>Arial Black</vt:lpstr>
      <vt:lpstr>Calibri</vt:lpstr>
      <vt:lpstr>Calibri Light</vt:lpstr>
      <vt:lpstr>Symbol</vt:lpstr>
      <vt:lpstr>Times New Roman</vt:lpstr>
      <vt:lpstr>Wingdings</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lastModifiedBy/>
  <cp:revision>1</cp:revision>
  <dcterms:created xsi:type="dcterms:W3CDTF">2024-12-10T23:21:11Z</dcterms:created>
  <dcterms:modified xsi:type="dcterms:W3CDTF">2026-03-07T20:33:06Z</dcterms:modified>
</cp:coreProperties>
</file>