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23"/>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38F497-6C43-40BA-B677-AD1DA88B9775}" v="97" dt="2026-02-15T18:43:45.775"/>
    <p1510:client id="{D34D1241-C9A3-9D47-8AA4-E7A2A0CED542}" v="9" dt="2026-02-15T18:12:37.8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da Fatima Haider (2521599)" userId="cec48358-af2b-4aa5-8bf8-eca21a7dcc48" providerId="ADAL" clId="{2FEA1508-6EFF-4D10-A067-1A07075B19F6}"/>
    <pc:docChg chg="undo custSel addSld delSld modSld">
      <pc:chgData name="Reda Fatima Haider (2521599)" userId="cec48358-af2b-4aa5-8bf8-eca21a7dcc48" providerId="ADAL" clId="{2FEA1508-6EFF-4D10-A067-1A07075B19F6}" dt="2026-02-15T18:43:45.775" v="97" actId="20577"/>
      <pc:docMkLst>
        <pc:docMk/>
      </pc:docMkLst>
      <pc:sldChg chg="addSp delSp modSp mod setBg">
        <pc:chgData name="Reda Fatima Haider (2521599)" userId="cec48358-af2b-4aa5-8bf8-eca21a7dcc48" providerId="ADAL" clId="{2FEA1508-6EFF-4D10-A067-1A07075B19F6}" dt="2026-02-15T18:05:20.019" v="69" actId="207"/>
        <pc:sldMkLst>
          <pc:docMk/>
          <pc:sldMk cId="1873288364" sldId="269"/>
        </pc:sldMkLst>
        <pc:spChg chg="mod">
          <ac:chgData name="Reda Fatima Haider (2521599)" userId="cec48358-af2b-4aa5-8bf8-eca21a7dcc48" providerId="ADAL" clId="{2FEA1508-6EFF-4D10-A067-1A07075B19F6}" dt="2026-02-15T18:05:20.019" v="69" actId="207"/>
          <ac:spMkLst>
            <pc:docMk/>
            <pc:sldMk cId="1873288364" sldId="269"/>
            <ac:spMk id="2" creationId="{750D4D82-7FFA-715C-1ACD-C3DE29D6C8B1}"/>
          </ac:spMkLst>
        </pc:spChg>
        <pc:spChg chg="mod ord">
          <ac:chgData name="Reda Fatima Haider (2521599)" userId="cec48358-af2b-4aa5-8bf8-eca21a7dcc48" providerId="ADAL" clId="{2FEA1508-6EFF-4D10-A067-1A07075B19F6}" dt="2026-02-15T18:04:15.775" v="67" actId="26606"/>
          <ac:spMkLst>
            <pc:docMk/>
            <pc:sldMk cId="1873288364" sldId="269"/>
            <ac:spMk id="3" creationId="{E13143AC-5A01-3C88-7E94-A04D37483B3A}"/>
          </ac:spMkLst>
        </pc:spChg>
        <pc:spChg chg="add del">
          <ac:chgData name="Reda Fatima Haider (2521599)" userId="cec48358-af2b-4aa5-8bf8-eca21a7dcc48" providerId="ADAL" clId="{2FEA1508-6EFF-4D10-A067-1A07075B19F6}" dt="2026-02-15T18:04:15.775" v="67" actId="26606"/>
          <ac:spMkLst>
            <pc:docMk/>
            <pc:sldMk cId="1873288364" sldId="269"/>
            <ac:spMk id="9" creationId="{873ECEC8-0F24-45B8-950F-35FC94BCEAC8}"/>
          </ac:spMkLst>
        </pc:spChg>
        <pc:spChg chg="add del">
          <ac:chgData name="Reda Fatima Haider (2521599)" userId="cec48358-af2b-4aa5-8bf8-eca21a7dcc48" providerId="ADAL" clId="{2FEA1508-6EFF-4D10-A067-1A07075B19F6}" dt="2026-02-15T18:04:15.775" v="67" actId="26606"/>
          <ac:spMkLst>
            <pc:docMk/>
            <pc:sldMk cId="1873288364" sldId="269"/>
            <ac:spMk id="13" creationId="{7D417315-0A35-4882-ABD2-ABE3C89E5DCF}"/>
          </ac:spMkLst>
        </pc:spChg>
        <pc:spChg chg="add del">
          <ac:chgData name="Reda Fatima Haider (2521599)" userId="cec48358-af2b-4aa5-8bf8-eca21a7dcc48" providerId="ADAL" clId="{2FEA1508-6EFF-4D10-A067-1A07075B19F6}" dt="2026-02-15T18:04:15.775" v="67" actId="26606"/>
          <ac:spMkLst>
            <pc:docMk/>
            <pc:sldMk cId="1873288364" sldId="269"/>
            <ac:spMk id="15" creationId="{8B53612E-ADB2-4457-9688-89506397AF28}"/>
          </ac:spMkLst>
        </pc:spChg>
        <pc:picChg chg="mod">
          <ac:chgData name="Reda Fatima Haider (2521599)" userId="cec48358-af2b-4aa5-8bf8-eca21a7dcc48" providerId="ADAL" clId="{2FEA1508-6EFF-4D10-A067-1A07075B19F6}" dt="2026-02-15T18:04:15.775" v="67" actId="26606"/>
          <ac:picMkLst>
            <pc:docMk/>
            <pc:sldMk cId="1873288364" sldId="269"/>
            <ac:picMk id="4" creationId="{10CC2455-5C6C-E662-B710-8F36CC5902F0}"/>
          </ac:picMkLst>
        </pc:picChg>
        <pc:cxnChg chg="add del">
          <ac:chgData name="Reda Fatima Haider (2521599)" userId="cec48358-af2b-4aa5-8bf8-eca21a7dcc48" providerId="ADAL" clId="{2FEA1508-6EFF-4D10-A067-1A07075B19F6}" dt="2026-02-15T18:04:15.775" v="67" actId="26606"/>
          <ac:cxnSpMkLst>
            <pc:docMk/>
            <pc:sldMk cId="1873288364" sldId="269"/>
            <ac:cxnSpMk id="11" creationId="{89EB8C68-FF1B-4849-867B-32D29B19F102}"/>
          </ac:cxnSpMkLst>
        </pc:cxnChg>
      </pc:sldChg>
      <pc:sldChg chg="modSp mod">
        <pc:chgData name="Reda Fatima Haider (2521599)" userId="cec48358-af2b-4aa5-8bf8-eca21a7dcc48" providerId="ADAL" clId="{2FEA1508-6EFF-4D10-A067-1A07075B19F6}" dt="2026-02-15T18:05:05.892" v="68" actId="207"/>
        <pc:sldMkLst>
          <pc:docMk/>
          <pc:sldMk cId="2344362826" sldId="270"/>
        </pc:sldMkLst>
        <pc:spChg chg="mod">
          <ac:chgData name="Reda Fatima Haider (2521599)" userId="cec48358-af2b-4aa5-8bf8-eca21a7dcc48" providerId="ADAL" clId="{2FEA1508-6EFF-4D10-A067-1A07075B19F6}" dt="2026-02-15T18:05:05.892" v="68" actId="207"/>
          <ac:spMkLst>
            <pc:docMk/>
            <pc:sldMk cId="2344362826" sldId="270"/>
            <ac:spMk id="2" creationId="{DF129738-184A-AA91-7428-A81A0DE246F4}"/>
          </ac:spMkLst>
        </pc:spChg>
      </pc:sldChg>
      <pc:sldChg chg="addSp modSp mod setBg">
        <pc:chgData name="Reda Fatima Haider (2521599)" userId="cec48358-af2b-4aa5-8bf8-eca21a7dcc48" providerId="ADAL" clId="{2FEA1508-6EFF-4D10-A067-1A07075B19F6}" dt="2026-02-15T18:05:31.476" v="70" actId="207"/>
        <pc:sldMkLst>
          <pc:docMk/>
          <pc:sldMk cId="4157607046" sldId="272"/>
        </pc:sldMkLst>
        <pc:spChg chg="mod">
          <ac:chgData name="Reda Fatima Haider (2521599)" userId="cec48358-af2b-4aa5-8bf8-eca21a7dcc48" providerId="ADAL" clId="{2FEA1508-6EFF-4D10-A067-1A07075B19F6}" dt="2026-02-15T18:05:31.476" v="70" actId="207"/>
          <ac:spMkLst>
            <pc:docMk/>
            <pc:sldMk cId="4157607046" sldId="272"/>
            <ac:spMk id="2" creationId="{D70F62B1-BDD8-9F8D-7B14-9475EED2454E}"/>
          </ac:spMkLst>
        </pc:spChg>
        <pc:spChg chg="mod ord">
          <ac:chgData name="Reda Fatima Haider (2521599)" userId="cec48358-af2b-4aa5-8bf8-eca21a7dcc48" providerId="ADAL" clId="{2FEA1508-6EFF-4D10-A067-1A07075B19F6}" dt="2026-02-15T18:03:58.626" v="66" actId="26606"/>
          <ac:spMkLst>
            <pc:docMk/>
            <pc:sldMk cId="4157607046" sldId="272"/>
            <ac:spMk id="3" creationId="{823FDEC6-1654-A5D2-0228-FC7176D36170}"/>
          </ac:spMkLst>
        </pc:spChg>
        <pc:spChg chg="add">
          <ac:chgData name="Reda Fatima Haider (2521599)" userId="cec48358-af2b-4aa5-8bf8-eca21a7dcc48" providerId="ADAL" clId="{2FEA1508-6EFF-4D10-A067-1A07075B19F6}" dt="2026-02-15T18:03:58.626" v="66" actId="26606"/>
          <ac:spMkLst>
            <pc:docMk/>
            <pc:sldMk cId="4157607046" sldId="272"/>
            <ac:spMk id="9" creationId="{73734CDA-1CE8-4F1C-B0B3-AAB252B0135C}"/>
          </ac:spMkLst>
        </pc:spChg>
        <pc:spChg chg="add">
          <ac:chgData name="Reda Fatima Haider (2521599)" userId="cec48358-af2b-4aa5-8bf8-eca21a7dcc48" providerId="ADAL" clId="{2FEA1508-6EFF-4D10-A067-1A07075B19F6}" dt="2026-02-15T18:03:58.626" v="66" actId="26606"/>
          <ac:spMkLst>
            <pc:docMk/>
            <pc:sldMk cId="4157607046" sldId="272"/>
            <ac:spMk id="13" creationId="{29765C2F-E3D0-4261-9A4A-F97B2C609AD8}"/>
          </ac:spMkLst>
        </pc:spChg>
        <pc:spChg chg="add">
          <ac:chgData name="Reda Fatima Haider (2521599)" userId="cec48358-af2b-4aa5-8bf8-eca21a7dcc48" providerId="ADAL" clId="{2FEA1508-6EFF-4D10-A067-1A07075B19F6}" dt="2026-02-15T18:03:58.626" v="66" actId="26606"/>
          <ac:spMkLst>
            <pc:docMk/>
            <pc:sldMk cId="4157607046" sldId="272"/>
            <ac:spMk id="15" creationId="{6638892E-C2A5-4DB9-B4D3-22B4DA4B3687}"/>
          </ac:spMkLst>
        </pc:spChg>
        <pc:picChg chg="mod">
          <ac:chgData name="Reda Fatima Haider (2521599)" userId="cec48358-af2b-4aa5-8bf8-eca21a7dcc48" providerId="ADAL" clId="{2FEA1508-6EFF-4D10-A067-1A07075B19F6}" dt="2026-02-15T18:03:58.626" v="66" actId="26606"/>
          <ac:picMkLst>
            <pc:docMk/>
            <pc:sldMk cId="4157607046" sldId="272"/>
            <ac:picMk id="4" creationId="{EA8E89C0-FDAD-30E6-8FD7-83A5CC44B925}"/>
          </ac:picMkLst>
        </pc:picChg>
        <pc:cxnChg chg="add">
          <ac:chgData name="Reda Fatima Haider (2521599)" userId="cec48358-af2b-4aa5-8bf8-eca21a7dcc48" providerId="ADAL" clId="{2FEA1508-6EFF-4D10-A067-1A07075B19F6}" dt="2026-02-15T18:03:58.626" v="66" actId="26606"/>
          <ac:cxnSpMkLst>
            <pc:docMk/>
            <pc:sldMk cId="4157607046" sldId="272"/>
            <ac:cxnSpMk id="11" creationId="{D7143990-FA50-4B23-AE6D-E17D22F52676}"/>
          </ac:cxnSpMkLst>
        </pc:cxnChg>
      </pc:sldChg>
      <pc:sldChg chg="addSp delSp modSp mod setBg">
        <pc:chgData name="Reda Fatima Haider (2521599)" userId="cec48358-af2b-4aa5-8bf8-eca21a7dcc48" providerId="ADAL" clId="{2FEA1508-6EFF-4D10-A067-1A07075B19F6}" dt="2026-02-15T18:43:45.775" v="97" actId="20577"/>
        <pc:sldMkLst>
          <pc:docMk/>
          <pc:sldMk cId="3856004455" sldId="273"/>
        </pc:sldMkLst>
        <pc:spChg chg="mod">
          <ac:chgData name="Reda Fatima Haider (2521599)" userId="cec48358-af2b-4aa5-8bf8-eca21a7dcc48" providerId="ADAL" clId="{2FEA1508-6EFF-4D10-A067-1A07075B19F6}" dt="2026-02-15T18:14:08.799" v="83" actId="207"/>
          <ac:spMkLst>
            <pc:docMk/>
            <pc:sldMk cId="3856004455" sldId="273"/>
            <ac:spMk id="2" creationId="{B441E5BF-7191-92F6-B151-D4983E316D17}"/>
          </ac:spMkLst>
        </pc:spChg>
        <pc:spChg chg="mod">
          <ac:chgData name="Reda Fatima Haider (2521599)" userId="cec48358-af2b-4aa5-8bf8-eca21a7dcc48" providerId="ADAL" clId="{2FEA1508-6EFF-4D10-A067-1A07075B19F6}" dt="2026-02-15T18:43:45.775" v="97" actId="20577"/>
          <ac:spMkLst>
            <pc:docMk/>
            <pc:sldMk cId="3856004455" sldId="273"/>
            <ac:spMk id="3" creationId="{130C16D5-6C6C-1AA4-202B-BA82E4E6CEC6}"/>
          </ac:spMkLst>
        </pc:spChg>
        <pc:spChg chg="add del">
          <ac:chgData name="Reda Fatima Haider (2521599)" userId="cec48358-af2b-4aa5-8bf8-eca21a7dcc48" providerId="ADAL" clId="{2FEA1508-6EFF-4D10-A067-1A07075B19F6}" dt="2026-02-15T18:13:58.935" v="82" actId="26606"/>
          <ac:spMkLst>
            <pc:docMk/>
            <pc:sldMk cId="3856004455" sldId="273"/>
            <ac:spMk id="10" creationId="{990D0034-F768-41E7-85D4-F38C4DE85770}"/>
          </ac:spMkLst>
        </pc:spChg>
        <pc:picChg chg="mod">
          <ac:chgData name="Reda Fatima Haider (2521599)" userId="cec48358-af2b-4aa5-8bf8-eca21a7dcc48" providerId="ADAL" clId="{2FEA1508-6EFF-4D10-A067-1A07075B19F6}" dt="2026-02-15T18:13:58.935" v="82" actId="26606"/>
          <ac:picMkLst>
            <pc:docMk/>
            <pc:sldMk cId="3856004455" sldId="273"/>
            <ac:picMk id="5" creationId="{BA8C2722-62FC-5936-7DA5-DB15E4C555E9}"/>
          </ac:picMkLst>
        </pc:picChg>
        <pc:cxnChg chg="add del">
          <ac:chgData name="Reda Fatima Haider (2521599)" userId="cec48358-af2b-4aa5-8bf8-eca21a7dcc48" providerId="ADAL" clId="{2FEA1508-6EFF-4D10-A067-1A07075B19F6}" dt="2026-02-15T18:13:58.935" v="82" actId="26606"/>
          <ac:cxnSpMkLst>
            <pc:docMk/>
            <pc:sldMk cId="3856004455" sldId="273"/>
            <ac:cxnSpMk id="12" creationId="{5A0A5CF6-407C-4691-8122-49DF69D0020D}"/>
          </ac:cxnSpMkLst>
        </pc:cxnChg>
      </pc:sldChg>
      <pc:sldChg chg="modSp mod">
        <pc:chgData name="Reda Fatima Haider (2521599)" userId="cec48358-af2b-4aa5-8bf8-eca21a7dcc48" providerId="ADAL" clId="{2FEA1508-6EFF-4D10-A067-1A07075B19F6}" dt="2026-02-15T18:14:17.563" v="84" actId="1076"/>
        <pc:sldMkLst>
          <pc:docMk/>
          <pc:sldMk cId="229637670" sldId="274"/>
        </pc:sldMkLst>
        <pc:picChg chg="mod">
          <ac:chgData name="Reda Fatima Haider (2521599)" userId="cec48358-af2b-4aa5-8bf8-eca21a7dcc48" providerId="ADAL" clId="{2FEA1508-6EFF-4D10-A067-1A07075B19F6}" dt="2026-02-15T18:14:17.563" v="84" actId="1076"/>
          <ac:picMkLst>
            <pc:docMk/>
            <pc:sldMk cId="229637670" sldId="274"/>
            <ac:picMk id="5" creationId="{8F0C344C-D860-C613-EEC7-36EEE8BB60EC}"/>
          </ac:picMkLst>
        </pc:picChg>
      </pc:sldChg>
      <pc:sldChg chg="addSp delSp modSp mod setBg">
        <pc:chgData name="Reda Fatima Haider (2521599)" userId="cec48358-af2b-4aa5-8bf8-eca21a7dcc48" providerId="ADAL" clId="{2FEA1508-6EFF-4D10-A067-1A07075B19F6}" dt="2026-02-15T18:18:10.371" v="89" actId="2711"/>
        <pc:sldMkLst>
          <pc:docMk/>
          <pc:sldMk cId="1304241109" sldId="275"/>
        </pc:sldMkLst>
        <pc:spChg chg="mod">
          <ac:chgData name="Reda Fatima Haider (2521599)" userId="cec48358-af2b-4aa5-8bf8-eca21a7dcc48" providerId="ADAL" clId="{2FEA1508-6EFF-4D10-A067-1A07075B19F6}" dt="2026-02-15T18:13:38.376" v="81" actId="26606"/>
          <ac:spMkLst>
            <pc:docMk/>
            <pc:sldMk cId="1304241109" sldId="275"/>
            <ac:spMk id="2" creationId="{0B4FD927-6386-F88A-F613-49F42CA7A7EB}"/>
          </ac:spMkLst>
        </pc:spChg>
        <pc:spChg chg="mod">
          <ac:chgData name="Reda Fatima Haider (2521599)" userId="cec48358-af2b-4aa5-8bf8-eca21a7dcc48" providerId="ADAL" clId="{2FEA1508-6EFF-4D10-A067-1A07075B19F6}" dt="2026-02-15T18:09:37.906" v="74" actId="2711"/>
          <ac:spMkLst>
            <pc:docMk/>
            <pc:sldMk cId="1304241109" sldId="275"/>
            <ac:spMk id="3" creationId="{96F3DDDD-C271-DD1A-D125-9A2FA73B0596}"/>
          </ac:spMkLst>
        </pc:spChg>
        <pc:spChg chg="mod">
          <ac:chgData name="Reda Fatima Haider (2521599)" userId="cec48358-af2b-4aa5-8bf8-eca21a7dcc48" providerId="ADAL" clId="{2FEA1508-6EFF-4D10-A067-1A07075B19F6}" dt="2026-02-15T18:18:10.371" v="89" actId="2711"/>
          <ac:spMkLst>
            <pc:docMk/>
            <pc:sldMk cId="1304241109" sldId="275"/>
            <ac:spMk id="9" creationId="{C58132A3-A472-F714-81C1-2A572EBEEF84}"/>
          </ac:spMkLst>
        </pc:spChg>
        <pc:spChg chg="add del">
          <ac:chgData name="Reda Fatima Haider (2521599)" userId="cec48358-af2b-4aa5-8bf8-eca21a7dcc48" providerId="ADAL" clId="{2FEA1508-6EFF-4D10-A067-1A07075B19F6}" dt="2026-02-15T18:03:30.586" v="65" actId="26606"/>
          <ac:spMkLst>
            <pc:docMk/>
            <pc:sldMk cId="1304241109" sldId="275"/>
            <ac:spMk id="10" creationId="{08CB54FC-0B2A-4107-9A70-958B90B76585}"/>
          </ac:spMkLst>
        </pc:spChg>
        <pc:spChg chg="add del">
          <ac:chgData name="Reda Fatima Haider (2521599)" userId="cec48358-af2b-4aa5-8bf8-eca21a7dcc48" providerId="ADAL" clId="{2FEA1508-6EFF-4D10-A067-1A07075B19F6}" dt="2026-02-15T18:03:30.586" v="65" actId="26606"/>
          <ac:spMkLst>
            <pc:docMk/>
            <pc:sldMk cId="1304241109" sldId="275"/>
            <ac:spMk id="14" creationId="{6587DBF8-5C50-4034-8B79-FE54A01A8E15}"/>
          </ac:spMkLst>
        </pc:spChg>
        <pc:spChg chg="add del">
          <ac:chgData name="Reda Fatima Haider (2521599)" userId="cec48358-af2b-4aa5-8bf8-eca21a7dcc48" providerId="ADAL" clId="{2FEA1508-6EFF-4D10-A067-1A07075B19F6}" dt="2026-02-15T18:03:30.586" v="65" actId="26606"/>
          <ac:spMkLst>
            <pc:docMk/>
            <pc:sldMk cId="1304241109" sldId="275"/>
            <ac:spMk id="16" creationId="{14720853-E885-4BE5-BFE2-24004CEF6952}"/>
          </ac:spMkLst>
        </pc:spChg>
        <pc:spChg chg="add del">
          <ac:chgData name="Reda Fatima Haider (2521599)" userId="cec48358-af2b-4aa5-8bf8-eca21a7dcc48" providerId="ADAL" clId="{2FEA1508-6EFF-4D10-A067-1A07075B19F6}" dt="2026-02-15T18:13:38.376" v="81" actId="26606"/>
          <ac:spMkLst>
            <pc:docMk/>
            <pc:sldMk cId="1304241109" sldId="275"/>
            <ac:spMk id="21" creationId="{73734CDA-1CE8-4F1C-B0B3-AAB252B0135C}"/>
          </ac:spMkLst>
        </pc:spChg>
        <pc:spChg chg="add del">
          <ac:chgData name="Reda Fatima Haider (2521599)" userId="cec48358-af2b-4aa5-8bf8-eca21a7dcc48" providerId="ADAL" clId="{2FEA1508-6EFF-4D10-A067-1A07075B19F6}" dt="2026-02-15T18:13:38.376" v="81" actId="26606"/>
          <ac:spMkLst>
            <pc:docMk/>
            <pc:sldMk cId="1304241109" sldId="275"/>
            <ac:spMk id="25" creationId="{29765C2F-E3D0-4261-9A4A-F97B2C609AD8}"/>
          </ac:spMkLst>
        </pc:spChg>
        <pc:spChg chg="add del">
          <ac:chgData name="Reda Fatima Haider (2521599)" userId="cec48358-af2b-4aa5-8bf8-eca21a7dcc48" providerId="ADAL" clId="{2FEA1508-6EFF-4D10-A067-1A07075B19F6}" dt="2026-02-15T18:13:38.376" v="81" actId="26606"/>
          <ac:spMkLst>
            <pc:docMk/>
            <pc:sldMk cId="1304241109" sldId="275"/>
            <ac:spMk id="27" creationId="{6638892E-C2A5-4DB9-B4D3-22B4DA4B3687}"/>
          </ac:spMkLst>
        </pc:spChg>
        <pc:spChg chg="add">
          <ac:chgData name="Reda Fatima Haider (2521599)" userId="cec48358-af2b-4aa5-8bf8-eca21a7dcc48" providerId="ADAL" clId="{2FEA1508-6EFF-4D10-A067-1A07075B19F6}" dt="2026-02-15T18:13:38.376" v="81" actId="26606"/>
          <ac:spMkLst>
            <pc:docMk/>
            <pc:sldMk cId="1304241109" sldId="275"/>
            <ac:spMk id="32" creationId="{13BCCAE5-A35B-4B66-A4A7-E23C34A403A4}"/>
          </ac:spMkLst>
        </pc:spChg>
        <pc:spChg chg="add">
          <ac:chgData name="Reda Fatima Haider (2521599)" userId="cec48358-af2b-4aa5-8bf8-eca21a7dcc48" providerId="ADAL" clId="{2FEA1508-6EFF-4D10-A067-1A07075B19F6}" dt="2026-02-15T18:13:38.376" v="81" actId="26606"/>
          <ac:spMkLst>
            <pc:docMk/>
            <pc:sldMk cId="1304241109" sldId="275"/>
            <ac:spMk id="36" creationId="{BD7A74B5-8367-4A83-ABEC-0FCDDE97B149}"/>
          </ac:spMkLst>
        </pc:spChg>
        <pc:spChg chg="add">
          <ac:chgData name="Reda Fatima Haider (2521599)" userId="cec48358-af2b-4aa5-8bf8-eca21a7dcc48" providerId="ADAL" clId="{2FEA1508-6EFF-4D10-A067-1A07075B19F6}" dt="2026-02-15T18:13:38.376" v="81" actId="26606"/>
          <ac:spMkLst>
            <pc:docMk/>
            <pc:sldMk cId="1304241109" sldId="275"/>
            <ac:spMk id="38" creationId="{2CC184B0-C2C6-4BF0-B078-816C7AF95977}"/>
          </ac:spMkLst>
        </pc:spChg>
        <pc:picChg chg="add mod ord">
          <ac:chgData name="Reda Fatima Haider (2521599)" userId="cec48358-af2b-4aa5-8bf8-eca21a7dcc48" providerId="ADAL" clId="{2FEA1508-6EFF-4D10-A067-1A07075B19F6}" dt="2026-02-15T18:13:38.376" v="81" actId="26606"/>
          <ac:picMkLst>
            <pc:docMk/>
            <pc:sldMk cId="1304241109" sldId="275"/>
            <ac:picMk id="7" creationId="{6A5C075B-E8B0-53CE-1A76-EAB482486BC2}"/>
          </ac:picMkLst>
        </pc:picChg>
        <pc:cxnChg chg="add del">
          <ac:chgData name="Reda Fatima Haider (2521599)" userId="cec48358-af2b-4aa5-8bf8-eca21a7dcc48" providerId="ADAL" clId="{2FEA1508-6EFF-4D10-A067-1A07075B19F6}" dt="2026-02-15T18:03:30.586" v="65" actId="26606"/>
          <ac:cxnSpMkLst>
            <pc:docMk/>
            <pc:sldMk cId="1304241109" sldId="275"/>
            <ac:cxnSpMk id="12" creationId="{7855A9B5-1710-4B19-B0F1-CDFDD4ED5B7E}"/>
          </ac:cxnSpMkLst>
        </pc:cxnChg>
        <pc:cxnChg chg="del">
          <ac:chgData name="Reda Fatima Haider (2521599)" userId="cec48358-af2b-4aa5-8bf8-eca21a7dcc48" providerId="ADAL" clId="{2FEA1508-6EFF-4D10-A067-1A07075B19F6}" dt="2026-02-15T18:13:38.376" v="81" actId="26606"/>
          <ac:cxnSpMkLst>
            <pc:docMk/>
            <pc:sldMk cId="1304241109" sldId="275"/>
            <ac:cxnSpMk id="23" creationId="{D7143990-FA50-4B23-AE6D-E17D22F52676}"/>
          </ac:cxnSpMkLst>
        </pc:cxnChg>
      </pc:sldChg>
      <pc:sldChg chg="addSp delSp modSp del mod">
        <pc:chgData name="Reda Fatima Haider (2521599)" userId="cec48358-af2b-4aa5-8bf8-eca21a7dcc48" providerId="ADAL" clId="{2FEA1508-6EFF-4D10-A067-1A07075B19F6}" dt="2026-02-15T17:54:08.074" v="8" actId="2696"/>
        <pc:sldMkLst>
          <pc:docMk/>
          <pc:sldMk cId="588751863" sldId="276"/>
        </pc:sldMkLst>
        <pc:spChg chg="add mod">
          <ac:chgData name="Reda Fatima Haider (2521599)" userId="cec48358-af2b-4aa5-8bf8-eca21a7dcc48" providerId="ADAL" clId="{2FEA1508-6EFF-4D10-A067-1A07075B19F6}" dt="2026-02-15T17:53:37.115" v="6" actId="21"/>
          <ac:spMkLst>
            <pc:docMk/>
            <pc:sldMk cId="588751863" sldId="276"/>
            <ac:spMk id="3" creationId="{4A8C82AC-0436-CFEB-D9BA-5C9CBA685263}"/>
          </ac:spMkLst>
        </pc:spChg>
        <pc:picChg chg="del">
          <ac:chgData name="Reda Fatima Haider (2521599)" userId="cec48358-af2b-4aa5-8bf8-eca21a7dcc48" providerId="ADAL" clId="{2FEA1508-6EFF-4D10-A067-1A07075B19F6}" dt="2026-02-15T17:53:37.115" v="6" actId="21"/>
          <ac:picMkLst>
            <pc:docMk/>
            <pc:sldMk cId="588751863" sldId="276"/>
            <ac:picMk id="4" creationId="{172C1922-1797-07A4-D580-CF6E15520BCD}"/>
          </ac:picMkLst>
        </pc:picChg>
        <pc:picChg chg="del mod">
          <ac:chgData name="Reda Fatima Haider (2521599)" userId="cec48358-af2b-4aa5-8bf8-eca21a7dcc48" providerId="ADAL" clId="{2FEA1508-6EFF-4D10-A067-1A07075B19F6}" dt="2026-02-15T17:53:27.321" v="5" actId="21"/>
          <ac:picMkLst>
            <pc:docMk/>
            <pc:sldMk cId="588751863" sldId="276"/>
            <ac:picMk id="7" creationId="{E0A2ACB7-1B56-F679-D505-6895B55340D1}"/>
          </ac:picMkLst>
        </pc:picChg>
      </pc:sldChg>
      <pc:sldChg chg="addSp delSp modSp new mod">
        <pc:chgData name="Reda Fatima Haider (2521599)" userId="cec48358-af2b-4aa5-8bf8-eca21a7dcc48" providerId="ADAL" clId="{2FEA1508-6EFF-4D10-A067-1A07075B19F6}" dt="2026-02-15T18:03:14.569" v="64" actId="207"/>
        <pc:sldMkLst>
          <pc:docMk/>
          <pc:sldMk cId="4120936026" sldId="277"/>
        </pc:sldMkLst>
        <pc:spChg chg="mod">
          <ac:chgData name="Reda Fatima Haider (2521599)" userId="cec48358-af2b-4aa5-8bf8-eca21a7dcc48" providerId="ADAL" clId="{2FEA1508-6EFF-4D10-A067-1A07075B19F6}" dt="2026-02-15T18:03:14.569" v="64" actId="207"/>
          <ac:spMkLst>
            <pc:docMk/>
            <pc:sldMk cId="4120936026" sldId="277"/>
            <ac:spMk id="2" creationId="{DD563045-5011-AFDF-D289-5E4D31CD24C2}"/>
          </ac:spMkLst>
        </pc:spChg>
        <pc:spChg chg="mod">
          <ac:chgData name="Reda Fatima Haider (2521599)" userId="cec48358-af2b-4aa5-8bf8-eca21a7dcc48" providerId="ADAL" clId="{2FEA1508-6EFF-4D10-A067-1A07075B19F6}" dt="2026-02-15T17:58:19.034" v="58" actId="20577"/>
          <ac:spMkLst>
            <pc:docMk/>
            <pc:sldMk cId="4120936026" sldId="277"/>
            <ac:spMk id="3" creationId="{E0BE0EBF-ABF7-D409-87A4-D65C1B5EC3DA}"/>
          </ac:spMkLst>
        </pc:spChg>
        <pc:spChg chg="add del mod">
          <ac:chgData name="Reda Fatima Haider (2521599)" userId="cec48358-af2b-4aa5-8bf8-eca21a7dcc48" providerId="ADAL" clId="{2FEA1508-6EFF-4D10-A067-1A07075B19F6}" dt="2026-02-15T18:03:04.711" v="63" actId="26606"/>
          <ac:spMkLst>
            <pc:docMk/>
            <pc:sldMk cId="4120936026" sldId="277"/>
            <ac:spMk id="8" creationId="{362137ED-1BFE-9E87-B6E5-584E5D1147F3}"/>
          </ac:spMkLst>
        </pc:spChg>
        <pc:graphicFrameChg chg="add del">
          <ac:chgData name="Reda Fatima Haider (2521599)" userId="cec48358-af2b-4aa5-8bf8-eca21a7dcc48" providerId="ADAL" clId="{2FEA1508-6EFF-4D10-A067-1A07075B19F6}" dt="2026-02-15T18:03:04.697" v="62" actId="26606"/>
          <ac:graphicFrameMkLst>
            <pc:docMk/>
            <pc:sldMk cId="4120936026" sldId="277"/>
            <ac:graphicFrameMk id="10" creationId="{FBE6BDE1-B079-369F-B6DF-2C6D1FC7BF1E}"/>
          </ac:graphicFrameMkLst>
        </pc:graphicFrameChg>
        <pc:graphicFrameChg chg="add">
          <ac:chgData name="Reda Fatima Haider (2521599)" userId="cec48358-af2b-4aa5-8bf8-eca21a7dcc48" providerId="ADAL" clId="{2FEA1508-6EFF-4D10-A067-1A07075B19F6}" dt="2026-02-15T18:03:04.711" v="63" actId="26606"/>
          <ac:graphicFrameMkLst>
            <pc:docMk/>
            <pc:sldMk cId="4120936026" sldId="277"/>
            <ac:graphicFrameMk id="12" creationId="{3863FA8E-E9F5-A128-31E8-4EB880080EA9}"/>
          </ac:graphicFrameMkLst>
        </pc:graphicFrameChg>
      </pc:sldChg>
    </pc:docChg>
  </pc:docChgLst>
  <pc:docChgLst>
    <pc:chgData name="Reda Fatima Haider (2521599)" userId="cec48358-af2b-4aa5-8bf8-eca21a7dcc48" providerId="ADAL" clId="{E9EDA61E-D1CC-4055-9313-AEB1B96FB527}"/>
    <pc:docChg chg="custSel modSld">
      <pc:chgData name="Reda Fatima Haider (2521599)" userId="cec48358-af2b-4aa5-8bf8-eca21a7dcc48" providerId="ADAL" clId="{E9EDA61E-D1CC-4055-9313-AEB1B96FB527}" dt="2026-02-15T18:12:37.892" v="8" actId="22"/>
      <pc:docMkLst>
        <pc:docMk/>
      </pc:docMkLst>
      <pc:sldChg chg="addSp delSp modSp mod">
        <pc:chgData name="Reda Fatima Haider (2521599)" userId="cec48358-af2b-4aa5-8bf8-eca21a7dcc48" providerId="ADAL" clId="{E9EDA61E-D1CC-4055-9313-AEB1B96FB527}" dt="2026-02-15T18:12:37.892" v="8" actId="22"/>
        <pc:sldMkLst>
          <pc:docMk/>
          <pc:sldMk cId="1304241109" sldId="275"/>
        </pc:sldMkLst>
        <pc:spChg chg="del">
          <ac:chgData name="Reda Fatima Haider (2521599)" userId="cec48358-af2b-4aa5-8bf8-eca21a7dcc48" providerId="ADAL" clId="{E9EDA61E-D1CC-4055-9313-AEB1B96FB527}" dt="2026-02-15T18:12:19.186" v="3" actId="21"/>
          <ac:spMkLst>
            <pc:docMk/>
            <pc:sldMk cId="1304241109" sldId="275"/>
            <ac:spMk id="3" creationId="{96F3DDDD-C271-DD1A-D125-9A2FA73B0596}"/>
          </ac:spMkLst>
        </pc:spChg>
        <pc:spChg chg="add del mod">
          <ac:chgData name="Reda Fatima Haider (2521599)" userId="cec48358-af2b-4aa5-8bf8-eca21a7dcc48" providerId="ADAL" clId="{E9EDA61E-D1CC-4055-9313-AEB1B96FB527}" dt="2026-02-15T18:12:36.140" v="7" actId="478"/>
          <ac:spMkLst>
            <pc:docMk/>
            <pc:sldMk cId="1304241109" sldId="275"/>
            <ac:spMk id="5" creationId="{BE008215-D566-5362-8A31-BCB3F69D66F2}"/>
          </ac:spMkLst>
        </pc:spChg>
        <pc:spChg chg="add">
          <ac:chgData name="Reda Fatima Haider (2521599)" userId="cec48358-af2b-4aa5-8bf8-eca21a7dcc48" providerId="ADAL" clId="{E9EDA61E-D1CC-4055-9313-AEB1B96FB527}" dt="2026-02-15T18:12:37.892" v="8" actId="22"/>
          <ac:spMkLst>
            <pc:docMk/>
            <pc:sldMk cId="1304241109" sldId="275"/>
            <ac:spMk id="9" creationId="{C58132A3-A472-F714-81C1-2A572EBEEF84}"/>
          </ac:spMkLst>
        </pc:spChg>
      </pc:sldChg>
      <pc:sldChg chg="addSp delSp modSp mod">
        <pc:chgData name="Reda Fatima Haider (2521599)" userId="cec48358-af2b-4aa5-8bf8-eca21a7dcc48" providerId="ADAL" clId="{E9EDA61E-D1CC-4055-9313-AEB1B96FB527}" dt="2026-02-15T18:02:11.556" v="2" actId="22"/>
        <pc:sldMkLst>
          <pc:docMk/>
          <pc:sldMk cId="4120936026" sldId="277"/>
        </pc:sldMkLst>
        <pc:spChg chg="del">
          <ac:chgData name="Reda Fatima Haider (2521599)" userId="cec48358-af2b-4aa5-8bf8-eca21a7dcc48" providerId="ADAL" clId="{E9EDA61E-D1CC-4055-9313-AEB1B96FB527}" dt="2026-02-15T18:01:19.446" v="0" actId="22"/>
          <ac:spMkLst>
            <pc:docMk/>
            <pc:sldMk cId="4120936026" sldId="277"/>
            <ac:spMk id="3" creationId="{E0BE0EBF-ABF7-D409-87A4-D65C1B5EC3DA}"/>
          </ac:spMkLst>
        </pc:spChg>
        <pc:spChg chg="add del mod">
          <ac:chgData name="Reda Fatima Haider (2521599)" userId="cec48358-af2b-4aa5-8bf8-eca21a7dcc48" providerId="ADAL" clId="{E9EDA61E-D1CC-4055-9313-AEB1B96FB527}" dt="2026-02-15T18:02:05.181" v="1" actId="478"/>
          <ac:spMkLst>
            <pc:docMk/>
            <pc:sldMk cId="4120936026" sldId="277"/>
            <ac:spMk id="6" creationId="{AFC3C907-7D41-73F5-B2DE-21FF6E4F3AE1}"/>
          </ac:spMkLst>
        </pc:spChg>
        <pc:spChg chg="add">
          <ac:chgData name="Reda Fatima Haider (2521599)" userId="cec48358-af2b-4aa5-8bf8-eca21a7dcc48" providerId="ADAL" clId="{E9EDA61E-D1CC-4055-9313-AEB1B96FB527}" dt="2026-02-15T18:02:11.556" v="2" actId="22"/>
          <ac:spMkLst>
            <pc:docMk/>
            <pc:sldMk cId="4120936026" sldId="277"/>
            <ac:spMk id="8" creationId="{362137ED-1BFE-9E87-B6E5-584E5D1147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20C926-BBC2-468D-BE45-CFA3A4ABC1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047431D-7116-46C5-B146-415170B2A29D}">
      <dgm:prSet/>
      <dgm:spPr/>
      <dgm:t>
        <a:bodyPr/>
        <a:lstStyle/>
        <a:p>
          <a:r>
            <a:rPr lang="en-US" baseline="0"/>
            <a:t>Benefits of Using OneDrive in Greenfield</a:t>
          </a:r>
          <a:endParaRPr lang="en-GB"/>
        </a:p>
      </dgm:t>
    </dgm:pt>
    <dgm:pt modelId="{C00BF34E-0D08-4FA4-9914-9FA8611D7832}" type="parTrans" cxnId="{F4B68B14-69AC-47C9-92A3-0AA73B77D8D0}">
      <dgm:prSet/>
      <dgm:spPr/>
      <dgm:t>
        <a:bodyPr/>
        <a:lstStyle/>
        <a:p>
          <a:endParaRPr lang="en-GB"/>
        </a:p>
      </dgm:t>
    </dgm:pt>
    <dgm:pt modelId="{8CE04DA4-83FE-4755-9B0D-1A6B2938677A}" type="sibTrans" cxnId="{F4B68B14-69AC-47C9-92A3-0AA73B77D8D0}">
      <dgm:prSet/>
      <dgm:spPr/>
      <dgm:t>
        <a:bodyPr/>
        <a:lstStyle/>
        <a:p>
          <a:endParaRPr lang="en-GB"/>
        </a:p>
      </dgm:t>
    </dgm:pt>
    <dgm:pt modelId="{3F7C7992-5584-4E82-8036-921A32755F3B}" type="pres">
      <dgm:prSet presAssocID="{1B20C926-BBC2-468D-BE45-CFA3A4ABC11E}" presName="linear" presStyleCnt="0">
        <dgm:presLayoutVars>
          <dgm:animLvl val="lvl"/>
          <dgm:resizeHandles val="exact"/>
        </dgm:presLayoutVars>
      </dgm:prSet>
      <dgm:spPr/>
    </dgm:pt>
    <dgm:pt modelId="{F3DA660A-A496-4709-83A5-765B6972D356}" type="pres">
      <dgm:prSet presAssocID="{B047431D-7116-46C5-B146-415170B2A29D}" presName="parentText" presStyleLbl="node1" presStyleIdx="0" presStyleCnt="1">
        <dgm:presLayoutVars>
          <dgm:chMax val="0"/>
          <dgm:bulletEnabled val="1"/>
        </dgm:presLayoutVars>
      </dgm:prSet>
      <dgm:spPr/>
    </dgm:pt>
  </dgm:ptLst>
  <dgm:cxnLst>
    <dgm:cxn modelId="{F4B68B14-69AC-47C9-92A3-0AA73B77D8D0}" srcId="{1B20C926-BBC2-468D-BE45-CFA3A4ABC11E}" destId="{B047431D-7116-46C5-B146-415170B2A29D}" srcOrd="0" destOrd="0" parTransId="{C00BF34E-0D08-4FA4-9914-9FA8611D7832}" sibTransId="{8CE04DA4-83FE-4755-9B0D-1A6B2938677A}"/>
    <dgm:cxn modelId="{17244D19-0F97-4125-985E-D47145076487}" type="presOf" srcId="{B047431D-7116-46C5-B146-415170B2A29D}" destId="{F3DA660A-A496-4709-83A5-765B6972D356}" srcOrd="0" destOrd="0" presId="urn:microsoft.com/office/officeart/2005/8/layout/vList2"/>
    <dgm:cxn modelId="{E9DCD4B9-3A4C-4880-A597-CF9612CD1673}" type="presOf" srcId="{1B20C926-BBC2-468D-BE45-CFA3A4ABC11E}" destId="{3F7C7992-5584-4E82-8036-921A32755F3B}" srcOrd="0" destOrd="0" presId="urn:microsoft.com/office/officeart/2005/8/layout/vList2"/>
    <dgm:cxn modelId="{BEE4DDCD-BE66-4FD3-AC71-AA2940CE1320}" type="presParOf" srcId="{3F7C7992-5584-4E82-8036-921A32755F3B}" destId="{F3DA660A-A496-4709-83A5-765B6972D35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6F93EF-3544-4C17-BE28-138B590CB77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6BB7E1C-A0F2-42FE-8D80-F423E5FEA206}">
      <dgm:prSet/>
      <dgm:spPr/>
      <dgm:t>
        <a:bodyPr/>
        <a:lstStyle/>
        <a:p>
          <a:r>
            <a:rPr lang="en-GB"/>
            <a:t>Coventry, L. and Branley, D. (2018) ‘Cybersecurity in healthcare: A systematic review of modern threats and trends’, Technology and Health Care, 26(1), pp. 1–14.</a:t>
          </a:r>
          <a:endParaRPr lang="en-US"/>
        </a:p>
      </dgm:t>
    </dgm:pt>
    <dgm:pt modelId="{A322DAD4-C973-4E2A-8723-01C07F3C8C6A}" type="parTrans" cxnId="{A8493C83-9508-49D8-9F2F-795DB86E5B50}">
      <dgm:prSet/>
      <dgm:spPr/>
      <dgm:t>
        <a:bodyPr/>
        <a:lstStyle/>
        <a:p>
          <a:endParaRPr lang="en-US"/>
        </a:p>
      </dgm:t>
    </dgm:pt>
    <dgm:pt modelId="{F0AE89F4-3D48-48EF-BAEC-1B2DF7BCF7C9}" type="sibTrans" cxnId="{A8493C83-9508-49D8-9F2F-795DB86E5B50}">
      <dgm:prSet/>
      <dgm:spPr/>
      <dgm:t>
        <a:bodyPr/>
        <a:lstStyle/>
        <a:p>
          <a:endParaRPr lang="en-US"/>
        </a:p>
      </dgm:t>
    </dgm:pt>
    <dgm:pt modelId="{25356331-FA48-4FC5-A950-D8A0A7B22A56}">
      <dgm:prSet/>
      <dgm:spPr/>
      <dgm:t>
        <a:bodyPr/>
        <a:lstStyle/>
        <a:p>
          <a:r>
            <a:rPr lang="en-GB"/>
            <a:t>European Union (2018) Regulation (EU) 2016/679 of the European Parliament and of the Council of 27 April 2016 on the protection of natural persons with regard to the processing of personal data and on the free movement of such data (General Data Protection Regulation). Official Journal of the European Union.</a:t>
          </a:r>
          <a:endParaRPr lang="en-US"/>
        </a:p>
      </dgm:t>
    </dgm:pt>
    <dgm:pt modelId="{7EA3E45C-8C0A-412F-973B-F5249248BEF6}" type="parTrans" cxnId="{F5F434C5-3A38-46E6-A494-B3437566A809}">
      <dgm:prSet/>
      <dgm:spPr/>
      <dgm:t>
        <a:bodyPr/>
        <a:lstStyle/>
        <a:p>
          <a:endParaRPr lang="en-US"/>
        </a:p>
      </dgm:t>
    </dgm:pt>
    <dgm:pt modelId="{225E6BF6-A471-49D0-8E95-B1E642437DF1}" type="sibTrans" cxnId="{F5F434C5-3A38-46E6-A494-B3437566A809}">
      <dgm:prSet/>
      <dgm:spPr/>
      <dgm:t>
        <a:bodyPr/>
        <a:lstStyle/>
        <a:p>
          <a:endParaRPr lang="en-US"/>
        </a:p>
      </dgm:t>
    </dgm:pt>
    <dgm:pt modelId="{4C639D2E-C2DD-4EAC-9E9A-6A080DA25A71}">
      <dgm:prSet/>
      <dgm:spPr/>
      <dgm:t>
        <a:bodyPr/>
        <a:lstStyle/>
        <a:p>
          <a:r>
            <a:rPr lang="en-GB"/>
            <a:t>McLeod, A. and Dolezel, D. (2018) ‘Cyber-analytics: Modeling factors associated with healthcare data breaches’, Decision Support Systems, 108, pp. 57–68.</a:t>
          </a:r>
          <a:endParaRPr lang="en-US"/>
        </a:p>
      </dgm:t>
    </dgm:pt>
    <dgm:pt modelId="{4D580270-68B1-4E18-85D8-4D8F836747F1}" type="parTrans" cxnId="{C1068F32-1E59-4366-B192-C88BB7EAF4C5}">
      <dgm:prSet/>
      <dgm:spPr/>
      <dgm:t>
        <a:bodyPr/>
        <a:lstStyle/>
        <a:p>
          <a:endParaRPr lang="en-US"/>
        </a:p>
      </dgm:t>
    </dgm:pt>
    <dgm:pt modelId="{ACDE3F71-8C19-40B5-A1F3-78E569863106}" type="sibTrans" cxnId="{C1068F32-1E59-4366-B192-C88BB7EAF4C5}">
      <dgm:prSet/>
      <dgm:spPr/>
      <dgm:t>
        <a:bodyPr/>
        <a:lstStyle/>
        <a:p>
          <a:endParaRPr lang="en-US"/>
        </a:p>
      </dgm:t>
    </dgm:pt>
    <dgm:pt modelId="{F2A4A631-775B-4279-96BB-7420995AB8B0}">
      <dgm:prSet/>
      <dgm:spPr/>
      <dgm:t>
        <a:bodyPr/>
        <a:lstStyle/>
        <a:p>
          <a:r>
            <a:rPr lang="en-GB"/>
            <a:t>Martin, G., Martin, P., Hankin, C., Darzi, A. and Kinross, J. (2017) ‘Cybersecurity and healthcare: How safe are we?’, BMJ, 358, j3179.</a:t>
          </a:r>
          <a:endParaRPr lang="en-US"/>
        </a:p>
      </dgm:t>
    </dgm:pt>
    <dgm:pt modelId="{3831D54B-95A5-4251-8311-91DB67C8B5A7}" type="parTrans" cxnId="{655DF668-EC95-4F52-A8E0-2A9961A16014}">
      <dgm:prSet/>
      <dgm:spPr/>
      <dgm:t>
        <a:bodyPr/>
        <a:lstStyle/>
        <a:p>
          <a:endParaRPr lang="en-US"/>
        </a:p>
      </dgm:t>
    </dgm:pt>
    <dgm:pt modelId="{5FF63E52-7CAC-434C-8BFC-276150653E17}" type="sibTrans" cxnId="{655DF668-EC95-4F52-A8E0-2A9961A16014}">
      <dgm:prSet/>
      <dgm:spPr/>
      <dgm:t>
        <a:bodyPr/>
        <a:lstStyle/>
        <a:p>
          <a:endParaRPr lang="en-US"/>
        </a:p>
      </dgm:t>
    </dgm:pt>
    <dgm:pt modelId="{64B12FCF-378F-49C8-AB3B-AD9651045EE4}" type="pres">
      <dgm:prSet presAssocID="{9A6F93EF-3544-4C17-BE28-138B590CB774}" presName="vert0" presStyleCnt="0">
        <dgm:presLayoutVars>
          <dgm:dir/>
          <dgm:animOne val="branch"/>
          <dgm:animLvl val="lvl"/>
        </dgm:presLayoutVars>
      </dgm:prSet>
      <dgm:spPr/>
    </dgm:pt>
    <dgm:pt modelId="{C36AFD9C-E578-4FCC-B1BA-0B545AA27BFA}" type="pres">
      <dgm:prSet presAssocID="{E6BB7E1C-A0F2-42FE-8D80-F423E5FEA206}" presName="thickLine" presStyleLbl="alignNode1" presStyleIdx="0" presStyleCnt="4"/>
      <dgm:spPr/>
    </dgm:pt>
    <dgm:pt modelId="{D72C4B89-B605-405B-92A1-AADBD8FA163E}" type="pres">
      <dgm:prSet presAssocID="{E6BB7E1C-A0F2-42FE-8D80-F423E5FEA206}" presName="horz1" presStyleCnt="0"/>
      <dgm:spPr/>
    </dgm:pt>
    <dgm:pt modelId="{97287A74-AE42-4A8F-9EF1-9D42C26F3B63}" type="pres">
      <dgm:prSet presAssocID="{E6BB7E1C-A0F2-42FE-8D80-F423E5FEA206}" presName="tx1" presStyleLbl="revTx" presStyleIdx="0" presStyleCnt="4"/>
      <dgm:spPr/>
    </dgm:pt>
    <dgm:pt modelId="{D525D1A8-5CCD-46CA-AA44-59DA38D63D50}" type="pres">
      <dgm:prSet presAssocID="{E6BB7E1C-A0F2-42FE-8D80-F423E5FEA206}" presName="vert1" presStyleCnt="0"/>
      <dgm:spPr/>
    </dgm:pt>
    <dgm:pt modelId="{AA819AC6-B35A-4457-8F7E-407792A855E5}" type="pres">
      <dgm:prSet presAssocID="{25356331-FA48-4FC5-A950-D8A0A7B22A56}" presName="thickLine" presStyleLbl="alignNode1" presStyleIdx="1" presStyleCnt="4"/>
      <dgm:spPr/>
    </dgm:pt>
    <dgm:pt modelId="{6FE642DE-D5EE-4611-821B-53BEC0C18BBF}" type="pres">
      <dgm:prSet presAssocID="{25356331-FA48-4FC5-A950-D8A0A7B22A56}" presName="horz1" presStyleCnt="0"/>
      <dgm:spPr/>
    </dgm:pt>
    <dgm:pt modelId="{51C3862F-D6D7-4192-970B-F1AF0E6273A3}" type="pres">
      <dgm:prSet presAssocID="{25356331-FA48-4FC5-A950-D8A0A7B22A56}" presName="tx1" presStyleLbl="revTx" presStyleIdx="1" presStyleCnt="4"/>
      <dgm:spPr/>
    </dgm:pt>
    <dgm:pt modelId="{633DDB46-DE40-460D-B491-AE9175A2CB9A}" type="pres">
      <dgm:prSet presAssocID="{25356331-FA48-4FC5-A950-D8A0A7B22A56}" presName="vert1" presStyleCnt="0"/>
      <dgm:spPr/>
    </dgm:pt>
    <dgm:pt modelId="{EAFC58B8-2DBB-4685-A003-9D1CF8F310C1}" type="pres">
      <dgm:prSet presAssocID="{4C639D2E-C2DD-4EAC-9E9A-6A080DA25A71}" presName="thickLine" presStyleLbl="alignNode1" presStyleIdx="2" presStyleCnt="4"/>
      <dgm:spPr/>
    </dgm:pt>
    <dgm:pt modelId="{EDC5B025-B2B9-4A3A-A9DB-3DE01FD092CB}" type="pres">
      <dgm:prSet presAssocID="{4C639D2E-C2DD-4EAC-9E9A-6A080DA25A71}" presName="horz1" presStyleCnt="0"/>
      <dgm:spPr/>
    </dgm:pt>
    <dgm:pt modelId="{028150FA-3509-4D20-97ED-604ED3E8ADFD}" type="pres">
      <dgm:prSet presAssocID="{4C639D2E-C2DD-4EAC-9E9A-6A080DA25A71}" presName="tx1" presStyleLbl="revTx" presStyleIdx="2" presStyleCnt="4"/>
      <dgm:spPr/>
    </dgm:pt>
    <dgm:pt modelId="{25806E56-2BAC-4393-AE09-E6E58E120BBF}" type="pres">
      <dgm:prSet presAssocID="{4C639D2E-C2DD-4EAC-9E9A-6A080DA25A71}" presName="vert1" presStyleCnt="0"/>
      <dgm:spPr/>
    </dgm:pt>
    <dgm:pt modelId="{372C6552-9963-4D43-9C70-79EE3AEDF687}" type="pres">
      <dgm:prSet presAssocID="{F2A4A631-775B-4279-96BB-7420995AB8B0}" presName="thickLine" presStyleLbl="alignNode1" presStyleIdx="3" presStyleCnt="4"/>
      <dgm:spPr/>
    </dgm:pt>
    <dgm:pt modelId="{E98D5E7B-769D-48F4-A1D2-0643711228E9}" type="pres">
      <dgm:prSet presAssocID="{F2A4A631-775B-4279-96BB-7420995AB8B0}" presName="horz1" presStyleCnt="0"/>
      <dgm:spPr/>
    </dgm:pt>
    <dgm:pt modelId="{7D009A40-3786-45D8-9758-37D6A362CCB4}" type="pres">
      <dgm:prSet presAssocID="{F2A4A631-775B-4279-96BB-7420995AB8B0}" presName="tx1" presStyleLbl="revTx" presStyleIdx="3" presStyleCnt="4"/>
      <dgm:spPr/>
    </dgm:pt>
    <dgm:pt modelId="{8CD6D2BA-4842-490C-A36E-8A1BDA5655B7}" type="pres">
      <dgm:prSet presAssocID="{F2A4A631-775B-4279-96BB-7420995AB8B0}" presName="vert1" presStyleCnt="0"/>
      <dgm:spPr/>
    </dgm:pt>
  </dgm:ptLst>
  <dgm:cxnLst>
    <dgm:cxn modelId="{42B82A1F-A175-4A29-A5C5-868693378B40}" type="presOf" srcId="{4C639D2E-C2DD-4EAC-9E9A-6A080DA25A71}" destId="{028150FA-3509-4D20-97ED-604ED3E8ADFD}" srcOrd="0" destOrd="0" presId="urn:microsoft.com/office/officeart/2008/layout/LinedList"/>
    <dgm:cxn modelId="{C1068F32-1E59-4366-B192-C88BB7EAF4C5}" srcId="{9A6F93EF-3544-4C17-BE28-138B590CB774}" destId="{4C639D2E-C2DD-4EAC-9E9A-6A080DA25A71}" srcOrd="2" destOrd="0" parTransId="{4D580270-68B1-4E18-85D8-4D8F836747F1}" sibTransId="{ACDE3F71-8C19-40B5-A1F3-78E569863106}"/>
    <dgm:cxn modelId="{A23B333E-41E3-4D34-AD17-1385096DBD4D}" type="presOf" srcId="{9A6F93EF-3544-4C17-BE28-138B590CB774}" destId="{64B12FCF-378F-49C8-AB3B-AD9651045EE4}" srcOrd="0" destOrd="0" presId="urn:microsoft.com/office/officeart/2008/layout/LinedList"/>
    <dgm:cxn modelId="{655DF668-EC95-4F52-A8E0-2A9961A16014}" srcId="{9A6F93EF-3544-4C17-BE28-138B590CB774}" destId="{F2A4A631-775B-4279-96BB-7420995AB8B0}" srcOrd="3" destOrd="0" parTransId="{3831D54B-95A5-4251-8311-91DB67C8B5A7}" sibTransId="{5FF63E52-7CAC-434C-8BFC-276150653E17}"/>
    <dgm:cxn modelId="{329E2771-CF19-44BD-B174-7B0FF0260710}" type="presOf" srcId="{25356331-FA48-4FC5-A950-D8A0A7B22A56}" destId="{51C3862F-D6D7-4192-970B-F1AF0E6273A3}" srcOrd="0" destOrd="0" presId="urn:microsoft.com/office/officeart/2008/layout/LinedList"/>
    <dgm:cxn modelId="{774CB775-08C2-4075-A332-13D32A47FC58}" type="presOf" srcId="{E6BB7E1C-A0F2-42FE-8D80-F423E5FEA206}" destId="{97287A74-AE42-4A8F-9EF1-9D42C26F3B63}" srcOrd="0" destOrd="0" presId="urn:microsoft.com/office/officeart/2008/layout/LinedList"/>
    <dgm:cxn modelId="{A8493C83-9508-49D8-9F2F-795DB86E5B50}" srcId="{9A6F93EF-3544-4C17-BE28-138B590CB774}" destId="{E6BB7E1C-A0F2-42FE-8D80-F423E5FEA206}" srcOrd="0" destOrd="0" parTransId="{A322DAD4-C973-4E2A-8723-01C07F3C8C6A}" sibTransId="{F0AE89F4-3D48-48EF-BAEC-1B2DF7BCF7C9}"/>
    <dgm:cxn modelId="{85C82491-4A45-4881-8B93-9D9414F21851}" type="presOf" srcId="{F2A4A631-775B-4279-96BB-7420995AB8B0}" destId="{7D009A40-3786-45D8-9758-37D6A362CCB4}" srcOrd="0" destOrd="0" presId="urn:microsoft.com/office/officeart/2008/layout/LinedList"/>
    <dgm:cxn modelId="{F5F434C5-3A38-46E6-A494-B3437566A809}" srcId="{9A6F93EF-3544-4C17-BE28-138B590CB774}" destId="{25356331-FA48-4FC5-A950-D8A0A7B22A56}" srcOrd="1" destOrd="0" parTransId="{7EA3E45C-8C0A-412F-973B-F5249248BEF6}" sibTransId="{225E6BF6-A471-49D0-8E95-B1E642437DF1}"/>
    <dgm:cxn modelId="{334F130F-975B-4755-A422-EB8B7ACE4D1F}" type="presParOf" srcId="{64B12FCF-378F-49C8-AB3B-AD9651045EE4}" destId="{C36AFD9C-E578-4FCC-B1BA-0B545AA27BFA}" srcOrd="0" destOrd="0" presId="urn:microsoft.com/office/officeart/2008/layout/LinedList"/>
    <dgm:cxn modelId="{9CC53B44-F53A-4FC2-A282-E60DAE634B52}" type="presParOf" srcId="{64B12FCF-378F-49C8-AB3B-AD9651045EE4}" destId="{D72C4B89-B605-405B-92A1-AADBD8FA163E}" srcOrd="1" destOrd="0" presId="urn:microsoft.com/office/officeart/2008/layout/LinedList"/>
    <dgm:cxn modelId="{7C85FC36-3530-4D4F-86F9-C452F8350395}" type="presParOf" srcId="{D72C4B89-B605-405B-92A1-AADBD8FA163E}" destId="{97287A74-AE42-4A8F-9EF1-9D42C26F3B63}" srcOrd="0" destOrd="0" presId="urn:microsoft.com/office/officeart/2008/layout/LinedList"/>
    <dgm:cxn modelId="{6A02EF97-7ABF-4B69-B683-356F12F4E09F}" type="presParOf" srcId="{D72C4B89-B605-405B-92A1-AADBD8FA163E}" destId="{D525D1A8-5CCD-46CA-AA44-59DA38D63D50}" srcOrd="1" destOrd="0" presId="urn:microsoft.com/office/officeart/2008/layout/LinedList"/>
    <dgm:cxn modelId="{E4E16D31-2C7E-44AC-AC3C-0F367AF10440}" type="presParOf" srcId="{64B12FCF-378F-49C8-AB3B-AD9651045EE4}" destId="{AA819AC6-B35A-4457-8F7E-407792A855E5}" srcOrd="2" destOrd="0" presId="urn:microsoft.com/office/officeart/2008/layout/LinedList"/>
    <dgm:cxn modelId="{C197A590-F918-4500-9DD5-7FCFA1B9B291}" type="presParOf" srcId="{64B12FCF-378F-49C8-AB3B-AD9651045EE4}" destId="{6FE642DE-D5EE-4611-821B-53BEC0C18BBF}" srcOrd="3" destOrd="0" presId="urn:microsoft.com/office/officeart/2008/layout/LinedList"/>
    <dgm:cxn modelId="{3D985A86-9F18-4AE5-8CF8-A940F21CC886}" type="presParOf" srcId="{6FE642DE-D5EE-4611-821B-53BEC0C18BBF}" destId="{51C3862F-D6D7-4192-970B-F1AF0E6273A3}" srcOrd="0" destOrd="0" presId="urn:microsoft.com/office/officeart/2008/layout/LinedList"/>
    <dgm:cxn modelId="{BFA157FC-1BFA-45C0-A4D6-C33652A3AF05}" type="presParOf" srcId="{6FE642DE-D5EE-4611-821B-53BEC0C18BBF}" destId="{633DDB46-DE40-460D-B491-AE9175A2CB9A}" srcOrd="1" destOrd="0" presId="urn:microsoft.com/office/officeart/2008/layout/LinedList"/>
    <dgm:cxn modelId="{C41187FB-C675-4B01-9F2A-BEDA40C7FDC0}" type="presParOf" srcId="{64B12FCF-378F-49C8-AB3B-AD9651045EE4}" destId="{EAFC58B8-2DBB-4685-A003-9D1CF8F310C1}" srcOrd="4" destOrd="0" presId="urn:microsoft.com/office/officeart/2008/layout/LinedList"/>
    <dgm:cxn modelId="{606E8EDE-6ECA-40E6-BD91-62464AFDB978}" type="presParOf" srcId="{64B12FCF-378F-49C8-AB3B-AD9651045EE4}" destId="{EDC5B025-B2B9-4A3A-A9DB-3DE01FD092CB}" srcOrd="5" destOrd="0" presId="urn:microsoft.com/office/officeart/2008/layout/LinedList"/>
    <dgm:cxn modelId="{AE9FDE06-2017-4EE1-9A92-FAE4246A164E}" type="presParOf" srcId="{EDC5B025-B2B9-4A3A-A9DB-3DE01FD092CB}" destId="{028150FA-3509-4D20-97ED-604ED3E8ADFD}" srcOrd="0" destOrd="0" presId="urn:microsoft.com/office/officeart/2008/layout/LinedList"/>
    <dgm:cxn modelId="{134EC573-AABB-4EC8-B9A5-5C20669D39DB}" type="presParOf" srcId="{EDC5B025-B2B9-4A3A-A9DB-3DE01FD092CB}" destId="{25806E56-2BAC-4393-AE09-E6E58E120BBF}" srcOrd="1" destOrd="0" presId="urn:microsoft.com/office/officeart/2008/layout/LinedList"/>
    <dgm:cxn modelId="{4A436F2A-0FF9-4792-AC43-E248F0B4721A}" type="presParOf" srcId="{64B12FCF-378F-49C8-AB3B-AD9651045EE4}" destId="{372C6552-9963-4D43-9C70-79EE3AEDF687}" srcOrd="6" destOrd="0" presId="urn:microsoft.com/office/officeart/2008/layout/LinedList"/>
    <dgm:cxn modelId="{3F66F531-6C58-45DD-9986-BF29BF468150}" type="presParOf" srcId="{64B12FCF-378F-49C8-AB3B-AD9651045EE4}" destId="{E98D5E7B-769D-48F4-A1D2-0643711228E9}" srcOrd="7" destOrd="0" presId="urn:microsoft.com/office/officeart/2008/layout/LinedList"/>
    <dgm:cxn modelId="{61CE4191-390C-4D15-8F86-663183F78C6C}" type="presParOf" srcId="{E98D5E7B-769D-48F4-A1D2-0643711228E9}" destId="{7D009A40-3786-45D8-9758-37D6A362CCB4}" srcOrd="0" destOrd="0" presId="urn:microsoft.com/office/officeart/2008/layout/LinedList"/>
    <dgm:cxn modelId="{EE4336D0-4834-43E2-BB92-1DE71F7369C9}" type="presParOf" srcId="{E98D5E7B-769D-48F4-A1D2-0643711228E9}" destId="{8CD6D2BA-4842-490C-A36E-8A1BDA5655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A660A-A496-4709-83A5-765B6972D356}">
      <dsp:nvSpPr>
        <dsp:cNvPr id="0" name=""/>
        <dsp:cNvSpPr/>
      </dsp:nvSpPr>
      <dsp:spPr>
        <a:xfrm>
          <a:off x="0" y="185715"/>
          <a:ext cx="10058399" cy="10793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baseline="0"/>
            <a:t>Benefits of Using OneDrive in Greenfield</a:t>
          </a:r>
          <a:endParaRPr lang="en-GB" sz="4500" kern="1200"/>
        </a:p>
      </dsp:txBody>
      <dsp:txXfrm>
        <a:off x="52688" y="238403"/>
        <a:ext cx="9953023" cy="973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AFD9C-E578-4FCC-B1BA-0B545AA27BFA}">
      <dsp:nvSpPr>
        <dsp:cNvPr id="0" name=""/>
        <dsp:cNvSpPr/>
      </dsp:nvSpPr>
      <dsp:spPr>
        <a:xfrm>
          <a:off x="0" y="0"/>
          <a:ext cx="798118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87A74-AE42-4A8F-9EF1-9D42C26F3B63}">
      <dsp:nvSpPr>
        <dsp:cNvPr id="0" name=""/>
        <dsp:cNvSpPr/>
      </dsp:nvSpPr>
      <dsp:spPr>
        <a:xfrm>
          <a:off x="0" y="0"/>
          <a:ext cx="7981181"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Coventry, L. and Branley, D. (2018) ‘Cybersecurity in healthcare: A systematic review of modern threats and trends’, Technology and Health Care, 26(1), pp. 1–14.</a:t>
          </a:r>
          <a:endParaRPr lang="en-US" sz="1700" kern="1200"/>
        </a:p>
      </dsp:txBody>
      <dsp:txXfrm>
        <a:off x="0" y="0"/>
        <a:ext cx="7981181" cy="1131078"/>
      </dsp:txXfrm>
    </dsp:sp>
    <dsp:sp modelId="{AA819AC6-B35A-4457-8F7E-407792A855E5}">
      <dsp:nvSpPr>
        <dsp:cNvPr id="0" name=""/>
        <dsp:cNvSpPr/>
      </dsp:nvSpPr>
      <dsp:spPr>
        <a:xfrm>
          <a:off x="0" y="1131078"/>
          <a:ext cx="798118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3862F-D6D7-4192-970B-F1AF0E6273A3}">
      <dsp:nvSpPr>
        <dsp:cNvPr id="0" name=""/>
        <dsp:cNvSpPr/>
      </dsp:nvSpPr>
      <dsp:spPr>
        <a:xfrm>
          <a:off x="0" y="1131078"/>
          <a:ext cx="7981181"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European Union (2018) Regulation (EU) 2016/679 of the European Parliament and of the Council of 27 April 2016 on the protection of natural persons with regard to the processing of personal data and on the free movement of such data (General Data Protection Regulation). Official Journal of the European Union.</a:t>
          </a:r>
          <a:endParaRPr lang="en-US" sz="1700" kern="1200"/>
        </a:p>
      </dsp:txBody>
      <dsp:txXfrm>
        <a:off x="0" y="1131078"/>
        <a:ext cx="7981181" cy="1131078"/>
      </dsp:txXfrm>
    </dsp:sp>
    <dsp:sp modelId="{EAFC58B8-2DBB-4685-A003-9D1CF8F310C1}">
      <dsp:nvSpPr>
        <dsp:cNvPr id="0" name=""/>
        <dsp:cNvSpPr/>
      </dsp:nvSpPr>
      <dsp:spPr>
        <a:xfrm>
          <a:off x="0" y="2262157"/>
          <a:ext cx="798118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150FA-3509-4D20-97ED-604ED3E8ADFD}">
      <dsp:nvSpPr>
        <dsp:cNvPr id="0" name=""/>
        <dsp:cNvSpPr/>
      </dsp:nvSpPr>
      <dsp:spPr>
        <a:xfrm>
          <a:off x="0" y="2262157"/>
          <a:ext cx="7981181"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McLeod, A. and Dolezel, D. (2018) ‘Cyber-analytics: Modeling factors associated with healthcare data breaches’, Decision Support Systems, 108, pp. 57–68.</a:t>
          </a:r>
          <a:endParaRPr lang="en-US" sz="1700" kern="1200"/>
        </a:p>
      </dsp:txBody>
      <dsp:txXfrm>
        <a:off x="0" y="2262157"/>
        <a:ext cx="7981181" cy="1131078"/>
      </dsp:txXfrm>
    </dsp:sp>
    <dsp:sp modelId="{372C6552-9963-4D43-9C70-79EE3AEDF687}">
      <dsp:nvSpPr>
        <dsp:cNvPr id="0" name=""/>
        <dsp:cNvSpPr/>
      </dsp:nvSpPr>
      <dsp:spPr>
        <a:xfrm>
          <a:off x="0" y="3393236"/>
          <a:ext cx="798118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09A40-3786-45D8-9758-37D6A362CCB4}">
      <dsp:nvSpPr>
        <dsp:cNvPr id="0" name=""/>
        <dsp:cNvSpPr/>
      </dsp:nvSpPr>
      <dsp:spPr>
        <a:xfrm>
          <a:off x="0" y="3393236"/>
          <a:ext cx="7981181"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Martin, G., Martin, P., Hankin, C., Darzi, A. and Kinross, J. (2017) ‘Cybersecurity and healthcare: How safe are we?’, BMJ, 358, j3179.</a:t>
          </a:r>
          <a:endParaRPr lang="en-US" sz="1700" kern="1200"/>
        </a:p>
      </dsp:txBody>
      <dsp:txXfrm>
        <a:off x="0" y="3393236"/>
        <a:ext cx="7981181" cy="11310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F88573-3FD8-44D3-9572-5356850F1CD8}"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C75903-1F8E-42AC-8E59-D7BD7648ADEE}" type="slidenum">
              <a:rPr lang="en-GB" smtClean="0"/>
              <a:t>‹#›</a:t>
            </a:fld>
            <a:endParaRPr lang="en-GB"/>
          </a:p>
        </p:txBody>
      </p:sp>
    </p:spTree>
    <p:extLst>
      <p:ext uri="{BB962C8B-B14F-4D97-AF65-F5344CB8AC3E}">
        <p14:creationId xmlns:p14="http://schemas.microsoft.com/office/powerpoint/2010/main" val="1177762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6C75903-1F8E-42AC-8E59-D7BD7648ADEE}" type="slidenum">
              <a:rPr lang="en-GB" smtClean="0"/>
              <a:t>13</a:t>
            </a:fld>
            <a:endParaRPr lang="en-GB"/>
          </a:p>
        </p:txBody>
      </p:sp>
    </p:spTree>
    <p:extLst>
      <p:ext uri="{BB962C8B-B14F-4D97-AF65-F5344CB8AC3E}">
        <p14:creationId xmlns:p14="http://schemas.microsoft.com/office/powerpoint/2010/main" val="5200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6C75903-1F8E-42AC-8E59-D7BD7648ADEE}" type="slidenum">
              <a:rPr lang="en-GB" smtClean="0"/>
              <a:t>19</a:t>
            </a:fld>
            <a:endParaRPr lang="en-GB"/>
          </a:p>
        </p:txBody>
      </p:sp>
    </p:spTree>
    <p:extLst>
      <p:ext uri="{BB962C8B-B14F-4D97-AF65-F5344CB8AC3E}">
        <p14:creationId xmlns:p14="http://schemas.microsoft.com/office/powerpoint/2010/main" val="3529059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11A6662E-FAF4-44BC-88B5-85A7CBFB6D30}" type="datetime1">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022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55F08A-1E71-4B2B-BB49-E743F2903911}"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39721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6817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F31DA2F-80B8-49CF-99FB-5ABCA53A607A}" type="datetime1">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18828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852172-E6C9-4B6C-929A-A9DE3837BBF1}" type="datetime1">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0366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AB41CFF-90C9-47B3-9DA1-F2BF8D839F7E}" type="datetime1">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133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F06048FA-06AB-4884-A69B-986B96E68A24}" type="datetime1">
              <a:rPr lang="en-US" smtClean="0"/>
              <a:t>2/15/2026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10313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0DB7ABA-0172-4F9C-889D-567164F66BCD}" type="datetime1">
              <a:rPr lang="en-US" smtClean="0"/>
              <a:t>2/15/2026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3B850FF-6169-4056-8077-06FFA93A5366}" type="slidenum">
              <a:rPr lang="en-US" smtClean="0"/>
              <a:t>‹#›</a:t>
            </a:fld>
            <a:endParaRPr lang="en-US"/>
          </a:p>
        </p:txBody>
      </p:sp>
    </p:spTree>
    <p:extLst>
      <p:ext uri="{BB962C8B-B14F-4D97-AF65-F5344CB8AC3E}">
        <p14:creationId xmlns:p14="http://schemas.microsoft.com/office/powerpoint/2010/main" val="3026907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60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559632-1575-4E14-B53B-3DC3D5ED3947}"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21880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4A6868-2568-4CC9-B302-F37117B01A6E}"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4956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7E0CF6C-748E-4B7A-BC8B-3011EF78ED13}" type="datetime1">
              <a:rPr lang="en-US" smtClean="0"/>
              <a:pPr/>
              <a:t>2/15/2026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3B850FF-6169-4056-8077-06FFA93A5366}"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853696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ico.org.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rofslusos.blogspot.com/2016/01/e-para-quem-gosta-de-resumos.htm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CA29E-FF27-8C9E-8B57-361946FDDBAC}"/>
              </a:ext>
            </a:extLst>
          </p:cNvPr>
          <p:cNvSpPr>
            <a:spLocks noGrp="1"/>
          </p:cNvSpPr>
          <p:nvPr>
            <p:ph type="ctrTitle"/>
          </p:nvPr>
        </p:nvSpPr>
        <p:spPr>
          <a:xfrm>
            <a:off x="567813" y="628641"/>
            <a:ext cx="6594987" cy="1637147"/>
          </a:xfrm>
        </p:spPr>
        <p:txBody>
          <a:bodyPr anchor="b">
            <a:normAutofit fontScale="90000"/>
          </a:bodyPr>
          <a:lstStyle/>
          <a:p>
            <a:pPr algn="ctr"/>
            <a:r>
              <a:rPr lang="en-US" sz="4000">
                <a:solidFill>
                  <a:schemeClr val="tx2"/>
                </a:solidFill>
              </a:rPr>
              <a:t>Digital Skills And Research Methods LCHS4007</a:t>
            </a:r>
            <a:br>
              <a:rPr lang="en-US" sz="4000">
                <a:solidFill>
                  <a:schemeClr val="tx2"/>
                </a:solidFill>
              </a:rPr>
            </a:br>
            <a:endParaRPr lang="en-GB" sz="4000">
              <a:solidFill>
                <a:schemeClr val="tx2"/>
              </a:solidFill>
            </a:endParaRPr>
          </a:p>
        </p:txBody>
      </p:sp>
      <p:sp>
        <p:nvSpPr>
          <p:cNvPr id="3" name="Subtitle 2">
            <a:extLst>
              <a:ext uri="{FF2B5EF4-FFF2-40B4-BE49-F238E27FC236}">
                <a16:creationId xmlns:a16="http://schemas.microsoft.com/office/drawing/2014/main" id="{759660F6-25A3-FF10-D9F2-4E530CD67811}"/>
              </a:ext>
            </a:extLst>
          </p:cNvPr>
          <p:cNvSpPr>
            <a:spLocks noGrp="1"/>
          </p:cNvSpPr>
          <p:nvPr>
            <p:ph type="subTitle" idx="1"/>
          </p:nvPr>
        </p:nvSpPr>
        <p:spPr>
          <a:xfrm>
            <a:off x="947928" y="4592213"/>
            <a:ext cx="2743790" cy="1315140"/>
          </a:xfrm>
        </p:spPr>
        <p:txBody>
          <a:bodyPr anchor="t">
            <a:normAutofit/>
          </a:bodyPr>
          <a:lstStyle/>
          <a:p>
            <a:pPr algn="l"/>
            <a:r>
              <a:rPr lang="en-US" sz="1200">
                <a:solidFill>
                  <a:schemeClr val="tx1"/>
                </a:solidFill>
              </a:rPr>
              <a:t>Group Members </a:t>
            </a:r>
          </a:p>
          <a:p>
            <a:pPr algn="l"/>
            <a:r>
              <a:rPr lang="en-US" sz="1200">
                <a:solidFill>
                  <a:schemeClr val="tx1"/>
                </a:solidFill>
              </a:rPr>
              <a:t>Zara Farooq 2525293</a:t>
            </a:r>
          </a:p>
          <a:p>
            <a:pPr algn="l"/>
            <a:r>
              <a:rPr lang="en-US" sz="1200">
                <a:solidFill>
                  <a:schemeClr val="tx1"/>
                </a:solidFill>
              </a:rPr>
              <a:t>Reda </a:t>
            </a:r>
            <a:r>
              <a:rPr lang="en-US" sz="1200" err="1">
                <a:solidFill>
                  <a:schemeClr val="tx1"/>
                </a:solidFill>
              </a:rPr>
              <a:t>haider</a:t>
            </a:r>
            <a:r>
              <a:rPr lang="en-US" sz="1200">
                <a:solidFill>
                  <a:schemeClr val="tx1"/>
                </a:solidFill>
              </a:rPr>
              <a:t>- 2521599</a:t>
            </a:r>
          </a:p>
          <a:p>
            <a:pPr algn="l"/>
            <a:r>
              <a:rPr lang="en-US" sz="1200">
                <a:solidFill>
                  <a:schemeClr val="tx1"/>
                </a:solidFill>
              </a:rPr>
              <a:t>Sanira </a:t>
            </a:r>
            <a:r>
              <a:rPr lang="en-US" sz="1200" err="1">
                <a:solidFill>
                  <a:schemeClr val="tx1"/>
                </a:solidFill>
              </a:rPr>
              <a:t>ghafar</a:t>
            </a:r>
            <a:r>
              <a:rPr lang="en-US" sz="1200">
                <a:solidFill>
                  <a:schemeClr val="tx1"/>
                </a:solidFill>
              </a:rPr>
              <a:t>- 2242271</a:t>
            </a:r>
          </a:p>
          <a:p>
            <a:pPr algn="l"/>
            <a:endParaRPr lang="en-US" sz="1200">
              <a:solidFill>
                <a:schemeClr val="tx1"/>
              </a:solidFill>
            </a:endParaRPr>
          </a:p>
          <a:p>
            <a:pPr algn="l"/>
            <a:endParaRPr lang="en-GB" sz="1200">
              <a:solidFill>
                <a:schemeClr val="tx1"/>
              </a:solidFill>
            </a:endParaRPr>
          </a:p>
          <a:p>
            <a:pPr algn="l"/>
            <a:endParaRPr lang="en-US" sz="2200">
              <a:solidFill>
                <a:schemeClr val="tx1"/>
              </a:solidFill>
            </a:endParaRPr>
          </a:p>
        </p:txBody>
      </p:sp>
      <p:pic>
        <p:nvPicPr>
          <p:cNvPr id="4" name="Picture 3">
            <a:extLst>
              <a:ext uri="{FF2B5EF4-FFF2-40B4-BE49-F238E27FC236}">
                <a16:creationId xmlns:a16="http://schemas.microsoft.com/office/drawing/2014/main" id="{F9769EE4-E463-9691-2848-90C79AC16BB7}"/>
              </a:ext>
            </a:extLst>
          </p:cNvPr>
          <p:cNvPicPr>
            <a:picLocks noChangeAspect="1"/>
          </p:cNvPicPr>
          <p:nvPr/>
        </p:nvPicPr>
        <p:blipFill>
          <a:blip r:embed="rId2"/>
          <a:srcRect l="19066" r="14687" b="-2"/>
          <a:stretch>
            <a:fillRect/>
          </a:stretch>
        </p:blipFill>
        <p:spPr>
          <a:xfrm>
            <a:off x="7162800" y="10"/>
            <a:ext cx="5029200" cy="5693802"/>
          </a:xfrm>
          <a:prstGeom prst="rect">
            <a:avLst/>
          </a:prstGeom>
        </p:spPr>
      </p:pic>
      <p:sp>
        <p:nvSpPr>
          <p:cNvPr id="5" name="TextBox 4">
            <a:extLst>
              <a:ext uri="{FF2B5EF4-FFF2-40B4-BE49-F238E27FC236}">
                <a16:creationId xmlns:a16="http://schemas.microsoft.com/office/drawing/2014/main" id="{ABCEE8E2-2551-228C-22E0-5FC8F8965AD9}"/>
              </a:ext>
            </a:extLst>
          </p:cNvPr>
          <p:cNvSpPr txBox="1"/>
          <p:nvPr/>
        </p:nvSpPr>
        <p:spPr>
          <a:xfrm>
            <a:off x="835152" y="5860027"/>
            <a:ext cx="5713132" cy="369332"/>
          </a:xfrm>
          <a:prstGeom prst="rect">
            <a:avLst/>
          </a:prstGeom>
          <a:noFill/>
        </p:spPr>
        <p:txBody>
          <a:bodyPr wrap="square" rtlCol="0">
            <a:spAutoFit/>
          </a:bodyPr>
          <a:lstStyle/>
          <a:p>
            <a:r>
              <a:rPr lang="en-US"/>
              <a:t>Lecturer Biance Dodgen </a:t>
            </a:r>
            <a:endParaRPr lang="en-GB"/>
          </a:p>
        </p:txBody>
      </p:sp>
      <p:sp>
        <p:nvSpPr>
          <p:cNvPr id="8" name="TextBox 7">
            <a:extLst>
              <a:ext uri="{FF2B5EF4-FFF2-40B4-BE49-F238E27FC236}">
                <a16:creationId xmlns:a16="http://schemas.microsoft.com/office/drawing/2014/main" id="{F7DAAF55-8058-D3C1-F89E-977FB4FCC562}"/>
              </a:ext>
            </a:extLst>
          </p:cNvPr>
          <p:cNvSpPr txBox="1"/>
          <p:nvPr/>
        </p:nvSpPr>
        <p:spPr>
          <a:xfrm>
            <a:off x="1641987" y="2610428"/>
            <a:ext cx="6096000" cy="369332"/>
          </a:xfrm>
          <a:prstGeom prst="rect">
            <a:avLst/>
          </a:prstGeom>
          <a:noFill/>
        </p:spPr>
        <p:txBody>
          <a:bodyPr wrap="square">
            <a:spAutoFit/>
          </a:bodyPr>
          <a:lstStyle/>
          <a:p>
            <a:r>
              <a:rPr lang="en-US"/>
              <a:t>Group Presentation </a:t>
            </a:r>
            <a:endParaRPr lang="en-GB"/>
          </a:p>
        </p:txBody>
      </p:sp>
    </p:spTree>
    <p:extLst>
      <p:ext uri="{BB962C8B-B14F-4D97-AF65-F5344CB8AC3E}">
        <p14:creationId xmlns:p14="http://schemas.microsoft.com/office/powerpoint/2010/main" val="1685815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8322-9CEA-2E15-3EF1-E991D7BACD4A}"/>
              </a:ext>
            </a:extLst>
          </p:cNvPr>
          <p:cNvSpPr>
            <a:spLocks noGrp="1"/>
          </p:cNvSpPr>
          <p:nvPr>
            <p:ph type="title"/>
          </p:nvPr>
        </p:nvSpPr>
        <p:spPr/>
        <p:txBody>
          <a:bodyPr/>
          <a:lstStyle/>
          <a:p>
            <a:r>
              <a:rPr lang="en-US"/>
              <a:t>Microsoft 365 in Greenfield Home care Agency </a:t>
            </a:r>
            <a:endParaRPr lang="en-GB"/>
          </a:p>
        </p:txBody>
      </p:sp>
      <p:sp>
        <p:nvSpPr>
          <p:cNvPr id="3" name="Content Placeholder 2">
            <a:extLst>
              <a:ext uri="{FF2B5EF4-FFF2-40B4-BE49-F238E27FC236}">
                <a16:creationId xmlns:a16="http://schemas.microsoft.com/office/drawing/2014/main" id="{789FD3DB-0FD0-3B25-FEFB-4F3192336003}"/>
              </a:ext>
            </a:extLst>
          </p:cNvPr>
          <p:cNvSpPr>
            <a:spLocks noGrp="1"/>
          </p:cNvSpPr>
          <p:nvPr>
            <p:ph idx="1"/>
          </p:nvPr>
        </p:nvSpPr>
        <p:spPr/>
        <p:txBody>
          <a:bodyPr/>
          <a:lstStyle/>
          <a:p>
            <a:pPr marL="457200" indent="-457200">
              <a:buClr>
                <a:schemeClr val="tx1"/>
              </a:buClr>
              <a:buFont typeface="+mj-lt"/>
              <a:buAutoNum type="arabicPeriod"/>
            </a:pPr>
            <a:r>
              <a:rPr lang="en-US" b="1"/>
              <a:t>Microsoft 365 Productivity  Application </a:t>
            </a:r>
          </a:p>
          <a:p>
            <a:pPr marL="457200" indent="-457200">
              <a:buClr>
                <a:schemeClr val="tx1"/>
              </a:buClr>
              <a:buFont typeface="+mj-lt"/>
              <a:buAutoNum type="arabicPeriod"/>
            </a:pPr>
            <a:r>
              <a:rPr lang="en-US" b="1"/>
              <a:t>Microsoft 365 Communication or Collaboration </a:t>
            </a:r>
            <a:r>
              <a:rPr lang="en-GB" b="1"/>
              <a:t>Tool </a:t>
            </a:r>
          </a:p>
          <a:p>
            <a:pPr marL="457200" indent="-457200">
              <a:buClr>
                <a:schemeClr val="tx1"/>
              </a:buClr>
              <a:buFont typeface="+mj-lt"/>
              <a:buAutoNum type="arabicPeriod"/>
            </a:pPr>
            <a:r>
              <a:rPr lang="en-GB" b="1"/>
              <a:t>Digital Safety Action Plan for Greenfield Home care Agency </a:t>
            </a:r>
            <a:endParaRPr lang="en-US" b="1"/>
          </a:p>
        </p:txBody>
      </p:sp>
    </p:spTree>
    <p:extLst>
      <p:ext uri="{BB962C8B-B14F-4D97-AF65-F5344CB8AC3E}">
        <p14:creationId xmlns:p14="http://schemas.microsoft.com/office/powerpoint/2010/main" val="3690483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F1EED-9410-B3ED-6F93-7B2D4F637D43}"/>
              </a:ext>
            </a:extLst>
          </p:cNvPr>
          <p:cNvSpPr>
            <a:spLocks noGrp="1"/>
          </p:cNvSpPr>
          <p:nvPr>
            <p:ph type="title"/>
          </p:nvPr>
        </p:nvSpPr>
        <p:spPr>
          <a:xfrm>
            <a:off x="1514014" y="276635"/>
            <a:ext cx="10058400" cy="1450757"/>
          </a:xfrm>
        </p:spPr>
        <p:txBody>
          <a:bodyPr/>
          <a:lstStyle/>
          <a:p>
            <a:pPr algn="ctr">
              <a:buClr>
                <a:schemeClr val="tx1"/>
              </a:buClr>
            </a:pPr>
            <a:r>
              <a:rPr lang="en-US" b="1"/>
              <a:t>Microsoft 365 Productivity  Application </a:t>
            </a:r>
            <a:br>
              <a:rPr lang="en-US" b="1"/>
            </a:br>
            <a:r>
              <a:rPr lang="en-US" b="1"/>
              <a:t>MS EXCEL</a:t>
            </a:r>
          </a:p>
        </p:txBody>
      </p:sp>
      <p:sp>
        <p:nvSpPr>
          <p:cNvPr id="4" name="Arrow: Right 3">
            <a:extLst>
              <a:ext uri="{FF2B5EF4-FFF2-40B4-BE49-F238E27FC236}">
                <a16:creationId xmlns:a16="http://schemas.microsoft.com/office/drawing/2014/main" id="{270F779E-F88B-BB56-352F-169BAF6EB9D6}"/>
              </a:ext>
            </a:extLst>
          </p:cNvPr>
          <p:cNvSpPr/>
          <p:nvPr/>
        </p:nvSpPr>
        <p:spPr>
          <a:xfrm>
            <a:off x="3854246" y="4250619"/>
            <a:ext cx="4483508" cy="1061883"/>
          </a:xfrm>
          <a:prstGeom prst="rightArrow">
            <a:avLst/>
          </a:prstGeom>
          <a:ln w="38100">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a:t>In Home Care Agencies</a:t>
            </a:r>
            <a:endParaRPr lang="en-GB" b="1"/>
          </a:p>
        </p:txBody>
      </p:sp>
      <p:sp>
        <p:nvSpPr>
          <p:cNvPr id="5" name="Rectangle: Rounded Corners 4">
            <a:extLst>
              <a:ext uri="{FF2B5EF4-FFF2-40B4-BE49-F238E27FC236}">
                <a16:creationId xmlns:a16="http://schemas.microsoft.com/office/drawing/2014/main" id="{353553F2-8A35-06A8-F655-440D3D0C3DC2}"/>
              </a:ext>
            </a:extLst>
          </p:cNvPr>
          <p:cNvSpPr/>
          <p:nvPr/>
        </p:nvSpPr>
        <p:spPr>
          <a:xfrm>
            <a:off x="393293" y="2833192"/>
            <a:ext cx="3165985" cy="2759533"/>
          </a:xfrm>
          <a:prstGeom prst="roundRect">
            <a:avLst/>
          </a:prstGeom>
          <a:ln w="57150">
            <a:solidFill>
              <a:srgbClr val="00B0F0"/>
            </a:solidFill>
          </a:ln>
        </p:spPr>
        <p:style>
          <a:lnRef idx="2">
            <a:schemeClr val="accent2"/>
          </a:lnRef>
          <a:fillRef idx="1">
            <a:schemeClr val="lt1"/>
          </a:fillRef>
          <a:effectRef idx="0">
            <a:schemeClr val="accent2"/>
          </a:effectRef>
          <a:fontRef idx="minor">
            <a:schemeClr val="dk1"/>
          </a:fontRef>
        </p:style>
        <p:txBody>
          <a:bodyPr rtlCol="0" anchor="ctr"/>
          <a:lstStyle/>
          <a:p>
            <a:pPr algn="ctr">
              <a:lnSpc>
                <a:spcPct val="150000"/>
              </a:lnSpc>
            </a:pPr>
            <a:r>
              <a:rPr lang="en-GB" sz="2400"/>
              <a:t>EXCEL Helps to </a:t>
            </a:r>
            <a:br>
              <a:rPr lang="en-GB" sz="2400"/>
            </a:br>
            <a:r>
              <a:rPr lang="en-GB" sz="2400" b="1"/>
              <a:t>0ragnise</a:t>
            </a:r>
          </a:p>
          <a:p>
            <a:pPr algn="ctr">
              <a:lnSpc>
                <a:spcPct val="150000"/>
              </a:lnSpc>
            </a:pPr>
            <a:r>
              <a:rPr lang="en-GB" sz="2400" b="1"/>
              <a:t>Calculate</a:t>
            </a:r>
          </a:p>
          <a:p>
            <a:pPr algn="ctr">
              <a:lnSpc>
                <a:spcPct val="150000"/>
              </a:lnSpc>
            </a:pPr>
            <a:r>
              <a:rPr lang="en-GB" sz="2400" b="1"/>
              <a:t>Analyse </a:t>
            </a:r>
          </a:p>
          <a:p>
            <a:pPr algn="ctr">
              <a:lnSpc>
                <a:spcPct val="150000"/>
              </a:lnSpc>
            </a:pPr>
            <a:r>
              <a:rPr lang="en-GB" sz="2400"/>
              <a:t>DATA</a:t>
            </a:r>
          </a:p>
        </p:txBody>
      </p:sp>
      <p:sp>
        <p:nvSpPr>
          <p:cNvPr id="6" name="Rectangle: Rounded Corners 5">
            <a:extLst>
              <a:ext uri="{FF2B5EF4-FFF2-40B4-BE49-F238E27FC236}">
                <a16:creationId xmlns:a16="http://schemas.microsoft.com/office/drawing/2014/main" id="{B9C3F784-BBF9-62C2-CC7A-B4FFDA746728}"/>
              </a:ext>
            </a:extLst>
          </p:cNvPr>
          <p:cNvSpPr/>
          <p:nvPr/>
        </p:nvSpPr>
        <p:spPr>
          <a:xfrm>
            <a:off x="8554065" y="2833192"/>
            <a:ext cx="3018349" cy="2820356"/>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buClr>
                <a:schemeClr val="tx1"/>
              </a:buClr>
            </a:pPr>
            <a:r>
              <a:rPr lang="en-US" sz="2400">
                <a:solidFill>
                  <a:schemeClr val="tx1"/>
                </a:solidFill>
              </a:rPr>
              <a:t>Improves</a:t>
            </a:r>
            <a:r>
              <a:rPr lang="en-US" sz="2400" b="1">
                <a:solidFill>
                  <a:schemeClr val="tx1"/>
                </a:solidFill>
              </a:rPr>
              <a:t> </a:t>
            </a:r>
          </a:p>
          <a:p>
            <a:pPr algn="ctr">
              <a:lnSpc>
                <a:spcPct val="150000"/>
              </a:lnSpc>
              <a:buClr>
                <a:schemeClr val="tx1"/>
              </a:buClr>
            </a:pPr>
            <a:r>
              <a:rPr lang="en-US" sz="2400" b="1">
                <a:solidFill>
                  <a:schemeClr val="tx1"/>
                </a:solidFill>
              </a:rPr>
              <a:t>Record Keeping                    </a:t>
            </a:r>
          </a:p>
          <a:p>
            <a:pPr algn="ctr">
              <a:lnSpc>
                <a:spcPct val="150000"/>
              </a:lnSpc>
              <a:buClr>
                <a:schemeClr val="tx1"/>
              </a:buClr>
            </a:pPr>
            <a:r>
              <a:rPr lang="en-US" sz="2400" b="1">
                <a:solidFill>
                  <a:schemeClr val="tx1"/>
                </a:solidFill>
              </a:rPr>
              <a:t>Scheduling </a:t>
            </a:r>
          </a:p>
          <a:p>
            <a:pPr algn="ctr">
              <a:lnSpc>
                <a:spcPct val="150000"/>
              </a:lnSpc>
              <a:buClr>
                <a:schemeClr val="tx1"/>
              </a:buClr>
            </a:pPr>
            <a:r>
              <a:rPr lang="en-US" sz="2400" b="1">
                <a:solidFill>
                  <a:schemeClr val="tx1"/>
                </a:solidFill>
              </a:rPr>
              <a:t>Reporting    </a:t>
            </a:r>
          </a:p>
          <a:p>
            <a:pPr algn="ctr"/>
            <a:endParaRPr lang="en-GB"/>
          </a:p>
        </p:txBody>
      </p:sp>
      <p:pic>
        <p:nvPicPr>
          <p:cNvPr id="8" name="Picture 7">
            <a:extLst>
              <a:ext uri="{FF2B5EF4-FFF2-40B4-BE49-F238E27FC236}">
                <a16:creationId xmlns:a16="http://schemas.microsoft.com/office/drawing/2014/main" id="{26E0B5E4-EBA7-4C2C-DD35-118C9B8472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829" y="276635"/>
            <a:ext cx="1336880" cy="1264054"/>
          </a:xfrm>
          <a:prstGeom prst="rect">
            <a:avLst/>
          </a:prstGeom>
        </p:spPr>
      </p:pic>
      <p:pic>
        <p:nvPicPr>
          <p:cNvPr id="12" name="Picture 11">
            <a:extLst>
              <a:ext uri="{FF2B5EF4-FFF2-40B4-BE49-F238E27FC236}">
                <a16:creationId xmlns:a16="http://schemas.microsoft.com/office/drawing/2014/main" id="{70E39CED-D3D0-782D-C2B4-D7F4C1507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8545" y="2500104"/>
            <a:ext cx="3362631" cy="1872539"/>
          </a:xfrm>
          <a:prstGeom prst="rect">
            <a:avLst/>
          </a:prstGeom>
        </p:spPr>
      </p:pic>
    </p:spTree>
    <p:extLst>
      <p:ext uri="{BB962C8B-B14F-4D97-AF65-F5344CB8AC3E}">
        <p14:creationId xmlns:p14="http://schemas.microsoft.com/office/powerpoint/2010/main" val="206043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E7F12-5A6D-3B6F-6FAA-613BEBB5C3FA}"/>
              </a:ext>
            </a:extLst>
          </p:cNvPr>
          <p:cNvSpPr>
            <a:spLocks noGrp="1"/>
          </p:cNvSpPr>
          <p:nvPr>
            <p:ph type="title"/>
          </p:nvPr>
        </p:nvSpPr>
        <p:spPr>
          <a:xfrm>
            <a:off x="622382" y="668594"/>
            <a:ext cx="11008196" cy="782163"/>
          </a:xfrm>
        </p:spPr>
        <p:txBody>
          <a:bodyPr>
            <a:normAutofit/>
          </a:bodyPr>
          <a:lstStyle/>
          <a:p>
            <a:pPr algn="ctr"/>
            <a:r>
              <a:rPr lang="en-US" sz="4400" b="1"/>
              <a:t>Current Admin Tasks</a:t>
            </a:r>
            <a:endParaRPr lang="en-GB"/>
          </a:p>
        </p:txBody>
      </p:sp>
      <p:pic>
        <p:nvPicPr>
          <p:cNvPr id="5" name="Picture 4">
            <a:extLst>
              <a:ext uri="{FF2B5EF4-FFF2-40B4-BE49-F238E27FC236}">
                <a16:creationId xmlns:a16="http://schemas.microsoft.com/office/drawing/2014/main" id="{70A31A1E-8025-1E23-800D-3D23ECB26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381" y="2013639"/>
            <a:ext cx="2603139" cy="1996579"/>
          </a:xfrm>
          <a:prstGeom prst="rect">
            <a:avLst/>
          </a:prstGeom>
        </p:spPr>
      </p:pic>
      <p:sp>
        <p:nvSpPr>
          <p:cNvPr id="6" name="TextBox 5">
            <a:extLst>
              <a:ext uri="{FF2B5EF4-FFF2-40B4-BE49-F238E27FC236}">
                <a16:creationId xmlns:a16="http://schemas.microsoft.com/office/drawing/2014/main" id="{C228124D-2267-CB8F-1E75-B2B70E2706BE}"/>
              </a:ext>
            </a:extLst>
          </p:cNvPr>
          <p:cNvSpPr txBox="1"/>
          <p:nvPr/>
        </p:nvSpPr>
        <p:spPr>
          <a:xfrm>
            <a:off x="482179" y="4244806"/>
            <a:ext cx="3303639" cy="1477328"/>
          </a:xfrm>
          <a:prstGeom prst="rect">
            <a:avLst/>
          </a:prstGeom>
          <a:noFill/>
        </p:spPr>
        <p:txBody>
          <a:bodyPr wrap="square" rtlCol="0">
            <a:spAutoFit/>
          </a:bodyPr>
          <a:lstStyle/>
          <a:p>
            <a:r>
              <a:rPr lang="en-GB" b="1"/>
              <a:t>Administrative Burden </a:t>
            </a:r>
          </a:p>
          <a:p>
            <a:r>
              <a:rPr lang="en-GB"/>
              <a:t>Daily Records like Staff Rotas, Medication logs and Care plans are manually updated using paper files, cards or logbooks</a:t>
            </a:r>
          </a:p>
        </p:txBody>
      </p:sp>
      <p:pic>
        <p:nvPicPr>
          <p:cNvPr id="8" name="Picture 7">
            <a:extLst>
              <a:ext uri="{FF2B5EF4-FFF2-40B4-BE49-F238E27FC236}">
                <a16:creationId xmlns:a16="http://schemas.microsoft.com/office/drawing/2014/main" id="{A8E563C5-6FB3-5502-92D9-C10C3A20B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5824" y="3846071"/>
            <a:ext cx="2861311" cy="1846007"/>
          </a:xfrm>
          <a:prstGeom prst="rect">
            <a:avLst/>
          </a:prstGeom>
        </p:spPr>
      </p:pic>
      <p:sp>
        <p:nvSpPr>
          <p:cNvPr id="9" name="TextBox 8">
            <a:extLst>
              <a:ext uri="{FF2B5EF4-FFF2-40B4-BE49-F238E27FC236}">
                <a16:creationId xmlns:a16="http://schemas.microsoft.com/office/drawing/2014/main" id="{059DB602-37E3-8673-662A-E6E84F1DC4AE}"/>
              </a:ext>
            </a:extLst>
          </p:cNvPr>
          <p:cNvSpPr txBox="1"/>
          <p:nvPr/>
        </p:nvSpPr>
        <p:spPr>
          <a:xfrm>
            <a:off x="4587775" y="2273265"/>
            <a:ext cx="3561439" cy="1477328"/>
          </a:xfrm>
          <a:prstGeom prst="rect">
            <a:avLst/>
          </a:prstGeom>
          <a:noFill/>
        </p:spPr>
        <p:txBody>
          <a:bodyPr wrap="square" rtlCol="0">
            <a:spAutoFit/>
          </a:bodyPr>
          <a:lstStyle/>
          <a:p>
            <a:r>
              <a:rPr lang="en-GB" b="1"/>
              <a:t>Inefficiency</a:t>
            </a:r>
          </a:p>
          <a:p>
            <a:r>
              <a:rPr lang="en-GB"/>
              <a:t>Now the staff first write things down and then enter into the computer, this doubles the work and more chances for mistakes</a:t>
            </a:r>
          </a:p>
        </p:txBody>
      </p:sp>
      <p:pic>
        <p:nvPicPr>
          <p:cNvPr id="13" name="Picture 12">
            <a:extLst>
              <a:ext uri="{FF2B5EF4-FFF2-40B4-BE49-F238E27FC236}">
                <a16:creationId xmlns:a16="http://schemas.microsoft.com/office/drawing/2014/main" id="{8E7D0B1F-4327-9FA4-237B-B152FDB3A4F2}"/>
              </a:ext>
            </a:extLst>
          </p:cNvPr>
          <p:cNvPicPr>
            <a:picLocks noChangeAspect="1"/>
          </p:cNvPicPr>
          <p:nvPr/>
        </p:nvPicPr>
        <p:blipFill>
          <a:blip r:embed="rId4">
            <a:extLst>
              <a:ext uri="{28A0092B-C50C-407E-A947-70E740481C1C}">
                <a14:useLocalDpi xmlns:a14="http://schemas.microsoft.com/office/drawing/2010/main" val="0"/>
              </a:ext>
            </a:extLst>
          </a:blip>
          <a:srcRect l="13012" t="8050" r="14167" b="10677"/>
          <a:stretch>
            <a:fillRect/>
          </a:stretch>
        </p:blipFill>
        <p:spPr>
          <a:xfrm>
            <a:off x="8778282" y="2013639"/>
            <a:ext cx="2165790" cy="1996579"/>
          </a:xfrm>
          <a:prstGeom prst="rect">
            <a:avLst/>
          </a:prstGeom>
        </p:spPr>
      </p:pic>
      <p:sp>
        <p:nvSpPr>
          <p:cNvPr id="14" name="TextBox 13">
            <a:extLst>
              <a:ext uri="{FF2B5EF4-FFF2-40B4-BE49-F238E27FC236}">
                <a16:creationId xmlns:a16="http://schemas.microsoft.com/office/drawing/2014/main" id="{71C3F7C1-8D77-D784-2FB7-CE86BDD2C2B9}"/>
              </a:ext>
            </a:extLst>
          </p:cNvPr>
          <p:cNvSpPr txBox="1"/>
          <p:nvPr/>
        </p:nvSpPr>
        <p:spPr>
          <a:xfrm>
            <a:off x="8778282" y="4010218"/>
            <a:ext cx="2683882" cy="1477328"/>
          </a:xfrm>
          <a:prstGeom prst="rect">
            <a:avLst/>
          </a:prstGeom>
          <a:noFill/>
        </p:spPr>
        <p:txBody>
          <a:bodyPr wrap="square" rtlCol="0">
            <a:spAutoFit/>
          </a:bodyPr>
          <a:lstStyle/>
          <a:p>
            <a:r>
              <a:rPr lang="en-GB" b="1"/>
              <a:t>No Real Time Update</a:t>
            </a:r>
          </a:p>
          <a:p>
            <a:r>
              <a:rPr lang="en-GB"/>
              <a:t>In manual data handling real time updates like staff absences are not instantly updated</a:t>
            </a:r>
          </a:p>
        </p:txBody>
      </p:sp>
    </p:spTree>
    <p:extLst>
      <p:ext uri="{BB962C8B-B14F-4D97-AF65-F5344CB8AC3E}">
        <p14:creationId xmlns:p14="http://schemas.microsoft.com/office/powerpoint/2010/main" val="193062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Oval 23">
            <a:extLst>
              <a:ext uri="{FF2B5EF4-FFF2-40B4-BE49-F238E27FC236}">
                <a16:creationId xmlns:a16="http://schemas.microsoft.com/office/drawing/2014/main" id="{163666A6-7888-C2B3-904D-5CF14F3B032D}"/>
              </a:ext>
            </a:extLst>
          </p:cNvPr>
          <p:cNvSpPr/>
          <p:nvPr/>
        </p:nvSpPr>
        <p:spPr>
          <a:xfrm>
            <a:off x="2478420" y="4925962"/>
            <a:ext cx="2712321" cy="130937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3" name="Oval 22">
            <a:extLst>
              <a:ext uri="{FF2B5EF4-FFF2-40B4-BE49-F238E27FC236}">
                <a16:creationId xmlns:a16="http://schemas.microsoft.com/office/drawing/2014/main" id="{C9189ECE-DCB5-3F73-6DD2-B3F6AE47260A}"/>
              </a:ext>
            </a:extLst>
          </p:cNvPr>
          <p:cNvSpPr/>
          <p:nvPr/>
        </p:nvSpPr>
        <p:spPr>
          <a:xfrm>
            <a:off x="7911322" y="2344123"/>
            <a:ext cx="3208739" cy="1692053"/>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2" name="Oval 21">
            <a:extLst>
              <a:ext uri="{FF2B5EF4-FFF2-40B4-BE49-F238E27FC236}">
                <a16:creationId xmlns:a16="http://schemas.microsoft.com/office/drawing/2014/main" id="{4C4143C0-9F81-2617-5113-3C430C73E4F7}"/>
              </a:ext>
            </a:extLst>
          </p:cNvPr>
          <p:cNvSpPr/>
          <p:nvPr/>
        </p:nvSpPr>
        <p:spPr>
          <a:xfrm>
            <a:off x="625842" y="2322770"/>
            <a:ext cx="3208739" cy="1692053"/>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29F8C8C-53ED-758E-3957-FB029948CF46}"/>
              </a:ext>
            </a:extLst>
          </p:cNvPr>
          <p:cNvSpPr>
            <a:spLocks noGrp="1"/>
          </p:cNvSpPr>
          <p:nvPr>
            <p:ph type="title"/>
          </p:nvPr>
        </p:nvSpPr>
        <p:spPr>
          <a:xfrm>
            <a:off x="1066800" y="452503"/>
            <a:ext cx="10058400" cy="819792"/>
          </a:xfrm>
        </p:spPr>
        <p:txBody>
          <a:bodyPr/>
          <a:lstStyle/>
          <a:p>
            <a:pPr algn="ctr"/>
            <a:r>
              <a:rPr lang="en-GB"/>
              <a:t>IMPROVEMENTS AFTER EXCEL</a:t>
            </a:r>
          </a:p>
        </p:txBody>
      </p:sp>
      <p:pic>
        <p:nvPicPr>
          <p:cNvPr id="14" name="Picture 13">
            <a:extLst>
              <a:ext uri="{FF2B5EF4-FFF2-40B4-BE49-F238E27FC236}">
                <a16:creationId xmlns:a16="http://schemas.microsoft.com/office/drawing/2014/main" id="{9704DCCC-7503-002A-F963-1EC4D429E5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8918" y="1868432"/>
            <a:ext cx="3370644" cy="3047698"/>
          </a:xfrm>
          <a:prstGeom prst="rect">
            <a:avLst/>
          </a:prstGeom>
        </p:spPr>
      </p:pic>
      <p:sp>
        <p:nvSpPr>
          <p:cNvPr id="17" name="TextBox 16">
            <a:extLst>
              <a:ext uri="{FF2B5EF4-FFF2-40B4-BE49-F238E27FC236}">
                <a16:creationId xmlns:a16="http://schemas.microsoft.com/office/drawing/2014/main" id="{B9A03F79-0263-F685-31CA-EB7CBE24ED6D}"/>
              </a:ext>
            </a:extLst>
          </p:cNvPr>
          <p:cNvSpPr txBox="1"/>
          <p:nvPr/>
        </p:nvSpPr>
        <p:spPr>
          <a:xfrm>
            <a:off x="768014" y="2733367"/>
            <a:ext cx="2909251" cy="923330"/>
          </a:xfrm>
          <a:prstGeom prst="rect">
            <a:avLst/>
          </a:prstGeom>
          <a:noFill/>
        </p:spPr>
        <p:txBody>
          <a:bodyPr wrap="square" rtlCol="0">
            <a:spAutoFit/>
          </a:bodyPr>
          <a:lstStyle/>
          <a:p>
            <a:pPr algn="ctr"/>
            <a:r>
              <a:rPr lang="en-GB"/>
              <a:t>Easy and Accurate scheduling and tracking of staff rotas and attendance</a:t>
            </a:r>
          </a:p>
        </p:txBody>
      </p:sp>
      <p:sp>
        <p:nvSpPr>
          <p:cNvPr id="20" name="TextBox 19">
            <a:extLst>
              <a:ext uri="{FF2B5EF4-FFF2-40B4-BE49-F238E27FC236}">
                <a16:creationId xmlns:a16="http://schemas.microsoft.com/office/drawing/2014/main" id="{836B5C66-0BF2-C673-AC90-690E20695ECA}"/>
              </a:ext>
            </a:extLst>
          </p:cNvPr>
          <p:cNvSpPr txBox="1"/>
          <p:nvPr/>
        </p:nvSpPr>
        <p:spPr>
          <a:xfrm>
            <a:off x="2711410" y="5173510"/>
            <a:ext cx="2215681" cy="923330"/>
          </a:xfrm>
          <a:prstGeom prst="rect">
            <a:avLst/>
          </a:prstGeom>
          <a:noFill/>
        </p:spPr>
        <p:txBody>
          <a:bodyPr wrap="square" rtlCol="0">
            <a:spAutoFit/>
          </a:bodyPr>
          <a:lstStyle/>
          <a:p>
            <a:pPr algn="ctr"/>
            <a:r>
              <a:rPr lang="en-GB"/>
              <a:t>Proper management of medication and care plans</a:t>
            </a:r>
          </a:p>
        </p:txBody>
      </p:sp>
      <p:sp>
        <p:nvSpPr>
          <p:cNvPr id="21" name="TextBox 20">
            <a:extLst>
              <a:ext uri="{FF2B5EF4-FFF2-40B4-BE49-F238E27FC236}">
                <a16:creationId xmlns:a16="http://schemas.microsoft.com/office/drawing/2014/main" id="{5FAF2548-721F-C3CA-A715-591D8C5E6B5B}"/>
              </a:ext>
            </a:extLst>
          </p:cNvPr>
          <p:cNvSpPr txBox="1"/>
          <p:nvPr/>
        </p:nvSpPr>
        <p:spPr>
          <a:xfrm>
            <a:off x="8163755" y="2812817"/>
            <a:ext cx="2703871" cy="923330"/>
          </a:xfrm>
          <a:prstGeom prst="rect">
            <a:avLst/>
          </a:prstGeom>
          <a:noFill/>
        </p:spPr>
        <p:txBody>
          <a:bodyPr wrap="square" rtlCol="0">
            <a:spAutoFit/>
          </a:bodyPr>
          <a:lstStyle/>
          <a:p>
            <a:pPr algn="ctr"/>
            <a:r>
              <a:rPr lang="en-GB"/>
              <a:t>Team communicates and shares data in a proper and easy ways</a:t>
            </a:r>
          </a:p>
        </p:txBody>
      </p:sp>
      <p:sp>
        <p:nvSpPr>
          <p:cNvPr id="25" name="Oval 24">
            <a:extLst>
              <a:ext uri="{FF2B5EF4-FFF2-40B4-BE49-F238E27FC236}">
                <a16:creationId xmlns:a16="http://schemas.microsoft.com/office/drawing/2014/main" id="{175571B5-9996-36DD-55C2-4CA6CE521D26}"/>
              </a:ext>
            </a:extLst>
          </p:cNvPr>
          <p:cNvSpPr/>
          <p:nvPr/>
        </p:nvSpPr>
        <p:spPr>
          <a:xfrm>
            <a:off x="6915753" y="4916130"/>
            <a:ext cx="2712321" cy="130937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TextBox 25">
            <a:extLst>
              <a:ext uri="{FF2B5EF4-FFF2-40B4-BE49-F238E27FC236}">
                <a16:creationId xmlns:a16="http://schemas.microsoft.com/office/drawing/2014/main" id="{53D39145-F5B4-8533-C700-60FE302F3D37}"/>
              </a:ext>
            </a:extLst>
          </p:cNvPr>
          <p:cNvSpPr txBox="1"/>
          <p:nvPr/>
        </p:nvSpPr>
        <p:spPr>
          <a:xfrm>
            <a:off x="7164072" y="5025179"/>
            <a:ext cx="2215681" cy="1200329"/>
          </a:xfrm>
          <a:prstGeom prst="rect">
            <a:avLst/>
          </a:prstGeom>
          <a:noFill/>
        </p:spPr>
        <p:txBody>
          <a:bodyPr wrap="square" rtlCol="0">
            <a:spAutoFit/>
          </a:bodyPr>
          <a:lstStyle/>
          <a:p>
            <a:pPr algn="ctr"/>
            <a:r>
              <a:rPr lang="en-GB"/>
              <a:t>Easy calculation of hours worked, wages and income and expenses</a:t>
            </a:r>
          </a:p>
        </p:txBody>
      </p:sp>
    </p:spTree>
    <p:extLst>
      <p:ext uri="{BB962C8B-B14F-4D97-AF65-F5344CB8AC3E}">
        <p14:creationId xmlns:p14="http://schemas.microsoft.com/office/powerpoint/2010/main" val="137346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C9F47-A087-F7EA-732B-0D5CB7F2D776}"/>
              </a:ext>
            </a:extLst>
          </p:cNvPr>
          <p:cNvSpPr>
            <a:spLocks noGrp="1"/>
          </p:cNvSpPr>
          <p:nvPr>
            <p:ph type="title"/>
          </p:nvPr>
        </p:nvSpPr>
        <p:spPr>
          <a:xfrm>
            <a:off x="1097280" y="855406"/>
            <a:ext cx="10058400" cy="881954"/>
          </a:xfrm>
        </p:spPr>
        <p:txBody>
          <a:bodyPr/>
          <a:lstStyle/>
          <a:p>
            <a:pPr algn="ctr"/>
            <a:r>
              <a:rPr lang="en-GB"/>
              <a:t>BENEFITS OF EXCEL </a:t>
            </a:r>
          </a:p>
        </p:txBody>
      </p:sp>
      <p:sp>
        <p:nvSpPr>
          <p:cNvPr id="7" name="Rectangle 6">
            <a:extLst>
              <a:ext uri="{FF2B5EF4-FFF2-40B4-BE49-F238E27FC236}">
                <a16:creationId xmlns:a16="http://schemas.microsoft.com/office/drawing/2014/main" id="{F6F3EDE7-8C97-9578-BAC8-9AA1FF0D7CF7}"/>
              </a:ext>
            </a:extLst>
          </p:cNvPr>
          <p:cNvSpPr/>
          <p:nvPr/>
        </p:nvSpPr>
        <p:spPr>
          <a:xfrm>
            <a:off x="3850311" y="1951702"/>
            <a:ext cx="1852397" cy="3667433"/>
          </a:xfrm>
          <a:prstGeom prst="rect">
            <a:avLst/>
          </a:prstGeom>
          <a:ln w="28575">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b="1"/>
              <a:t>Reduces Data Entry Time</a:t>
            </a:r>
          </a:p>
          <a:p>
            <a:pPr algn="ctr"/>
            <a:endParaRPr lang="en-GB" b="1"/>
          </a:p>
          <a:p>
            <a:pPr algn="ctr"/>
            <a:r>
              <a:rPr lang="en-GB"/>
              <a:t>Using Excel will reduce the manual data entry time by 94%</a:t>
            </a:r>
          </a:p>
        </p:txBody>
      </p:sp>
      <p:sp>
        <p:nvSpPr>
          <p:cNvPr id="8" name="Rectangle 7">
            <a:extLst>
              <a:ext uri="{FF2B5EF4-FFF2-40B4-BE49-F238E27FC236}">
                <a16:creationId xmlns:a16="http://schemas.microsoft.com/office/drawing/2014/main" id="{170D74B4-FDD8-6ACF-2A71-9091AD142D01}"/>
              </a:ext>
            </a:extLst>
          </p:cNvPr>
          <p:cNvSpPr/>
          <p:nvPr/>
        </p:nvSpPr>
        <p:spPr>
          <a:xfrm>
            <a:off x="6341805" y="1951702"/>
            <a:ext cx="1852397" cy="3667433"/>
          </a:xfrm>
          <a:prstGeom prst="rect">
            <a:avLst/>
          </a:prstGeom>
          <a:ln w="28575">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r>
              <a:rPr lang="en-GB" b="1"/>
              <a:t>Easy Calculations</a:t>
            </a:r>
          </a:p>
          <a:p>
            <a:pPr algn="ctr"/>
            <a:endParaRPr lang="en-GB" b="1"/>
          </a:p>
          <a:p>
            <a:pPr algn="ctr"/>
            <a:r>
              <a:rPr lang="en-GB"/>
              <a:t>Formulas in Excel makes calculations quick easy and helps avoid human mistakes </a:t>
            </a:r>
          </a:p>
        </p:txBody>
      </p:sp>
      <p:sp>
        <p:nvSpPr>
          <p:cNvPr id="9" name="Rectangle 8">
            <a:extLst>
              <a:ext uri="{FF2B5EF4-FFF2-40B4-BE49-F238E27FC236}">
                <a16:creationId xmlns:a16="http://schemas.microsoft.com/office/drawing/2014/main" id="{C78CF344-D5F0-0922-C02B-238EB1C4EAA2}"/>
              </a:ext>
            </a:extLst>
          </p:cNvPr>
          <p:cNvSpPr/>
          <p:nvPr/>
        </p:nvSpPr>
        <p:spPr>
          <a:xfrm>
            <a:off x="9040761" y="1951702"/>
            <a:ext cx="2041649" cy="3667433"/>
          </a:xfrm>
          <a:prstGeom prst="rect">
            <a:avLst/>
          </a:prstGeom>
          <a:ln w="28575">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endParaRPr lang="en-GB" b="1"/>
          </a:p>
          <a:p>
            <a:pPr algn="ctr"/>
            <a:r>
              <a:rPr lang="en-GB" b="1"/>
              <a:t>Clear Presentations</a:t>
            </a:r>
          </a:p>
          <a:p>
            <a:pPr algn="ctr"/>
            <a:endParaRPr lang="en-GB" b="1"/>
          </a:p>
          <a:p>
            <a:pPr algn="ctr"/>
            <a:r>
              <a:rPr lang="en-GB"/>
              <a:t>Data can be presented as charts and diagrams to better understand the reports</a:t>
            </a:r>
          </a:p>
        </p:txBody>
      </p:sp>
      <p:sp>
        <p:nvSpPr>
          <p:cNvPr id="11" name="Rectangle 10">
            <a:extLst>
              <a:ext uri="{FF2B5EF4-FFF2-40B4-BE49-F238E27FC236}">
                <a16:creationId xmlns:a16="http://schemas.microsoft.com/office/drawing/2014/main" id="{1F3B2E9A-EB5D-05F1-C29E-578A70A856DC}"/>
              </a:ext>
            </a:extLst>
          </p:cNvPr>
          <p:cNvSpPr/>
          <p:nvPr/>
        </p:nvSpPr>
        <p:spPr>
          <a:xfrm>
            <a:off x="1140049" y="1951703"/>
            <a:ext cx="1852397" cy="3667433"/>
          </a:xfrm>
          <a:prstGeom prst="rect">
            <a:avLst/>
          </a:prstGeom>
          <a:ln w="28575">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b="1"/>
              <a:t>Reduces Data Storage space</a:t>
            </a:r>
          </a:p>
          <a:p>
            <a:pPr algn="ctr"/>
            <a:endParaRPr lang="en-GB" b="1"/>
          </a:p>
          <a:p>
            <a:pPr algn="ctr"/>
            <a:r>
              <a:rPr lang="en-GB"/>
              <a:t>Can store and access large quantities of data in small spaces safely</a:t>
            </a:r>
          </a:p>
        </p:txBody>
      </p:sp>
      <p:pic>
        <p:nvPicPr>
          <p:cNvPr id="13" name="Picture 12">
            <a:extLst>
              <a:ext uri="{FF2B5EF4-FFF2-40B4-BE49-F238E27FC236}">
                <a16:creationId xmlns:a16="http://schemas.microsoft.com/office/drawing/2014/main" id="{9872C44B-2E59-71F6-DC17-2CD164F03D23}"/>
              </a:ext>
            </a:extLst>
          </p:cNvPr>
          <p:cNvPicPr>
            <a:picLocks noChangeAspect="1"/>
          </p:cNvPicPr>
          <p:nvPr/>
        </p:nvPicPr>
        <p:blipFill>
          <a:blip r:embed="rId2">
            <a:extLst>
              <a:ext uri="{28A0092B-C50C-407E-A947-70E740481C1C}">
                <a14:useLocalDpi xmlns:a14="http://schemas.microsoft.com/office/drawing/2010/main" val="0"/>
              </a:ext>
            </a:extLst>
          </a:blip>
          <a:srcRect l="14671" t="22178" r="13019" b="22264"/>
          <a:stretch>
            <a:fillRect/>
          </a:stretch>
        </p:blipFill>
        <p:spPr>
          <a:xfrm>
            <a:off x="1316108" y="2035278"/>
            <a:ext cx="1343701" cy="1032387"/>
          </a:xfrm>
          <a:prstGeom prst="rect">
            <a:avLst/>
          </a:prstGeom>
        </p:spPr>
      </p:pic>
      <p:pic>
        <p:nvPicPr>
          <p:cNvPr id="15" name="Picture 14">
            <a:extLst>
              <a:ext uri="{FF2B5EF4-FFF2-40B4-BE49-F238E27FC236}">
                <a16:creationId xmlns:a16="http://schemas.microsoft.com/office/drawing/2014/main" id="{095BEF51-AE49-B42C-E38F-F102F93643C5}"/>
              </a:ext>
            </a:extLst>
          </p:cNvPr>
          <p:cNvPicPr>
            <a:picLocks noChangeAspect="1"/>
          </p:cNvPicPr>
          <p:nvPr/>
        </p:nvPicPr>
        <p:blipFill>
          <a:blip r:embed="rId3">
            <a:extLst>
              <a:ext uri="{28A0092B-C50C-407E-A947-70E740481C1C}">
                <a14:useLocalDpi xmlns:a14="http://schemas.microsoft.com/office/drawing/2010/main" val="0"/>
              </a:ext>
            </a:extLst>
          </a:blip>
          <a:srcRect l="15381" t="8223" r="23180"/>
          <a:stretch>
            <a:fillRect/>
          </a:stretch>
        </p:blipFill>
        <p:spPr>
          <a:xfrm>
            <a:off x="4178484" y="1948752"/>
            <a:ext cx="1105101" cy="1238865"/>
          </a:xfrm>
          <a:prstGeom prst="rect">
            <a:avLst/>
          </a:prstGeom>
        </p:spPr>
      </p:pic>
      <p:pic>
        <p:nvPicPr>
          <p:cNvPr id="17" name="Picture 16">
            <a:extLst>
              <a:ext uri="{FF2B5EF4-FFF2-40B4-BE49-F238E27FC236}">
                <a16:creationId xmlns:a16="http://schemas.microsoft.com/office/drawing/2014/main" id="{CE281D6C-73E8-0C15-A576-73FA78B783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5117" y="2035278"/>
            <a:ext cx="924211" cy="924211"/>
          </a:xfrm>
          <a:prstGeom prst="rect">
            <a:avLst/>
          </a:prstGeom>
        </p:spPr>
      </p:pic>
      <p:pic>
        <p:nvPicPr>
          <p:cNvPr id="19" name="Picture 18">
            <a:extLst>
              <a:ext uri="{FF2B5EF4-FFF2-40B4-BE49-F238E27FC236}">
                <a16:creationId xmlns:a16="http://schemas.microsoft.com/office/drawing/2014/main" id="{2A237895-A7F6-2ADB-105E-3BEC6B9109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75101" y="1981700"/>
            <a:ext cx="1172967" cy="1172967"/>
          </a:xfrm>
          <a:prstGeom prst="rect">
            <a:avLst/>
          </a:prstGeom>
        </p:spPr>
      </p:pic>
    </p:spTree>
    <p:extLst>
      <p:ext uri="{BB962C8B-B14F-4D97-AF65-F5344CB8AC3E}">
        <p14:creationId xmlns:p14="http://schemas.microsoft.com/office/powerpoint/2010/main" val="225531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385B-12ED-3C96-54BD-1400CF4BE7E6}"/>
              </a:ext>
            </a:extLst>
          </p:cNvPr>
          <p:cNvSpPr>
            <a:spLocks noGrp="1"/>
          </p:cNvSpPr>
          <p:nvPr>
            <p:ph type="title"/>
          </p:nvPr>
        </p:nvSpPr>
        <p:spPr>
          <a:xfrm>
            <a:off x="1097280" y="894735"/>
            <a:ext cx="10058400" cy="842625"/>
          </a:xfrm>
        </p:spPr>
        <p:txBody>
          <a:bodyPr/>
          <a:lstStyle/>
          <a:p>
            <a:pPr algn="ctr"/>
            <a:r>
              <a:rPr lang="en-US"/>
              <a:t>LIMITATIONS OF EXCEL</a:t>
            </a:r>
          </a:p>
        </p:txBody>
      </p:sp>
      <p:sp>
        <p:nvSpPr>
          <p:cNvPr id="4" name="Rectangle 3">
            <a:extLst>
              <a:ext uri="{FF2B5EF4-FFF2-40B4-BE49-F238E27FC236}">
                <a16:creationId xmlns:a16="http://schemas.microsoft.com/office/drawing/2014/main" id="{904AEFDB-4210-46A6-7752-A0E478676126}"/>
              </a:ext>
            </a:extLst>
          </p:cNvPr>
          <p:cNvSpPr/>
          <p:nvPr/>
        </p:nvSpPr>
        <p:spPr>
          <a:xfrm>
            <a:off x="904567" y="2054942"/>
            <a:ext cx="2890684" cy="3725662"/>
          </a:xfrm>
          <a:prstGeom prst="rect">
            <a:avLst/>
          </a:prstGeom>
          <a:ln w="38100">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endParaRPr lang="en-GB" b="1"/>
          </a:p>
          <a:p>
            <a:pPr algn="ctr"/>
            <a:r>
              <a:rPr lang="en-GB" b="1"/>
              <a:t>Human Error</a:t>
            </a:r>
          </a:p>
          <a:p>
            <a:pPr algn="ctr"/>
            <a:endParaRPr lang="en-GB"/>
          </a:p>
          <a:p>
            <a:pPr algn="ctr"/>
            <a:r>
              <a:rPr lang="en-GB"/>
              <a:t>If a wrong entry or a formula was entered the whole file will give the wrong information</a:t>
            </a:r>
          </a:p>
        </p:txBody>
      </p:sp>
      <p:sp>
        <p:nvSpPr>
          <p:cNvPr id="10" name="Rectangle 9">
            <a:extLst>
              <a:ext uri="{FF2B5EF4-FFF2-40B4-BE49-F238E27FC236}">
                <a16:creationId xmlns:a16="http://schemas.microsoft.com/office/drawing/2014/main" id="{D6020297-54D8-BA8F-F5D0-CD6845F1C8AD}"/>
              </a:ext>
            </a:extLst>
          </p:cNvPr>
          <p:cNvSpPr/>
          <p:nvPr/>
        </p:nvSpPr>
        <p:spPr>
          <a:xfrm>
            <a:off x="4591666" y="1966452"/>
            <a:ext cx="3008669" cy="3725662"/>
          </a:xfrm>
          <a:prstGeom prst="rect">
            <a:avLst/>
          </a:prstGeom>
          <a:ln w="38100">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endParaRPr lang="en-GB" b="1"/>
          </a:p>
          <a:p>
            <a:pPr algn="ctr"/>
            <a:r>
              <a:rPr lang="en-GB" b="1"/>
              <a:t>Skill Gaps</a:t>
            </a:r>
          </a:p>
          <a:p>
            <a:pPr algn="ctr"/>
            <a:endParaRPr lang="en-GB"/>
          </a:p>
          <a:p>
            <a:pPr algn="ctr"/>
            <a:r>
              <a:rPr lang="en-GB"/>
              <a:t>If the staff are not properly trained, they will prefer using the paper filings because it is easier</a:t>
            </a:r>
          </a:p>
        </p:txBody>
      </p:sp>
      <p:sp>
        <p:nvSpPr>
          <p:cNvPr id="11" name="Rectangle 10">
            <a:extLst>
              <a:ext uri="{FF2B5EF4-FFF2-40B4-BE49-F238E27FC236}">
                <a16:creationId xmlns:a16="http://schemas.microsoft.com/office/drawing/2014/main" id="{4380412B-2B41-FD06-9CF4-740A3F61B70F}"/>
              </a:ext>
            </a:extLst>
          </p:cNvPr>
          <p:cNvSpPr/>
          <p:nvPr/>
        </p:nvSpPr>
        <p:spPr>
          <a:xfrm>
            <a:off x="8396751" y="1966452"/>
            <a:ext cx="3008670" cy="3725662"/>
          </a:xfrm>
          <a:prstGeom prst="rect">
            <a:avLst/>
          </a:prstGeom>
          <a:ln w="38100">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b="1"/>
              <a:t>Safety and Security</a:t>
            </a:r>
          </a:p>
          <a:p>
            <a:pPr algn="ctr"/>
            <a:endParaRPr lang="en-GB"/>
          </a:p>
          <a:p>
            <a:pPr algn="ctr"/>
            <a:r>
              <a:rPr lang="en-GB"/>
              <a:t>It is easy to accidently share the data with wrong person or even delete it. Risking safety of personal data</a:t>
            </a:r>
          </a:p>
        </p:txBody>
      </p:sp>
      <p:pic>
        <p:nvPicPr>
          <p:cNvPr id="13" name="Picture 12">
            <a:extLst>
              <a:ext uri="{FF2B5EF4-FFF2-40B4-BE49-F238E27FC236}">
                <a16:creationId xmlns:a16="http://schemas.microsoft.com/office/drawing/2014/main" id="{FB3C2D93-34D2-A415-9960-9BBBA4B937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676" y="2316581"/>
            <a:ext cx="2272530" cy="1213200"/>
          </a:xfrm>
          <a:prstGeom prst="rect">
            <a:avLst/>
          </a:prstGeom>
        </p:spPr>
      </p:pic>
      <p:pic>
        <p:nvPicPr>
          <p:cNvPr id="15" name="Picture 14">
            <a:extLst>
              <a:ext uri="{FF2B5EF4-FFF2-40B4-BE49-F238E27FC236}">
                <a16:creationId xmlns:a16="http://schemas.microsoft.com/office/drawing/2014/main" id="{A31A900D-93B4-A192-07E8-CD7D58648DFB}"/>
              </a:ext>
            </a:extLst>
          </p:cNvPr>
          <p:cNvPicPr>
            <a:picLocks noChangeAspect="1"/>
          </p:cNvPicPr>
          <p:nvPr/>
        </p:nvPicPr>
        <p:blipFill>
          <a:blip r:embed="rId3">
            <a:extLst>
              <a:ext uri="{28A0092B-C50C-407E-A947-70E740481C1C}">
                <a14:useLocalDpi xmlns:a14="http://schemas.microsoft.com/office/drawing/2010/main" val="0"/>
              </a:ext>
            </a:extLst>
          </a:blip>
          <a:srcRect l="14893" r="9834" b="28284"/>
          <a:stretch>
            <a:fillRect/>
          </a:stretch>
        </p:blipFill>
        <p:spPr>
          <a:xfrm>
            <a:off x="5199024" y="2063297"/>
            <a:ext cx="1616968" cy="1525307"/>
          </a:xfrm>
          <a:prstGeom prst="rect">
            <a:avLst/>
          </a:prstGeom>
        </p:spPr>
      </p:pic>
      <p:pic>
        <p:nvPicPr>
          <p:cNvPr id="19" name="Picture 18">
            <a:extLst>
              <a:ext uri="{FF2B5EF4-FFF2-40B4-BE49-F238E27FC236}">
                <a16:creationId xmlns:a16="http://schemas.microsoft.com/office/drawing/2014/main" id="{EE014873-80FC-0A6E-8ABF-B1148497A533}"/>
              </a:ext>
            </a:extLst>
          </p:cNvPr>
          <p:cNvPicPr>
            <a:picLocks noChangeAspect="1"/>
          </p:cNvPicPr>
          <p:nvPr/>
        </p:nvPicPr>
        <p:blipFill>
          <a:blip r:embed="rId4">
            <a:extLst>
              <a:ext uri="{28A0092B-C50C-407E-A947-70E740481C1C}">
                <a14:useLocalDpi xmlns:a14="http://schemas.microsoft.com/office/drawing/2010/main" val="0"/>
              </a:ext>
            </a:extLst>
          </a:blip>
          <a:srcRect l="12287" t="15710" r="10983" b="26738"/>
          <a:stretch>
            <a:fillRect/>
          </a:stretch>
        </p:blipFill>
        <p:spPr>
          <a:xfrm>
            <a:off x="8873615" y="2063297"/>
            <a:ext cx="2054942" cy="1168413"/>
          </a:xfrm>
          <a:prstGeom prst="rect">
            <a:avLst/>
          </a:prstGeom>
        </p:spPr>
      </p:pic>
    </p:spTree>
    <p:extLst>
      <p:ext uri="{BB962C8B-B14F-4D97-AF65-F5344CB8AC3E}">
        <p14:creationId xmlns:p14="http://schemas.microsoft.com/office/powerpoint/2010/main" val="198037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F811-8466-F5D6-E881-805AD5F50BA7}"/>
              </a:ext>
            </a:extLst>
          </p:cNvPr>
          <p:cNvSpPr>
            <a:spLocks noGrp="1"/>
          </p:cNvSpPr>
          <p:nvPr>
            <p:ph type="title"/>
          </p:nvPr>
        </p:nvSpPr>
        <p:spPr/>
        <p:txBody>
          <a:bodyPr/>
          <a:lstStyle/>
          <a:p>
            <a:r>
              <a:rPr lang="en-GB"/>
              <a:t>REFERENCES</a:t>
            </a:r>
          </a:p>
        </p:txBody>
      </p:sp>
      <p:sp>
        <p:nvSpPr>
          <p:cNvPr id="4" name="Rectangle 1">
            <a:extLst>
              <a:ext uri="{FF2B5EF4-FFF2-40B4-BE49-F238E27FC236}">
                <a16:creationId xmlns:a16="http://schemas.microsoft.com/office/drawing/2014/main" id="{4726D419-0427-7A55-8BF6-AA1AA161F016}"/>
              </a:ext>
            </a:extLst>
          </p:cNvPr>
          <p:cNvSpPr>
            <a:spLocks noGrp="1" noChangeArrowheads="1"/>
          </p:cNvSpPr>
          <p:nvPr>
            <p:ph idx="1"/>
          </p:nvPr>
        </p:nvSpPr>
        <p:spPr bwMode="auto">
          <a:xfrm>
            <a:off x="1227066" y="2159399"/>
            <a:ext cx="9737868"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Health Education England (2023) </a:t>
            </a:r>
            <a:r>
              <a:rPr kumimoji="0" lang="en-US" altLang="en-US" sz="1800" b="0" i="1" u="none" strike="noStrike" cap="none" normalizeH="0" baseline="0">
                <a:ln>
                  <a:noFill/>
                </a:ln>
                <a:solidFill>
                  <a:schemeClr val="tx1"/>
                </a:solidFill>
                <a:effectLst/>
                <a:latin typeface="Arial" panose="020B0604020202020204" pitchFamily="34" charset="0"/>
              </a:rPr>
              <a:t>Digital Literacy Capability Framework for Health and Social Care</a:t>
            </a:r>
            <a:r>
              <a:rPr kumimoji="0" lang="en-US" altLang="en-US" sz="1800" b="0" i="0" u="none" strike="noStrike" cap="none" normalizeH="0" baseline="0">
                <a:ln>
                  <a:noFill/>
                </a:ln>
                <a:solidFill>
                  <a:schemeClr val="tx1"/>
                </a:solidFill>
                <a:effectLst/>
                <a:latin typeface="Arial" panose="020B0604020202020204" pitchFamily="34" charset="0"/>
              </a:rPr>
              <a:t>. London: HEE.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Information Commissioner’s Office (2024) </a:t>
            </a:r>
            <a:r>
              <a:rPr kumimoji="0" lang="en-US" altLang="en-US" sz="1800" b="0" i="1" u="none" strike="noStrike" cap="none" normalizeH="0" baseline="0">
                <a:ln>
                  <a:noFill/>
                </a:ln>
                <a:solidFill>
                  <a:schemeClr val="tx1"/>
                </a:solidFill>
                <a:effectLst/>
                <a:latin typeface="Arial" panose="020B0604020202020204" pitchFamily="34" charset="0"/>
              </a:rPr>
              <a:t>Guide to the General Data Protection Regulation (GDPR)</a:t>
            </a:r>
            <a:r>
              <a:rPr kumimoji="0" lang="en-US" altLang="en-US" sz="1800" b="0" i="0" u="none" strike="noStrike" cap="none" normalizeH="0" baseline="0">
                <a:ln>
                  <a:noFill/>
                </a:ln>
                <a:solidFill>
                  <a:schemeClr val="tx1"/>
                </a:solidFill>
                <a:effectLst/>
                <a:latin typeface="Arial" panose="020B0604020202020204" pitchFamily="34" charset="0"/>
              </a:rPr>
              <a:t>. Available at: </a:t>
            </a:r>
            <a:r>
              <a:rPr kumimoji="0" lang="en-US" altLang="en-US" sz="1800" b="0" i="0" u="none" strike="noStrike" cap="none" normalizeH="0" baseline="0">
                <a:ln>
                  <a:noFill/>
                </a:ln>
                <a:solidFill>
                  <a:schemeClr val="tx1"/>
                </a:solidFill>
                <a:effectLst/>
                <a:latin typeface="Arial" panose="020B0604020202020204" pitchFamily="34" charset="0"/>
                <a:hlinkClick r:id="rId2"/>
              </a:rPr>
              <a:t>https://ico.org.uk</a:t>
            </a:r>
            <a:r>
              <a:rPr kumimoji="0" lang="en-US" altLang="en-US" sz="1800" b="0" i="0" u="none" strike="noStrike" cap="none" normalizeH="0" baseline="0">
                <a:ln>
                  <a:noFill/>
                </a:ln>
                <a:solidFill>
                  <a:schemeClr val="tx1"/>
                </a:solidFill>
                <a:effectLst/>
                <a:latin typeface="Arial" panose="020B0604020202020204" pitchFamily="34" charset="0"/>
              </a:rPr>
              <a:t> (Accessed: 4 February 2026).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NHS England (2022) </a:t>
            </a:r>
            <a:r>
              <a:rPr kumimoji="0" lang="en-US" altLang="en-US" sz="1800" b="0" i="1" u="none" strike="noStrike" cap="none" normalizeH="0" baseline="0">
                <a:ln>
                  <a:noFill/>
                </a:ln>
                <a:solidFill>
                  <a:schemeClr val="tx1"/>
                </a:solidFill>
                <a:effectLst/>
                <a:latin typeface="Arial" panose="020B0604020202020204" pitchFamily="34" charset="0"/>
              </a:rPr>
              <a:t>A digital-first health and social care system</a:t>
            </a:r>
            <a:r>
              <a:rPr kumimoji="0" lang="en-US" altLang="en-US" sz="1800" b="0" i="0" u="none" strike="noStrike" cap="none" normalizeH="0" baseline="0">
                <a:ln>
                  <a:noFill/>
                </a:ln>
                <a:solidFill>
                  <a:schemeClr val="tx1"/>
                </a:solidFill>
                <a:effectLst/>
                <a:latin typeface="Arial" panose="020B0604020202020204" pitchFamily="34" charset="0"/>
              </a:rPr>
              <a:t>. Available at: </a:t>
            </a:r>
            <a:r>
              <a:rPr kumimoji="0" lang="en-US" altLang="en-US" sz="1800" b="0" i="0" u="none" strike="noStrike" cap="none" normalizeH="0" baseline="0">
                <a:ln>
                  <a:noFill/>
                </a:ln>
                <a:solidFill>
                  <a:schemeClr val="tx1"/>
                </a:solidFill>
                <a:effectLst/>
                <a:latin typeface="Arial" panose="020B0604020202020204" pitchFamily="34" charset="0"/>
                <a:hlinkClick r:id="rId3"/>
              </a:rPr>
              <a:t>https://www.england.nhs.uk</a:t>
            </a:r>
            <a:r>
              <a:rPr kumimoji="0" lang="en-US" altLang="en-US" sz="1800" b="0" i="0" u="none" strike="noStrike" cap="none" normalizeH="0" baseline="0">
                <a:ln>
                  <a:noFill/>
                </a:ln>
                <a:solidFill>
                  <a:schemeClr val="tx1"/>
                </a:solidFill>
                <a:effectLst/>
                <a:latin typeface="Arial" panose="020B0604020202020204" pitchFamily="34" charset="0"/>
              </a:rPr>
              <a:t> (Accessed: 4 February 2026)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Panko, R.R. (2016) 'What we know about spreadsheet errors', </a:t>
            </a:r>
            <a:r>
              <a:rPr kumimoji="0" lang="en-US" altLang="en-US" sz="1800" b="0" i="1" u="none" strike="noStrike" cap="none" normalizeH="0" baseline="0">
                <a:ln>
                  <a:noFill/>
                </a:ln>
                <a:solidFill>
                  <a:schemeClr val="tx1"/>
                </a:solidFill>
                <a:effectLst/>
                <a:latin typeface="Arial" panose="020B0604020202020204" pitchFamily="34" charset="0"/>
              </a:rPr>
              <a:t>Journal of End User and Information Systems</a:t>
            </a:r>
            <a:r>
              <a:rPr kumimoji="0" lang="en-US" altLang="en-US" sz="1800" b="0" i="0" u="none" strike="noStrike" cap="none" normalizeH="0" baseline="0">
                <a:ln>
                  <a:noFill/>
                </a:ln>
                <a:solidFill>
                  <a:schemeClr val="tx1"/>
                </a:solidFill>
                <a:effectLst/>
                <a:latin typeface="Arial" panose="020B0604020202020204" pitchFamily="34" charset="0"/>
              </a:rPr>
              <a:t>, 10(2), pp. 15-46.</a:t>
            </a:r>
          </a:p>
        </p:txBody>
      </p:sp>
    </p:spTree>
    <p:extLst>
      <p:ext uri="{BB962C8B-B14F-4D97-AF65-F5344CB8AC3E}">
        <p14:creationId xmlns:p14="http://schemas.microsoft.com/office/powerpoint/2010/main" val="3184432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B1938-6111-D39C-341E-B271E72D09BD}"/>
              </a:ext>
            </a:extLst>
          </p:cNvPr>
          <p:cNvSpPr>
            <a:spLocks noGrp="1"/>
          </p:cNvSpPr>
          <p:nvPr>
            <p:ph type="title"/>
          </p:nvPr>
        </p:nvSpPr>
        <p:spPr>
          <a:xfrm>
            <a:off x="969264" y="475488"/>
            <a:ext cx="10405872" cy="1261872"/>
          </a:xfrm>
        </p:spPr>
        <p:txBody>
          <a:bodyPr/>
          <a:lstStyle/>
          <a:p>
            <a:r>
              <a:rPr kumimoji="0" lang="en-US" sz="2000" b="1" i="0" u="none" strike="noStrike" kern="1200" cap="all" spc="0" normalizeH="0" baseline="0" noProof="0">
                <a:ln>
                  <a:noFill/>
                </a:ln>
                <a:solidFill>
                  <a:srgbClr val="F8F0E3"/>
                </a:solidFill>
                <a:effectLst/>
                <a:highlight>
                  <a:srgbClr val="808080"/>
                </a:highlight>
                <a:uLnTx/>
                <a:uFillTx/>
                <a:latin typeface="Avenir Next LT Pro"/>
                <a:ea typeface="+mj-ea"/>
                <a:cs typeface="+mj-cs"/>
              </a:rPr>
              <a:t>Slide 1 – Introduction to OneDrive at Greenfield Home Care Agency – Lecturer Bianca Dodgen</a:t>
            </a:r>
            <a:endParaRPr lang="en-GB"/>
          </a:p>
        </p:txBody>
      </p:sp>
      <p:sp>
        <p:nvSpPr>
          <p:cNvPr id="3" name="Content Placeholder 2">
            <a:extLst>
              <a:ext uri="{FF2B5EF4-FFF2-40B4-BE49-F238E27FC236}">
                <a16:creationId xmlns:a16="http://schemas.microsoft.com/office/drawing/2014/main" id="{5B19F48D-50CE-3A28-3B6F-95B6C8E544E0}"/>
              </a:ext>
            </a:extLst>
          </p:cNvPr>
          <p:cNvSpPr>
            <a:spLocks noGrp="1"/>
          </p:cNvSpPr>
          <p:nvPr>
            <p:ph idx="1"/>
          </p:nvPr>
        </p:nvSpPr>
        <p:spPr>
          <a:xfrm>
            <a:off x="603504" y="1845734"/>
            <a:ext cx="11064240" cy="2543386"/>
          </a:xfrm>
        </p:spPr>
        <p:txBody>
          <a:bodyPr>
            <a:normAutofit lnSpcReduction="10000"/>
          </a:bodyPr>
          <a:lstStyle/>
          <a:p>
            <a:r>
              <a:rPr lang="en-GB"/>
              <a:t>Microsoft OneDrive is a cloud-based storage and file-sharing tool within Microsoft 365 that supports secure access to files from any device (Microsoft, 2026.).</a:t>
            </a:r>
          </a:p>
          <a:p>
            <a:r>
              <a:rPr lang="en-GB"/>
              <a:t>Greenfield Home Care Agency operates across multiple locations, making digital collaboration essential (</a:t>
            </a:r>
            <a:r>
              <a:rPr lang="en-GB" err="1"/>
              <a:t>CMSWire</a:t>
            </a:r>
            <a:r>
              <a:rPr lang="en-GB"/>
              <a:t>, 2026).</a:t>
            </a:r>
          </a:p>
          <a:p>
            <a:r>
              <a:rPr lang="en-GB"/>
              <a:t>OneDrive enables staff to store, share, and collaborate on documents in real time (CNLTD, 2024).</a:t>
            </a:r>
          </a:p>
          <a:p>
            <a:r>
              <a:rPr lang="en-GB"/>
              <a:t>Cloud storage solutions are increasingly adopted by organisations to improve workflow efficiency (Aazam et al, 2016).</a:t>
            </a:r>
          </a:p>
        </p:txBody>
      </p:sp>
      <p:sp>
        <p:nvSpPr>
          <p:cNvPr id="4" name="TextBox 3">
            <a:extLst>
              <a:ext uri="{FF2B5EF4-FFF2-40B4-BE49-F238E27FC236}">
                <a16:creationId xmlns:a16="http://schemas.microsoft.com/office/drawing/2014/main" id="{DC9DC91E-0409-140E-1890-B0954F1A34B9}"/>
              </a:ext>
            </a:extLst>
          </p:cNvPr>
          <p:cNvSpPr txBox="1"/>
          <p:nvPr/>
        </p:nvSpPr>
        <p:spPr>
          <a:xfrm>
            <a:off x="457200" y="4389120"/>
            <a:ext cx="3877056" cy="1200329"/>
          </a:xfrm>
          <a:prstGeom prst="rect">
            <a:avLst/>
          </a:prstGeom>
          <a:noFill/>
        </p:spPr>
        <p:txBody>
          <a:bodyPr wrap="square" rtlCol="0">
            <a:spAutoFit/>
          </a:bodyPr>
          <a:lstStyle/>
          <a:p>
            <a:r>
              <a:rPr lang="en-GB"/>
              <a:t>Group 1 	</a:t>
            </a:r>
          </a:p>
          <a:p>
            <a:r>
              <a:rPr lang="en-GB"/>
              <a:t>Reda Haider: 2521599</a:t>
            </a:r>
          </a:p>
          <a:p>
            <a:r>
              <a:rPr lang="en-GB"/>
              <a:t>Zara Farooq: 2525293</a:t>
            </a:r>
          </a:p>
          <a:p>
            <a:endParaRPr lang="en-GB"/>
          </a:p>
        </p:txBody>
      </p:sp>
      <p:pic>
        <p:nvPicPr>
          <p:cNvPr id="5" name="Picture 4">
            <a:extLst>
              <a:ext uri="{FF2B5EF4-FFF2-40B4-BE49-F238E27FC236}">
                <a16:creationId xmlns:a16="http://schemas.microsoft.com/office/drawing/2014/main" id="{1AB54EAF-706D-42E1-837F-820CF4AAEB0E}"/>
              </a:ext>
            </a:extLst>
          </p:cNvPr>
          <p:cNvPicPr>
            <a:picLocks noChangeAspect="1"/>
          </p:cNvPicPr>
          <p:nvPr/>
        </p:nvPicPr>
        <p:blipFill>
          <a:blip r:embed="rId2"/>
          <a:stretch>
            <a:fillRect/>
          </a:stretch>
        </p:blipFill>
        <p:spPr>
          <a:xfrm>
            <a:off x="5608203" y="4495452"/>
            <a:ext cx="2694666" cy="1298561"/>
          </a:xfrm>
          <a:prstGeom prst="rect">
            <a:avLst/>
          </a:prstGeom>
        </p:spPr>
      </p:pic>
      <p:pic>
        <p:nvPicPr>
          <p:cNvPr id="6" name="Picture 5">
            <a:extLst>
              <a:ext uri="{FF2B5EF4-FFF2-40B4-BE49-F238E27FC236}">
                <a16:creationId xmlns:a16="http://schemas.microsoft.com/office/drawing/2014/main" id="{3FBCD76F-6696-DE0D-4BA6-BF9FEF906A28}"/>
              </a:ext>
            </a:extLst>
          </p:cNvPr>
          <p:cNvPicPr>
            <a:picLocks noChangeAspect="1"/>
          </p:cNvPicPr>
          <p:nvPr/>
        </p:nvPicPr>
        <p:blipFill>
          <a:blip r:embed="rId3"/>
          <a:stretch>
            <a:fillRect/>
          </a:stretch>
        </p:blipFill>
        <p:spPr>
          <a:xfrm>
            <a:off x="9034038" y="4620423"/>
            <a:ext cx="2700762" cy="1249788"/>
          </a:xfrm>
          <a:prstGeom prst="rect">
            <a:avLst/>
          </a:prstGeom>
        </p:spPr>
      </p:pic>
      <p:sp>
        <p:nvSpPr>
          <p:cNvPr id="8" name="TextBox 7">
            <a:extLst>
              <a:ext uri="{FF2B5EF4-FFF2-40B4-BE49-F238E27FC236}">
                <a16:creationId xmlns:a16="http://schemas.microsoft.com/office/drawing/2014/main" id="{385210EC-D0F0-0B7B-3667-0D8D249B6E0D}"/>
              </a:ext>
            </a:extLst>
          </p:cNvPr>
          <p:cNvSpPr txBox="1"/>
          <p:nvPr/>
        </p:nvSpPr>
        <p:spPr>
          <a:xfrm>
            <a:off x="8892306" y="276073"/>
            <a:ext cx="345209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effectLst/>
                <a:uLnTx/>
                <a:uFillTx/>
                <a:latin typeface="Calibri" panose="020F0502020204030204" pitchFamily="34" charset="0"/>
                <a:ea typeface="Calibri" panose="020F0502020204030204" pitchFamily="34" charset="0"/>
                <a:cs typeface="Calibri" panose="020F0502020204030204" pitchFamily="34" charset="0"/>
              </a:rPr>
              <a:t>Samira Ghafar: 2242271 </a:t>
            </a:r>
          </a:p>
        </p:txBody>
      </p:sp>
    </p:spTree>
    <p:extLst>
      <p:ext uri="{BB962C8B-B14F-4D97-AF65-F5344CB8AC3E}">
        <p14:creationId xmlns:p14="http://schemas.microsoft.com/office/powerpoint/2010/main" val="2266707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3E026-C0DA-AB24-33EF-10A95F82054D}"/>
              </a:ext>
            </a:extLst>
          </p:cNvPr>
          <p:cNvSpPr>
            <a:spLocks noGrp="1"/>
          </p:cNvSpPr>
          <p:nvPr>
            <p:ph type="title"/>
          </p:nvPr>
        </p:nvSpPr>
        <p:spPr>
          <a:xfrm>
            <a:off x="505968" y="694944"/>
            <a:ext cx="10649712" cy="1042416"/>
          </a:xfrm>
        </p:spPr>
        <p:txBody>
          <a:bodyPr/>
          <a:lstStyle/>
          <a:p>
            <a:r>
              <a:rPr kumimoji="0" lang="en-US" sz="2900" b="1" i="0" u="none" strike="noStrike" kern="1200" cap="all" spc="0" normalizeH="0" baseline="0" noProof="0">
                <a:ln>
                  <a:noFill/>
                </a:ln>
                <a:solidFill>
                  <a:srgbClr val="224E7F"/>
                </a:solidFill>
                <a:effectLst/>
                <a:uLnTx/>
                <a:uFillTx/>
                <a:latin typeface="Avenir Next LT Pro"/>
                <a:ea typeface="+mj-ea"/>
                <a:cs typeface="+mj-cs"/>
              </a:rPr>
              <a:t>How OneDrive Improves Communication Across Locations</a:t>
            </a:r>
            <a:endParaRPr lang="en-GB"/>
          </a:p>
        </p:txBody>
      </p:sp>
      <p:sp>
        <p:nvSpPr>
          <p:cNvPr id="3" name="Content Placeholder 2">
            <a:extLst>
              <a:ext uri="{FF2B5EF4-FFF2-40B4-BE49-F238E27FC236}">
                <a16:creationId xmlns:a16="http://schemas.microsoft.com/office/drawing/2014/main" id="{81E2C6E7-1FD2-CDF3-441B-E735EE92D2F0}"/>
              </a:ext>
            </a:extLst>
          </p:cNvPr>
          <p:cNvSpPr>
            <a:spLocks noGrp="1"/>
          </p:cNvSpPr>
          <p:nvPr>
            <p:ph idx="1"/>
          </p:nvPr>
        </p:nvSpPr>
        <p:spPr>
          <a:xfrm>
            <a:off x="5559552" y="1845734"/>
            <a:ext cx="5888736" cy="4317322"/>
          </a:xfrm>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b="0" i="0" u="none" strike="noStrike" kern="1200" cap="none" spc="0" normalizeH="0" baseline="0" noProof="0">
                <a:ln>
                  <a:noFill/>
                </a:ln>
                <a:solidFill>
                  <a:prstClr val="black"/>
                </a:solidFill>
                <a:effectLst/>
                <a:uLnTx/>
                <a:uFillTx/>
                <a:latin typeface="Avenir Next LT Pro"/>
                <a:ea typeface="+mn-ea"/>
                <a:cs typeface="+mn-cs"/>
              </a:rPr>
              <a:t>Visiting carers can upload care notes and reports remotely, allowing office staff instant access (Microsoft, 2020).</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a:ln>
                <a:noFill/>
              </a:ln>
              <a:solidFill>
                <a:prstClr val="black"/>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b="0" i="0" u="none" strike="noStrike" kern="1200" cap="none" spc="0" normalizeH="0" baseline="0" noProof="0">
                <a:ln>
                  <a:noFill/>
                </a:ln>
                <a:solidFill>
                  <a:prstClr val="black"/>
                </a:solidFill>
                <a:effectLst/>
                <a:uLnTx/>
                <a:uFillTx/>
                <a:latin typeface="Avenir Next LT Pro"/>
                <a:ea typeface="+mn-ea"/>
                <a:cs typeface="+mn-cs"/>
              </a:rPr>
              <a:t>Shared folders enable care coordinators to distribute schedules and policies centrally (Ingenio Technologies, 2024).</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a:ln>
                <a:noFill/>
              </a:ln>
              <a:solidFill>
                <a:prstClr val="black"/>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b="0" i="0" u="none" strike="noStrike" kern="1200" cap="none" spc="0" normalizeH="0" baseline="0" noProof="0">
                <a:ln>
                  <a:noFill/>
                </a:ln>
                <a:solidFill>
                  <a:prstClr val="black"/>
                </a:solidFill>
                <a:effectLst/>
                <a:uLnTx/>
                <a:uFillTx/>
                <a:latin typeface="Avenir Next LT Pro"/>
                <a:ea typeface="+mn-ea"/>
                <a:cs typeface="+mn-cs"/>
              </a:rPr>
              <a:t>Real-time collaboration reduces delays between field carers and administrative teams (</a:t>
            </a:r>
            <a:r>
              <a:rPr kumimoji="0" lang="en-US" altLang="en-US" sz="1800" b="0" i="0" u="none" strike="noStrike" kern="1200" cap="none" spc="0" normalizeH="0" baseline="0" noProof="0" err="1">
                <a:ln>
                  <a:noFill/>
                </a:ln>
                <a:solidFill>
                  <a:prstClr val="black"/>
                </a:solidFill>
                <a:effectLst/>
                <a:uLnTx/>
                <a:uFillTx/>
                <a:latin typeface="Avenir Next LT Pro"/>
                <a:ea typeface="+mn-ea"/>
                <a:cs typeface="+mn-cs"/>
              </a:rPr>
              <a:t>CMSWire</a:t>
            </a:r>
            <a:r>
              <a:rPr kumimoji="0" lang="en-US" altLang="en-US" sz="1800" b="0" i="0" u="none" strike="noStrike" kern="1200" cap="none" spc="0" normalizeH="0" baseline="0" noProof="0">
                <a:ln>
                  <a:noFill/>
                </a:ln>
                <a:solidFill>
                  <a:prstClr val="black"/>
                </a:solidFill>
                <a:effectLst/>
                <a:uLnTx/>
                <a:uFillTx/>
                <a:latin typeface="Avenir Next LT Pro"/>
                <a:ea typeface="+mn-ea"/>
                <a:cs typeface="+mn-cs"/>
              </a:rPr>
              <a:t>, 2026).</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a:ln>
                <a:noFill/>
              </a:ln>
              <a:solidFill>
                <a:prstClr val="black"/>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b="0" i="0" u="none" strike="noStrike" kern="1200" cap="none" spc="0" normalizeH="0" baseline="0" noProof="0">
                <a:ln>
                  <a:noFill/>
                </a:ln>
                <a:solidFill>
                  <a:prstClr val="black"/>
                </a:solidFill>
                <a:effectLst/>
                <a:uLnTx/>
                <a:uFillTx/>
                <a:latin typeface="Avenir Next LT Pro"/>
                <a:ea typeface="+mn-ea"/>
                <a:cs typeface="+mn-cs"/>
              </a:rPr>
              <a:t>Version control ensures staff always work on the latest documents, preventing duplication (CNLTD, 2024).</a:t>
            </a:r>
          </a:p>
          <a:p>
            <a:endParaRPr lang="en-GB"/>
          </a:p>
        </p:txBody>
      </p:sp>
      <p:pic>
        <p:nvPicPr>
          <p:cNvPr id="4" name="Picture 3">
            <a:extLst>
              <a:ext uri="{FF2B5EF4-FFF2-40B4-BE49-F238E27FC236}">
                <a16:creationId xmlns:a16="http://schemas.microsoft.com/office/drawing/2014/main" id="{64FB1ADA-0F70-BE28-C3F7-7C103172BECF}"/>
              </a:ext>
            </a:extLst>
          </p:cNvPr>
          <p:cNvPicPr>
            <a:picLocks noChangeAspect="1"/>
          </p:cNvPicPr>
          <p:nvPr/>
        </p:nvPicPr>
        <p:blipFill>
          <a:blip r:embed="rId2"/>
          <a:stretch>
            <a:fillRect/>
          </a:stretch>
        </p:blipFill>
        <p:spPr>
          <a:xfrm>
            <a:off x="192044" y="2184064"/>
            <a:ext cx="5179547" cy="2936577"/>
          </a:xfrm>
          <a:prstGeom prst="rect">
            <a:avLst/>
          </a:prstGeom>
          <a:effectLst>
            <a:softEdge rad="190500"/>
          </a:effectLst>
        </p:spPr>
      </p:pic>
    </p:spTree>
    <p:extLst>
      <p:ext uri="{BB962C8B-B14F-4D97-AF65-F5344CB8AC3E}">
        <p14:creationId xmlns:p14="http://schemas.microsoft.com/office/powerpoint/2010/main" val="720140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FA7D04D-2C51-75C2-C4DF-D5C54F759B02}"/>
              </a:ext>
            </a:extLst>
          </p:cNvPr>
          <p:cNvSpPr/>
          <p:nvPr/>
        </p:nvSpPr>
        <p:spPr>
          <a:xfrm>
            <a:off x="566928" y="1749300"/>
            <a:ext cx="7370064" cy="4578348"/>
          </a:xfrm>
          <a:prstGeom prst="roundRect">
            <a:avLst/>
          </a:prstGeom>
          <a:solidFill>
            <a:schemeClr val="accent1">
              <a:lumMod val="60000"/>
              <a:lumOff val="40000"/>
            </a:schemeClr>
          </a:solidFill>
          <a:ln>
            <a:solidFill>
              <a:schemeClr val="accent1">
                <a:shade val="15000"/>
                <a:alpha val="13000"/>
              </a:schemeClr>
            </a:solidFill>
          </a:ln>
          <a:effectLst>
            <a:softEdge rad="7366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lt1">
                  <a:alpha val="95000"/>
                </a:schemeClr>
              </a:solidFill>
            </a:endParaRPr>
          </a:p>
        </p:txBody>
      </p:sp>
      <p:graphicFrame>
        <p:nvGraphicFramePr>
          <p:cNvPr id="5" name="Diagram 4">
            <a:extLst>
              <a:ext uri="{FF2B5EF4-FFF2-40B4-BE49-F238E27FC236}">
                <a16:creationId xmlns:a16="http://schemas.microsoft.com/office/drawing/2014/main" id="{D9A346B8-3A67-E591-35AB-A61D2A330021}"/>
              </a:ext>
            </a:extLst>
          </p:cNvPr>
          <p:cNvGraphicFramePr/>
          <p:nvPr/>
        </p:nvGraphicFramePr>
        <p:xfrm>
          <a:off x="1097280" y="286603"/>
          <a:ext cx="10058400" cy="1450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E932FF63-A40B-19D4-63EF-90E696CDDBD8}"/>
              </a:ext>
            </a:extLst>
          </p:cNvPr>
          <p:cNvSpPr>
            <a:spLocks noGrp="1"/>
          </p:cNvSpPr>
          <p:nvPr>
            <p:ph idx="1"/>
          </p:nvPr>
        </p:nvSpPr>
        <p:spPr>
          <a:xfrm>
            <a:off x="877824" y="1845734"/>
            <a:ext cx="6769488" cy="4353898"/>
          </a:xfrm>
        </p:spPr>
        <p:txBody>
          <a:bodyPr>
            <a:normAutofit fontScale="55000" lnSpcReduction="20000"/>
          </a:bodyPr>
          <a:lstStyle/>
          <a:p>
            <a:pPr marL="0" lvl="0" indent="0" eaLnBrk="0" fontAlgn="base" hangingPunct="0">
              <a:lnSpc>
                <a:spcPct val="100000"/>
              </a:lnSpc>
              <a:spcBef>
                <a:spcPct val="0"/>
              </a:spcBef>
              <a:spcAft>
                <a:spcPct val="0"/>
              </a:spcAft>
              <a:buClrTx/>
              <a:buSzTx/>
              <a:buFontTx/>
              <a:buChar char="•"/>
            </a:pPr>
            <a:r>
              <a:rPr lang="en-US" altLang="en-US" sz="3200">
                <a:solidFill>
                  <a:schemeClr val="tx1"/>
                </a:solidFill>
                <a:latin typeface="Arial Nova Light" panose="020B0304020202020204" pitchFamily="34" charset="0"/>
              </a:rPr>
              <a:t>Improves productivity by reducing paperwork and manual processes (</a:t>
            </a:r>
            <a:r>
              <a:rPr lang="en-US" altLang="en-US" sz="3200" err="1">
                <a:solidFill>
                  <a:schemeClr val="tx1"/>
                </a:solidFill>
                <a:latin typeface="Arial Nova Light" panose="020B0304020202020204" pitchFamily="34" charset="0"/>
              </a:rPr>
              <a:t>Strategix</a:t>
            </a:r>
            <a:r>
              <a:rPr lang="en-US" altLang="en-US" sz="3200">
                <a:solidFill>
                  <a:schemeClr val="tx1"/>
                </a:solidFill>
                <a:latin typeface="Arial Nova Light" panose="020B0304020202020204" pitchFamily="34" charset="0"/>
              </a:rPr>
              <a:t>, 2019).</a:t>
            </a: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r>
              <a:rPr lang="en-US" altLang="en-US" sz="3200" err="1">
                <a:solidFill>
                  <a:schemeClr val="tx1"/>
                </a:solidFill>
                <a:latin typeface="Arial Nova Light" panose="020B0304020202020204" pitchFamily="34" charset="0"/>
              </a:rPr>
              <a:t>Centralised</a:t>
            </a:r>
            <a:r>
              <a:rPr lang="en-US" altLang="en-US" sz="3200">
                <a:solidFill>
                  <a:schemeClr val="tx1"/>
                </a:solidFill>
                <a:latin typeface="Arial Nova Light" panose="020B0304020202020204" pitchFamily="34" charset="0"/>
              </a:rPr>
              <a:t> cloud storage supports flexible working and faster decision-making (Ingenio Technologies, 2024).</a:t>
            </a:r>
          </a:p>
          <a:p>
            <a:pPr marL="0" lvl="0" indent="0" eaLnBrk="0" fontAlgn="base" hangingPunct="0">
              <a:lnSpc>
                <a:spcPct val="100000"/>
              </a:lnSpc>
              <a:spcBef>
                <a:spcPct val="0"/>
              </a:spcBef>
              <a:spcAft>
                <a:spcPct val="0"/>
              </a:spcAft>
              <a:buClrTx/>
              <a:buSzTx/>
              <a:buNone/>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r>
              <a:rPr lang="en-US" altLang="en-US" sz="3200">
                <a:solidFill>
                  <a:schemeClr val="tx1"/>
                </a:solidFill>
                <a:latin typeface="Arial Nova Light" panose="020B0304020202020204" pitchFamily="34" charset="0"/>
              </a:rPr>
              <a:t>Integration with Microsoft Word, Excel, Outlook and Teams enhances collaboration (Microsoft, 2020).</a:t>
            </a: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None/>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r>
              <a:rPr lang="en-US" altLang="en-US" sz="3200">
                <a:solidFill>
                  <a:schemeClr val="tx1"/>
                </a:solidFill>
                <a:latin typeface="Arial Nova Light" panose="020B0304020202020204" pitchFamily="34" charset="0"/>
              </a:rPr>
              <a:t>Automatic syncing and backup reduce the risk of data loss (CNLTD, 2024).</a:t>
            </a:r>
          </a:p>
          <a:p>
            <a:pPr marL="0" lvl="0" indent="0" eaLnBrk="0" fontAlgn="base" hangingPunct="0">
              <a:lnSpc>
                <a:spcPct val="100000"/>
              </a:lnSpc>
              <a:spcBef>
                <a:spcPct val="0"/>
              </a:spcBef>
              <a:spcAft>
                <a:spcPct val="0"/>
              </a:spcAft>
              <a:buClrTx/>
              <a:buSzTx/>
              <a:buFontTx/>
              <a:buChar char="•"/>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None/>
            </a:pPr>
            <a:endParaRPr lang="en-US" altLang="en-US" sz="3200">
              <a:solidFill>
                <a:schemeClr val="tx1"/>
              </a:solidFill>
              <a:latin typeface="Arial Nova Light" panose="020B0304020202020204" pitchFamily="34" charset="0"/>
            </a:endParaRPr>
          </a:p>
          <a:p>
            <a:pPr marL="0" lvl="0" indent="0" eaLnBrk="0" fontAlgn="base" hangingPunct="0">
              <a:lnSpc>
                <a:spcPct val="100000"/>
              </a:lnSpc>
              <a:spcBef>
                <a:spcPct val="0"/>
              </a:spcBef>
              <a:spcAft>
                <a:spcPct val="0"/>
              </a:spcAft>
              <a:buClrTx/>
              <a:buSzTx/>
              <a:buFontTx/>
              <a:buChar char="•"/>
            </a:pPr>
            <a:r>
              <a:rPr lang="en-US" altLang="en-US" sz="3200" err="1">
                <a:solidFill>
                  <a:schemeClr val="tx1"/>
                </a:solidFill>
                <a:latin typeface="Arial Nova Light" panose="020B0304020202020204" pitchFamily="34" charset="0"/>
              </a:rPr>
              <a:t>Organisations</a:t>
            </a:r>
            <a:r>
              <a:rPr lang="en-US" altLang="en-US" sz="3200">
                <a:solidFill>
                  <a:schemeClr val="tx1"/>
                </a:solidFill>
                <a:latin typeface="Arial Nova Light" panose="020B0304020202020204" pitchFamily="34" charset="0"/>
              </a:rPr>
              <a:t> using OneDrive report improved teamwork and efficiency (</a:t>
            </a:r>
            <a:r>
              <a:rPr lang="en-US" altLang="en-US" sz="3200" err="1">
                <a:solidFill>
                  <a:schemeClr val="tx1"/>
                </a:solidFill>
                <a:latin typeface="Arial Nova Light" panose="020B0304020202020204" pitchFamily="34" charset="0"/>
              </a:rPr>
              <a:t>CMSWire</a:t>
            </a:r>
            <a:r>
              <a:rPr lang="en-US" altLang="en-US" sz="3200">
                <a:solidFill>
                  <a:schemeClr val="tx1"/>
                </a:solidFill>
                <a:latin typeface="Arial Nova Light" panose="020B0304020202020204" pitchFamily="34" charset="0"/>
              </a:rPr>
              <a:t>, 2026).</a:t>
            </a:r>
          </a:p>
          <a:p>
            <a:endParaRPr lang="en-GB"/>
          </a:p>
        </p:txBody>
      </p:sp>
      <p:pic>
        <p:nvPicPr>
          <p:cNvPr id="4" name="Picture 3">
            <a:extLst>
              <a:ext uri="{FF2B5EF4-FFF2-40B4-BE49-F238E27FC236}">
                <a16:creationId xmlns:a16="http://schemas.microsoft.com/office/drawing/2014/main" id="{2856F881-B06D-26D0-C9C8-B9303434C695}"/>
              </a:ext>
            </a:extLst>
          </p:cNvPr>
          <p:cNvPicPr>
            <a:picLocks noChangeAspect="1"/>
          </p:cNvPicPr>
          <p:nvPr/>
        </p:nvPicPr>
        <p:blipFill>
          <a:blip r:embed="rId7"/>
          <a:stretch>
            <a:fillRect/>
          </a:stretch>
        </p:blipFill>
        <p:spPr>
          <a:xfrm>
            <a:off x="7647312" y="2206500"/>
            <a:ext cx="3666863" cy="3886388"/>
          </a:xfrm>
          <a:prstGeom prst="rect">
            <a:avLst/>
          </a:prstGeom>
          <a:effectLst>
            <a:glow>
              <a:schemeClr val="accent1">
                <a:alpha val="40000"/>
              </a:schemeClr>
            </a:glow>
            <a:softEdge rad="228600"/>
          </a:effectLst>
        </p:spPr>
      </p:pic>
    </p:spTree>
    <p:extLst>
      <p:ext uri="{BB962C8B-B14F-4D97-AF65-F5344CB8AC3E}">
        <p14:creationId xmlns:p14="http://schemas.microsoft.com/office/powerpoint/2010/main" val="4215907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6DF7A7B-4B75-E673-5869-42DAA81FAA26}"/>
              </a:ext>
            </a:extLst>
          </p:cNvPr>
          <p:cNvPicPr>
            <a:picLocks noChangeAspect="1"/>
          </p:cNvPicPr>
          <p:nvPr/>
        </p:nvPicPr>
        <p:blipFill>
          <a:blip r:embed="rId2">
            <a:extLst>
              <a:ext uri="{BEBA8EAE-BF5A-486C-A8C5-ECC9F3942E4B}">
                <a14:imgProps xmlns:a14="http://schemas.microsoft.com/office/drawing/2010/main">
                  <a14:imgLayer r:embed="rId3">
                    <a14:imgEffect>
                      <a14:saturation sat="97000"/>
                    </a14:imgEffect>
                  </a14:imgLayer>
                </a14:imgProps>
              </a:ext>
            </a:extLst>
          </a:blip>
          <a:stretch>
            <a:fillRect/>
          </a:stretch>
        </p:blipFill>
        <p:spPr>
          <a:xfrm>
            <a:off x="6364224" y="0"/>
            <a:ext cx="5827776" cy="6435137"/>
          </a:xfrm>
          <a:prstGeom prst="rect">
            <a:avLst/>
          </a:prstGeom>
          <a:effectLst>
            <a:outerShdw blurRad="50800" dist="50800" dir="5400000" algn="ctr" rotWithShape="0">
              <a:srgbClr val="000000">
                <a:alpha val="61000"/>
              </a:srgbClr>
            </a:outerShdw>
          </a:effectLst>
        </p:spPr>
      </p:pic>
      <p:sp>
        <p:nvSpPr>
          <p:cNvPr id="2" name="Title 1">
            <a:extLst>
              <a:ext uri="{FF2B5EF4-FFF2-40B4-BE49-F238E27FC236}">
                <a16:creationId xmlns:a16="http://schemas.microsoft.com/office/drawing/2014/main" id="{9421CE42-D08A-0133-A15D-411E61ED2D3D}"/>
              </a:ext>
            </a:extLst>
          </p:cNvPr>
          <p:cNvSpPr>
            <a:spLocks noGrp="1"/>
          </p:cNvSpPr>
          <p:nvPr>
            <p:ph type="title"/>
          </p:nvPr>
        </p:nvSpPr>
        <p:spPr/>
        <p:txBody>
          <a:bodyPr>
            <a:normAutofit fontScale="90000"/>
          </a:bodyPr>
          <a:lstStyle/>
          <a:p>
            <a:r>
              <a:rPr lang="en-US" sz="6600" b="1"/>
              <a:t>Digital Safety and </a:t>
            </a:r>
            <a:r>
              <a:rPr lang="en-US" sz="6600" b="1">
                <a:solidFill>
                  <a:schemeClr val="bg1"/>
                </a:solidFill>
              </a:rPr>
              <a:t>Data Protection</a:t>
            </a:r>
            <a:endParaRPr lang="en-GB" sz="6600" b="1">
              <a:solidFill>
                <a:schemeClr val="bg1"/>
              </a:solidFill>
            </a:endParaRPr>
          </a:p>
        </p:txBody>
      </p:sp>
      <p:sp>
        <p:nvSpPr>
          <p:cNvPr id="3" name="Content Placeholder 2">
            <a:extLst>
              <a:ext uri="{FF2B5EF4-FFF2-40B4-BE49-F238E27FC236}">
                <a16:creationId xmlns:a16="http://schemas.microsoft.com/office/drawing/2014/main" id="{9D8E4477-54A3-90FD-AE33-73EE7B481EF8}"/>
              </a:ext>
            </a:extLst>
          </p:cNvPr>
          <p:cNvSpPr>
            <a:spLocks noGrp="1"/>
          </p:cNvSpPr>
          <p:nvPr>
            <p:ph idx="1"/>
          </p:nvPr>
        </p:nvSpPr>
        <p:spPr>
          <a:xfrm>
            <a:off x="585216" y="1863579"/>
            <a:ext cx="5980176" cy="4445338"/>
          </a:xfrm>
        </p:spPr>
        <p:txBody>
          <a:bodyPr>
            <a:normAutofit fontScale="92500" lnSpcReduction="10000"/>
          </a:body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400" b="0" i="0" u="none" strike="noStrike" kern="1200" cap="none" spc="0" normalizeH="0" baseline="0" noProof="0">
                <a:ln>
                  <a:noFill/>
                </a:ln>
                <a:solidFill>
                  <a:schemeClr val="tx1"/>
                </a:solidFill>
                <a:effectLst/>
                <a:uLnTx/>
                <a:uFillTx/>
                <a:latin typeface="Avenir Next LT Pro"/>
                <a:ea typeface="+mn-ea"/>
                <a:cs typeface="+mn-cs"/>
              </a:rPr>
              <a:t>OneDrive uses encryption and access controls to protect sensitive data (Microsoft, 2026.).</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2400" b="0" i="0" u="none" strike="noStrike" kern="1200" cap="none" spc="0" normalizeH="0" baseline="0" noProof="0">
              <a:ln>
                <a:noFill/>
              </a:ln>
              <a:solidFill>
                <a:schemeClr val="tx1"/>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400" b="0" i="0" u="none" strike="noStrike" kern="1200" cap="none" spc="0" normalizeH="0" baseline="0" noProof="0">
                <a:ln>
                  <a:noFill/>
                </a:ln>
                <a:solidFill>
                  <a:schemeClr val="tx1"/>
                </a:solidFill>
                <a:effectLst/>
                <a:uLnTx/>
                <a:uFillTx/>
                <a:latin typeface="Avenir Next LT Pro"/>
                <a:ea typeface="+mn-ea"/>
                <a:cs typeface="+mn-cs"/>
              </a:rPr>
              <a:t>Permission settings help ensure only authorised staff can view patient records (CNLTD, 2024).</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2400" b="0" i="0" u="none" strike="noStrike" kern="1200" cap="none" spc="0" normalizeH="0" baseline="0" noProof="0">
              <a:ln>
                <a:noFill/>
              </a:ln>
              <a:solidFill>
                <a:schemeClr val="tx1"/>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400" b="0" i="0" u="none" strike="noStrike" kern="1200" cap="none" spc="0" normalizeH="0" baseline="0" noProof="0">
                <a:ln>
                  <a:noFill/>
                </a:ln>
                <a:solidFill>
                  <a:schemeClr val="tx1"/>
                </a:solidFill>
                <a:effectLst/>
                <a:uLnTx/>
                <a:uFillTx/>
                <a:latin typeface="Avenir Next LT Pro"/>
                <a:ea typeface="+mn-ea"/>
                <a:cs typeface="+mn-cs"/>
              </a:rPr>
              <a:t>Audit trails and secure sharing support GDPR compliance (Ingenio Technologies, 2024).</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2400" b="0" i="0" u="none" strike="noStrike" kern="1200" cap="none" spc="0" normalizeH="0" baseline="0" noProof="0">
              <a:ln>
                <a:noFill/>
              </a:ln>
              <a:solidFill>
                <a:schemeClr val="tx1"/>
              </a:solidFill>
              <a:effectLst/>
              <a:uLnTx/>
              <a:uFillTx/>
              <a:latin typeface="Avenir Next LT Pro"/>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400" b="0" i="0" u="none" strike="noStrike" kern="1200" cap="none" spc="0" normalizeH="0" baseline="0" noProof="0">
                <a:ln>
                  <a:noFill/>
                </a:ln>
                <a:solidFill>
                  <a:schemeClr val="tx1"/>
                </a:solidFill>
                <a:effectLst/>
                <a:uLnTx/>
                <a:uFillTx/>
                <a:latin typeface="Avenir Next LT Pro"/>
                <a:ea typeface="+mn-ea"/>
                <a:cs typeface="+mn-cs"/>
              </a:rPr>
              <a:t>Cloud platforms reduce risks linked to lost paper files and unsecured local storage (Aazam et al, 2016).</a:t>
            </a:r>
          </a:p>
          <a:p>
            <a:endParaRPr lang="en-GB"/>
          </a:p>
        </p:txBody>
      </p:sp>
      <p:pic>
        <p:nvPicPr>
          <p:cNvPr id="5" name="Picture 4">
            <a:extLst>
              <a:ext uri="{FF2B5EF4-FFF2-40B4-BE49-F238E27FC236}">
                <a16:creationId xmlns:a16="http://schemas.microsoft.com/office/drawing/2014/main" id="{5492A106-0FAC-F1CA-A777-597473D9FBB9}"/>
              </a:ext>
            </a:extLst>
          </p:cNvPr>
          <p:cNvPicPr>
            <a:picLocks noChangeAspect="1"/>
          </p:cNvPicPr>
          <p:nvPr/>
        </p:nvPicPr>
        <p:blipFill>
          <a:blip r:embed="rId4"/>
          <a:stretch>
            <a:fillRect/>
          </a:stretch>
        </p:blipFill>
        <p:spPr>
          <a:xfrm>
            <a:off x="6565392" y="4336052"/>
            <a:ext cx="3435550" cy="2099084"/>
          </a:xfrm>
          <a:prstGeom prst="rect">
            <a:avLst/>
          </a:prstGeom>
          <a:effectLst>
            <a:softEdge rad="215900"/>
          </a:effectLst>
        </p:spPr>
      </p:pic>
    </p:spTree>
    <p:extLst>
      <p:ext uri="{BB962C8B-B14F-4D97-AF65-F5344CB8AC3E}">
        <p14:creationId xmlns:p14="http://schemas.microsoft.com/office/powerpoint/2010/main" val="801581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28A0E-60BE-143A-4434-1ECE9284BA85}"/>
              </a:ext>
            </a:extLst>
          </p:cNvPr>
          <p:cNvSpPr>
            <a:spLocks noGrp="1"/>
          </p:cNvSpPr>
          <p:nvPr>
            <p:ph type="title"/>
          </p:nvPr>
        </p:nvSpPr>
        <p:spPr/>
        <p:txBody>
          <a:bodyPr>
            <a:normAutofit/>
          </a:bodyPr>
          <a:lstStyle/>
          <a:p>
            <a:r>
              <a:rPr kumimoji="0" lang="en-GB" b="1" i="0" u="none" strike="noStrike" kern="1200" cap="all" spc="0" normalizeH="0" baseline="0" noProof="0">
                <a:ln>
                  <a:noFill/>
                </a:ln>
                <a:solidFill>
                  <a:schemeClr val="tx1"/>
                </a:solidFill>
                <a:effectLst/>
                <a:uLnTx/>
                <a:uFillTx/>
                <a:latin typeface="Dubai Light" panose="020B0303030403030204" pitchFamily="34" charset="-78"/>
                <a:cs typeface="Dubai Light" panose="020B0303030403030204" pitchFamily="34" charset="-78"/>
              </a:rPr>
              <a:t>Challenges and Conclusion.</a:t>
            </a:r>
            <a:endParaRPr lang="en-GB" sz="8800">
              <a:solidFill>
                <a:schemeClr val="tx1"/>
              </a:solidFill>
              <a:latin typeface="Dubai Light" panose="020B0303030403030204" pitchFamily="34" charset="-78"/>
              <a:cs typeface="Dubai Light" panose="020B0303030403030204" pitchFamily="34" charset="-78"/>
            </a:endParaRPr>
          </a:p>
        </p:txBody>
      </p:sp>
      <p:sp>
        <p:nvSpPr>
          <p:cNvPr id="3" name="Content Placeholder 2">
            <a:extLst>
              <a:ext uri="{FF2B5EF4-FFF2-40B4-BE49-F238E27FC236}">
                <a16:creationId xmlns:a16="http://schemas.microsoft.com/office/drawing/2014/main" id="{1D75A456-2F0A-77DC-ABFB-0E3D084C5772}"/>
              </a:ext>
            </a:extLst>
          </p:cNvPr>
          <p:cNvSpPr>
            <a:spLocks noGrp="1"/>
          </p:cNvSpPr>
          <p:nvPr>
            <p:ph idx="1"/>
          </p:nvPr>
        </p:nvSpPr>
        <p:spPr>
          <a:xfrm>
            <a:off x="1097280" y="1845734"/>
            <a:ext cx="6144768" cy="4463626"/>
          </a:xfrm>
        </p:spPr>
        <p:txBody>
          <a:bodyPr>
            <a:normAutofit fontScale="25000" lnSpcReduction="20000"/>
          </a:bodyPr>
          <a:lstStyle/>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9600" b="1" i="0" u="none" strike="noStrike" kern="1200" cap="none" spc="0" normalizeH="0" baseline="0" noProof="0">
                <a:ln>
                  <a:noFill/>
                </a:ln>
                <a:solidFill>
                  <a:schemeClr val="tx1"/>
                </a:solidFill>
                <a:effectLst/>
                <a:uLnTx/>
                <a:uFillTx/>
                <a:latin typeface="Bell MT" panose="02020503060305020303" pitchFamily="18" charset="0"/>
              </a:rPr>
              <a:t>Challenges:</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Staff may lack confidence with digital tools, requiring training (</a:t>
            </a:r>
            <a:r>
              <a:rPr kumimoji="0" lang="en-US" sz="5600" b="0" i="0" u="none" strike="noStrike" kern="1200" cap="none" spc="0" normalizeH="0" baseline="0" noProof="0" err="1">
                <a:ln>
                  <a:noFill/>
                </a:ln>
                <a:solidFill>
                  <a:schemeClr val="tx1"/>
                </a:solidFill>
                <a:effectLst/>
                <a:uLnTx/>
                <a:uFillTx/>
                <a:latin typeface="Bell MT" panose="02020503060305020303" pitchFamily="18" charset="0"/>
              </a:rPr>
              <a:t>CMSWire</a:t>
            </a:r>
            <a:r>
              <a:rPr kumimoji="0" lang="en-US" sz="5600" b="0" i="0" u="none" strike="noStrike" kern="1200" cap="none" spc="0" normalizeH="0" baseline="0" noProof="0">
                <a:ln>
                  <a:noFill/>
                </a:ln>
                <a:solidFill>
                  <a:schemeClr val="tx1"/>
                </a:solidFill>
                <a:effectLst/>
                <a:uLnTx/>
                <a:uFillTx/>
                <a:latin typeface="Bell MT" panose="02020503060305020303" pitchFamily="18" charset="0"/>
              </a:rPr>
              <a:t>, 2026).</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Dependence on internet connectivity can affect field workers (</a:t>
            </a:r>
            <a:r>
              <a:rPr kumimoji="0" lang="en-US" sz="5600" b="0" i="0" u="none" strike="noStrike" kern="1200" cap="none" spc="0" normalizeH="0" baseline="0" noProof="0" err="1">
                <a:ln>
                  <a:noFill/>
                </a:ln>
                <a:solidFill>
                  <a:schemeClr val="tx1"/>
                </a:solidFill>
                <a:effectLst/>
                <a:uLnTx/>
                <a:uFillTx/>
                <a:latin typeface="Bell MT" panose="02020503060305020303" pitchFamily="18" charset="0"/>
              </a:rPr>
              <a:t>Strategix</a:t>
            </a:r>
            <a:r>
              <a:rPr kumimoji="0" lang="en-US" sz="5600" b="0" i="0" u="none" strike="noStrike" kern="1200" cap="none" spc="0" normalizeH="0" baseline="0" noProof="0">
                <a:ln>
                  <a:noFill/>
                </a:ln>
                <a:solidFill>
                  <a:schemeClr val="tx1"/>
                </a:solidFill>
                <a:effectLst/>
                <a:uLnTx/>
                <a:uFillTx/>
                <a:latin typeface="Bell MT" panose="02020503060305020303" pitchFamily="18" charset="0"/>
              </a:rPr>
              <a:t>, 2019).</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Risk of human error when sharing files incorrectly (CNLTD, 2024).</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9600" b="1" i="0" u="none" strike="noStrike" kern="1200" cap="none" spc="0" normalizeH="0" baseline="0" noProof="0">
                <a:ln>
                  <a:noFill/>
                </a:ln>
                <a:solidFill>
                  <a:schemeClr val="tx1"/>
                </a:solidFill>
                <a:effectLst/>
                <a:uLnTx/>
                <a:uFillTx/>
                <a:latin typeface="Bell MT" panose="02020503060305020303" pitchFamily="18" charset="0"/>
              </a:rPr>
              <a:t>Conclusion:</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OneDrive can significantly improve efficiency, communication, and data security at Greenfield (Microsoft, 2020).</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With appropriate training and policies, challenges can be </a:t>
            </a:r>
            <a:r>
              <a:rPr kumimoji="0" lang="en-US" sz="5600" b="0" i="0" u="none" strike="noStrike" kern="1200" cap="none" spc="0" normalizeH="0" baseline="0" noProof="0" err="1">
                <a:ln>
                  <a:noFill/>
                </a:ln>
                <a:solidFill>
                  <a:schemeClr val="tx1"/>
                </a:solidFill>
                <a:effectLst/>
                <a:uLnTx/>
                <a:uFillTx/>
                <a:latin typeface="Bell MT" panose="02020503060305020303" pitchFamily="18" charset="0"/>
              </a:rPr>
              <a:t>minimised</a:t>
            </a:r>
            <a:r>
              <a:rPr kumimoji="0" lang="en-US" sz="5600" b="0" i="0" u="none" strike="noStrike" kern="1200" cap="none" spc="0" normalizeH="0" baseline="0" noProof="0">
                <a:ln>
                  <a:noFill/>
                </a:ln>
                <a:solidFill>
                  <a:schemeClr val="tx1"/>
                </a:solidFill>
                <a:effectLst/>
                <a:uLnTx/>
                <a:uFillTx/>
                <a:latin typeface="Bell MT" panose="02020503060305020303" pitchFamily="18" charset="0"/>
              </a:rPr>
              <a:t> (Ingenio Technologies, 2024).</a:t>
            </a:r>
          </a:p>
          <a:p>
            <a:pPr marL="0" marR="0" lvl="0" indent="0" algn="l" defTabSz="914400" rtl="0" eaLnBrk="1" fontAlgn="auto" latinLnBrk="0" hangingPunct="1">
              <a:lnSpc>
                <a:spcPts val="2000"/>
              </a:lnSpc>
              <a:spcBef>
                <a:spcPts val="0"/>
              </a:spcBef>
              <a:spcAft>
                <a:spcPts val="1200"/>
              </a:spcAft>
              <a:buClrTx/>
              <a:buSzTx/>
              <a:buFont typeface="Arial" panose="020B0604020202020204" pitchFamily="34" charset="0"/>
              <a:buNone/>
              <a:tabLst/>
              <a:defRPr/>
            </a:pPr>
            <a:r>
              <a:rPr kumimoji="0" lang="en-US" sz="5600" b="0" i="0" u="none" strike="noStrike" kern="1200" cap="none" spc="0" normalizeH="0" baseline="0" noProof="0">
                <a:ln>
                  <a:noFill/>
                </a:ln>
                <a:solidFill>
                  <a:schemeClr val="tx1"/>
                </a:solidFill>
                <a:effectLst/>
                <a:uLnTx/>
                <a:uFillTx/>
                <a:latin typeface="Bell MT" panose="02020503060305020303" pitchFamily="18" charset="0"/>
              </a:rPr>
              <a:t>Overall, OneDrive supports person-</a:t>
            </a:r>
            <a:r>
              <a:rPr kumimoji="0" lang="en-US" sz="5600" b="0" i="0" u="none" strike="noStrike" kern="1200" cap="none" spc="0" normalizeH="0" baseline="0" noProof="0" err="1">
                <a:ln>
                  <a:noFill/>
                </a:ln>
                <a:solidFill>
                  <a:schemeClr val="tx1"/>
                </a:solidFill>
                <a:effectLst/>
                <a:uLnTx/>
                <a:uFillTx/>
                <a:latin typeface="Bell MT" panose="02020503060305020303" pitchFamily="18" charset="0"/>
              </a:rPr>
              <a:t>centred</a:t>
            </a:r>
            <a:r>
              <a:rPr kumimoji="0" lang="en-US" sz="5600" b="0" i="0" u="none" strike="noStrike" kern="1200" cap="none" spc="0" normalizeH="0" baseline="0" noProof="0">
                <a:ln>
                  <a:noFill/>
                </a:ln>
                <a:solidFill>
                  <a:schemeClr val="tx1"/>
                </a:solidFill>
                <a:effectLst/>
                <a:uLnTx/>
                <a:uFillTx/>
                <a:latin typeface="Bell MT" panose="02020503060305020303" pitchFamily="18" charset="0"/>
              </a:rPr>
              <a:t> care through faster information sharing and better collaboration (</a:t>
            </a:r>
            <a:r>
              <a:rPr kumimoji="0" lang="en-US" sz="5600" b="0" i="0" u="none" strike="noStrike" kern="1200" cap="none" spc="0" normalizeH="0" baseline="0" noProof="0" err="1">
                <a:ln>
                  <a:noFill/>
                </a:ln>
                <a:solidFill>
                  <a:schemeClr val="tx1"/>
                </a:solidFill>
                <a:effectLst/>
                <a:uLnTx/>
                <a:uFillTx/>
                <a:latin typeface="Bell MT" panose="02020503060305020303" pitchFamily="18" charset="0"/>
              </a:rPr>
              <a:t>CMSWire</a:t>
            </a:r>
            <a:r>
              <a:rPr kumimoji="0" lang="en-US" sz="5600" b="0" i="0" u="none" strike="noStrike" kern="1200" cap="none" spc="0" normalizeH="0" baseline="0" noProof="0">
                <a:ln>
                  <a:noFill/>
                </a:ln>
                <a:solidFill>
                  <a:schemeClr val="tx1"/>
                </a:solidFill>
                <a:effectLst/>
                <a:uLnTx/>
                <a:uFillTx/>
                <a:latin typeface="Bell MT" panose="02020503060305020303" pitchFamily="18" charset="0"/>
              </a:rPr>
              <a:t>, 2026).</a:t>
            </a:r>
          </a:p>
          <a:p>
            <a:endParaRPr lang="en-GB"/>
          </a:p>
        </p:txBody>
      </p:sp>
      <p:pic>
        <p:nvPicPr>
          <p:cNvPr id="5" name="Picture 4">
            <a:extLst>
              <a:ext uri="{FF2B5EF4-FFF2-40B4-BE49-F238E27FC236}">
                <a16:creationId xmlns:a16="http://schemas.microsoft.com/office/drawing/2014/main" id="{5B60FC49-B331-16CA-7313-BC8439F3FC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45679" y="1963033"/>
            <a:ext cx="4605315" cy="4259916"/>
          </a:xfrm>
          <a:prstGeom prst="rect">
            <a:avLst/>
          </a:prstGeom>
          <a:effectLst>
            <a:glow>
              <a:schemeClr val="accent1">
                <a:alpha val="40000"/>
              </a:schemeClr>
            </a:glow>
            <a:softEdge rad="457200"/>
          </a:effectLst>
        </p:spPr>
      </p:pic>
    </p:spTree>
    <p:extLst>
      <p:ext uri="{BB962C8B-B14F-4D97-AF65-F5344CB8AC3E}">
        <p14:creationId xmlns:p14="http://schemas.microsoft.com/office/powerpoint/2010/main" val="3211040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4D82-7FFA-715C-1ACD-C3DE29D6C8B1}"/>
              </a:ext>
            </a:extLst>
          </p:cNvPr>
          <p:cNvSpPr>
            <a:spLocks noGrp="1"/>
          </p:cNvSpPr>
          <p:nvPr>
            <p:ph type="title"/>
          </p:nvPr>
        </p:nvSpPr>
        <p:spPr>
          <a:xfrm>
            <a:off x="1097280" y="286603"/>
            <a:ext cx="10058400" cy="1450757"/>
          </a:xfrm>
        </p:spPr>
        <p:txBody>
          <a:bodyPr>
            <a:normAutofit/>
          </a:bodyPr>
          <a:lstStyle/>
          <a:p>
            <a:r>
              <a:rPr lang="en-GB">
                <a:solidFill>
                  <a:schemeClr val="tx2"/>
                </a:solidFill>
              </a:rPr>
              <a:t>Digital Safety Action Plan for Greenfield Home Care Agency </a:t>
            </a:r>
          </a:p>
        </p:txBody>
      </p:sp>
      <p:pic>
        <p:nvPicPr>
          <p:cNvPr id="4" name="Picture 3" descr="A person drawing a sketch on a book&#10;&#10;AI-generated content may be incorrect.">
            <a:extLst>
              <a:ext uri="{FF2B5EF4-FFF2-40B4-BE49-F238E27FC236}">
                <a16:creationId xmlns:a16="http://schemas.microsoft.com/office/drawing/2014/main" id="{10CC2455-5C6C-E662-B710-8F36CC5902F0}"/>
              </a:ext>
            </a:extLst>
          </p:cNvPr>
          <p:cNvPicPr>
            <a:picLocks noChangeAspect="1"/>
          </p:cNvPicPr>
          <p:nvPr/>
        </p:nvPicPr>
        <p:blipFill>
          <a:blip r:embed="rId2"/>
          <a:srcRect l="4260" r="6793" b="-3"/>
          <a:stretch>
            <a:fillRect/>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E13143AC-5A01-3C88-7E94-A04D37483B3A}"/>
              </a:ext>
            </a:extLst>
          </p:cNvPr>
          <p:cNvSpPr>
            <a:spLocks noGrp="1"/>
          </p:cNvSpPr>
          <p:nvPr>
            <p:ph idx="1"/>
          </p:nvPr>
        </p:nvSpPr>
        <p:spPr>
          <a:xfrm>
            <a:off x="4639733" y="1845734"/>
            <a:ext cx="6515947" cy="4023360"/>
          </a:xfrm>
        </p:spPr>
        <p:txBody>
          <a:bodyPr>
            <a:normAutofit/>
          </a:bodyPr>
          <a:lstStyle/>
          <a:p>
            <a:r>
              <a:rPr lang="en-GB"/>
              <a:t>This presentation </a:t>
            </a:r>
            <a:r>
              <a:rPr lang="en-GB" err="1"/>
              <a:t>specifys</a:t>
            </a:r>
            <a:r>
              <a:rPr lang="en-GB"/>
              <a:t> a digital safety action plan created for Greenfield Home Care Agency.</a:t>
            </a:r>
          </a:p>
          <a:p>
            <a:endParaRPr lang="en-GB"/>
          </a:p>
          <a:p>
            <a:pPr marL="0" indent="0">
              <a:buNone/>
            </a:pPr>
            <a:r>
              <a:rPr lang="en-GB"/>
              <a:t> As a home care provider staff work remotely handle highly confidential patient data and rely on digital systems daily.</a:t>
            </a:r>
          </a:p>
          <a:p>
            <a:endParaRPr lang="en-GB"/>
          </a:p>
          <a:p>
            <a:r>
              <a:rPr lang="en-GB"/>
              <a:t>This makes strong digital safety essential to protect service </a:t>
            </a:r>
            <a:r>
              <a:rPr lang="en-GB" err="1"/>
              <a:t>users,staff</a:t>
            </a:r>
            <a:r>
              <a:rPr lang="en-GB"/>
              <a:t>, and the organisation from cyber threats and data breaches.</a:t>
            </a:r>
          </a:p>
          <a:p>
            <a:endParaRPr lang="en-GB"/>
          </a:p>
        </p:txBody>
      </p:sp>
    </p:spTree>
    <p:extLst>
      <p:ext uri="{BB962C8B-B14F-4D97-AF65-F5344CB8AC3E}">
        <p14:creationId xmlns:p14="http://schemas.microsoft.com/office/powerpoint/2010/main" val="1873288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29738-184A-AA91-7428-A81A0DE246F4}"/>
              </a:ext>
            </a:extLst>
          </p:cNvPr>
          <p:cNvSpPr>
            <a:spLocks noGrp="1"/>
          </p:cNvSpPr>
          <p:nvPr>
            <p:ph type="title"/>
          </p:nvPr>
        </p:nvSpPr>
        <p:spPr/>
        <p:txBody>
          <a:bodyPr/>
          <a:lstStyle/>
          <a:p>
            <a:r>
              <a:rPr lang="en-GB">
                <a:solidFill>
                  <a:schemeClr val="tx2"/>
                </a:solidFill>
              </a:rPr>
              <a:t>Why Digital Safety is Critical in Home Care?</a:t>
            </a:r>
          </a:p>
        </p:txBody>
      </p:sp>
      <p:pic>
        <p:nvPicPr>
          <p:cNvPr id="5" name="Content Placeholder 4" descr="A close-up of a computer&#10;&#10;AI-generated content may be incorrect.">
            <a:extLst>
              <a:ext uri="{FF2B5EF4-FFF2-40B4-BE49-F238E27FC236}">
                <a16:creationId xmlns:a16="http://schemas.microsoft.com/office/drawing/2014/main" id="{44994857-F67F-1140-AEAC-09FA001076D8}"/>
              </a:ext>
            </a:extLst>
          </p:cNvPr>
          <p:cNvPicPr>
            <a:picLocks noGrp="1" noChangeAspect="1"/>
          </p:cNvPicPr>
          <p:nvPr>
            <p:ph idx="1"/>
          </p:nvPr>
        </p:nvPicPr>
        <p:blipFill>
          <a:blip r:embed="rId2"/>
          <a:stretch>
            <a:fillRect/>
          </a:stretch>
        </p:blipFill>
        <p:spPr>
          <a:xfrm>
            <a:off x="642650" y="1865395"/>
            <a:ext cx="10906699" cy="3969794"/>
          </a:xfrm>
          <a:prstGeom prst="rect">
            <a:avLst/>
          </a:prstGeom>
        </p:spPr>
      </p:pic>
    </p:spTree>
    <p:extLst>
      <p:ext uri="{BB962C8B-B14F-4D97-AF65-F5344CB8AC3E}">
        <p14:creationId xmlns:p14="http://schemas.microsoft.com/office/powerpoint/2010/main" val="2344362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lose-up of several black rectangular objects with white text&#10;&#10;AI-generated content may be incorrect.">
            <a:extLst>
              <a:ext uri="{FF2B5EF4-FFF2-40B4-BE49-F238E27FC236}">
                <a16:creationId xmlns:a16="http://schemas.microsoft.com/office/drawing/2014/main" id="{FDFF1DCA-2F38-18D2-A768-243658D8738F}"/>
              </a:ext>
            </a:extLst>
          </p:cNvPr>
          <p:cNvPicPr>
            <a:picLocks noGrp="1" noChangeAspect="1"/>
          </p:cNvPicPr>
          <p:nvPr>
            <p:ph idx="1"/>
          </p:nvPr>
        </p:nvPicPr>
        <p:blipFill>
          <a:blip r:embed="rId2"/>
          <a:stretch>
            <a:fillRect/>
          </a:stretch>
        </p:blipFill>
        <p:spPr>
          <a:xfrm>
            <a:off x="0" y="0"/>
            <a:ext cx="12192000" cy="6858001"/>
          </a:xfrm>
          <a:prstGeom prst="rect">
            <a:avLst/>
          </a:prstGeom>
        </p:spPr>
      </p:pic>
    </p:spTree>
    <p:extLst>
      <p:ext uri="{BB962C8B-B14F-4D97-AF65-F5344CB8AC3E}">
        <p14:creationId xmlns:p14="http://schemas.microsoft.com/office/powerpoint/2010/main" val="4110016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F62B1-BDD8-9F8D-7B14-9475EED2454E}"/>
              </a:ext>
            </a:extLst>
          </p:cNvPr>
          <p:cNvSpPr>
            <a:spLocks noGrp="1"/>
          </p:cNvSpPr>
          <p:nvPr>
            <p:ph type="title"/>
          </p:nvPr>
        </p:nvSpPr>
        <p:spPr>
          <a:xfrm>
            <a:off x="4974771" y="634946"/>
            <a:ext cx="6574972" cy="1450757"/>
          </a:xfrm>
        </p:spPr>
        <p:txBody>
          <a:bodyPr>
            <a:normAutofit/>
          </a:bodyPr>
          <a:lstStyle/>
          <a:p>
            <a:r>
              <a:rPr lang="en-GB">
                <a:solidFill>
                  <a:schemeClr val="tx2"/>
                </a:solidFill>
              </a:rPr>
              <a:t>Email Awareness and Phishing Protection</a:t>
            </a:r>
          </a:p>
        </p:txBody>
      </p:sp>
      <p:pic>
        <p:nvPicPr>
          <p:cNvPr id="4" name="Picture 3">
            <a:extLst>
              <a:ext uri="{FF2B5EF4-FFF2-40B4-BE49-F238E27FC236}">
                <a16:creationId xmlns:a16="http://schemas.microsoft.com/office/drawing/2014/main" id="{EA8E89C0-FDAD-30E6-8FD7-83A5CC44B925}"/>
              </a:ext>
            </a:extLst>
          </p:cNvPr>
          <p:cNvPicPr>
            <a:picLocks noChangeAspect="1"/>
          </p:cNvPicPr>
          <p:nvPr/>
        </p:nvPicPr>
        <p:blipFill>
          <a:blip r:embed="rId2"/>
          <a:stretch>
            <a:fillRect/>
          </a:stretch>
        </p:blipFill>
        <p:spPr>
          <a:xfrm>
            <a:off x="633999" y="1296626"/>
            <a:ext cx="4001315" cy="4001315"/>
          </a:xfrm>
          <a:prstGeom prst="rect">
            <a:avLst/>
          </a:prstGeom>
        </p:spPr>
      </p:pic>
      <p:cxnSp>
        <p:nvCxnSpPr>
          <p:cNvPr id="11" name="Straight Connector 10">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3FDEC6-1654-A5D2-0228-FC7176D36170}"/>
              </a:ext>
            </a:extLst>
          </p:cNvPr>
          <p:cNvSpPr>
            <a:spLocks noGrp="1"/>
          </p:cNvSpPr>
          <p:nvPr>
            <p:ph idx="1"/>
          </p:nvPr>
        </p:nvSpPr>
        <p:spPr>
          <a:xfrm>
            <a:off x="4974769" y="2198914"/>
            <a:ext cx="6574973" cy="3670180"/>
          </a:xfrm>
        </p:spPr>
        <p:txBody>
          <a:bodyPr>
            <a:normAutofit/>
          </a:bodyPr>
          <a:lstStyle/>
          <a:p>
            <a:pPr>
              <a:buFont typeface="Arial" panose="020B0604020202020204" pitchFamily="34" charset="0"/>
              <a:buChar char="•"/>
            </a:pPr>
            <a:r>
              <a:rPr lang="en-GB"/>
              <a:t>Staff training to recognise phishing emails</a:t>
            </a:r>
          </a:p>
          <a:p>
            <a:pPr>
              <a:buFont typeface="Arial" panose="020B0604020202020204" pitchFamily="34" charset="0"/>
              <a:buChar char="•"/>
            </a:pPr>
            <a:r>
              <a:rPr lang="en-GB"/>
              <a:t>Regular simulated phishing tests</a:t>
            </a:r>
          </a:p>
          <a:p>
            <a:pPr>
              <a:buFont typeface="Arial" panose="020B0604020202020204" pitchFamily="34" charset="0"/>
              <a:buChar char="•"/>
            </a:pPr>
            <a:r>
              <a:rPr lang="en-GB"/>
              <a:t>Use of encrypted email for patient information</a:t>
            </a:r>
          </a:p>
          <a:p>
            <a:pPr>
              <a:buFont typeface="Arial" panose="020B0604020202020204" pitchFamily="34" charset="0"/>
              <a:buChar char="•"/>
            </a:pPr>
            <a:r>
              <a:rPr lang="en-GB"/>
              <a:t>Clear reporting process for suspicious emails</a:t>
            </a:r>
          </a:p>
          <a:p>
            <a:pPr>
              <a:buFont typeface="Arial" panose="020B0604020202020204" pitchFamily="34" charset="0"/>
              <a:buChar char="•"/>
            </a:pPr>
            <a:r>
              <a:rPr lang="en-GB"/>
              <a:t>Regular email security reminders for staff  </a:t>
            </a:r>
          </a:p>
          <a:p>
            <a:pPr marL="0" indent="0">
              <a:buNone/>
            </a:pPr>
            <a:endParaRPr lang="en-GB"/>
          </a:p>
          <a:p>
            <a:pPr marL="0" indent="0">
              <a:buNone/>
            </a:pPr>
            <a:r>
              <a:rPr lang="en-GB"/>
              <a:t>(</a:t>
            </a:r>
            <a:r>
              <a:rPr lang="en-GB" err="1"/>
              <a:t>Mcleod</a:t>
            </a:r>
            <a:r>
              <a:rPr lang="en-GB"/>
              <a:t> and Dolezel, 2018; NSSC,2023)</a:t>
            </a:r>
          </a:p>
          <a:p>
            <a:endParaRPr lang="en-GB"/>
          </a:p>
        </p:txBody>
      </p:sp>
      <p:sp>
        <p:nvSpPr>
          <p:cNvPr id="13" name="Rectangle 1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004C8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57607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1E5BF-7191-92F6-B151-D4983E316D17}"/>
              </a:ext>
            </a:extLst>
          </p:cNvPr>
          <p:cNvSpPr>
            <a:spLocks noGrp="1"/>
          </p:cNvSpPr>
          <p:nvPr>
            <p:ph type="title"/>
          </p:nvPr>
        </p:nvSpPr>
        <p:spPr>
          <a:xfrm>
            <a:off x="1097280" y="286603"/>
            <a:ext cx="10058400" cy="1450757"/>
          </a:xfrm>
        </p:spPr>
        <p:txBody>
          <a:bodyPr>
            <a:normAutofit/>
          </a:bodyPr>
          <a:lstStyle/>
          <a:p>
            <a:r>
              <a:rPr kumimoji="0" lang="en-GB" b="0" i="0" u="none" strike="noStrike" kern="1200" cap="none" spc="0" normalizeH="0" baseline="0" noProof="0">
                <a:ln>
                  <a:noFill/>
                </a:ln>
                <a:solidFill>
                  <a:schemeClr val="tx2"/>
                </a:solidFill>
                <a:effectLst/>
                <a:uLnTx/>
                <a:uFillTx/>
                <a:latin typeface="Aptos Display" panose="02110004020202020204"/>
                <a:ea typeface="+mj-ea"/>
                <a:cs typeface="+mj-cs"/>
              </a:rPr>
              <a:t>Secure Data Management Practices</a:t>
            </a:r>
            <a:endParaRPr lang="en-GB">
              <a:solidFill>
                <a:schemeClr val="tx2"/>
              </a:solidFill>
            </a:endParaRPr>
          </a:p>
        </p:txBody>
      </p:sp>
      <p:sp>
        <p:nvSpPr>
          <p:cNvPr id="3" name="Content Placeholder 2">
            <a:extLst>
              <a:ext uri="{FF2B5EF4-FFF2-40B4-BE49-F238E27FC236}">
                <a16:creationId xmlns:a16="http://schemas.microsoft.com/office/drawing/2014/main" id="{130C16D5-6C6C-1AA4-202B-BA82E4E6CEC6}"/>
              </a:ext>
            </a:extLst>
          </p:cNvPr>
          <p:cNvSpPr>
            <a:spLocks noGrp="1"/>
          </p:cNvSpPr>
          <p:nvPr>
            <p:ph idx="1"/>
          </p:nvPr>
        </p:nvSpPr>
        <p:spPr>
          <a:xfrm>
            <a:off x="1097279" y="1845734"/>
            <a:ext cx="6454987" cy="4023360"/>
          </a:xfrm>
        </p:spPr>
        <p:txBody>
          <a:bodyPr>
            <a:normAutofit/>
          </a:bodyPr>
          <a:lstStyle/>
          <a:p>
            <a:pPr lvl="0">
              <a:buFont typeface="Wingdings" panose="05000000000000000000" pitchFamily="2" charset="2"/>
              <a:buChar char="v"/>
            </a:pPr>
            <a:r>
              <a:rPr lang="en-GB"/>
              <a:t>Data classification,retention and secure deletion policy</a:t>
            </a:r>
            <a:endParaRPr lang="en-US"/>
          </a:p>
          <a:p>
            <a:pPr lvl="0">
              <a:buFont typeface="Wingdings" panose="05000000000000000000" pitchFamily="2" charset="2"/>
              <a:buChar char="v"/>
            </a:pPr>
            <a:r>
              <a:rPr lang="en-GB"/>
              <a:t>Encrypted storage and encrypted backups</a:t>
            </a:r>
            <a:endParaRPr lang="en-US"/>
          </a:p>
          <a:p>
            <a:pPr lvl="0">
              <a:buFont typeface="Wingdings" panose="05000000000000000000" pitchFamily="2" charset="2"/>
              <a:buChar char="v"/>
            </a:pPr>
            <a:r>
              <a:rPr lang="en-GB"/>
              <a:t>Regular audits of data access logs</a:t>
            </a:r>
            <a:endParaRPr lang="en-US"/>
          </a:p>
          <a:p>
            <a:pPr lvl="0">
              <a:buFont typeface="Wingdings" panose="05000000000000000000" pitchFamily="2" charset="2"/>
              <a:buChar char="v"/>
            </a:pPr>
            <a:r>
              <a:rPr lang="en-GB"/>
              <a:t>Incident response plan for data breaches</a:t>
            </a:r>
            <a:endParaRPr lang="en-US"/>
          </a:p>
          <a:p>
            <a:pPr lvl="0">
              <a:buFont typeface="Wingdings" panose="05000000000000000000" pitchFamily="2" charset="2"/>
              <a:buChar char="v"/>
            </a:pPr>
            <a:r>
              <a:rPr lang="en-GB"/>
              <a:t>Use of secure, approved cloud systems only </a:t>
            </a:r>
            <a:endParaRPr lang="en-US"/>
          </a:p>
          <a:p>
            <a:pPr lvl="0">
              <a:buFont typeface="Wingdings" panose="05000000000000000000" pitchFamily="2" charset="2"/>
              <a:buChar char="v"/>
            </a:pPr>
            <a:r>
              <a:rPr lang="en-GB"/>
              <a:t>(Coventry and Branley, 2018; GDPR, 2018)</a:t>
            </a:r>
            <a:endParaRPr lang="en-US"/>
          </a:p>
          <a:p>
            <a:endParaRPr lang="en-GB"/>
          </a:p>
        </p:txBody>
      </p:sp>
      <p:pic>
        <p:nvPicPr>
          <p:cNvPr id="5" name="Picture 4" descr="Device and padlock">
            <a:extLst>
              <a:ext uri="{FF2B5EF4-FFF2-40B4-BE49-F238E27FC236}">
                <a16:creationId xmlns:a16="http://schemas.microsoft.com/office/drawing/2014/main" id="{BA8C2722-62FC-5936-7DA5-DB15E4C555E9}"/>
              </a:ext>
            </a:extLst>
          </p:cNvPr>
          <p:cNvPicPr>
            <a:picLocks noChangeAspect="1"/>
          </p:cNvPicPr>
          <p:nvPr/>
        </p:nvPicPr>
        <p:blipFill>
          <a:blip r:embed="rId2">
            <a:extLst>
              <a:ext uri="{28A0092B-C50C-407E-A947-70E740481C1C}">
                <a14:useLocalDpi xmlns:a14="http://schemas.microsoft.com/office/drawing/2010/main" val="0"/>
              </a:ext>
            </a:extLst>
          </a:blip>
          <a:srcRect l="20386" r="28808" b="2"/>
          <a:stretch>
            <a:fillRect/>
          </a:stretch>
        </p:blipFill>
        <p:spPr>
          <a:xfrm>
            <a:off x="8020570" y="1916318"/>
            <a:ext cx="3135109" cy="3471012"/>
          </a:xfrm>
          <a:prstGeom prst="rect">
            <a:avLst/>
          </a:prstGeom>
        </p:spPr>
      </p:pic>
    </p:spTree>
    <p:extLst>
      <p:ext uri="{BB962C8B-B14F-4D97-AF65-F5344CB8AC3E}">
        <p14:creationId xmlns:p14="http://schemas.microsoft.com/office/powerpoint/2010/main" val="3856004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 shot of a document&#10;&#10;AI-generated content may be incorrect.">
            <a:extLst>
              <a:ext uri="{FF2B5EF4-FFF2-40B4-BE49-F238E27FC236}">
                <a16:creationId xmlns:a16="http://schemas.microsoft.com/office/drawing/2014/main" id="{8F0C344C-D860-C613-EEC7-36EEE8BB60EC}"/>
              </a:ext>
            </a:extLst>
          </p:cNvPr>
          <p:cNvPicPr>
            <a:picLocks noGrp="1" noChangeAspect="1"/>
          </p:cNvPicPr>
          <p:nvPr>
            <p:ph idx="1"/>
          </p:nvPr>
        </p:nvPicPr>
        <p:blipFill>
          <a:blip r:embed="rId3"/>
          <a:stretch>
            <a:fillRect/>
          </a:stretch>
        </p:blipFill>
        <p:spPr>
          <a:xfrm>
            <a:off x="335249" y="182710"/>
            <a:ext cx="10682604" cy="6041549"/>
          </a:xfrm>
          <a:prstGeom prst="rect">
            <a:avLst/>
          </a:prstGeom>
        </p:spPr>
      </p:pic>
    </p:spTree>
    <p:extLst>
      <p:ext uri="{BB962C8B-B14F-4D97-AF65-F5344CB8AC3E}">
        <p14:creationId xmlns:p14="http://schemas.microsoft.com/office/powerpoint/2010/main" val="229637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FD927-6386-F88A-F613-49F42CA7A7EB}"/>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3400"/>
              <a:t>Protect Patients  </a:t>
            </a:r>
            <a:br>
              <a:rPr lang="en-US" sz="3400"/>
            </a:br>
            <a:r>
              <a:rPr lang="en-US" sz="3400"/>
              <a:t>Protect Staff.</a:t>
            </a:r>
            <a:br>
              <a:rPr lang="en-US" sz="3400"/>
            </a:br>
            <a:r>
              <a:rPr lang="en-US" sz="3400"/>
              <a:t>Protect Greenfield. </a:t>
            </a:r>
          </a:p>
        </p:txBody>
      </p:sp>
      <p:cxnSp>
        <p:nvCxnSpPr>
          <p:cNvPr id="34" name="Straight Connector 3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C58132A3-A472-F714-81C1-2A572EBEEF84}"/>
              </a:ext>
            </a:extLst>
          </p:cNvPr>
          <p:cNvSpPr>
            <a:spLocks noGrp="1"/>
          </p:cNvSpPr>
          <p:nvPr/>
        </p:nvSpPr>
        <p:spPr>
          <a:xfrm>
            <a:off x="1097279" y="1845734"/>
            <a:ext cx="6454987"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b="1">
                <a:latin typeface="+mj-lt"/>
              </a:rPr>
              <a:t>Digital safety is essential for safe and ethical care delivery </a:t>
            </a:r>
          </a:p>
          <a:p>
            <a:endParaRPr lang="en-US" b="1">
              <a:latin typeface="+mj-lt"/>
            </a:endParaRPr>
          </a:p>
          <a:p>
            <a:r>
              <a:rPr lang="en-US" b="1">
                <a:latin typeface="+mj-lt"/>
              </a:rPr>
              <a:t>In conclusion this digital safety checklist provides Greenfield with practical steps to reduce cyber risks ensure legal compliance and maintain patient confidentiality by implementing secure access controls , improving email awareness , managing data safely, and following confidentiality regulations. The </a:t>
            </a:r>
            <a:r>
              <a:rPr lang="en-US" b="1" err="1">
                <a:latin typeface="+mj-lt"/>
              </a:rPr>
              <a:t>organisation</a:t>
            </a:r>
            <a:r>
              <a:rPr lang="en-US" b="1">
                <a:latin typeface="+mj-lt"/>
              </a:rPr>
              <a:t> can protect sensitive information and deliver safe, ethical care in the community.</a:t>
            </a:r>
          </a:p>
          <a:p>
            <a:endParaRPr lang="en-US"/>
          </a:p>
        </p:txBody>
      </p:sp>
      <p:pic>
        <p:nvPicPr>
          <p:cNvPr id="7" name="Graphic 6" descr="Computer">
            <a:extLst>
              <a:ext uri="{FF2B5EF4-FFF2-40B4-BE49-F238E27FC236}">
                <a16:creationId xmlns:a16="http://schemas.microsoft.com/office/drawing/2014/main" id="{6A5C075B-E8B0-53CE-1A76-EAB482486B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570" y="2084269"/>
            <a:ext cx="3135109" cy="3135109"/>
          </a:xfrm>
          <a:prstGeom prst="rect">
            <a:avLst/>
          </a:prstGeom>
        </p:spPr>
      </p:pic>
      <p:sp>
        <p:nvSpPr>
          <p:cNvPr id="36" name="Rectangle 35">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04241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63045-5011-AFDF-D289-5E4D31CD24C2}"/>
              </a:ext>
            </a:extLst>
          </p:cNvPr>
          <p:cNvSpPr>
            <a:spLocks noGrp="1"/>
          </p:cNvSpPr>
          <p:nvPr>
            <p:ph type="title"/>
          </p:nvPr>
        </p:nvSpPr>
        <p:spPr/>
        <p:txBody>
          <a:bodyPr/>
          <a:lstStyle/>
          <a:p>
            <a:r>
              <a:rPr lang="en-GB">
                <a:solidFill>
                  <a:schemeClr val="tx2"/>
                </a:solidFill>
              </a:rPr>
              <a:t>References Harvard In Alphabetical order</a:t>
            </a:r>
          </a:p>
        </p:txBody>
      </p:sp>
      <p:graphicFrame>
        <p:nvGraphicFramePr>
          <p:cNvPr id="12" name="TextBox 7">
            <a:extLst>
              <a:ext uri="{FF2B5EF4-FFF2-40B4-BE49-F238E27FC236}">
                <a16:creationId xmlns:a16="http://schemas.microsoft.com/office/drawing/2014/main" id="{3863FA8E-E9F5-A128-31E8-4EB880080EA9}"/>
              </a:ext>
            </a:extLst>
          </p:cNvPr>
          <p:cNvGraphicFramePr/>
          <p:nvPr/>
        </p:nvGraphicFramePr>
        <p:xfrm>
          <a:off x="1097280" y="1737360"/>
          <a:ext cx="7981181"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093602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Retrospect</vt:lpstr>
      <vt:lpstr>Digital Skills And Research Methods LCHS4007 </vt:lpstr>
      <vt:lpstr>Microsoft 365 in Greenfield Home care Agency </vt:lpstr>
      <vt:lpstr>Microsoft 365 Productivity  Application  MS EXCEL</vt:lpstr>
      <vt:lpstr>Current Admin Tasks</vt:lpstr>
      <vt:lpstr>IMPROVEMENTS AFTER EXCEL</vt:lpstr>
      <vt:lpstr>BENEFITS OF EXCEL </vt:lpstr>
      <vt:lpstr>LIMITATIONS OF EXCEL</vt:lpstr>
      <vt:lpstr>REFERENCES</vt:lpstr>
      <vt:lpstr>Slide 1 – Introduction to OneDrive at Greenfield Home Care Agency – Lecturer Bianca Dodgen</vt:lpstr>
      <vt:lpstr>How OneDrive Improves Communication Across Locations</vt:lpstr>
      <vt:lpstr>PowerPoint Presentation</vt:lpstr>
      <vt:lpstr>Digital Safety and Data Protection</vt:lpstr>
      <vt:lpstr>Challenges and Conclusion.</vt:lpstr>
      <vt:lpstr>Digital Safety Action Plan for Greenfield Home Care Agency </vt:lpstr>
      <vt:lpstr>Why Digital Safety is Critical in Home Care?</vt:lpstr>
      <vt:lpstr>PowerPoint Presentation</vt:lpstr>
      <vt:lpstr>Email Awareness and Phishing Protection</vt:lpstr>
      <vt:lpstr>Secure Data Management Practices</vt:lpstr>
      <vt:lpstr>PowerPoint Presentation</vt:lpstr>
      <vt:lpstr>Protect Patients   Protect Staff. Protect Greenfield. </vt:lpstr>
      <vt:lpstr>References Harvard In Alphabetical order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dc:title>
  <dc:creator>Zara Farrock</dc:creator>
  <cp:revision>1</cp:revision>
  <dcterms:created xsi:type="dcterms:W3CDTF">2026-01-28T12:22:54Z</dcterms:created>
  <dcterms:modified xsi:type="dcterms:W3CDTF">2026-02-15T18:44:18Z</dcterms:modified>
</cp:coreProperties>
</file>