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31"/>
  </p:notesMasterIdLst>
  <p:sldIdLst>
    <p:sldId id="364" r:id="rId3"/>
    <p:sldId id="414" r:id="rId4"/>
    <p:sldId id="366" r:id="rId5"/>
    <p:sldId id="365" r:id="rId6"/>
    <p:sldId id="388" r:id="rId7"/>
    <p:sldId id="389" r:id="rId8"/>
    <p:sldId id="259" r:id="rId9"/>
    <p:sldId id="390" r:id="rId10"/>
    <p:sldId id="391" r:id="rId11"/>
    <p:sldId id="271" r:id="rId12"/>
    <p:sldId id="393" r:id="rId13"/>
    <p:sldId id="394" r:id="rId14"/>
    <p:sldId id="395" r:id="rId15"/>
    <p:sldId id="408" r:id="rId16"/>
    <p:sldId id="396" r:id="rId17"/>
    <p:sldId id="412" r:id="rId18"/>
    <p:sldId id="398" r:id="rId19"/>
    <p:sldId id="264" r:id="rId20"/>
    <p:sldId id="397" r:id="rId21"/>
    <p:sldId id="401" r:id="rId22"/>
    <p:sldId id="403" r:id="rId23"/>
    <p:sldId id="406" r:id="rId24"/>
    <p:sldId id="407" r:id="rId25"/>
    <p:sldId id="410" r:id="rId26"/>
    <p:sldId id="404" r:id="rId27"/>
    <p:sldId id="413" r:id="rId28"/>
    <p:sldId id="405" r:id="rId29"/>
    <p:sldId id="28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14"/>
            <p14:sldId id="366"/>
            <p14:sldId id="365"/>
            <p14:sldId id="388"/>
            <p14:sldId id="389"/>
            <p14:sldId id="259"/>
            <p14:sldId id="390"/>
            <p14:sldId id="391"/>
            <p14:sldId id="271"/>
            <p14:sldId id="393"/>
            <p14:sldId id="394"/>
            <p14:sldId id="395"/>
            <p14:sldId id="408"/>
            <p14:sldId id="396"/>
            <p14:sldId id="412"/>
            <p14:sldId id="398"/>
            <p14:sldId id="264"/>
            <p14:sldId id="397"/>
            <p14:sldId id="401"/>
            <p14:sldId id="403"/>
            <p14:sldId id="406"/>
            <p14:sldId id="407"/>
            <p14:sldId id="410"/>
            <p14:sldId id="404"/>
            <p14:sldId id="413"/>
            <p14:sldId id="405"/>
            <p14:sldId id="28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860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15/09/2026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ebel.org.uk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*Microsoft Translate has been used for some slides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ECIE4018        PRINCIPLES OF LEARNING AND TEACHING IN PRACTICE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Darlith2 /Lecture 2*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8CF7-6193-4009-B6C9-2F8314CC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ECIE4018C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b="1" dirty="0"/>
              <a:t>Nod                  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8583-20CB-7FB4-904F-341CCA381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rai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 plant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A6BD3-F6BA-BE49-8274-36479E3875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develop knowledge and understanding of some of the key theories of learning which underpin education and children’s social and emotional development.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75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20F71-43BF-452C-3DFB-9714A92AA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6807-3AC0-248D-4E38-F7491B5D4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ECIE4008C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3200" b="1" dirty="0" err="1"/>
              <a:t>Deilliannau</a:t>
            </a:r>
            <a:r>
              <a:rPr lang="en-GB" sz="3200" b="1" dirty="0"/>
              <a:t> </a:t>
            </a:r>
            <a:r>
              <a:rPr lang="en-GB" sz="3200" b="1" dirty="0" err="1"/>
              <a:t>Dysgu’r</a:t>
            </a:r>
            <a:r>
              <a:rPr lang="en-GB" sz="3200" b="1" dirty="0"/>
              <a:t> </a:t>
            </a:r>
            <a:r>
              <a:rPr lang="en-GB" sz="3200" b="1" dirty="0" err="1"/>
              <a:t>Modwl</a:t>
            </a:r>
            <a:r>
              <a:rPr lang="en-GB" sz="3200" b="1" dirty="0"/>
              <a:t>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7BDDB-C08C-C409-0B05-9B3A894D07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chynhwysol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27E59-027B-74E0-7A24-A9BBFC5F86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Apply knowledge of learning theories to learning and teaching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resources and strategies that can support child-centred and inclusive practice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245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err="1"/>
              <a:t>Asesu</a:t>
            </a:r>
            <a:r>
              <a:rPr lang="en-GB" sz="4800" b="1" dirty="0"/>
              <a:t>  </a:t>
            </a:r>
            <a:r>
              <a:rPr lang="en-GB" sz="4800" b="1" dirty="0">
                <a:solidFill>
                  <a:srgbClr val="0070C0"/>
                </a:solidFill>
              </a:rPr>
              <a:t>                        </a:t>
            </a: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endParaRPr lang="en-GB" sz="4800" b="1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de-DE" dirty="0"/>
              <a:t>Elfen 1 </a:t>
            </a:r>
            <a:r>
              <a:rPr lang="de-DE" b="1" dirty="0" err="1"/>
              <a:t>Proffil</a:t>
            </a:r>
            <a:r>
              <a:rPr lang="de-DE" b="1" dirty="0"/>
              <a:t> </a:t>
            </a:r>
            <a:r>
              <a:rPr lang="de-DE" b="1" dirty="0" err="1"/>
              <a:t>Disgybl</a:t>
            </a:r>
            <a:r>
              <a:rPr lang="de-DE" b="1" dirty="0"/>
              <a:t> </a:t>
            </a:r>
            <a:r>
              <a:rPr lang="de-DE" dirty="0"/>
              <a:t>30% (1000 o </a:t>
            </a:r>
            <a:r>
              <a:rPr lang="de-DE" dirty="0" err="1"/>
              <a:t>eiriau</a:t>
            </a:r>
            <a:r>
              <a:rPr lang="de-DE" dirty="0"/>
              <a:t>)</a:t>
            </a:r>
            <a:endParaRPr lang="en-GB" dirty="0"/>
          </a:p>
          <a:p>
            <a:pPr lvl="0"/>
            <a:r>
              <a:rPr lang="en-GB" dirty="0" err="1"/>
              <a:t>Traethawd</a:t>
            </a:r>
            <a:r>
              <a:rPr lang="en-GB" dirty="0"/>
              <a:t> </a:t>
            </a:r>
            <a:r>
              <a:rPr lang="en-GB" b="1" dirty="0"/>
              <a:t>Elfen 2 </a:t>
            </a:r>
            <a:r>
              <a:rPr lang="en-GB" dirty="0"/>
              <a:t>70% (2000 o </a:t>
            </a:r>
            <a:r>
              <a:rPr lang="en-GB" dirty="0" err="1"/>
              <a:t>eiriau</a:t>
            </a:r>
            <a:r>
              <a:rPr lang="en-GB" dirty="0"/>
              <a:t>):-</a:t>
            </a:r>
          </a:p>
          <a:p>
            <a:r>
              <a:rPr lang="en-GB" dirty="0" err="1"/>
              <a:t>Dadansoddi'n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lywio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a </a:t>
            </a:r>
            <a:r>
              <a:rPr lang="en-GB" dirty="0" err="1"/>
              <a:t>phlentyn-ganolog</a:t>
            </a:r>
            <a:r>
              <a:rPr lang="en-GB" dirty="0"/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Dyddiad Cyflwyno: </a:t>
            </a:r>
            <a:r>
              <a:rPr lang="cy-GB" b="1" dirty="0"/>
              <a:t>03 Ionawr </a:t>
            </a:r>
            <a:r>
              <a:rPr lang="cy-GB" dirty="0"/>
              <a:t>2027, 23:59pm drwy </a:t>
            </a:r>
            <a:r>
              <a:rPr lang="cy-GB" dirty="0" err="1"/>
              <a:t>Turnitin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Pupil Profile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30% (1000 words)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70% (2000 words):-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how learning theories can inform inclusive and child-centred teaching practices.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03 January 2027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23:59 to Turnitin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149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30B24-8DC6-95BF-97E9-DD2E7243F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Darlith</a:t>
            </a:r>
            <a:r>
              <a:rPr lang="en-GB" b="1" dirty="0"/>
              <a:t> </a:t>
            </a:r>
            <a:r>
              <a:rPr lang="en-GB" b="1" dirty="0" err="1"/>
              <a:t>heddiw</a:t>
            </a:r>
            <a:r>
              <a:rPr lang="en-GB" b="1" dirty="0"/>
              <a:t>                          </a:t>
            </a:r>
            <a:r>
              <a:rPr lang="en-GB" dirty="0"/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69F95-FACE-9797-95D1-8635C1D722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Llunidaeth</a:t>
            </a:r>
            <a:r>
              <a:rPr lang="en-GB" dirty="0"/>
              <a:t> – </a:t>
            </a:r>
            <a:r>
              <a:rPr lang="en-GB" dirty="0" err="1"/>
              <a:t>Theaori</a:t>
            </a:r>
            <a:r>
              <a:rPr lang="en-GB" dirty="0"/>
              <a:t> </a:t>
            </a:r>
            <a:r>
              <a:rPr lang="en-GB" dirty="0" err="1"/>
              <a:t>Chwaraeo</a:t>
            </a:r>
            <a:r>
              <a:rPr lang="en-GB" dirty="0"/>
              <a:t> Froebel</a:t>
            </a:r>
          </a:p>
          <a:p>
            <a:r>
              <a:rPr lang="en-GB" dirty="0" err="1"/>
              <a:t>Llunidaeth</a:t>
            </a:r>
            <a:r>
              <a:rPr lang="en-GB" dirty="0"/>
              <a:t> – Jerome Bruner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endParaRPr lang="en-GB" dirty="0"/>
          </a:p>
          <a:p>
            <a:endParaRPr lang="en-GB" dirty="0"/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F8E713-24BF-4A87-9216-9A4510EED4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Constructivism – Froebel’s theory of play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Constructivism – Jerome Bruner and his theory of Cognitive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814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239EC-54E4-8541-94F8-C9F9CE060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Friedrich Froebel?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831E8-0CD1-7F43-8DC3-D51299816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y-GB" dirty="0"/>
              <a:t>Ganwyd yn yr Almaen yn 1782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y-GB" dirty="0"/>
              <a:t>Gosododd sylfeini addysg gyfoes wedi’i seilio ar y farn bod gan blant sgiliau ac anghenion unigryw.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y-GB" dirty="0"/>
              <a:t>Sylfaenydd yr ysgol feithrin a </a:t>
            </a:r>
            <a:r>
              <a:rPr lang="cy-GB" i="1" dirty="0" err="1"/>
              <a:t>kindergarten</a:t>
            </a:r>
            <a:r>
              <a:rPr lang="cy-GB" dirty="0"/>
              <a:t> cyntaf.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y-GB" dirty="0"/>
              <a:t>Damcaniaethwr pennaf ei oes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cy-GB" dirty="0"/>
              <a:t>Meddyliwr arwyddocaol a dylanwad ar blentyndod cynnar heddiw. </a:t>
            </a:r>
          </a:p>
          <a:p>
            <a:pPr marL="0" indent="0">
              <a:lnSpc>
                <a:spcPct val="100000"/>
              </a:lnSpc>
              <a:buNone/>
            </a:pPr>
            <a:endParaRPr lang="en-GB" i="0" dirty="0">
              <a:effectLst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1400" i="0" dirty="0">
                <a:effectLst/>
              </a:rPr>
              <a:t>                    (David, </a:t>
            </a:r>
            <a:r>
              <a:rPr lang="en-GB" sz="1400" i="0" dirty="0" err="1">
                <a:effectLst/>
              </a:rPr>
              <a:t>Goouch</a:t>
            </a:r>
            <a:r>
              <a:rPr lang="en-GB" sz="1400" i="0" dirty="0">
                <a:effectLst/>
              </a:rPr>
              <a:t> a Powell, 2016)</a:t>
            </a:r>
            <a:endParaRPr lang="en-GB" sz="1400" dirty="0"/>
          </a:p>
        </p:txBody>
      </p:sp>
      <p:pic>
        <p:nvPicPr>
          <p:cNvPr id="4" name="Picture 2" descr="A picture of a young Friedrich Fröbel &#10;">
            <a:extLst>
              <a:ext uri="{FF2B5EF4-FFF2-40B4-BE49-F238E27FC236}">
                <a16:creationId xmlns:a16="http://schemas.microsoft.com/office/drawing/2014/main" id="{0473A779-5819-52E4-085C-4494BD3E50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09" b="22871"/>
          <a:stretch/>
        </p:blipFill>
        <p:spPr bwMode="auto">
          <a:xfrm>
            <a:off x="6461760" y="2103120"/>
            <a:ext cx="4663440" cy="374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88017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239EC-54E4-8541-94F8-C9F9CE060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Who is Friedrich Froebel?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831E8-0CD1-7F43-8DC3-D51299816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4291" y="1859280"/>
            <a:ext cx="4663440" cy="374904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Born in Germany in 1782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Laid the foundation of contemporary education based on the view that children have unique skills and needs.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Founder of the first nursey school and kindergarten.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Predominant theorist of his day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Significant thinker and influence on early childhood today. </a:t>
            </a:r>
          </a:p>
          <a:p>
            <a:pPr marL="0" indent="0">
              <a:lnSpc>
                <a:spcPct val="100000"/>
              </a:lnSpc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effectLst/>
              </a:rPr>
              <a:t>                    (David, </a:t>
            </a:r>
            <a:r>
              <a:rPr lang="en-GB" sz="1400" i="1" dirty="0" err="1">
                <a:solidFill>
                  <a:schemeClr val="accent1">
                    <a:lumMod val="75000"/>
                  </a:schemeClr>
                </a:solidFill>
                <a:effectLst/>
              </a:rPr>
              <a:t>Goouch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effectLst/>
              </a:rPr>
              <a:t> and Powell, 2016)</a:t>
            </a:r>
            <a:endParaRPr lang="en-GB" sz="14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 descr="Picture of Friedrich Fröbel &#10;">
            <a:extLst>
              <a:ext uri="{FF2B5EF4-FFF2-40B4-BE49-F238E27FC236}">
                <a16:creationId xmlns:a16="http://schemas.microsoft.com/office/drawing/2014/main" id="{0473A779-5819-52E4-085C-4494BD3E50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09" b="22871"/>
          <a:stretch/>
        </p:blipFill>
        <p:spPr bwMode="auto">
          <a:xfrm>
            <a:off x="6461760" y="2103120"/>
            <a:ext cx="4663440" cy="374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48634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5900D-2DAB-7260-1CC4-8895F15D8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Athroniaeth</a:t>
            </a:r>
            <a:r>
              <a:rPr lang="en-GB" b="1" i="1" dirty="0"/>
              <a:t> Kindergarten</a:t>
            </a:r>
            <a:r>
              <a:rPr lang="en-GB" b="1" dirty="0"/>
              <a:t> Froebel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Froebel’s Kindergarten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7E164-4024-B28B-2F5F-1CCDA5DB68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cy-GB" dirty="0"/>
              <a:t>Enwog am ei </a:t>
            </a:r>
            <a:r>
              <a:rPr lang="cy-GB" i="1" dirty="0" err="1"/>
              <a:t>kindergarten</a:t>
            </a:r>
            <a:r>
              <a:rPr lang="cy-GB" dirty="0"/>
              <a:t> (gair Almaeneg am ‘ardd plant’)</a:t>
            </a:r>
          </a:p>
          <a:p>
            <a:r>
              <a:rPr lang="cy-GB" dirty="0"/>
              <a:t>   Yn asiant cydweithredol, mae’r athro’n symbylu ac yn annog y broses o ddysgu trwy gyfleoedd am weithgareddau digymell a hunan-</a:t>
            </a:r>
            <a:r>
              <a:rPr lang="cy-GB" dirty="0" err="1"/>
              <a:t>gymhellol</a:t>
            </a:r>
            <a:r>
              <a:rPr lang="cy-GB" dirty="0"/>
              <a:t>. . </a:t>
            </a:r>
          </a:p>
          <a:p>
            <a:pPr marL="457200" indent="-457200"/>
            <a:r>
              <a:rPr lang="cy-GB" dirty="0"/>
              <a:t>Mae’n diffinio </a:t>
            </a:r>
            <a:r>
              <a:rPr lang="cy-GB" i="1" dirty="0" err="1"/>
              <a:t>kindergarten</a:t>
            </a:r>
            <a:r>
              <a:rPr lang="cy-GB" dirty="0"/>
              <a:t> fel ‘cartref cenedlaethau’r dyfodol’, athrawon fel ‘garddwyr’ a myfyrwyr fel ‘planhigion a </a:t>
            </a:r>
            <a:r>
              <a:rPr lang="cy-GB" dirty="0" err="1"/>
              <a:t>dyfir</a:t>
            </a:r>
            <a:r>
              <a:rPr lang="cy-GB" dirty="0"/>
              <a:t> gan athrawon’.</a:t>
            </a:r>
          </a:p>
          <a:p>
            <a:pPr marL="457200" indent="-457200"/>
            <a:r>
              <a:rPr lang="cy-GB" dirty="0"/>
              <a:t>Pwrpas sefydlu’r </a:t>
            </a:r>
            <a:r>
              <a:rPr lang="cy-GB" i="1" dirty="0" err="1"/>
              <a:t>kindergarten</a:t>
            </a:r>
            <a:r>
              <a:rPr lang="cy-GB" dirty="0"/>
              <a:t> oedd ‘magu pobl rydd, sy’n meddwl ac yn gweithredu’.</a:t>
            </a:r>
          </a:p>
          <a:p>
            <a:pPr marL="0" indent="0" algn="r">
              <a:buNone/>
            </a:pPr>
            <a:r>
              <a:rPr lang="en-GB" sz="1400" dirty="0"/>
              <a:t>(David, </a:t>
            </a:r>
            <a:r>
              <a:rPr lang="en-GB" sz="1400" dirty="0" err="1"/>
              <a:t>Goouch</a:t>
            </a:r>
            <a:r>
              <a:rPr lang="en-GB" sz="1400" dirty="0"/>
              <a:t> a Powell, 2016, t.34)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A5C70-CDD9-0EA4-09CD-136DAB0A9A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Known for his kindergarten (a German word for ‘garden of children’)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As a cooperative agent, the teacher simulates and encourages the process of     learning through opportunities for spontaneous and self-initiated activities. 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Defines kindergarten as ‘the home of future generations’, teachers as ‘gardeners’ and students as ‘plants that a grown by teachers’.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Purpose in establishing the kindergarten was to ‘raise free people, who think and take action’.</a:t>
            </a:r>
          </a:p>
          <a:p>
            <a:pPr marL="0" indent="0" algn="r">
              <a:buNone/>
            </a:pP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(David, </a:t>
            </a:r>
            <a:r>
              <a:rPr lang="en-GB" sz="1400" i="1" dirty="0" err="1">
                <a:solidFill>
                  <a:schemeClr val="accent1">
                    <a:lumMod val="75000"/>
                  </a:schemeClr>
                </a:solidFill>
              </a:rPr>
              <a:t>Goouch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and Powell, 2016, p.34)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623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0CC88-D3AA-E7A1-6B24-6A4957CB8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</a:t>
            </a:r>
            <a:r>
              <a:rPr lang="en-GB" b="1" dirty="0" err="1"/>
              <a:t>chwarae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through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6FFAC-C83A-5E7D-1816-F09808E660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/>
            <a:r>
              <a:rPr lang="cy-GB" dirty="0"/>
              <a:t>Mae chwarae wrth wraidd y cwricwlwm</a:t>
            </a:r>
          </a:p>
          <a:p>
            <a:pPr marL="457200" indent="-457200"/>
            <a:r>
              <a:rPr lang="cy-GB" dirty="0"/>
              <a:t>Wrth i’r plentyn fynegi ei hun yn ystod chwarae, bydd eu hunan-ymwybyddiaeth yn newid a datblygu. </a:t>
            </a:r>
          </a:p>
          <a:p>
            <a:pPr marL="457200" indent="-457200"/>
            <a:r>
              <a:rPr lang="cy-GB" dirty="0"/>
              <a:t>Nid yn unig mae chwarae yn ffurf o ddysgu ond mae’n waith iddynt hefyd. 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en-GB" sz="1200" dirty="0"/>
              <a:t>(David, </a:t>
            </a:r>
            <a:r>
              <a:rPr lang="en-GB" sz="1200" dirty="0" err="1"/>
              <a:t>Goouch</a:t>
            </a:r>
            <a:r>
              <a:rPr lang="en-GB" sz="1200" dirty="0"/>
              <a:t> a Powell, 2016)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8ADA32-4281-77AB-F50A-50E631C9F9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Play at the heart of the curriculum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 the child expresses themself during play, their self-awareness changes and develops. 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Play is not only a form of learning but also their work.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100" dirty="0"/>
              <a:t>(David, </a:t>
            </a:r>
            <a:r>
              <a:rPr lang="en-GB" sz="1100" dirty="0" err="1"/>
              <a:t>Goouch</a:t>
            </a:r>
            <a:r>
              <a:rPr lang="en-GB" sz="1100" dirty="0"/>
              <a:t> and Powell, 2016)</a:t>
            </a:r>
          </a:p>
        </p:txBody>
      </p:sp>
    </p:spTree>
    <p:extLst>
      <p:ext uri="{BB962C8B-B14F-4D97-AF65-F5344CB8AC3E}">
        <p14:creationId xmlns:p14="http://schemas.microsoft.com/office/powerpoint/2010/main" val="121992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0F5A6-C0D0-2140-AF4D-081665372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219" y="1902382"/>
            <a:ext cx="6646126" cy="396698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‘Play is the highest expression of human development in childhood, for it alone is the free expression of what is in a child’s soul’ </a:t>
            </a:r>
          </a:p>
          <a:p>
            <a:pPr marL="0" indent="0" algn="r">
              <a:buNone/>
            </a:pPr>
            <a:r>
              <a:rPr lang="en-GB" sz="1600" dirty="0"/>
              <a:t>Froebel (1832) </a:t>
            </a:r>
            <a:r>
              <a:rPr lang="en-GB" sz="1600" i="1" dirty="0" err="1"/>
              <a:t>ar</a:t>
            </a:r>
            <a:r>
              <a:rPr lang="en-GB" sz="1600" i="1" dirty="0"/>
              <a:t> </a:t>
            </a:r>
            <a:r>
              <a:rPr lang="en-GB" sz="1600" i="1" dirty="0" err="1"/>
              <a:t>gael</a:t>
            </a:r>
            <a:r>
              <a:rPr lang="en-GB" sz="1600" i="1" dirty="0"/>
              <a:t> </a:t>
            </a:r>
            <a:r>
              <a:rPr lang="en-GB" sz="1600" i="1" dirty="0" err="1"/>
              <a:t>yn</a:t>
            </a:r>
            <a:r>
              <a:rPr lang="en-GB" sz="1600" i="1" dirty="0"/>
              <a:t>/cited in </a:t>
            </a:r>
            <a:r>
              <a:rPr lang="en-GB" sz="1600" i="0" dirty="0">
                <a:effectLst/>
              </a:rPr>
              <a:t>David, </a:t>
            </a:r>
            <a:r>
              <a:rPr lang="en-GB" sz="1600" i="0" dirty="0" err="1">
                <a:effectLst/>
              </a:rPr>
              <a:t>Goouch</a:t>
            </a:r>
            <a:r>
              <a:rPr lang="en-GB" sz="1600" i="0" dirty="0">
                <a:effectLst/>
              </a:rPr>
              <a:t> a/and Powell, 2016, p.41)</a:t>
            </a:r>
            <a:endParaRPr lang="en-GB" sz="1600" dirty="0"/>
          </a:p>
          <a:p>
            <a:pPr algn="ctr"/>
            <a:endParaRPr lang="en-GB" sz="4800" dirty="0"/>
          </a:p>
        </p:txBody>
      </p:sp>
      <p:pic>
        <p:nvPicPr>
          <p:cNvPr id="1026" name="Picture 2" descr="Friedrich Fröbel &#10;">
            <a:extLst>
              <a:ext uri="{FF2B5EF4-FFF2-40B4-BE49-F238E27FC236}">
                <a16:creationId xmlns:a16="http://schemas.microsoft.com/office/drawing/2014/main" id="{055D8EDF-23D1-B448-8E3B-B608A4AA0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5781" y="1144460"/>
            <a:ext cx="3299844" cy="447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034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62B10-F703-A145-62B0-2173616ED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Rôl rhieni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role of parents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7441A-5AA1-7EDB-4082-D4BD30571A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cy-GB" dirty="0"/>
              <a:t>Pwysigrwydd cefnogi bywyd teuluol ac addysgu dynoliaeth.</a:t>
            </a:r>
          </a:p>
          <a:p>
            <a:pPr marL="457200" indent="-457200"/>
            <a:r>
              <a:rPr lang="cy-GB" dirty="0"/>
              <a:t>Rhieni i chwarae rhan weithredol ym mywydau eu plant. </a:t>
            </a:r>
          </a:p>
          <a:p>
            <a:pPr marL="457200" indent="-457200"/>
            <a:r>
              <a:rPr lang="cy-GB" dirty="0"/>
              <a:t>Rhaid magu plant gyda pharch a diddordeb, ac mae’n rhaid i oedolion wybod pryd i ymyrryd i gefnogi eu dysgu. </a:t>
            </a:r>
          </a:p>
          <a:p>
            <a:pPr marL="457200" indent="-457200"/>
            <a:r>
              <a:rPr lang="cy-GB" dirty="0"/>
              <a:t>Perthnasau rhwng athrawon a rhieni yr un mor bwysig â’r un rhwng rhieni a phlant.                              </a:t>
            </a:r>
            <a:r>
              <a:rPr lang="en-GB" sz="1300" dirty="0"/>
              <a:t>(David, </a:t>
            </a:r>
            <a:r>
              <a:rPr lang="en-GB" sz="1300" dirty="0" err="1"/>
              <a:t>Goouch</a:t>
            </a:r>
            <a:r>
              <a:rPr lang="en-GB" sz="1300" dirty="0"/>
              <a:t>, and Powell, 2016)</a:t>
            </a:r>
          </a:p>
          <a:p>
            <a:pPr marL="457200" indent="-457200"/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3DA450-1A22-CAE7-587D-4992A55283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Importance of supporting family life and educating humanity,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Parents to play an active role in their children’s lives. 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Children must be raised with respect and interest, and adults must know when to intervene to support their learning. 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Relationships between teachers and parents are as important as the one between parents and children.</a:t>
            </a:r>
          </a:p>
          <a:p>
            <a:pPr marL="0" indent="0" algn="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(David, </a:t>
            </a:r>
            <a:r>
              <a:rPr lang="en-GB" sz="1600" i="1" dirty="0" err="1">
                <a:solidFill>
                  <a:schemeClr val="accent1">
                    <a:lumMod val="75000"/>
                  </a:schemeClr>
                </a:solidFill>
              </a:rPr>
              <a:t>Goouch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, and Powell,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696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2134-4946-A2CD-9D68-768986D2B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Difrod</a:t>
            </a:r>
            <a:r>
              <a:rPr lang="en-GB" b="1" dirty="0"/>
              <a:t> Gwaith Froebel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devastation of Froebel’s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17FF6-458C-90B3-C38E-D4F6635883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cy-GB" dirty="0"/>
              <a:t>Daeth addysgwyr ifanc i ddysgu gan </a:t>
            </a:r>
            <a:r>
              <a:rPr lang="cy-GB" dirty="0" err="1"/>
              <a:t>Froebel</a:t>
            </a:r>
            <a:r>
              <a:rPr lang="cy-GB" dirty="0"/>
              <a:t>. Agorodd llawer ohonynt eu </a:t>
            </a:r>
            <a:r>
              <a:rPr lang="cy-GB" i="1" dirty="0" err="1"/>
              <a:t>kindergarten</a:t>
            </a:r>
            <a:r>
              <a:rPr lang="cy-GB" dirty="0"/>
              <a:t> eu hunain yn Yr Almaen. </a:t>
            </a:r>
          </a:p>
          <a:p>
            <a:pPr marL="457200" indent="-457200"/>
            <a:r>
              <a:rPr lang="cy-GB" dirty="0"/>
              <a:t>Ar ôl chwildro’r Almaen yn 1849 penderfynodd y llywodraeth bod merched yn cael eu gwahardd rhag bod yn weithredol yn wleidyddol. Roedd merched yn rhedeg </a:t>
            </a:r>
            <a:r>
              <a:rPr lang="cy-GB" i="1" dirty="0" err="1"/>
              <a:t>kindergarten</a:t>
            </a:r>
            <a:r>
              <a:rPr lang="cy-GB" i="1" dirty="0"/>
              <a:t> </a:t>
            </a:r>
            <a:r>
              <a:rPr lang="cy-GB" dirty="0"/>
              <a:t>yn cael ei ystyried yn broblematig.</a:t>
            </a:r>
          </a:p>
          <a:p>
            <a:pPr marL="457200" indent="-457200"/>
            <a:r>
              <a:rPr lang="cy-GB" dirty="0"/>
              <a:t>Gwelodd waith ei oes yn lleihau a datblygiad plant yn cael ei aflonyddu</a:t>
            </a:r>
          </a:p>
          <a:p>
            <a:pPr marL="457200" indent="-457200"/>
            <a:r>
              <a:rPr lang="cy-GB" dirty="0"/>
              <a:t>Dioddef o iselder a bu farw yn 1850</a:t>
            </a:r>
          </a:p>
          <a:p>
            <a:pPr marL="0" indent="0" algn="r">
              <a:buNone/>
            </a:pPr>
            <a:r>
              <a:rPr lang="cy-GB" sz="1000" dirty="0" err="1"/>
              <a:t>Froebel</a:t>
            </a:r>
            <a:r>
              <a:rPr lang="cy-GB" sz="1000" dirty="0"/>
              <a:t> </a:t>
            </a:r>
            <a:r>
              <a:rPr lang="cy-GB" sz="1000" dirty="0" err="1"/>
              <a:t>Trust</a:t>
            </a:r>
            <a:r>
              <a:rPr lang="cy-GB" sz="1000" dirty="0"/>
              <a:t> (2022)</a:t>
            </a:r>
            <a:endParaRPr lang="cy-GB" sz="13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3DB4EF-CB74-5206-79D8-88EE4A0368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Young educators came to learn from Froebel. Many opened their own kindergartens in Germany.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After the German revolution in 1849 the government decided that women were forbidden to be politically active. Women running kindergartens were seen as problematic.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Saw his life’s work diminish and children’s development disrupted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State of depression and died in 1850 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Froebel Trust (2022)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930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C40DB-2721-1A1F-D485-9B12DA896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Dylanwad</a:t>
            </a:r>
            <a:r>
              <a:rPr lang="en-GB" b="1" dirty="0"/>
              <a:t> Frobel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addysg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Froebel’s influence on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29331-D012-7A76-6EAD-F529526FB7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/>
            <a:r>
              <a:rPr lang="cy-GB" sz="2900" dirty="0"/>
              <a:t>Yn groes i addysg draddodiadol, roedd </a:t>
            </a:r>
            <a:r>
              <a:rPr lang="cy-GB" sz="2900" dirty="0" err="1"/>
              <a:t>Froebel</a:t>
            </a:r>
            <a:r>
              <a:rPr lang="cy-GB" sz="2900" dirty="0"/>
              <a:t> yn erbyn dysgu pethau ar y cof. </a:t>
            </a:r>
          </a:p>
          <a:p>
            <a:pPr marL="457200" indent="-457200"/>
            <a:r>
              <a:rPr lang="cy-GB" sz="2900" dirty="0"/>
              <a:t>Credai y dylai plant ddatblygu eu hunain trwy eu gweithgareddau eu hunain i dyfu’n unigolion sy’n meddwl yn rhydd. </a:t>
            </a:r>
          </a:p>
          <a:p>
            <a:pPr marL="457200" indent="-457200"/>
            <a:r>
              <a:rPr lang="cy-GB" sz="2900" dirty="0"/>
              <a:t>Wedi dylanwadu ar addysg a damcaniaethwyr yn Ewrop ac America e.e. </a:t>
            </a:r>
            <a:r>
              <a:rPr lang="cy-GB" sz="2900" dirty="0" err="1"/>
              <a:t>Rudolph</a:t>
            </a:r>
            <a:r>
              <a:rPr lang="cy-GB" sz="2900" dirty="0"/>
              <a:t> </a:t>
            </a:r>
            <a:r>
              <a:rPr lang="cy-GB" sz="2900" dirty="0" err="1"/>
              <a:t>Steiner</a:t>
            </a:r>
            <a:r>
              <a:rPr lang="cy-GB" sz="2900" dirty="0"/>
              <a:t> a Maria </a:t>
            </a:r>
            <a:r>
              <a:rPr lang="cy-GB" sz="2900" dirty="0" err="1"/>
              <a:t>Montessori</a:t>
            </a:r>
            <a:endParaRPr lang="cy-GB" sz="2900" dirty="0"/>
          </a:p>
          <a:p>
            <a:pPr marL="457200" indent="-457200"/>
            <a:r>
              <a:rPr lang="cy-GB" sz="2900" dirty="0"/>
              <a:t>Y defnydd o symbolau, e.e. ar flociau pren, gemau rhifau a geiriau, arlunio, canu, dawnsio ac astudio natur. </a:t>
            </a:r>
          </a:p>
          <a:p>
            <a:pPr marL="457200" indent="-457200"/>
            <a:r>
              <a:rPr lang="cy-GB" sz="2900" dirty="0"/>
              <a:t>Pwysigrwydd y berthynas rhwng ysgolion, rhieni a’u cymunedau</a:t>
            </a:r>
          </a:p>
          <a:p>
            <a:pPr marL="0" indent="0" algn="r">
              <a:buNone/>
            </a:pPr>
            <a:r>
              <a:rPr lang="cy-GB" sz="1400" dirty="0" err="1"/>
              <a:t>Froebel</a:t>
            </a:r>
            <a:r>
              <a:rPr lang="cy-GB" sz="1400" dirty="0"/>
              <a:t> </a:t>
            </a:r>
            <a:r>
              <a:rPr lang="cy-GB" sz="1400" dirty="0" err="1"/>
              <a:t>Trust</a:t>
            </a:r>
            <a:r>
              <a:rPr lang="cy-GB" sz="1400" dirty="0"/>
              <a:t> (2022)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53FB9-B00F-D541-2BF0-2B537B4CA0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 contrast to traditional education, Froebel was against memorisation. </a:t>
            </a:r>
          </a:p>
          <a:p>
            <a:pPr marL="457200" indent="-45720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Believed children should develop themselves through their own activities to grow up as free-thinking individuals. </a:t>
            </a:r>
          </a:p>
          <a:p>
            <a:pPr marL="457200" indent="-45720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Influenced education and theorists in Europe and America, e.g. Rudolph Steiner and Maria Montessori</a:t>
            </a:r>
          </a:p>
          <a:p>
            <a:pPr marL="457200" indent="-45720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use of symbols in play to support learning, e.g. numbers &amp; letters on wooden blocks, number and word games;, drawing, singing, dancing and nature study. </a:t>
            </a:r>
          </a:p>
          <a:p>
            <a:pPr marL="457200" indent="-45720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Importance of relationship between schools, parents and their communities </a:t>
            </a:r>
          </a:p>
          <a:p>
            <a:pPr marL="0" indent="0" algn="r">
              <a:buNone/>
            </a:pPr>
            <a:r>
              <a:rPr lang="cy-GB" sz="1400" i="1" dirty="0" err="1">
                <a:solidFill>
                  <a:schemeClr val="accent1">
                    <a:lumMod val="75000"/>
                  </a:schemeClr>
                </a:solidFill>
              </a:rPr>
              <a:t>Froebel</a:t>
            </a:r>
            <a:r>
              <a:rPr lang="cy-GB" sz="14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1400" i="1" dirty="0" err="1">
                <a:solidFill>
                  <a:schemeClr val="accent1">
                    <a:lumMod val="75000"/>
                  </a:schemeClr>
                </a:solidFill>
              </a:rPr>
              <a:t>Trust</a:t>
            </a:r>
            <a:r>
              <a:rPr lang="cy-GB" sz="1400" i="1" dirty="0">
                <a:solidFill>
                  <a:schemeClr val="accent1">
                    <a:lumMod val="75000"/>
                  </a:schemeClr>
                </a:solidFill>
              </a:rPr>
              <a:t> (2022)</a:t>
            </a:r>
          </a:p>
          <a:p>
            <a:pPr marL="457200" indent="-457200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113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6F5F9-0A61-D112-EFC1-731B7EEA1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/>
              <a:t>Sut gall Froebel </a:t>
            </a:r>
            <a:r>
              <a:rPr lang="en-GB" b="1" dirty="0" err="1"/>
              <a:t>gefnogi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cynhwysol</a:t>
            </a:r>
            <a:r>
              <a:rPr lang="en-GB" b="1" dirty="0"/>
              <a:t>?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How can Froebel support inclusive practice?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0E80E-917C-990E-8BAD-428932F5116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GB" dirty="0"/>
          </a:p>
          <a:p>
            <a:pPr lvl="0"/>
            <a:r>
              <a:rPr lang="en-GB" dirty="0" err="1"/>
              <a:t>dewis</a:t>
            </a:r>
            <a:r>
              <a:rPr lang="en-GB" dirty="0"/>
              <a:t> y </a:t>
            </a:r>
            <a:r>
              <a:rPr lang="en-GB" dirty="0" err="1"/>
              <a:t>dysgwr</a:t>
            </a:r>
            <a:endParaRPr lang="en-GB" dirty="0"/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pPr lvl="0"/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pPr lvl="0"/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teuluol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8989A-DB3C-8279-4C64-51D20F7CCD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play-based learning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learner choice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outdoor learning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holistic development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family involvement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698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C70CE-BEBB-3552-B404-DF3486CAE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Cymhwysiad</a:t>
            </a:r>
            <a:r>
              <a:rPr lang="en-GB" b="1" dirty="0"/>
              <a:t> Heddiw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Today’s application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F8B73-349F-543F-DC48-BF04F655B9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/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i="1" dirty="0"/>
              <a:t>Kindergarten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rywbeth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plant. </a:t>
            </a:r>
          </a:p>
          <a:p>
            <a:pPr marL="457200" indent="-457200"/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Fforest</a:t>
            </a:r>
            <a:endParaRPr lang="en-GB" dirty="0"/>
          </a:p>
          <a:p>
            <a:pPr marL="457200" indent="-457200"/>
            <a:r>
              <a:rPr lang="en-GB" dirty="0" err="1"/>
              <a:t>Cyfnod</a:t>
            </a:r>
            <a:r>
              <a:rPr lang="en-GB" dirty="0"/>
              <a:t> Sylfaen</a:t>
            </a:r>
          </a:p>
          <a:p>
            <a:pPr marL="457200" indent="-457200"/>
            <a:r>
              <a:rPr lang="en-GB" dirty="0" err="1"/>
              <a:t>Hawliau’n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  <a:p>
            <a:pPr lvl="0"/>
            <a:r>
              <a:rPr lang="en-GB" dirty="0"/>
              <a:t>   </a:t>
            </a:r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plant</a:t>
            </a:r>
          </a:p>
          <a:p>
            <a:pPr marL="457200" indent="-457200"/>
            <a:r>
              <a:rPr lang="en-GB" dirty="0" err="1"/>
              <a:t>Unrhyw</a:t>
            </a:r>
            <a:r>
              <a:rPr lang="en-GB" dirty="0"/>
              <a:t> rai </a:t>
            </a:r>
            <a:r>
              <a:rPr lang="en-GB" dirty="0" err="1"/>
              <a:t>eraill</a:t>
            </a:r>
            <a:r>
              <a:rPr lang="en-GB" dirty="0"/>
              <a:t>……..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1FFE59-91CD-C0A3-F96A-2886FDC741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Kindergarten recognised as important to children’s development. 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Forest Schools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Foundation Phase philosophy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Rights Respecting Schools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Parental involvement in their children’s learning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Any others……..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783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B002E-EF0D-DC1E-0CFC-824F70352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Assessment Connection: Froebel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0DF9C-589E-7727-79B0-59DDE12A25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1" dirty="0" err="1"/>
              <a:t>Ar</a:t>
            </a:r>
            <a:r>
              <a:rPr lang="en-GB" sz="5600" b="1" dirty="0"/>
              <a:t> </a:t>
            </a:r>
            <a:r>
              <a:rPr lang="en-GB" sz="5600" b="1" dirty="0" err="1"/>
              <a:t>gyfer</a:t>
            </a:r>
            <a:r>
              <a:rPr lang="en-GB" sz="5600" b="1" dirty="0"/>
              <a:t> Elfen 1 (</a:t>
            </a:r>
            <a:r>
              <a:rPr lang="en-GB" sz="5600" b="1" dirty="0" err="1"/>
              <a:t>Proffil</a:t>
            </a:r>
            <a:r>
              <a:rPr lang="en-GB" sz="5600" b="1" dirty="0"/>
              <a:t> </a:t>
            </a:r>
            <a:r>
              <a:rPr lang="en-GB" sz="5600" b="1" dirty="0" err="1"/>
              <a:t>Disgybl</a:t>
            </a:r>
            <a:r>
              <a:rPr lang="en-GB" sz="5600" b="1" dirty="0"/>
              <a:t>):</a:t>
            </a:r>
            <a:endParaRPr lang="en-GB" sz="5600" dirty="0"/>
          </a:p>
          <a:p>
            <a:pPr marL="0" indent="0">
              <a:buNone/>
            </a:pPr>
            <a:r>
              <a:rPr lang="en-GB" sz="5600" i="1" dirty="0"/>
              <a:t>Gall </a:t>
            </a:r>
            <a:r>
              <a:rPr lang="en-GB" sz="5600" i="1" dirty="0" err="1"/>
              <a:t>dysgwr</a:t>
            </a:r>
            <a:r>
              <a:rPr lang="en-GB" sz="5600" i="1" dirty="0"/>
              <a:t> </a:t>
            </a:r>
            <a:r>
              <a:rPr lang="en-GB" sz="5600" i="1" dirty="0" err="1"/>
              <a:t>sydd</a:t>
            </a:r>
            <a:r>
              <a:rPr lang="en-GB" sz="5600" i="1" dirty="0"/>
              <a:t> </a:t>
            </a:r>
            <a:r>
              <a:rPr lang="en-GB" sz="5600" i="1" dirty="0" err="1"/>
              <a:t>wedi</a:t>
            </a:r>
            <a:r>
              <a:rPr lang="en-GB" sz="5600" i="1" dirty="0"/>
              <a:t> </a:t>
            </a:r>
            <a:r>
              <a:rPr lang="en-GB" sz="5600" i="1" dirty="0" err="1"/>
              <a:t>ymddieithrio</a:t>
            </a:r>
            <a:r>
              <a:rPr lang="en-GB" sz="5600" i="1" dirty="0"/>
              <a:t> </a:t>
            </a:r>
            <a:r>
              <a:rPr lang="en-GB" sz="5600" i="1" dirty="0" err="1"/>
              <a:t>neu'n</a:t>
            </a:r>
            <a:r>
              <a:rPr lang="en-GB" sz="5600" i="1" dirty="0"/>
              <a:t> </a:t>
            </a:r>
            <a:r>
              <a:rPr lang="en-GB" sz="5600" i="1" dirty="0" err="1"/>
              <a:t>amharod</a:t>
            </a:r>
            <a:r>
              <a:rPr lang="en-GB" sz="5600" i="1" dirty="0"/>
              <a:t> </a:t>
            </a:r>
            <a:r>
              <a:rPr lang="en-GB" sz="5600" i="1" dirty="0" err="1"/>
              <a:t>i</a:t>
            </a:r>
            <a:r>
              <a:rPr lang="en-GB" sz="5600" i="1" dirty="0"/>
              <a:t> </a:t>
            </a:r>
            <a:r>
              <a:rPr lang="en-GB" sz="5600" i="1" dirty="0" err="1"/>
              <a:t>gymryd</a:t>
            </a:r>
            <a:r>
              <a:rPr lang="en-GB" sz="5600" i="1" dirty="0"/>
              <a:t> </a:t>
            </a:r>
            <a:r>
              <a:rPr lang="en-GB" sz="5600" i="1" dirty="0" err="1"/>
              <a:t>rhan</a:t>
            </a:r>
            <a:r>
              <a:rPr lang="en-GB" sz="5600" i="1" dirty="0"/>
              <a:t> </a:t>
            </a:r>
            <a:r>
              <a:rPr lang="en-GB" sz="5600" i="1" dirty="0" err="1"/>
              <a:t>elwa</a:t>
            </a:r>
            <a:r>
              <a:rPr lang="en-GB" sz="5600" i="1" dirty="0"/>
              <a:t> o: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cyfleoedd</a:t>
            </a:r>
            <a:r>
              <a:rPr lang="en-GB" sz="5600" dirty="0"/>
              <a:t>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seiliedig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chwarae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gweithgareddau</a:t>
            </a:r>
            <a:r>
              <a:rPr lang="en-GB" sz="5600" dirty="0"/>
              <a:t> a </a:t>
            </a:r>
            <a:r>
              <a:rPr lang="en-GB" sz="5600" dirty="0" err="1"/>
              <a:t>dewis</a:t>
            </a:r>
            <a:r>
              <a:rPr lang="en-GB" sz="5600" dirty="0"/>
              <a:t> dan </a:t>
            </a:r>
            <a:r>
              <a:rPr lang="en-GB" sz="5600" dirty="0" err="1"/>
              <a:t>arweiniad</a:t>
            </a:r>
            <a:r>
              <a:rPr lang="en-GB" sz="5600" dirty="0"/>
              <a:t> plant</a:t>
            </a:r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profiadau</a:t>
            </a:r>
            <a:r>
              <a:rPr lang="en-GB" sz="5600" dirty="0"/>
              <a:t>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awyr</a:t>
            </a:r>
            <a:r>
              <a:rPr lang="en-GB" sz="5600" dirty="0"/>
              <a:t> </a:t>
            </a:r>
            <a:r>
              <a:rPr lang="en-GB" sz="5600" dirty="0" err="1"/>
              <a:t>agored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adnoddau</a:t>
            </a:r>
            <a:r>
              <a:rPr lang="en-GB" sz="5600" dirty="0"/>
              <a:t> </a:t>
            </a:r>
            <a:r>
              <a:rPr lang="en-GB" sz="5600" dirty="0" err="1"/>
              <a:t>ymarferol</a:t>
            </a:r>
            <a:r>
              <a:rPr lang="en-GB" sz="5600" dirty="0"/>
              <a:t>, </a:t>
            </a:r>
            <a:r>
              <a:rPr lang="en-GB" sz="5600" dirty="0" err="1"/>
              <a:t>ymarferol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mwy</a:t>
            </a:r>
            <a:r>
              <a:rPr lang="en-GB" sz="5600" dirty="0"/>
              <a:t> o </a:t>
            </a:r>
            <a:r>
              <a:rPr lang="en-GB" sz="5600" dirty="0" err="1"/>
              <a:t>gyfranogiad</a:t>
            </a:r>
            <a:r>
              <a:rPr lang="en-GB" sz="5600" dirty="0"/>
              <a:t> </a:t>
            </a:r>
            <a:r>
              <a:rPr lang="en-GB" sz="5600" dirty="0" err="1"/>
              <a:t>rhieni</a:t>
            </a:r>
            <a:r>
              <a:rPr lang="en-GB" sz="5600" dirty="0"/>
              <a:t> a </a:t>
            </a:r>
            <a:r>
              <a:rPr lang="en-GB" sz="5600" dirty="0" err="1"/>
              <a:t>gofalwyr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</a:t>
            </a:r>
            <a:r>
              <a:rPr lang="en-GB" sz="5600" dirty="0" err="1"/>
              <a:t>cyfleoedd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archwilio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diddordebau</a:t>
            </a:r>
            <a:endParaRPr lang="en-GB" sz="5600" dirty="0"/>
          </a:p>
          <a:p>
            <a:pPr marL="0" indent="0">
              <a:buNone/>
            </a:pPr>
            <a:r>
              <a:rPr lang="en-GB" sz="5600" b="1" dirty="0" err="1"/>
              <a:t>Ar</a:t>
            </a:r>
            <a:r>
              <a:rPr lang="en-GB" sz="5600" b="1" dirty="0"/>
              <a:t> </a:t>
            </a:r>
            <a:r>
              <a:rPr lang="en-GB" sz="5600" b="1" dirty="0" err="1"/>
              <a:t>gyfer</a:t>
            </a:r>
            <a:r>
              <a:rPr lang="en-GB" sz="5600" b="1" dirty="0"/>
              <a:t> </a:t>
            </a:r>
            <a:r>
              <a:rPr lang="en-GB" sz="5600" b="1" dirty="0" err="1"/>
              <a:t>Cydran</a:t>
            </a:r>
            <a:r>
              <a:rPr lang="en-GB" sz="5600" b="1" dirty="0"/>
              <a:t> 2 (</a:t>
            </a:r>
            <a:r>
              <a:rPr lang="en-GB" sz="5600" b="1" dirty="0" err="1"/>
              <a:t>Traethawd</a:t>
            </a:r>
            <a:r>
              <a:rPr lang="en-GB" sz="5600" b="1" dirty="0"/>
              <a:t>):</a:t>
            </a:r>
            <a:endParaRPr lang="en-GB" sz="5600" dirty="0"/>
          </a:p>
          <a:p>
            <a:pPr marL="0" indent="0">
              <a:buNone/>
            </a:pPr>
            <a:r>
              <a:rPr lang="en-GB" sz="5600" i="1" dirty="0" err="1"/>
              <a:t>Meddyliwch</a:t>
            </a:r>
            <a:r>
              <a:rPr lang="en-GB" sz="5600" i="1" dirty="0"/>
              <a:t> </a:t>
            </a:r>
            <a:r>
              <a:rPr lang="en-GB" sz="5600" i="1" dirty="0" err="1"/>
              <a:t>yn</a:t>
            </a:r>
            <a:r>
              <a:rPr lang="en-GB" sz="5600" i="1" dirty="0"/>
              <a:t> </a:t>
            </a:r>
            <a:r>
              <a:rPr lang="en-GB" sz="5600" i="1" dirty="0" err="1"/>
              <a:t>feirniadol</a:t>
            </a:r>
            <a:r>
              <a:rPr lang="en-GB" sz="5600" i="1" dirty="0"/>
              <a:t>: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• A </a:t>
            </a:r>
            <a:r>
              <a:rPr lang="en-GB" sz="5600" dirty="0" err="1"/>
              <a:t>yw</a:t>
            </a:r>
            <a:r>
              <a:rPr lang="en-GB" sz="5600" dirty="0"/>
              <a:t>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seiliedig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chwarae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pob</a:t>
            </a:r>
            <a:r>
              <a:rPr lang="en-GB" sz="5600" dirty="0"/>
              <a:t> </a:t>
            </a:r>
            <a:r>
              <a:rPr lang="en-GB" sz="5600" dirty="0" err="1"/>
              <a:t>dysgwr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gyfartal</a:t>
            </a:r>
            <a:r>
              <a:rPr lang="en-GB" sz="5600" dirty="0"/>
              <a:t>?</a:t>
            </a:r>
          </a:p>
          <a:p>
            <a:pPr marL="0" indent="0">
              <a:buNone/>
            </a:pPr>
            <a:r>
              <a:rPr lang="en-GB" sz="5600" dirty="0"/>
              <a:t>• A all </a:t>
            </a:r>
            <a:r>
              <a:rPr lang="en-GB" sz="5600" dirty="0" err="1"/>
              <a:t>dysgu</a:t>
            </a:r>
            <a:r>
              <a:rPr lang="en-GB" sz="5600" dirty="0"/>
              <a:t> dan </a:t>
            </a:r>
            <a:r>
              <a:rPr lang="en-GB" sz="5600" dirty="0" err="1"/>
              <a:t>arweiniad</a:t>
            </a:r>
            <a:r>
              <a:rPr lang="en-GB" sz="5600" dirty="0"/>
              <a:t> plant </a:t>
            </a:r>
            <a:r>
              <a:rPr lang="en-GB" sz="5600" dirty="0" err="1"/>
              <a:t>fodloni</a:t>
            </a:r>
            <a:r>
              <a:rPr lang="en-GB" sz="5600" dirty="0"/>
              <a:t> </a:t>
            </a:r>
            <a:r>
              <a:rPr lang="en-GB" sz="5600" dirty="0" err="1"/>
              <a:t>gofynion</a:t>
            </a:r>
            <a:r>
              <a:rPr lang="en-GB" sz="5600" dirty="0"/>
              <a:t> y </a:t>
            </a:r>
            <a:r>
              <a:rPr lang="en-GB" sz="5600" dirty="0" err="1"/>
              <a:t>cwricwlwm</a:t>
            </a:r>
            <a:r>
              <a:rPr lang="en-GB" sz="5600" dirty="0"/>
              <a:t>?</a:t>
            </a:r>
          </a:p>
          <a:p>
            <a:pPr marL="0" indent="0">
              <a:buNone/>
            </a:pPr>
            <a:r>
              <a:rPr lang="en-GB" sz="5600" dirty="0"/>
              <a:t>• A </a:t>
            </a:r>
            <a:r>
              <a:rPr lang="en-GB" sz="5600" dirty="0" err="1"/>
              <a:t>yw</a:t>
            </a:r>
            <a:r>
              <a:rPr lang="en-GB" sz="5600" dirty="0"/>
              <a:t> dull Froebel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realistig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ystafelloedd</a:t>
            </a:r>
            <a:r>
              <a:rPr lang="en-GB" sz="5600" dirty="0"/>
              <a:t> </a:t>
            </a:r>
            <a:r>
              <a:rPr lang="en-GB" sz="5600" dirty="0" err="1"/>
              <a:t>dosbarth</a:t>
            </a:r>
            <a:r>
              <a:rPr lang="en-GB" sz="5600" dirty="0"/>
              <a:t> </a:t>
            </a:r>
            <a:r>
              <a:rPr lang="en-GB" sz="5600" dirty="0" err="1"/>
              <a:t>strwythuredig</a:t>
            </a:r>
            <a:r>
              <a:rPr lang="en-GB" sz="5600" dirty="0"/>
              <a:t> </a:t>
            </a:r>
            <a:r>
              <a:rPr lang="en-GB" sz="5600" dirty="0" err="1"/>
              <a:t>iawn</a:t>
            </a:r>
            <a:r>
              <a:rPr lang="en-GB" sz="5600" dirty="0"/>
              <a:t>?</a:t>
            </a:r>
          </a:p>
          <a:p>
            <a:pPr marL="0" indent="0">
              <a:buNone/>
            </a:pPr>
            <a:r>
              <a:rPr lang="en-GB" sz="5600" dirty="0"/>
              <a:t>• A </a:t>
            </a:r>
            <a:r>
              <a:rPr lang="en-GB" sz="5600" dirty="0" err="1"/>
              <a:t>yw</a:t>
            </a:r>
            <a:r>
              <a:rPr lang="en-GB" sz="5600" dirty="0"/>
              <a:t> </a:t>
            </a:r>
            <a:r>
              <a:rPr lang="en-GB" sz="5600" dirty="0" err="1"/>
              <a:t>chwarae</a:t>
            </a:r>
            <a:r>
              <a:rPr lang="en-GB" sz="5600" dirty="0"/>
              <a:t> bob </a:t>
            </a:r>
            <a:r>
              <a:rPr lang="en-GB" sz="5600" dirty="0" err="1"/>
              <a:t>amser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arwain</a:t>
            </a:r>
            <a:r>
              <a:rPr lang="en-GB" sz="5600" dirty="0"/>
              <a:t> at </a:t>
            </a:r>
            <a:r>
              <a:rPr lang="en-GB" sz="5600" dirty="0" err="1"/>
              <a:t>ddysgu</a:t>
            </a:r>
            <a:r>
              <a:rPr lang="en-GB" sz="5600" dirty="0"/>
              <a:t> </a:t>
            </a:r>
            <a:r>
              <a:rPr lang="en-GB" sz="5600" dirty="0" err="1"/>
              <a:t>ystyrlon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3045D-ED8B-9A37-E9A6-951265683B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For Component 1 (Pupil Profile):</a:t>
            </a:r>
            <a:endParaRPr lang="en-GB" sz="5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A learner who is disengaged or reluctant to participate may benefit from: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play-based learning opportunities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child-led activities and choice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outdoor learning experiences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hands-on, practical resources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greater involvement of parents and carers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opportunities to explore their interests</a:t>
            </a:r>
          </a:p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For Component 2 (Essay):</a:t>
            </a:r>
            <a:endParaRPr lang="en-GB" sz="5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Think critically: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Does play-based learning support all learners equally?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Can child-led learning meet curriculum requirements?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Is Froebel's approach realistic in highly structured classrooms?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• Does play always lead to meaningful learning?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225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84F3-CE64-43EF-BABF-8DFD63BC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82" y="629580"/>
            <a:ext cx="10058400" cy="1371600"/>
          </a:xfrm>
        </p:spPr>
        <p:txBody>
          <a:bodyPr/>
          <a:lstStyle/>
          <a:p>
            <a:r>
              <a:rPr lang="en-GB" b="1" dirty="0"/>
              <a:t>Jerome Bruner (1915-2016)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9625F-DBD4-4BD1-8E8A-5E27EDF7B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82" y="1961581"/>
            <a:ext cx="8508521" cy="42046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3600" dirty="0" err="1"/>
              <a:t>Seicolegydd</a:t>
            </a:r>
            <a:r>
              <a:rPr lang="en-GB" altLang="en-US" sz="3600" dirty="0"/>
              <a:t> ac </a:t>
            </a:r>
            <a:r>
              <a:rPr lang="en-GB" altLang="en-US" sz="3600" dirty="0" err="1"/>
              <a:t>addysgwr</a:t>
            </a:r>
            <a:r>
              <a:rPr lang="en-GB" altLang="en-US" sz="3600" dirty="0"/>
              <a:t> </a:t>
            </a:r>
            <a:r>
              <a:rPr lang="en-GB" altLang="en-US" sz="3600" dirty="0" err="1"/>
              <a:t>americanaidd</a:t>
            </a:r>
            <a:endParaRPr lang="en-GB" altLang="en-US" sz="3600" dirty="0"/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Cyfraniad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sylweddol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theori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gwybyddol</a:t>
            </a:r>
            <a:endParaRPr lang="en-GB" sz="3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Gwaith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wedi’i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gysylltu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 â </a:t>
            </a:r>
            <a:r>
              <a:rPr lang="en-GB" sz="36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lluniadaeth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3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altLang="en-US" sz="2600" dirty="0"/>
          </a:p>
        </p:txBody>
      </p:sp>
      <p:pic>
        <p:nvPicPr>
          <p:cNvPr id="4" name="Picture 3" descr="A picture of an elderly Jerome Bruner&#10;">
            <a:extLst>
              <a:ext uri="{FF2B5EF4-FFF2-40B4-BE49-F238E27FC236}">
                <a16:creationId xmlns:a16="http://schemas.microsoft.com/office/drawing/2014/main" id="{57D86B49-B172-44F2-B302-9CDDD7A9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158" y="2199921"/>
            <a:ext cx="3009759" cy="43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F2A058-9777-4B34-B720-81112AEC018A}"/>
              </a:ext>
            </a:extLst>
          </p:cNvPr>
          <p:cNvSpPr txBox="1"/>
          <p:nvPr/>
        </p:nvSpPr>
        <p:spPr>
          <a:xfrm>
            <a:off x="1688770" y="579689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5940501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84F3-CE64-43EF-BABF-8DFD63BC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82" y="629580"/>
            <a:ext cx="10058400" cy="1371600"/>
          </a:xfrm>
        </p:spPr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Jerome Bruner (1915-2016)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9625F-DBD4-4BD1-8E8A-5E27EDF7B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82" y="1961581"/>
            <a:ext cx="8508521" cy="42046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3600" i="1" dirty="0">
                <a:solidFill>
                  <a:schemeClr val="accent1">
                    <a:lumMod val="75000"/>
                  </a:schemeClr>
                </a:solidFill>
              </a:rPr>
              <a:t>American psychologist and educationist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Significant contribution to cognitive learning theory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ork linked to constructivism.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600" dirty="0"/>
          </a:p>
        </p:txBody>
      </p:sp>
      <p:pic>
        <p:nvPicPr>
          <p:cNvPr id="4" name="Picture 3" descr="Photo of Jerome Bruner&#10;">
            <a:extLst>
              <a:ext uri="{FF2B5EF4-FFF2-40B4-BE49-F238E27FC236}">
                <a16:creationId xmlns:a16="http://schemas.microsoft.com/office/drawing/2014/main" id="{57D86B49-B172-44F2-B302-9CDDD7A9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158" y="2199921"/>
            <a:ext cx="3009759" cy="43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F2A058-9777-4B34-B720-81112AEC018A}"/>
              </a:ext>
            </a:extLst>
          </p:cNvPr>
          <p:cNvSpPr txBox="1"/>
          <p:nvPr/>
        </p:nvSpPr>
        <p:spPr>
          <a:xfrm>
            <a:off x="684382" y="58590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(Blakemore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672875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E6CAA-F93C-8FB8-B40A-529626BFD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Jerome Bruner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A7D03-779C-E5EA-F084-89EF65B867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745673"/>
            <a:ext cx="5156200" cy="395077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plant yn ddysgwyr gweithredol ac yn llunio syniadau’n seiliedig ar wybodaeth bresennol.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plant yn datrys problemau trwy adeiladu ar gysyniadau maent yn eu gwybod yn barod o gymwysiadau’r byd go iawn.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Dylai gwaith ysgol ffocysu ar arwain plant trwy hunan-</a:t>
            </a:r>
            <a:r>
              <a:rPr lang="cy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ddarganfyddiaeth</a:t>
            </a: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</a:t>
            </a:r>
            <a:r>
              <a:rPr lang="cy-GB" sz="10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</a:t>
            </a:r>
            <a:r>
              <a:rPr lang="cy-GB" sz="1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(1966)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A63EAD-18E2-056E-3754-000C6A49AA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are active learners and they construct ideas based on existing knowledge.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solve problems by building upon concepts that they already know from real world applications.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School work should focus on guiding children through self-discovery   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 (1966)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0480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F763E-B515-9F09-F872-3EE7AF781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Theori</a:t>
            </a:r>
            <a:r>
              <a:rPr lang="en-GB" b="1" dirty="0"/>
              <a:t> Bruner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Bruner’s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AC8B-58CA-6897-322F-7196A99C39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3600" dirty="0"/>
              <a:t>Wedi’i seilio ar 3 phrif cysyniad:</a:t>
            </a:r>
          </a:p>
          <a:p>
            <a:pPr marL="0" indent="0">
              <a:buNone/>
            </a:pPr>
            <a:endParaRPr lang="cy-GB" sz="3600" dirty="0"/>
          </a:p>
          <a:p>
            <a:pPr lvl="1"/>
            <a:r>
              <a:rPr lang="cy-GB" sz="3600" dirty="0"/>
              <a:t>Datblygiad Deallusol</a:t>
            </a:r>
          </a:p>
          <a:p>
            <a:pPr lvl="1"/>
            <a:r>
              <a:rPr lang="cy-GB" sz="3600" dirty="0"/>
              <a:t>Gweithred Dysgu / Darganfod</a:t>
            </a:r>
          </a:p>
          <a:p>
            <a:pPr algn="r"/>
            <a:r>
              <a:rPr lang="cy-GB" sz="4000" dirty="0"/>
              <a:t>Cwricwlwm Esgynnol   </a:t>
            </a:r>
            <a:r>
              <a:rPr lang="cy-GB" sz="800" dirty="0" err="1"/>
              <a:t>Bruner</a:t>
            </a:r>
            <a:r>
              <a:rPr lang="cy-GB" sz="800" dirty="0"/>
              <a:t> (1966)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7EC1AD-1F9C-E690-93C3-0C38D20237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Based on 3 main concepts:</a:t>
            </a:r>
          </a:p>
          <a:p>
            <a:pPr marL="0" indent="0">
              <a:buNone/>
            </a:pPr>
            <a:endParaRPr lang="en-GB" sz="3600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Intellectual Development</a:t>
            </a:r>
          </a:p>
          <a:p>
            <a:pPr lvl="1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Act of Learning / Discovery</a:t>
            </a:r>
          </a:p>
          <a:p>
            <a:pPr lvl="1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Spiral Curriculum  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Bruner (1966)</a:t>
            </a:r>
            <a:endParaRPr lang="en-GB" sz="36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083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F5AAA-3C85-D773-BEDA-67000A0D5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 </a:t>
            </a:r>
            <a:r>
              <a:rPr lang="en-GB" b="1" dirty="0" err="1"/>
              <a:t>Cwricwlwm</a:t>
            </a:r>
            <a:r>
              <a:rPr lang="en-GB" b="1" dirty="0"/>
              <a:t> </a:t>
            </a:r>
            <a:r>
              <a:rPr lang="en-GB" b="1" dirty="0" err="1"/>
              <a:t>Esgynnol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Spiral Curriculum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38980-5FED-C585-9CD4-F9A58733B12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Dadleuodd </a:t>
            </a:r>
            <a:r>
              <a:rPr lang="cy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</a:t>
            </a: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gellir addysgu unrhyw bwnc i blentyn ar unrhyw gyfnod datblygiad</a:t>
            </a:r>
            <a:endParaRPr lang="cy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Cwricwlwm sy’n dychwelyd i’r un pynciau dros amser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Mae’r plentyn yn adeiladu ar wybodaeth trwy ailymweld â phynciau, gan fagu gwell dyfnder bob tro.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Dylid addysgu’r pynciau ar lefel sylfaenol yn gyntaf, yna ailymweld â nhw ar lefelau mwy cymhleth wrth i ddealltwriaeth y plentyn dyfu.                                         </a:t>
            </a:r>
            <a:r>
              <a:rPr lang="cy-GB" sz="10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Blakemore</a:t>
            </a:r>
            <a:r>
              <a:rPr lang="cy-GB" sz="1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&amp; Frith (2005)</a:t>
            </a:r>
            <a:endParaRPr lang="cy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A6277-9A18-38BD-FF13-BEC255F2A2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 argued that a child can be taught any subject at any stage of development</a:t>
            </a:r>
            <a:endParaRPr lang="en-GB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A curriculum that returns to the same topics over time</a:t>
            </a:r>
            <a:endParaRPr lang="en-GB" i="1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 builds upon knowledge by revisiting topics, therefore gaining greater depth each time.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subjects should be taught at a basic level first, then revisited at more complex levels as the child's understanding becomes greater. 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Blakemore &amp; Frith (2005)</a:t>
            </a:r>
            <a:endParaRPr lang="en-GB" sz="1400" i="1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8710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63600-1D1A-9CEA-2CDC-3E9F8661F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Cwricwlwm</a:t>
            </a:r>
            <a:r>
              <a:rPr lang="en-GB" b="1" dirty="0"/>
              <a:t> Esgynnol:</a:t>
            </a:r>
            <a:r>
              <a:rPr lang="en-GB" sz="4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n-GB" sz="4800" b="1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phrif</a:t>
            </a:r>
            <a:r>
              <a:rPr lang="en-GB" sz="4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b="1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egwyddor</a:t>
            </a:r>
            <a:r>
              <a:rPr lang="en-GB" sz="48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4800" b="1" dirty="0">
                <a:solidFill>
                  <a:srgbClr val="0070C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Spiral Curriculum: 3 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995F-5B29-F50D-EA10-09B5271F50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. Pan fydd myfyrwyr yn ymgysylltu â phwnc dro ar ôl tro, maent yn adeiladu ar wybodaeth flaenorol dros amser.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Cylchol: Dylai myfyrwyr ddychwelyd i’r un pwnc nifer o weithiau trwy gydol eu hamser yn yr ysgol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Cynyddu dyfnder: Pob tro y bydd myfyriwr yn dychwelyd i’r pwnc, dylid dysgu amdano ar lefel ddyfnach.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Gwybodaeth Flaenorol: Dylid tanio gwybodaeth flaenorol plant wrth ddychwelyd i’r pwnc fel eu bod yn adeiladu ar eu sylfeini yn hytrach na dechrau o’r newydd.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Yn cysylltu i lawer o gwricwla, e.e.</a:t>
            </a:r>
            <a:r>
              <a:rPr lang="en-GB" dirty="0"/>
              <a:t> Gellir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â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feysydd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tymhorol</a:t>
            </a:r>
            <a:r>
              <a:rPr lang="en-GB" dirty="0"/>
              <a:t> a </a:t>
            </a:r>
            <a:r>
              <a:rPr lang="en-GB" dirty="0" err="1"/>
              <a:t>phynciau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endParaRPr lang="cy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500" dirty="0" err="1">
                <a:cs typeface="Times New Roman" panose="02020603050405020304" pitchFamily="18" charset="0"/>
              </a:rPr>
              <a:t>Blakemore</a:t>
            </a:r>
            <a:r>
              <a:rPr lang="cy-GB" sz="1500" dirty="0">
                <a:cs typeface="Times New Roman" panose="02020603050405020304" pitchFamily="18" charset="0"/>
              </a:rPr>
              <a:t> &amp; Frith (2005)</a:t>
            </a: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26C104-5D7A-0786-9A99-E877DE1481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27432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When students re-engage with a topic repeatedly, they build on prior knowledge over time.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Cyclical: Students should return to the same topic several times throughout their time at school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Increasing depth: Each time a student returns to the topic it should be learned at a deeper level.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Prior Knowledge: A child’s prior knowledge should be activated when the topic is returned to so that they build from their foundations rather than starting anew.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linked to many areas of the curriculum, e.g. the seasonal and topic-based themes used in schools during the year.</a:t>
            </a:r>
          </a:p>
          <a:p>
            <a:pPr marL="342900" lvl="0" indent="-342900" algn="r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8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Blakemore &amp; Frith (2005)</a:t>
            </a:r>
            <a:endParaRPr lang="en-GB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0861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CE9BC-186D-0BB5-1371-AE4D0B92A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Sgaffaldio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Scaffolding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BB254-02DE-BAE9-59B4-1E3A40F727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/>
              <a:t>Defnyddiodd </a:t>
            </a:r>
            <a:r>
              <a:rPr lang="cy-GB" dirty="0" err="1"/>
              <a:t>Bruner</a:t>
            </a:r>
            <a:r>
              <a:rPr lang="cy-GB" dirty="0"/>
              <a:t> y term </a:t>
            </a:r>
            <a:r>
              <a:rPr lang="cy-GB" dirty="0" err="1"/>
              <a:t>sgaffaldio</a:t>
            </a:r>
            <a:r>
              <a:rPr lang="cy-GB" dirty="0"/>
              <a:t> i ddisgrifio’r gefnogaeth a roddir i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. </a:t>
            </a:r>
            <a:r>
              <a:rPr lang="cy-GB" dirty="0"/>
              <a:t> </a:t>
            </a:r>
          </a:p>
          <a:p>
            <a:r>
              <a:rPr lang="cy-GB" dirty="0"/>
              <a:t>Bydd yr athro’n cefnogi a chynorthwyo’r plentyn, gan leihau eu cefnogaeth a’u cymorth yn raddol nes bod y myfyriwr yn annibynnol.</a:t>
            </a:r>
          </a:p>
          <a:p>
            <a:r>
              <a:rPr lang="cy-GB" dirty="0"/>
              <a:t>Mae’n cynnwys rhyngweithio mewn ffordd gefnogol, strwythuredig rhwng y plentyn a’r addysgwr gyda’r nod o helpu’r myfyriwr i gyflawni nod penodol.                       </a:t>
            </a:r>
            <a:r>
              <a:rPr lang="cy-GB" sz="800" dirty="0" err="1"/>
              <a:t>Bruner</a:t>
            </a:r>
            <a:r>
              <a:rPr lang="cy-GB" sz="800" dirty="0"/>
              <a:t> (1966)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0946B-5110-37AB-8FEB-40AEE9F021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Bruner used the term scaffolding to describe the support a teacher gives a child.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teacher will support and assist the child, decreasing their support and assistance until the student is independent.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Involves supportive, structured interaction between the child and educator with the aim of helping the student achieve a specific goal</a:t>
            </a:r>
          </a:p>
          <a:p>
            <a:pPr marL="0" indent="0" algn="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Bruner (1966)</a:t>
            </a:r>
          </a:p>
        </p:txBody>
      </p:sp>
    </p:spTree>
    <p:extLst>
      <p:ext uri="{BB962C8B-B14F-4D97-AF65-F5344CB8AC3E}">
        <p14:creationId xmlns:p14="http://schemas.microsoft.com/office/powerpoint/2010/main" val="2580493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12A8-0217-BDC4-DD77-5F8B259D2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Bruner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ymarferol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Bruner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16E39-2300-F1FC-9F4B-3E078E9C0E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gweithio</a:t>
            </a:r>
            <a:endParaRPr lang="en-GB" dirty="0"/>
          </a:p>
          <a:p>
            <a:pPr lvl="0"/>
            <a:r>
              <a:rPr lang="en-GB" dirty="0" err="1"/>
              <a:t>modelu</a:t>
            </a:r>
            <a:endParaRPr lang="en-GB" dirty="0"/>
          </a:p>
          <a:p>
            <a:pPr lvl="0"/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endParaRPr lang="en-GB" dirty="0"/>
          </a:p>
          <a:p>
            <a:pPr lvl="0"/>
            <a:r>
              <a:rPr lang="en-GB" dirty="0" err="1"/>
              <a:t>sgaffaldiau</a:t>
            </a:r>
            <a:endParaRPr lang="en-GB" dirty="0"/>
          </a:p>
          <a:p>
            <a:pPr lvl="0"/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tasgau</a:t>
            </a:r>
            <a:endParaRPr lang="en-GB" dirty="0"/>
          </a:p>
          <a:p>
            <a:pPr lvl="0"/>
            <a:r>
              <a:rPr lang="en-GB" dirty="0" err="1"/>
              <a:t>cynhaliaethau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A7EC3-5DC2-8A62-C49F-A84A9502E9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teaching examples: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worked examples (WAGOLL)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modelling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structured questioning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scaffolding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chunking tasks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visual supports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85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2B0FF-9CC2-0FDF-7319-ED1147916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/>
              <a:t>Enghreifftiau</a:t>
            </a:r>
            <a:r>
              <a:rPr lang="en-GB" sz="4000" b="1" dirty="0"/>
              <a:t> o </a:t>
            </a:r>
            <a:r>
              <a:rPr lang="en-GB" sz="4000" b="1" dirty="0" err="1"/>
              <a:t>adnoddau</a:t>
            </a:r>
            <a:r>
              <a:rPr lang="en-GB" sz="4000" b="1" dirty="0"/>
              <a:t> a </a:t>
            </a:r>
            <a:r>
              <a:rPr lang="en-GB" sz="4000" b="1" dirty="0" err="1"/>
              <a:t>strategaethau</a:t>
            </a:r>
            <a:r>
              <a:rPr lang="en-GB" sz="4000" b="1" dirty="0"/>
              <a:t> Constructivist</a:t>
            </a:r>
            <a:br>
              <a:rPr lang="en-GB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Examples of Constructivist 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27ABB-BD2A-EC8C-8A35-FC878FB87D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</a:pPr>
            <a:r>
              <a:rPr lang="cy-GB" altLang="en-US" sz="2900" dirty="0">
                <a:ea typeface="Roboto Medium" panose="02000000000000000000" pitchFamily="2" charset="0"/>
                <a:cs typeface="Arial" panose="020B0604020202020204" pitchFamily="34" charset="0"/>
              </a:rPr>
              <a:t>Gweithgarwch ymarferol, profiad uniongyrchol</a:t>
            </a:r>
          </a:p>
          <a:p>
            <a:r>
              <a:rPr lang="cy-GB" altLang="en-US" sz="2900" dirty="0">
                <a:ea typeface="Roboto Medium" panose="02000000000000000000" pitchFamily="2" charset="0"/>
                <a:cs typeface="Arial" panose="020B0604020202020204" pitchFamily="34" charset="0"/>
              </a:rPr>
              <a:t>Archwilio a thrin a thrafod defnyddiau’n ffisegol</a:t>
            </a:r>
          </a:p>
          <a:p>
            <a:pPr>
              <a:lnSpc>
                <a:spcPct val="80000"/>
              </a:lnSpc>
            </a:pPr>
            <a:r>
              <a:rPr lang="cy-GB" altLang="en-US" sz="2900" dirty="0">
                <a:ea typeface="Roboto Medium" panose="02000000000000000000" pitchFamily="2" charset="0"/>
                <a:cs typeface="Arial" panose="020B0604020202020204" pitchFamily="34" charset="0"/>
              </a:rPr>
              <a:t>Dechrau o’r ddealltwriaeth bresennol: adeiladu ar wybodaeth flaenorol</a:t>
            </a:r>
          </a:p>
          <a:p>
            <a:pPr>
              <a:spcBef>
                <a:spcPts val="0"/>
              </a:spcBef>
            </a:pPr>
            <a:r>
              <a:rPr lang="cy-GB" altLang="en-US" sz="2900" dirty="0">
                <a:ea typeface="Roboto Medium" panose="02000000000000000000" pitchFamily="2" charset="0"/>
                <a:cs typeface="Arial" panose="020B0604020202020204" pitchFamily="34" charset="0"/>
              </a:rPr>
              <a:t>Mae’r addysgwr yn hwylusydd (defnyddio cwestiynau agored e.e. Esbonia beth rwyt ti’n meddwl, dywed wrthym sut gwnes di hynny, ysgrifenna dy syniadau)</a:t>
            </a:r>
          </a:p>
          <a:p>
            <a:r>
              <a:rPr lang="cy-GB" altLang="en-US" sz="2900" dirty="0">
                <a:ea typeface="Roboto Medium" panose="02000000000000000000" pitchFamily="2" charset="0"/>
              </a:rPr>
              <a:t>Dysgwyr ac addysgwyr yn rhannu eu profiadau, gwybodaeth a dealltwriaeth</a:t>
            </a:r>
          </a:p>
          <a:p>
            <a:r>
              <a:rPr lang="cy-GB" altLang="en-US" sz="2900" dirty="0">
                <a:ea typeface="Roboto Medium" panose="02000000000000000000" pitchFamily="2" charset="0"/>
                <a:cs typeface="Arial" panose="020B0604020202020204" pitchFamily="34" charset="0"/>
              </a:rPr>
              <a:t>‘</a:t>
            </a:r>
            <a:r>
              <a:rPr lang="cy-GB" altLang="en-US" sz="2900" dirty="0">
                <a:ea typeface="Roboto Medium" panose="02000000000000000000" pitchFamily="2" charset="0"/>
              </a:rPr>
              <a:t>Rwy’n clywed, rwy’n anghofio; Rwy’n gweld, rwy’n cofio; Rwy’n gwneud, rwy’n deall’</a:t>
            </a:r>
          </a:p>
          <a:p>
            <a:pPr marL="0" indent="0" algn="r">
              <a:buNone/>
            </a:pPr>
            <a:r>
              <a:rPr lang="en-GB" altLang="en-US" sz="1400" i="1" dirty="0" err="1"/>
              <a:t>Ciirik</a:t>
            </a:r>
            <a:r>
              <a:rPr lang="en-GB" altLang="en-US" sz="1400" i="1" dirty="0"/>
              <a:t> &amp; Colak (2015) </a:t>
            </a:r>
          </a:p>
          <a:p>
            <a:pPr marL="0" indent="0" algn="r">
              <a:buNone/>
            </a:pP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11D4F-AE45-78B1-E138-57C6982BBE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Practical activity, direct experience</a:t>
            </a:r>
          </a:p>
          <a:p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Exploration and physical manipulation of materials</a:t>
            </a:r>
          </a:p>
          <a:p>
            <a:pPr>
              <a:lnSpc>
                <a:spcPct val="80000"/>
              </a:lnSpc>
            </a:pPr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Starting from current understanding: building on previous knowledge</a:t>
            </a:r>
          </a:p>
          <a:p>
            <a:pPr>
              <a:lnSpc>
                <a:spcPct val="80000"/>
              </a:lnSpc>
            </a:pPr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The educator is a facilitator (use of open questions e.g.  explain what you think, tell us how you did it, write down your ideas) </a:t>
            </a:r>
          </a:p>
          <a:p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Learners and educators sharing their experiences, knowledge and understanding</a:t>
            </a:r>
          </a:p>
          <a:p>
            <a:r>
              <a:rPr lang="en-GB" altLang="en-US" sz="2900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  <a:cs typeface="Arial" panose="020B0604020202020204" pitchFamily="34" charset="0"/>
              </a:rPr>
              <a:t>‘I hear, I forget; I see, I remember; I do, I understand’</a:t>
            </a:r>
          </a:p>
          <a:p>
            <a:pPr marL="0" indent="0" algn="r">
              <a:buNone/>
            </a:pPr>
            <a:r>
              <a:rPr lang="en-GB" altLang="en-US" sz="1200" i="1" dirty="0" err="1">
                <a:solidFill>
                  <a:schemeClr val="accent1">
                    <a:lumMod val="75000"/>
                  </a:schemeClr>
                </a:solidFill>
              </a:rPr>
              <a:t>Ciirik</a:t>
            </a:r>
            <a:r>
              <a:rPr lang="en-GB" altLang="en-US" sz="1200" i="1" dirty="0">
                <a:solidFill>
                  <a:schemeClr val="accent1">
                    <a:lumMod val="75000"/>
                  </a:schemeClr>
                </a:solidFill>
              </a:rPr>
              <a:t> &amp; Colak (2015) </a:t>
            </a:r>
          </a:p>
          <a:p>
            <a:pPr algn="r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71421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D3E92-B0F6-C697-3BB3-A8424EE08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Assessment connection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E4C8D-7886-C1F1-AF82-2C62BB0B7E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Elfen 1 (</a:t>
            </a:r>
            <a:r>
              <a:rPr lang="en-GB" b="1" dirty="0" err="1"/>
              <a:t>Proffil</a:t>
            </a:r>
            <a:r>
              <a:rPr lang="en-GB" b="1" dirty="0"/>
              <a:t> </a:t>
            </a:r>
            <a:r>
              <a:rPr lang="en-GB" b="1" dirty="0" err="1"/>
              <a:t>Disgybl</a:t>
            </a:r>
            <a:r>
              <a:rPr lang="en-GB" b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Gall </a:t>
            </a:r>
            <a:r>
              <a:rPr lang="en-GB" i="1" dirty="0" err="1"/>
              <a:t>dysgwr</a:t>
            </a:r>
            <a:r>
              <a:rPr lang="en-GB" i="1" dirty="0"/>
              <a:t> </a:t>
            </a:r>
            <a:r>
              <a:rPr lang="en-GB" i="1" dirty="0" err="1"/>
              <a:t>sydd</a:t>
            </a:r>
            <a:r>
              <a:rPr lang="en-GB" i="1" dirty="0"/>
              <a:t> </a:t>
            </a:r>
            <a:r>
              <a:rPr lang="en-GB" i="1" dirty="0" err="1"/>
              <a:t>heb</a:t>
            </a:r>
            <a:r>
              <a:rPr lang="en-GB" i="1" dirty="0"/>
              <a:t> </a:t>
            </a:r>
            <a:r>
              <a:rPr lang="en-GB" i="1" dirty="0" err="1"/>
              <a:t>hyder</a:t>
            </a:r>
            <a:r>
              <a:rPr lang="en-GB" i="1" dirty="0"/>
              <a:t> neu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trafferth</a:t>
            </a:r>
            <a:r>
              <a:rPr lang="en-GB" i="1" dirty="0"/>
              <a:t> </a:t>
            </a:r>
            <a:r>
              <a:rPr lang="en-GB" i="1" dirty="0" err="1"/>
              <a:t>gyda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newydd</a:t>
            </a:r>
            <a:r>
              <a:rPr lang="en-GB" i="1" dirty="0"/>
              <a:t> </a:t>
            </a:r>
            <a:r>
              <a:rPr lang="en-GB" i="1" dirty="0" err="1"/>
              <a:t>elwa</a:t>
            </a:r>
            <a:r>
              <a:rPr lang="en-GB" i="1" dirty="0"/>
              <a:t> o: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sgaffaldiau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neu </a:t>
            </a:r>
            <a:r>
              <a:rPr lang="en-GB" dirty="0" err="1"/>
              <a:t>gynorthwywyr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modelu</a:t>
            </a:r>
            <a:r>
              <a:rPr lang="en-GB" dirty="0"/>
              <a:t> a </a:t>
            </a:r>
            <a:r>
              <a:rPr lang="en-GB" dirty="0" err="1"/>
              <a:t>gwaith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ac </a:t>
            </a:r>
            <a:r>
              <a:rPr lang="en-GB" dirty="0" err="1"/>
              <a:t>awgrymiadau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gamau</a:t>
            </a:r>
            <a:r>
              <a:rPr lang="en-GB" dirty="0"/>
              <a:t> </a:t>
            </a:r>
            <a:r>
              <a:rPr lang="en-GB" dirty="0" err="1"/>
              <a:t>llai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meddwl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ailymweld</a:t>
            </a:r>
            <a:r>
              <a:rPr lang="en-GB" dirty="0"/>
              <a:t> â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gwricwlwm</a:t>
            </a:r>
            <a:r>
              <a:rPr lang="en-GB" dirty="0"/>
              <a:t> </a:t>
            </a:r>
            <a:r>
              <a:rPr lang="en-GB" dirty="0" err="1"/>
              <a:t>troellog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Cydran</a:t>
            </a:r>
            <a:r>
              <a:rPr lang="en-GB" b="1" dirty="0"/>
              <a:t> 2 (</a:t>
            </a:r>
            <a:r>
              <a:rPr lang="en-GB" b="1" dirty="0" err="1"/>
              <a:t>Traethawd</a:t>
            </a:r>
            <a:r>
              <a:rPr lang="en-GB" b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Meddyliwch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sgaffaldiau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A all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or-</a:t>
            </a:r>
            <a:r>
              <a:rPr lang="en-GB" dirty="0" err="1"/>
              <a:t>ddibynnol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dysgwr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Pa mor </a:t>
            </a:r>
            <a:r>
              <a:rPr lang="en-GB" dirty="0" err="1"/>
              <a:t>ymarferol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dull Bruner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D1517-A0D9-A61E-DA03-3ACB4ECA1E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1 (Pupil Profile):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learner who lacks confidence or struggles with new learning may benefit from: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scaffolding from teachers or teaching assistants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modelling and worked examples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visual supports and prompts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breaking tasks into smaller steps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questioning that encourages thinking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revisiting learning through a spiral curriculum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2 (Essay):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critically: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Does scaffolding promote learner independence?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Can learners become over-reliant on adult support?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Is discovery learning effective for all learners?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How practical is Bruner's approach in large classes?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644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BED8D-8D01-5E54-3793-F11B02860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607" y="500062"/>
            <a:ext cx="10515600" cy="1325563"/>
          </a:xfrm>
        </p:spPr>
        <p:txBody>
          <a:bodyPr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b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Task: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Think of a learner.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Identify a support strategy &amp; how it is linked to theory</a:t>
            </a: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2400" b="1" i="1" dirty="0">
              <a:latin typeface="+mn-lt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930F220-B78C-0DCB-6B90-DC2D6AE81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410815"/>
              </p:ext>
            </p:extLst>
          </p:nvPr>
        </p:nvGraphicFramePr>
        <p:xfrm>
          <a:off x="838200" y="1825625"/>
          <a:ext cx="10515597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52642469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04681910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5812881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SUPPORT 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LINKS TO THE LEARNING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516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FROEBEL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349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BRUNER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8784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98818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94279-5F11-4BF4-B53E-6118A2860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Cyfeiriadau</a:t>
            </a:r>
            <a:r>
              <a:rPr lang="en-GB" b="1" dirty="0"/>
              <a:t>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2497E-0DA3-4AA3-98DB-A3F3330D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800" dirty="0"/>
              <a:t>Blakemore S-J. &amp; Frith U. (2005). </a:t>
            </a:r>
            <a:r>
              <a:rPr lang="en-GB" altLang="en-US" sz="1800" i="1" dirty="0"/>
              <a:t>The Learning Brain. </a:t>
            </a:r>
            <a:r>
              <a:rPr lang="en-GB" altLang="en-US" sz="1800" dirty="0"/>
              <a:t>Oxford. Blackwell</a:t>
            </a:r>
          </a:p>
          <a:p>
            <a:r>
              <a:rPr lang="en-GB" sz="1900" i="0" dirty="0">
                <a:effectLst/>
              </a:rPr>
              <a:t>Bruce, T. (2012). </a:t>
            </a:r>
            <a:r>
              <a:rPr lang="en-GB" sz="1900" i="1" dirty="0">
                <a:effectLst/>
              </a:rPr>
              <a:t>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Practice</a:t>
            </a:r>
            <a:r>
              <a:rPr lang="en-GB" sz="1900" i="0" dirty="0">
                <a:effectLst/>
              </a:rPr>
              <a:t>. Los Angeles: SAGE.</a:t>
            </a:r>
          </a:p>
          <a:p>
            <a:pPr fontAlgn="t">
              <a:lnSpc>
                <a:spcPts val="1500"/>
              </a:lnSpc>
            </a:pPr>
            <a:r>
              <a:rPr lang="en-GB" sz="1800" dirty="0"/>
              <a:t>Bruner, J.S. (1966) </a:t>
            </a:r>
            <a:r>
              <a:rPr lang="en-GB" sz="1800" i="1" dirty="0"/>
              <a:t>Toward a Theory of Instruction</a:t>
            </a:r>
            <a:r>
              <a:rPr lang="en-GB" sz="1800" dirty="0"/>
              <a:t>. Cambridge, MA: Harvard University Press.</a:t>
            </a:r>
            <a:endParaRPr lang="en-GB" sz="1900" i="0" dirty="0">
              <a:effectLst/>
            </a:endParaRPr>
          </a:p>
          <a:p>
            <a:r>
              <a:rPr lang="en-GB" sz="1900" i="0" dirty="0">
                <a:effectLst/>
              </a:rPr>
              <a:t>David, T., </a:t>
            </a:r>
            <a:r>
              <a:rPr lang="en-GB" sz="1900" i="0" dirty="0" err="1">
                <a:effectLst/>
              </a:rPr>
              <a:t>Goouch</a:t>
            </a:r>
            <a:r>
              <a:rPr lang="en-GB" sz="1900" i="0" dirty="0">
                <a:effectLst/>
              </a:rPr>
              <a:t>, K. and Powell, S. (2016). </a:t>
            </a:r>
            <a:r>
              <a:rPr lang="en-GB" sz="1900" i="1" dirty="0">
                <a:effectLst/>
              </a:rPr>
              <a:t>The Routledge International </a:t>
            </a:r>
            <a:r>
              <a:rPr lang="en-GB" sz="1900" i="1" dirty="0"/>
              <a:t>H</a:t>
            </a:r>
            <a:r>
              <a:rPr lang="en-GB" sz="1900" i="1" dirty="0">
                <a:effectLst/>
              </a:rPr>
              <a:t>andbook of </a:t>
            </a:r>
            <a:r>
              <a:rPr lang="en-GB" sz="1900" i="1" dirty="0"/>
              <a:t>P</a:t>
            </a:r>
            <a:r>
              <a:rPr lang="en-GB" sz="1900" i="1" dirty="0">
                <a:effectLst/>
              </a:rPr>
              <a:t>hilosophies  and </a:t>
            </a:r>
            <a:r>
              <a:rPr lang="en-GB" sz="1900" i="1" dirty="0"/>
              <a:t>T</a:t>
            </a:r>
            <a:r>
              <a:rPr lang="en-GB" sz="1900" i="1" dirty="0">
                <a:effectLst/>
              </a:rPr>
              <a:t>heories of 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</a:t>
            </a:r>
            <a:r>
              <a:rPr lang="en-GB" sz="1900" i="1" dirty="0"/>
              <a:t>E</a:t>
            </a:r>
            <a:r>
              <a:rPr lang="en-GB" sz="1900" i="1" dirty="0">
                <a:effectLst/>
              </a:rPr>
              <a:t>ducation and Care</a:t>
            </a:r>
            <a:r>
              <a:rPr lang="en-GB" sz="1900" i="0" dirty="0">
                <a:effectLst/>
              </a:rPr>
              <a:t>. London: Routledge.</a:t>
            </a:r>
          </a:p>
          <a:p>
            <a:r>
              <a:rPr lang="en-GB" altLang="en-US" sz="1900" dirty="0"/>
              <a:t>Froebel Trust (2022). </a:t>
            </a:r>
            <a:r>
              <a:rPr lang="en-GB" altLang="en-US" sz="1900" i="1" dirty="0"/>
              <a:t>Inspiring Early Learning. </a:t>
            </a:r>
            <a:r>
              <a:rPr lang="en-GB" altLang="en-US" sz="1900" dirty="0" err="1"/>
              <a:t>Ar</a:t>
            </a:r>
            <a:r>
              <a:rPr lang="en-GB" altLang="en-US" sz="1900" dirty="0"/>
              <a:t> </a:t>
            </a:r>
            <a:r>
              <a:rPr lang="en-GB" altLang="en-US" sz="1900" dirty="0" err="1"/>
              <a:t>gael</a:t>
            </a:r>
            <a:r>
              <a:rPr lang="en-GB" altLang="en-US" sz="1900" dirty="0"/>
              <a:t> </a:t>
            </a:r>
            <a:r>
              <a:rPr lang="en-GB" altLang="en-US" sz="1900" dirty="0" err="1"/>
              <a:t>yn</a:t>
            </a:r>
            <a:r>
              <a:rPr lang="en-GB" altLang="en-US" sz="1900" dirty="0"/>
              <a:t>/Available at </a:t>
            </a:r>
            <a:r>
              <a:rPr lang="en-GB" altLang="en-US" sz="1900" dirty="0">
                <a:hlinkClick r:id="rId2"/>
              </a:rPr>
              <a:t>https://www.froebel.org.uk/</a:t>
            </a:r>
            <a:r>
              <a:rPr lang="en-GB" altLang="en-US" sz="1900" dirty="0"/>
              <a:t> (</a:t>
            </a:r>
            <a:r>
              <a:rPr lang="en-GB" altLang="en-US" sz="1900" dirty="0" err="1"/>
              <a:t>Cyrchwyd</a:t>
            </a:r>
            <a:r>
              <a:rPr lang="en-GB" altLang="en-US" sz="1900" dirty="0"/>
              <a:t>/Accessed 21.07.2026)</a:t>
            </a:r>
          </a:p>
          <a:p>
            <a:endParaRPr lang="en-GB" altLang="en-US" sz="1900" dirty="0"/>
          </a:p>
          <a:p>
            <a:endParaRPr lang="en-GB" alt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76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2832</Words>
  <Application>Microsoft Office PowerPoint</Application>
  <PresentationFormat>Widescreen</PresentationFormat>
  <Paragraphs>296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Roboto Medium</vt:lpstr>
      <vt:lpstr>Times New Roman</vt:lpstr>
      <vt:lpstr>Wingdings</vt:lpstr>
      <vt:lpstr>UWTSD Holding Page</vt:lpstr>
      <vt:lpstr>Accessible 2</vt:lpstr>
      <vt:lpstr>*Microsoft Translate has been used for some slides</vt:lpstr>
      <vt:lpstr>ECIE4018C  Nod                           Aim</vt:lpstr>
      <vt:lpstr>ECIE4008C  Deilliannau Dysgu’r Modwl                Learning Outcomes</vt:lpstr>
      <vt:lpstr>Asesu                          Assessment</vt:lpstr>
      <vt:lpstr>Darlith heddiw                           Today’s lecture</vt:lpstr>
      <vt:lpstr>Pwy yw Friedrich Froebel?</vt:lpstr>
      <vt:lpstr>Who is Friedrich Froebel?</vt:lpstr>
      <vt:lpstr>Athroniaeth Kindergarten Froebel Froebel’s Kindergarten Philosophy</vt:lpstr>
      <vt:lpstr>Dysgu trwy chwarae Learning through play</vt:lpstr>
      <vt:lpstr>PowerPoint Presentation</vt:lpstr>
      <vt:lpstr>Rôl rhieni                 The role of parents</vt:lpstr>
      <vt:lpstr>Difrod Gwaith Froebel The devastation of Froebel’s work</vt:lpstr>
      <vt:lpstr>Dylanwad Frobel ar addysg Froebel’s influence on education</vt:lpstr>
      <vt:lpstr> Sut gall Froebel gefnogi ymarfer cynhwysol? How can Froebel support inclusive practice? </vt:lpstr>
      <vt:lpstr>Cymhwysiad Heddiw Today’s application </vt:lpstr>
      <vt:lpstr>Assessment Connection: Froebel</vt:lpstr>
      <vt:lpstr>Jerome Bruner (1915-2016)</vt:lpstr>
      <vt:lpstr>Jerome Bruner (1915-2016)</vt:lpstr>
      <vt:lpstr>Jerome Bruner</vt:lpstr>
      <vt:lpstr>Theori Bruner Bruner’s theory</vt:lpstr>
      <vt:lpstr> Cwricwlwm Esgynnol The Spiral Curriculum</vt:lpstr>
      <vt:lpstr>Cwricwlwm Esgynnol:3 phrif egwyddor  Spiral Curriculum: 3 Key Principles</vt:lpstr>
      <vt:lpstr>Sgaffaldio Scaffolding</vt:lpstr>
      <vt:lpstr>Bruner yn ymarferol Bruner in practice</vt:lpstr>
      <vt:lpstr>Enghreifftiau o adnoddau a strategaethau Constructivist Examples of Constructivist resources and strategies</vt:lpstr>
      <vt:lpstr>Assessment connection</vt:lpstr>
      <vt:lpstr> Task: Think of a learner.  Identify a support strategy &amp; how it is linked to theory. </vt:lpstr>
      <vt:lpstr>Cyfeiriadau/References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14</cp:revision>
  <dcterms:created xsi:type="dcterms:W3CDTF">2022-06-22T10:03:12Z</dcterms:created>
  <dcterms:modified xsi:type="dcterms:W3CDTF">2026-09-15T08:00:07Z</dcterms:modified>
</cp:coreProperties>
</file>