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7"/>
  </p:notesMasterIdLst>
  <p:handoutMasterIdLst>
    <p:handoutMasterId r:id="rId98"/>
  </p:handoutMasterIdLst>
  <p:sldIdLst>
    <p:sldId id="260" r:id="rId5"/>
    <p:sldId id="450" r:id="rId6"/>
    <p:sldId id="451" r:id="rId7"/>
    <p:sldId id="571" r:id="rId8"/>
    <p:sldId id="572" r:id="rId9"/>
    <p:sldId id="600" r:id="rId10"/>
    <p:sldId id="573" r:id="rId11"/>
    <p:sldId id="643" r:id="rId12"/>
    <p:sldId id="580" r:id="rId13"/>
    <p:sldId id="612" r:id="rId14"/>
    <p:sldId id="644" r:id="rId15"/>
    <p:sldId id="582" r:id="rId16"/>
    <p:sldId id="574" r:id="rId17"/>
    <p:sldId id="613" r:id="rId18"/>
    <p:sldId id="583" r:id="rId19"/>
    <p:sldId id="584" r:id="rId20"/>
    <p:sldId id="577" r:id="rId21"/>
    <p:sldId id="578" r:id="rId22"/>
    <p:sldId id="579" r:id="rId23"/>
    <p:sldId id="646" r:id="rId24"/>
    <p:sldId id="692" r:id="rId25"/>
    <p:sldId id="701" r:id="rId26"/>
    <p:sldId id="693" r:id="rId27"/>
    <p:sldId id="694" r:id="rId28"/>
    <p:sldId id="700" r:id="rId29"/>
    <p:sldId id="695" r:id="rId30"/>
    <p:sldId id="696" r:id="rId31"/>
    <p:sldId id="702" r:id="rId32"/>
    <p:sldId id="697" r:id="rId33"/>
    <p:sldId id="698" r:id="rId34"/>
    <p:sldId id="647" r:id="rId35"/>
    <p:sldId id="265" r:id="rId36"/>
    <p:sldId id="309" r:id="rId37"/>
    <p:sldId id="703" r:id="rId38"/>
    <p:sldId id="635" r:id="rId39"/>
    <p:sldId id="595" r:id="rId40"/>
    <p:sldId id="593" r:id="rId41"/>
    <p:sldId id="452" r:id="rId42"/>
    <p:sldId id="586" r:id="rId43"/>
    <p:sldId id="587" r:id="rId44"/>
    <p:sldId id="596" r:id="rId45"/>
    <p:sldId id="597" r:id="rId46"/>
    <p:sldId id="598" r:id="rId47"/>
    <p:sldId id="632" r:id="rId48"/>
    <p:sldId id="633" r:id="rId49"/>
    <p:sldId id="588" r:id="rId50"/>
    <p:sldId id="594" r:id="rId51"/>
    <p:sldId id="589" r:id="rId52"/>
    <p:sldId id="590" r:id="rId53"/>
    <p:sldId id="601" r:id="rId54"/>
    <p:sldId id="605" r:id="rId55"/>
    <p:sldId id="606" r:id="rId56"/>
    <p:sldId id="602" r:id="rId57"/>
    <p:sldId id="591" r:id="rId58"/>
    <p:sldId id="607" r:id="rId59"/>
    <p:sldId id="608" r:id="rId60"/>
    <p:sldId id="614" r:id="rId61"/>
    <p:sldId id="609" r:id="rId62"/>
    <p:sldId id="618" r:id="rId63"/>
    <p:sldId id="619" r:id="rId64"/>
    <p:sldId id="617" r:id="rId65"/>
    <p:sldId id="622" r:id="rId66"/>
    <p:sldId id="620" r:id="rId67"/>
    <p:sldId id="621" r:id="rId68"/>
    <p:sldId id="634" r:id="rId69"/>
    <p:sldId id="616" r:id="rId70"/>
    <p:sldId id="625" r:id="rId71"/>
    <p:sldId id="626" r:id="rId72"/>
    <p:sldId id="627" r:id="rId73"/>
    <p:sldId id="629" r:id="rId74"/>
    <p:sldId id="630" r:id="rId75"/>
    <p:sldId id="636" r:id="rId76"/>
    <p:sldId id="641" r:id="rId77"/>
    <p:sldId id="642" r:id="rId78"/>
    <p:sldId id="648" r:id="rId79"/>
    <p:sldId id="649" r:id="rId80"/>
    <p:sldId id="651" r:id="rId81"/>
    <p:sldId id="650" r:id="rId82"/>
    <p:sldId id="652" r:id="rId83"/>
    <p:sldId id="639" r:id="rId84"/>
    <p:sldId id="453" r:id="rId85"/>
    <p:sldId id="455" r:id="rId86"/>
    <p:sldId id="653" r:id="rId87"/>
    <p:sldId id="637" r:id="rId88"/>
    <p:sldId id="690" r:id="rId89"/>
    <p:sldId id="261" r:id="rId90"/>
    <p:sldId id="456" r:id="rId91"/>
    <p:sldId id="599" r:id="rId92"/>
    <p:sldId id="457" r:id="rId93"/>
    <p:sldId id="691" r:id="rId94"/>
    <p:sldId id="645" r:id="rId95"/>
    <p:sldId id="640" r:id="rId9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10" autoAdjust="0"/>
    <p:restoredTop sz="95918" autoAdjust="0"/>
  </p:normalViewPr>
  <p:slideViewPr>
    <p:cSldViewPr>
      <p:cViewPr varScale="1">
        <p:scale>
          <a:sx n="98" d="100"/>
          <a:sy n="98" d="100"/>
        </p:scale>
        <p:origin x="948"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ableStyles" Target="tableStyle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30/01/2026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england.nhs.uk/ourwork/clinical-policy/ltc/"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slide" Target="../slides/slide82.xml"/><Relationship Id="rId1" Type="http://schemas.openxmlformats.org/officeDocument/2006/relationships/notesMaster" Target="../notesMasters/notesMaster1.xml"/><Relationship Id="rId4" Type="http://schemas.openxmlformats.org/officeDocument/2006/relationships/hyperlink" Target="https://cks.nice.org.uk/topics/multimorbidity/management/management/"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slide" Target="../slides/slide91.xml"/><Relationship Id="rId1" Type="http://schemas.openxmlformats.org/officeDocument/2006/relationships/notesMaster" Target="../notesMasters/notesMaster1.xml"/><Relationship Id="rId4" Type="http://schemas.openxmlformats.org/officeDocument/2006/relationships/hyperlink" Target="https://www.youtube.com/watch?v=3YdlV1DsK54"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eL46wGPNDsg" TargetMode="External"/><Relationship Id="rId2" Type="http://schemas.openxmlformats.org/officeDocument/2006/relationships/slide" Target="../slides/slide92.xml"/><Relationship Id="rId1" Type="http://schemas.openxmlformats.org/officeDocument/2006/relationships/notesMaster" Target="../notesMasters/notesMaster1.xml"/><Relationship Id="rId4" Type="http://schemas.openxmlformats.org/officeDocument/2006/relationships/hyperlink" Target="https://www.youtube.com/watch?v=XIG1ZQFxTv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29060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This categorisation make it easier/help patients and healthcare professionals to navigate the medical system.</a:t>
            </a:r>
          </a:p>
          <a:p>
            <a:r>
              <a:rPr lang="en-GB" dirty="0">
                <a:latin typeface="Arial" panose="020B0604020202020204" pitchFamily="34" charset="0"/>
                <a:cs typeface="Arial" panose="020B0604020202020204" pitchFamily="34" charset="0"/>
              </a:rPr>
              <a:t>Each categorises the seriousness or complexity of the illness or condition and the type of treatment or medical practitioners involved.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406683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Mohamed Khalifa, Ibrahim Zabani,</a:t>
            </a:r>
          </a:p>
          <a:p>
            <a:r>
              <a:rPr lang="en-GB" dirty="0"/>
              <a:t>Utilizing health analytics in improving the performance of healthcare services: A case study on a tertiary care hospital,</a:t>
            </a:r>
          </a:p>
          <a:p>
            <a:r>
              <a:rPr lang="en-GB" dirty="0"/>
              <a:t>Journal of Infection and Public Health,</a:t>
            </a:r>
          </a:p>
          <a:p>
            <a:r>
              <a:rPr lang="en-GB" dirty="0"/>
              <a:t>Volume 9, Issue 6,</a:t>
            </a:r>
          </a:p>
          <a:p>
            <a:r>
              <a:rPr lang="en-GB" dirty="0"/>
              <a:t>2016,</a:t>
            </a:r>
          </a:p>
          <a:p>
            <a:r>
              <a:rPr lang="en-GB" dirty="0"/>
              <a:t>Pages 757-765,</a:t>
            </a:r>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2076597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260469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221512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https://cks.nice.org.uk/topics/cvd-risk-assessment-management/</a:t>
            </a:r>
          </a:p>
          <a:p>
            <a:pPr>
              <a:buFont typeface="Wingdings" panose="05000000000000000000" pitchFamily="2" charset="2"/>
              <a:buChar char="§"/>
            </a:pPr>
            <a:r>
              <a:rPr lang="en-GB" dirty="0"/>
              <a:t>Framework as an “overarching approach that describes the different elements needed to care for people with long-term conditions most effectively”.</a:t>
            </a:r>
          </a:p>
          <a:p>
            <a:pPr>
              <a:buFont typeface="Wingdings" panose="05000000000000000000" pitchFamily="2" charset="2"/>
              <a:buChar char="§"/>
            </a:pPr>
            <a:endParaRPr lang="en-GB" dirty="0"/>
          </a:p>
          <a:p>
            <a:pPr>
              <a:buFont typeface="Wingdings" panose="05000000000000000000" pitchFamily="2" charset="2"/>
              <a:buChar char="§"/>
            </a:pPr>
            <a:r>
              <a:rPr lang="en-GB" dirty="0"/>
              <a:t>A “Model of Care” broadly defines “the way health services are delivered”. </a:t>
            </a:r>
          </a:p>
          <a:p>
            <a:pPr>
              <a:buFont typeface="Wingdings" panose="05000000000000000000" pitchFamily="2" charset="2"/>
              <a:buChar char="§"/>
            </a:pPr>
            <a:r>
              <a:rPr lang="en-GB" dirty="0"/>
              <a:t>It outlines “best practice care and services for a person, population group or patient cohort as they progress through the stages of a condition, injury or event”.</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606257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137744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House of Care – a framework for long term condition care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306069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069312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Long term conditions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201462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650656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Wingdings" panose="05000000000000000000" pitchFamily="2" charset="2"/>
              <a:buChar char="§"/>
            </a:pPr>
            <a:r>
              <a:rPr lang="en-GB" sz="1200" b="1" i="0" dirty="0">
                <a:solidFill>
                  <a:srgbClr val="202A30"/>
                </a:solidFill>
                <a:effectLst/>
                <a:latin typeface="Arial" panose="020B0604020202020204" pitchFamily="34" charset="0"/>
                <a:cs typeface="Arial" panose="020B0604020202020204" pitchFamily="34" charset="0"/>
              </a:rPr>
              <a:t>Commissioning</a:t>
            </a:r>
            <a:r>
              <a:rPr lang="en-GB" sz="1200" dirty="0">
                <a:solidFill>
                  <a:srgbClr val="202A30"/>
                </a:solidFill>
                <a:latin typeface="Arial" panose="020B0604020202020204" pitchFamily="34" charset="0"/>
                <a:cs typeface="Arial" panose="020B0604020202020204" pitchFamily="34" charset="0"/>
              </a:rPr>
              <a:t>:</a:t>
            </a:r>
            <a:r>
              <a:rPr lang="en-GB" sz="1200" b="0" i="0" dirty="0">
                <a:solidFill>
                  <a:srgbClr val="202A30"/>
                </a:solidFill>
                <a:effectLst/>
                <a:latin typeface="Arial" panose="020B0604020202020204" pitchFamily="34" charset="0"/>
                <a:cs typeface="Arial" panose="020B0604020202020204" pitchFamily="34" charset="0"/>
              </a:rPr>
              <a:t> This is not simply procurement but a system improvement process, the outcomes of each cycle informing the next one.</a:t>
            </a:r>
          </a:p>
          <a:p>
            <a:pPr algn="l" fontAlgn="base">
              <a:buFont typeface="Wingdings" panose="05000000000000000000" pitchFamily="2" charset="2"/>
              <a:buChar char="§"/>
            </a:pPr>
            <a:r>
              <a:rPr lang="en-GB" sz="1200" b="1" i="0" dirty="0">
                <a:solidFill>
                  <a:srgbClr val="202A30"/>
                </a:solidFill>
                <a:effectLst/>
                <a:latin typeface="Arial" panose="020B0604020202020204" pitchFamily="34" charset="0"/>
                <a:cs typeface="Arial" panose="020B0604020202020204" pitchFamily="34" charset="0"/>
              </a:rPr>
              <a:t>Engaged, informed individuals and carers</a:t>
            </a:r>
            <a:r>
              <a:rPr lang="en-GB" sz="1200" dirty="0">
                <a:solidFill>
                  <a:srgbClr val="202A30"/>
                </a:solidFill>
                <a:latin typeface="Arial" panose="020B0604020202020204" pitchFamily="34" charset="0"/>
                <a:cs typeface="Arial" panose="020B0604020202020204" pitchFamily="34" charset="0"/>
              </a:rPr>
              <a:t>: </a:t>
            </a:r>
            <a:r>
              <a:rPr lang="en-GB" sz="1200" b="0" i="0" dirty="0">
                <a:solidFill>
                  <a:srgbClr val="202A30"/>
                </a:solidFill>
                <a:effectLst/>
                <a:latin typeface="Arial" panose="020B0604020202020204" pitchFamily="34" charset="0"/>
                <a:cs typeface="Arial" panose="020B0604020202020204" pitchFamily="34" charset="0"/>
              </a:rPr>
              <a:t>This involve “enabling individuals to self-manage and know how to access the services they need when and where they need them.</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1586060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2739642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59</a:t>
            </a:fld>
            <a:endParaRPr lang="en-GB"/>
          </a:p>
        </p:txBody>
      </p:sp>
    </p:spTree>
    <p:extLst>
      <p:ext uri="{BB962C8B-B14F-4D97-AF65-F5344CB8AC3E}">
        <p14:creationId xmlns:p14="http://schemas.microsoft.com/office/powerpoint/2010/main" val="1015599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62</a:t>
            </a:fld>
            <a:endParaRPr lang="en-GB"/>
          </a:p>
        </p:txBody>
      </p:sp>
    </p:spTree>
    <p:extLst>
      <p:ext uri="{BB962C8B-B14F-4D97-AF65-F5344CB8AC3E}">
        <p14:creationId xmlns:p14="http://schemas.microsoft.com/office/powerpoint/2010/main" val="2760922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65</a:t>
            </a:fld>
            <a:endParaRPr lang="en-GB"/>
          </a:p>
        </p:txBody>
      </p:sp>
    </p:spTree>
    <p:extLst>
      <p:ext uri="{BB962C8B-B14F-4D97-AF65-F5344CB8AC3E}">
        <p14:creationId xmlns:p14="http://schemas.microsoft.com/office/powerpoint/2010/main" val="851593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69</a:t>
            </a:fld>
            <a:endParaRPr lang="en-GB"/>
          </a:p>
        </p:txBody>
      </p:sp>
    </p:spTree>
    <p:extLst>
      <p:ext uri="{BB962C8B-B14F-4D97-AF65-F5344CB8AC3E}">
        <p14:creationId xmlns:p14="http://schemas.microsoft.com/office/powerpoint/2010/main" val="2751447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70</a:t>
            </a:fld>
            <a:endParaRPr lang="en-GB"/>
          </a:p>
        </p:txBody>
      </p:sp>
    </p:spTree>
    <p:extLst>
      <p:ext uri="{BB962C8B-B14F-4D97-AF65-F5344CB8AC3E}">
        <p14:creationId xmlns:p14="http://schemas.microsoft.com/office/powerpoint/2010/main" val="10950799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http://www.improvingchroniccare.org/change/model/expandedmodel.htm </a:t>
            </a:r>
          </a:p>
        </p:txBody>
      </p:sp>
      <p:sp>
        <p:nvSpPr>
          <p:cNvPr id="4" name="Slide Number Placeholder 3"/>
          <p:cNvSpPr>
            <a:spLocks noGrp="1"/>
          </p:cNvSpPr>
          <p:nvPr>
            <p:ph type="sldNum" sz="quarter" idx="5"/>
          </p:nvPr>
        </p:nvSpPr>
        <p:spPr/>
        <p:txBody>
          <a:bodyPr/>
          <a:lstStyle/>
          <a:p>
            <a:fld id="{17EA8173-6EA7-483C-A1E0-CFB4950086E9}" type="slidenum">
              <a:rPr lang="en-GB" smtClean="0"/>
              <a:t>72</a:t>
            </a:fld>
            <a:endParaRPr lang="en-GB"/>
          </a:p>
        </p:txBody>
      </p:sp>
    </p:spTree>
    <p:extLst>
      <p:ext uri="{BB962C8B-B14F-4D97-AF65-F5344CB8AC3E}">
        <p14:creationId xmlns:p14="http://schemas.microsoft.com/office/powerpoint/2010/main" val="28118853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Framework for a Provincial Chronic Disease Prevention Initiative. British Columbia: Population Health </a:t>
            </a:r>
          </a:p>
          <a:p>
            <a:r>
              <a:rPr lang="en-GB" dirty="0"/>
              <a:t>and Wellness, Ministry of Health Planning; 2003</a:t>
            </a:r>
          </a:p>
        </p:txBody>
      </p:sp>
      <p:sp>
        <p:nvSpPr>
          <p:cNvPr id="4" name="Slide Number Placeholder 3"/>
          <p:cNvSpPr>
            <a:spLocks noGrp="1"/>
          </p:cNvSpPr>
          <p:nvPr>
            <p:ph type="sldNum" sz="quarter" idx="5"/>
          </p:nvPr>
        </p:nvSpPr>
        <p:spPr/>
        <p:txBody>
          <a:bodyPr/>
          <a:lstStyle/>
          <a:p>
            <a:fld id="{17EA8173-6EA7-483C-A1E0-CFB4950086E9}" type="slidenum">
              <a:rPr lang="en-GB" smtClean="0"/>
              <a:t>74</a:t>
            </a:fld>
            <a:endParaRPr lang="en-GB"/>
          </a:p>
        </p:txBody>
      </p:sp>
    </p:spTree>
    <p:extLst>
      <p:ext uri="{BB962C8B-B14F-4D97-AF65-F5344CB8AC3E}">
        <p14:creationId xmlns:p14="http://schemas.microsoft.com/office/powerpoint/2010/main" val="2453321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CVD risk assessment and management | Health topics A to Z | CKS | NICE</a:t>
            </a:r>
            <a:endParaRPr lang="en-GB" dirty="0"/>
          </a:p>
          <a:p>
            <a:r>
              <a:rPr lang="en-GB" dirty="0"/>
              <a:t>https://cks.nice.org.uk/topics/multimorbidity/management/management/</a:t>
            </a:r>
          </a:p>
          <a:p>
            <a:r>
              <a:rPr lang="en-GB" dirty="0">
                <a:hlinkClick r:id="rId4"/>
              </a:rPr>
              <a:t>Scenario: Management | Management | Multimorbidity | CKS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82</a:t>
            </a:fld>
            <a:endParaRPr lang="en-GB"/>
          </a:p>
        </p:txBody>
      </p:sp>
    </p:spTree>
    <p:extLst>
      <p:ext uri="{BB962C8B-B14F-4D97-AF65-F5344CB8AC3E}">
        <p14:creationId xmlns:p14="http://schemas.microsoft.com/office/powerpoint/2010/main" val="299631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technology?</a:t>
            </a:r>
          </a:p>
          <a:p>
            <a:r>
              <a:rPr lang="en-GB" dirty="0"/>
              <a:t>Leadership skills?</a:t>
            </a:r>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2066454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Managing long-term conditions in the community | </a:t>
            </a:r>
            <a:r>
              <a:rPr lang="en-GB" dirty="0" err="1">
                <a:hlinkClick r:id="rId3"/>
              </a:rPr>
              <a:t>NICEimpact</a:t>
            </a:r>
            <a:r>
              <a:rPr lang="en-GB" dirty="0">
                <a:hlinkClick r:id="rId3"/>
              </a:rPr>
              <a:t> children and young people’s healthcare | Reviewing the impact of our guidance | Measuring the use of NICE guidance | Into practice | What we do | About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89</a:t>
            </a:fld>
            <a:endParaRPr lang="en-GB"/>
          </a:p>
        </p:txBody>
      </p:sp>
    </p:spTree>
    <p:extLst>
      <p:ext uri="{BB962C8B-B14F-4D97-AF65-F5344CB8AC3E}">
        <p14:creationId xmlns:p14="http://schemas.microsoft.com/office/powerpoint/2010/main" val="229277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Integrated Care? – YouTube</a:t>
            </a:r>
            <a:endParaRPr lang="en-GB" dirty="0"/>
          </a:p>
          <a:p>
            <a:r>
              <a:rPr lang="en-GB" dirty="0">
                <a:hlinkClick r:id="rId4"/>
              </a:rPr>
              <a:t>Integrated care in every community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91</a:t>
            </a:fld>
            <a:endParaRPr lang="en-GB"/>
          </a:p>
        </p:txBody>
      </p:sp>
    </p:spTree>
    <p:extLst>
      <p:ext uri="{BB962C8B-B14F-4D97-AF65-F5344CB8AC3E}">
        <p14:creationId xmlns:p14="http://schemas.microsoft.com/office/powerpoint/2010/main" val="2842290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What's the Multimorbidity Care Model? – YouTube</a:t>
            </a:r>
            <a:endParaRPr lang="en-GB" dirty="0"/>
          </a:p>
          <a:p>
            <a:r>
              <a:rPr lang="en-GB">
                <a:hlinkClick r:id="rId4"/>
              </a:rPr>
              <a:t>Multiple Chronic Conditions: A Day in the Life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92</a:t>
            </a:fld>
            <a:endParaRPr lang="en-GB"/>
          </a:p>
        </p:txBody>
      </p:sp>
    </p:spTree>
    <p:extLst>
      <p:ext uri="{BB962C8B-B14F-4D97-AF65-F5344CB8AC3E}">
        <p14:creationId xmlns:p14="http://schemas.microsoft.com/office/powerpoint/2010/main" val="2515411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825625"/>
            <a:ext cx="78867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23915119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blapgFKXv0I"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z5k5JWmR4Hc" TargetMode="External"/><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cochranelibrary.co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HwkrNS4N-yQ"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s://cks.nice.org.uk/topics/multimorbidity/management/management/" TargetMode="External"/><Relationship Id="rId2" Type="http://schemas.openxmlformats.org/officeDocument/2006/relationships/hyperlink" Target="https://cks.nice.org.uk/topics/cvd-risk-assessment-management/"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hyperlink" Target="https://www.cdc.gov/chronicdisease/about/index.htm" TargetMode="External"/><Relationship Id="rId1" Type="http://schemas.openxmlformats.org/officeDocument/2006/relationships/slideLayout" Target="../slideLayouts/slideLayout2.xml"/><Relationship Id="rId6" Type="http://schemas.openxmlformats.org/officeDocument/2006/relationships/hyperlink" Target="https://www.england.nhs.uk/ourwork/clinical-policy/ltc/our-work-on-long-term-conditions/" TargetMode="External"/><Relationship Id="rId5" Type="http://schemas.openxmlformats.org/officeDocument/2006/relationships/hyperlink" Target="https://www.england.nhs.uk/ourwork/clinical-policy/ltc/" TargetMode="External"/><Relationship Id="rId4" Type="http://schemas.openxmlformats.org/officeDocument/2006/relationships/hyperlink" Target="https://www.england.nhs.uk/ourwork/clinical-policy/ltc/declaration/" TargetMode="External"/></Relationships>
</file>

<file path=ppt/slides/_rels/slide87.xml.rels><?xml version="1.0" encoding="UTF-8" standalone="yes"?>
<Relationships xmlns="http://schemas.openxmlformats.org/package/2006/relationships"><Relationship Id="rId8" Type="http://schemas.openxmlformats.org/officeDocument/2006/relationships/hyperlink" Target="http://nice.org.uk/guidance/ng56" TargetMode="External"/><Relationship Id="rId3" Type="http://schemas.openxmlformats.org/officeDocument/2006/relationships/hyperlink" Target="https://www.kingsfund.org.uk/projects/time-think-differently/trends-disease-and-disability-long-term-conditions-multi-morbidity" TargetMode="External"/><Relationship Id="rId7" Type="http://schemas.openxmlformats.org/officeDocument/2006/relationships/hyperlink" Target="http://www.nice.org.uk/" TargetMode="External"/><Relationship Id="rId12" Type="http://schemas.openxmlformats.org/officeDocument/2006/relationships/hyperlink" Target="https://cks.nice.org.uk/topics/multimorbidity/" TargetMode="External"/><Relationship Id="rId2" Type="http://schemas.openxmlformats.org/officeDocument/2006/relationships/hyperlink" Target="https://www.who.int/health-topics/noncommunicable-diseases#tab=tab_1" TargetMode="External"/><Relationship Id="rId1" Type="http://schemas.openxmlformats.org/officeDocument/2006/relationships/slideLayout" Target="../slideLayouts/slideLayout2.xml"/><Relationship Id="rId6" Type="http://schemas.openxmlformats.org/officeDocument/2006/relationships/hyperlink" Target="https://evidence.nihr.ac.uk/collection/making-sense-of-the-evidence-multiple-long-term-conditions-multimorbidity/" TargetMode="External"/><Relationship Id="rId11" Type="http://schemas.openxmlformats.org/officeDocument/2006/relationships/hyperlink" Target="https://cks.nice.org.uk/topics/cvd-risk-assessment-management/background-information/" TargetMode="External"/><Relationship Id="rId5" Type="http://schemas.openxmlformats.org/officeDocument/2006/relationships/hyperlink" Target="https://evidence.nihr.ac.uk/collection/making-sense-of-the-evidence-multiple-long-term-conditions-multimorbidity/#_Toc67472446" TargetMode="External"/><Relationship Id="rId10" Type="http://schemas.openxmlformats.org/officeDocument/2006/relationships/hyperlink" Target="http://nice.org.uk/guidance/ktt18" TargetMode="External"/><Relationship Id="rId4" Type="http://schemas.openxmlformats.org/officeDocument/2006/relationships/hyperlink" Target="http://www.gov.uk/government/uploads/system/uploads/attachment_data/file/216528/dh_134486.pdf" TargetMode="External"/><Relationship Id="rId9" Type="http://schemas.openxmlformats.org/officeDocument/2006/relationships/hyperlink" Target="http://nice.org.uk/" TargetMode="External"/></Relationships>
</file>

<file path=ppt/slides/_rels/slide88.xml.rels><?xml version="1.0" encoding="UTF-8" standalone="yes"?>
<Relationships xmlns="http://schemas.openxmlformats.org/package/2006/relationships"><Relationship Id="rId3" Type="http://schemas.openxmlformats.org/officeDocument/2006/relationships/hyperlink" Target="http://www.kingsfund.org.uk/sites/files/kf/field/field_publication_file/co-ordinated-care-for-people-with-complex-chronic-conditions-kingsfund-oct13.pdf" TargetMode="External"/><Relationship Id="rId2" Type="http://schemas.openxmlformats.org/officeDocument/2006/relationships/hyperlink" Target="http://www.kingsfund.org.uk/publications/articles/how-deliver-high-quality-patient-centred-cost-effective-care" TargetMode="External"/><Relationship Id="rId1" Type="http://schemas.openxmlformats.org/officeDocument/2006/relationships/slideLayout" Target="../slideLayouts/slideLayout2.xml"/><Relationship Id="rId5" Type="http://schemas.openxmlformats.org/officeDocument/2006/relationships/hyperlink" Target="http://www.macmillan.org.uk/Documents/AboutUs/Commissioners/RichmondGroupPatientCare2010.pdf" TargetMode="External"/><Relationship Id="rId4" Type="http://schemas.openxmlformats.org/officeDocument/2006/relationships/hyperlink" Target="http://www.kingsfund.org.uk/sites/files/kf/field/field_publication_file/delivering-better-services-for-people-with-long-term-conditions.pdf" TargetMode="External"/></Relationships>
</file>

<file path=ppt/slides/_rels/slide89.xml.rels><?xml version="1.0" encoding="UTF-8" standalone="yes"?>
<Relationships xmlns="http://schemas.openxmlformats.org/package/2006/relationships"><Relationship Id="rId8" Type="http://schemas.openxmlformats.org/officeDocument/2006/relationships/hyperlink" Target="https://www.nice.org.uk/about/nice-communities/social-care" TargetMode="External"/><Relationship Id="rId3" Type="http://schemas.openxmlformats.org/officeDocument/2006/relationships/hyperlink" Target="https://www.england.nhs.uk/ourwork/clinical-policy/ltc/house-of-care/" TargetMode="External"/><Relationship Id="rId7" Type="http://schemas.openxmlformats.org/officeDocument/2006/relationships/hyperlink" Target="https://www.nice.org.uk/guidance/health-and-social-care-delivery/multiple-long-term-condition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5" Type="http://schemas.openxmlformats.org/officeDocument/2006/relationships/hyperlink" Target="https://www.sciencedirect.com/topics/nursing-and-health-professions/model-of-care" TargetMode="External"/><Relationship Id="rId4" Type="http://schemas.openxmlformats.org/officeDocument/2006/relationships/hyperlink" Target="https://www.kingsfund.org.uk/projects/gp-inquiry/management-long-term-conditions" TargetMode="External"/><Relationship Id="rId9" Type="http://schemas.openxmlformats.org/officeDocument/2006/relationships/hyperlink" Target="https://pathways.nice.org.uk/" TargetMode="Externa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3YdlV1DsK54" TargetMode="External"/></Relationships>
</file>

<file path=ppt/slides/_rels/slide92.xml.rels><?xml version="1.0" encoding="UTF-8" standalone="yes"?>
<Relationships xmlns="http://schemas.openxmlformats.org/package/2006/relationships"><Relationship Id="rId3" Type="http://schemas.openxmlformats.org/officeDocument/2006/relationships/hyperlink" Target="https://www.youtube.com/watch?v=XIG1ZQFxTv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latin typeface="Arial"/>
                <a:cs typeface="Arial"/>
              </a:rPr>
              <a:t>Community Care and Management of Longer-term Conditions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latin typeface="Arial"/>
                <a:cs typeface="Arial"/>
              </a:rPr>
              <a:t>Week 3</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4941168"/>
            <a:ext cx="7992888" cy="56735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1077218"/>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Management of Long-term conditions </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cs typeface="Arial" panose="020B0604020202020204" pitchFamily="34" charset="0"/>
              </a:rPr>
              <a:t>Upon successful completion of this module, student should be able to: </a:t>
            </a:r>
          </a:p>
          <a:p>
            <a:pPr marL="0" indent="0">
              <a:buNone/>
            </a:pPr>
            <a:endParaRPr lang="en-GB" sz="1800" dirty="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dirty="0">
              <a:effectLst/>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dirty="0">
              <a:effectLst/>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dirty="0">
              <a:effectLst/>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dirty="0">
              <a:effectLst/>
              <a:ea typeface="Calibri" panose="020F050202020403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dirty="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cs typeface="Arial" panose="020B0604020202020204" pitchFamily="34" charset="0"/>
              </a:rPr>
              <a:t>The different levels of patient care</a:t>
            </a:r>
            <a:endParaRPr lang="en-GB" sz="2400" dirty="0">
              <a:cs typeface="Arial" panose="020B0604020202020204" pitchFamily="34" charset="0"/>
            </a:endParaRPr>
          </a:p>
          <a:p>
            <a:pPr lvl="1" fontAlgn="base">
              <a:spcAft>
                <a:spcPct val="0"/>
              </a:spcAft>
              <a:buFont typeface="Wingdings" panose="05000000000000000000" pitchFamily="2" charset="2"/>
              <a:buChar char="§"/>
            </a:pPr>
            <a:r>
              <a:rPr lang="en-US" altLang="en-US" sz="2400" dirty="0">
                <a:cs typeface="Arial" panose="020B0604020202020204" pitchFamily="34" charset="0"/>
              </a:rPr>
              <a:t>The  management of Long-term conditions</a:t>
            </a:r>
          </a:p>
          <a:p>
            <a:pPr lvl="1" fontAlgn="base">
              <a:spcAft>
                <a:spcPct val="0"/>
              </a:spcAft>
              <a:buFont typeface="Wingdings" panose="05000000000000000000" pitchFamily="2" charset="2"/>
              <a:buChar char="§"/>
            </a:pPr>
            <a:r>
              <a:rPr lang="en-US" altLang="en-US" sz="2400" dirty="0">
                <a:cs typeface="Arial" panose="020B0604020202020204" pitchFamily="34" charset="0"/>
              </a:rPr>
              <a:t>Barriers affecting LTC management</a:t>
            </a:r>
          </a:p>
          <a:p>
            <a:pPr lvl="1" fontAlgn="base">
              <a:spcAft>
                <a:spcPct val="0"/>
              </a:spcAft>
              <a:buFont typeface="Wingdings" panose="05000000000000000000" pitchFamily="2" charset="2"/>
              <a:buChar char="§"/>
            </a:pPr>
            <a:r>
              <a:rPr lang="en-US" altLang="en-US" sz="2400" dirty="0">
                <a:cs typeface="Arial"/>
              </a:rPr>
              <a:t>Models of care</a:t>
            </a: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What are the different levels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69019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a:buFont typeface="Wingdings" panose="05000000000000000000" pitchFamily="2" charset="2"/>
              <a:buChar char="§"/>
            </a:pPr>
            <a:r>
              <a:rPr lang="en-GB" dirty="0">
                <a:cs typeface="Arial" panose="020B0604020202020204" pitchFamily="34" charset="0"/>
              </a:rPr>
              <a:t>There are four different levels of care that is used in clinical medicine. </a:t>
            </a:r>
          </a:p>
          <a:p>
            <a:pPr>
              <a:buFont typeface="Wingdings" panose="05000000000000000000" pitchFamily="2" charset="2"/>
              <a:buChar char="§"/>
            </a:pPr>
            <a:r>
              <a:rPr lang="en-GB" dirty="0">
                <a:cs typeface="Arial" panose="020B0604020202020204" pitchFamily="34" charset="0"/>
              </a:rPr>
              <a:t>These levels refer to the complexity of the cases treated and the skills and specialties of the providers</a:t>
            </a:r>
          </a:p>
          <a:p>
            <a:endParaRPr lang="en-GB" dirty="0"/>
          </a:p>
        </p:txBody>
      </p:sp>
    </p:spTree>
    <p:extLst>
      <p:ext uri="{BB962C8B-B14F-4D97-AF65-F5344CB8AC3E}">
        <p14:creationId xmlns:p14="http://schemas.microsoft.com/office/powerpoint/2010/main" val="4236476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marL="0" indent="0">
              <a:buNone/>
            </a:pPr>
            <a:r>
              <a:rPr lang="en-GB" dirty="0">
                <a:cs typeface="Arial" panose="020B0604020202020204" pitchFamily="34" charset="0"/>
              </a:rPr>
              <a:t>These levels include</a:t>
            </a:r>
          </a:p>
          <a:p>
            <a:pPr>
              <a:buFont typeface="Wingdings" panose="05000000000000000000" pitchFamily="2" charset="2"/>
              <a:buChar char="§"/>
            </a:pPr>
            <a:r>
              <a:rPr lang="en-GB" dirty="0">
                <a:cs typeface="Arial" panose="020B0604020202020204" pitchFamily="34" charset="0"/>
              </a:rPr>
              <a:t>Primary care</a:t>
            </a:r>
          </a:p>
          <a:p>
            <a:pPr>
              <a:buFont typeface="Wingdings" panose="05000000000000000000" pitchFamily="2" charset="2"/>
              <a:buChar char="§"/>
            </a:pPr>
            <a:r>
              <a:rPr lang="en-GB" dirty="0">
                <a:cs typeface="Arial" panose="020B0604020202020204" pitchFamily="34" charset="0"/>
              </a:rPr>
              <a:t>Secondary care </a:t>
            </a:r>
          </a:p>
          <a:p>
            <a:pPr>
              <a:buFont typeface="Wingdings" panose="05000000000000000000" pitchFamily="2" charset="2"/>
              <a:buChar char="§"/>
            </a:pPr>
            <a:r>
              <a:rPr lang="en-GB" dirty="0">
                <a:cs typeface="Arial" panose="020B0604020202020204" pitchFamily="34" charset="0"/>
              </a:rPr>
              <a:t>Tertiary care</a:t>
            </a:r>
          </a:p>
          <a:p>
            <a:pPr>
              <a:buFont typeface="Wingdings" panose="05000000000000000000" pitchFamily="2" charset="2"/>
              <a:buChar char="§"/>
            </a:pPr>
            <a:r>
              <a:rPr lang="en-GB" dirty="0">
                <a:cs typeface="Arial" panose="020B0604020202020204" pitchFamily="34" charset="0"/>
              </a:rPr>
              <a:t>Quaternary care </a:t>
            </a:r>
          </a:p>
          <a:p>
            <a:endParaRPr lang="en-GB" dirty="0"/>
          </a:p>
        </p:txBody>
      </p:sp>
    </p:spTree>
    <p:extLst>
      <p:ext uri="{BB962C8B-B14F-4D97-AF65-F5344CB8AC3E}">
        <p14:creationId xmlns:p14="http://schemas.microsoft.com/office/powerpoint/2010/main" val="2389175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F54A-1335-8375-DE2A-27F2E0C342F9}"/>
              </a:ext>
            </a:extLst>
          </p:cNvPr>
          <p:cNvSpPr>
            <a:spLocks noGrp="1"/>
          </p:cNvSpPr>
          <p:nvPr>
            <p:ph type="title"/>
          </p:nvPr>
        </p:nvSpPr>
        <p:spPr/>
        <p:txBody>
          <a:bodyPr/>
          <a:lstStyle/>
          <a:p>
            <a:r>
              <a:rPr lang="en-GB" b="1" dirty="0"/>
              <a:t>Primary care </a:t>
            </a:r>
            <a:endParaRPr lang="en-GB" dirty="0"/>
          </a:p>
        </p:txBody>
      </p:sp>
      <p:sp>
        <p:nvSpPr>
          <p:cNvPr id="3" name="Content Placeholder 2">
            <a:extLst>
              <a:ext uri="{FF2B5EF4-FFF2-40B4-BE49-F238E27FC236}">
                <a16:creationId xmlns:a16="http://schemas.microsoft.com/office/drawing/2014/main" id="{AB39A829-3706-6B72-A27F-18B24A6D46FB}"/>
              </a:ext>
            </a:extLst>
          </p:cNvPr>
          <p:cNvSpPr>
            <a:spLocks noGrp="1"/>
          </p:cNvSpPr>
          <p:nvPr>
            <p:ph idx="1"/>
          </p:nvPr>
        </p:nvSpPr>
        <p:spPr/>
        <p:txBody>
          <a:bodyPr>
            <a:normAutofit fontScale="85000" lnSpcReduction="10000"/>
          </a:bodyPr>
          <a:lstStyle/>
          <a:p>
            <a:pPr marL="0" indent="0" algn="l">
              <a:lnSpc>
                <a:spcPct val="120000"/>
              </a:lnSpc>
              <a:buNone/>
            </a:pPr>
            <a:r>
              <a:rPr lang="en-GB" sz="2800" b="0" i="0" dirty="0">
                <a:effectLst/>
                <a:cs typeface="Arial" panose="020B0604020202020204" pitchFamily="34" charset="0"/>
              </a:rPr>
              <a:t>the first level of care</a:t>
            </a:r>
          </a:p>
          <a:p>
            <a:pPr algn="l">
              <a:lnSpc>
                <a:spcPct val="120000"/>
              </a:lnSpc>
              <a:buFont typeface="Wingdings" panose="05000000000000000000" pitchFamily="2" charset="2"/>
              <a:buChar char="§"/>
            </a:pPr>
            <a:r>
              <a:rPr lang="en-GB" sz="2800" dirty="0">
                <a:cs typeface="Arial" panose="020B0604020202020204" pitchFamily="34" charset="0"/>
              </a:rPr>
              <a:t>This</a:t>
            </a:r>
            <a:r>
              <a:rPr lang="en-GB" sz="2800" b="0" i="0" dirty="0">
                <a:effectLst/>
                <a:cs typeface="Arial" panose="020B0604020202020204" pitchFamily="34" charset="0"/>
              </a:rPr>
              <a:t> often includes everyday healthcare, given by General </a:t>
            </a:r>
            <a:r>
              <a:rPr lang="en-GB" sz="2800" dirty="0">
                <a:cs typeface="Arial" panose="020B0604020202020204" pitchFamily="34" charset="0"/>
              </a:rPr>
              <a:t>P</a:t>
            </a:r>
            <a:r>
              <a:rPr lang="en-GB" sz="2800" b="0" i="0" dirty="0">
                <a:effectLst/>
                <a:cs typeface="Arial" panose="020B0604020202020204" pitchFamily="34" charset="0"/>
              </a:rPr>
              <a:t>ractitioners  and </a:t>
            </a:r>
            <a:r>
              <a:rPr lang="en-GB" sz="2800" dirty="0">
                <a:cs typeface="Arial" panose="020B0604020202020204" pitchFamily="34" charset="0"/>
              </a:rPr>
              <a:t>practice nurses</a:t>
            </a:r>
            <a:r>
              <a:rPr lang="en-GB" sz="2800" b="0" i="0" dirty="0">
                <a:effectLst/>
                <a:cs typeface="Arial" panose="020B0604020202020204" pitchFamily="34" charset="0"/>
              </a:rPr>
              <a:t> who act as the first contact with </a:t>
            </a:r>
            <a:r>
              <a:rPr lang="en-GB" sz="2800" dirty="0">
                <a:cs typeface="Arial" panose="020B0604020202020204" pitchFamily="34" charset="0"/>
              </a:rPr>
              <a:t>someone</a:t>
            </a:r>
            <a:r>
              <a:rPr lang="en-GB" sz="2800" b="0" i="0" dirty="0">
                <a:effectLst/>
                <a:cs typeface="Arial" panose="020B0604020202020204" pitchFamily="34" charset="0"/>
              </a:rPr>
              <a:t> for non-emergency situations.</a:t>
            </a:r>
          </a:p>
          <a:p>
            <a:pPr>
              <a:lnSpc>
                <a:spcPct val="120000"/>
              </a:lnSpc>
              <a:buFont typeface="Wingdings" panose="05000000000000000000" pitchFamily="2" charset="2"/>
              <a:buChar char="§"/>
            </a:pPr>
            <a:r>
              <a:rPr lang="en-GB" sz="2800" dirty="0">
                <a:cs typeface="Arial" panose="020B0604020202020204" pitchFamily="34" charset="0"/>
              </a:rPr>
              <a:t>This level of care deals with medical concerns, illnesses, conditions, symptoms or non-life-threatening emergencies like skin rashes, flu, allergies, weight control issues, </a:t>
            </a:r>
            <a:r>
              <a:rPr lang="en-GB" sz="2800" dirty="0" err="1">
                <a:cs typeface="Arial" panose="020B0604020202020204" pitchFamily="34" charset="0"/>
              </a:rPr>
              <a:t>virul</a:t>
            </a:r>
            <a:r>
              <a:rPr lang="en-GB" sz="2800" dirty="0">
                <a:cs typeface="Arial" panose="020B0604020202020204" pitchFamily="34" charset="0"/>
              </a:rPr>
              <a:t> or bacteria illnesses</a:t>
            </a:r>
          </a:p>
          <a:p>
            <a:pPr marL="0" indent="0">
              <a:lnSpc>
                <a:spcPct val="120000"/>
              </a:lnSpc>
              <a:buNone/>
            </a:pPr>
            <a:r>
              <a:rPr lang="en-GB" sz="2800" dirty="0">
                <a:cs typeface="Arial" panose="020B0604020202020204" pitchFamily="34" charset="0"/>
              </a:rPr>
              <a:t>                                         (Glasby and Dickinson, 2014)</a:t>
            </a:r>
          </a:p>
        </p:txBody>
      </p:sp>
    </p:spTree>
    <p:extLst>
      <p:ext uri="{BB962C8B-B14F-4D97-AF65-F5344CB8AC3E}">
        <p14:creationId xmlns:p14="http://schemas.microsoft.com/office/powerpoint/2010/main" val="279819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50BC-A4B0-2D0C-BC72-137565291E25}"/>
              </a:ext>
            </a:extLst>
          </p:cNvPr>
          <p:cNvSpPr>
            <a:spLocks noGrp="1"/>
          </p:cNvSpPr>
          <p:nvPr>
            <p:ph type="title"/>
          </p:nvPr>
        </p:nvSpPr>
        <p:spPr/>
        <p:txBody>
          <a:bodyPr/>
          <a:lstStyle/>
          <a:p>
            <a:r>
              <a:rPr lang="en-GB" b="1" dirty="0"/>
              <a:t>Importance of PHC</a:t>
            </a:r>
          </a:p>
        </p:txBody>
      </p:sp>
      <p:sp>
        <p:nvSpPr>
          <p:cNvPr id="3" name="Content Placeholder 2">
            <a:extLst>
              <a:ext uri="{FF2B5EF4-FFF2-40B4-BE49-F238E27FC236}">
                <a16:creationId xmlns:a16="http://schemas.microsoft.com/office/drawing/2014/main" id="{74114EF5-AC47-ECAE-97F7-F37205C721E8}"/>
              </a:ext>
            </a:extLst>
          </p:cNvPr>
          <p:cNvSpPr>
            <a:spLocks noGrp="1"/>
          </p:cNvSpPr>
          <p:nvPr>
            <p:ph idx="1"/>
          </p:nvPr>
        </p:nvSpPr>
        <p:spPr/>
        <p:txBody>
          <a:bodyPr>
            <a:normAutofit fontScale="70000" lnSpcReduction="20000"/>
          </a:bodyPr>
          <a:lstStyle/>
          <a:p>
            <a:pPr marL="0" indent="0">
              <a:lnSpc>
                <a:spcPct val="120000"/>
              </a:lnSpc>
              <a:buNone/>
            </a:pPr>
            <a:r>
              <a:rPr lang="en-GB" dirty="0"/>
              <a:t>Primary health care providers are important because they often offer improved access to healthcare services, increased education about well-being and may decrease the number of emergency room visits or hospitalizations in a community. </a:t>
            </a:r>
          </a:p>
          <a:p>
            <a:pPr marL="0" indent="0">
              <a:lnSpc>
                <a:spcPct val="120000"/>
              </a:lnSpc>
              <a:buNone/>
            </a:pPr>
            <a:r>
              <a:rPr lang="en-GB" dirty="0"/>
              <a:t>They also help coordinate care with specialists or higher levels of care when needed, typically through referrals. </a:t>
            </a:r>
          </a:p>
          <a:p>
            <a:pPr marL="0" indent="0">
              <a:lnSpc>
                <a:spcPct val="120000"/>
              </a:lnSpc>
              <a:buNone/>
            </a:pPr>
            <a:r>
              <a:rPr lang="en-GB" dirty="0"/>
              <a:t>Primary care doctors treat minor illnesses, perform health check-ups and routine tests, answer medical questions and keep records related to overall health and wellness.</a:t>
            </a:r>
          </a:p>
        </p:txBody>
      </p:sp>
    </p:spTree>
    <p:extLst>
      <p:ext uri="{BB962C8B-B14F-4D97-AF65-F5344CB8AC3E}">
        <p14:creationId xmlns:p14="http://schemas.microsoft.com/office/powerpoint/2010/main" val="1320471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9A0C-D2B1-E1E2-8F20-CC3545962C46}"/>
              </a:ext>
            </a:extLst>
          </p:cNvPr>
          <p:cNvSpPr>
            <a:spLocks noGrp="1"/>
          </p:cNvSpPr>
          <p:nvPr>
            <p:ph type="title"/>
          </p:nvPr>
        </p:nvSpPr>
        <p:spPr/>
        <p:txBody>
          <a:bodyPr/>
          <a:lstStyle/>
          <a:p>
            <a:r>
              <a:rPr lang="en-GB" sz="4400" b="1" i="0" dirty="0">
                <a:solidFill>
                  <a:srgbClr val="2D2D2D"/>
                </a:solidFill>
                <a:effectLst/>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48E1F165-ED59-9D47-D675-A9EAA1995D7B}"/>
              </a:ext>
            </a:extLst>
          </p:cNvPr>
          <p:cNvSpPr>
            <a:spLocks noGrp="1"/>
          </p:cNvSpPr>
          <p:nvPr>
            <p:ph idx="1"/>
          </p:nvPr>
        </p:nvSpPr>
        <p:spPr/>
        <p:txBody>
          <a:bodyPr>
            <a:normAutofit/>
          </a:bodyPr>
          <a:lstStyle/>
          <a:p>
            <a:pPr marL="0" indent="0">
              <a:buNone/>
            </a:pPr>
            <a:r>
              <a:rPr lang="en-GB" sz="2800" b="0" i="0" dirty="0">
                <a:effectLst/>
                <a:cs typeface="Arial" panose="020B0604020202020204" pitchFamily="34" charset="0"/>
              </a:rPr>
              <a:t>refers to “health services given by specialised medical professionals who are typically the second contact with a patient, often referred from the primary care provider”.</a:t>
            </a:r>
          </a:p>
          <a:p>
            <a:pPr marL="0" indent="0">
              <a:buNone/>
            </a:pPr>
            <a:r>
              <a:rPr lang="en-GB" sz="2800" b="0" i="0" dirty="0">
                <a:effectLst/>
                <a:cs typeface="Arial" panose="020B0604020202020204" pitchFamily="34" charset="0"/>
              </a:rPr>
              <a:t>This can be for a “specific part or system of the body or a specific disease, illness or condition”. </a:t>
            </a:r>
          </a:p>
          <a:p>
            <a:pPr marL="0" indent="0">
              <a:buNone/>
            </a:pPr>
            <a:r>
              <a:rPr lang="en-GB" sz="2800" dirty="0">
                <a:cs typeface="Arial" panose="020B0604020202020204" pitchFamily="34" charset="0"/>
              </a:rPr>
              <a:t> 			(Glasby and Dickinson, 2014)</a:t>
            </a:r>
          </a:p>
        </p:txBody>
      </p:sp>
    </p:spTree>
    <p:extLst>
      <p:ext uri="{BB962C8B-B14F-4D97-AF65-F5344CB8AC3E}">
        <p14:creationId xmlns:p14="http://schemas.microsoft.com/office/powerpoint/2010/main" val="1871079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8957-57AA-EF37-27D3-8F117885425F}"/>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B77353AE-E820-9CEF-7221-9AAAD0F64F35}"/>
              </a:ext>
            </a:extLst>
          </p:cNvPr>
          <p:cNvSpPr>
            <a:spLocks noGrp="1"/>
          </p:cNvSpPr>
          <p:nvPr>
            <p:ph idx="1"/>
          </p:nvPr>
        </p:nvSpPr>
        <p:spPr/>
        <p:txBody>
          <a:bodyPr>
            <a:normAutofit fontScale="85000" lnSpcReduction="10000"/>
          </a:bodyPr>
          <a:lstStyle/>
          <a:p>
            <a:pPr marL="0" indent="0">
              <a:buNone/>
            </a:pPr>
            <a:r>
              <a:rPr lang="en-GB" sz="3200" b="0" i="0" dirty="0">
                <a:solidFill>
                  <a:srgbClr val="2D2D2D"/>
                </a:solidFill>
                <a:effectLst/>
                <a:latin typeface="Arial" panose="020B0604020202020204" pitchFamily="34" charset="0"/>
                <a:cs typeface="Arial" panose="020B0604020202020204" pitchFamily="34" charset="0"/>
              </a:rPr>
              <a:t>For example, </a:t>
            </a:r>
            <a:r>
              <a:rPr lang="en-GB" sz="3200" b="1" i="0" dirty="0">
                <a:solidFill>
                  <a:srgbClr val="2D2D2D"/>
                </a:solidFill>
                <a:effectLst/>
                <a:latin typeface="Arial" panose="020B0604020202020204" pitchFamily="34" charset="0"/>
                <a:cs typeface="Arial" panose="020B0604020202020204" pitchFamily="34" charset="0"/>
              </a:rPr>
              <a:t>oncologists</a:t>
            </a:r>
            <a:r>
              <a:rPr lang="en-GB" sz="3200" b="0" i="0" dirty="0">
                <a:solidFill>
                  <a:srgbClr val="2D2D2D"/>
                </a:solidFill>
                <a:effectLst/>
                <a:latin typeface="Arial" panose="020B0604020202020204" pitchFamily="34" charset="0"/>
                <a:cs typeface="Arial" panose="020B0604020202020204" pitchFamily="34" charset="0"/>
              </a:rPr>
              <a:t> are doctors with a trained specialty in treating cancers, and many have further specialties in a specific type of cancer, like breast cancer, lung cancer or skin cancer. </a:t>
            </a:r>
          </a:p>
          <a:p>
            <a:pPr marL="0" indent="0">
              <a:buNone/>
            </a:pPr>
            <a:r>
              <a:rPr lang="en-GB" sz="3200" b="1" i="0" dirty="0">
                <a:solidFill>
                  <a:srgbClr val="2D2D2D"/>
                </a:solidFill>
                <a:effectLst/>
                <a:latin typeface="Arial" panose="020B0604020202020204" pitchFamily="34" charset="0"/>
                <a:cs typeface="Arial" panose="020B0604020202020204" pitchFamily="34" charset="0"/>
              </a:rPr>
              <a:t>Cardiologists</a:t>
            </a:r>
            <a:r>
              <a:rPr lang="en-GB" sz="3200" b="0" i="0" dirty="0">
                <a:solidFill>
                  <a:srgbClr val="2D2D2D"/>
                </a:solidFill>
                <a:effectLst/>
                <a:latin typeface="Arial" panose="020B0604020202020204" pitchFamily="34" charset="0"/>
                <a:cs typeface="Arial" panose="020B0604020202020204" pitchFamily="34" charset="0"/>
              </a:rPr>
              <a:t> practice exclusively on heart conditions and abnormalities. </a:t>
            </a:r>
          </a:p>
          <a:p>
            <a:pPr marL="0" indent="0">
              <a:buNone/>
            </a:pPr>
            <a:r>
              <a:rPr lang="en-GB" b="1" dirty="0">
                <a:solidFill>
                  <a:srgbClr val="2D2D2D"/>
                </a:solidFill>
                <a:latin typeface="Arial" panose="020B0604020202020204" pitchFamily="34" charset="0"/>
                <a:cs typeface="Arial" panose="020B0604020202020204" pitchFamily="34" charset="0"/>
              </a:rPr>
              <a:t>D</a:t>
            </a:r>
            <a:r>
              <a:rPr lang="en-GB" sz="3200" b="1" i="0" dirty="0">
                <a:solidFill>
                  <a:srgbClr val="2D2D2D"/>
                </a:solidFill>
                <a:effectLst/>
                <a:latin typeface="Arial" panose="020B0604020202020204" pitchFamily="34" charset="0"/>
                <a:cs typeface="Arial" panose="020B0604020202020204" pitchFamily="34" charset="0"/>
              </a:rPr>
              <a:t>ermatologists</a:t>
            </a:r>
            <a:r>
              <a:rPr lang="en-GB" sz="3200" b="0" i="0" dirty="0">
                <a:solidFill>
                  <a:srgbClr val="2D2D2D"/>
                </a:solidFill>
                <a:effectLst/>
                <a:latin typeface="Arial" panose="020B0604020202020204" pitchFamily="34" charset="0"/>
                <a:cs typeface="Arial" panose="020B0604020202020204" pitchFamily="34" charset="0"/>
              </a:rPr>
              <a:t> work with various skin issues, like acne, psoriasis, eczema and other conditions.</a:t>
            </a:r>
          </a:p>
          <a:p>
            <a:pPr marL="0" indent="0">
              <a:buNone/>
            </a:pPr>
            <a:r>
              <a:rPr lang="en-GB" dirty="0">
                <a:solidFill>
                  <a:srgbClr val="2D2D2D"/>
                </a:solidFill>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733456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170B-179B-B982-03DD-B785FB8D022C}"/>
              </a:ext>
            </a:extLst>
          </p:cNvPr>
          <p:cNvSpPr>
            <a:spLocks noGrp="1"/>
          </p:cNvSpPr>
          <p:nvPr>
            <p:ph type="title"/>
          </p:nvPr>
        </p:nvSpPr>
        <p:spPr/>
        <p:txBody>
          <a:bodyPr/>
          <a:lstStyle/>
          <a:p>
            <a:r>
              <a:rPr lang="en-GB" b="1" dirty="0"/>
              <a:t>Secondary care</a:t>
            </a:r>
          </a:p>
        </p:txBody>
      </p:sp>
      <p:sp>
        <p:nvSpPr>
          <p:cNvPr id="3" name="Content Placeholder 2">
            <a:extLst>
              <a:ext uri="{FF2B5EF4-FFF2-40B4-BE49-F238E27FC236}">
                <a16:creationId xmlns:a16="http://schemas.microsoft.com/office/drawing/2014/main" id="{4C6399B6-F2C3-55CE-48D7-BCD3D25587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Doctors at both primary and secondary levels of care can prescribe medication and suggest treatment plans. </a:t>
            </a:r>
          </a:p>
          <a:p>
            <a:pPr>
              <a:buFont typeface="Wingdings" panose="05000000000000000000" pitchFamily="2" charset="2"/>
              <a:buChar char="§"/>
            </a:pPr>
            <a:r>
              <a:rPr lang="en-GB" dirty="0"/>
              <a:t>People often have a secondary care review when a medical condition requires more attention than a primary care provider can give. </a:t>
            </a:r>
          </a:p>
          <a:p>
            <a:pPr>
              <a:buFont typeface="Wingdings" panose="05000000000000000000" pitchFamily="2" charset="2"/>
              <a:buChar char="§"/>
            </a:pPr>
            <a:r>
              <a:rPr lang="en-GB" dirty="0"/>
              <a:t>To see a specialist, patients often need a recommendation, or referral, from their primary care provider.</a:t>
            </a:r>
          </a:p>
        </p:txBody>
      </p:sp>
    </p:spTree>
    <p:extLst>
      <p:ext uri="{BB962C8B-B14F-4D97-AF65-F5344CB8AC3E}">
        <p14:creationId xmlns:p14="http://schemas.microsoft.com/office/powerpoint/2010/main" val="3759385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F866-D798-2CBF-BE0D-F8CAE01862F5}"/>
              </a:ext>
            </a:extLst>
          </p:cNvPr>
          <p:cNvSpPr>
            <a:spLocks noGrp="1"/>
          </p:cNvSpPr>
          <p:nvPr>
            <p:ph type="title"/>
          </p:nvPr>
        </p:nvSpPr>
        <p:spPr/>
        <p:txBody>
          <a:bodyPr/>
          <a:lstStyle/>
          <a:p>
            <a:r>
              <a:rPr lang="en-GB" b="1" dirty="0"/>
              <a:t>Tertiary care </a:t>
            </a:r>
          </a:p>
        </p:txBody>
      </p:sp>
      <p:sp>
        <p:nvSpPr>
          <p:cNvPr id="3" name="Content Placeholder 2">
            <a:extLst>
              <a:ext uri="{FF2B5EF4-FFF2-40B4-BE49-F238E27FC236}">
                <a16:creationId xmlns:a16="http://schemas.microsoft.com/office/drawing/2014/main" id="{FD3A6AEB-3BB1-3CE4-DF3B-B49A9268BEEA}"/>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Tis the third point of contact for some people, after first seeing a primary care provider then a secondary care specialist. </a:t>
            </a:r>
          </a:p>
          <a:p>
            <a:pPr marL="0" indent="0">
              <a:buNone/>
            </a:pPr>
            <a:r>
              <a:rPr lang="en-GB" sz="2800" dirty="0">
                <a:latin typeface="Arial" panose="020B0604020202020204" pitchFamily="34" charset="0"/>
                <a:cs typeface="Arial" panose="020B0604020202020204" pitchFamily="34" charset="0"/>
              </a:rPr>
              <a:t>Sometimes tertiary care requires transferring to larger metropolitan medical centres or those that specialise in emergent or advanced treatment and care.</a:t>
            </a:r>
          </a:p>
          <a:p>
            <a:pPr marL="0" indent="0">
              <a:buNone/>
            </a:pPr>
            <a:r>
              <a:rPr lang="en-GB" sz="2800" dirty="0">
                <a:latin typeface="Arial" panose="020B0604020202020204" pitchFamily="34" charset="0"/>
                <a:cs typeface="Arial" panose="020B0604020202020204" pitchFamily="34" charset="0"/>
              </a:rPr>
              <a:t> 				(Khalifa &amp; Ali Zabani, 2016)</a:t>
            </a:r>
          </a:p>
        </p:txBody>
      </p:sp>
    </p:spTree>
    <p:extLst>
      <p:ext uri="{BB962C8B-B14F-4D97-AF65-F5344CB8AC3E}">
        <p14:creationId xmlns:p14="http://schemas.microsoft.com/office/powerpoint/2010/main" val="462095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127D1-D87E-6EC4-4CAA-B2808BAD0DFA}"/>
              </a:ext>
            </a:extLst>
          </p:cNvPr>
          <p:cNvSpPr>
            <a:spLocks noGrp="1"/>
          </p:cNvSpPr>
          <p:nvPr>
            <p:ph type="title"/>
          </p:nvPr>
        </p:nvSpPr>
        <p:spPr/>
        <p:txBody>
          <a:bodyPr/>
          <a:lstStyle/>
          <a:p>
            <a:r>
              <a:rPr lang="en-GB" sz="4400" b="1" i="0" dirty="0">
                <a:solidFill>
                  <a:srgbClr val="2D2D2D"/>
                </a:solidFill>
                <a:effectLst/>
                <a:cs typeface="Arial" panose="020B0604020202020204" pitchFamily="34" charset="0"/>
              </a:rPr>
              <a:t>Tertiary care</a:t>
            </a:r>
            <a:r>
              <a:rPr lang="en-GB" sz="4400" b="0" i="0" dirty="0">
                <a:solidFill>
                  <a:srgbClr val="2D2D2D"/>
                </a:solidFill>
                <a:effectLst/>
                <a:cs typeface="Arial" panose="020B0604020202020204" pitchFamily="34" charset="0"/>
              </a:rPr>
              <a:t> </a:t>
            </a:r>
            <a:endParaRPr lang="en-GB" dirty="0">
              <a:cs typeface="Arial" panose="020B0604020202020204" pitchFamily="34" charset="0"/>
            </a:endParaRPr>
          </a:p>
        </p:txBody>
      </p:sp>
      <p:sp>
        <p:nvSpPr>
          <p:cNvPr id="3" name="Content Placeholder 2">
            <a:extLst>
              <a:ext uri="{FF2B5EF4-FFF2-40B4-BE49-F238E27FC236}">
                <a16:creationId xmlns:a16="http://schemas.microsoft.com/office/drawing/2014/main" id="{DBB482BC-A46F-2F3D-55DF-35692BABC8AE}"/>
              </a:ext>
            </a:extLst>
          </p:cNvPr>
          <p:cNvSpPr>
            <a:spLocks noGrp="1"/>
          </p:cNvSpPr>
          <p:nvPr>
            <p:ph idx="1"/>
          </p:nvPr>
        </p:nvSpPr>
        <p:spPr/>
        <p:txBody>
          <a:bodyPr>
            <a:normAutofit/>
          </a:bodyPr>
          <a:lstStyle/>
          <a:p>
            <a:pPr marL="0" indent="0">
              <a:buNone/>
            </a:pPr>
            <a:r>
              <a:rPr lang="en-GB" sz="2800" b="0" i="0" dirty="0">
                <a:solidFill>
                  <a:srgbClr val="2D2D2D"/>
                </a:solidFill>
                <a:effectLst/>
                <a:cs typeface="Arial" panose="020B0604020202020204" pitchFamily="34" charset="0"/>
              </a:rPr>
              <a:t>is for extremely specialised care over a short or extended period involving complex and advanced equipment, treatment or procedures, often for severe or life-threatening conditions.</a:t>
            </a:r>
          </a:p>
          <a:p>
            <a:pPr marL="0" indent="0">
              <a:buNone/>
            </a:pPr>
            <a:r>
              <a:rPr lang="en-GB" sz="2800" dirty="0">
                <a:solidFill>
                  <a:srgbClr val="2D2D2D"/>
                </a:solidFill>
                <a:cs typeface="Arial" panose="020B0604020202020204" pitchFamily="34" charset="0"/>
              </a:rPr>
              <a:t> </a:t>
            </a:r>
          </a:p>
          <a:p>
            <a:pPr marL="0" indent="0">
              <a:buNone/>
            </a:pPr>
            <a:r>
              <a:rPr lang="en-GB" sz="2800" dirty="0">
                <a:solidFill>
                  <a:srgbClr val="2D2D2D"/>
                </a:solidFill>
                <a:cs typeface="Arial" panose="020B0604020202020204" pitchFamily="34" charset="0"/>
              </a:rPr>
              <a:t>				</a:t>
            </a:r>
            <a:r>
              <a:rPr lang="en-GB" sz="2800" dirty="0">
                <a:cs typeface="Arial" panose="020B0604020202020204" pitchFamily="34" charset="0"/>
              </a:rPr>
              <a:t>(Khalifa &amp; Ali Zabani, 2016)</a:t>
            </a:r>
            <a:endParaRPr lang="en-GB" dirty="0"/>
          </a:p>
        </p:txBody>
      </p:sp>
    </p:spTree>
    <p:extLst>
      <p:ext uri="{BB962C8B-B14F-4D97-AF65-F5344CB8AC3E}">
        <p14:creationId xmlns:p14="http://schemas.microsoft.com/office/powerpoint/2010/main" val="4063046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E0011-77E5-F9F2-2F43-E4FDE5A1DC1F}"/>
              </a:ext>
            </a:extLst>
          </p:cNvPr>
          <p:cNvSpPr>
            <a:spLocks noGrp="1"/>
          </p:cNvSpPr>
          <p:nvPr>
            <p:ph type="title"/>
          </p:nvPr>
        </p:nvSpPr>
        <p:spPr/>
        <p:txBody>
          <a:bodyPr/>
          <a:lstStyle/>
          <a:p>
            <a:r>
              <a:rPr lang="en-GB" b="1" dirty="0"/>
              <a:t>Tertiary care </a:t>
            </a:r>
            <a:endParaRPr lang="en-GB" dirty="0"/>
          </a:p>
        </p:txBody>
      </p:sp>
      <p:sp>
        <p:nvSpPr>
          <p:cNvPr id="3" name="Content Placeholder 2">
            <a:extLst>
              <a:ext uri="{FF2B5EF4-FFF2-40B4-BE49-F238E27FC236}">
                <a16:creationId xmlns:a16="http://schemas.microsoft.com/office/drawing/2014/main" id="{FAC3B56C-51EA-E0CE-970C-F50EDDC25685}"/>
              </a:ext>
            </a:extLst>
          </p:cNvPr>
          <p:cNvSpPr>
            <a:spLocks noGrp="1"/>
          </p:cNvSpPr>
          <p:nvPr>
            <p:ph idx="1"/>
          </p:nvPr>
        </p:nvSpPr>
        <p:spPr/>
        <p:txBody>
          <a:bodyPr>
            <a:normAutofit lnSpcReduction="10000"/>
          </a:bodyPr>
          <a:lstStyle/>
          <a:p>
            <a:r>
              <a:rPr lang="en-GB" dirty="0">
                <a:cs typeface="Arial" panose="020B0604020202020204" pitchFamily="34" charset="0"/>
              </a:rPr>
              <a:t>Renal or haemodialysis</a:t>
            </a:r>
          </a:p>
          <a:p>
            <a:r>
              <a:rPr lang="en-GB" dirty="0">
                <a:cs typeface="Arial" panose="020B0604020202020204" pitchFamily="34" charset="0"/>
              </a:rPr>
              <a:t>Coronary artery bypass grafts</a:t>
            </a:r>
          </a:p>
          <a:p>
            <a:r>
              <a:rPr lang="en-GB" dirty="0">
                <a:cs typeface="Arial" panose="020B0604020202020204" pitchFamily="34" charset="0"/>
              </a:rPr>
              <a:t>Neurosurgery</a:t>
            </a:r>
          </a:p>
          <a:p>
            <a:r>
              <a:rPr lang="en-GB" dirty="0">
                <a:cs typeface="Arial" panose="020B0604020202020204" pitchFamily="34" charset="0"/>
              </a:rPr>
              <a:t>Severe burn treatments</a:t>
            </a:r>
          </a:p>
          <a:p>
            <a:r>
              <a:rPr lang="en-GB" dirty="0">
                <a:cs typeface="Arial" panose="020B0604020202020204" pitchFamily="34" charset="0"/>
              </a:rPr>
              <a:t>Some plastic surgeries</a:t>
            </a:r>
          </a:p>
          <a:p>
            <a:pPr marL="0" indent="0">
              <a:buNone/>
            </a:pPr>
            <a:endParaRPr lang="en-GB" dirty="0">
              <a:cs typeface="Arial" panose="020B0604020202020204" pitchFamily="34" charset="0"/>
            </a:endParaRPr>
          </a:p>
          <a:p>
            <a:pPr marL="0" indent="0">
              <a:buNone/>
            </a:pPr>
            <a:r>
              <a:rPr lang="en-GB" dirty="0">
                <a:cs typeface="Arial" panose="020B0604020202020204" pitchFamily="34" charset="0"/>
              </a:rPr>
              <a:t> </a:t>
            </a:r>
          </a:p>
        </p:txBody>
      </p:sp>
    </p:spTree>
    <p:extLst>
      <p:ext uri="{BB962C8B-B14F-4D97-AF65-F5344CB8AC3E}">
        <p14:creationId xmlns:p14="http://schemas.microsoft.com/office/powerpoint/2010/main" val="1324116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3EA77-6BC2-23EC-D1C5-15CBDA09214D}"/>
              </a:ext>
            </a:extLst>
          </p:cNvPr>
          <p:cNvSpPr>
            <a:spLocks noGrp="1"/>
          </p:cNvSpPr>
          <p:nvPr>
            <p:ph type="title"/>
          </p:nvPr>
        </p:nvSpPr>
        <p:spPr/>
        <p:txBody>
          <a:bodyPr/>
          <a:lstStyle/>
          <a:p>
            <a:r>
              <a:rPr lang="en-GB" b="1" dirty="0">
                <a:cs typeface="Arial" panose="020B0604020202020204" pitchFamily="34" charset="0"/>
              </a:rPr>
              <a:t>Quaternary care</a:t>
            </a:r>
          </a:p>
        </p:txBody>
      </p:sp>
      <p:sp>
        <p:nvSpPr>
          <p:cNvPr id="3" name="Content Placeholder 2">
            <a:extLst>
              <a:ext uri="{FF2B5EF4-FFF2-40B4-BE49-F238E27FC236}">
                <a16:creationId xmlns:a16="http://schemas.microsoft.com/office/drawing/2014/main" id="{B36A910B-5D6C-85D2-B3BC-0EA2EF706E82}"/>
              </a:ext>
            </a:extLst>
          </p:cNvPr>
          <p:cNvSpPr>
            <a:spLocks noGrp="1"/>
          </p:cNvSpPr>
          <p:nvPr>
            <p:ph idx="1"/>
          </p:nvPr>
        </p:nvSpPr>
        <p:spPr/>
        <p:txBody>
          <a:bodyPr>
            <a:normAutofit fontScale="92500" lnSpcReduction="10000"/>
          </a:bodyPr>
          <a:lstStyle/>
          <a:p>
            <a:pPr marL="0" indent="0">
              <a:buNone/>
            </a:pPr>
            <a:r>
              <a:rPr lang="en-GB" dirty="0">
                <a:cs typeface="Arial" panose="020B0604020202020204" pitchFamily="34" charset="0"/>
              </a:rPr>
              <a:t>is considered an extension of tertiary care. </a:t>
            </a:r>
          </a:p>
          <a:p>
            <a:pPr>
              <a:buFont typeface="Wingdings" panose="05000000000000000000" pitchFamily="2" charset="2"/>
              <a:buChar char="§"/>
            </a:pPr>
            <a:r>
              <a:rPr lang="en-GB" dirty="0">
                <a:cs typeface="Arial" panose="020B0604020202020204" pitchFamily="34" charset="0"/>
              </a:rPr>
              <a:t>However, it is even more specialised and highly unusual.</a:t>
            </a:r>
          </a:p>
          <a:p>
            <a:pPr>
              <a:buFont typeface="Wingdings" panose="05000000000000000000" pitchFamily="2" charset="2"/>
              <a:buChar char="§"/>
            </a:pPr>
            <a:r>
              <a:rPr lang="en-GB" dirty="0">
                <a:cs typeface="Arial" panose="020B0604020202020204" pitchFamily="34" charset="0"/>
              </a:rPr>
              <a:t>Because it is so specific, not every hospital or medical centre offers quaternary care. </a:t>
            </a:r>
          </a:p>
          <a:p>
            <a:pPr>
              <a:buFont typeface="Wingdings" panose="05000000000000000000" pitchFamily="2" charset="2"/>
              <a:buChar char="§"/>
            </a:pPr>
            <a:r>
              <a:rPr lang="en-GB" dirty="0">
                <a:cs typeface="Arial" panose="020B0604020202020204" pitchFamily="34" charset="0"/>
              </a:rPr>
              <a:t>Some may only provide quaternary care for particular medical conditions or systems of the body.</a:t>
            </a:r>
          </a:p>
        </p:txBody>
      </p:sp>
    </p:spTree>
    <p:extLst>
      <p:ext uri="{BB962C8B-B14F-4D97-AF65-F5344CB8AC3E}">
        <p14:creationId xmlns:p14="http://schemas.microsoft.com/office/powerpoint/2010/main" val="395267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5B26-880A-19F1-2ABF-F6122185DE7F}"/>
              </a:ext>
            </a:extLst>
          </p:cNvPr>
          <p:cNvSpPr>
            <a:spLocks noGrp="1"/>
          </p:cNvSpPr>
          <p:nvPr>
            <p:ph type="title"/>
          </p:nvPr>
        </p:nvSpPr>
        <p:spPr/>
        <p:txBody>
          <a:bodyPr/>
          <a:lstStyle/>
          <a:p>
            <a:r>
              <a:rPr lang="en-GB" b="1" dirty="0"/>
              <a:t>Quaternary care</a:t>
            </a:r>
          </a:p>
        </p:txBody>
      </p:sp>
      <p:sp>
        <p:nvSpPr>
          <p:cNvPr id="3" name="Content Placeholder 2">
            <a:extLst>
              <a:ext uri="{FF2B5EF4-FFF2-40B4-BE49-F238E27FC236}">
                <a16:creationId xmlns:a16="http://schemas.microsoft.com/office/drawing/2014/main" id="{C5B36D11-4AB2-BB6A-927F-659D13A56C64}"/>
              </a:ext>
            </a:extLst>
          </p:cNvPr>
          <p:cNvSpPr>
            <a:spLocks noGrp="1"/>
          </p:cNvSpPr>
          <p:nvPr>
            <p:ph idx="1"/>
          </p:nvPr>
        </p:nvSpPr>
        <p:spPr/>
        <p:txBody>
          <a:bodyPr>
            <a:normAutofit fontScale="92500" lnSpcReduction="10000"/>
          </a:bodyPr>
          <a:lstStyle/>
          <a:p>
            <a:pPr marL="0" indent="0">
              <a:buNone/>
            </a:pPr>
            <a:r>
              <a:rPr lang="en-GB" dirty="0">
                <a:cs typeface="Arial" panose="020B0604020202020204" pitchFamily="34" charset="0"/>
              </a:rPr>
              <a:t>The types of quaternary care include:</a:t>
            </a:r>
          </a:p>
          <a:p>
            <a:endParaRPr lang="en-GB" dirty="0">
              <a:cs typeface="Arial" panose="020B0604020202020204" pitchFamily="34" charset="0"/>
            </a:endParaRPr>
          </a:p>
          <a:p>
            <a:r>
              <a:rPr lang="en-GB" dirty="0">
                <a:cs typeface="Arial" panose="020B0604020202020204" pitchFamily="34" charset="0"/>
              </a:rPr>
              <a:t>Experimental medicine and procedures</a:t>
            </a:r>
          </a:p>
          <a:p>
            <a:r>
              <a:rPr lang="en-GB" dirty="0">
                <a:cs typeface="Arial" panose="020B0604020202020204" pitchFamily="34" charset="0"/>
              </a:rPr>
              <a:t>Uncommon and specialized surgeries</a:t>
            </a:r>
          </a:p>
          <a:p>
            <a:endParaRPr lang="en-GB" dirty="0">
              <a:cs typeface="Arial" panose="020B0604020202020204" pitchFamily="34" charset="0"/>
            </a:endParaRPr>
          </a:p>
          <a:p>
            <a:pPr marL="0" indent="0">
              <a:buNone/>
            </a:pPr>
            <a:r>
              <a:rPr lang="en-GB" dirty="0">
                <a:cs typeface="Arial" panose="020B0604020202020204" pitchFamily="34" charset="0"/>
              </a:rPr>
              <a:t>The primary, secondary and tertiary levels of care categorise most medical needs within the healthcare system.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880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What are the other elements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60178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5742-ECE3-88FA-6411-4D6F2376433D}"/>
              </a:ext>
            </a:extLst>
          </p:cNvPr>
          <p:cNvSpPr>
            <a:spLocks noGrp="1"/>
          </p:cNvSpPr>
          <p:nvPr>
            <p:ph type="title"/>
          </p:nvPr>
        </p:nvSpPr>
        <p:spPr/>
        <p:txBody>
          <a:bodyPr/>
          <a:lstStyle/>
          <a:p>
            <a:r>
              <a:rPr lang="en-GB" b="1" dirty="0"/>
              <a:t>Elements of Care</a:t>
            </a:r>
            <a:endParaRPr lang="en-GB" dirty="0"/>
          </a:p>
        </p:txBody>
      </p:sp>
      <p:sp>
        <p:nvSpPr>
          <p:cNvPr id="3" name="Content Placeholder 2">
            <a:extLst>
              <a:ext uri="{FF2B5EF4-FFF2-40B4-BE49-F238E27FC236}">
                <a16:creationId xmlns:a16="http://schemas.microsoft.com/office/drawing/2014/main" id="{954868A8-3E1B-B5BA-5F8B-3B88F5B91802}"/>
              </a:ext>
            </a:extLst>
          </p:cNvPr>
          <p:cNvSpPr>
            <a:spLocks noGrp="1"/>
          </p:cNvSpPr>
          <p:nvPr>
            <p:ph idx="1"/>
          </p:nvPr>
        </p:nvSpPr>
        <p:spPr>
          <a:xfrm>
            <a:off x="539552" y="1470484"/>
            <a:ext cx="8229600" cy="3917032"/>
          </a:xfrm>
        </p:spPr>
        <p:txBody>
          <a:bodyPr>
            <a:noAutofit/>
          </a:bodyPr>
          <a:lstStyle/>
          <a:p>
            <a:pPr algn="l">
              <a:buFont typeface="Wingdings" panose="05000000000000000000" pitchFamily="2" charset="2"/>
              <a:buChar char="§"/>
            </a:pPr>
            <a:r>
              <a:rPr lang="en-GB" sz="2400" b="1" i="0" dirty="0">
                <a:solidFill>
                  <a:srgbClr val="2D2D2D"/>
                </a:solidFill>
                <a:effectLst/>
                <a:cs typeface="Arial" panose="020B0604020202020204" pitchFamily="34" charset="0"/>
              </a:rPr>
              <a:t>Emergency care:</a:t>
            </a:r>
            <a:r>
              <a:rPr lang="en-GB" sz="2400" b="0" i="0" dirty="0">
                <a:solidFill>
                  <a:srgbClr val="2D2D2D"/>
                </a:solidFill>
                <a:effectLst/>
                <a:cs typeface="Arial" panose="020B0604020202020204" pitchFamily="34" charset="0"/>
              </a:rPr>
              <a:t> Treats injuries and illnesses that need immediate and acute attention, frequently in a hospital's emergency room.</a:t>
            </a:r>
          </a:p>
          <a:p>
            <a:pPr algn="l">
              <a:buFont typeface="Wingdings" panose="05000000000000000000" pitchFamily="2" charset="2"/>
              <a:buChar char="§"/>
            </a:pPr>
            <a:r>
              <a:rPr lang="en-GB" sz="2400" b="1" i="0" dirty="0">
                <a:solidFill>
                  <a:srgbClr val="2D2D2D"/>
                </a:solidFill>
                <a:effectLst/>
                <a:cs typeface="Arial" panose="020B0604020202020204" pitchFamily="34" charset="0"/>
              </a:rPr>
              <a:t>Urgent care:</a:t>
            </a:r>
            <a:r>
              <a:rPr lang="en-GB" sz="2400" b="0" i="0" dirty="0">
                <a:solidFill>
                  <a:srgbClr val="2D2D2D"/>
                </a:solidFill>
                <a:effectLst/>
                <a:cs typeface="Arial" panose="020B0604020202020204" pitchFamily="34" charset="0"/>
              </a:rPr>
              <a:t> Focuses on ambulatory care in a walk-in clinic setting for non-life-threatening emergencies.</a:t>
            </a:r>
          </a:p>
          <a:p>
            <a:pPr algn="l">
              <a:buFont typeface="Wingdings" panose="05000000000000000000" pitchFamily="2" charset="2"/>
              <a:buChar char="§"/>
            </a:pPr>
            <a:r>
              <a:rPr lang="en-GB" sz="2400" b="1" i="0" dirty="0">
                <a:solidFill>
                  <a:srgbClr val="2D2D2D"/>
                </a:solidFill>
                <a:effectLst/>
                <a:cs typeface="Arial" panose="020B0604020202020204" pitchFamily="34" charset="0"/>
              </a:rPr>
              <a:t>Long-term care:</a:t>
            </a:r>
            <a:r>
              <a:rPr lang="en-GB" sz="2400" b="0" i="0" dirty="0">
                <a:solidFill>
                  <a:srgbClr val="2D2D2D"/>
                </a:solidFill>
                <a:effectLst/>
                <a:cs typeface="Arial" panose="020B0604020202020204" pitchFamily="34" charset="0"/>
              </a:rPr>
              <a:t> Handles the care for those with disabilities or chronic conditions who cannot take care of themselves effectively or for long periods.</a:t>
            </a:r>
          </a:p>
          <a:p>
            <a:pPr marL="0" indent="0" algn="l">
              <a:buNone/>
            </a:pPr>
            <a:endParaRPr lang="en-GB" sz="2400" dirty="0">
              <a:solidFill>
                <a:srgbClr val="2D2D2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648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CBDC8-D55A-2629-AAE4-64D9DE432FAE}"/>
              </a:ext>
            </a:extLst>
          </p:cNvPr>
          <p:cNvSpPr>
            <a:spLocks noGrp="1"/>
          </p:cNvSpPr>
          <p:nvPr>
            <p:ph type="title"/>
          </p:nvPr>
        </p:nvSpPr>
        <p:spPr/>
        <p:txBody>
          <a:bodyPr/>
          <a:lstStyle/>
          <a:p>
            <a:r>
              <a:rPr lang="en-GB" b="1" dirty="0"/>
              <a:t>Elements of Care</a:t>
            </a:r>
          </a:p>
        </p:txBody>
      </p:sp>
      <p:sp>
        <p:nvSpPr>
          <p:cNvPr id="3" name="Content Placeholder 2">
            <a:extLst>
              <a:ext uri="{FF2B5EF4-FFF2-40B4-BE49-F238E27FC236}">
                <a16:creationId xmlns:a16="http://schemas.microsoft.com/office/drawing/2014/main" id="{C24677CF-39C1-509C-884B-57B58AD2B39F}"/>
              </a:ext>
            </a:extLst>
          </p:cNvPr>
          <p:cNvSpPr>
            <a:spLocks noGrp="1"/>
          </p:cNvSpPr>
          <p:nvPr>
            <p:ph idx="1"/>
          </p:nvPr>
        </p:nvSpPr>
        <p:spPr/>
        <p:txBody>
          <a:bodyPr/>
          <a:lstStyle/>
          <a:p>
            <a:pPr algn="l">
              <a:buFont typeface="Arial" panose="020B0604020202020204" pitchFamily="34" charset="0"/>
              <a:buChar char="•"/>
            </a:pPr>
            <a:r>
              <a:rPr lang="en-GB" b="1" i="0" dirty="0">
                <a:solidFill>
                  <a:srgbClr val="2D2D2D"/>
                </a:solidFill>
                <a:effectLst/>
                <a:cs typeface="Arial" panose="020B0604020202020204" pitchFamily="34" charset="0"/>
              </a:rPr>
              <a:t>Mental health care:</a:t>
            </a:r>
            <a:r>
              <a:rPr lang="en-GB" b="0" i="0" dirty="0">
                <a:solidFill>
                  <a:srgbClr val="2D2D2D"/>
                </a:solidFill>
                <a:effectLst/>
                <a:cs typeface="Arial" panose="020B0604020202020204" pitchFamily="34" charset="0"/>
              </a:rPr>
              <a:t> Concentrates on the mental well-being of patients with mental </a:t>
            </a:r>
            <a:r>
              <a:rPr lang="en-GB" dirty="0">
                <a:solidFill>
                  <a:srgbClr val="2D2D2D"/>
                </a:solidFill>
                <a:cs typeface="Arial" panose="020B0604020202020204" pitchFamily="34" charset="0"/>
              </a:rPr>
              <a:t>ill health</a:t>
            </a:r>
            <a:r>
              <a:rPr lang="en-GB" b="0" i="0" dirty="0">
                <a:solidFill>
                  <a:srgbClr val="2D2D2D"/>
                </a:solidFill>
                <a:effectLst/>
                <a:cs typeface="Arial" panose="020B0604020202020204" pitchFamily="34" charset="0"/>
              </a:rPr>
              <a:t> in an ambulatory setting.</a:t>
            </a:r>
          </a:p>
          <a:p>
            <a:pPr algn="l">
              <a:buFont typeface="Arial" panose="020B0604020202020204" pitchFamily="34" charset="0"/>
              <a:buChar char="•"/>
            </a:pPr>
            <a:r>
              <a:rPr lang="en-GB" b="1" i="0" dirty="0">
                <a:solidFill>
                  <a:srgbClr val="2D2D2D"/>
                </a:solidFill>
                <a:effectLst/>
                <a:cs typeface="Arial" panose="020B0604020202020204" pitchFamily="34" charset="0"/>
              </a:rPr>
              <a:t>Hospice care:</a:t>
            </a:r>
            <a:r>
              <a:rPr lang="en-GB" b="0" i="0" dirty="0">
                <a:solidFill>
                  <a:srgbClr val="2D2D2D"/>
                </a:solidFill>
                <a:effectLst/>
                <a:cs typeface="Arial" panose="020B0604020202020204" pitchFamily="34" charset="0"/>
              </a:rPr>
              <a:t> Centres on keeping terminally ill patients comfortable during the end of life.</a:t>
            </a:r>
          </a:p>
          <a:p>
            <a:endParaRPr lang="en-GB" dirty="0"/>
          </a:p>
        </p:txBody>
      </p:sp>
    </p:spTree>
    <p:extLst>
      <p:ext uri="{BB962C8B-B14F-4D97-AF65-F5344CB8AC3E}">
        <p14:creationId xmlns:p14="http://schemas.microsoft.com/office/powerpoint/2010/main" val="3236156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b="1" i="1" dirty="0">
                <a:solidFill>
                  <a:schemeClr val="bg1"/>
                </a:solidFill>
                <a:cs typeface="Arial" panose="020B0604020202020204" pitchFamily="34" charset="0"/>
                <a:hlinkClick r:id="rId3"/>
              </a:rPr>
              <a:t>What are Integrated Care Systems?</a:t>
            </a:r>
            <a:endParaRPr lang="en-GB" b="1" i="1" dirty="0">
              <a:solidFill>
                <a:schemeClr val="bg1"/>
              </a:solidFill>
              <a:cs typeface="Arial" panose="020B0604020202020204" pitchFamily="34" charset="0"/>
            </a:endParaRP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4"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59115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2CF95-2D0F-D062-F0BC-A97013AB66AB}"/>
              </a:ext>
            </a:extLst>
          </p:cNvPr>
          <p:cNvSpPr>
            <a:spLocks noGrp="1"/>
          </p:cNvSpPr>
          <p:nvPr>
            <p:ph type="title"/>
          </p:nvPr>
        </p:nvSpPr>
        <p:spPr>
          <a:xfrm>
            <a:off x="457200" y="274638"/>
            <a:ext cx="4114800" cy="27404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A09DAECE-AD45-FB62-E5A0-8B82D2C52A52}"/>
              </a:ext>
            </a:extLst>
          </p:cNvPr>
          <p:cNvSpPr>
            <a:spLocks noGrp="1"/>
          </p:cNvSpPr>
          <p:nvPr>
            <p:ph idx="1"/>
          </p:nvPr>
        </p:nvSpPr>
        <p:spPr>
          <a:xfrm>
            <a:off x="457200" y="620688"/>
            <a:ext cx="8229600" cy="4896545"/>
          </a:xfrm>
        </p:spPr>
        <p:txBody>
          <a:bodyPr>
            <a:normAutofit fontScale="85000" lnSpcReduction="10000"/>
          </a:bodyPr>
          <a:lstStyle/>
          <a:p>
            <a:pPr marL="0" indent="0">
              <a:lnSpc>
                <a:spcPct val="120000"/>
              </a:lnSpc>
              <a:buNone/>
            </a:pPr>
            <a:r>
              <a:rPr lang="en-GB" b="1" dirty="0"/>
              <a:t>Integrated care systems (ICSs) </a:t>
            </a:r>
            <a:r>
              <a:rPr lang="en-GB" dirty="0"/>
              <a:t>are partnerships of organisations that come together to plan and deliver joined up health and care services, and to improve the lives of people who live and work in their area.</a:t>
            </a:r>
          </a:p>
          <a:p>
            <a:pPr>
              <a:lnSpc>
                <a:spcPct val="120000"/>
              </a:lnSpc>
            </a:pPr>
            <a:endParaRPr lang="en-GB" dirty="0"/>
          </a:p>
          <a:p>
            <a:pPr marL="0" indent="0">
              <a:lnSpc>
                <a:spcPct val="120000"/>
              </a:lnSpc>
              <a:buNone/>
            </a:pPr>
            <a:r>
              <a:rPr lang="en-GB" dirty="0"/>
              <a:t>Following several years of locally led development, recommendations of NHS England and passage of the Health and Care Act (2022), 42 ICSs were established across England on a statutory basis on 1 July 2022.</a:t>
            </a:r>
          </a:p>
          <a:p>
            <a:endParaRPr lang="en-GB" dirty="0"/>
          </a:p>
          <a:p>
            <a:endParaRPr lang="en-GB" dirty="0"/>
          </a:p>
        </p:txBody>
      </p:sp>
    </p:spTree>
    <p:extLst>
      <p:ext uri="{BB962C8B-B14F-4D97-AF65-F5344CB8AC3E}">
        <p14:creationId xmlns:p14="http://schemas.microsoft.com/office/powerpoint/2010/main" val="1251370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E965B6-3D15-DAB2-8553-6D15BDD70938}"/>
              </a:ext>
            </a:extLst>
          </p:cNvPr>
          <p:cNvSpPr>
            <a:spLocks noGrp="1"/>
          </p:cNvSpPr>
          <p:nvPr>
            <p:ph type="ctrTitle"/>
          </p:nvPr>
        </p:nvSpPr>
        <p:spPr/>
        <p:txBody>
          <a:bodyPr>
            <a:normAutofit/>
          </a:bodyPr>
          <a:lstStyle/>
          <a:p>
            <a:r>
              <a:rPr lang="en-GB" b="1" i="1" dirty="0">
                <a:solidFill>
                  <a:schemeClr val="bg1"/>
                </a:solidFill>
              </a:rPr>
              <a:t>What is included in an integrated care system (ICS)?</a:t>
            </a:r>
          </a:p>
        </p:txBody>
      </p:sp>
      <p:sp>
        <p:nvSpPr>
          <p:cNvPr id="5" name="Subtitle 4">
            <a:extLst>
              <a:ext uri="{FF2B5EF4-FFF2-40B4-BE49-F238E27FC236}">
                <a16:creationId xmlns:a16="http://schemas.microsoft.com/office/drawing/2014/main" id="{55271018-0274-119A-FDCC-5AB406F8A3A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722014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8E1A-CF3B-0B11-60E2-9255F01F50A6}"/>
              </a:ext>
            </a:extLst>
          </p:cNvPr>
          <p:cNvSpPr>
            <a:spLocks noGrp="1"/>
          </p:cNvSpPr>
          <p:nvPr>
            <p:ph type="title"/>
          </p:nvPr>
        </p:nvSpPr>
        <p:spPr/>
        <p:txBody>
          <a:bodyPr>
            <a:normAutofit/>
          </a:bodyPr>
          <a:lstStyle/>
          <a:p>
            <a:r>
              <a:rPr lang="en-GB" dirty="0"/>
              <a:t>Integrated care partnership (</a:t>
            </a:r>
            <a:r>
              <a:rPr lang="en-GB" dirty="0" err="1"/>
              <a:t>ICP</a:t>
            </a:r>
            <a:r>
              <a:rPr lang="en-GB" dirty="0"/>
              <a:t>)</a:t>
            </a:r>
          </a:p>
        </p:txBody>
      </p:sp>
      <p:sp>
        <p:nvSpPr>
          <p:cNvPr id="3" name="Content Placeholder 2">
            <a:extLst>
              <a:ext uri="{FF2B5EF4-FFF2-40B4-BE49-F238E27FC236}">
                <a16:creationId xmlns:a16="http://schemas.microsoft.com/office/drawing/2014/main" id="{D2D672B1-C331-E61B-AC26-086817246FCB}"/>
              </a:ext>
            </a:extLst>
          </p:cNvPr>
          <p:cNvSpPr>
            <a:spLocks noGrp="1"/>
          </p:cNvSpPr>
          <p:nvPr>
            <p:ph idx="1"/>
          </p:nvPr>
        </p:nvSpPr>
        <p:spPr/>
        <p:txBody>
          <a:bodyPr>
            <a:normAutofit fontScale="77500" lnSpcReduction="20000"/>
          </a:bodyPr>
          <a:lstStyle/>
          <a:p>
            <a:pPr marL="0" indent="0">
              <a:lnSpc>
                <a:spcPct val="120000"/>
              </a:lnSpc>
              <a:buNone/>
            </a:pPr>
            <a:r>
              <a:rPr lang="en-GB" dirty="0"/>
              <a:t>A statutory committee jointly formed between the NHS integrated care board and all upper-tier local authorities that fall within the ICS area. </a:t>
            </a:r>
          </a:p>
          <a:p>
            <a:pPr marL="0" indent="0">
              <a:lnSpc>
                <a:spcPct val="120000"/>
              </a:lnSpc>
              <a:buNone/>
            </a:pPr>
            <a:r>
              <a:rPr lang="en-GB" dirty="0"/>
              <a:t>The </a:t>
            </a:r>
            <a:r>
              <a:rPr lang="en-GB" dirty="0" err="1"/>
              <a:t>ICP</a:t>
            </a:r>
            <a:r>
              <a:rPr lang="en-GB" dirty="0"/>
              <a:t> will bring together a broad alliance of partners concerned with improving the care, health and wellbeing of the population, with membership determined locally. </a:t>
            </a:r>
          </a:p>
          <a:p>
            <a:pPr marL="0" indent="0">
              <a:lnSpc>
                <a:spcPct val="120000"/>
              </a:lnSpc>
              <a:buNone/>
            </a:pPr>
            <a:r>
              <a:rPr lang="en-GB" dirty="0"/>
              <a:t>The </a:t>
            </a:r>
            <a:r>
              <a:rPr lang="en-GB" dirty="0" err="1"/>
              <a:t>ICP</a:t>
            </a:r>
            <a:r>
              <a:rPr lang="en-GB" dirty="0"/>
              <a:t> is responsible for producing an integrated care strategy on how to meet the health and wellbeing needs of the population in the ICS area.</a:t>
            </a:r>
          </a:p>
          <a:p>
            <a:endParaRPr lang="en-GB" dirty="0"/>
          </a:p>
          <a:p>
            <a:endParaRPr lang="en-GB" dirty="0"/>
          </a:p>
        </p:txBody>
      </p:sp>
    </p:spTree>
    <p:extLst>
      <p:ext uri="{BB962C8B-B14F-4D97-AF65-F5344CB8AC3E}">
        <p14:creationId xmlns:p14="http://schemas.microsoft.com/office/powerpoint/2010/main" val="26913940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D263D-ECC5-A342-C9F2-598D32763D34}"/>
              </a:ext>
            </a:extLst>
          </p:cNvPr>
          <p:cNvSpPr>
            <a:spLocks noGrp="1"/>
          </p:cNvSpPr>
          <p:nvPr>
            <p:ph type="title"/>
          </p:nvPr>
        </p:nvSpPr>
        <p:spPr/>
        <p:txBody>
          <a:bodyPr>
            <a:normAutofit/>
          </a:bodyPr>
          <a:lstStyle/>
          <a:p>
            <a:r>
              <a:rPr lang="en-GB" dirty="0"/>
              <a:t>Integrated care board (</a:t>
            </a:r>
            <a:r>
              <a:rPr lang="en-GB" dirty="0" err="1"/>
              <a:t>ICB</a:t>
            </a:r>
            <a:r>
              <a:rPr lang="en-GB" dirty="0"/>
              <a:t>)</a:t>
            </a:r>
          </a:p>
        </p:txBody>
      </p:sp>
      <p:sp>
        <p:nvSpPr>
          <p:cNvPr id="3" name="Content Placeholder 2">
            <a:extLst>
              <a:ext uri="{FF2B5EF4-FFF2-40B4-BE49-F238E27FC236}">
                <a16:creationId xmlns:a16="http://schemas.microsoft.com/office/drawing/2014/main" id="{C900B081-2996-789E-1E7C-05F91356C5A4}"/>
              </a:ext>
            </a:extLst>
          </p:cNvPr>
          <p:cNvSpPr>
            <a:spLocks noGrp="1"/>
          </p:cNvSpPr>
          <p:nvPr>
            <p:ph idx="1"/>
          </p:nvPr>
        </p:nvSpPr>
        <p:spPr/>
        <p:txBody>
          <a:bodyPr>
            <a:normAutofit fontScale="92500" lnSpcReduction="10000"/>
          </a:bodyPr>
          <a:lstStyle/>
          <a:p>
            <a:pPr marL="0" indent="0">
              <a:lnSpc>
                <a:spcPct val="120000"/>
              </a:lnSpc>
              <a:buNone/>
            </a:pPr>
            <a:r>
              <a:rPr lang="en-GB" dirty="0"/>
              <a:t>A statutory NHS organisation responsible for developing a plan for meeting the health needs of the population, managing the NHS budget and arranging for the provision of health services in the ICS area. The establishment of </a:t>
            </a:r>
            <a:r>
              <a:rPr lang="en-GB" dirty="0" err="1"/>
              <a:t>ICBs</a:t>
            </a:r>
            <a:r>
              <a:rPr lang="en-GB" dirty="0"/>
              <a:t> resulted in Clinical Commissioning Groups (CCGs) being closed down.</a:t>
            </a:r>
          </a:p>
          <a:p>
            <a:pPr>
              <a:lnSpc>
                <a:spcPct val="120000"/>
              </a:lnSpc>
            </a:pPr>
            <a:endParaRPr lang="en-GB" dirty="0"/>
          </a:p>
          <a:p>
            <a:endParaRPr lang="en-GB" dirty="0"/>
          </a:p>
          <a:p>
            <a:endParaRPr lang="en-GB" dirty="0"/>
          </a:p>
        </p:txBody>
      </p:sp>
    </p:spTree>
    <p:extLst>
      <p:ext uri="{BB962C8B-B14F-4D97-AF65-F5344CB8AC3E}">
        <p14:creationId xmlns:p14="http://schemas.microsoft.com/office/powerpoint/2010/main" val="1048593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6E913-478D-B7E9-7C96-FEB0FD8B1E20}"/>
              </a:ext>
            </a:extLst>
          </p:cNvPr>
          <p:cNvSpPr>
            <a:spLocks noGrp="1"/>
          </p:cNvSpPr>
          <p:nvPr>
            <p:ph type="title"/>
          </p:nvPr>
        </p:nvSpPr>
        <p:spPr/>
        <p:txBody>
          <a:bodyPr>
            <a:normAutofit/>
          </a:bodyPr>
          <a:lstStyle/>
          <a:p>
            <a:r>
              <a:rPr lang="en-GB" dirty="0"/>
              <a:t>Local authorities</a:t>
            </a:r>
          </a:p>
        </p:txBody>
      </p:sp>
      <p:sp>
        <p:nvSpPr>
          <p:cNvPr id="3" name="Content Placeholder 2">
            <a:extLst>
              <a:ext uri="{FF2B5EF4-FFF2-40B4-BE49-F238E27FC236}">
                <a16:creationId xmlns:a16="http://schemas.microsoft.com/office/drawing/2014/main" id="{9FC402F5-1DA7-146F-2EB6-58EC71E8DFE7}"/>
              </a:ext>
            </a:extLst>
          </p:cNvPr>
          <p:cNvSpPr>
            <a:spLocks noGrp="1"/>
          </p:cNvSpPr>
          <p:nvPr>
            <p:ph idx="1"/>
          </p:nvPr>
        </p:nvSpPr>
        <p:spPr/>
        <p:txBody>
          <a:bodyPr/>
          <a:lstStyle/>
          <a:p>
            <a:pPr marL="0" indent="0">
              <a:buNone/>
            </a:pPr>
            <a:r>
              <a:rPr lang="en-GB" dirty="0"/>
              <a:t>Local authorities in the ICS area, which are responsible for social care and public health functions as well as other vital services for local people and businesses.</a:t>
            </a:r>
          </a:p>
          <a:p>
            <a:endParaRPr lang="en-GB" dirty="0"/>
          </a:p>
        </p:txBody>
      </p:sp>
    </p:spTree>
    <p:extLst>
      <p:ext uri="{BB962C8B-B14F-4D97-AF65-F5344CB8AC3E}">
        <p14:creationId xmlns:p14="http://schemas.microsoft.com/office/powerpoint/2010/main" val="3988010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A74F-8F23-E0A0-2A56-54412A0E45C7}"/>
              </a:ext>
            </a:extLst>
          </p:cNvPr>
          <p:cNvSpPr>
            <a:spLocks noGrp="1"/>
          </p:cNvSpPr>
          <p:nvPr>
            <p:ph type="title"/>
          </p:nvPr>
        </p:nvSpPr>
        <p:spPr/>
        <p:txBody>
          <a:bodyPr>
            <a:normAutofit fontScale="90000"/>
          </a:bodyPr>
          <a:lstStyle/>
          <a:p>
            <a:r>
              <a:rPr lang="en-GB" dirty="0"/>
              <a:t>Place-based partnerships</a:t>
            </a:r>
            <a:br>
              <a:rPr lang="en-GB" dirty="0"/>
            </a:br>
            <a:endParaRPr lang="en-GB" dirty="0"/>
          </a:p>
        </p:txBody>
      </p:sp>
      <p:sp>
        <p:nvSpPr>
          <p:cNvPr id="3" name="Content Placeholder 2">
            <a:extLst>
              <a:ext uri="{FF2B5EF4-FFF2-40B4-BE49-F238E27FC236}">
                <a16:creationId xmlns:a16="http://schemas.microsoft.com/office/drawing/2014/main" id="{97789F87-9819-49E7-B4B5-0AAAB180C90D}"/>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buNone/>
            </a:pPr>
            <a:r>
              <a:rPr lang="en-GB" dirty="0"/>
              <a:t>Within each ICS, place-based partnerships will lead the detailed design and delivery of integrated services across their localities and neighbourhoods. The partnerships will involve the NHS, local councils, community and voluntary organisations, local residents, people who use services, their carers and representatives and other community partners with a role in supporting the health and wellbeing of the population.</a:t>
            </a:r>
          </a:p>
          <a:p>
            <a:endParaRPr lang="en-GB" dirty="0"/>
          </a:p>
          <a:p>
            <a:endParaRPr lang="en-GB" dirty="0"/>
          </a:p>
        </p:txBody>
      </p:sp>
    </p:spTree>
    <p:extLst>
      <p:ext uri="{BB962C8B-B14F-4D97-AF65-F5344CB8AC3E}">
        <p14:creationId xmlns:p14="http://schemas.microsoft.com/office/powerpoint/2010/main" val="1039656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7CAC2-0A45-77BD-B121-570791F754EB}"/>
              </a:ext>
            </a:extLst>
          </p:cNvPr>
          <p:cNvSpPr>
            <a:spLocks noGrp="1"/>
          </p:cNvSpPr>
          <p:nvPr>
            <p:ph type="title"/>
          </p:nvPr>
        </p:nvSpPr>
        <p:spPr/>
        <p:txBody>
          <a:bodyPr>
            <a:normAutofit/>
          </a:bodyPr>
          <a:lstStyle/>
          <a:p>
            <a:r>
              <a:rPr lang="en-GB" dirty="0"/>
              <a:t>Provider collaboratives</a:t>
            </a:r>
          </a:p>
        </p:txBody>
      </p:sp>
      <p:sp>
        <p:nvSpPr>
          <p:cNvPr id="3" name="Content Placeholder 2">
            <a:extLst>
              <a:ext uri="{FF2B5EF4-FFF2-40B4-BE49-F238E27FC236}">
                <a16:creationId xmlns:a16="http://schemas.microsoft.com/office/drawing/2014/main" id="{57A2EDEB-0692-7683-0035-6B1FC41117DF}"/>
              </a:ext>
            </a:extLst>
          </p:cNvPr>
          <p:cNvSpPr>
            <a:spLocks noGrp="1"/>
          </p:cNvSpPr>
          <p:nvPr>
            <p:ph idx="1"/>
          </p:nvPr>
        </p:nvSpPr>
        <p:spPr/>
        <p:txBody>
          <a:bodyPr>
            <a:normAutofit/>
          </a:bodyPr>
          <a:lstStyle/>
          <a:p>
            <a:pPr marL="0" indent="0">
              <a:buNone/>
            </a:pPr>
            <a:r>
              <a:rPr lang="en-GB" dirty="0"/>
              <a:t>will bring providers together to achieve the benefits of working at scale across multiple places and one or more ICSs, to improve quality, efficiency and outcomes and address unwarranted variation and inequalities in access and experience across different providers.</a:t>
            </a:r>
          </a:p>
          <a:p>
            <a:endParaRPr lang="en-GB" dirty="0"/>
          </a:p>
          <a:p>
            <a:endParaRPr lang="en-GB" dirty="0"/>
          </a:p>
        </p:txBody>
      </p:sp>
    </p:spTree>
    <p:extLst>
      <p:ext uri="{BB962C8B-B14F-4D97-AF65-F5344CB8AC3E}">
        <p14:creationId xmlns:p14="http://schemas.microsoft.com/office/powerpoint/2010/main" val="3409153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4B5B89-07C2-7484-7064-94FA8D5FCBD5}"/>
              </a:ext>
            </a:extLst>
          </p:cNvPr>
          <p:cNvSpPr>
            <a:spLocks noGrp="1"/>
          </p:cNvSpPr>
          <p:nvPr>
            <p:ph type="ctrTitle"/>
          </p:nvPr>
        </p:nvSpPr>
        <p:spPr/>
        <p:txBody>
          <a:bodyPr>
            <a:normAutofit fontScale="90000"/>
          </a:bodyPr>
          <a:lstStyle/>
          <a:p>
            <a:r>
              <a:rPr lang="en-GB" b="1" i="1" dirty="0">
                <a:solidFill>
                  <a:schemeClr val="bg1"/>
                </a:solidFill>
              </a:rPr>
              <a:t>What is the purpose of integrated care systems (ICSs)?</a:t>
            </a:r>
          </a:p>
        </p:txBody>
      </p:sp>
      <p:sp>
        <p:nvSpPr>
          <p:cNvPr id="5" name="Subtitle 4">
            <a:extLst>
              <a:ext uri="{FF2B5EF4-FFF2-40B4-BE49-F238E27FC236}">
                <a16:creationId xmlns:a16="http://schemas.microsoft.com/office/drawing/2014/main" id="{E57B17AE-34D4-1D11-7C06-26D59388BA9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04647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FA18-958B-D4DF-2A49-009A1B7D4C36}"/>
              </a:ext>
            </a:extLst>
          </p:cNvPr>
          <p:cNvSpPr>
            <a:spLocks noGrp="1"/>
          </p:cNvSpPr>
          <p:nvPr>
            <p:ph type="title"/>
          </p:nvPr>
        </p:nvSpPr>
        <p:spPr/>
        <p:txBody>
          <a:bodyPr>
            <a:normAutofit fontScale="90000"/>
          </a:bodyPr>
          <a:lstStyle/>
          <a:p>
            <a:r>
              <a:rPr lang="en-GB" dirty="0"/>
              <a:t>The purpose of ICSs is to bring partner organisations together to:</a:t>
            </a:r>
          </a:p>
        </p:txBody>
      </p:sp>
      <p:sp>
        <p:nvSpPr>
          <p:cNvPr id="3" name="Content Placeholder 2">
            <a:extLst>
              <a:ext uri="{FF2B5EF4-FFF2-40B4-BE49-F238E27FC236}">
                <a16:creationId xmlns:a16="http://schemas.microsoft.com/office/drawing/2014/main" id="{EFD06F34-5AEF-0417-1063-A4AEFC27188A}"/>
              </a:ext>
            </a:extLst>
          </p:cNvPr>
          <p:cNvSpPr>
            <a:spLocks noGrp="1"/>
          </p:cNvSpPr>
          <p:nvPr>
            <p:ph idx="1"/>
          </p:nvPr>
        </p:nvSpPr>
        <p:spPr/>
        <p:txBody>
          <a:bodyPr>
            <a:normAutofit/>
          </a:bodyPr>
          <a:lstStyle/>
          <a:p>
            <a:r>
              <a:rPr lang="en-GB" dirty="0"/>
              <a:t>improve outcomes in population health and healthcare.</a:t>
            </a:r>
          </a:p>
          <a:p>
            <a:r>
              <a:rPr lang="en-GB" dirty="0"/>
              <a:t>tackle inequalities in outcomes, experience and access.</a:t>
            </a:r>
          </a:p>
          <a:p>
            <a:r>
              <a:rPr lang="en-GB" dirty="0"/>
              <a:t>enhance productivity and value for money.</a:t>
            </a:r>
          </a:p>
          <a:p>
            <a:r>
              <a:rPr lang="en-GB" dirty="0"/>
              <a:t>help the NHS support broader social and economic development.</a:t>
            </a:r>
          </a:p>
          <a:p>
            <a:endParaRPr lang="en-GB" dirty="0"/>
          </a:p>
          <a:p>
            <a:endParaRPr lang="en-GB" dirty="0"/>
          </a:p>
        </p:txBody>
      </p:sp>
    </p:spTree>
    <p:extLst>
      <p:ext uri="{BB962C8B-B14F-4D97-AF65-F5344CB8AC3E}">
        <p14:creationId xmlns:p14="http://schemas.microsoft.com/office/powerpoint/2010/main" val="28277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05CE-D0BB-1D59-AF13-FB7BCFF01C22}"/>
              </a:ext>
            </a:extLst>
          </p:cNvPr>
          <p:cNvSpPr>
            <a:spLocks noGrp="1"/>
          </p:cNvSpPr>
          <p:nvPr>
            <p:ph type="title"/>
          </p:nvPr>
        </p:nvSpPr>
        <p:spPr>
          <a:xfrm>
            <a:off x="457200" y="274638"/>
            <a:ext cx="8229600" cy="2866330"/>
          </a:xfrm>
        </p:spPr>
        <p:txBody>
          <a:bodyPr>
            <a:normAutofit fontScale="90000"/>
          </a:bodyPr>
          <a:lstStyle/>
          <a:p>
            <a:r>
              <a:rPr lang="en-GB" dirty="0"/>
              <a:t>Collaborating as ICSs will help health and care organisations tackle complex challenges, including:</a:t>
            </a:r>
            <a:br>
              <a:rPr lang="en-GB" dirty="0"/>
            </a:br>
            <a:endParaRPr lang="en-GB" dirty="0"/>
          </a:p>
        </p:txBody>
      </p:sp>
      <p:sp>
        <p:nvSpPr>
          <p:cNvPr id="3" name="Content Placeholder 2">
            <a:extLst>
              <a:ext uri="{FF2B5EF4-FFF2-40B4-BE49-F238E27FC236}">
                <a16:creationId xmlns:a16="http://schemas.microsoft.com/office/drawing/2014/main" id="{C0ACA27C-AE80-5D7A-8CE5-647B993AF651}"/>
              </a:ext>
            </a:extLst>
          </p:cNvPr>
          <p:cNvSpPr>
            <a:spLocks noGrp="1"/>
          </p:cNvSpPr>
          <p:nvPr>
            <p:ph idx="1"/>
          </p:nvPr>
        </p:nvSpPr>
        <p:spPr>
          <a:xfrm>
            <a:off x="457200" y="2492896"/>
            <a:ext cx="8229600" cy="3168352"/>
          </a:xfrm>
        </p:spPr>
        <p:txBody>
          <a:bodyPr>
            <a:normAutofit fontScale="70000" lnSpcReduction="20000"/>
          </a:bodyPr>
          <a:lstStyle/>
          <a:p>
            <a:r>
              <a:rPr lang="en-GB" sz="3400" dirty="0"/>
              <a:t>improving the health of children and young people</a:t>
            </a:r>
          </a:p>
          <a:p>
            <a:r>
              <a:rPr lang="en-GB" sz="3400" dirty="0"/>
              <a:t>supporting people to stay well and independent</a:t>
            </a:r>
          </a:p>
          <a:p>
            <a:r>
              <a:rPr lang="en-GB" sz="3400" dirty="0"/>
              <a:t>acting sooner to help those with preventable conditions</a:t>
            </a:r>
          </a:p>
          <a:p>
            <a:r>
              <a:rPr lang="en-GB" sz="3400" dirty="0"/>
              <a:t>supporting those with long-term conditions or mental health issues</a:t>
            </a:r>
          </a:p>
          <a:p>
            <a:r>
              <a:rPr lang="en-GB" sz="3400" dirty="0"/>
              <a:t>caring for those with multiple needs as populations age</a:t>
            </a:r>
          </a:p>
          <a:p>
            <a:r>
              <a:rPr lang="en-GB" sz="3400" dirty="0"/>
              <a:t>getting the best from collective resources so people get care as quickly as possible.</a:t>
            </a:r>
          </a:p>
          <a:p>
            <a:endParaRPr lang="en-GB" dirty="0"/>
          </a:p>
        </p:txBody>
      </p:sp>
    </p:spTree>
    <p:extLst>
      <p:ext uri="{BB962C8B-B14F-4D97-AF65-F5344CB8AC3E}">
        <p14:creationId xmlns:p14="http://schemas.microsoft.com/office/powerpoint/2010/main" val="214800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a:xfrm>
            <a:off x="827584" y="2348880"/>
            <a:ext cx="7772400" cy="1470025"/>
          </a:xfrm>
        </p:spPr>
        <p:txBody>
          <a:bodyPr/>
          <a:lstStyle/>
          <a:p>
            <a:r>
              <a:rPr lang="en-GB" b="1" i="1" dirty="0">
                <a:solidFill>
                  <a:schemeClr val="bg1"/>
                </a:solidFill>
              </a:rPr>
              <a:t>What is NICE?</a:t>
            </a:r>
          </a:p>
        </p:txBody>
      </p:sp>
    </p:spTree>
    <p:extLst>
      <p:ext uri="{BB962C8B-B14F-4D97-AF65-F5344CB8AC3E}">
        <p14:creationId xmlns:p14="http://schemas.microsoft.com/office/powerpoint/2010/main" val="938220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31737"/>
            <a:ext cx="8229600" cy="1143000"/>
          </a:xfrm>
        </p:spPr>
        <p:txBody>
          <a:bodyPr/>
          <a:lstStyle/>
          <a:p>
            <a:r>
              <a:rPr lang="en-GB" b="1" dirty="0">
                <a:latin typeface="Arial" panose="020B0604020202020204" pitchFamily="34" charset="0"/>
                <a:cs typeface="Arial" panose="020B0604020202020204" pitchFamily="34" charset="0"/>
                <a:hlinkClick r:id="rId2"/>
              </a:rPr>
              <a:t>NICE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4003" y="1628800"/>
            <a:ext cx="7787208" cy="4021907"/>
          </a:xfrm>
          <a:solidFill>
            <a:schemeClr val="bg1"/>
          </a:solidFill>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National Institute for Health and Care Excellence (NICE)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Set up to advise on </a:t>
            </a:r>
            <a:r>
              <a:rPr lang="en-GB" dirty="0">
                <a:latin typeface="Arial" panose="020B0604020202020204" pitchFamily="34" charset="0"/>
                <a:cs typeface="Arial" panose="020B0604020202020204" pitchFamily="34" charset="0"/>
                <a:hlinkClick r:id="rId3"/>
              </a:rPr>
              <a:t>best use of clinical </a:t>
            </a:r>
            <a:r>
              <a:rPr lang="en-GB" dirty="0">
                <a:latin typeface="Arial" panose="020B0604020202020204" pitchFamily="34" charset="0"/>
                <a:cs typeface="Arial" panose="020B0604020202020204" pitchFamily="34" charset="0"/>
              </a:rPr>
              <a:t>resources in the treatment of patients and users.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5BCB-B2B8-408C-A65D-975BABAE5F8E}"/>
              </a:ext>
            </a:extLst>
          </p:cNvPr>
          <p:cNvSpPr>
            <a:spLocks noGrp="1"/>
          </p:cNvSpPr>
          <p:nvPr>
            <p:ph type="title"/>
          </p:nvPr>
        </p:nvSpPr>
        <p:spPr>
          <a:xfrm>
            <a:off x="457200" y="116632"/>
            <a:ext cx="8229600" cy="1143000"/>
          </a:xfrm>
        </p:spPr>
        <p:txBody>
          <a:bodyPr/>
          <a:lstStyle/>
          <a:p>
            <a:r>
              <a:rPr lang="en-GB" b="1" dirty="0"/>
              <a:t>NICE</a:t>
            </a:r>
          </a:p>
        </p:txBody>
      </p:sp>
      <p:sp>
        <p:nvSpPr>
          <p:cNvPr id="3" name="Content Placeholder 2">
            <a:extLst>
              <a:ext uri="{FF2B5EF4-FFF2-40B4-BE49-F238E27FC236}">
                <a16:creationId xmlns:a16="http://schemas.microsoft.com/office/drawing/2014/main" id="{B04782A6-8BA1-4F72-96A9-5F514D3B1B72}"/>
              </a:ext>
            </a:extLst>
          </p:cNvPr>
          <p:cNvSpPr>
            <a:spLocks noGrp="1"/>
          </p:cNvSpPr>
          <p:nvPr>
            <p:ph idx="1"/>
          </p:nvPr>
        </p:nvSpPr>
        <p:spPr>
          <a:xfrm>
            <a:off x="457200" y="1259632"/>
            <a:ext cx="8229600" cy="5337720"/>
          </a:xfrm>
        </p:spPr>
        <p:txBody>
          <a:bodyPr>
            <a:normAutofit/>
          </a:bodyPr>
          <a:lstStyle/>
          <a:p>
            <a:pPr marL="0" indent="0">
              <a:buNone/>
            </a:pPr>
            <a:r>
              <a:rPr lang="en-GB" sz="2400" dirty="0">
                <a:cs typeface="Arial" panose="020B0604020202020204" pitchFamily="34" charset="0"/>
              </a:rPr>
              <a:t>NICE's role is to improve outcomes for people using the NHS and other public health and social care services.</a:t>
            </a:r>
          </a:p>
          <a:p>
            <a:pPr marL="0" indent="0">
              <a:buNone/>
            </a:pPr>
            <a:r>
              <a:rPr lang="en-GB" sz="2400" dirty="0">
                <a:cs typeface="Arial" panose="020B0604020202020204" pitchFamily="34" charset="0"/>
              </a:rPr>
              <a:t>This is achieved by</a:t>
            </a:r>
          </a:p>
          <a:p>
            <a:pPr>
              <a:buFont typeface="Wingdings" panose="05000000000000000000" pitchFamily="2" charset="2"/>
              <a:buChar char="§"/>
            </a:pPr>
            <a:r>
              <a:rPr lang="en-GB" sz="2400" dirty="0">
                <a:cs typeface="Arial" panose="020B0604020202020204" pitchFamily="34" charset="0"/>
              </a:rPr>
              <a:t>Producing evidence-based guidance and advice for health, public health and social care practitioners.</a:t>
            </a:r>
          </a:p>
          <a:p>
            <a:pPr>
              <a:buFont typeface="Wingdings" panose="05000000000000000000" pitchFamily="2" charset="2"/>
              <a:buChar char="§"/>
            </a:pPr>
            <a:r>
              <a:rPr lang="en-GB" sz="2400" dirty="0">
                <a:cs typeface="Arial" panose="020B0604020202020204" pitchFamily="34" charset="0"/>
              </a:rPr>
              <a:t>Developing quality standards and performance metrics for those providing and commissioning health, public health and social care services.</a:t>
            </a:r>
          </a:p>
          <a:p>
            <a:pPr>
              <a:buFont typeface="Wingdings" panose="05000000000000000000" pitchFamily="2" charset="2"/>
              <a:buChar char="§"/>
            </a:pPr>
            <a:r>
              <a:rPr lang="en-GB" sz="2400" dirty="0">
                <a:cs typeface="Arial" panose="020B0604020202020204" pitchFamily="34" charset="0"/>
              </a:rPr>
              <a:t>Providing a range of information services for commissioners, practitioners and managers across health and social care</a:t>
            </a:r>
          </a:p>
        </p:txBody>
      </p:sp>
    </p:spTree>
    <p:extLst>
      <p:ext uri="{BB962C8B-B14F-4D97-AF65-F5344CB8AC3E}">
        <p14:creationId xmlns:p14="http://schemas.microsoft.com/office/powerpoint/2010/main" val="2071418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614C8-269A-324B-C950-CCF232D267EF}"/>
              </a:ext>
            </a:extLst>
          </p:cNvPr>
          <p:cNvSpPr>
            <a:spLocks noGrp="1"/>
          </p:cNvSpPr>
          <p:nvPr>
            <p:ph type="title"/>
          </p:nvPr>
        </p:nvSpPr>
        <p:spPr/>
        <p:txBody>
          <a:bodyPr/>
          <a:lstStyle/>
          <a:p>
            <a:r>
              <a:rPr lang="en-GB" dirty="0"/>
              <a:t>Seminar Activity</a:t>
            </a:r>
          </a:p>
        </p:txBody>
      </p:sp>
      <p:sp>
        <p:nvSpPr>
          <p:cNvPr id="3" name="Content Placeholder 2">
            <a:extLst>
              <a:ext uri="{FF2B5EF4-FFF2-40B4-BE49-F238E27FC236}">
                <a16:creationId xmlns:a16="http://schemas.microsoft.com/office/drawing/2014/main" id="{5526E161-8EC1-72D7-E25E-C3196C6617A1}"/>
              </a:ext>
            </a:extLst>
          </p:cNvPr>
          <p:cNvSpPr>
            <a:spLocks noGrp="1"/>
          </p:cNvSpPr>
          <p:nvPr>
            <p:ph idx="1"/>
          </p:nvPr>
        </p:nvSpPr>
        <p:spPr/>
        <p:txBody>
          <a:bodyPr/>
          <a:lstStyle/>
          <a:p>
            <a:pPr marL="0" indent="0">
              <a:buNone/>
            </a:pPr>
            <a:r>
              <a:rPr lang="en-GB" dirty="0"/>
              <a:t>In groups identify a long term condition and then research using NICE to find out what are the current treatment recommendations.</a:t>
            </a:r>
          </a:p>
          <a:p>
            <a:pPr marL="0" indent="0">
              <a:buNone/>
            </a:pPr>
            <a:r>
              <a:rPr lang="en-GB" dirty="0"/>
              <a:t>Then use </a:t>
            </a:r>
            <a:r>
              <a:rPr lang="en-GB" dirty="0">
                <a:hlinkClick r:id="rId2"/>
              </a:rPr>
              <a:t>Cochrane Review </a:t>
            </a:r>
            <a:r>
              <a:rPr lang="en-GB" dirty="0"/>
              <a:t>to see if you can identify any differences.</a:t>
            </a:r>
          </a:p>
          <a:p>
            <a:pPr marL="0" indent="0">
              <a:buNone/>
            </a:pPr>
            <a:r>
              <a:rPr lang="en-GB" dirty="0"/>
              <a:t>Feedback to group.</a:t>
            </a:r>
          </a:p>
        </p:txBody>
      </p:sp>
    </p:spTree>
    <p:extLst>
      <p:ext uri="{BB962C8B-B14F-4D97-AF65-F5344CB8AC3E}">
        <p14:creationId xmlns:p14="http://schemas.microsoft.com/office/powerpoint/2010/main" val="3510587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F7B2-3D02-0668-81FE-E9566B3431DD}"/>
              </a:ext>
            </a:extLst>
          </p:cNvPr>
          <p:cNvSpPr>
            <a:spLocks noGrp="1"/>
          </p:cNvSpPr>
          <p:nvPr>
            <p:ph type="title"/>
          </p:nvPr>
        </p:nvSpPr>
        <p:spPr>
          <a:xfrm>
            <a:off x="-900608" y="53752"/>
            <a:ext cx="8229600" cy="1143000"/>
          </a:xfrm>
        </p:spPr>
        <p:txBody>
          <a:bodyPr/>
          <a:lstStyle/>
          <a:p>
            <a:r>
              <a:rPr lang="en-GB" b="1" dirty="0"/>
              <a:t>Seminar Activity</a:t>
            </a:r>
          </a:p>
        </p:txBody>
      </p:sp>
      <p:sp>
        <p:nvSpPr>
          <p:cNvPr id="3" name="Content Placeholder 2">
            <a:extLst>
              <a:ext uri="{FF2B5EF4-FFF2-40B4-BE49-F238E27FC236}">
                <a16:creationId xmlns:a16="http://schemas.microsoft.com/office/drawing/2014/main" id="{BE5CFD78-B7C2-2543-F08C-60954F04336A}"/>
              </a:ext>
            </a:extLst>
          </p:cNvPr>
          <p:cNvSpPr>
            <a:spLocks noGrp="1"/>
          </p:cNvSpPr>
          <p:nvPr>
            <p:ph idx="1"/>
          </p:nvPr>
        </p:nvSpPr>
        <p:spPr>
          <a:xfrm>
            <a:off x="179512" y="1628800"/>
            <a:ext cx="8686800" cy="3888432"/>
          </a:xfrm>
        </p:spPr>
        <p:txBody>
          <a:bodyPr>
            <a:normAutofit fontScale="92500" lnSpcReduction="10000"/>
          </a:bodyPr>
          <a:lstStyle/>
          <a:p>
            <a:pPr marL="0" indent="0">
              <a:buNone/>
            </a:pPr>
            <a:r>
              <a:rPr lang="en-GB" sz="3200" dirty="0"/>
              <a:t>Break out in </a:t>
            </a:r>
            <a:r>
              <a:rPr lang="en-GB" dirty="0"/>
              <a:t>groups (max. 5 students) </a:t>
            </a:r>
          </a:p>
          <a:p>
            <a:r>
              <a:rPr lang="en-GB" sz="3200" dirty="0"/>
              <a:t>Check/study the link below about CVD and discuss</a:t>
            </a:r>
            <a:endParaRPr lang="en-GB" dirty="0">
              <a:hlinkClick r:id="rId3"/>
            </a:endParaRPr>
          </a:p>
          <a:p>
            <a:pPr marL="0" indent="0">
              <a:buNone/>
            </a:pPr>
            <a:r>
              <a:rPr lang="en-GB" dirty="0">
                <a:hlinkClick r:id="rId3"/>
              </a:rPr>
              <a:t>CVD risk assessment and management | Health topics A to Z | CKS | NICE</a:t>
            </a:r>
            <a:endParaRPr lang="en-GB" dirty="0"/>
          </a:p>
          <a:p>
            <a:r>
              <a:rPr lang="en-GB" dirty="0"/>
              <a:t>What are the risk factors (modifiable/non modifiable) and co-morbidities?</a:t>
            </a:r>
          </a:p>
          <a:p>
            <a:r>
              <a:rPr lang="en-GB" dirty="0"/>
              <a:t>What are your propositions to manage CVD?</a:t>
            </a:r>
          </a:p>
          <a:p>
            <a:endParaRPr lang="en-GB" dirty="0"/>
          </a:p>
        </p:txBody>
      </p:sp>
      <p:pic>
        <p:nvPicPr>
          <p:cNvPr id="4" name="Picture 2">
            <a:extLst>
              <a:ext uri="{FF2B5EF4-FFF2-40B4-BE49-F238E27FC236}">
                <a16:creationId xmlns:a16="http://schemas.microsoft.com/office/drawing/2014/main" id="{80CB19C2-03DB-4C16-26F6-68DBD21EED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25046"/>
            <a:ext cx="2304256" cy="162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566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How can Long term conditions be Managed?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205538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CBCC7-F444-E78F-3BA1-7D1E4E4EB193}"/>
              </a:ext>
            </a:extLst>
          </p:cNvPr>
          <p:cNvSpPr>
            <a:spLocks noGrp="1"/>
          </p:cNvSpPr>
          <p:nvPr>
            <p:ph type="title"/>
          </p:nvPr>
        </p:nvSpPr>
        <p:spPr/>
        <p:txBody>
          <a:bodyPr/>
          <a:lstStyle/>
          <a:p>
            <a:r>
              <a:rPr lang="en-GB" b="1" dirty="0"/>
              <a:t>Management of LTC</a:t>
            </a:r>
          </a:p>
        </p:txBody>
      </p:sp>
      <p:sp>
        <p:nvSpPr>
          <p:cNvPr id="3" name="Content Placeholder 2">
            <a:extLst>
              <a:ext uri="{FF2B5EF4-FFF2-40B4-BE49-F238E27FC236}">
                <a16:creationId xmlns:a16="http://schemas.microsoft.com/office/drawing/2014/main" id="{A9537F25-D258-5B1F-8A1D-16A48AB292C7}"/>
              </a:ext>
            </a:extLst>
          </p:cNvPr>
          <p:cNvSpPr>
            <a:spLocks noGrp="1"/>
          </p:cNvSpPr>
          <p:nvPr>
            <p:ph idx="1"/>
          </p:nvPr>
        </p:nvSpPr>
        <p:spPr/>
        <p:txBody>
          <a:bodyPr>
            <a:normAutofit fontScale="85000" lnSpcReduction="20000"/>
          </a:bodyPr>
          <a:lstStyle/>
          <a:p>
            <a:pPr>
              <a:lnSpc>
                <a:spcPct val="110000"/>
              </a:lnSpc>
              <a:buFont typeface="Wingdings" panose="05000000000000000000" pitchFamily="2" charset="2"/>
              <a:buChar char="§"/>
            </a:pPr>
            <a:r>
              <a:rPr lang="en-GB" dirty="0">
                <a:cs typeface="Arial" panose="020B0604020202020204" pitchFamily="34" charset="0"/>
              </a:rPr>
              <a:t>To achieve a good management of LTC there must be a “drift from the medical model of ill health towards a model of care which takes into consideration the expertise and resources of the people with LTCs and their communities”.</a:t>
            </a:r>
          </a:p>
          <a:p>
            <a:pPr>
              <a:lnSpc>
                <a:spcPct val="110000"/>
              </a:lnSpc>
              <a:buFont typeface="Wingdings" panose="05000000000000000000" pitchFamily="2" charset="2"/>
              <a:buChar char="§"/>
            </a:pPr>
            <a:r>
              <a:rPr lang="en-GB" dirty="0">
                <a:cs typeface="Arial" panose="020B0604020202020204" pitchFamily="34" charset="0"/>
              </a:rPr>
              <a:t>This model of care will help to provide a holistic approach to the care of people with LTC.</a:t>
            </a:r>
          </a:p>
          <a:p>
            <a:pPr marL="0" indent="0">
              <a:buNone/>
            </a:pPr>
            <a:r>
              <a:rPr lang="en-GB" dirty="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9299143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0BD3-289B-CF33-BEFC-31E46D9B3C1F}"/>
              </a:ext>
            </a:extLst>
          </p:cNvPr>
          <p:cNvSpPr>
            <a:spLocks noGrp="1"/>
          </p:cNvSpPr>
          <p:nvPr>
            <p:ph type="title"/>
          </p:nvPr>
        </p:nvSpPr>
        <p:spPr/>
        <p:txBody>
          <a:bodyPr/>
          <a:lstStyle/>
          <a:p>
            <a:r>
              <a:rPr lang="en-GB" b="1" dirty="0">
                <a:hlinkClick r:id="rId2"/>
              </a:rPr>
              <a:t>Multimorbidity</a:t>
            </a:r>
            <a:endParaRPr lang="en-GB" b="1" dirty="0"/>
          </a:p>
        </p:txBody>
      </p:sp>
      <p:sp>
        <p:nvSpPr>
          <p:cNvPr id="3" name="Content Placeholder 2">
            <a:extLst>
              <a:ext uri="{FF2B5EF4-FFF2-40B4-BE49-F238E27FC236}">
                <a16:creationId xmlns:a16="http://schemas.microsoft.com/office/drawing/2014/main" id="{A1ED4E57-8758-9908-AF58-C166125BA5E1}"/>
              </a:ext>
            </a:extLst>
          </p:cNvPr>
          <p:cNvSpPr>
            <a:spLocks noGrp="1"/>
          </p:cNvSpPr>
          <p:nvPr>
            <p:ph idx="1"/>
          </p:nvPr>
        </p:nvSpPr>
        <p:spPr/>
        <p:txBody>
          <a:bodyPr/>
          <a:lstStyle/>
          <a:p>
            <a:pPr marL="0" indent="0">
              <a:buNone/>
            </a:pPr>
            <a:r>
              <a:rPr lang="en-GB" dirty="0">
                <a:cs typeface="Arial" panose="020B0604020202020204" pitchFamily="34" charset="0"/>
              </a:rPr>
              <a:t>“Multimorbidity has emerged as one of the greatest challenges facing health services, both presently and in the coming decades”. </a:t>
            </a:r>
          </a:p>
          <a:p>
            <a:endParaRPr lang="en-GB" dirty="0">
              <a:cs typeface="Arial" panose="020B0604020202020204" pitchFamily="34" charset="0"/>
            </a:endParaRPr>
          </a:p>
          <a:p>
            <a:pPr marL="0" indent="0">
              <a:buNone/>
            </a:pPr>
            <a:r>
              <a:rPr lang="en-GB" dirty="0">
                <a:cs typeface="Arial" panose="020B0604020202020204" pitchFamily="34" charset="0"/>
              </a:rPr>
              <a:t>                   (Pearson-</a:t>
            </a:r>
            <a:r>
              <a:rPr lang="en-GB" dirty="0" err="1">
                <a:cs typeface="Arial" panose="020B0604020202020204" pitchFamily="34" charset="0"/>
              </a:rPr>
              <a:t>Stuttard</a:t>
            </a:r>
            <a:r>
              <a:rPr lang="en-GB" dirty="0">
                <a:cs typeface="Arial" panose="020B0604020202020204" pitchFamily="34" charset="0"/>
              </a:rPr>
              <a:t> et al., 2019)</a:t>
            </a:r>
          </a:p>
        </p:txBody>
      </p:sp>
    </p:spTree>
    <p:extLst>
      <p:ext uri="{BB962C8B-B14F-4D97-AF65-F5344CB8AC3E}">
        <p14:creationId xmlns:p14="http://schemas.microsoft.com/office/powerpoint/2010/main" val="3453314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933263"/>
          </a:xfrm>
        </p:spPr>
        <p:txBody>
          <a:bodyPr>
            <a:normAutofit fontScale="90000"/>
          </a:bodyPr>
          <a:lstStyle/>
          <a:p>
            <a:r>
              <a:rPr lang="en-GB" b="1" i="1" dirty="0">
                <a:solidFill>
                  <a:schemeClr val="bg1"/>
                </a:solidFill>
                <a:cs typeface="Arial" panose="020B0604020202020204" pitchFamily="34" charset="0"/>
              </a:rPr>
              <a:t>What are the issues/barriers related to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036600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F18D-F414-B8B8-0415-3FF007113098}"/>
              </a:ext>
            </a:extLst>
          </p:cNvPr>
          <p:cNvSpPr>
            <a:spLocks noGrp="1"/>
          </p:cNvSpPr>
          <p:nvPr>
            <p:ph type="title"/>
          </p:nvPr>
        </p:nvSpPr>
        <p:spPr/>
        <p:txBody>
          <a:bodyPr>
            <a:normAutofit fontScale="90000"/>
          </a:bodyPr>
          <a:lstStyle/>
          <a:p>
            <a:r>
              <a:rPr lang="en-GB" b="1" dirty="0"/>
              <a:t>Barriers affecting management of LTC</a:t>
            </a:r>
          </a:p>
        </p:txBody>
      </p:sp>
      <p:sp>
        <p:nvSpPr>
          <p:cNvPr id="3" name="Content Placeholder 2">
            <a:extLst>
              <a:ext uri="{FF2B5EF4-FFF2-40B4-BE49-F238E27FC236}">
                <a16:creationId xmlns:a16="http://schemas.microsoft.com/office/drawing/2014/main" id="{D48F6F32-36AD-523D-EFA2-FC8E3802C399}"/>
              </a:ext>
            </a:extLst>
          </p:cNvPr>
          <p:cNvSpPr>
            <a:spLocks noGrp="1"/>
          </p:cNvSpPr>
          <p:nvPr>
            <p:ph idx="1"/>
          </p:nvPr>
        </p:nvSpPr>
        <p:spPr/>
        <p:txBody>
          <a:bodyPr>
            <a:normAutofit fontScale="85000" lnSpcReduction="20000"/>
          </a:bodyPr>
          <a:lstStyle/>
          <a:p>
            <a:r>
              <a:rPr lang="en-GB" dirty="0"/>
              <a:t>Single condition services.</a:t>
            </a:r>
          </a:p>
          <a:p>
            <a:r>
              <a:rPr lang="en-GB" dirty="0"/>
              <a:t>Lack of care coordination.</a:t>
            </a:r>
          </a:p>
          <a:p>
            <a:r>
              <a:rPr lang="en-GB" dirty="0"/>
              <a:t>Emotional and psychological support not integrated.</a:t>
            </a:r>
          </a:p>
          <a:p>
            <a:r>
              <a:rPr lang="en-GB" dirty="0"/>
              <a:t>Fragmented care.</a:t>
            </a:r>
          </a:p>
          <a:p>
            <a:r>
              <a:rPr lang="en-GB" dirty="0"/>
              <a:t>Reactive services, less proactive services.</a:t>
            </a:r>
          </a:p>
          <a:p>
            <a:r>
              <a:rPr lang="en-GB" dirty="0"/>
              <a:t>Lack of care planning and encouragement of self care.</a:t>
            </a:r>
          </a:p>
          <a:p>
            <a:pPr marL="0" indent="0">
              <a:buNone/>
            </a:pPr>
            <a:r>
              <a:rPr lang="en-GB" dirty="0"/>
              <a:t>                                                     (NHS, 2022)</a:t>
            </a:r>
          </a:p>
        </p:txBody>
      </p:sp>
    </p:spTree>
    <p:extLst>
      <p:ext uri="{BB962C8B-B14F-4D97-AF65-F5344CB8AC3E}">
        <p14:creationId xmlns:p14="http://schemas.microsoft.com/office/powerpoint/2010/main" val="7485004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1FBA-B609-FA98-0142-885AB2C99839}"/>
              </a:ext>
            </a:extLst>
          </p:cNvPr>
          <p:cNvSpPr>
            <a:spLocks noGrp="1"/>
          </p:cNvSpPr>
          <p:nvPr>
            <p:ph type="title"/>
          </p:nvPr>
        </p:nvSpPr>
        <p:spPr/>
        <p:txBody>
          <a:bodyPr>
            <a:normAutofit/>
          </a:bodyPr>
          <a:lstStyle/>
          <a:p>
            <a:r>
              <a:rPr lang="en-GB" b="1" dirty="0"/>
              <a:t>Cont.</a:t>
            </a:r>
          </a:p>
        </p:txBody>
      </p:sp>
      <p:sp>
        <p:nvSpPr>
          <p:cNvPr id="3" name="Content Placeholder 2">
            <a:extLst>
              <a:ext uri="{FF2B5EF4-FFF2-40B4-BE49-F238E27FC236}">
                <a16:creationId xmlns:a16="http://schemas.microsoft.com/office/drawing/2014/main" id="{36E05987-1289-8166-E4AD-0858A11BDEBF}"/>
              </a:ext>
            </a:extLst>
          </p:cNvPr>
          <p:cNvSpPr>
            <a:spLocks noGrp="1"/>
          </p:cNvSpPr>
          <p:nvPr>
            <p:ph idx="1"/>
          </p:nvPr>
        </p:nvSpPr>
        <p:spPr/>
        <p:txBody>
          <a:bodyPr>
            <a:normAutofit fontScale="77500" lnSpcReduction="20000"/>
          </a:bodyPr>
          <a:lstStyle/>
          <a:p>
            <a:pPr marL="0" indent="0" algn="l" fontAlgn="base">
              <a:lnSpc>
                <a:spcPct val="120000"/>
              </a:lnSpc>
              <a:buNone/>
            </a:pPr>
            <a:r>
              <a:rPr lang="en-GB" b="1" i="0" dirty="0">
                <a:solidFill>
                  <a:srgbClr val="202A30"/>
                </a:solidFill>
                <a:effectLst/>
                <a:cs typeface="Arial" panose="020B0604020202020204" pitchFamily="34" charset="0"/>
              </a:rPr>
              <a:t>Single condition services:</a:t>
            </a:r>
            <a:r>
              <a:rPr lang="en-GB" b="0" i="0" dirty="0">
                <a:solidFill>
                  <a:srgbClr val="202A30"/>
                </a:solidFill>
                <a:effectLst/>
                <a:cs typeface="Arial" panose="020B0604020202020204" pitchFamily="34" charset="0"/>
              </a:rPr>
              <a:t> This include “services dealing with single conditions only and adopting single condition guidelines (with attendant dangers of polypharmacy, and excluding a holistic approach to service users)”.</a:t>
            </a:r>
          </a:p>
          <a:p>
            <a:pPr marL="0" indent="0" algn="l" fontAlgn="base">
              <a:lnSpc>
                <a:spcPct val="120000"/>
              </a:lnSpc>
              <a:buNone/>
            </a:pPr>
            <a:r>
              <a:rPr lang="en-GB" b="1" i="0" dirty="0">
                <a:solidFill>
                  <a:srgbClr val="202A30"/>
                </a:solidFill>
                <a:effectLst/>
                <a:cs typeface="Arial" panose="020B0604020202020204" pitchFamily="34" charset="0"/>
              </a:rPr>
              <a:t>Lack of care coordination:</a:t>
            </a:r>
            <a:r>
              <a:rPr lang="en-GB" b="0" i="0" dirty="0">
                <a:solidFill>
                  <a:srgbClr val="202A30"/>
                </a:solidFill>
                <a:effectLst/>
                <a:cs typeface="Arial" panose="020B0604020202020204" pitchFamily="34" charset="0"/>
              </a:rPr>
              <a:t> This entails “people unaware of whom to approach when they have a problem, and nobody having a generalist’s ‘bird’s eye’ view of the total care and support needs of an individual”.</a:t>
            </a:r>
          </a:p>
          <a:p>
            <a:pPr marL="0" indent="0" algn="l" fontAlgn="base">
              <a:lnSpc>
                <a:spcPct val="120000"/>
              </a:lnSpc>
              <a:buNone/>
            </a:pPr>
            <a:r>
              <a:rPr lang="en-GB" dirty="0">
                <a:solidFill>
                  <a:srgbClr val="202A30"/>
                </a:solidFill>
                <a:cs typeface="Arial" panose="020B0604020202020204" pitchFamily="34" charset="0"/>
              </a:rPr>
              <a:t>                        </a:t>
            </a:r>
            <a:r>
              <a:rPr lang="en-GB" dirty="0">
                <a:solidFill>
                  <a:srgbClr val="202A30"/>
                </a:solidFill>
                <a:latin typeface="Arial" panose="020B0604020202020204" pitchFamily="34" charset="0"/>
                <a:cs typeface="Arial" panose="020B0604020202020204" pitchFamily="34" charset="0"/>
              </a:rPr>
              <a:t>                                        (NHS, 2022)</a:t>
            </a:r>
            <a:endParaRPr lang="en-GB"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81241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8C57-8DEE-0803-61FD-99749A7C5A3E}"/>
              </a:ext>
            </a:extLst>
          </p:cNvPr>
          <p:cNvSpPr>
            <a:spLocks noGrp="1"/>
          </p:cNvSpPr>
          <p:nvPr>
            <p:ph type="title"/>
          </p:nvPr>
        </p:nvSpPr>
        <p:spPr/>
        <p:txBody>
          <a:bodyPr>
            <a:normAutofit/>
          </a:bodyPr>
          <a:lstStyle/>
          <a:p>
            <a:r>
              <a:rPr lang="en-GB" dirty="0"/>
              <a:t>Cont.</a:t>
            </a:r>
          </a:p>
        </p:txBody>
      </p:sp>
      <p:sp>
        <p:nvSpPr>
          <p:cNvPr id="3" name="Content Placeholder 2">
            <a:extLst>
              <a:ext uri="{FF2B5EF4-FFF2-40B4-BE49-F238E27FC236}">
                <a16:creationId xmlns:a16="http://schemas.microsoft.com/office/drawing/2014/main" id="{7CDB4D49-585D-6E96-D228-46FDD4B3F2C2}"/>
              </a:ext>
            </a:extLst>
          </p:cNvPr>
          <p:cNvSpPr>
            <a:spLocks noGrp="1"/>
          </p:cNvSpPr>
          <p:nvPr>
            <p:ph idx="1"/>
          </p:nvPr>
        </p:nvSpPr>
        <p:spPr>
          <a:xfrm>
            <a:off x="457200" y="1600200"/>
            <a:ext cx="8229600" cy="4133055"/>
          </a:xfrm>
        </p:spPr>
        <p:txBody>
          <a:bodyPr>
            <a:normAutofit fontScale="25000" lnSpcReduction="20000"/>
          </a:bodyPr>
          <a:lstStyle/>
          <a:p>
            <a:pPr marL="0" indent="0" algn="l" fontAlgn="base">
              <a:lnSpc>
                <a:spcPct val="120000"/>
              </a:lnSpc>
              <a:buNone/>
            </a:pPr>
            <a:r>
              <a:rPr lang="en-GB" sz="8000" b="1" i="0" dirty="0">
                <a:solidFill>
                  <a:srgbClr val="202A30"/>
                </a:solidFill>
                <a:effectLst/>
                <a:cs typeface="Arial" panose="020B0604020202020204" pitchFamily="34" charset="0"/>
              </a:rPr>
              <a:t>Emotional and psychological support:</a:t>
            </a:r>
            <a:r>
              <a:rPr lang="en-GB" sz="8000" b="0" i="0" dirty="0">
                <a:solidFill>
                  <a:srgbClr val="202A30"/>
                </a:solidFill>
                <a:effectLst/>
                <a:cs typeface="Arial" panose="020B0604020202020204" pitchFamily="34" charset="0"/>
              </a:rPr>
              <a:t> This involve “a lack of attention to the mental health and wellbeing of people with ‘physical’ health problems (as well as failure to deal with the physical health of people with mental disorder as their primary long term condition)”.</a:t>
            </a:r>
          </a:p>
          <a:p>
            <a:pPr marL="0" indent="0" algn="l" fontAlgn="base">
              <a:lnSpc>
                <a:spcPct val="120000"/>
              </a:lnSpc>
              <a:buNone/>
            </a:pPr>
            <a:r>
              <a:rPr lang="en-GB" sz="8000" b="1" i="0" dirty="0">
                <a:solidFill>
                  <a:srgbClr val="202A30"/>
                </a:solidFill>
                <a:effectLst/>
                <a:cs typeface="Arial" panose="020B0604020202020204" pitchFamily="34" charset="0"/>
              </a:rPr>
              <a:t>Fragmented care:</a:t>
            </a:r>
            <a:r>
              <a:rPr lang="en-GB" sz="8000" b="0" i="0" dirty="0">
                <a:solidFill>
                  <a:srgbClr val="202A30"/>
                </a:solidFill>
                <a:effectLst/>
                <a:cs typeface="Arial" panose="020B0604020202020204" pitchFamily="34" charset="0"/>
              </a:rPr>
              <a:t> ”the healthcare system remaining within its own economy, and not being considered in a whole system approach with social care or other services important to people with long term conditions (e.g. transport, employment, benefits, housing)”.  Failure to support people with ‘more than medicine’ offers as provided by, for example, third and voluntary sectors.</a:t>
            </a:r>
          </a:p>
          <a:p>
            <a:pPr marL="0" indent="0">
              <a:lnSpc>
                <a:spcPct val="120000"/>
              </a:lnSpc>
              <a:buNone/>
            </a:pPr>
            <a:r>
              <a:rPr lang="en-GB" sz="5500" dirty="0">
                <a:cs typeface="Arial" panose="020B0604020202020204" pitchFamily="34" charset="0"/>
              </a:rPr>
              <a:t>                                                                                    (</a:t>
            </a:r>
            <a:r>
              <a:rPr lang="en-GB" sz="5500" dirty="0">
                <a:latin typeface="Arial" panose="020B0604020202020204" pitchFamily="34" charset="0"/>
                <a:cs typeface="Arial" panose="020B0604020202020204" pitchFamily="34" charset="0"/>
              </a:rPr>
              <a:t>NHS, 2022)</a:t>
            </a:r>
          </a:p>
          <a:p>
            <a:endParaRPr lang="en-GB" dirty="0"/>
          </a:p>
        </p:txBody>
      </p:sp>
    </p:spTree>
    <p:extLst>
      <p:ext uri="{BB962C8B-B14F-4D97-AF65-F5344CB8AC3E}">
        <p14:creationId xmlns:p14="http://schemas.microsoft.com/office/powerpoint/2010/main" val="7896191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459-7103-25D9-F95C-A7264B848CC0}"/>
              </a:ext>
            </a:extLst>
          </p:cNvPr>
          <p:cNvSpPr>
            <a:spLocks noGrp="1"/>
          </p:cNvSpPr>
          <p:nvPr>
            <p:ph type="title"/>
          </p:nvPr>
        </p:nvSpPr>
        <p:spPr/>
        <p:txBody>
          <a:bodyPr>
            <a:normAutofit/>
          </a:bodyPr>
          <a:lstStyle/>
          <a:p>
            <a:r>
              <a:rPr lang="en-GB" dirty="0"/>
              <a:t>Cont.</a:t>
            </a:r>
          </a:p>
        </p:txBody>
      </p:sp>
      <p:sp>
        <p:nvSpPr>
          <p:cNvPr id="3" name="Content Placeholder 2">
            <a:extLst>
              <a:ext uri="{FF2B5EF4-FFF2-40B4-BE49-F238E27FC236}">
                <a16:creationId xmlns:a16="http://schemas.microsoft.com/office/drawing/2014/main" id="{48A856A6-58D4-0E71-3763-28758B234790}"/>
              </a:ext>
            </a:extLst>
          </p:cNvPr>
          <p:cNvSpPr>
            <a:spLocks noGrp="1"/>
          </p:cNvSpPr>
          <p:nvPr>
            <p:ph idx="1"/>
          </p:nvPr>
        </p:nvSpPr>
        <p:spPr>
          <a:xfrm>
            <a:off x="435429" y="1402857"/>
            <a:ext cx="8229600" cy="3917032"/>
          </a:xfrm>
        </p:spPr>
        <p:txBody>
          <a:bodyPr>
            <a:normAutofit fontScale="62500" lnSpcReduction="20000"/>
          </a:bodyPr>
          <a:lstStyle/>
          <a:p>
            <a:pPr marL="0" indent="0" algn="l" fontAlgn="base">
              <a:lnSpc>
                <a:spcPct val="120000"/>
              </a:lnSpc>
              <a:buNone/>
            </a:pPr>
            <a:r>
              <a:rPr lang="en-GB" b="1" i="0" dirty="0">
                <a:solidFill>
                  <a:srgbClr val="202A30"/>
                </a:solidFill>
                <a:effectLst/>
                <a:cs typeface="Arial" panose="020B0604020202020204" pitchFamily="34" charset="0"/>
              </a:rPr>
              <a:t>Lack of informational continuity:</a:t>
            </a:r>
            <a:r>
              <a:rPr lang="en-GB" b="0" i="0" dirty="0">
                <a:solidFill>
                  <a:srgbClr val="202A30"/>
                </a:solidFill>
                <a:effectLst/>
                <a:cs typeface="Arial" panose="020B0604020202020204" pitchFamily="34" charset="0"/>
              </a:rPr>
              <a:t> This involve “care records which cannot be accessed between settings, or to which patients themselves do not have access.</a:t>
            </a:r>
          </a:p>
          <a:p>
            <a:pPr marL="0" indent="0" algn="l" fontAlgn="base">
              <a:lnSpc>
                <a:spcPct val="120000"/>
              </a:lnSpc>
              <a:buNone/>
            </a:pPr>
            <a:r>
              <a:rPr lang="en-GB" b="1" i="0" dirty="0">
                <a:solidFill>
                  <a:srgbClr val="202A30"/>
                </a:solidFill>
                <a:effectLst/>
                <a:cs typeface="Arial" panose="020B0604020202020204" pitchFamily="34" charset="0"/>
              </a:rPr>
              <a:t>Reactive services, not predictive services:</a:t>
            </a:r>
            <a:r>
              <a:rPr lang="en-GB" b="0" i="0" dirty="0">
                <a:solidFill>
                  <a:srgbClr val="202A30"/>
                </a:solidFill>
                <a:effectLst/>
                <a:cs typeface="Arial" panose="020B0604020202020204" pitchFamily="34" charset="0"/>
              </a:rPr>
              <a:t> This involve “failure to identify vulnerable people who might then be given extra help to avoid hospital admission or deterioration/complications of their condition(s)”.</a:t>
            </a:r>
          </a:p>
          <a:p>
            <a:pPr marL="0" indent="0" algn="l" fontAlgn="base">
              <a:lnSpc>
                <a:spcPct val="120000"/>
              </a:lnSpc>
              <a:buNone/>
            </a:pPr>
            <a:r>
              <a:rPr lang="en-GB" b="1" i="0" dirty="0">
                <a:solidFill>
                  <a:srgbClr val="202A30"/>
                </a:solidFill>
                <a:effectLst/>
                <a:cs typeface="Arial" panose="020B0604020202020204" pitchFamily="34" charset="0"/>
              </a:rPr>
              <a:t>Lack of care planning consultation:</a:t>
            </a:r>
            <a:r>
              <a:rPr lang="en-GB" b="0" i="0" dirty="0">
                <a:solidFill>
                  <a:srgbClr val="202A30"/>
                </a:solidFill>
                <a:effectLst/>
                <a:cs typeface="Arial" panose="020B0604020202020204" pitchFamily="34" charset="0"/>
              </a:rPr>
              <a:t> This involve services which treat people as passive recipients of care rather than encouraging self-care and recognising the person as the expert on how his/her condition affects their life.</a:t>
            </a:r>
          </a:p>
          <a:p>
            <a:pPr marL="0" indent="0" fontAlgn="base">
              <a:buNone/>
            </a:pPr>
            <a:r>
              <a:rPr lang="en-GB" dirty="0">
                <a:solidFill>
                  <a:srgbClr val="202A30"/>
                </a:solidFill>
                <a:cs typeface="Arial" panose="020B0604020202020204" pitchFamily="34" charset="0"/>
              </a:rPr>
              <a:t>                                                                      </a:t>
            </a:r>
            <a:r>
              <a:rPr lang="en-GB" dirty="0">
                <a:solidFill>
                  <a:srgbClr val="202A30"/>
                </a:solidFill>
                <a:latin typeface="Arial" panose="020B0604020202020204" pitchFamily="34" charset="0"/>
                <a:cs typeface="Arial" panose="020B0604020202020204" pitchFamily="34" charset="0"/>
              </a:rPr>
              <a:t>    </a:t>
            </a:r>
          </a:p>
          <a:p>
            <a:pPr marL="0" indent="0" fontAlgn="base">
              <a:buNone/>
            </a:pPr>
            <a:r>
              <a:rPr lang="en-GB" dirty="0">
                <a:solidFill>
                  <a:srgbClr val="202A30"/>
                </a:solidFill>
                <a:latin typeface="Arial" panose="020B0604020202020204" pitchFamily="34" charset="0"/>
                <a:cs typeface="Arial" panose="020B0604020202020204" pitchFamily="34" charset="0"/>
              </a:rPr>
              <a:t>                                                                      (NHS, 2022)                                                                                                   </a:t>
            </a:r>
          </a:p>
          <a:p>
            <a:pPr algn="l" fontAlgn="base">
              <a:buFont typeface="Arial" panose="020B0604020202020204" pitchFamily="34" charset="0"/>
              <a:buChar char="•"/>
            </a:pP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28760875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cs typeface="Arial" panose="020B0604020202020204" pitchFamily="34" charset="0"/>
              </a:rPr>
              <a:t>What are the UK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8829236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models of care for managing people with LTC in the UK. </a:t>
            </a:r>
          </a:p>
          <a:p>
            <a:pPr marL="0" indent="0">
              <a:buNone/>
            </a:pPr>
            <a:r>
              <a:rPr lang="en-GB" dirty="0"/>
              <a:t>These include</a:t>
            </a:r>
          </a:p>
          <a:p>
            <a:pPr>
              <a:buFont typeface="Wingdings" panose="05000000000000000000" pitchFamily="2" charset="2"/>
              <a:buChar char="§"/>
            </a:pPr>
            <a:r>
              <a:rPr lang="en-GB" dirty="0"/>
              <a:t> House of Care Model </a:t>
            </a:r>
          </a:p>
          <a:p>
            <a:pPr>
              <a:buFont typeface="Wingdings" panose="05000000000000000000" pitchFamily="2" charset="2"/>
              <a:buChar char="§"/>
            </a:pPr>
            <a:r>
              <a:rPr lang="en-GB" dirty="0"/>
              <a:t>The NHS and Social Care Model</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309059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8928-487E-29C1-F3F7-6D656B086FF6}"/>
              </a:ext>
            </a:extLst>
          </p:cNvPr>
          <p:cNvSpPr>
            <a:spLocks noGrp="1"/>
          </p:cNvSpPr>
          <p:nvPr>
            <p:ph type="title"/>
          </p:nvPr>
        </p:nvSpPr>
        <p:spPr/>
        <p:txBody>
          <a:bodyPr/>
          <a:lstStyle/>
          <a:p>
            <a:r>
              <a:rPr lang="en-GB" b="1" dirty="0">
                <a:cs typeface="Arial" panose="020B0604020202020204" pitchFamily="34" charset="0"/>
              </a:rPr>
              <a:t>House of Care Model </a:t>
            </a:r>
          </a:p>
        </p:txBody>
      </p:sp>
      <p:sp>
        <p:nvSpPr>
          <p:cNvPr id="3" name="Content Placeholder 2">
            <a:extLst>
              <a:ext uri="{FF2B5EF4-FFF2-40B4-BE49-F238E27FC236}">
                <a16:creationId xmlns:a16="http://schemas.microsoft.com/office/drawing/2014/main" id="{D8FB09AB-3C2D-CF50-7E32-D222611B0D59}"/>
              </a:ext>
            </a:extLst>
          </p:cNvPr>
          <p:cNvSpPr>
            <a:spLocks noGrp="1"/>
          </p:cNvSpPr>
          <p:nvPr>
            <p:ph idx="1"/>
          </p:nvPr>
        </p:nvSpPr>
        <p:spPr/>
        <p:txBody>
          <a:bodyPr>
            <a:normAutofit fontScale="85000" lnSpcReduction="10000"/>
          </a:bodyPr>
          <a:lstStyle/>
          <a:p>
            <a:pPr marL="0" indent="0">
              <a:buNone/>
            </a:pPr>
            <a:r>
              <a:rPr lang="en-GB" dirty="0">
                <a:cs typeface="Arial" panose="020B0604020202020204" pitchFamily="34" charset="0"/>
              </a:rPr>
              <a:t>Due to the highlighted barriers the NHS launched a new strategy since the already existing models of care have not been very effective or sustainable.</a:t>
            </a:r>
          </a:p>
          <a:p>
            <a:r>
              <a:rPr lang="en-GB" dirty="0">
                <a:cs typeface="Arial" panose="020B0604020202020204" pitchFamily="34" charset="0"/>
              </a:rPr>
              <a:t>The House of Care - a framework for Long Term Condition care</a:t>
            </a:r>
          </a:p>
          <a:p>
            <a:r>
              <a:rPr lang="en-GB" dirty="0">
                <a:cs typeface="Arial" panose="020B0604020202020204" pitchFamily="34" charset="0"/>
              </a:rPr>
              <a:t>The House of Care has been created out of a need to change the way long term conditions (LTCs) are addressed.</a:t>
            </a:r>
          </a:p>
          <a:p>
            <a:pPr marL="0" indent="0">
              <a:buNone/>
            </a:pPr>
            <a:r>
              <a:rPr lang="en-GB" dirty="0">
                <a:cs typeface="Arial" panose="020B0604020202020204" pitchFamily="34" charset="0"/>
              </a:rPr>
              <a:t>                                                         </a:t>
            </a:r>
            <a:r>
              <a:rPr lang="en-GB" dirty="0">
                <a:latin typeface="Arial" panose="020B0604020202020204" pitchFamily="34" charset="0"/>
                <a:cs typeface="Arial" panose="020B0604020202020204" pitchFamily="34" charset="0"/>
              </a:rPr>
              <a:t>(NHS, 2022)</a:t>
            </a:r>
          </a:p>
        </p:txBody>
      </p:sp>
    </p:spTree>
    <p:extLst>
      <p:ext uri="{BB962C8B-B14F-4D97-AF65-F5344CB8AC3E}">
        <p14:creationId xmlns:p14="http://schemas.microsoft.com/office/powerpoint/2010/main" val="296877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7342-8330-05F5-19BE-3CB0ECDD18AF}"/>
              </a:ext>
            </a:extLst>
          </p:cNvPr>
          <p:cNvSpPr>
            <a:spLocks noGrp="1"/>
          </p:cNvSpPr>
          <p:nvPr>
            <p:ph type="title"/>
          </p:nvPr>
        </p:nvSpPr>
        <p:spPr/>
        <p:txBody>
          <a:bodyPr/>
          <a:lstStyle/>
          <a:p>
            <a:r>
              <a:rPr lang="en-GB" b="1" dirty="0"/>
              <a:t>House of Care model</a:t>
            </a:r>
            <a:endParaRPr lang="en-GB" dirty="0"/>
          </a:p>
        </p:txBody>
      </p:sp>
      <p:pic>
        <p:nvPicPr>
          <p:cNvPr id="1026" name="Picture 2">
            <a:extLst>
              <a:ext uri="{FF2B5EF4-FFF2-40B4-BE49-F238E27FC236}">
                <a16:creationId xmlns:a16="http://schemas.microsoft.com/office/drawing/2014/main" id="{7A512577-D6AA-6E4B-FF94-D9A2EA0354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1" y="1484784"/>
            <a:ext cx="6336704"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451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5E1DC-C018-F361-BDC1-117C41469665}"/>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F68D514D-E602-0678-715A-24C96AE2EBFF}"/>
              </a:ext>
            </a:extLst>
          </p:cNvPr>
          <p:cNvSpPr>
            <a:spLocks noGrp="1"/>
          </p:cNvSpPr>
          <p:nvPr>
            <p:ph idx="1"/>
          </p:nvPr>
        </p:nvSpPr>
        <p:spPr>
          <a:xfrm>
            <a:off x="457200" y="1403946"/>
            <a:ext cx="8229600" cy="3917032"/>
          </a:xfrm>
        </p:spPr>
        <p:txBody>
          <a:bodyPr>
            <a:normAutofit fontScale="77500" lnSpcReduction="20000"/>
          </a:bodyPr>
          <a:lstStyle/>
          <a:p>
            <a:pPr>
              <a:lnSpc>
                <a:spcPct val="120000"/>
              </a:lnSpc>
              <a:buFont typeface="Wingdings" panose="05000000000000000000" pitchFamily="2" charset="2"/>
              <a:buChar char="§"/>
            </a:pPr>
            <a:r>
              <a:rPr lang="en-GB" dirty="0">
                <a:cs typeface="Arial" panose="020B0604020202020204" pitchFamily="34" charset="0"/>
              </a:rPr>
              <a:t>The House of Care model is suitable for all people with long term conditions</a:t>
            </a:r>
          </a:p>
          <a:p>
            <a:pPr>
              <a:lnSpc>
                <a:spcPct val="120000"/>
              </a:lnSpc>
              <a:buFont typeface="Wingdings" panose="05000000000000000000" pitchFamily="2" charset="2"/>
              <a:buChar char="§"/>
            </a:pPr>
            <a:r>
              <a:rPr lang="en-GB" dirty="0">
                <a:cs typeface="Arial" panose="020B0604020202020204" pitchFamily="34" charset="0"/>
              </a:rPr>
              <a:t>This model was required because it takes into cognisant the expertise and resources of the people with LTCs and their communities.   </a:t>
            </a:r>
          </a:p>
          <a:p>
            <a:pPr>
              <a:lnSpc>
                <a:spcPct val="120000"/>
              </a:lnSpc>
              <a:buFont typeface="Wingdings" panose="05000000000000000000" pitchFamily="2" charset="2"/>
              <a:buChar char="§"/>
            </a:pPr>
            <a:r>
              <a:rPr lang="en-GB" dirty="0">
                <a:cs typeface="Arial" panose="020B0604020202020204" pitchFamily="34" charset="0"/>
              </a:rPr>
              <a:t>It can be used by frontline staff and volunteers supported by local and national policy and strategy</a:t>
            </a:r>
          </a:p>
          <a:p>
            <a:pPr marL="0" indent="0">
              <a:lnSpc>
                <a:spcPct val="120000"/>
              </a:lnSpc>
              <a:buNone/>
            </a:pPr>
            <a:r>
              <a:rPr lang="en-GB" dirty="0">
                <a:cs typeface="Arial" panose="020B0604020202020204" pitchFamily="34" charset="0"/>
              </a:rPr>
              <a:t>                                                    (NHS, 2022)   </a:t>
            </a:r>
          </a:p>
        </p:txBody>
      </p:sp>
    </p:spTree>
    <p:extLst>
      <p:ext uri="{BB962C8B-B14F-4D97-AF65-F5344CB8AC3E}">
        <p14:creationId xmlns:p14="http://schemas.microsoft.com/office/powerpoint/2010/main" val="16710119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A7E6-53E6-BFFE-03B8-209E6EF7836C}"/>
              </a:ext>
            </a:extLst>
          </p:cNvPr>
          <p:cNvSpPr>
            <a:spLocks noGrp="1"/>
          </p:cNvSpPr>
          <p:nvPr>
            <p:ph type="title"/>
          </p:nvPr>
        </p:nvSpPr>
        <p:spPr>
          <a:xfrm>
            <a:off x="457200" y="0"/>
            <a:ext cx="8229600" cy="1143000"/>
          </a:xfrm>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1FB7D5DB-4068-3DF7-98E4-8D0E811F4FEB}"/>
              </a:ext>
            </a:extLst>
          </p:cNvPr>
          <p:cNvSpPr>
            <a:spLocks noGrp="1"/>
          </p:cNvSpPr>
          <p:nvPr>
            <p:ph idx="1"/>
          </p:nvPr>
        </p:nvSpPr>
        <p:spPr>
          <a:xfrm>
            <a:off x="611560" y="1196752"/>
            <a:ext cx="8640960" cy="4608512"/>
          </a:xfrm>
        </p:spPr>
        <p:txBody>
          <a:bodyPr>
            <a:noAutofit/>
          </a:bodyPr>
          <a:lstStyle/>
          <a:p>
            <a:pPr marL="0" indent="0">
              <a:buNone/>
            </a:pPr>
            <a:r>
              <a:rPr lang="en-GB" sz="2400" dirty="0">
                <a:cs typeface="Arial" panose="020B0604020202020204" pitchFamily="34" charset="0"/>
              </a:rPr>
              <a:t>This model will help to provide a holistic approach to their care and lives, and help them achieve the best outcomes possible.</a:t>
            </a:r>
          </a:p>
          <a:p>
            <a:pPr marL="0" indent="0">
              <a:buNone/>
            </a:pPr>
            <a:r>
              <a:rPr lang="en-GB" sz="2400" dirty="0">
                <a:cs typeface="Arial" panose="020B0604020202020204" pitchFamily="34" charset="0"/>
              </a:rPr>
              <a:t>This model “differs from other approaches in that it allows the active involvement of patients in developing their own care plans through a shared decision-making process with clinicians. </a:t>
            </a:r>
          </a:p>
          <a:p>
            <a:pPr marL="0" indent="0">
              <a:buNone/>
            </a:pPr>
            <a:r>
              <a:rPr lang="en-GB" sz="2400" dirty="0">
                <a:cs typeface="Arial" panose="020B0604020202020204" pitchFamily="34" charset="0"/>
              </a:rPr>
              <a:t>It is rooted in primary care but addresses the whole system of care, including community resources. </a:t>
            </a:r>
          </a:p>
          <a:p>
            <a:pPr marL="0" indent="0">
              <a:buNone/>
            </a:pPr>
            <a:r>
              <a:rPr lang="en-GB" sz="2400" dirty="0">
                <a:cs typeface="Arial" panose="020B0604020202020204" pitchFamily="34" charset="0"/>
              </a:rPr>
              <a:t>It also provides commissioning groups with a roadmap for developing a responsive, whole-person delivery system. </a:t>
            </a:r>
          </a:p>
          <a:p>
            <a:endParaRPr lang="en-GB" sz="2400" dirty="0">
              <a:cs typeface="Arial" panose="020B0604020202020204" pitchFamily="34" charset="0"/>
            </a:endParaRPr>
          </a:p>
          <a:p>
            <a:pPr marL="0" indent="0">
              <a:buNone/>
            </a:pPr>
            <a:r>
              <a:rPr lang="en-GB" sz="2400" dirty="0">
                <a:cs typeface="Arial" panose="020B0604020202020204" pitchFamily="34" charset="0"/>
              </a:rPr>
              <a:t>                                                                         (The King’s Fund, 2013)</a:t>
            </a:r>
          </a:p>
        </p:txBody>
      </p:sp>
    </p:spTree>
    <p:extLst>
      <p:ext uri="{BB962C8B-B14F-4D97-AF65-F5344CB8AC3E}">
        <p14:creationId xmlns:p14="http://schemas.microsoft.com/office/powerpoint/2010/main" val="41181128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28DF-902A-BA0D-DE1C-2813004E1DC0}"/>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BE6C215E-BD66-3E70-1EBA-B2EDB4FA8C86}"/>
              </a:ext>
            </a:extLst>
          </p:cNvPr>
          <p:cNvSpPr>
            <a:spLocks noGrp="1"/>
          </p:cNvSpPr>
          <p:nvPr>
            <p:ph idx="1"/>
          </p:nvPr>
        </p:nvSpPr>
        <p:spPr>
          <a:xfrm>
            <a:off x="457200" y="1600200"/>
            <a:ext cx="8229600" cy="4205063"/>
          </a:xfrm>
        </p:spPr>
        <p:txBody>
          <a:bodyPr>
            <a:normAutofit fontScale="85000" lnSpcReduction="10000"/>
          </a:bodyPr>
          <a:lstStyle/>
          <a:p>
            <a:pPr marL="0" indent="0">
              <a:buNone/>
            </a:pPr>
            <a:r>
              <a:rPr lang="en-GB" dirty="0">
                <a:cs typeface="Arial" panose="020B0604020202020204" pitchFamily="34" charset="0"/>
              </a:rPr>
              <a:t>The House of Care model is used as a checklist by the NHS to achieve a high quality coordinated care.</a:t>
            </a:r>
          </a:p>
          <a:p>
            <a:pPr marL="0" indent="0">
              <a:buNone/>
            </a:pPr>
            <a:r>
              <a:rPr lang="en-GB" dirty="0">
                <a:cs typeface="Arial" panose="020B0604020202020204" pitchFamily="34" charset="0"/>
              </a:rPr>
              <a:t>This is based on four key components that are interdependent :</a:t>
            </a:r>
          </a:p>
          <a:p>
            <a:pPr lvl="1"/>
            <a:r>
              <a:rPr lang="en-GB" dirty="0">
                <a:cs typeface="Arial" panose="020B0604020202020204" pitchFamily="34" charset="0"/>
              </a:rPr>
              <a:t>Commissioning </a:t>
            </a:r>
          </a:p>
          <a:p>
            <a:pPr lvl="1"/>
            <a:r>
              <a:rPr lang="en-GB" dirty="0">
                <a:cs typeface="Arial" panose="020B0604020202020204" pitchFamily="34" charset="0"/>
              </a:rPr>
              <a:t>Engaged, informed individuals and carers</a:t>
            </a:r>
          </a:p>
          <a:p>
            <a:pPr lvl="1"/>
            <a:r>
              <a:rPr lang="en-GB" dirty="0">
                <a:cs typeface="Arial" panose="020B0604020202020204" pitchFamily="34" charset="0"/>
              </a:rPr>
              <a:t>Organisational and clinical processes</a:t>
            </a:r>
          </a:p>
          <a:p>
            <a:pPr lvl="1"/>
            <a:r>
              <a:rPr lang="en-GB" dirty="0">
                <a:cs typeface="Arial" panose="020B0604020202020204" pitchFamily="34" charset="0"/>
              </a:rPr>
              <a:t>Health and care professionals working in partnership  </a:t>
            </a:r>
          </a:p>
          <a:p>
            <a:pPr lvl="1"/>
            <a:endParaRPr lang="en-GB" dirty="0">
              <a:cs typeface="Arial" panose="020B0604020202020204" pitchFamily="34" charset="0"/>
            </a:endParaRPr>
          </a:p>
          <a:p>
            <a:pPr marL="0" indent="0">
              <a:buNone/>
            </a:pPr>
            <a:r>
              <a:rPr lang="en-GB" dirty="0">
                <a:cs typeface="Arial" panose="020B0604020202020204" pitchFamily="34" charset="0"/>
              </a:rPr>
              <a:t>                                             (NHS, 2022)</a:t>
            </a:r>
          </a:p>
        </p:txBody>
      </p:sp>
    </p:spTree>
    <p:extLst>
      <p:ext uri="{BB962C8B-B14F-4D97-AF65-F5344CB8AC3E}">
        <p14:creationId xmlns:p14="http://schemas.microsoft.com/office/powerpoint/2010/main" val="34291423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3DBF-CAC9-D7E0-EE6A-03DEAFC3E204}"/>
              </a:ext>
            </a:extLst>
          </p:cNvPr>
          <p:cNvSpPr>
            <a:spLocks noGrp="1"/>
          </p:cNvSpPr>
          <p:nvPr>
            <p:ph type="title"/>
          </p:nvPr>
        </p:nvSpPr>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DA8C2204-9F3B-9A18-91FE-E255B4543112}"/>
              </a:ext>
            </a:extLst>
          </p:cNvPr>
          <p:cNvSpPr>
            <a:spLocks noGrp="1"/>
          </p:cNvSpPr>
          <p:nvPr>
            <p:ph idx="1"/>
          </p:nvPr>
        </p:nvSpPr>
        <p:spPr/>
        <p:txBody>
          <a:bodyPr/>
          <a:lstStyle/>
          <a:p>
            <a:pPr marL="0" indent="0">
              <a:buNone/>
            </a:pPr>
            <a:r>
              <a:rPr lang="en-GB" dirty="0">
                <a:cs typeface="Arial" panose="020B0604020202020204" pitchFamily="34" charset="0"/>
              </a:rPr>
              <a:t>The House of Care model is a valuable model that encourage coming together of “the building blocks of integrated care that include the essential elements of continuity”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5968999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F5943-C598-BC4B-20E7-3D543BE55897}"/>
              </a:ext>
            </a:extLst>
          </p:cNvPr>
          <p:cNvSpPr>
            <a:spLocks noGrp="1"/>
          </p:cNvSpPr>
          <p:nvPr>
            <p:ph type="title"/>
          </p:nvPr>
        </p:nvSpPr>
        <p:spPr/>
        <p:txBody>
          <a:bodyPr>
            <a:normAutofit/>
          </a:bodyPr>
          <a:lstStyle/>
          <a:p>
            <a:r>
              <a:rPr lang="en-GB" b="1" dirty="0"/>
              <a:t>Essential continuity elements</a:t>
            </a:r>
          </a:p>
        </p:txBody>
      </p:sp>
      <p:sp>
        <p:nvSpPr>
          <p:cNvPr id="3" name="Content Placeholder 2">
            <a:extLst>
              <a:ext uri="{FF2B5EF4-FFF2-40B4-BE49-F238E27FC236}">
                <a16:creationId xmlns:a16="http://schemas.microsoft.com/office/drawing/2014/main" id="{F368D457-CD58-7A5A-53ED-98FCB16132E0}"/>
              </a:ext>
            </a:extLst>
          </p:cNvPr>
          <p:cNvSpPr>
            <a:spLocks noGrp="1"/>
          </p:cNvSpPr>
          <p:nvPr>
            <p:ph idx="1"/>
          </p:nvPr>
        </p:nvSpPr>
        <p:spPr/>
        <p:txBody>
          <a:bodyPr>
            <a:normAutofit fontScale="62500" lnSpcReduction="20000"/>
          </a:bodyPr>
          <a:lstStyle/>
          <a:p>
            <a:pPr marL="0" indent="0">
              <a:buNone/>
            </a:pPr>
            <a:r>
              <a:rPr lang="en-GB" b="1" dirty="0"/>
              <a:t>Informational continuity</a:t>
            </a:r>
            <a:r>
              <a:rPr lang="en-GB" dirty="0"/>
              <a:t>: by which people and their families/carers have access to information about their conditions and how to access services; health and social care professionals will have the right information and records needed to provide the right care at the right time.</a:t>
            </a:r>
          </a:p>
          <a:p>
            <a:pPr marL="0" indent="0">
              <a:buNone/>
            </a:pPr>
            <a:r>
              <a:rPr lang="en-GB" b="1" dirty="0"/>
              <a:t>Management continuity</a:t>
            </a:r>
            <a:r>
              <a:rPr lang="en-GB" dirty="0"/>
              <a:t>: a coherent approach to the management of a person’s condition(s) and care which spans different services, achieved through people and providers drawing up collaborative care plans.</a:t>
            </a:r>
          </a:p>
          <a:p>
            <a:pPr marL="0" indent="0">
              <a:buNone/>
            </a:pPr>
            <a:r>
              <a:rPr lang="en-GB" b="1" dirty="0"/>
              <a:t>Relational continuity</a:t>
            </a:r>
            <a:r>
              <a:rPr lang="en-GB" dirty="0"/>
              <a:t>: having a consistent relationship between a person, family, and carers and one or more providers over time (and providers having consistent relationships with each other), so that people are able to turn to known individuals to coordinate their care.</a:t>
            </a:r>
          </a:p>
        </p:txBody>
      </p:sp>
    </p:spTree>
    <p:extLst>
      <p:ext uri="{BB962C8B-B14F-4D97-AF65-F5344CB8AC3E}">
        <p14:creationId xmlns:p14="http://schemas.microsoft.com/office/powerpoint/2010/main" val="16412015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cs typeface="Arial" panose="020B0604020202020204" pitchFamily="34" charset="0"/>
              </a:rPr>
              <a:t>What are the mode of application of the house of care model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6554088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0540-7D86-6592-372C-711051622CDA}"/>
              </a:ext>
            </a:extLst>
          </p:cNvPr>
          <p:cNvSpPr>
            <a:spLocks noGrp="1"/>
          </p:cNvSpPr>
          <p:nvPr>
            <p:ph type="title"/>
          </p:nvPr>
        </p:nvSpPr>
        <p:spPr/>
        <p:txBody>
          <a:bodyPr/>
          <a:lstStyle/>
          <a:p>
            <a:r>
              <a:rPr lang="en-GB" b="1" dirty="0"/>
              <a:t>Applying the House of Care</a:t>
            </a:r>
          </a:p>
        </p:txBody>
      </p:sp>
      <p:sp>
        <p:nvSpPr>
          <p:cNvPr id="3" name="Content Placeholder 2">
            <a:extLst>
              <a:ext uri="{FF2B5EF4-FFF2-40B4-BE49-F238E27FC236}">
                <a16:creationId xmlns:a16="http://schemas.microsoft.com/office/drawing/2014/main" id="{79384679-2ED4-CA44-F36F-6EE4B2B3C17F}"/>
              </a:ext>
            </a:extLst>
          </p:cNvPr>
          <p:cNvSpPr>
            <a:spLocks noGrp="1"/>
          </p:cNvSpPr>
          <p:nvPr>
            <p:ph idx="1"/>
          </p:nvPr>
        </p:nvSpPr>
        <p:spPr/>
        <p:txBody>
          <a:bodyPr>
            <a:normAutofit lnSpcReduction="10000"/>
          </a:bodyPr>
          <a:lstStyle/>
          <a:p>
            <a:pPr marL="0" indent="0">
              <a:buNone/>
            </a:pPr>
            <a:r>
              <a:rPr lang="en-GB" dirty="0"/>
              <a:t>There are at least three levels at which the House of Care model can be used:</a:t>
            </a:r>
          </a:p>
          <a:p>
            <a:pPr marL="0" indent="0">
              <a:buNone/>
            </a:pPr>
            <a:endParaRPr lang="en-GB" dirty="0"/>
          </a:p>
          <a:p>
            <a:pPr>
              <a:buFont typeface="Wingdings" panose="05000000000000000000" pitchFamily="2" charset="2"/>
              <a:buChar char="§"/>
            </a:pPr>
            <a:r>
              <a:rPr lang="en-GB" dirty="0"/>
              <a:t>Personal level</a:t>
            </a:r>
          </a:p>
          <a:p>
            <a:pPr>
              <a:buFont typeface="Wingdings" panose="05000000000000000000" pitchFamily="2" charset="2"/>
              <a:buChar char="§"/>
            </a:pPr>
            <a:r>
              <a:rPr lang="en-GB" dirty="0"/>
              <a:t>Local/community level</a:t>
            </a:r>
          </a:p>
          <a:p>
            <a:pPr>
              <a:buFont typeface="Wingdings" panose="05000000000000000000" pitchFamily="2" charset="2"/>
              <a:buChar char="§"/>
            </a:pPr>
            <a:r>
              <a:rPr lang="en-GB" dirty="0"/>
              <a:t>National level</a:t>
            </a:r>
          </a:p>
          <a:p>
            <a:pPr marL="0" indent="0">
              <a:buNone/>
            </a:pPr>
            <a:r>
              <a:rPr lang="en-GB" dirty="0"/>
              <a:t>                                               (NHS, 2022)</a:t>
            </a:r>
          </a:p>
        </p:txBody>
      </p:sp>
    </p:spTree>
    <p:extLst>
      <p:ext uri="{BB962C8B-B14F-4D97-AF65-F5344CB8AC3E}">
        <p14:creationId xmlns:p14="http://schemas.microsoft.com/office/powerpoint/2010/main" val="22695124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48CFA-709A-2EC8-466D-FA75D35EFB43}"/>
              </a:ext>
            </a:extLst>
          </p:cNvPr>
          <p:cNvSpPr>
            <a:spLocks noGrp="1"/>
          </p:cNvSpPr>
          <p:nvPr>
            <p:ph type="title"/>
          </p:nvPr>
        </p:nvSpPr>
        <p:spPr/>
        <p:txBody>
          <a:bodyPr>
            <a:normAutofit/>
          </a:bodyPr>
          <a:lstStyle/>
          <a:p>
            <a:r>
              <a:rPr lang="en-GB" b="1" dirty="0"/>
              <a:t>Personal level</a:t>
            </a:r>
          </a:p>
        </p:txBody>
      </p:sp>
      <p:sp>
        <p:nvSpPr>
          <p:cNvPr id="3" name="Content Placeholder 2">
            <a:extLst>
              <a:ext uri="{FF2B5EF4-FFF2-40B4-BE49-F238E27FC236}">
                <a16:creationId xmlns:a16="http://schemas.microsoft.com/office/drawing/2014/main" id="{2EE25E10-C640-EF86-7745-855AD32732C7}"/>
              </a:ext>
            </a:extLst>
          </p:cNvPr>
          <p:cNvSpPr>
            <a:spLocks noGrp="1"/>
          </p:cNvSpPr>
          <p:nvPr>
            <p:ph idx="1"/>
          </p:nvPr>
        </p:nvSpPr>
        <p:spPr/>
        <p:txBody>
          <a:bodyPr>
            <a:normAutofit fontScale="85000" lnSpcReduction="20000"/>
          </a:bodyPr>
          <a:lstStyle/>
          <a:p>
            <a:pPr marL="0" indent="0">
              <a:lnSpc>
                <a:spcPct val="120000"/>
              </a:lnSpc>
              <a:buNone/>
            </a:pPr>
            <a:r>
              <a:rPr lang="en-GB" dirty="0">
                <a:cs typeface="Arial" panose="020B0604020202020204" pitchFamily="34" charset="0"/>
              </a:rPr>
              <a:t>This level involves how the “House of Care” gives professionals on the front line a framework of what they are required to do along with the people for whom they provide care and other providers. </a:t>
            </a:r>
          </a:p>
          <a:p>
            <a:pPr marL="0" indent="0">
              <a:lnSpc>
                <a:spcPct val="120000"/>
              </a:lnSpc>
              <a:buNone/>
            </a:pPr>
            <a:r>
              <a:rPr lang="en-GB" dirty="0">
                <a:cs typeface="Arial" panose="020B0604020202020204" pitchFamily="34" charset="0"/>
              </a:rPr>
              <a:t>In addition, “they ask local commissioners to secure for them (i.e. based around care planning discussions to jointly select the particular services which will help a particular person achieve their goals)”.</a:t>
            </a:r>
          </a:p>
          <a:p>
            <a:pPr marL="0" indent="0">
              <a:buNone/>
            </a:pPr>
            <a:r>
              <a:rPr lang="en-GB" dirty="0">
                <a:cs typeface="Arial" panose="020B0604020202020204" pitchFamily="34" charset="0"/>
              </a:rPr>
              <a:t>                                                              (NHS, 2022)</a:t>
            </a:r>
          </a:p>
        </p:txBody>
      </p:sp>
    </p:spTree>
    <p:extLst>
      <p:ext uri="{BB962C8B-B14F-4D97-AF65-F5344CB8AC3E}">
        <p14:creationId xmlns:p14="http://schemas.microsoft.com/office/powerpoint/2010/main" val="6224548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CF6A-364D-3A53-4D98-494BBB8F94F7}"/>
              </a:ext>
            </a:extLst>
          </p:cNvPr>
          <p:cNvSpPr>
            <a:spLocks noGrp="1"/>
          </p:cNvSpPr>
          <p:nvPr>
            <p:ph type="title"/>
          </p:nvPr>
        </p:nvSpPr>
        <p:spPr/>
        <p:txBody>
          <a:bodyPr/>
          <a:lstStyle/>
          <a:p>
            <a:r>
              <a:rPr lang="en-GB" b="1" dirty="0"/>
              <a:t>Local/community level</a:t>
            </a:r>
          </a:p>
        </p:txBody>
      </p:sp>
      <p:sp>
        <p:nvSpPr>
          <p:cNvPr id="3" name="Content Placeholder 2">
            <a:extLst>
              <a:ext uri="{FF2B5EF4-FFF2-40B4-BE49-F238E27FC236}">
                <a16:creationId xmlns:a16="http://schemas.microsoft.com/office/drawing/2014/main" id="{0DCC96F0-E723-F65E-2FFE-08E8231E2C22}"/>
              </a:ext>
            </a:extLst>
          </p:cNvPr>
          <p:cNvSpPr>
            <a:spLocks noGrp="1"/>
          </p:cNvSpPr>
          <p:nvPr>
            <p:ph idx="1"/>
          </p:nvPr>
        </p:nvSpPr>
        <p:spPr/>
        <p:txBody>
          <a:bodyPr>
            <a:normAutofit fontScale="92500" lnSpcReduction="10000"/>
          </a:bodyPr>
          <a:lstStyle/>
          <a:p>
            <a:pPr marL="0" indent="0">
              <a:buNone/>
            </a:pPr>
            <a:r>
              <a:rPr lang="en-GB" dirty="0">
                <a:cs typeface="Arial" panose="020B0604020202020204" pitchFamily="34" charset="0"/>
              </a:rPr>
              <a:t>This involves “how to make sure that the House of Care involves a ‘whole system’ approach to provision of services, including ‘more than medicine’ offers (community links with social care, housing, transport, and employment)”.</a:t>
            </a:r>
          </a:p>
          <a:p>
            <a:pPr marL="0" indent="0">
              <a:buNone/>
            </a:pPr>
            <a:r>
              <a:rPr lang="en-GB" dirty="0">
                <a:cs typeface="Arial" panose="020B0604020202020204" pitchFamily="34" charset="0"/>
              </a:rPr>
              <a:t>To achieve this commissioners must provide answers to the following questions.</a:t>
            </a:r>
          </a:p>
          <a:p>
            <a:pPr marL="0" indent="0">
              <a:buNone/>
            </a:pPr>
            <a:r>
              <a:rPr lang="en-GB" dirty="0">
                <a:cs typeface="Arial" panose="020B0604020202020204" pitchFamily="34" charset="0"/>
              </a:rPr>
              <a:t>                                                     (NHS, 2022)</a:t>
            </a:r>
          </a:p>
        </p:txBody>
      </p:sp>
    </p:spTree>
    <p:extLst>
      <p:ext uri="{BB962C8B-B14F-4D97-AF65-F5344CB8AC3E}">
        <p14:creationId xmlns:p14="http://schemas.microsoft.com/office/powerpoint/2010/main" val="26026859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EEE0-649C-5533-30EE-6E3F324C445F}"/>
              </a:ext>
            </a:extLst>
          </p:cNvPr>
          <p:cNvSpPr>
            <a:spLocks noGrp="1"/>
          </p:cNvSpPr>
          <p:nvPr>
            <p:ph type="title"/>
          </p:nvPr>
        </p:nvSpPr>
        <p:spPr>
          <a:xfrm>
            <a:off x="457200" y="274638"/>
            <a:ext cx="8229600" cy="562074"/>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FEEA5126-6B6D-C608-5880-264152AAF680}"/>
              </a:ext>
            </a:extLst>
          </p:cNvPr>
          <p:cNvSpPr>
            <a:spLocks noGrp="1"/>
          </p:cNvSpPr>
          <p:nvPr>
            <p:ph idx="1"/>
          </p:nvPr>
        </p:nvSpPr>
        <p:spPr>
          <a:xfrm>
            <a:off x="539552" y="1268760"/>
            <a:ext cx="8229600" cy="4421088"/>
          </a:xfrm>
        </p:spPr>
        <p:txBody>
          <a:bodyPr>
            <a:normAutofit fontScale="47500" lnSpcReduction="20000"/>
          </a:bodyPr>
          <a:lstStyle/>
          <a:p>
            <a:pPr marL="0" indent="0" algn="l" fontAlgn="base">
              <a:lnSpc>
                <a:spcPct val="120000"/>
              </a:lnSpc>
              <a:buNone/>
            </a:pPr>
            <a:r>
              <a:rPr lang="en-GB" sz="4200" b="1" i="0" dirty="0">
                <a:solidFill>
                  <a:srgbClr val="202A30"/>
                </a:solidFill>
                <a:effectLst/>
                <a:cs typeface="Arial" panose="020B0604020202020204" pitchFamily="34" charset="0"/>
              </a:rPr>
              <a:t>What:</a:t>
            </a:r>
            <a:r>
              <a:rPr lang="en-GB" sz="4200" b="0" i="0" dirty="0">
                <a:solidFill>
                  <a:srgbClr val="202A30"/>
                </a:solidFill>
                <a:effectLst/>
                <a:cs typeface="Arial" panose="020B0604020202020204" pitchFamily="34" charset="0"/>
              </a:rPr>
              <a:t> What are the principles and philosophy behind the care which commissioners wish to provide e.g. National Voices ‘I’ statements?</a:t>
            </a:r>
          </a:p>
          <a:p>
            <a:pPr marL="0" indent="0" algn="l" fontAlgn="base">
              <a:lnSpc>
                <a:spcPct val="120000"/>
              </a:lnSpc>
              <a:buNone/>
            </a:pPr>
            <a:r>
              <a:rPr lang="en-GB" sz="4200" b="1" i="0" dirty="0">
                <a:solidFill>
                  <a:srgbClr val="202A30"/>
                </a:solidFill>
                <a:effectLst/>
                <a:cs typeface="Arial" panose="020B0604020202020204" pitchFamily="34" charset="0"/>
              </a:rPr>
              <a:t>Which:</a:t>
            </a:r>
            <a:r>
              <a:rPr lang="en-GB" sz="4200" b="0" i="0" dirty="0">
                <a:solidFill>
                  <a:srgbClr val="202A30"/>
                </a:solidFill>
                <a:effectLst/>
                <a:cs typeface="Arial" panose="020B0604020202020204" pitchFamily="34" charset="0"/>
              </a:rPr>
              <a:t> Which populations of people with LTCs require a customised House of Care approach due to their particular care needs, and how will they be identified (e.g. risk stratification approaches, GP disease register, frailty index etc).</a:t>
            </a:r>
          </a:p>
          <a:p>
            <a:pPr marL="0" indent="0" algn="l" fontAlgn="base">
              <a:lnSpc>
                <a:spcPct val="120000"/>
              </a:lnSpc>
              <a:buNone/>
            </a:pPr>
            <a:r>
              <a:rPr lang="en-GB" sz="4200" b="1" i="0" dirty="0">
                <a:solidFill>
                  <a:srgbClr val="202A30"/>
                </a:solidFill>
                <a:effectLst/>
                <a:cs typeface="Arial" panose="020B0604020202020204" pitchFamily="34" charset="0"/>
              </a:rPr>
              <a:t>Where, When, and Whom:</a:t>
            </a:r>
            <a:r>
              <a:rPr lang="en-GB" sz="4200" b="0" i="0" dirty="0">
                <a:solidFill>
                  <a:srgbClr val="202A30"/>
                </a:solidFill>
                <a:effectLst/>
                <a:cs typeface="Arial" panose="020B0604020202020204" pitchFamily="34" charset="0"/>
              </a:rPr>
              <a:t> Decide the local model of care i.e. where and when will all the components of the House be delivered for each group of people, and by whom.</a:t>
            </a:r>
          </a:p>
          <a:p>
            <a:pPr marL="0" indent="0" algn="l" fontAlgn="base">
              <a:lnSpc>
                <a:spcPct val="120000"/>
              </a:lnSpc>
              <a:buNone/>
            </a:pPr>
            <a:r>
              <a:rPr lang="en-GB" sz="4200" b="1" i="0" dirty="0">
                <a:solidFill>
                  <a:srgbClr val="202A30"/>
                </a:solidFill>
                <a:effectLst/>
                <a:cs typeface="Arial" panose="020B0604020202020204" pitchFamily="34" charset="0"/>
              </a:rPr>
              <a:t>How: </a:t>
            </a:r>
            <a:r>
              <a:rPr lang="en-GB" sz="4200" b="0" i="0" dirty="0">
                <a:solidFill>
                  <a:srgbClr val="202A30"/>
                </a:solidFill>
                <a:effectLst/>
                <a:cs typeface="Arial" panose="020B0604020202020204" pitchFamily="34" charset="0"/>
              </a:rPr>
              <a:t>Write the specification of how to achieve this including the financial model that will support what needs to be done (tariffs, contracts, incentives etc that match the model of care).</a:t>
            </a:r>
          </a:p>
          <a:p>
            <a:pPr marL="0" indent="0" algn="l" fontAlgn="base">
              <a:buNone/>
            </a:pPr>
            <a:r>
              <a:rPr lang="en-GB" sz="4200" dirty="0">
                <a:solidFill>
                  <a:srgbClr val="202A30"/>
                </a:solidFill>
                <a:cs typeface="Arial" panose="020B0604020202020204" pitchFamily="34" charset="0"/>
              </a:rPr>
              <a:t>                                                                               (NHS, 2022)</a:t>
            </a:r>
            <a:endParaRPr lang="en-GB" sz="4200" b="0" i="0" dirty="0">
              <a:solidFill>
                <a:srgbClr val="202A30"/>
              </a:solidFill>
              <a:effectLst/>
              <a:cs typeface="Arial" panose="020B0604020202020204" pitchFamily="34" charset="0"/>
            </a:endParaRPr>
          </a:p>
          <a:p>
            <a:endParaRPr lang="en-GB" dirty="0"/>
          </a:p>
        </p:txBody>
      </p:sp>
    </p:spTree>
    <p:extLst>
      <p:ext uri="{BB962C8B-B14F-4D97-AF65-F5344CB8AC3E}">
        <p14:creationId xmlns:p14="http://schemas.microsoft.com/office/powerpoint/2010/main" val="35726011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DAA0-3EA2-0111-F84E-2A36B0EDEAB4}"/>
              </a:ext>
            </a:extLst>
          </p:cNvPr>
          <p:cNvSpPr>
            <a:spLocks noGrp="1"/>
          </p:cNvSpPr>
          <p:nvPr>
            <p:ph type="title"/>
          </p:nvPr>
        </p:nvSpPr>
        <p:spPr/>
        <p:txBody>
          <a:bodyPr/>
          <a:lstStyle/>
          <a:p>
            <a:r>
              <a:rPr lang="en-GB" b="1" i="0" dirty="0">
                <a:solidFill>
                  <a:srgbClr val="202A30"/>
                </a:solidFill>
                <a:effectLst/>
              </a:rPr>
              <a:t>National level</a:t>
            </a:r>
            <a:r>
              <a:rPr lang="en-GB" b="0" i="0" dirty="0">
                <a:solidFill>
                  <a:srgbClr val="202A30"/>
                </a:solidFill>
                <a:effectLst/>
              </a:rPr>
              <a:t> </a:t>
            </a:r>
            <a:endParaRPr lang="en-GB" dirty="0"/>
          </a:p>
        </p:txBody>
      </p:sp>
      <p:sp>
        <p:nvSpPr>
          <p:cNvPr id="3" name="Content Placeholder 2">
            <a:extLst>
              <a:ext uri="{FF2B5EF4-FFF2-40B4-BE49-F238E27FC236}">
                <a16:creationId xmlns:a16="http://schemas.microsoft.com/office/drawing/2014/main" id="{BE38669C-43D9-EC58-1DBA-246EB82C49EF}"/>
              </a:ext>
            </a:extLst>
          </p:cNvPr>
          <p:cNvSpPr>
            <a:spLocks noGrp="1"/>
          </p:cNvSpPr>
          <p:nvPr>
            <p:ph idx="1"/>
          </p:nvPr>
        </p:nvSpPr>
        <p:spPr/>
        <p:txBody>
          <a:bodyPr/>
          <a:lstStyle/>
          <a:p>
            <a:pPr marL="0" indent="0">
              <a:buNone/>
            </a:pPr>
            <a:r>
              <a:rPr lang="en-GB" b="0" i="0" dirty="0">
                <a:solidFill>
                  <a:srgbClr val="202A30"/>
                </a:solidFill>
                <a:effectLst/>
              </a:rPr>
              <a:t>This </a:t>
            </a:r>
            <a:r>
              <a:rPr lang="en-GB" dirty="0">
                <a:solidFill>
                  <a:srgbClr val="202A30"/>
                </a:solidFill>
              </a:rPr>
              <a:t>entails </a:t>
            </a:r>
            <a:r>
              <a:rPr lang="en-GB" b="0" i="0" dirty="0">
                <a:solidFill>
                  <a:srgbClr val="202A30"/>
                </a:solidFill>
                <a:effectLst/>
              </a:rPr>
              <a:t>what the national organisations such as NHS England and its partners do to enable construction of the House of Care (at the community and personal levels).</a:t>
            </a:r>
          </a:p>
          <a:p>
            <a:pPr marL="0" indent="0">
              <a:buNone/>
            </a:pPr>
            <a:r>
              <a:rPr lang="en-GB" dirty="0">
                <a:solidFill>
                  <a:srgbClr val="202A30"/>
                </a:solidFill>
              </a:rPr>
              <a:t>                                              (NHS, 2022)</a:t>
            </a:r>
            <a:endParaRPr lang="en-GB" dirty="0"/>
          </a:p>
        </p:txBody>
      </p:sp>
    </p:spTree>
    <p:extLst>
      <p:ext uri="{BB962C8B-B14F-4D97-AF65-F5344CB8AC3E}">
        <p14:creationId xmlns:p14="http://schemas.microsoft.com/office/powerpoint/2010/main" val="3638853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sz="4400" b="1" i="1" dirty="0">
                <a:solidFill>
                  <a:schemeClr val="bg1"/>
                </a:solidFill>
                <a:cs typeface="Arial" panose="020B0604020202020204" pitchFamily="34" charset="0"/>
              </a:rPr>
              <a:t>What is the NHS and Social Care Model?</a:t>
            </a:r>
            <a:endParaRPr lang="en-GB" b="1" i="1" dirty="0">
              <a:solidFill>
                <a:schemeClr val="bg1"/>
              </a:solidFill>
              <a:cs typeface="Arial" panose="020B0604020202020204" pitchFamily="34" charset="0"/>
            </a:endParaRP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769140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B4B2-9CEC-1413-1A17-A132436182EC}"/>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NHS and Social Care Model</a:t>
            </a:r>
          </a:p>
        </p:txBody>
      </p:sp>
      <p:pic>
        <p:nvPicPr>
          <p:cNvPr id="7" name="Content Placeholder 6">
            <a:extLst>
              <a:ext uri="{FF2B5EF4-FFF2-40B4-BE49-F238E27FC236}">
                <a16:creationId xmlns:a16="http://schemas.microsoft.com/office/drawing/2014/main" id="{E288DE0F-E94A-E8F3-73DA-5CF9A4F909AC}"/>
              </a:ext>
            </a:extLst>
          </p:cNvPr>
          <p:cNvPicPr>
            <a:picLocks noGrp="1" noChangeAspect="1"/>
          </p:cNvPicPr>
          <p:nvPr>
            <p:ph idx="1"/>
          </p:nvPr>
        </p:nvPicPr>
        <p:blipFill>
          <a:blip r:embed="rId2"/>
          <a:stretch>
            <a:fillRect/>
          </a:stretch>
        </p:blipFill>
        <p:spPr>
          <a:xfrm>
            <a:off x="1331640" y="1434803"/>
            <a:ext cx="6338243" cy="4032448"/>
          </a:xfrm>
        </p:spPr>
      </p:pic>
    </p:spTree>
    <p:extLst>
      <p:ext uri="{BB962C8B-B14F-4D97-AF65-F5344CB8AC3E}">
        <p14:creationId xmlns:p14="http://schemas.microsoft.com/office/powerpoint/2010/main" val="39685545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DB4B-C3A8-44C7-2435-E2D7B8C31786}"/>
              </a:ext>
            </a:extLst>
          </p:cNvPr>
          <p:cNvSpPr>
            <a:spLocks noGrp="1"/>
          </p:cNvSpPr>
          <p:nvPr>
            <p:ph type="title"/>
          </p:nvPr>
        </p:nvSpPr>
        <p:spPr/>
        <p:txBody>
          <a:bodyPr/>
          <a:lstStyle/>
          <a:p>
            <a:r>
              <a:rPr lang="en-GB" b="1" dirty="0"/>
              <a:t>NHS and Social Care Model</a:t>
            </a:r>
          </a:p>
        </p:txBody>
      </p:sp>
      <p:sp>
        <p:nvSpPr>
          <p:cNvPr id="3" name="Content Placeholder 2">
            <a:extLst>
              <a:ext uri="{FF2B5EF4-FFF2-40B4-BE49-F238E27FC236}">
                <a16:creationId xmlns:a16="http://schemas.microsoft.com/office/drawing/2014/main" id="{A0BF0C4A-8BAD-CA00-26BE-F0F8C06FBA18}"/>
              </a:ext>
            </a:extLst>
          </p:cNvPr>
          <p:cNvSpPr>
            <a:spLocks noGrp="1"/>
          </p:cNvSpPr>
          <p:nvPr>
            <p:ph idx="1"/>
          </p:nvPr>
        </p:nvSpPr>
        <p:spPr/>
        <p:txBody>
          <a:bodyPr>
            <a:normAutofit fontScale="77500" lnSpcReduction="20000"/>
          </a:bodyPr>
          <a:lstStyle/>
          <a:p>
            <a:pPr marL="0" indent="0">
              <a:buNone/>
            </a:pPr>
            <a:r>
              <a:rPr lang="en-GB" dirty="0"/>
              <a:t>This model outlines how people with long-term conditions can be identified and receive care according to their needs;</a:t>
            </a:r>
          </a:p>
          <a:p>
            <a:pPr marL="0" indent="0">
              <a:buNone/>
            </a:pPr>
            <a:r>
              <a:rPr lang="en-GB" dirty="0"/>
              <a:t>How the Expert Patients Programme will be expanded throughout England to promote self-management; </a:t>
            </a:r>
          </a:p>
          <a:p>
            <a:pPr marL="0" indent="0">
              <a:buNone/>
            </a:pPr>
            <a:r>
              <a:rPr lang="en-GB" dirty="0"/>
              <a:t>How specialist nurses (community matrons) will support people with complex conditions; and</a:t>
            </a:r>
          </a:p>
          <a:p>
            <a:pPr marL="0" indent="0">
              <a:buNone/>
            </a:pPr>
            <a:r>
              <a:rPr lang="en-GB" dirty="0"/>
              <a:t>How teams of staff will be encouraged to work together with people with long-term conditions and their families. </a:t>
            </a:r>
          </a:p>
          <a:p>
            <a:pPr marL="0" indent="0">
              <a:buNone/>
            </a:pPr>
            <a:r>
              <a:rPr lang="en-GB" dirty="0"/>
              <a:t>                                         (The Stationery Office, 2005)</a:t>
            </a:r>
          </a:p>
        </p:txBody>
      </p:sp>
    </p:spTree>
    <p:extLst>
      <p:ext uri="{BB962C8B-B14F-4D97-AF65-F5344CB8AC3E}">
        <p14:creationId xmlns:p14="http://schemas.microsoft.com/office/powerpoint/2010/main" val="21547184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cs typeface="Arial" panose="020B0604020202020204" pitchFamily="34" charset="0"/>
              </a:rPr>
              <a:t>What are the key features in the NHS and Social Care Model?</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389512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22924-5BF8-FC7D-01FC-734C76C308CC}"/>
              </a:ext>
            </a:extLst>
          </p:cNvPr>
          <p:cNvSpPr>
            <a:spLocks noGrp="1"/>
          </p:cNvSpPr>
          <p:nvPr>
            <p:ph type="title"/>
          </p:nvPr>
        </p:nvSpPr>
        <p:spPr/>
        <p:txBody>
          <a:bodyPr>
            <a:normAutofit fontScale="90000"/>
          </a:bodyPr>
          <a:lstStyle/>
          <a:p>
            <a:r>
              <a:rPr lang="en-GB" b="1" dirty="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6888E30D-F5A8-2F38-9D05-22A50E25FBBB}"/>
              </a:ext>
            </a:extLst>
          </p:cNvPr>
          <p:cNvSpPr>
            <a:spLocks noGrp="1"/>
          </p:cNvSpPr>
          <p:nvPr>
            <p:ph idx="1"/>
          </p:nvPr>
        </p:nvSpPr>
        <p:spPr/>
        <p:txBody>
          <a:bodyPr>
            <a:noAutofit/>
          </a:bodyPr>
          <a:lstStyle/>
          <a:p>
            <a:pPr marL="0" indent="0">
              <a:buNone/>
            </a:pPr>
            <a:r>
              <a:rPr lang="en-GB" sz="2400" dirty="0">
                <a:latin typeface="Arial" panose="020B0604020202020204" pitchFamily="34" charset="0"/>
                <a:cs typeface="Arial" panose="020B0604020202020204" pitchFamily="34" charset="0"/>
              </a:rPr>
              <a:t>This model is “a systematic approach that links health, social care, patients and carers, </a:t>
            </a:r>
          </a:p>
          <a:p>
            <a:pPr marL="0" indent="0">
              <a:buNone/>
            </a:pPr>
            <a:r>
              <a:rPr lang="en-GB" sz="2400" dirty="0">
                <a:latin typeface="Arial" panose="020B0604020202020204" pitchFamily="34" charset="0"/>
                <a:cs typeface="Arial" panose="020B0604020202020204" pitchFamily="34" charset="0"/>
              </a:rPr>
              <a:t>Helps to identify everyone with a long-term condition,</a:t>
            </a:r>
          </a:p>
          <a:p>
            <a:pPr marL="0" indent="0">
              <a:buNone/>
            </a:pPr>
            <a:r>
              <a:rPr lang="en-GB" sz="2400" dirty="0">
                <a:latin typeface="Arial" panose="020B0604020202020204" pitchFamily="34" charset="0"/>
                <a:cs typeface="Arial" panose="020B0604020202020204" pitchFamily="34" charset="0"/>
              </a:rPr>
              <a:t>Helps to stratify people so they can receive care according to their needs, </a:t>
            </a:r>
          </a:p>
          <a:p>
            <a:pPr marL="0" indent="0">
              <a:buNone/>
            </a:pPr>
            <a:r>
              <a:rPr lang="en-GB" sz="2400" dirty="0">
                <a:latin typeface="Arial" panose="020B0604020202020204" pitchFamily="34" charset="0"/>
                <a:cs typeface="Arial" panose="020B0604020202020204" pitchFamily="34" charset="0"/>
              </a:rPr>
              <a:t>Helps to focus on frequent users of secondary care services, </a:t>
            </a:r>
          </a:p>
          <a:p>
            <a:pPr marL="0" indent="0">
              <a:buNone/>
            </a:pPr>
            <a:r>
              <a:rPr lang="en-GB" sz="2400" dirty="0">
                <a:latin typeface="Arial" panose="020B0604020202020204" pitchFamily="34" charset="0"/>
                <a:cs typeface="Arial" panose="020B0604020202020204" pitchFamily="34" charset="0"/>
              </a:rPr>
              <a:t>Helps to use community matrons to provide case management,</a:t>
            </a:r>
          </a:p>
          <a:p>
            <a:pPr marL="0" indent="0">
              <a:buNone/>
            </a:pPr>
            <a:r>
              <a:rPr lang="en-GB" sz="2400" dirty="0">
                <a:latin typeface="Arial" panose="020B0604020202020204" pitchFamily="34" charset="0"/>
                <a:cs typeface="Arial" panose="020B0604020202020204" pitchFamily="34" charset="0"/>
              </a:rPr>
              <a:t>                                            (The Stationery Office, 2005)</a:t>
            </a:r>
          </a:p>
        </p:txBody>
      </p:sp>
    </p:spTree>
    <p:extLst>
      <p:ext uri="{BB962C8B-B14F-4D97-AF65-F5344CB8AC3E}">
        <p14:creationId xmlns:p14="http://schemas.microsoft.com/office/powerpoint/2010/main" val="310627915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6F20-B19E-74B2-36D9-CAE3F05ABE5F}"/>
              </a:ext>
            </a:extLst>
          </p:cNvPr>
          <p:cNvSpPr>
            <a:spLocks noGrp="1"/>
          </p:cNvSpPr>
          <p:nvPr>
            <p:ph type="title"/>
          </p:nvPr>
        </p:nvSpPr>
        <p:spPr/>
        <p:txBody>
          <a:bodyPr>
            <a:normAutofit fontScale="90000"/>
          </a:bodyPr>
          <a:lstStyle/>
          <a:p>
            <a:r>
              <a:rPr lang="en-GB" b="1" dirty="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26CF25A6-E1A9-7C6B-A4B3-3983A4157B75}"/>
              </a:ext>
            </a:extLst>
          </p:cNvPr>
          <p:cNvSpPr>
            <a:spLocks noGrp="1"/>
          </p:cNvSpPr>
          <p:nvPr>
            <p:ph idx="1"/>
          </p:nvPr>
        </p:nvSpPr>
        <p:spPr>
          <a:xfrm>
            <a:off x="457200" y="1484784"/>
            <a:ext cx="8229600" cy="4032449"/>
          </a:xfrm>
        </p:spPr>
        <p:txBody>
          <a:bodyPr>
            <a:normAutofit fontScale="47500" lnSpcReduction="20000"/>
          </a:bodyPr>
          <a:lstStyle/>
          <a:p>
            <a:pPr>
              <a:lnSpc>
                <a:spcPct val="120000"/>
              </a:lnSpc>
              <a:buFont typeface="Wingdings" panose="05000000000000000000" pitchFamily="2" charset="2"/>
              <a:buChar char="§"/>
            </a:pPr>
            <a:r>
              <a:rPr lang="en-GB" sz="4200" dirty="0">
                <a:cs typeface="Arial" panose="020B0604020202020204" pitchFamily="34" charset="0"/>
              </a:rPr>
              <a:t>It also helps in developing ways to identify people who may become very high intensity service users, </a:t>
            </a:r>
          </a:p>
          <a:p>
            <a:pPr>
              <a:lnSpc>
                <a:spcPct val="120000"/>
              </a:lnSpc>
              <a:buFont typeface="Wingdings" panose="05000000000000000000" pitchFamily="2" charset="2"/>
              <a:buChar char="§"/>
            </a:pPr>
            <a:r>
              <a:rPr lang="en-GB" sz="4200" dirty="0">
                <a:cs typeface="Arial" panose="020B0604020202020204" pitchFamily="34" charset="0"/>
              </a:rPr>
              <a:t>establishing multi-disciplinary teams in primary care, supported by specialist advice, </a:t>
            </a:r>
          </a:p>
          <a:p>
            <a:pPr>
              <a:lnSpc>
                <a:spcPct val="120000"/>
              </a:lnSpc>
              <a:buFont typeface="Wingdings" panose="05000000000000000000" pitchFamily="2" charset="2"/>
              <a:buChar char="§"/>
            </a:pPr>
            <a:r>
              <a:rPr lang="en-GB" sz="4200" dirty="0">
                <a:cs typeface="Arial" panose="020B0604020202020204" pitchFamily="34" charset="0"/>
              </a:rPr>
              <a:t>developing local ways to support self care, </a:t>
            </a:r>
          </a:p>
          <a:p>
            <a:pPr>
              <a:lnSpc>
                <a:spcPct val="120000"/>
              </a:lnSpc>
              <a:buFont typeface="Wingdings" panose="05000000000000000000" pitchFamily="2" charset="2"/>
              <a:buChar char="§"/>
            </a:pPr>
            <a:r>
              <a:rPr lang="en-GB" sz="4200" dirty="0">
                <a:cs typeface="Arial" panose="020B0604020202020204" pitchFamily="34" charset="0"/>
              </a:rPr>
              <a:t>expanding the Expert Patient Programme and other self-management programmes, </a:t>
            </a:r>
          </a:p>
          <a:p>
            <a:pPr>
              <a:lnSpc>
                <a:spcPct val="120000"/>
              </a:lnSpc>
              <a:buFont typeface="Wingdings" panose="05000000000000000000" pitchFamily="2" charset="2"/>
              <a:buChar char="§"/>
            </a:pPr>
            <a:r>
              <a:rPr lang="en-GB" sz="4200" dirty="0">
                <a:cs typeface="Arial" panose="020B0604020202020204" pitchFamily="34" charset="0"/>
              </a:rPr>
              <a:t>and using tools and techniques already available to make an impact</a:t>
            </a:r>
            <a:r>
              <a:rPr lang="en-GB" sz="3800" dirty="0">
                <a:cs typeface="Arial" panose="020B0604020202020204" pitchFamily="34" charset="0"/>
              </a:rPr>
              <a:t>.</a:t>
            </a:r>
          </a:p>
          <a:p>
            <a:pPr marL="0" indent="0">
              <a:buNone/>
            </a:pPr>
            <a:r>
              <a:rPr lang="en-GB" sz="3800"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(The Stationery Office, 2005)</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2828793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cs typeface="Arial" panose="020B0604020202020204" pitchFamily="34" charset="0"/>
              </a:rPr>
              <a:t>What are the other existing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9424172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other model of care for managing people with LTC. These  include </a:t>
            </a:r>
          </a:p>
          <a:p>
            <a:pPr>
              <a:buFont typeface="Wingdings" panose="05000000000000000000" pitchFamily="2" charset="2"/>
              <a:buChar char="§"/>
            </a:pPr>
            <a:r>
              <a:rPr lang="en-GB" dirty="0"/>
              <a:t>The Chronic Care Model  </a:t>
            </a:r>
          </a:p>
          <a:p>
            <a:pPr>
              <a:buFont typeface="Wingdings" panose="05000000000000000000" pitchFamily="2" charset="2"/>
              <a:buChar char="§"/>
            </a:pPr>
            <a:r>
              <a:rPr lang="en-GB" dirty="0"/>
              <a:t>Innovative Care for Chronic Conditions Model </a:t>
            </a:r>
          </a:p>
          <a:p>
            <a:pPr>
              <a:buFont typeface="Wingdings" panose="05000000000000000000" pitchFamily="2" charset="2"/>
              <a:buChar char="§"/>
            </a:pPr>
            <a:r>
              <a:rPr lang="en-GB" dirty="0"/>
              <a:t>The Public Health Model  </a:t>
            </a:r>
          </a:p>
          <a:p>
            <a:pPr>
              <a:buFont typeface="Wingdings" panose="05000000000000000000" pitchFamily="2" charset="2"/>
              <a:buChar char="§"/>
            </a:pPr>
            <a:r>
              <a:rPr lang="en-GB" dirty="0"/>
              <a:t>The Continuity of Care Model </a:t>
            </a:r>
          </a:p>
        </p:txBody>
      </p:sp>
    </p:spTree>
    <p:extLst>
      <p:ext uri="{BB962C8B-B14F-4D97-AF65-F5344CB8AC3E}">
        <p14:creationId xmlns:p14="http://schemas.microsoft.com/office/powerpoint/2010/main" val="305840409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C4BEC-0A6B-C2C8-F14E-7F345D8940B5}"/>
              </a:ext>
            </a:extLst>
          </p:cNvPr>
          <p:cNvSpPr>
            <a:spLocks noGrp="1"/>
          </p:cNvSpPr>
          <p:nvPr>
            <p:ph type="title"/>
          </p:nvPr>
        </p:nvSpPr>
        <p:spPr/>
        <p:txBody>
          <a:bodyPr/>
          <a:lstStyle/>
          <a:p>
            <a:r>
              <a:rPr lang="en-GB" b="1" dirty="0">
                <a:cs typeface="Arial" panose="020B0604020202020204" pitchFamily="34" charset="0"/>
              </a:rPr>
              <a:t>Chronic Care Model </a:t>
            </a:r>
          </a:p>
        </p:txBody>
      </p:sp>
      <p:sp>
        <p:nvSpPr>
          <p:cNvPr id="3" name="Content Placeholder 2">
            <a:extLst>
              <a:ext uri="{FF2B5EF4-FFF2-40B4-BE49-F238E27FC236}">
                <a16:creationId xmlns:a16="http://schemas.microsoft.com/office/drawing/2014/main" id="{43988467-9585-C8D8-2DDA-F5AD805DD5E4}"/>
              </a:ext>
            </a:extLst>
          </p:cNvPr>
          <p:cNvSpPr>
            <a:spLocks noGrp="1"/>
          </p:cNvSpPr>
          <p:nvPr>
            <p:ph idx="1"/>
          </p:nvPr>
        </p:nvSpPr>
        <p:spPr/>
        <p:txBody>
          <a:bodyPr>
            <a:normAutofit fontScale="85000" lnSpcReduction="20000"/>
          </a:bodyPr>
          <a:lstStyle/>
          <a:p>
            <a:pPr marL="0" indent="0">
              <a:buNone/>
            </a:pPr>
            <a:r>
              <a:rPr lang="en-GB" dirty="0">
                <a:cs typeface="Arial" panose="020B0604020202020204" pitchFamily="34" charset="0"/>
              </a:rPr>
              <a:t>The original Chronic Care Model originated from trying to identify needs of patients with chronic conditions.</a:t>
            </a:r>
          </a:p>
          <a:p>
            <a:pPr marL="0" indent="0">
              <a:buNone/>
            </a:pPr>
            <a:r>
              <a:rPr lang="en-GB" dirty="0">
                <a:cs typeface="Arial" panose="020B0604020202020204" pitchFamily="34" charset="0"/>
              </a:rPr>
              <a:t>It was developed in the US in 1998 by Wagner and colleagues,</a:t>
            </a:r>
          </a:p>
          <a:p>
            <a:pPr marL="0" indent="0">
              <a:buNone/>
            </a:pPr>
            <a:r>
              <a:rPr lang="en-GB" dirty="0">
                <a:cs typeface="Arial" panose="020B0604020202020204" pitchFamily="34" charset="0"/>
              </a:rPr>
              <a:t>It is the best known framework for caring for people with long-term conditions. </a:t>
            </a:r>
          </a:p>
          <a:p>
            <a:pPr marL="0" indent="0">
              <a:buNone/>
            </a:pPr>
            <a:r>
              <a:rPr lang="en-GB" dirty="0">
                <a:cs typeface="Arial" panose="020B0604020202020204" pitchFamily="34" charset="0"/>
              </a:rPr>
              <a:t>The model focuses on linking informed, active people with long-term conditions with pro-active teams of professionals.</a:t>
            </a:r>
          </a:p>
        </p:txBody>
      </p:sp>
    </p:spTree>
    <p:extLst>
      <p:ext uri="{BB962C8B-B14F-4D97-AF65-F5344CB8AC3E}">
        <p14:creationId xmlns:p14="http://schemas.microsoft.com/office/powerpoint/2010/main" val="10723433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DC81-9A39-37F2-897C-B21A66A38579}"/>
              </a:ext>
            </a:extLst>
          </p:cNvPr>
          <p:cNvSpPr>
            <a:spLocks noGrp="1"/>
          </p:cNvSpPr>
          <p:nvPr>
            <p:ph type="title"/>
          </p:nvPr>
        </p:nvSpPr>
        <p:spPr/>
        <p:txBody>
          <a:bodyPr/>
          <a:lstStyle/>
          <a:p>
            <a:r>
              <a:rPr lang="en-GB" b="1" dirty="0">
                <a:latin typeface="+mn-lt"/>
                <a:cs typeface="Arial" panose="020B0604020202020204" pitchFamily="34" charset="0"/>
              </a:rPr>
              <a:t>Chronic Care Model </a:t>
            </a:r>
            <a:endParaRPr lang="en-GB" dirty="0">
              <a:latin typeface="+mn-lt"/>
            </a:endParaRPr>
          </a:p>
        </p:txBody>
      </p:sp>
      <p:sp>
        <p:nvSpPr>
          <p:cNvPr id="3" name="Content Placeholder 2">
            <a:extLst>
              <a:ext uri="{FF2B5EF4-FFF2-40B4-BE49-F238E27FC236}">
                <a16:creationId xmlns:a16="http://schemas.microsoft.com/office/drawing/2014/main" id="{4C23650A-2C10-27E4-5AF5-4AA0AD2DCADA}"/>
              </a:ext>
            </a:extLst>
          </p:cNvPr>
          <p:cNvSpPr>
            <a:spLocks noGrp="1"/>
          </p:cNvSpPr>
          <p:nvPr>
            <p:ph idx="1"/>
          </p:nvPr>
        </p:nvSpPr>
        <p:spPr/>
        <p:txBody>
          <a:bodyPr>
            <a:normAutofit/>
          </a:bodyPr>
          <a:lstStyle/>
          <a:p>
            <a:r>
              <a:rPr lang="en-GB" dirty="0">
                <a:cs typeface="Arial" panose="020B0604020202020204" pitchFamily="34" charset="0"/>
              </a:rPr>
              <a:t>It recognises that a substantial portion of chronic care takes place outside formal healthcare settings.</a:t>
            </a:r>
          </a:p>
          <a:p>
            <a:r>
              <a:rPr lang="en-GB" dirty="0">
                <a:cs typeface="Arial" panose="020B0604020202020204" pitchFamily="34" charset="0"/>
              </a:rPr>
              <a:t>It suggest that to achieve a good health outcome for people living with LTC six elements must be considered. </a:t>
            </a:r>
          </a:p>
        </p:txBody>
      </p:sp>
    </p:spTree>
    <p:extLst>
      <p:ext uri="{BB962C8B-B14F-4D97-AF65-F5344CB8AC3E}">
        <p14:creationId xmlns:p14="http://schemas.microsoft.com/office/powerpoint/2010/main" val="316990007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0307-39BB-82EE-6C5B-1BF5BCD709A7}"/>
              </a:ext>
            </a:extLst>
          </p:cNvPr>
          <p:cNvSpPr>
            <a:spLocks noGrp="1"/>
          </p:cNvSpPr>
          <p:nvPr>
            <p:ph type="title"/>
          </p:nvPr>
        </p:nvSpPr>
        <p:spPr/>
        <p:txBody>
          <a:bodyPr>
            <a:normAutofit fontScale="90000"/>
          </a:bodyPr>
          <a:lstStyle/>
          <a:p>
            <a:r>
              <a:rPr lang="en-GB" b="1" dirty="0">
                <a:cs typeface="Arial" panose="020B0604020202020204" pitchFamily="34" charset="0"/>
              </a:rPr>
              <a:t>Six elements of Chronic Care Model </a:t>
            </a:r>
            <a:endParaRPr lang="en-GB" dirty="0"/>
          </a:p>
        </p:txBody>
      </p:sp>
      <p:sp>
        <p:nvSpPr>
          <p:cNvPr id="3" name="Content Placeholder 2">
            <a:extLst>
              <a:ext uri="{FF2B5EF4-FFF2-40B4-BE49-F238E27FC236}">
                <a16:creationId xmlns:a16="http://schemas.microsoft.com/office/drawing/2014/main" id="{6308900F-8EE5-78B8-A0F3-D8D7DD8B0912}"/>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cs typeface="Arial" panose="020B0604020202020204" pitchFamily="34" charset="0"/>
              </a:rPr>
              <a:t>Community resources, </a:t>
            </a:r>
          </a:p>
          <a:p>
            <a:pPr>
              <a:buFont typeface="Wingdings" panose="05000000000000000000" pitchFamily="2" charset="2"/>
              <a:buChar char="§"/>
            </a:pPr>
            <a:r>
              <a:rPr lang="en-GB" dirty="0">
                <a:cs typeface="Arial" panose="020B0604020202020204" pitchFamily="34" charset="0"/>
              </a:rPr>
              <a:t>Healthcare organization, </a:t>
            </a:r>
          </a:p>
          <a:p>
            <a:pPr>
              <a:buFont typeface="Wingdings" panose="05000000000000000000" pitchFamily="2" charset="2"/>
              <a:buChar char="§"/>
            </a:pPr>
            <a:r>
              <a:rPr lang="en-GB" dirty="0">
                <a:cs typeface="Arial" panose="020B0604020202020204" pitchFamily="34" charset="0"/>
              </a:rPr>
              <a:t>Self-management support, </a:t>
            </a:r>
          </a:p>
          <a:p>
            <a:pPr>
              <a:buFont typeface="Wingdings" panose="05000000000000000000" pitchFamily="2" charset="2"/>
              <a:buChar char="§"/>
            </a:pPr>
            <a:r>
              <a:rPr lang="en-GB" dirty="0">
                <a:cs typeface="Arial" panose="020B0604020202020204" pitchFamily="34" charset="0"/>
              </a:rPr>
              <a:t>Decision support, </a:t>
            </a:r>
          </a:p>
          <a:p>
            <a:pPr>
              <a:buFont typeface="Wingdings" panose="05000000000000000000" pitchFamily="2" charset="2"/>
              <a:buChar char="§"/>
            </a:pPr>
            <a:r>
              <a:rPr lang="en-GB" dirty="0">
                <a:cs typeface="Arial" panose="020B0604020202020204" pitchFamily="34" charset="0"/>
              </a:rPr>
              <a:t>Delivery system redesign, and </a:t>
            </a:r>
          </a:p>
          <a:p>
            <a:pPr>
              <a:buFont typeface="Wingdings" panose="05000000000000000000" pitchFamily="2" charset="2"/>
              <a:buChar char="§"/>
            </a:pPr>
            <a:r>
              <a:rPr lang="en-GB" dirty="0">
                <a:cs typeface="Arial" panose="020B0604020202020204" pitchFamily="34" charset="0"/>
              </a:rPr>
              <a:t>clinical information systems.</a:t>
            </a:r>
          </a:p>
          <a:p>
            <a:pPr marL="0" indent="0">
              <a:buNone/>
            </a:pPr>
            <a:r>
              <a:rPr lang="en-GB" dirty="0">
                <a:cs typeface="Arial" panose="020B0604020202020204" pitchFamily="34" charset="0"/>
              </a:rPr>
              <a:t>          (</a:t>
            </a:r>
            <a:r>
              <a:rPr lang="de-DE" sz="3000" dirty="0">
                <a:cs typeface="Arial" panose="020B0604020202020204" pitchFamily="34" charset="0"/>
              </a:rPr>
              <a:t>Bodenheimer, Wagner, Grumbach, 2022)</a:t>
            </a:r>
            <a:endParaRPr lang="en-GB" sz="3000" dirty="0">
              <a:cs typeface="Arial" panose="020B0604020202020204" pitchFamily="34" charset="0"/>
            </a:endParaRPr>
          </a:p>
        </p:txBody>
      </p:sp>
    </p:spTree>
    <p:extLst>
      <p:ext uri="{BB962C8B-B14F-4D97-AF65-F5344CB8AC3E}">
        <p14:creationId xmlns:p14="http://schemas.microsoft.com/office/powerpoint/2010/main" val="145380783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2F2A8-B5C8-C2BD-028C-0489AEF0DE50}"/>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8C26C20-65C3-F7D2-7943-57175E9326A9}"/>
              </a:ext>
            </a:extLst>
          </p:cNvPr>
          <p:cNvPicPr>
            <a:picLocks noGrp="1" noChangeAspect="1"/>
          </p:cNvPicPr>
          <p:nvPr>
            <p:ph idx="1"/>
          </p:nvPr>
        </p:nvPicPr>
        <p:blipFill>
          <a:blip r:embed="rId3"/>
          <a:stretch>
            <a:fillRect/>
          </a:stretch>
        </p:blipFill>
        <p:spPr>
          <a:xfrm>
            <a:off x="287524" y="188640"/>
            <a:ext cx="8568952" cy="4968552"/>
          </a:xfrm>
        </p:spPr>
      </p:pic>
      <p:sp>
        <p:nvSpPr>
          <p:cNvPr id="8" name="TextBox 7">
            <a:extLst>
              <a:ext uri="{FF2B5EF4-FFF2-40B4-BE49-F238E27FC236}">
                <a16:creationId xmlns:a16="http://schemas.microsoft.com/office/drawing/2014/main" id="{9CDBB482-C2E9-B242-6361-F0D0A365963A}"/>
              </a:ext>
            </a:extLst>
          </p:cNvPr>
          <p:cNvSpPr txBox="1"/>
          <p:nvPr/>
        </p:nvSpPr>
        <p:spPr>
          <a:xfrm>
            <a:off x="6300192" y="5159449"/>
            <a:ext cx="2232248" cy="369332"/>
          </a:xfrm>
          <a:prstGeom prst="rect">
            <a:avLst/>
          </a:prstGeom>
          <a:noFill/>
        </p:spPr>
        <p:txBody>
          <a:bodyPr wrap="square">
            <a:spAutoFit/>
          </a:bodyPr>
          <a:lstStyle/>
          <a:p>
            <a:r>
              <a:rPr lang="en-GB" dirty="0"/>
              <a:t>(Wagner, 1998)</a:t>
            </a:r>
          </a:p>
        </p:txBody>
      </p:sp>
    </p:spTree>
    <p:extLst>
      <p:ext uri="{BB962C8B-B14F-4D97-AF65-F5344CB8AC3E}">
        <p14:creationId xmlns:p14="http://schemas.microsoft.com/office/powerpoint/2010/main" val="63673575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D8181-2B76-D777-0DA9-D876B2BA3EB6}"/>
              </a:ext>
            </a:extLst>
          </p:cNvPr>
          <p:cNvSpPr>
            <a:spLocks noGrp="1"/>
          </p:cNvSpPr>
          <p:nvPr>
            <p:ph type="title"/>
          </p:nvPr>
        </p:nvSpPr>
        <p:spPr/>
        <p:txBody>
          <a:bodyPr>
            <a:normAutofit/>
          </a:bodyPr>
          <a:lstStyle/>
          <a:p>
            <a:r>
              <a:rPr lang="en-GB" b="1" dirty="0"/>
              <a:t>Key Principles of CC model</a:t>
            </a:r>
          </a:p>
        </p:txBody>
      </p:sp>
      <p:sp>
        <p:nvSpPr>
          <p:cNvPr id="3" name="Content Placeholder 2">
            <a:extLst>
              <a:ext uri="{FF2B5EF4-FFF2-40B4-BE49-F238E27FC236}">
                <a16:creationId xmlns:a16="http://schemas.microsoft.com/office/drawing/2014/main" id="{DA67EBFB-C3F4-F790-BBBB-1BF4A8B1FD85}"/>
              </a:ext>
            </a:extLst>
          </p:cNvPr>
          <p:cNvSpPr>
            <a:spLocks noGrp="1"/>
          </p:cNvSpPr>
          <p:nvPr>
            <p:ph idx="1"/>
          </p:nvPr>
        </p:nvSpPr>
        <p:spPr>
          <a:xfrm>
            <a:off x="457200" y="1600200"/>
            <a:ext cx="8686800" cy="4205063"/>
          </a:xfrm>
        </p:spPr>
        <p:txBody>
          <a:bodyPr>
            <a:normAutofit fontScale="32500" lnSpcReduction="20000"/>
          </a:bodyPr>
          <a:lstStyle/>
          <a:p>
            <a:pPr marL="0" indent="0">
              <a:buNone/>
            </a:pPr>
            <a:r>
              <a:rPr lang="en-GB" sz="6800" dirty="0"/>
              <a:t>Mobilising community resources to meet the needs of people with long-term conditions, </a:t>
            </a:r>
          </a:p>
          <a:p>
            <a:pPr marL="0" indent="0">
              <a:buNone/>
            </a:pPr>
            <a:r>
              <a:rPr lang="en-GB" sz="6800" dirty="0"/>
              <a:t>Creating a culture, organisation, and mechanisms that promote safe, high quality care, </a:t>
            </a:r>
          </a:p>
          <a:p>
            <a:pPr marL="0" indent="0">
              <a:buNone/>
            </a:pPr>
            <a:r>
              <a:rPr lang="en-GB" sz="6800" dirty="0"/>
              <a:t>Empowering and preparing people to manage their health and healthcare, </a:t>
            </a:r>
          </a:p>
          <a:p>
            <a:pPr marL="0" indent="0">
              <a:buNone/>
            </a:pPr>
            <a:r>
              <a:rPr lang="en-GB" sz="6800" dirty="0"/>
              <a:t>Delivering effective, efficient care and self-management support, </a:t>
            </a:r>
          </a:p>
          <a:p>
            <a:pPr marL="0" indent="0">
              <a:buNone/>
            </a:pPr>
            <a:r>
              <a:rPr lang="en-GB" sz="6800" dirty="0"/>
              <a:t>Promoting care that is consistent with research evidence and patient preferences, and</a:t>
            </a:r>
          </a:p>
          <a:p>
            <a:pPr marL="0" indent="0">
              <a:buNone/>
            </a:pPr>
            <a:r>
              <a:rPr lang="en-GB" sz="6800" dirty="0"/>
              <a:t>Organising patient and population data to facilitate efficient and effective care. </a:t>
            </a:r>
          </a:p>
          <a:p>
            <a:pPr marL="0" indent="0">
              <a:buNone/>
            </a:pPr>
            <a:r>
              <a:rPr lang="en-GB" sz="6800" dirty="0"/>
              <a:t>                             </a:t>
            </a:r>
            <a:r>
              <a:rPr lang="en-GB" sz="6000" dirty="0"/>
              <a:t>                                      (Wagner, 1998)</a:t>
            </a:r>
          </a:p>
          <a:p>
            <a:endParaRPr lang="en-GB" dirty="0"/>
          </a:p>
        </p:txBody>
      </p:sp>
    </p:spTree>
    <p:extLst>
      <p:ext uri="{BB962C8B-B14F-4D97-AF65-F5344CB8AC3E}">
        <p14:creationId xmlns:p14="http://schemas.microsoft.com/office/powerpoint/2010/main" val="37081529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BA60-DE0E-F4B5-6F7D-101B8784D52A}"/>
              </a:ext>
            </a:extLst>
          </p:cNvPr>
          <p:cNvSpPr>
            <a:spLocks noGrp="1"/>
          </p:cNvSpPr>
          <p:nvPr>
            <p:ph type="title"/>
          </p:nvPr>
        </p:nvSpPr>
        <p:spPr/>
        <p:txBody>
          <a:bodyPr/>
          <a:lstStyle/>
          <a:p>
            <a:r>
              <a:rPr lang="en-GB" b="1" dirty="0">
                <a:cs typeface="Arial" panose="020B0604020202020204" pitchFamily="34" charset="0"/>
              </a:rPr>
              <a:t>Revised Chronic Care Model</a:t>
            </a:r>
          </a:p>
        </p:txBody>
      </p:sp>
      <p:sp>
        <p:nvSpPr>
          <p:cNvPr id="3" name="Content Placeholder 2">
            <a:extLst>
              <a:ext uri="{FF2B5EF4-FFF2-40B4-BE49-F238E27FC236}">
                <a16:creationId xmlns:a16="http://schemas.microsoft.com/office/drawing/2014/main" id="{4C861286-3476-3627-5234-E60AECAFD8AC}"/>
              </a:ext>
            </a:extLst>
          </p:cNvPr>
          <p:cNvSpPr>
            <a:spLocks noGrp="1"/>
          </p:cNvSpPr>
          <p:nvPr>
            <p:ph idx="1"/>
          </p:nvPr>
        </p:nvSpPr>
        <p:spPr>
          <a:xfrm>
            <a:off x="539552" y="1340768"/>
            <a:ext cx="8229600" cy="3917032"/>
          </a:xfrm>
        </p:spPr>
        <p:txBody>
          <a:bodyPr>
            <a:normAutofit lnSpcReduction="10000"/>
          </a:bodyPr>
          <a:lstStyle/>
          <a:p>
            <a:pPr marL="0" indent="0">
              <a:buNone/>
            </a:pPr>
            <a:r>
              <a:rPr lang="en-GB" dirty="0">
                <a:cs typeface="Arial" panose="020B0604020202020204" pitchFamily="34" charset="0"/>
              </a:rPr>
              <a:t>In 2003, the Chronic Care Model was revised to include </a:t>
            </a:r>
          </a:p>
          <a:p>
            <a:pPr>
              <a:buFont typeface="Wingdings" panose="05000000000000000000" pitchFamily="2" charset="2"/>
              <a:buChar char="§"/>
            </a:pPr>
            <a:r>
              <a:rPr lang="en-GB" dirty="0">
                <a:cs typeface="Arial" panose="020B0604020202020204" pitchFamily="34" charset="0"/>
              </a:rPr>
              <a:t>cultural competency, </a:t>
            </a:r>
          </a:p>
          <a:p>
            <a:pPr>
              <a:buFont typeface="Wingdings" panose="05000000000000000000" pitchFamily="2" charset="2"/>
              <a:buChar char="§"/>
            </a:pPr>
            <a:r>
              <a:rPr lang="en-GB" dirty="0">
                <a:cs typeface="Arial" panose="020B0604020202020204" pitchFamily="34" charset="0"/>
              </a:rPr>
              <a:t>patient safety, </a:t>
            </a:r>
          </a:p>
          <a:p>
            <a:pPr>
              <a:buFont typeface="Wingdings" panose="05000000000000000000" pitchFamily="2" charset="2"/>
              <a:buChar char="§"/>
            </a:pPr>
            <a:r>
              <a:rPr lang="en-GB" dirty="0">
                <a:cs typeface="Arial" panose="020B0604020202020204" pitchFamily="34" charset="0"/>
              </a:rPr>
              <a:t>care coordination, </a:t>
            </a:r>
          </a:p>
          <a:p>
            <a:pPr>
              <a:buFont typeface="Wingdings" panose="05000000000000000000" pitchFamily="2" charset="2"/>
              <a:buChar char="§"/>
            </a:pPr>
            <a:r>
              <a:rPr lang="en-GB" dirty="0">
                <a:cs typeface="Arial" panose="020B0604020202020204" pitchFamily="34" charset="0"/>
              </a:rPr>
              <a:t>community policies, and </a:t>
            </a:r>
          </a:p>
          <a:p>
            <a:pPr>
              <a:buFont typeface="Wingdings" panose="05000000000000000000" pitchFamily="2" charset="2"/>
              <a:buChar char="§"/>
            </a:pPr>
            <a:r>
              <a:rPr lang="en-GB" dirty="0">
                <a:cs typeface="Arial" panose="020B0604020202020204" pitchFamily="34" charset="0"/>
              </a:rPr>
              <a:t>case management. </a:t>
            </a:r>
          </a:p>
        </p:txBody>
      </p:sp>
    </p:spTree>
    <p:extLst>
      <p:ext uri="{BB962C8B-B14F-4D97-AF65-F5344CB8AC3E}">
        <p14:creationId xmlns:p14="http://schemas.microsoft.com/office/powerpoint/2010/main" val="411575774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F3A2-B710-9AB9-2287-6395A52913DF}"/>
              </a:ext>
            </a:extLst>
          </p:cNvPr>
          <p:cNvSpPr>
            <a:spLocks noGrp="1"/>
          </p:cNvSpPr>
          <p:nvPr>
            <p:ph type="title"/>
          </p:nvPr>
        </p:nvSpPr>
        <p:spPr>
          <a:xfrm>
            <a:off x="179512" y="274638"/>
            <a:ext cx="8507288" cy="1143000"/>
          </a:xfrm>
        </p:spPr>
        <p:txBody>
          <a:bodyPr>
            <a:normAutofit fontScale="90000"/>
          </a:bodyPr>
          <a:lstStyle/>
          <a:p>
            <a:r>
              <a:rPr lang="en-GB" b="1" dirty="0"/>
              <a:t>The Expanded Chronic Care Model</a:t>
            </a:r>
          </a:p>
        </p:txBody>
      </p:sp>
      <p:sp>
        <p:nvSpPr>
          <p:cNvPr id="3" name="Content Placeholder 2">
            <a:extLst>
              <a:ext uri="{FF2B5EF4-FFF2-40B4-BE49-F238E27FC236}">
                <a16:creationId xmlns:a16="http://schemas.microsoft.com/office/drawing/2014/main" id="{8C952BBC-3802-C697-9CDA-7A950E0789AD}"/>
              </a:ext>
            </a:extLst>
          </p:cNvPr>
          <p:cNvSpPr>
            <a:spLocks noGrp="1"/>
          </p:cNvSpPr>
          <p:nvPr>
            <p:ph idx="1"/>
          </p:nvPr>
        </p:nvSpPr>
        <p:spPr/>
        <p:txBody>
          <a:bodyPr>
            <a:normAutofit fontScale="92500" lnSpcReduction="10000"/>
          </a:bodyPr>
          <a:lstStyle/>
          <a:p>
            <a:pPr marL="0" indent="0">
              <a:buNone/>
            </a:pPr>
            <a:r>
              <a:rPr lang="en-GB" dirty="0"/>
              <a:t>Some countries like Canada have adapted or added to the Chronic Care Model because they felt that the original model focused on clinically oriented systems, making it challenging to be applied to prevention and health promotion activities.</a:t>
            </a:r>
          </a:p>
          <a:p>
            <a:pPr marL="0" indent="0">
              <a:buNone/>
            </a:pPr>
            <a:r>
              <a:rPr lang="en-GB" dirty="0"/>
              <a:t>This brought into limelight the </a:t>
            </a:r>
          </a:p>
          <a:p>
            <a:pPr marL="0" indent="0" algn="ctr">
              <a:buNone/>
            </a:pPr>
            <a:r>
              <a:rPr lang="en-GB" b="1" i="1" dirty="0"/>
              <a:t>“The Expanded Chronic Care Model”</a:t>
            </a:r>
          </a:p>
        </p:txBody>
      </p:sp>
    </p:spTree>
    <p:extLst>
      <p:ext uri="{BB962C8B-B14F-4D97-AF65-F5344CB8AC3E}">
        <p14:creationId xmlns:p14="http://schemas.microsoft.com/office/powerpoint/2010/main" val="241999402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DC85C-0A8E-8C52-30DA-58C052B2310B}"/>
              </a:ext>
            </a:extLst>
          </p:cNvPr>
          <p:cNvSpPr>
            <a:spLocks noGrp="1"/>
          </p:cNvSpPr>
          <p:nvPr>
            <p:ph type="title"/>
          </p:nvPr>
        </p:nvSpPr>
        <p:spPr/>
        <p:txBody>
          <a:bodyPr>
            <a:normAutofit/>
          </a:bodyPr>
          <a:lstStyle/>
          <a:p>
            <a:r>
              <a:rPr lang="en-GB" sz="3600" b="1" dirty="0"/>
              <a:t>The Expanded Chronic Care Model</a:t>
            </a:r>
            <a:endParaRPr lang="en-GB" sz="3600" dirty="0"/>
          </a:p>
        </p:txBody>
      </p:sp>
      <p:pic>
        <p:nvPicPr>
          <p:cNvPr id="5" name="Content Placeholder 4">
            <a:extLst>
              <a:ext uri="{FF2B5EF4-FFF2-40B4-BE49-F238E27FC236}">
                <a16:creationId xmlns:a16="http://schemas.microsoft.com/office/drawing/2014/main" id="{6E16844C-FC61-9B41-9766-880CE2EAE745}"/>
              </a:ext>
            </a:extLst>
          </p:cNvPr>
          <p:cNvPicPr>
            <a:picLocks noGrp="1" noChangeAspect="1"/>
          </p:cNvPicPr>
          <p:nvPr>
            <p:ph idx="1"/>
          </p:nvPr>
        </p:nvPicPr>
        <p:blipFill>
          <a:blip r:embed="rId3"/>
          <a:stretch>
            <a:fillRect/>
          </a:stretch>
        </p:blipFill>
        <p:spPr>
          <a:xfrm>
            <a:off x="1511660" y="1124744"/>
            <a:ext cx="6120680" cy="4392488"/>
          </a:xfrm>
        </p:spPr>
      </p:pic>
      <p:sp>
        <p:nvSpPr>
          <p:cNvPr id="7" name="TextBox 6">
            <a:extLst>
              <a:ext uri="{FF2B5EF4-FFF2-40B4-BE49-F238E27FC236}">
                <a16:creationId xmlns:a16="http://schemas.microsoft.com/office/drawing/2014/main" id="{0A44823B-29A0-732D-AA6A-C3031F70FEB0}"/>
              </a:ext>
            </a:extLst>
          </p:cNvPr>
          <p:cNvSpPr txBox="1"/>
          <p:nvPr/>
        </p:nvSpPr>
        <p:spPr>
          <a:xfrm>
            <a:off x="5705872" y="5366181"/>
            <a:ext cx="3438128" cy="369332"/>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Ministry of Health Planning (2003</a:t>
            </a:r>
            <a:r>
              <a:rPr lang="en-GB" sz="18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25729739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AFB0-178D-A142-6092-42B1603857A7}"/>
              </a:ext>
            </a:extLst>
          </p:cNvPr>
          <p:cNvSpPr>
            <a:spLocks noGrp="1"/>
          </p:cNvSpPr>
          <p:nvPr>
            <p:ph type="title"/>
          </p:nvPr>
        </p:nvSpPr>
        <p:spPr/>
        <p:txBody>
          <a:bodyPr>
            <a:normAutofit fontScale="90000"/>
          </a:bodyPr>
          <a:lstStyle/>
          <a:p>
            <a:r>
              <a:rPr lang="en-GB" b="1" dirty="0"/>
              <a:t>Innovative Care for Chronic Conditions Model</a:t>
            </a:r>
          </a:p>
        </p:txBody>
      </p:sp>
      <p:sp>
        <p:nvSpPr>
          <p:cNvPr id="3" name="Content Placeholder 2">
            <a:extLst>
              <a:ext uri="{FF2B5EF4-FFF2-40B4-BE49-F238E27FC236}">
                <a16:creationId xmlns:a16="http://schemas.microsoft.com/office/drawing/2014/main" id="{40617A8E-8F20-2666-171B-ADA2ED7AA80B}"/>
              </a:ext>
            </a:extLst>
          </p:cNvPr>
          <p:cNvSpPr>
            <a:spLocks noGrp="1"/>
          </p:cNvSpPr>
          <p:nvPr>
            <p:ph idx="1"/>
          </p:nvPr>
        </p:nvSpPr>
        <p:spPr/>
        <p:txBody>
          <a:bodyPr>
            <a:normAutofit lnSpcReduction="10000"/>
          </a:bodyPr>
          <a:lstStyle/>
          <a:p>
            <a:pPr marL="0" indent="0">
              <a:buNone/>
            </a:pPr>
            <a:r>
              <a:rPr lang="en-GB" dirty="0"/>
              <a:t>In 2002, WHO adapted the Chronic Care Model to focus more on community and policy aspects of improving chronic care. </a:t>
            </a:r>
          </a:p>
          <a:p>
            <a:pPr marL="0" indent="0">
              <a:buNone/>
            </a:pPr>
            <a:r>
              <a:rPr lang="en-GB" dirty="0"/>
              <a:t>The Innovative Care for Chronic Conditions Model focuses on improving care at three different levels: micro level (individual and family), </a:t>
            </a:r>
            <a:r>
              <a:rPr lang="en-GB" dirty="0" err="1"/>
              <a:t>meso</a:t>
            </a:r>
            <a:r>
              <a:rPr lang="en-GB" dirty="0"/>
              <a:t> level (healthcare organisation and community), and macro level (policy).</a:t>
            </a:r>
          </a:p>
        </p:txBody>
      </p:sp>
    </p:spTree>
    <p:extLst>
      <p:ext uri="{BB962C8B-B14F-4D97-AF65-F5344CB8AC3E}">
        <p14:creationId xmlns:p14="http://schemas.microsoft.com/office/powerpoint/2010/main" val="15598294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4AB5-5154-701A-A587-5BECA221628C}"/>
              </a:ext>
            </a:extLst>
          </p:cNvPr>
          <p:cNvSpPr>
            <a:spLocks noGrp="1"/>
          </p:cNvSpPr>
          <p:nvPr>
            <p:ph type="title"/>
          </p:nvPr>
        </p:nvSpPr>
        <p:spPr/>
        <p:txBody>
          <a:bodyPr>
            <a:normAutofit fontScale="90000"/>
          </a:bodyPr>
          <a:lstStyle/>
          <a:p>
            <a:r>
              <a:rPr lang="en-GB" b="1" dirty="0"/>
              <a:t>Innovative Care for Chronic Conditions Model</a:t>
            </a:r>
            <a:endParaRPr lang="en-GB" dirty="0"/>
          </a:p>
        </p:txBody>
      </p:sp>
      <p:sp>
        <p:nvSpPr>
          <p:cNvPr id="3" name="Content Placeholder 2">
            <a:extLst>
              <a:ext uri="{FF2B5EF4-FFF2-40B4-BE49-F238E27FC236}">
                <a16:creationId xmlns:a16="http://schemas.microsoft.com/office/drawing/2014/main" id="{525B14D2-8AE4-4A9C-963A-6D04D16CF681}"/>
              </a:ext>
            </a:extLst>
          </p:cNvPr>
          <p:cNvSpPr>
            <a:spLocks noGrp="1"/>
          </p:cNvSpPr>
          <p:nvPr>
            <p:ph idx="1"/>
          </p:nvPr>
        </p:nvSpPr>
        <p:spPr/>
        <p:txBody>
          <a:bodyPr>
            <a:normAutofit fontScale="70000" lnSpcReduction="20000"/>
          </a:bodyPr>
          <a:lstStyle/>
          <a:p>
            <a:pPr marL="0" indent="0">
              <a:lnSpc>
                <a:spcPct val="120000"/>
              </a:lnSpc>
              <a:buNone/>
            </a:pPr>
            <a:r>
              <a:rPr lang="en-GB" dirty="0"/>
              <a:t>At the centre of the Innovative Care for Chronic Conditions Framework is the micro level, consisting of people with long-term conditions, families, community partners, and the healthcare team. </a:t>
            </a:r>
          </a:p>
          <a:p>
            <a:pPr marL="0" indent="0">
              <a:lnSpc>
                <a:spcPct val="120000"/>
              </a:lnSpc>
              <a:buNone/>
            </a:pPr>
            <a:r>
              <a:rPr lang="en-GB" dirty="0"/>
              <a:t>The model suggests that positive outcomes for people with long-term conditions occur only when people and their families, community partners, and health professionals are informed, motivated, and working together. </a:t>
            </a:r>
          </a:p>
          <a:p>
            <a:pPr marL="0" indent="0">
              <a:lnSpc>
                <a:spcPct val="120000"/>
              </a:lnSpc>
              <a:buNone/>
            </a:pPr>
            <a:r>
              <a:rPr lang="en-GB" dirty="0"/>
              <a:t>The micro level is supported by healthcare organisations and the broader community, which in turn influence and are impacted on by the broader policy environment.</a:t>
            </a:r>
          </a:p>
        </p:txBody>
      </p:sp>
    </p:spTree>
    <p:extLst>
      <p:ext uri="{BB962C8B-B14F-4D97-AF65-F5344CB8AC3E}">
        <p14:creationId xmlns:p14="http://schemas.microsoft.com/office/powerpoint/2010/main" val="9498554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9D0E-1426-E575-5EF2-9FFD37E7CE4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D15D5E9-83E4-8AEE-10C8-7865BC8A9FDC}"/>
              </a:ext>
            </a:extLst>
          </p:cNvPr>
          <p:cNvPicPr>
            <a:picLocks noGrp="1" noChangeAspect="1"/>
          </p:cNvPicPr>
          <p:nvPr>
            <p:ph idx="1"/>
          </p:nvPr>
        </p:nvPicPr>
        <p:blipFill>
          <a:blip r:embed="rId2"/>
          <a:stretch>
            <a:fillRect/>
          </a:stretch>
        </p:blipFill>
        <p:spPr>
          <a:xfrm>
            <a:off x="374848" y="44624"/>
            <a:ext cx="8373616" cy="5688632"/>
          </a:xfrm>
        </p:spPr>
      </p:pic>
    </p:spTree>
    <p:extLst>
      <p:ext uri="{BB962C8B-B14F-4D97-AF65-F5344CB8AC3E}">
        <p14:creationId xmlns:p14="http://schemas.microsoft.com/office/powerpoint/2010/main" val="149046075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C4672-C0C5-93DE-ED47-5946F4336C23}"/>
              </a:ext>
            </a:extLst>
          </p:cNvPr>
          <p:cNvSpPr>
            <a:spLocks noGrp="1"/>
          </p:cNvSpPr>
          <p:nvPr>
            <p:ph type="title"/>
          </p:nvPr>
        </p:nvSpPr>
        <p:spPr/>
        <p:txBody>
          <a:bodyPr/>
          <a:lstStyle/>
          <a:p>
            <a:r>
              <a:rPr lang="en-GB" b="1" dirty="0"/>
              <a:t>Public Health Model</a:t>
            </a:r>
          </a:p>
        </p:txBody>
      </p:sp>
      <p:sp>
        <p:nvSpPr>
          <p:cNvPr id="3" name="Content Placeholder 2">
            <a:extLst>
              <a:ext uri="{FF2B5EF4-FFF2-40B4-BE49-F238E27FC236}">
                <a16:creationId xmlns:a16="http://schemas.microsoft.com/office/drawing/2014/main" id="{45881AD6-E094-9196-95EA-CAAC0E4016D5}"/>
              </a:ext>
            </a:extLst>
          </p:cNvPr>
          <p:cNvSpPr>
            <a:spLocks noGrp="1"/>
          </p:cNvSpPr>
          <p:nvPr>
            <p:ph idx="1"/>
          </p:nvPr>
        </p:nvSpPr>
        <p:spPr/>
        <p:txBody>
          <a:bodyPr>
            <a:normAutofit fontScale="85000" lnSpcReduction="20000"/>
          </a:bodyPr>
          <a:lstStyle/>
          <a:p>
            <a:pPr marL="0" indent="0">
              <a:lnSpc>
                <a:spcPct val="110000"/>
              </a:lnSpc>
              <a:buNone/>
            </a:pPr>
            <a:r>
              <a:rPr lang="en-GB" dirty="0"/>
              <a:t>The underlying principle of the Public Health Model is that in order to impact on the burden of chronic conditions, there must be three levels of intervention: </a:t>
            </a:r>
          </a:p>
          <a:p>
            <a:pPr>
              <a:lnSpc>
                <a:spcPct val="110000"/>
              </a:lnSpc>
            </a:pPr>
            <a:r>
              <a:rPr lang="en-GB" dirty="0"/>
              <a:t>Population-wide policies, </a:t>
            </a:r>
          </a:p>
          <a:p>
            <a:pPr>
              <a:lnSpc>
                <a:spcPct val="110000"/>
              </a:lnSpc>
            </a:pPr>
            <a:r>
              <a:rPr lang="en-GB" dirty="0"/>
              <a:t>Community activities, and</a:t>
            </a:r>
          </a:p>
          <a:p>
            <a:pPr>
              <a:lnSpc>
                <a:spcPct val="110000"/>
              </a:lnSpc>
            </a:pPr>
            <a:r>
              <a:rPr lang="en-GB" dirty="0"/>
              <a:t>health services.</a:t>
            </a:r>
          </a:p>
          <a:p>
            <a:pPr marL="0" indent="0">
              <a:lnSpc>
                <a:spcPct val="110000"/>
              </a:lnSpc>
              <a:buNone/>
            </a:pPr>
            <a:r>
              <a:rPr lang="en-GB" dirty="0"/>
              <a:t>The model suggests that it is important to identify and address interactions between and among the three levels of action. </a:t>
            </a:r>
          </a:p>
        </p:txBody>
      </p:sp>
    </p:spTree>
    <p:extLst>
      <p:ext uri="{BB962C8B-B14F-4D97-AF65-F5344CB8AC3E}">
        <p14:creationId xmlns:p14="http://schemas.microsoft.com/office/powerpoint/2010/main" val="3705428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F5C5B-F11E-9664-B30D-30A4F9CB8F2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813394E-343F-E911-0363-FEE7F58EEB42}"/>
              </a:ext>
            </a:extLst>
          </p:cNvPr>
          <p:cNvPicPr>
            <a:picLocks noGrp="1" noChangeAspect="1"/>
          </p:cNvPicPr>
          <p:nvPr>
            <p:ph idx="1"/>
          </p:nvPr>
        </p:nvPicPr>
        <p:blipFill>
          <a:blip r:embed="rId2"/>
          <a:stretch>
            <a:fillRect/>
          </a:stretch>
        </p:blipFill>
        <p:spPr>
          <a:xfrm>
            <a:off x="457200" y="188640"/>
            <a:ext cx="8363272" cy="5472608"/>
          </a:xfrm>
        </p:spPr>
      </p:pic>
    </p:spTree>
    <p:extLst>
      <p:ext uri="{BB962C8B-B14F-4D97-AF65-F5344CB8AC3E}">
        <p14:creationId xmlns:p14="http://schemas.microsoft.com/office/powerpoint/2010/main" val="225605758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13059-0E62-E08B-1CA0-5641F3E6C92A}"/>
              </a:ext>
            </a:extLst>
          </p:cNvPr>
          <p:cNvSpPr>
            <a:spLocks noGrp="1"/>
          </p:cNvSpPr>
          <p:nvPr>
            <p:ph type="title"/>
          </p:nvPr>
        </p:nvSpPr>
        <p:spPr>
          <a:xfrm>
            <a:off x="457200" y="53752"/>
            <a:ext cx="8229600" cy="1143000"/>
          </a:xfrm>
        </p:spPr>
        <p:txBody>
          <a:bodyPr/>
          <a:lstStyle/>
          <a:p>
            <a:r>
              <a:rPr lang="en-GB" b="1" dirty="0"/>
              <a:t>Models of LTC care</a:t>
            </a:r>
          </a:p>
        </p:txBody>
      </p:sp>
      <p:pic>
        <p:nvPicPr>
          <p:cNvPr id="5" name="Content Placeholder 4">
            <a:extLst>
              <a:ext uri="{FF2B5EF4-FFF2-40B4-BE49-F238E27FC236}">
                <a16:creationId xmlns:a16="http://schemas.microsoft.com/office/drawing/2014/main" id="{48FD403A-B3E5-4BD4-E819-AE7EB039E502}"/>
              </a:ext>
            </a:extLst>
          </p:cNvPr>
          <p:cNvPicPr>
            <a:picLocks noGrp="1" noChangeAspect="1"/>
          </p:cNvPicPr>
          <p:nvPr>
            <p:ph idx="1"/>
          </p:nvPr>
        </p:nvPicPr>
        <p:blipFill>
          <a:blip r:embed="rId2"/>
          <a:stretch>
            <a:fillRect/>
          </a:stretch>
        </p:blipFill>
        <p:spPr>
          <a:xfrm>
            <a:off x="683568" y="1124744"/>
            <a:ext cx="7596844" cy="4536504"/>
          </a:xfrm>
        </p:spPr>
      </p:pic>
    </p:spTree>
    <p:extLst>
      <p:ext uri="{BB962C8B-B14F-4D97-AF65-F5344CB8AC3E}">
        <p14:creationId xmlns:p14="http://schemas.microsoft.com/office/powerpoint/2010/main" val="285108609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B1746-38D6-7C66-089F-8DB61069CA78}"/>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CD1516C0-C811-B45A-7EF0-5D7C9677397B}"/>
              </a:ext>
            </a:extLst>
          </p:cNvPr>
          <p:cNvSpPr>
            <a:spLocks noGrp="1"/>
          </p:cNvSpPr>
          <p:nvPr>
            <p:ph idx="1"/>
          </p:nvPr>
        </p:nvSpPr>
        <p:spPr>
          <a:xfrm>
            <a:off x="457200" y="1417638"/>
            <a:ext cx="8229600" cy="4171602"/>
          </a:xfrm>
        </p:spPr>
        <p:txBody>
          <a:bodyPr>
            <a:normAutofit fontScale="55000" lnSpcReduction="20000"/>
          </a:bodyPr>
          <a:lstStyle/>
          <a:p>
            <a:pPr marL="0" indent="0">
              <a:buNone/>
            </a:pPr>
            <a:r>
              <a:rPr lang="en-GB" sz="4400" dirty="0">
                <a:cs typeface="Arial" panose="020B0604020202020204" pitchFamily="34" charset="0"/>
              </a:rPr>
              <a:t>Management of people with multimorbidity should focus on:</a:t>
            </a:r>
          </a:p>
          <a:p>
            <a:pPr>
              <a:buFont typeface="Wingdings" panose="05000000000000000000" pitchFamily="2" charset="2"/>
              <a:buChar char="§"/>
            </a:pPr>
            <a:r>
              <a:rPr lang="en-GB" sz="4400" dirty="0">
                <a:cs typeface="Arial" panose="020B0604020202020204" pitchFamily="34" charset="0"/>
              </a:rPr>
              <a:t>How the person's health conditions and their treatments interact and how this affects quality of life.</a:t>
            </a:r>
          </a:p>
          <a:p>
            <a:pPr>
              <a:buFont typeface="Wingdings" panose="05000000000000000000" pitchFamily="2" charset="2"/>
              <a:buChar char="§"/>
            </a:pPr>
            <a:r>
              <a:rPr lang="en-GB" sz="4400" dirty="0">
                <a:cs typeface="Arial" panose="020B0604020202020204" pitchFamily="34" charset="0"/>
              </a:rPr>
              <a:t>The person's individual needs, preferences for treatments, health priorities, lifestyle and goals.</a:t>
            </a:r>
          </a:p>
          <a:p>
            <a:pPr>
              <a:buFont typeface="Wingdings" panose="05000000000000000000" pitchFamily="2" charset="2"/>
              <a:buChar char="§"/>
            </a:pPr>
            <a:r>
              <a:rPr lang="en-GB" sz="4400" dirty="0">
                <a:cs typeface="Arial" panose="020B0604020202020204" pitchFamily="34" charset="0"/>
              </a:rPr>
              <a:t>The benefits and risks of following recommendations from guidance on single health conditions.</a:t>
            </a:r>
          </a:p>
          <a:p>
            <a:pPr>
              <a:buFont typeface="Wingdings" panose="05000000000000000000" pitchFamily="2" charset="2"/>
              <a:buChar char="§"/>
            </a:pPr>
            <a:r>
              <a:rPr lang="en-GB" sz="4400" dirty="0">
                <a:cs typeface="Arial" panose="020B0604020202020204" pitchFamily="34" charset="0"/>
              </a:rPr>
              <a:t>Improving quality of life by reducing treatment burden, adverse events, and unplanned care.</a:t>
            </a:r>
          </a:p>
          <a:p>
            <a:pPr>
              <a:buFont typeface="Wingdings" panose="05000000000000000000" pitchFamily="2" charset="2"/>
              <a:buChar char="§"/>
            </a:pPr>
            <a:r>
              <a:rPr lang="en-GB" sz="4400" dirty="0">
                <a:cs typeface="Arial" panose="020B0604020202020204" pitchFamily="34" charset="0"/>
              </a:rPr>
              <a:t>Improving coordination of care across services.</a:t>
            </a:r>
          </a:p>
          <a:p>
            <a:pPr marL="0" indent="0">
              <a:buNone/>
            </a:pPr>
            <a:r>
              <a:rPr lang="en-GB" sz="4400" dirty="0">
                <a:cs typeface="Arial" panose="020B0604020202020204" pitchFamily="34" charset="0"/>
              </a:rPr>
              <a:t>                                                                          (NICE, 2022)</a:t>
            </a:r>
          </a:p>
          <a:p>
            <a:endParaRPr lang="en-GB" dirty="0"/>
          </a:p>
        </p:txBody>
      </p:sp>
    </p:spTree>
    <p:extLst>
      <p:ext uri="{BB962C8B-B14F-4D97-AF65-F5344CB8AC3E}">
        <p14:creationId xmlns:p14="http://schemas.microsoft.com/office/powerpoint/2010/main" val="395977222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4238-91D1-5F59-758D-3CFA80D0D254}"/>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77E0B9B3-2A49-D517-D774-14BBA2743E02}"/>
              </a:ext>
            </a:extLst>
          </p:cNvPr>
          <p:cNvSpPr>
            <a:spLocks noGrp="1"/>
          </p:cNvSpPr>
          <p:nvPr>
            <p:ph idx="1"/>
          </p:nvPr>
        </p:nvSpPr>
        <p:spPr/>
        <p:txBody>
          <a:bodyPr>
            <a:normAutofit fontScale="85000" lnSpcReduction="20000"/>
          </a:bodyPr>
          <a:lstStyle/>
          <a:p>
            <a:pPr marL="0" indent="0">
              <a:buNone/>
            </a:pPr>
            <a:r>
              <a:rPr lang="en-GB" dirty="0"/>
              <a:t>Management should also include:</a:t>
            </a:r>
          </a:p>
          <a:p>
            <a:r>
              <a:rPr lang="en-GB" dirty="0"/>
              <a:t>Discussing the purpose of a multimorbidity approach.</a:t>
            </a:r>
          </a:p>
          <a:p>
            <a:r>
              <a:rPr lang="en-GB" dirty="0"/>
              <a:t>Reviewing medicines and other treatments and taking into account evidence of likely benefits and harms for the individual patient and outcomes important to the person.</a:t>
            </a:r>
          </a:p>
          <a:p>
            <a:r>
              <a:rPr lang="en-GB" dirty="0"/>
              <a:t>Developing and agreeing an individualised management plan</a:t>
            </a:r>
          </a:p>
          <a:p>
            <a:pPr marL="0" indent="0">
              <a:buNone/>
            </a:pPr>
            <a:r>
              <a:rPr lang="en-GB" dirty="0"/>
              <a:t>                                                    (Nice, 2022)</a:t>
            </a:r>
          </a:p>
        </p:txBody>
      </p:sp>
    </p:spTree>
    <p:extLst>
      <p:ext uri="{BB962C8B-B14F-4D97-AF65-F5344CB8AC3E}">
        <p14:creationId xmlns:p14="http://schemas.microsoft.com/office/powerpoint/2010/main" val="79454439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85B3D-8068-FA3A-8FE1-D63B5F9E1E22}"/>
              </a:ext>
            </a:extLst>
          </p:cNvPr>
          <p:cNvSpPr>
            <a:spLocks noGrp="1"/>
          </p:cNvSpPr>
          <p:nvPr>
            <p:ph type="title"/>
          </p:nvPr>
        </p:nvSpPr>
        <p:spPr>
          <a:xfrm>
            <a:off x="395536" y="2420888"/>
            <a:ext cx="8229600" cy="1143000"/>
          </a:xfrm>
        </p:spPr>
        <p:txBody>
          <a:bodyPr/>
          <a:lstStyle/>
          <a:p>
            <a:r>
              <a:rPr lang="en-GB" b="1" dirty="0"/>
              <a:t>Seminar Session</a:t>
            </a:r>
          </a:p>
        </p:txBody>
      </p:sp>
    </p:spTree>
    <p:extLst>
      <p:ext uri="{BB962C8B-B14F-4D97-AF65-F5344CB8AC3E}">
        <p14:creationId xmlns:p14="http://schemas.microsoft.com/office/powerpoint/2010/main" val="40259333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93FDF-5096-2FAA-0040-5F221C691676}"/>
              </a:ext>
            </a:extLst>
          </p:cNvPr>
          <p:cNvSpPr>
            <a:spLocks noGrp="1"/>
          </p:cNvSpPr>
          <p:nvPr>
            <p:ph type="title"/>
          </p:nvPr>
        </p:nvSpPr>
        <p:spPr>
          <a:xfrm>
            <a:off x="448108" y="-99392"/>
            <a:ext cx="8229600" cy="1143000"/>
          </a:xfrm>
        </p:spPr>
        <p:txBody>
          <a:bodyPr/>
          <a:lstStyle/>
          <a:p>
            <a:r>
              <a:rPr lang="en-GB" b="1" dirty="0"/>
              <a:t>Seminar Activity </a:t>
            </a:r>
          </a:p>
        </p:txBody>
      </p:sp>
      <p:sp>
        <p:nvSpPr>
          <p:cNvPr id="3" name="Content Placeholder 2">
            <a:extLst>
              <a:ext uri="{FF2B5EF4-FFF2-40B4-BE49-F238E27FC236}">
                <a16:creationId xmlns:a16="http://schemas.microsoft.com/office/drawing/2014/main" id="{9AE915B7-D8FF-627B-4A4E-71D7FF6578D2}"/>
              </a:ext>
            </a:extLst>
          </p:cNvPr>
          <p:cNvSpPr>
            <a:spLocks noGrp="1"/>
          </p:cNvSpPr>
          <p:nvPr>
            <p:ph idx="1"/>
          </p:nvPr>
        </p:nvSpPr>
        <p:spPr>
          <a:xfrm>
            <a:off x="457200" y="1043608"/>
            <a:ext cx="8229600" cy="4617640"/>
          </a:xfrm>
        </p:spPr>
        <p:txBody>
          <a:bodyPr>
            <a:normAutofit fontScale="77500" lnSpcReduction="20000"/>
          </a:bodyPr>
          <a:lstStyle/>
          <a:p>
            <a:pPr marL="0" indent="0">
              <a:buNone/>
            </a:pPr>
            <a:r>
              <a:rPr lang="en-GB" sz="3200" dirty="0"/>
              <a:t>Break out in </a:t>
            </a:r>
            <a:r>
              <a:rPr lang="en-GB" dirty="0"/>
              <a:t>groups (max. 5 students) </a:t>
            </a:r>
          </a:p>
          <a:p>
            <a:r>
              <a:rPr lang="en-GB" sz="3200" dirty="0"/>
              <a:t>Check/study the link below about multimorbidity and discuss</a:t>
            </a:r>
            <a:endParaRPr lang="en-GB" dirty="0">
              <a:hlinkClick r:id="rId2"/>
            </a:endParaRPr>
          </a:p>
          <a:p>
            <a:pPr marL="0" indent="0">
              <a:buNone/>
            </a:pPr>
            <a:r>
              <a:rPr lang="en-GB" dirty="0">
                <a:hlinkClick r:id="rId3"/>
              </a:rPr>
              <a:t>Scenario: Management | Management | Multimorbidity | CKS | NICE</a:t>
            </a:r>
            <a:r>
              <a:rPr lang="en-GB" dirty="0"/>
              <a:t> </a:t>
            </a:r>
            <a:r>
              <a:rPr lang="en-GB" dirty="0">
                <a:hlinkClick r:id="rId3"/>
              </a:rPr>
              <a:t>https://cks.nice.org.uk/topics/multimorbidity/management/management/</a:t>
            </a:r>
            <a:endParaRPr lang="en-GB" dirty="0"/>
          </a:p>
          <a:p>
            <a:r>
              <a:rPr lang="en-GB" dirty="0"/>
              <a:t>What is multimorbidity?</a:t>
            </a:r>
          </a:p>
          <a:p>
            <a:r>
              <a:rPr lang="en-GB" dirty="0"/>
              <a:t>Which areas should have your focus?</a:t>
            </a:r>
          </a:p>
          <a:p>
            <a:r>
              <a:rPr lang="en-GB" dirty="0"/>
              <a:t>What are your propositions to manage multimorbidity, consider a multimorbidity approach?</a:t>
            </a:r>
          </a:p>
          <a:p>
            <a:r>
              <a:rPr lang="en-GB" dirty="0"/>
              <a:t>You will need to present your findings at a NICE committee meeting.</a:t>
            </a:r>
            <a:endParaRPr lang="en-GB" b="1" dirty="0"/>
          </a:p>
          <a:p>
            <a:endParaRPr lang="en-GB" b="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192666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A0AA-6B20-3B2A-7360-E1A63C4CA337}"/>
              </a:ext>
            </a:extLst>
          </p:cNvPr>
          <p:cNvSpPr>
            <a:spLocks noGrp="1"/>
          </p:cNvSpPr>
          <p:nvPr>
            <p:ph type="title"/>
          </p:nvPr>
        </p:nvSpPr>
        <p:spPr>
          <a:xfrm>
            <a:off x="457200" y="188640"/>
            <a:ext cx="8229600" cy="1143000"/>
          </a:xfrm>
        </p:spPr>
        <p:txBody>
          <a:bodyPr/>
          <a:lstStyle/>
          <a:p>
            <a:r>
              <a:rPr lang="en-GB" b="1" dirty="0"/>
              <a:t>What did I learn today?</a:t>
            </a:r>
          </a:p>
        </p:txBody>
      </p:sp>
      <p:sp>
        <p:nvSpPr>
          <p:cNvPr id="3" name="Content Placeholder 2">
            <a:extLst>
              <a:ext uri="{FF2B5EF4-FFF2-40B4-BE49-F238E27FC236}">
                <a16:creationId xmlns:a16="http://schemas.microsoft.com/office/drawing/2014/main" id="{24703FAC-25FC-D3B6-CC78-5B0AFD8467A5}"/>
              </a:ext>
            </a:extLst>
          </p:cNvPr>
          <p:cNvSpPr>
            <a:spLocks noGrp="1"/>
          </p:cNvSpPr>
          <p:nvPr>
            <p:ph idx="1"/>
          </p:nvPr>
        </p:nvSpPr>
        <p:spPr>
          <a:xfrm>
            <a:off x="628650" y="1930110"/>
            <a:ext cx="7886700" cy="1789446"/>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10D21ECB-9D1F-C0F3-36D4-A8BC34C26C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4221088"/>
            <a:ext cx="2524928" cy="1472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63947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42A6-5363-A4C9-51EB-E92A68B2B4E8}"/>
              </a:ext>
            </a:extLst>
          </p:cNvPr>
          <p:cNvSpPr>
            <a:spLocks noGrp="1"/>
          </p:cNvSpPr>
          <p:nvPr>
            <p:ph type="title"/>
          </p:nvPr>
        </p:nvSpPr>
        <p:spPr>
          <a:xfrm>
            <a:off x="457200" y="-171400"/>
            <a:ext cx="8229600" cy="1143000"/>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376A827-A469-31BB-3B30-2D333392367E}"/>
              </a:ext>
            </a:extLst>
          </p:cNvPr>
          <p:cNvSpPr>
            <a:spLocks noGrp="1"/>
          </p:cNvSpPr>
          <p:nvPr>
            <p:ph idx="1"/>
          </p:nvPr>
        </p:nvSpPr>
        <p:spPr>
          <a:xfrm>
            <a:off x="457200" y="971600"/>
            <a:ext cx="8229600" cy="3917032"/>
          </a:xfrm>
        </p:spPr>
        <p:txBody>
          <a:bodyPr>
            <a:normAutofit fontScale="25000" lnSpcReduction="20000"/>
          </a:bodyPr>
          <a:lstStyle/>
          <a:p>
            <a:r>
              <a:rPr lang="en-GB" sz="4800" dirty="0">
                <a:latin typeface="Arial" panose="020B0604020202020204" pitchFamily="34" charset="0"/>
                <a:cs typeface="Arial" panose="020B0604020202020204" pitchFamily="34" charset="0"/>
              </a:rPr>
              <a:t>Glasby, J. &amp; Dickinson, H. (2014) Partnership working in  health and social care: what is integrated care and how can  we deliver it? Bristol: The Policy </a:t>
            </a:r>
            <a:r>
              <a:rPr lang="en-GB" sz="4800" dirty="0" err="1">
                <a:latin typeface="Arial" panose="020B0604020202020204" pitchFamily="34" charset="0"/>
                <a:cs typeface="Arial" panose="020B0604020202020204" pitchFamily="34" charset="0"/>
              </a:rPr>
              <a:t>Pr</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Khalifa, M. &amp; I., Ali Zabani (2016). Utilizing health analytics in improving the performance of healthcare services: A case study on a tertiary care hospital, Journal of Infection and Public Health, Volume 9, Issue 6. Pages 757-765</a:t>
            </a:r>
          </a:p>
          <a:p>
            <a:r>
              <a:rPr lang="en-GB" sz="4800" dirty="0">
                <a:latin typeface="Arial" panose="020B0604020202020204" pitchFamily="34" charset="0"/>
                <a:cs typeface="Arial" panose="020B0604020202020204" pitchFamily="34" charset="0"/>
              </a:rPr>
              <a:t>Department of Health (2004) Improving Chronic Disease Management. London: </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Bodenheimer T, Wagner EH, </a:t>
            </a:r>
            <a:r>
              <a:rPr lang="en-GB" sz="4800" dirty="0" err="1">
                <a:latin typeface="Arial" panose="020B0604020202020204" pitchFamily="34" charset="0"/>
                <a:cs typeface="Arial" panose="020B0604020202020204" pitchFamily="34" charset="0"/>
              </a:rPr>
              <a:t>Grumbach</a:t>
            </a:r>
            <a:r>
              <a:rPr lang="en-GB" sz="4800" dirty="0">
                <a:latin typeface="Arial" panose="020B0604020202020204" pitchFamily="34" charset="0"/>
                <a:cs typeface="Arial" panose="020B0604020202020204" pitchFamily="34" charset="0"/>
              </a:rPr>
              <a:t> K. (2002) Improving primary care for patients with chronic illness: the chronic care model, Part 2. JAMA 2002; 288(15): 1909-1914. </a:t>
            </a:r>
          </a:p>
          <a:p>
            <a:r>
              <a:rPr lang="en-GB" sz="4800" dirty="0">
                <a:latin typeface="Arial" panose="020B0604020202020204" pitchFamily="34" charset="0"/>
                <a:cs typeface="Arial" panose="020B0604020202020204" pitchFamily="34" charset="0"/>
              </a:rPr>
              <a:t>Smith, J., Swallow, V. and Coyne, I., (2015) Involving parents in managing their child's long-term condition—a concept synthesis of family-centred care and partnership-in-care. Journal of </a:t>
            </a:r>
            <a:r>
              <a:rPr lang="en-GB" sz="4800" dirty="0" err="1">
                <a:latin typeface="Arial" panose="020B0604020202020204" pitchFamily="34" charset="0"/>
                <a:cs typeface="Arial" panose="020B0604020202020204" pitchFamily="34" charset="0"/>
              </a:rPr>
              <a:t>pediatric</a:t>
            </a:r>
            <a:r>
              <a:rPr lang="en-GB" sz="4800" dirty="0">
                <a:latin typeface="Arial" panose="020B0604020202020204" pitchFamily="34" charset="0"/>
                <a:cs typeface="Arial" panose="020B0604020202020204" pitchFamily="34" charset="0"/>
              </a:rPr>
              <a:t> nursing, 30(1), pp.143-159.</a:t>
            </a:r>
          </a:p>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Wagner EH. (1998) Chronic disease management: what will it take to improve care for chronic illness? Effective Clinical Practice; 1: pp. 2-4. </a:t>
            </a:r>
          </a:p>
          <a:p>
            <a:r>
              <a:rPr lang="en-GB" sz="4800" dirty="0">
                <a:solidFill>
                  <a:prstClr val="black"/>
                </a:solidFill>
                <a:latin typeface="Arial" panose="020B0604020202020204" pitchFamily="34" charset="0"/>
                <a:cs typeface="Arial" panose="020B0604020202020204" pitchFamily="34" charset="0"/>
              </a:rPr>
              <a:t>Centre for Disease Control and Prevention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  Chronic diseases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2"/>
              </a:rPr>
              <a:t>About Chronic Diseases | CDC</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hlinkClick r:id="rId2"/>
              </a:rPr>
              <a:t>https://www.cdc.gov/chronicdisease/about/index.htm</a:t>
            </a:r>
            <a:r>
              <a:rPr lang="en-GB" sz="4800" dirty="0">
                <a:latin typeface="Arial" panose="020B0604020202020204" pitchFamily="34" charset="0"/>
                <a:cs typeface="Arial" panose="020B0604020202020204" pitchFamily="34" charset="0"/>
              </a:rPr>
              <a:t> (Accessed date 15th September 2022)</a:t>
            </a:r>
          </a:p>
          <a:p>
            <a:endParaRPr lang="en-GB" sz="48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House of Care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https://www.england.nhs.uk/ourwork/clinical-policy/ltc/house-of-care/</a:t>
            </a:r>
            <a:r>
              <a:rPr lang="en-GB" sz="4800" dirty="0">
                <a:latin typeface="Arial" panose="020B0604020202020204" pitchFamily="34" charset="0"/>
                <a:cs typeface="Arial" panose="020B0604020202020204" pitchFamily="34" charset="0"/>
              </a:rPr>
              <a:t> (Accessed date 15</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Declaration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4"/>
              </a:rPr>
              <a:t>https://www.england.nhs.uk/ourwork/clinical-policy/ltc/declaration/</a:t>
            </a:r>
            <a:r>
              <a:rPr lang="en-GB" sz="4800" dirty="0">
                <a:latin typeface="Arial" panose="020B0604020202020204" pitchFamily="34" charset="0"/>
                <a:cs typeface="Arial" panose="020B0604020202020204" pitchFamily="34" charset="0"/>
              </a:rPr>
              <a:t> (Accessed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5"/>
              </a:rPr>
              <a:t>https://www.england.nhs.uk/ourwork/clinical-policy/ltc/</a:t>
            </a:r>
            <a:r>
              <a:rPr lang="en-GB" sz="4800" dirty="0">
                <a:latin typeface="Arial" panose="020B0604020202020204" pitchFamily="34" charset="0"/>
                <a:cs typeface="Arial" panose="020B0604020202020204" pitchFamily="34" charset="0"/>
              </a:rPr>
              <a:t>(Accessed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6"/>
              </a:rPr>
              <a:t>https://www.england.nhs.uk/ourwork/clinical-policy/ltc/our-work-on-long-term-conditions/</a:t>
            </a: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232541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BDC1-6DB6-4BC7-02EF-0A8ADFA98121}"/>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FCD6023-BE9C-3036-E4A9-EBBD79EF746B}"/>
              </a:ext>
            </a:extLst>
          </p:cNvPr>
          <p:cNvSpPr>
            <a:spLocks noGrp="1"/>
          </p:cNvSpPr>
          <p:nvPr>
            <p:ph idx="1"/>
          </p:nvPr>
        </p:nvSpPr>
        <p:spPr>
          <a:xfrm>
            <a:off x="539552" y="1196752"/>
            <a:ext cx="8229600" cy="3917032"/>
          </a:xfrm>
        </p:spPr>
        <p:txBody>
          <a:bodyPr>
            <a:normAutofit fontScale="25000" lnSpcReduction="20000"/>
          </a:bodyPr>
          <a:lstStyle/>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Hanlon, P., MacDonald, S., Wood, K., Allan, L. and Cooper, S.A., (2018</a:t>
            </a:r>
            <a:r>
              <a:rPr lang="en-GB" sz="4800" dirty="0">
                <a:solidFill>
                  <a:prstClr val="black"/>
                </a:solidFill>
                <a:latin typeface="Arial" panose="020B0604020202020204" pitchFamily="34" charset="0"/>
                <a:cs typeface="Arial" panose="020B0604020202020204" pitchFamily="34" charset="0"/>
              </a:rPr>
              <a:t>)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Long-term condition management in adults with intellectual disability in primary care: a systematic review. BJGP open, 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800" dirty="0">
                <a:solidFill>
                  <a:prstClr val="black"/>
                </a:solidFill>
                <a:latin typeface="Arial" panose="020B0604020202020204" pitchFamily="34" charset="0"/>
                <a:cs typeface="Arial" panose="020B0604020202020204" pitchFamily="34" charset="0"/>
              </a:rPr>
              <a:t>World Health Organization (2019) Health Systems Respond for Non-Communicable Diseases: Time for Ambition; [Cited 2020 November 18] Available online: </a:t>
            </a:r>
            <a:r>
              <a:rPr lang="en-GB" sz="4800" dirty="0">
                <a:solidFill>
                  <a:prstClr val="black"/>
                </a:solidFill>
                <a:latin typeface="Arial" panose="020B0604020202020204" pitchFamily="34" charset="0"/>
                <a:cs typeface="Arial" panose="020B0604020202020204" pitchFamily="34" charset="0"/>
                <a:hlinkClick r:id="rId2"/>
              </a:rPr>
              <a:t>https://www.who.int/health-topics/noncommunicable-diseases#tab=tab_1</a:t>
            </a:r>
            <a:r>
              <a:rPr lang="en-GB" sz="4800" dirty="0">
                <a:solidFill>
                  <a:prstClr val="black"/>
                </a:solidFill>
                <a:latin typeface="Arial" panose="020B0604020202020204" pitchFamily="34" charset="0"/>
                <a:cs typeface="Arial" panose="020B0604020202020204" pitchFamily="34" charset="0"/>
              </a:rPr>
              <a:t> (accessed on 21 January 2021).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Ward BW, Schiller JS, Goodman RA. (2014) Multiple chronic conditions among US adults: a 2012 update. Preventive Chronic Disorder;11:e62. </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Barnett K, Mercer SW, Norbury M, Watt G, Wyke S, Guthrie B. (2012) Epidemiology of multimorbidity and implications for health care, research, and medical education: a cross-sectional study. Lancet;380: 37-43.</a:t>
            </a:r>
            <a:endParaRPr lang="en-GB" sz="48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4800" b="0" i="0" dirty="0">
                <a:solidFill>
                  <a:srgbClr val="333333"/>
                </a:solidFill>
                <a:effectLst/>
                <a:latin typeface="Arial" panose="020B0604020202020204" pitchFamily="34" charset="0"/>
                <a:cs typeface="Arial" panose="020B0604020202020204" pitchFamily="34" charset="0"/>
              </a:rPr>
              <a:t>Department of Health</a:t>
            </a:r>
            <a:r>
              <a:rPr lang="en-GB" sz="4800" dirty="0">
                <a:solidFill>
                  <a:srgbClr val="333333"/>
                </a:solidFill>
                <a:latin typeface="Arial" panose="020B0604020202020204" pitchFamily="34" charset="0"/>
                <a:cs typeface="Arial" panose="020B0604020202020204" pitchFamily="34" charset="0"/>
              </a:rPr>
              <a:t> (2012) </a:t>
            </a:r>
            <a:r>
              <a:rPr lang="en-GB" sz="4800" b="0" i="0" dirty="0">
                <a:solidFill>
                  <a:srgbClr val="333333"/>
                </a:solidFill>
                <a:effectLst/>
                <a:latin typeface="Arial" panose="020B0604020202020204" pitchFamily="34" charset="0"/>
                <a:cs typeface="Arial" panose="020B0604020202020204" pitchFamily="34" charset="0"/>
              </a:rPr>
              <a:t>Long term conditions compendium of information. </a:t>
            </a:r>
            <a:r>
              <a:rPr lang="en-GB" sz="4800" dirty="0">
                <a:solidFill>
                  <a:srgbClr val="333333"/>
                </a:solidFill>
                <a:latin typeface="Arial" panose="020B0604020202020204" pitchFamily="34" charset="0"/>
                <a:cs typeface="Arial" panose="020B0604020202020204" pitchFamily="34" charset="0"/>
              </a:rPr>
              <a:t>Available at:</a:t>
            </a:r>
            <a:r>
              <a:rPr lang="en-GB" sz="4800" b="0" i="0" dirty="0">
                <a:solidFill>
                  <a:srgbClr val="333333"/>
                </a:solidFill>
                <a:effectLst/>
                <a:latin typeface="Arial" panose="020B0604020202020204" pitchFamily="34" charset="0"/>
                <a:cs typeface="Arial" panose="020B0604020202020204" pitchFamily="34" charset="0"/>
              </a:rPr>
              <a:t> </a:t>
            </a:r>
            <a:r>
              <a:rPr lang="en-GB" sz="4800" b="0" i="0" u="none" strike="noStrike" dirty="0">
                <a:solidFill>
                  <a:srgbClr val="1C497D"/>
                </a:solidFill>
                <a:effectLst/>
                <a:latin typeface="Arial" panose="020B0604020202020204" pitchFamily="34" charset="0"/>
                <a:cs typeface="Arial" panose="020B0604020202020204" pitchFamily="34" charset="0"/>
                <a:hlinkClick r:id="rId4"/>
              </a:rPr>
              <a:t>www.gov.uk/government/uploads/system/uploads/attachment_data/file/216528/dh_134486.pdf</a:t>
            </a:r>
            <a:r>
              <a:rPr lang="en-GB" sz="4800" b="0" i="0" dirty="0">
                <a:solidFill>
                  <a:srgbClr val="333333"/>
                </a:solidFill>
                <a:effectLst/>
                <a:latin typeface="Arial" panose="020B0604020202020204" pitchFamily="34" charset="0"/>
                <a:cs typeface="Arial" panose="020B0604020202020204" pitchFamily="34" charset="0"/>
              </a:rPr>
              <a:t>. (Accessed date 19</a:t>
            </a:r>
            <a:r>
              <a:rPr lang="en-GB" sz="4800" b="0" i="0" baseline="30000" dirty="0">
                <a:solidFill>
                  <a:srgbClr val="333333"/>
                </a:solidFill>
                <a:effectLst/>
                <a:latin typeface="Arial" panose="020B0604020202020204" pitchFamily="34" charset="0"/>
                <a:cs typeface="Arial" panose="020B0604020202020204" pitchFamily="34" charset="0"/>
              </a:rPr>
              <a:t>th</a:t>
            </a:r>
            <a:r>
              <a:rPr lang="en-GB" sz="4800" b="0" i="0" dirty="0">
                <a:solidFill>
                  <a:srgbClr val="333333"/>
                </a:solidFill>
                <a:effectLst/>
                <a:latin typeface="Arial" panose="020B0604020202020204" pitchFamily="34" charset="0"/>
                <a:cs typeface="Arial" panose="020B0604020202020204" pitchFamily="34" charset="0"/>
              </a:rPr>
              <a:t> September 2022)</a:t>
            </a:r>
          </a:p>
          <a:p>
            <a:pPr>
              <a:buFont typeface="Wingdings" panose="05000000000000000000" pitchFamily="2" charset="2"/>
              <a:buChar char="§"/>
            </a:pPr>
            <a:r>
              <a:rPr lang="en-GB" sz="4800" b="0" i="0" dirty="0" err="1">
                <a:solidFill>
                  <a:srgbClr val="333333"/>
                </a:solidFill>
                <a:effectLst/>
                <a:latin typeface="Arial" panose="020B0604020202020204" pitchFamily="34" charset="0"/>
                <a:cs typeface="Arial" panose="020B0604020202020204" pitchFamily="34" charset="0"/>
              </a:rPr>
              <a:t>Kingsfund</a:t>
            </a:r>
            <a:r>
              <a:rPr lang="en-GB" sz="4800" b="0" i="0" dirty="0">
                <a:solidFill>
                  <a:srgbClr val="333333"/>
                </a:solidFill>
                <a:effectLst/>
                <a:latin typeface="Arial" panose="020B0604020202020204" pitchFamily="34" charset="0"/>
                <a:cs typeface="Arial" panose="020B0604020202020204" pitchFamily="34" charset="0"/>
              </a:rPr>
              <a:t> (2022)</a:t>
            </a:r>
            <a:r>
              <a:rPr lang="en-GB" sz="4800" dirty="0">
                <a:solidFill>
                  <a:srgbClr val="333333"/>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Long-term conditions and multi-morbidity | The King's Fund (kingsfund.org.uk)</a:t>
            </a:r>
            <a:r>
              <a:rPr lang="en-GB" sz="4800" dirty="0">
                <a:latin typeface="Arial" panose="020B0604020202020204" pitchFamily="34" charset="0"/>
                <a:cs typeface="Arial" panose="020B0604020202020204" pitchFamily="34" charset="0"/>
              </a:rPr>
              <a:t> Available at:</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3"/>
              </a:rPr>
              <a:t>https://www.kingsfund.org.uk/projects/time-think-differently/trends-disease-and-disability-long-term-conditions-multi-morbidity</a:t>
            </a:r>
            <a:r>
              <a:rPr lang="en-GB" sz="4800" dirty="0">
                <a:latin typeface="Arial" panose="020B0604020202020204" pitchFamily="34" charset="0"/>
                <a:cs typeface="Arial" panose="020B0604020202020204" pitchFamily="34" charset="0"/>
              </a:rPr>
              <a:t> (accessed date 17th September 2022)</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5"/>
              </a:rPr>
              <a:t>NIHR Evidence - Making sense of the evidence: Multiple long-term conditions (multimorbidity) - NIHR Evidence - Informative and accessible health and care research</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https://evidence.nihr.ac.uk/collection/making-sense-of-the-evidence-multiple-long-term-conditions-multimorbidity/</a:t>
            </a:r>
            <a:r>
              <a:rPr lang="en-GB" sz="4800" dirty="0">
                <a:latin typeface="Arial" panose="020B0604020202020204" pitchFamily="34" charset="0"/>
                <a:cs typeface="Arial" panose="020B0604020202020204" pitchFamily="34" charset="0"/>
              </a:rPr>
              <a:t> (Accessed date 16</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(2016) </a:t>
            </a:r>
            <a:r>
              <a:rPr lang="en-GB" sz="4800" b="0" i="1" dirty="0">
                <a:solidFill>
                  <a:srgbClr val="0E0E0E"/>
                </a:solidFill>
                <a:effectLst/>
                <a:latin typeface="Arial" panose="020B0604020202020204" pitchFamily="34" charset="0"/>
                <a:cs typeface="Arial" panose="020B0604020202020204" pitchFamily="34" charset="0"/>
              </a:rPr>
              <a:t>Multimorbidity: clinical assessment and management</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7"/>
              </a:rPr>
              <a:t>http://www.nice.org.uk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8"/>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(2017) </a:t>
            </a:r>
            <a:r>
              <a:rPr lang="en-GB" sz="4800" b="0" i="1" dirty="0">
                <a:solidFill>
                  <a:srgbClr val="0E0E0E"/>
                </a:solidFill>
                <a:effectLst/>
                <a:latin typeface="Arial" panose="020B0604020202020204" pitchFamily="34" charset="0"/>
                <a:cs typeface="Arial" panose="020B0604020202020204" pitchFamily="34" charset="0"/>
              </a:rPr>
              <a:t>Multimorbidity and polypharmacy</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9"/>
              </a:rPr>
              <a:t>http://nice.org.uk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10"/>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dirty="0">
                <a:latin typeface="Arial" panose="020B0604020202020204" pitchFamily="34" charset="0"/>
                <a:cs typeface="Arial" panose="020B0604020202020204" pitchFamily="34" charset="0"/>
              </a:rPr>
              <a:t>Ministry of Health Planning (2003) A Framework for a Provincial Chronic Disease Prevention Initiative. British Columbia: Population Health and Wellness, </a:t>
            </a:r>
          </a:p>
          <a:p>
            <a:r>
              <a:rPr lang="en-GB" sz="4800" b="0" i="0" dirty="0">
                <a:solidFill>
                  <a:srgbClr val="0E0E0E"/>
                </a:solidFill>
                <a:effectLst/>
                <a:latin typeface="Arial" panose="020B0604020202020204" pitchFamily="34" charset="0"/>
                <a:cs typeface="Arial" panose="020B0604020202020204" pitchFamily="34" charset="0"/>
              </a:rPr>
              <a:t>NICE (2020) CVD risk assessment and management </a:t>
            </a:r>
            <a:r>
              <a:rPr lang="en-GB" sz="4800" dirty="0">
                <a:latin typeface="Arial" panose="020B0604020202020204" pitchFamily="34" charset="0"/>
                <a:cs typeface="Arial" panose="020B0604020202020204" pitchFamily="34" charset="0"/>
              </a:rPr>
              <a:t>Available at:</a:t>
            </a:r>
            <a:r>
              <a:rPr lang="en-GB" sz="4800" b="0" i="0" dirty="0">
                <a:solidFill>
                  <a:srgbClr val="0E0E0E"/>
                </a:solidFill>
                <a:effectLst/>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11"/>
              </a:rPr>
              <a:t>https://cks.nice.org.uk/topics/cvd-risk-assessment-management/background-information/</a:t>
            </a:r>
            <a:endParaRPr lang="en-GB" sz="4800" dirty="0">
              <a:latin typeface="Arial" panose="020B0604020202020204" pitchFamily="34" charset="0"/>
              <a:cs typeface="Arial" panose="020B0604020202020204" pitchFamily="34" charset="0"/>
            </a:endParaRPr>
          </a:p>
          <a:p>
            <a:r>
              <a:rPr lang="en-GB" sz="4800" b="0" i="0" dirty="0">
                <a:solidFill>
                  <a:srgbClr val="0E0E0E"/>
                </a:solidFill>
                <a:effectLst/>
                <a:latin typeface="Arial" panose="020B0604020202020204" pitchFamily="34" charset="0"/>
                <a:cs typeface="Arial" panose="020B0604020202020204" pitchFamily="34" charset="0"/>
              </a:rPr>
              <a:t>NICE (2018) Multimorbidity </a:t>
            </a:r>
            <a:r>
              <a:rPr lang="en-GB" sz="4800" dirty="0">
                <a:latin typeface="Arial" panose="020B0604020202020204" pitchFamily="34" charset="0"/>
                <a:cs typeface="Arial" panose="020B0604020202020204" pitchFamily="34" charset="0"/>
              </a:rPr>
              <a:t>Available </a:t>
            </a:r>
            <a:r>
              <a:rPr lang="en-GB" sz="4800" dirty="0" err="1">
                <a:latin typeface="Arial" panose="020B0604020202020204" pitchFamily="34" charset="0"/>
                <a:cs typeface="Arial" panose="020B0604020202020204" pitchFamily="34" charset="0"/>
              </a:rPr>
              <a:t>at:</a:t>
            </a:r>
            <a:r>
              <a:rPr lang="en-GB" sz="4800" dirty="0" err="1">
                <a:latin typeface="Arial" panose="020B0604020202020204" pitchFamily="34" charset="0"/>
                <a:cs typeface="Arial" panose="020B0604020202020204" pitchFamily="34" charset="0"/>
                <a:hlinkClick r:id="rId12"/>
              </a:rPr>
              <a:t>https</a:t>
            </a:r>
            <a:r>
              <a:rPr lang="en-GB" sz="4800" dirty="0">
                <a:latin typeface="Arial" panose="020B0604020202020204" pitchFamily="34" charset="0"/>
                <a:cs typeface="Arial" panose="020B0604020202020204" pitchFamily="34" charset="0"/>
                <a:hlinkClick r:id="rId12"/>
              </a:rPr>
              <a:t>://cks.nice.org.uk/topics/</a:t>
            </a:r>
            <a:r>
              <a:rPr lang="en-GB" sz="4800">
                <a:latin typeface="Arial" panose="020B0604020202020204" pitchFamily="34" charset="0"/>
                <a:cs typeface="Arial" panose="020B0604020202020204" pitchFamily="34" charset="0"/>
                <a:hlinkClick r:id="rId12"/>
              </a:rPr>
              <a:t>multimorbidity/</a:t>
            </a:r>
            <a:r>
              <a:rPr lang="en-GB" sz="480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Accessed date 16th September 2022)</a:t>
            </a: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431639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1CCA-E5F5-1342-89ED-9D11C4266417}"/>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DAC9D77C-5467-CC35-906E-6BDCD0DFAF73}"/>
              </a:ext>
            </a:extLst>
          </p:cNvPr>
          <p:cNvSpPr>
            <a:spLocks noGrp="1"/>
          </p:cNvSpPr>
          <p:nvPr>
            <p:ph idx="1"/>
          </p:nvPr>
        </p:nvSpPr>
        <p:spPr/>
        <p:txBody>
          <a:bodyPr>
            <a:normAutofit fontScale="92500" lnSpcReduction="10000"/>
          </a:bodyPr>
          <a:lstStyle/>
          <a:p>
            <a:pPr algn="l" fontAlgn="base">
              <a:buFont typeface="Arial" panose="020B0604020202020204" pitchFamily="34" charset="0"/>
              <a:buChar char="•"/>
            </a:pPr>
            <a:r>
              <a:rPr lang="en-GB" sz="2800" b="0" i="0" u="sng" dirty="0">
                <a:effectLst/>
                <a:hlinkClick r:id="rId2">
                  <a:extLst>
                    <a:ext uri="{A12FA001-AC4F-418D-AE19-62706E023703}">
                      <ahyp:hlinkClr xmlns:ahyp="http://schemas.microsoft.com/office/drawing/2018/hyperlinkcolor" val="tx"/>
                    </a:ext>
                  </a:extLst>
                </a:hlinkClick>
              </a:rPr>
              <a:t>The King’s Fund (2010) How to deliver high-quality, patient-centred, cost-effective care</a:t>
            </a:r>
            <a:r>
              <a:rPr lang="en-GB" sz="2800" b="0" i="0" dirty="0">
                <a:effectLst/>
              </a:rPr>
              <a:t>;</a:t>
            </a:r>
          </a:p>
          <a:p>
            <a:pPr algn="l" fontAlgn="base">
              <a:buFont typeface="Arial" panose="020B0604020202020204" pitchFamily="34" charset="0"/>
              <a:buChar char="•"/>
            </a:pPr>
            <a:r>
              <a:rPr lang="en-GB" sz="2800" b="0" i="0" u="sng" dirty="0">
                <a:effectLst/>
                <a:hlinkClick r:id="rId3">
                  <a:extLst>
                    <a:ext uri="{A12FA001-AC4F-418D-AE19-62706E023703}">
                      <ahyp:hlinkClr xmlns:ahyp="http://schemas.microsoft.com/office/drawing/2018/hyperlinkcolor" val="tx"/>
                    </a:ext>
                  </a:extLst>
                </a:hlinkClick>
              </a:rPr>
              <a:t>The King’s Fund (2013) Coordinated care for people with complex chronic conditions</a:t>
            </a:r>
            <a:r>
              <a:rPr lang="en-GB" sz="2800" b="0" i="0" dirty="0">
                <a:effectLst/>
              </a:rPr>
              <a:t>;</a:t>
            </a:r>
          </a:p>
          <a:p>
            <a:pPr algn="l" fontAlgn="base">
              <a:buFont typeface="Arial" panose="020B0604020202020204" pitchFamily="34" charset="0"/>
              <a:buChar char="•"/>
            </a:pPr>
            <a:r>
              <a:rPr lang="en-GB" sz="2800" b="0" i="0" u="sng" dirty="0">
                <a:effectLst/>
                <a:hlinkClick r:id="rId4">
                  <a:extLst>
                    <a:ext uri="{A12FA001-AC4F-418D-AE19-62706E023703}">
                      <ahyp:hlinkClr xmlns:ahyp="http://schemas.microsoft.com/office/drawing/2018/hyperlinkcolor" val="tx"/>
                    </a:ext>
                  </a:extLst>
                </a:hlinkClick>
              </a:rPr>
              <a:t>The King’s Fund (2013) Delivering better services for people with long term conditions: Building the house of care</a:t>
            </a:r>
            <a:r>
              <a:rPr lang="en-GB" sz="2800" b="0" i="0" dirty="0">
                <a:effectLst/>
              </a:rPr>
              <a:t>;</a:t>
            </a:r>
          </a:p>
          <a:p>
            <a:pPr algn="l" fontAlgn="base">
              <a:buFont typeface="Arial" panose="020B0604020202020204" pitchFamily="34" charset="0"/>
              <a:buChar char="•"/>
            </a:pPr>
            <a:r>
              <a:rPr lang="en-GB" sz="2800" b="0" i="0" u="none" strike="noStrike" dirty="0">
                <a:effectLst/>
                <a:hlinkClick r:id="rId5">
                  <a:extLst>
                    <a:ext uri="{A12FA001-AC4F-418D-AE19-62706E023703}">
                      <ahyp:hlinkClr xmlns:ahyp="http://schemas.microsoft.com/office/drawing/2018/hyperlinkcolor" val="tx"/>
                    </a:ext>
                  </a:extLst>
                </a:hlinkClick>
              </a:rPr>
              <a:t>The Richmond Group (2010) How to deliver high-quality, patient-centred, cost-effective care: Consensus solutions from the voluntary sector</a:t>
            </a:r>
            <a:endParaRPr lang="en-GB" sz="2800" b="0" i="0" dirty="0">
              <a:effectLst/>
            </a:endParaRPr>
          </a:p>
          <a:p>
            <a:endParaRPr lang="en-GB" dirty="0"/>
          </a:p>
        </p:txBody>
      </p:sp>
    </p:spTree>
    <p:extLst>
      <p:ext uri="{BB962C8B-B14F-4D97-AF65-F5344CB8AC3E}">
        <p14:creationId xmlns:p14="http://schemas.microsoft.com/office/powerpoint/2010/main" val="240180063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6D21-6338-B955-D0D8-16EA6ABDCBE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Further reading</a:t>
            </a:r>
          </a:p>
        </p:txBody>
      </p:sp>
      <p:sp>
        <p:nvSpPr>
          <p:cNvPr id="3" name="Content Placeholder 2">
            <a:extLst>
              <a:ext uri="{FF2B5EF4-FFF2-40B4-BE49-F238E27FC236}">
                <a16:creationId xmlns:a16="http://schemas.microsoft.com/office/drawing/2014/main" id="{5F8F94AD-BF47-8D18-E7C0-13AECB9454A1}"/>
              </a:ext>
            </a:extLst>
          </p:cNvPr>
          <p:cNvSpPr>
            <a:spLocks noGrp="1"/>
          </p:cNvSpPr>
          <p:nvPr>
            <p:ph idx="1"/>
          </p:nvPr>
        </p:nvSpPr>
        <p:spPr/>
        <p:txBody>
          <a:bodyPr>
            <a:normAutofit fontScale="85000" lnSpcReduction="20000"/>
          </a:bodyPr>
          <a:lstStyle/>
          <a:p>
            <a:r>
              <a:rPr lang="en-GB" sz="2200" dirty="0">
                <a:hlinkClick r:id="rId3"/>
              </a:rPr>
              <a:t>NHS England » House of Care – a framework for long term condition care</a:t>
            </a:r>
            <a:endParaRPr lang="en-GB" sz="2200" dirty="0"/>
          </a:p>
          <a:p>
            <a:r>
              <a:rPr lang="en-GB" sz="2200" dirty="0">
                <a:hlinkClick r:id="rId4"/>
              </a:rPr>
              <a:t>The management of long-term conditions | The King's Fund (kingsfund.org.uk)</a:t>
            </a:r>
            <a:endParaRPr lang="en-GB" sz="2200" dirty="0"/>
          </a:p>
          <a:p>
            <a:r>
              <a:rPr lang="en-GB" sz="2200" dirty="0">
                <a:hlinkClick r:id="rId5"/>
              </a:rPr>
              <a:t>https://www.sciencedirect.com/topics/nursing-and-health-professions/model-of-care</a:t>
            </a:r>
            <a:endParaRPr lang="en-GB" sz="2200" dirty="0"/>
          </a:p>
          <a:p>
            <a:r>
              <a:rPr lang="en-GB" sz="2200" dirty="0">
                <a:hlinkClick r:id="rId6"/>
              </a:rPr>
              <a:t>https://www.nice.org.uk/about/what-we-do/into-practice/measuring-the-use-of-nice-guidance/impact-of-our-guidance/niceimpact-children-and-young-peoples-healthcare/ch2-managing-long-term-conditions-in-children</a:t>
            </a:r>
            <a:endParaRPr lang="en-GB" sz="2200" dirty="0"/>
          </a:p>
          <a:p>
            <a:r>
              <a:rPr lang="en-GB" sz="2200" dirty="0">
                <a:hlinkClick r:id="rId7"/>
              </a:rPr>
              <a:t>https://www.nice.org.uk/guidance/health-and-social-care-delivery/multiple-long-term-conditions</a:t>
            </a:r>
            <a:endParaRPr lang="en-GB" sz="2200" dirty="0"/>
          </a:p>
          <a:p>
            <a:r>
              <a:rPr lang="en-GB" sz="2200" dirty="0">
                <a:hlinkClick r:id="rId8"/>
              </a:rPr>
              <a:t>https://www.nice.org.uk/about/nice-communities/social-care</a:t>
            </a:r>
            <a:endParaRPr lang="en-GB" sz="2200" dirty="0"/>
          </a:p>
          <a:p>
            <a:r>
              <a:rPr lang="en-GB" sz="2200" dirty="0">
                <a:hlinkClick r:id="rId9"/>
              </a:rPr>
              <a:t>https://pathways.nice.org.uk/</a:t>
            </a:r>
            <a:endParaRPr lang="en-GB" sz="2200" dirty="0"/>
          </a:p>
          <a:p>
            <a:endParaRPr lang="en-GB" sz="2200" dirty="0"/>
          </a:p>
          <a:p>
            <a:endParaRPr lang="en-GB" sz="2200" dirty="0"/>
          </a:p>
          <a:p>
            <a:endParaRPr lang="en-GB" sz="2200" dirty="0"/>
          </a:p>
          <a:p>
            <a:endParaRPr lang="en-GB" sz="2200" dirty="0"/>
          </a:p>
          <a:p>
            <a:endParaRPr lang="en-GB" sz="2200" dirty="0"/>
          </a:p>
          <a:p>
            <a:endParaRPr lang="en-GB" dirty="0"/>
          </a:p>
        </p:txBody>
      </p:sp>
    </p:spTree>
    <p:extLst>
      <p:ext uri="{BB962C8B-B14F-4D97-AF65-F5344CB8AC3E}">
        <p14:creationId xmlns:p14="http://schemas.microsoft.com/office/powerpoint/2010/main" val="364827415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B1A6-10B8-D5DC-F531-2191948CE339}"/>
              </a:ext>
            </a:extLst>
          </p:cNvPr>
          <p:cNvSpPr>
            <a:spLocks noGrp="1"/>
          </p:cNvSpPr>
          <p:nvPr>
            <p:ph type="title"/>
          </p:nvPr>
        </p:nvSpPr>
        <p:spPr>
          <a:xfrm>
            <a:off x="539552" y="2420888"/>
            <a:ext cx="8229600" cy="1143000"/>
          </a:xfrm>
        </p:spPr>
        <p:txBody>
          <a:bodyPr/>
          <a:lstStyle/>
          <a:p>
            <a:r>
              <a:rPr lang="en-GB" b="1" dirty="0"/>
              <a:t>Additional Activities</a:t>
            </a:r>
          </a:p>
        </p:txBody>
      </p:sp>
    </p:spTree>
    <p:extLst>
      <p:ext uri="{BB962C8B-B14F-4D97-AF65-F5344CB8AC3E}">
        <p14:creationId xmlns:p14="http://schemas.microsoft.com/office/powerpoint/2010/main" val="429197306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86E0-B6A8-5B29-869D-5A190A7F96A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CDFB5CE-5B81-0B86-83BB-29A4CD96BB36}"/>
              </a:ext>
            </a:extLst>
          </p:cNvPr>
          <p:cNvSpPr>
            <a:spLocks noGrp="1"/>
          </p:cNvSpPr>
          <p:nvPr>
            <p:ph idx="1"/>
          </p:nvPr>
        </p:nvSpPr>
        <p:spPr/>
        <p:txBody>
          <a:bodyPr>
            <a:normAutofit/>
          </a:bodyPr>
          <a:lstStyle/>
          <a:p>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3200" dirty="0">
              <a:solidFill>
                <a:prstClr val="black"/>
              </a:solidFill>
              <a:latin typeface="Arial" panose="020B0604020202020204" pitchFamily="34" charset="0"/>
              <a:cs typeface="Arial" panose="020B0604020202020204" pitchFamily="34" charset="0"/>
            </a:endParaRPr>
          </a:p>
          <a:p>
            <a:pPr marL="0" indent="0">
              <a:buNone/>
            </a:pPr>
            <a:endParaRPr lang="en-GB" dirty="0"/>
          </a:p>
          <a:p>
            <a:r>
              <a:rPr lang="en-GB" sz="2600" dirty="0">
                <a:hlinkClick r:id="rId3"/>
              </a:rPr>
              <a:t>https://www.youtube.com/watch?v=S-029Yf7AYM</a:t>
            </a:r>
            <a:endParaRPr lang="en-GB" sz="2600" dirty="0"/>
          </a:p>
          <a:p>
            <a:r>
              <a:rPr lang="en-GB" sz="2600" dirty="0">
                <a:hlinkClick r:id="rId4"/>
              </a:rPr>
              <a:t>https://www.youtube.com/watch?v=3YdlV1DsK54</a:t>
            </a:r>
            <a:endParaRPr lang="en-GB" sz="2600" dirty="0"/>
          </a:p>
          <a:p>
            <a:pPr marL="0" indent="0" algn="ctr">
              <a:buNone/>
            </a:pPr>
            <a:endParaRPr lang="en-GB" sz="2800" b="1" dirty="0"/>
          </a:p>
          <a:p>
            <a:pPr marL="0" indent="0" algn="ctr">
              <a:buNone/>
            </a:pPr>
            <a:r>
              <a:rPr lang="en-GB" sz="2800" b="1" dirty="0"/>
              <a:t>Integrated Care Practices</a:t>
            </a:r>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133393596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38D7-7298-0551-C3B5-755FDA33898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110C075C-1445-972B-276B-6D0C52B9B109}"/>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28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2800" dirty="0">
              <a:solidFill>
                <a:prstClr val="black"/>
              </a:solidFill>
              <a:latin typeface="Arial" panose="020B0604020202020204" pitchFamily="34" charset="0"/>
              <a:cs typeface="Arial" panose="020B0604020202020204" pitchFamily="34" charset="0"/>
            </a:endParaRPr>
          </a:p>
          <a:p>
            <a:r>
              <a:rPr lang="en-GB" sz="2800" dirty="0">
                <a:hlinkClick r:id="rId3"/>
              </a:rPr>
              <a:t>https://www.youtube.com/watch?v=XIG1ZQFxTvs</a:t>
            </a:r>
            <a:endParaRPr lang="en-GB" sz="2800" dirty="0"/>
          </a:p>
          <a:p>
            <a:r>
              <a:rPr lang="en-GB" sz="2800" dirty="0"/>
              <a:t>https://www.youtube.com/watch?v=eL46wGPNDsg</a:t>
            </a:r>
          </a:p>
          <a:p>
            <a:endParaRPr lang="en-GB" sz="2800" dirty="0"/>
          </a:p>
          <a:p>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Multiple Chronic Conditions</a:t>
            </a:r>
          </a:p>
          <a:p>
            <a:pPr marL="0" indent="0" algn="ctr">
              <a:buNone/>
            </a:pPr>
            <a:endParaRPr lang="en-GB" sz="2800" b="1"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3207840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5775</Words>
  <Application>Microsoft Office PowerPoint</Application>
  <PresentationFormat>On-screen Show (4:3)</PresentationFormat>
  <Paragraphs>476</Paragraphs>
  <Slides>92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92</vt:i4>
      </vt:variant>
    </vt:vector>
  </HeadingPairs>
  <TitlesOfParts>
    <vt:vector size="98" baseType="lpstr">
      <vt:lpstr>-apple-system</vt:lpstr>
      <vt:lpstr>Myriad Pro</vt:lpstr>
      <vt:lpstr>Arial</vt:lpstr>
      <vt:lpstr>Calibri</vt:lpstr>
      <vt:lpstr>Wingdings</vt:lpstr>
      <vt:lpstr>20140311PresentationUWTSDTemplate</vt:lpstr>
      <vt:lpstr>  Community Care and Management of Longer-term Conditions     Week 3</vt:lpstr>
      <vt:lpstr>Learning outcomes</vt:lpstr>
      <vt:lpstr>Aims of the Session</vt:lpstr>
      <vt:lpstr>What are the different levels of patient care?</vt:lpstr>
      <vt:lpstr>Levels of patient care</vt:lpstr>
      <vt:lpstr>Levels of patient care</vt:lpstr>
      <vt:lpstr>Primary care </vt:lpstr>
      <vt:lpstr>Importance of PHC</vt:lpstr>
      <vt:lpstr>Secondary care</vt:lpstr>
      <vt:lpstr>Secondary care</vt:lpstr>
      <vt:lpstr>Secondary care</vt:lpstr>
      <vt:lpstr>Tertiary care </vt:lpstr>
      <vt:lpstr>Tertiary care </vt:lpstr>
      <vt:lpstr>Tertiary care </vt:lpstr>
      <vt:lpstr>Quaternary care</vt:lpstr>
      <vt:lpstr>Quaternary care</vt:lpstr>
      <vt:lpstr>What are the other elements of patient care?</vt:lpstr>
      <vt:lpstr>Elements of Care</vt:lpstr>
      <vt:lpstr>Elements of Care</vt:lpstr>
      <vt:lpstr>What are Integrated Care Systems?</vt:lpstr>
      <vt:lpstr>PowerPoint Presentation</vt:lpstr>
      <vt:lpstr>What is included in an integrated care system (ICS)?</vt:lpstr>
      <vt:lpstr>Integrated care partnership (ICP)</vt:lpstr>
      <vt:lpstr>Integrated care board (ICB)</vt:lpstr>
      <vt:lpstr>Local authorities</vt:lpstr>
      <vt:lpstr>Place-based partnerships </vt:lpstr>
      <vt:lpstr>Provider collaboratives</vt:lpstr>
      <vt:lpstr>What is the purpose of integrated care systems (ICSs)?</vt:lpstr>
      <vt:lpstr>The purpose of ICSs is to bring partner organisations together to:</vt:lpstr>
      <vt:lpstr>Collaborating as ICSs will help health and care organisations tackle complex challenges, including: </vt:lpstr>
      <vt:lpstr>What is NICE?</vt:lpstr>
      <vt:lpstr>NICE</vt:lpstr>
      <vt:lpstr>NICE</vt:lpstr>
      <vt:lpstr>Seminar Activity</vt:lpstr>
      <vt:lpstr>Seminar Activity</vt:lpstr>
      <vt:lpstr>How can Long term conditions be Managed? </vt:lpstr>
      <vt:lpstr>Management of LTC</vt:lpstr>
      <vt:lpstr>Multimorbidity</vt:lpstr>
      <vt:lpstr>What are the issues/barriers related to management of long-term conditions?</vt:lpstr>
      <vt:lpstr>Barriers affecting management of LTC</vt:lpstr>
      <vt:lpstr>Cont.</vt:lpstr>
      <vt:lpstr>Cont.</vt:lpstr>
      <vt:lpstr>Cont.</vt:lpstr>
      <vt:lpstr>What are the UK model of care in the management of long-term conditions?</vt:lpstr>
      <vt:lpstr>Models of care for LTC</vt:lpstr>
      <vt:lpstr>House of Care Model </vt:lpstr>
      <vt:lpstr>House of Care model</vt:lpstr>
      <vt:lpstr>House of Care model</vt:lpstr>
      <vt:lpstr>House of Care model</vt:lpstr>
      <vt:lpstr>House of Care model</vt:lpstr>
      <vt:lpstr>House of Care model</vt:lpstr>
      <vt:lpstr>Essential continuity elements</vt:lpstr>
      <vt:lpstr>What are the mode of application of the house of care model in the management of long-term conditions?</vt:lpstr>
      <vt:lpstr>Applying the House of Care</vt:lpstr>
      <vt:lpstr>Personal level</vt:lpstr>
      <vt:lpstr>Local/community level</vt:lpstr>
      <vt:lpstr>Cont.</vt:lpstr>
      <vt:lpstr>National level </vt:lpstr>
      <vt:lpstr>What is the NHS and Social Care Model?</vt:lpstr>
      <vt:lpstr>NHS and Social Care Model</vt:lpstr>
      <vt:lpstr>NHS and Social Care Model</vt:lpstr>
      <vt:lpstr>What are the key features in the NHS and Social Care Model?</vt:lpstr>
      <vt:lpstr>Key features of the NHS and Social Care Model</vt:lpstr>
      <vt:lpstr>Key features of the NHS and Social Care Model</vt:lpstr>
      <vt:lpstr>What are the other existing model of care in the management of long-term conditions?</vt:lpstr>
      <vt:lpstr>Models of Care for LTC</vt:lpstr>
      <vt:lpstr>Chronic Care Model </vt:lpstr>
      <vt:lpstr>Chronic Care Model </vt:lpstr>
      <vt:lpstr>Six elements of Chronic Care Model </vt:lpstr>
      <vt:lpstr>PowerPoint Presentation</vt:lpstr>
      <vt:lpstr>Key Principles of CC model</vt:lpstr>
      <vt:lpstr>Revised Chronic Care Model</vt:lpstr>
      <vt:lpstr>The Expanded Chronic Care Model</vt:lpstr>
      <vt:lpstr>The Expanded Chronic Care Model</vt:lpstr>
      <vt:lpstr>Innovative Care for Chronic Conditions Model</vt:lpstr>
      <vt:lpstr>Innovative Care for Chronic Conditions Model</vt:lpstr>
      <vt:lpstr>PowerPoint Presentation</vt:lpstr>
      <vt:lpstr>Public Health Model</vt:lpstr>
      <vt:lpstr>PowerPoint Presentation</vt:lpstr>
      <vt:lpstr>Models of LTC care</vt:lpstr>
      <vt:lpstr>Management of MLTC</vt:lpstr>
      <vt:lpstr>Management of MLTC</vt:lpstr>
      <vt:lpstr>Seminar Session</vt:lpstr>
      <vt:lpstr>Seminar Activity </vt:lpstr>
      <vt:lpstr>What did I learn today?</vt:lpstr>
      <vt:lpstr>References</vt:lpstr>
      <vt:lpstr>References</vt:lpstr>
      <vt:lpstr>Further Reading</vt:lpstr>
      <vt:lpstr>Further reading</vt:lpstr>
      <vt:lpstr>Additional Activities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52</cp:revision>
  <dcterms:created xsi:type="dcterms:W3CDTF">2015-04-14T15:21:28Z</dcterms:created>
  <dcterms:modified xsi:type="dcterms:W3CDTF">2026-01-30T22:04:11Z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