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27"/>
  </p:notesMasterIdLst>
  <p:handoutMasterIdLst>
    <p:handoutMasterId r:id="rId28"/>
  </p:handoutMasterIdLst>
  <p:sldIdLst>
    <p:sldId id="256" r:id="rId4"/>
    <p:sldId id="288" r:id="rId5"/>
    <p:sldId id="328" r:id="rId6"/>
    <p:sldId id="329" r:id="rId7"/>
    <p:sldId id="333" r:id="rId8"/>
    <p:sldId id="334" r:id="rId9"/>
    <p:sldId id="330" r:id="rId10"/>
    <p:sldId id="331" r:id="rId11"/>
    <p:sldId id="332" r:id="rId12"/>
    <p:sldId id="335" r:id="rId13"/>
    <p:sldId id="293" r:id="rId14"/>
    <p:sldId id="294" r:id="rId15"/>
    <p:sldId id="317" r:id="rId16"/>
    <p:sldId id="319" r:id="rId17"/>
    <p:sldId id="320" r:id="rId18"/>
    <p:sldId id="324" r:id="rId19"/>
    <p:sldId id="325" r:id="rId20"/>
    <p:sldId id="326" r:id="rId21"/>
    <p:sldId id="321" r:id="rId22"/>
    <p:sldId id="322" r:id="rId23"/>
    <p:sldId id="323" r:id="rId24"/>
    <p:sldId id="336" r:id="rId25"/>
    <p:sldId id="33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97" autoAdjust="0"/>
    <p:restoredTop sz="94660"/>
  </p:normalViewPr>
  <p:slideViewPr>
    <p:cSldViewPr>
      <p:cViewPr varScale="1">
        <p:scale>
          <a:sx n="81" d="100"/>
          <a:sy n="81" d="100"/>
        </p:scale>
        <p:origin x="1445"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5/31/2022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about</a:t>
            </a:r>
            <a:r>
              <a:rPr lang="en-GB" baseline="0" dirty="0"/>
              <a:t> the various stakeholders of </a:t>
            </a:r>
            <a:r>
              <a:rPr lang="en-GB" baseline="0"/>
              <a:t>an organisation.</a:t>
            </a:r>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36995659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m/bitesize/guides/zypsb9q/video"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2700" b="1" dirty="0">
                <a:solidFill>
                  <a:schemeClr val="accent2">
                    <a:lumMod val="20000"/>
                    <a:lumOff val="80000"/>
                  </a:schemeClr>
                </a:solidFill>
              </a:rPr>
              <a:t>Communication in the Workplace</a:t>
            </a:r>
            <a:br>
              <a:rPr lang="en-GB" sz="2700" b="1" dirty="0">
                <a:solidFill>
                  <a:schemeClr val="accent2">
                    <a:lumMod val="20000"/>
                    <a:lumOff val="80000"/>
                  </a:schemeClr>
                </a:solidFill>
              </a:rPr>
            </a:br>
            <a:br>
              <a:rPr lang="en-GB" sz="2700" b="1" dirty="0">
                <a:solidFill>
                  <a:schemeClr val="accent2">
                    <a:lumMod val="20000"/>
                    <a:lumOff val="80000"/>
                  </a:schemeClr>
                </a:solidFill>
              </a:rPr>
            </a:br>
            <a:r>
              <a:rPr lang="en-GB" sz="2700" b="1" dirty="0">
                <a:solidFill>
                  <a:schemeClr val="accent2">
                    <a:lumMod val="20000"/>
                    <a:lumOff val="80000"/>
                  </a:schemeClr>
                </a:solidFill>
              </a:rPr>
              <a:t>WEEK 4</a:t>
            </a:r>
            <a:endParaRPr lang="en-GB" altLang="en-US" sz="27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 we will discuss…..</a:t>
            </a:r>
          </a:p>
        </p:txBody>
      </p:sp>
      <p:pic>
        <p:nvPicPr>
          <p:cNvPr id="5" name="Picture 4"/>
          <p:cNvPicPr>
            <a:picLocks noChangeAspect="1"/>
          </p:cNvPicPr>
          <p:nvPr/>
        </p:nvPicPr>
        <p:blipFill>
          <a:blip r:embed="rId3"/>
          <a:stretch>
            <a:fillRect/>
          </a:stretch>
        </p:blipFill>
        <p:spPr>
          <a:xfrm>
            <a:off x="827584" y="1484784"/>
            <a:ext cx="7704856" cy="4181687"/>
          </a:xfrm>
          <a:prstGeom prst="rect">
            <a:avLst/>
          </a:prstGeom>
        </p:spPr>
      </p:pic>
    </p:spTree>
    <p:extLst>
      <p:ext uri="{BB962C8B-B14F-4D97-AF65-F5344CB8AC3E}">
        <p14:creationId xmlns:p14="http://schemas.microsoft.com/office/powerpoint/2010/main" val="83543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A8C5-91E2-4DA9-97D5-9DB61B1C3FBB}"/>
              </a:ext>
            </a:extLst>
          </p:cNvPr>
          <p:cNvSpPr>
            <a:spLocks noGrp="1"/>
          </p:cNvSpPr>
          <p:nvPr>
            <p:ph type="title"/>
          </p:nvPr>
        </p:nvSpPr>
        <p:spPr/>
        <p:txBody>
          <a:bodyPr>
            <a:normAutofit fontScale="90000"/>
          </a:bodyPr>
          <a:lstStyle/>
          <a:p>
            <a:br>
              <a:rPr lang="en-GB" b="1" dirty="0"/>
            </a:br>
            <a:br>
              <a:rPr lang="en-GB" b="1" dirty="0"/>
            </a:br>
            <a:r>
              <a:rPr lang="en-GB" b="1" dirty="0"/>
              <a:t>EFFECTIVE COMMUNICATION in THE WORKPLACE</a:t>
            </a:r>
            <a:br>
              <a:rPr lang="en-GB" b="1" dirty="0"/>
            </a:br>
            <a:br>
              <a:rPr lang="en-GB" b="1" dirty="0"/>
            </a:br>
            <a:endParaRPr lang="en-GB" b="1" dirty="0"/>
          </a:p>
        </p:txBody>
      </p:sp>
      <p:sp>
        <p:nvSpPr>
          <p:cNvPr id="3" name="Content Placeholder 2">
            <a:extLst>
              <a:ext uri="{FF2B5EF4-FFF2-40B4-BE49-F238E27FC236}">
                <a16:creationId xmlns:a16="http://schemas.microsoft.com/office/drawing/2014/main" id="{E1ECECA1-FD0B-4985-AC0E-572E57AEAB69}"/>
              </a:ext>
            </a:extLst>
          </p:cNvPr>
          <p:cNvSpPr>
            <a:spLocks noGrp="1"/>
          </p:cNvSpPr>
          <p:nvPr>
            <p:ph idx="1"/>
          </p:nvPr>
        </p:nvSpPr>
        <p:spPr/>
        <p:txBody>
          <a:bodyPr/>
          <a:lstStyle/>
          <a:p>
            <a:endParaRPr lang="en-GB" b="1" dirty="0"/>
          </a:p>
          <a:p>
            <a:r>
              <a:rPr lang="en-GB" dirty="0"/>
              <a:t>Communication is an important skill in any environment with human interactions. However, in the workplace, good communication is essential to business success</a:t>
            </a:r>
            <a:r>
              <a:rPr lang="en-GB" b="1" dirty="0"/>
              <a:t>.</a:t>
            </a:r>
            <a:endParaRPr lang="en-GB" dirty="0"/>
          </a:p>
          <a:p>
            <a:endParaRPr lang="en-GB" dirty="0"/>
          </a:p>
        </p:txBody>
      </p:sp>
    </p:spTree>
    <p:extLst>
      <p:ext uri="{BB962C8B-B14F-4D97-AF65-F5344CB8AC3E}">
        <p14:creationId xmlns:p14="http://schemas.microsoft.com/office/powerpoint/2010/main" val="1912852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20580-2E64-4FD1-9832-52902736DDDA}"/>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F4D749C5-3B31-4D7C-9619-A34D9996FEB3}"/>
              </a:ext>
            </a:extLst>
          </p:cNvPr>
          <p:cNvSpPr>
            <a:spLocks noGrp="1"/>
          </p:cNvSpPr>
          <p:nvPr>
            <p:ph idx="1"/>
          </p:nvPr>
        </p:nvSpPr>
        <p:spPr/>
        <p:txBody>
          <a:bodyPr>
            <a:normAutofit lnSpcReduction="10000"/>
          </a:bodyPr>
          <a:lstStyle/>
          <a:p>
            <a:pPr marL="0" indent="0">
              <a:buNone/>
            </a:pPr>
            <a:r>
              <a:rPr lang="en-GB" b="1" dirty="0"/>
              <a:t>         </a:t>
            </a:r>
            <a:r>
              <a:rPr lang="en-GB" b="1" u="sng" dirty="0"/>
              <a:t>BENEFITS of EFFECTIVE</a:t>
            </a:r>
            <a:r>
              <a:rPr lang="en-GB" b="1" dirty="0"/>
              <a:t>      </a:t>
            </a:r>
          </a:p>
          <a:p>
            <a:pPr marL="0" indent="0">
              <a:buNone/>
            </a:pPr>
            <a:r>
              <a:rPr lang="en-GB" b="1" dirty="0"/>
              <a:t>             </a:t>
            </a:r>
            <a:r>
              <a:rPr lang="en-GB" b="1" u="sng" dirty="0"/>
              <a:t>COMMUNICATION</a:t>
            </a:r>
          </a:p>
          <a:p>
            <a:r>
              <a:rPr lang="en-GB" dirty="0"/>
              <a:t>    1. It reduces </a:t>
            </a:r>
            <a:r>
              <a:rPr lang="en-GB" u="sng" dirty="0"/>
              <a:t>Conflict</a:t>
            </a:r>
          </a:p>
          <a:p>
            <a:r>
              <a:rPr lang="en-GB" dirty="0"/>
              <a:t>    2. It </a:t>
            </a:r>
            <a:r>
              <a:rPr lang="en-GB" u="sng" dirty="0"/>
              <a:t>improves relationships </a:t>
            </a:r>
            <a:r>
              <a:rPr lang="en-GB" dirty="0"/>
              <a:t>between the   </a:t>
            </a:r>
          </a:p>
          <a:p>
            <a:pPr marL="0" indent="0">
              <a:buNone/>
            </a:pPr>
            <a:r>
              <a:rPr lang="en-GB" dirty="0"/>
              <a:t>        business and its clients.</a:t>
            </a:r>
          </a:p>
          <a:p>
            <a:r>
              <a:rPr lang="en-GB" dirty="0"/>
              <a:t>    3. It </a:t>
            </a:r>
            <a:r>
              <a:rPr lang="en-GB" u="sng" dirty="0"/>
              <a:t>improves team effectiveness</a:t>
            </a:r>
            <a:r>
              <a:rPr lang="en-GB" dirty="0"/>
              <a:t>.</a:t>
            </a:r>
          </a:p>
          <a:p>
            <a:r>
              <a:rPr lang="en-GB" i="1" dirty="0"/>
              <a:t>    </a:t>
            </a:r>
            <a:r>
              <a:rPr lang="en-GB" dirty="0"/>
              <a:t>4. It improves </a:t>
            </a:r>
            <a:r>
              <a:rPr lang="en-GB" u="sng" dirty="0"/>
              <a:t>employee engagement</a:t>
            </a:r>
            <a:r>
              <a:rPr lang="en-GB" dirty="0"/>
              <a:t>.</a:t>
            </a:r>
          </a:p>
          <a:p>
            <a:endParaRPr lang="en-GB" dirty="0"/>
          </a:p>
        </p:txBody>
      </p:sp>
    </p:spTree>
    <p:extLst>
      <p:ext uri="{BB962C8B-B14F-4D97-AF65-F5344CB8AC3E}">
        <p14:creationId xmlns:p14="http://schemas.microsoft.com/office/powerpoint/2010/main" val="32920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D4E7-B667-4514-9152-7F9EC299257B}"/>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C32D978C-9132-404B-B722-0B4898FC41AB}"/>
              </a:ext>
            </a:extLst>
          </p:cNvPr>
          <p:cNvSpPr>
            <a:spLocks noGrp="1"/>
          </p:cNvSpPr>
          <p:nvPr>
            <p:ph idx="1"/>
          </p:nvPr>
        </p:nvSpPr>
        <p:spPr/>
        <p:txBody>
          <a:bodyPr/>
          <a:lstStyle/>
          <a:p>
            <a:r>
              <a:rPr lang="en-GB" u="sng" dirty="0">
                <a:highlight>
                  <a:srgbClr val="FFFF00"/>
                </a:highlight>
              </a:rPr>
              <a:t>1. CONFLICT – </a:t>
            </a:r>
            <a:r>
              <a:rPr lang="en-GB" dirty="0"/>
              <a:t>In any group of people, whether it is family, friends or in the workplace, conflict can arise. It can result in shouting and screaming, bullying, humiliation and demotivation.</a:t>
            </a:r>
          </a:p>
          <a:p>
            <a:r>
              <a:rPr lang="en-GB" dirty="0"/>
              <a:t>Often, this is because of ‘Noise’ (</a:t>
            </a:r>
            <a:r>
              <a:rPr lang="en-GB" i="1" dirty="0"/>
              <a:t>see Models of Communication).</a:t>
            </a:r>
          </a:p>
        </p:txBody>
      </p:sp>
    </p:spTree>
    <p:extLst>
      <p:ext uri="{BB962C8B-B14F-4D97-AF65-F5344CB8AC3E}">
        <p14:creationId xmlns:p14="http://schemas.microsoft.com/office/powerpoint/2010/main" val="57171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F44E2-2D47-408D-8E70-42DBC1C185BD}"/>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72E5D305-F6D7-49BD-B86E-58FE2B020093}"/>
              </a:ext>
            </a:extLst>
          </p:cNvPr>
          <p:cNvSpPr>
            <a:spLocks noGrp="1"/>
          </p:cNvSpPr>
          <p:nvPr>
            <p:ph idx="1"/>
          </p:nvPr>
        </p:nvSpPr>
        <p:spPr/>
        <p:txBody>
          <a:bodyPr/>
          <a:lstStyle/>
          <a:p>
            <a:r>
              <a:rPr lang="en-GB" dirty="0"/>
              <a:t>But it can also be caused by misunderstanding what is said, how it is said and what body-language accompanies it. People can also be demotivated if they feel nobody is listening to them.</a:t>
            </a:r>
          </a:p>
        </p:txBody>
      </p:sp>
    </p:spTree>
    <p:extLst>
      <p:ext uri="{BB962C8B-B14F-4D97-AF65-F5344CB8AC3E}">
        <p14:creationId xmlns:p14="http://schemas.microsoft.com/office/powerpoint/2010/main" val="60216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F8E-0ABD-4352-A9C7-D8F4CF57219A}"/>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BBCB4302-438E-4483-8640-C96A29067804}"/>
              </a:ext>
            </a:extLst>
          </p:cNvPr>
          <p:cNvSpPr>
            <a:spLocks noGrp="1"/>
          </p:cNvSpPr>
          <p:nvPr>
            <p:ph idx="1"/>
          </p:nvPr>
        </p:nvSpPr>
        <p:spPr/>
        <p:txBody>
          <a:bodyPr/>
          <a:lstStyle/>
          <a:p>
            <a:endParaRPr lang="en-GB" dirty="0"/>
          </a:p>
          <a:p>
            <a:r>
              <a:rPr lang="en-GB" dirty="0"/>
              <a:t>To minimise conflict, everyone should be aware of the barriers to communication and try to avoid them ( see </a:t>
            </a:r>
            <a:r>
              <a:rPr lang="en-GB" i="1" dirty="0"/>
              <a:t>Maria and Pedro;</a:t>
            </a:r>
            <a:r>
              <a:rPr lang="en-GB" dirty="0"/>
              <a:t> </a:t>
            </a:r>
            <a:r>
              <a:rPr lang="en-GB" i="1" dirty="0"/>
              <a:t>The Professor and the Village People; Barry; Multi-tasking Max.). Management should also provide training.</a:t>
            </a:r>
          </a:p>
        </p:txBody>
      </p:sp>
    </p:spTree>
    <p:extLst>
      <p:ext uri="{BB962C8B-B14F-4D97-AF65-F5344CB8AC3E}">
        <p14:creationId xmlns:p14="http://schemas.microsoft.com/office/powerpoint/2010/main" val="377209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DD0D9-7C97-4F96-9948-31AFCAB2161A}"/>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A953DD6C-D870-4015-AE56-25BB3AEDED08}"/>
              </a:ext>
            </a:extLst>
          </p:cNvPr>
          <p:cNvSpPr>
            <a:spLocks noGrp="1"/>
          </p:cNvSpPr>
          <p:nvPr>
            <p:ph idx="1"/>
          </p:nvPr>
        </p:nvSpPr>
        <p:spPr/>
        <p:txBody>
          <a:bodyPr>
            <a:normAutofit fontScale="25000" lnSpcReduction="20000"/>
          </a:bodyPr>
          <a:lstStyle/>
          <a:p>
            <a:pPr marL="0" indent="0" fontAlgn="base">
              <a:buNone/>
            </a:pPr>
            <a:r>
              <a:rPr lang="en-GB" sz="4000" b="1" dirty="0"/>
              <a:t> 2. </a:t>
            </a:r>
            <a:r>
              <a:rPr lang="en-GB" sz="7000" b="1" dirty="0">
                <a:highlight>
                  <a:srgbClr val="FFFF00"/>
                </a:highlight>
              </a:rPr>
              <a:t>RELATIONSHIPS BETWEEN BUSINESS AND ITS  </a:t>
            </a:r>
          </a:p>
          <a:p>
            <a:pPr marL="0" indent="0" fontAlgn="base">
              <a:buNone/>
            </a:pPr>
            <a:r>
              <a:rPr lang="en-GB" sz="7000" b="1" dirty="0">
                <a:highlight>
                  <a:srgbClr val="FFFF00"/>
                </a:highlight>
              </a:rPr>
              <a:t> CLIENTS</a:t>
            </a:r>
          </a:p>
          <a:p>
            <a:pPr marL="0" indent="0" fontAlgn="base">
              <a:buNone/>
            </a:pPr>
            <a:endParaRPr lang="en-GB" sz="7000" b="1" dirty="0"/>
          </a:p>
          <a:p>
            <a:pPr fontAlgn="base"/>
            <a:r>
              <a:rPr lang="en-GB" sz="8000" dirty="0"/>
              <a:t>When employees are trained to communicate more effectively and to connect with others, they can better:</a:t>
            </a:r>
          </a:p>
          <a:p>
            <a:pPr marL="0" indent="0" fontAlgn="base">
              <a:buNone/>
            </a:pPr>
            <a:endParaRPr lang="en-GB" sz="8000" dirty="0"/>
          </a:p>
          <a:p>
            <a:pPr lvl="0" fontAlgn="base"/>
            <a:r>
              <a:rPr lang="en-GB" sz="8000" dirty="0"/>
              <a:t>Resolve conflict</a:t>
            </a:r>
          </a:p>
          <a:p>
            <a:pPr lvl="0" fontAlgn="base"/>
            <a:endParaRPr lang="en-GB" sz="8000" dirty="0"/>
          </a:p>
          <a:p>
            <a:pPr lvl="0" fontAlgn="base"/>
            <a:r>
              <a:rPr lang="en-GB" sz="8000" dirty="0"/>
              <a:t>Understand needs</a:t>
            </a:r>
          </a:p>
          <a:p>
            <a:pPr lvl="0" fontAlgn="base"/>
            <a:endParaRPr lang="en-GB" sz="8000" dirty="0"/>
          </a:p>
          <a:p>
            <a:pPr lvl="0" fontAlgn="base"/>
            <a:r>
              <a:rPr lang="en-GB" sz="8000" dirty="0"/>
              <a:t>Help the customer feel understood</a:t>
            </a:r>
          </a:p>
          <a:p>
            <a:pPr lvl="0" fontAlgn="base"/>
            <a:endParaRPr lang="en-GB" sz="8000" dirty="0"/>
          </a:p>
          <a:p>
            <a:pPr lvl="0" fontAlgn="base"/>
            <a:r>
              <a:rPr lang="en-GB" sz="8000" dirty="0"/>
              <a:t>Present new information in a way in which the client will be more receptive</a:t>
            </a:r>
          </a:p>
          <a:p>
            <a:pPr marL="0" indent="0" fontAlgn="base">
              <a:buNone/>
            </a:pPr>
            <a:r>
              <a:rPr lang="en-GB" sz="5500" dirty="0"/>
              <a:t> </a:t>
            </a:r>
          </a:p>
          <a:p>
            <a:pPr marL="0" indent="0" fontAlgn="base">
              <a:buNone/>
            </a:pPr>
            <a:endParaRPr lang="en-GB" sz="5500" dirty="0"/>
          </a:p>
          <a:p>
            <a:endParaRPr lang="en-GB" dirty="0"/>
          </a:p>
        </p:txBody>
      </p:sp>
    </p:spTree>
    <p:extLst>
      <p:ext uri="{BB962C8B-B14F-4D97-AF65-F5344CB8AC3E}">
        <p14:creationId xmlns:p14="http://schemas.microsoft.com/office/powerpoint/2010/main" val="155373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21C1-7F63-4A49-B23A-DD03E980E48D}"/>
              </a:ext>
            </a:extLst>
          </p:cNvPr>
          <p:cNvSpPr>
            <a:spLocks noGrp="1"/>
          </p:cNvSpPr>
          <p:nvPr>
            <p:ph type="title"/>
          </p:nvPr>
        </p:nvSpPr>
        <p:spPr/>
        <p:txBody>
          <a:bodyPr>
            <a:normAutofit fontScale="90000"/>
          </a:bodyPr>
          <a:lstStyle/>
          <a:p>
            <a:br>
              <a:rPr lang="en-GB" b="1" dirty="0"/>
            </a:br>
            <a:r>
              <a:rPr lang="en-GB" b="1" dirty="0"/>
              <a:t>EFFECTIVE COMMUNICATION in THE WORKPLACE</a:t>
            </a:r>
            <a:br>
              <a:rPr lang="en-GB" b="1" dirty="0"/>
            </a:br>
            <a:endParaRPr lang="en-GB" dirty="0"/>
          </a:p>
        </p:txBody>
      </p:sp>
      <p:sp>
        <p:nvSpPr>
          <p:cNvPr id="3" name="Content Placeholder 2">
            <a:extLst>
              <a:ext uri="{FF2B5EF4-FFF2-40B4-BE49-F238E27FC236}">
                <a16:creationId xmlns:a16="http://schemas.microsoft.com/office/drawing/2014/main" id="{6C644AC5-7D36-40C5-B500-9C0DEEC4F50E}"/>
              </a:ext>
            </a:extLst>
          </p:cNvPr>
          <p:cNvSpPr>
            <a:spLocks noGrp="1"/>
          </p:cNvSpPr>
          <p:nvPr>
            <p:ph idx="1"/>
          </p:nvPr>
        </p:nvSpPr>
        <p:spPr/>
        <p:txBody>
          <a:bodyPr>
            <a:normAutofit fontScale="40000" lnSpcReduction="20000"/>
          </a:bodyPr>
          <a:lstStyle/>
          <a:p>
            <a:pPr fontAlgn="base"/>
            <a:r>
              <a:rPr lang="en-GB" sz="5900" dirty="0">
                <a:highlight>
                  <a:srgbClr val="FFFF00"/>
                </a:highlight>
              </a:rPr>
              <a:t>4. EMPLOYEE INVOLVEMENT</a:t>
            </a:r>
          </a:p>
          <a:p>
            <a:pPr fontAlgn="base"/>
            <a:endParaRPr lang="en-GB" dirty="0"/>
          </a:p>
          <a:p>
            <a:pPr fontAlgn="base"/>
            <a:r>
              <a:rPr lang="en-GB" sz="3800" dirty="0"/>
              <a:t>Employees are more engaged in their work and can better align with company objectives and goals when a culture of good communication is established in a team or workplace.</a:t>
            </a:r>
          </a:p>
          <a:p>
            <a:pPr marL="0" lvl="0" indent="0" fontAlgn="base">
              <a:buNone/>
            </a:pPr>
            <a:endParaRPr lang="en-GB" sz="3800" dirty="0"/>
          </a:p>
          <a:p>
            <a:pPr marL="0" lvl="0" indent="0" fontAlgn="base">
              <a:buNone/>
            </a:pPr>
            <a:r>
              <a:rPr lang="en-GB" sz="3800" dirty="0"/>
              <a:t> </a:t>
            </a:r>
          </a:p>
          <a:p>
            <a:pPr fontAlgn="base"/>
            <a:r>
              <a:rPr lang="en-GB" sz="4000" b="1" dirty="0"/>
              <a:t>Communication can improve employee engagement in the following ways:</a:t>
            </a:r>
            <a:endParaRPr lang="en-GB" sz="4000" dirty="0"/>
          </a:p>
          <a:p>
            <a:pPr lvl="0" fontAlgn="base"/>
            <a:r>
              <a:rPr lang="en-GB" sz="4000" dirty="0"/>
              <a:t>Gives you tools to better understand the needs and goals of your employees.</a:t>
            </a:r>
          </a:p>
          <a:p>
            <a:pPr lvl="0" fontAlgn="base"/>
            <a:r>
              <a:rPr lang="en-GB" sz="4000" dirty="0"/>
              <a:t>Allows you to better understand what motivates and satisfies the employee.</a:t>
            </a:r>
          </a:p>
          <a:p>
            <a:pPr lvl="0" fontAlgn="base"/>
            <a:r>
              <a:rPr lang="en-GB" sz="4000" dirty="0"/>
              <a:t>Better understanding of employees’ talents and skills that may otherwise go unnoticed.</a:t>
            </a:r>
          </a:p>
          <a:p>
            <a:pPr lvl="0" fontAlgn="base"/>
            <a:r>
              <a:rPr lang="en-GB" sz="4000" dirty="0"/>
              <a:t>Ability to cultivate talents and skills in a way that develops them in line with company goals.</a:t>
            </a:r>
          </a:p>
          <a:p>
            <a:pPr lvl="0" fontAlgn="base"/>
            <a:r>
              <a:rPr lang="en-GB" sz="4000" dirty="0"/>
              <a:t>Improved connection between co-workers for a more positive and satisfying work environment.</a:t>
            </a:r>
          </a:p>
          <a:p>
            <a:pPr lvl="0" fontAlgn="base"/>
            <a:r>
              <a:rPr lang="en-GB" sz="4000" dirty="0"/>
              <a:t>Better relationship with managers and leaders</a:t>
            </a:r>
          </a:p>
          <a:p>
            <a:endParaRPr lang="en-GB" dirty="0"/>
          </a:p>
        </p:txBody>
      </p:sp>
    </p:spTree>
    <p:extLst>
      <p:ext uri="{BB962C8B-B14F-4D97-AF65-F5344CB8AC3E}">
        <p14:creationId xmlns:p14="http://schemas.microsoft.com/office/powerpoint/2010/main" val="171971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427F7-C3F8-4E4D-8F02-9A1900029CE7}"/>
              </a:ext>
            </a:extLst>
          </p:cNvPr>
          <p:cNvSpPr>
            <a:spLocks noGrp="1"/>
          </p:cNvSpPr>
          <p:nvPr>
            <p:ph type="title"/>
          </p:nvPr>
        </p:nvSpPr>
        <p:spPr/>
        <p:txBody>
          <a:bodyPr>
            <a:normAutofit fontScale="90000"/>
          </a:bodyPr>
          <a:lstStyle/>
          <a:p>
            <a:r>
              <a:rPr lang="en-GB" b="1" dirty="0"/>
              <a:t>EFFECTIVE COMMUNICATION in THE WORKPLACE</a:t>
            </a:r>
            <a:endParaRPr lang="en-GB" dirty="0"/>
          </a:p>
        </p:txBody>
      </p:sp>
      <p:sp>
        <p:nvSpPr>
          <p:cNvPr id="3" name="Content Placeholder 2">
            <a:extLst>
              <a:ext uri="{FF2B5EF4-FFF2-40B4-BE49-F238E27FC236}">
                <a16:creationId xmlns:a16="http://schemas.microsoft.com/office/drawing/2014/main" id="{CE268719-62E4-4C1C-A5BC-7CE5DA02D7E6}"/>
              </a:ext>
            </a:extLst>
          </p:cNvPr>
          <p:cNvSpPr>
            <a:spLocks noGrp="1"/>
          </p:cNvSpPr>
          <p:nvPr>
            <p:ph idx="1"/>
          </p:nvPr>
        </p:nvSpPr>
        <p:spPr/>
        <p:txBody>
          <a:bodyPr/>
          <a:lstStyle/>
          <a:p>
            <a:r>
              <a:rPr lang="en-GB" dirty="0"/>
              <a:t>Employee engagement is a significant factor in the productivity of a workforce. But besides contributing to increased employee engagement, communication skills can also help foster a more productive and talented workforce in many other ways.</a:t>
            </a:r>
          </a:p>
          <a:p>
            <a:endParaRPr lang="en-GB" dirty="0"/>
          </a:p>
        </p:txBody>
      </p:sp>
    </p:spTree>
    <p:extLst>
      <p:ext uri="{BB962C8B-B14F-4D97-AF65-F5344CB8AC3E}">
        <p14:creationId xmlns:p14="http://schemas.microsoft.com/office/powerpoint/2010/main" val="1246487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875C-6B4B-466F-9194-9D5B1CC44AC9}"/>
              </a:ext>
            </a:extLst>
          </p:cNvPr>
          <p:cNvSpPr>
            <a:spLocks noGrp="1"/>
          </p:cNvSpPr>
          <p:nvPr>
            <p:ph type="title"/>
          </p:nvPr>
        </p:nvSpPr>
        <p:spPr/>
        <p:txBody>
          <a:bodyPr>
            <a:normAutofit/>
          </a:bodyPr>
          <a:lstStyle/>
          <a:p>
            <a:r>
              <a:rPr lang="en-GB"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Activity</a:t>
            </a:r>
          </a:p>
        </p:txBody>
      </p:sp>
      <p:sp>
        <p:nvSpPr>
          <p:cNvPr id="3" name="Content Placeholder 2">
            <a:extLst>
              <a:ext uri="{FF2B5EF4-FFF2-40B4-BE49-F238E27FC236}">
                <a16:creationId xmlns:a16="http://schemas.microsoft.com/office/drawing/2014/main" id="{EB084923-254E-46EB-8ADB-A00E77BABA82}"/>
              </a:ext>
            </a:extLst>
          </p:cNvPr>
          <p:cNvSpPr>
            <a:spLocks noGrp="1"/>
          </p:cNvSpPr>
          <p:nvPr>
            <p:ph idx="1"/>
          </p:nvPr>
        </p:nvSpPr>
        <p:spPr/>
        <p:txBody>
          <a:bodyPr/>
          <a:lstStyle/>
          <a:p>
            <a:pPr marL="0" indent="0">
              <a:buNone/>
            </a:pPr>
            <a:r>
              <a:rPr lang="en-GB" dirty="0"/>
              <a:t>Watch the below video and </a:t>
            </a:r>
            <a:r>
              <a:rPr lang="en-GB" sz="4000" b="1" dirty="0">
                <a:solidFill>
                  <a:srgbClr val="0070C0"/>
                </a:solidFill>
              </a:rPr>
              <a:t>make notes of the problems</a:t>
            </a:r>
            <a:r>
              <a:rPr lang="en-GB" dirty="0">
                <a:solidFill>
                  <a:srgbClr val="0070C0"/>
                </a:solidFill>
              </a:rPr>
              <a:t> </a:t>
            </a:r>
            <a:r>
              <a:rPr lang="en-GB" dirty="0"/>
              <a:t>related to organisational communication</a:t>
            </a:r>
          </a:p>
          <a:p>
            <a:pPr marL="0" indent="0">
              <a:buNone/>
            </a:pPr>
            <a:endParaRPr lang="en-GB" dirty="0"/>
          </a:p>
          <a:p>
            <a:pPr marL="0" indent="0">
              <a:buNone/>
            </a:pPr>
            <a:r>
              <a:rPr lang="en-GB" dirty="0">
                <a:hlinkClick r:id="rId3"/>
              </a:rPr>
              <a:t>https://www.bbc.com/bitesize/guides/zypsb9q/video</a:t>
            </a:r>
            <a:endParaRPr lang="en-GB" dirty="0"/>
          </a:p>
        </p:txBody>
      </p:sp>
    </p:spTree>
    <p:extLst>
      <p:ext uri="{BB962C8B-B14F-4D97-AF65-F5344CB8AC3E}">
        <p14:creationId xmlns:p14="http://schemas.microsoft.com/office/powerpoint/2010/main" val="145765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Title 3">
            <a:extLst>
              <a:ext uri="{FF2B5EF4-FFF2-40B4-BE49-F238E27FC236}">
                <a16:creationId xmlns:a16="http://schemas.microsoft.com/office/drawing/2014/main" id="{37971880-289C-48EF-BCDE-34E0F8D589A7}"/>
              </a:ext>
            </a:extLst>
          </p:cNvPr>
          <p:cNvSpPr>
            <a:spLocks noGrp="1"/>
          </p:cNvSpPr>
          <p:nvPr>
            <p:ph type="title"/>
          </p:nvPr>
        </p:nvSpPr>
        <p:spPr/>
        <p:txBody>
          <a:bodyPr>
            <a:noAutofit/>
          </a:bodyPr>
          <a:lstStyle/>
          <a:p>
            <a:r>
              <a:rPr lang="en-GB" altLang="en-US" sz="49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Methods of communication in organisations</a:t>
            </a:r>
          </a:p>
        </p:txBody>
      </p:sp>
      <p:sp>
        <p:nvSpPr>
          <p:cNvPr id="7" name="Content Placeholder 2">
            <a:extLst>
              <a:ext uri="{FF2B5EF4-FFF2-40B4-BE49-F238E27FC236}">
                <a16:creationId xmlns:a16="http://schemas.microsoft.com/office/drawing/2014/main" id="{D73F065B-88AA-4530-9716-4AC6D7E02CD2}"/>
              </a:ext>
            </a:extLst>
          </p:cNvPr>
          <p:cNvSpPr txBox="1">
            <a:spLocks/>
          </p:cNvSpPr>
          <p:nvPr/>
        </p:nvSpPr>
        <p:spPr bwMode="auto">
          <a:xfrm>
            <a:off x="249238" y="1733550"/>
            <a:ext cx="8642350" cy="4822825"/>
          </a:xfrm>
          <a:prstGeom prst="rect">
            <a:avLst/>
          </a:prstGeom>
          <a:solidFill>
            <a:schemeClr val="tx2">
              <a:lumMod val="20000"/>
              <a:lumOff val="80000"/>
            </a:schemeClr>
          </a:solidFill>
          <a:ln>
            <a:noFill/>
          </a:ln>
        </p:spPr>
        <p:txBody>
          <a:bodyPr lIns="0" rIns="0"/>
          <a:lstStyle>
            <a:lvl1pPr marL="90488" indent="-90488">
              <a:spcBef>
                <a:spcPct val="20000"/>
              </a:spcBef>
              <a:buFont typeface="Arial" panose="020B0604020202020204" pitchFamily="34" charset="0"/>
              <a:buChar char="•"/>
              <a:defRPr sz="3200">
                <a:solidFill>
                  <a:schemeClr val="tx1"/>
                </a:solidFill>
                <a:latin typeface="Calibri" panose="020F0502020204030204" pitchFamily="34" charset="0"/>
              </a:defRPr>
            </a:lvl1pPr>
            <a:lvl2pPr marL="382588" indent="-182563">
              <a:spcBef>
                <a:spcPct val="20000"/>
              </a:spcBef>
              <a:buFont typeface="Arial" panose="020B0604020202020204" pitchFamily="34" charset="0"/>
              <a:buChar char="–"/>
              <a:defRPr sz="2800">
                <a:solidFill>
                  <a:schemeClr val="tx1"/>
                </a:solidFill>
                <a:latin typeface="Calibri" panose="020F0502020204030204" pitchFamily="34" charset="0"/>
              </a:defRPr>
            </a:lvl2pPr>
            <a:lvl3pPr marL="566738" indent="-182563">
              <a:spcBef>
                <a:spcPct val="20000"/>
              </a:spcBef>
              <a:buFont typeface="Arial" panose="020B0604020202020204" pitchFamily="34" charset="0"/>
              <a:buChar char="•"/>
              <a:defRPr sz="2400">
                <a:solidFill>
                  <a:schemeClr val="tx1"/>
                </a:solidFill>
                <a:latin typeface="Calibri" panose="020F0502020204030204" pitchFamily="34" charset="0"/>
              </a:defRPr>
            </a:lvl3pPr>
            <a:lvl4pPr marL="749300" indent="-182563">
              <a:spcBef>
                <a:spcPct val="20000"/>
              </a:spcBef>
              <a:buFont typeface="Arial" panose="020B0604020202020204" pitchFamily="34" charset="0"/>
              <a:buChar char="–"/>
              <a:defRPr sz="2000">
                <a:solidFill>
                  <a:schemeClr val="tx1"/>
                </a:solidFill>
                <a:latin typeface="Calibri" panose="020F0502020204030204" pitchFamily="34" charset="0"/>
              </a:defRPr>
            </a:lvl4pPr>
            <a:lvl5pPr marL="931863" indent="-182563">
              <a:spcBef>
                <a:spcPct val="20000"/>
              </a:spcBef>
              <a:buFont typeface="Arial" panose="020B0604020202020204" pitchFamily="34" charset="0"/>
              <a:buChar char="»"/>
              <a:defRPr sz="2000">
                <a:solidFill>
                  <a:schemeClr val="tx1"/>
                </a:solidFill>
                <a:latin typeface="Calibri" panose="020F0502020204030204" pitchFamily="34" charset="0"/>
              </a:defRPr>
            </a:lvl5pPr>
            <a:lvl6pPr marL="13890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18462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23034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2760663" indent="-182563"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just">
              <a:lnSpc>
                <a:spcPct val="90000"/>
              </a:lnSpc>
              <a:spcBef>
                <a:spcPts val="1200"/>
              </a:spcBef>
              <a:spcAft>
                <a:spcPts val="200"/>
              </a:spcAft>
              <a:buClr>
                <a:srgbClr val="E48312"/>
              </a:buClr>
              <a:defRPr/>
            </a:pPr>
            <a:r>
              <a:rPr lang="en-US" altLang="en-US" sz="2200" b="1" dirty="0">
                <a:solidFill>
                  <a:srgbClr val="404040"/>
                </a:solidFill>
              </a:rPr>
              <a:t>Internal &amp; External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Internal communications happen within the business. </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External communications take place between the business and outside individuals or organisations.</a:t>
            </a:r>
          </a:p>
          <a:p>
            <a:pPr algn="just">
              <a:lnSpc>
                <a:spcPct val="90000"/>
              </a:lnSpc>
              <a:spcBef>
                <a:spcPts val="1200"/>
              </a:spcBef>
              <a:spcAft>
                <a:spcPts val="200"/>
              </a:spcAft>
              <a:buClr>
                <a:srgbClr val="E48312"/>
              </a:buClr>
              <a:defRPr/>
            </a:pPr>
            <a:r>
              <a:rPr lang="en-US" altLang="en-US" sz="2200" b="1" dirty="0">
                <a:solidFill>
                  <a:srgbClr val="404040"/>
                </a:solidFill>
              </a:rPr>
              <a:t>Formal &amp; Informal communication</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Formal communications are official messages sent by an organisation, </a:t>
            </a:r>
          </a:p>
          <a:p>
            <a:pPr lvl="1" algn="just">
              <a:lnSpc>
                <a:spcPct val="90000"/>
              </a:lnSpc>
              <a:spcBef>
                <a:spcPts val="200"/>
              </a:spcBef>
              <a:spcAft>
                <a:spcPts val="400"/>
              </a:spcAft>
              <a:buClr>
                <a:srgbClr val="E48312"/>
              </a:buClr>
              <a:buFont typeface="Calibri" panose="020F0502020204030204" pitchFamily="34" charset="0"/>
              <a:buNone/>
              <a:defRPr/>
            </a:pPr>
            <a:r>
              <a:rPr lang="en-GB" altLang="en-US" sz="2200" dirty="0">
                <a:solidFill>
                  <a:srgbClr val="404040"/>
                </a:solidFill>
              </a:rPr>
              <a:t>    </a:t>
            </a:r>
            <a:r>
              <a:rPr lang="en-GB" altLang="en-US" sz="2200" dirty="0" err="1">
                <a:solidFill>
                  <a:srgbClr val="404040"/>
                </a:solidFill>
              </a:rPr>
              <a:t>eg</a:t>
            </a:r>
            <a:r>
              <a:rPr lang="en-GB" altLang="en-US" sz="2200" dirty="0">
                <a:solidFill>
                  <a:srgbClr val="404040"/>
                </a:solidFill>
              </a:rPr>
              <a:t> a company memo, fax or report.</a:t>
            </a:r>
          </a:p>
          <a:p>
            <a:pPr lvl="1" algn="just">
              <a:lnSpc>
                <a:spcPct val="90000"/>
              </a:lnSpc>
              <a:spcBef>
                <a:spcPts val="200"/>
              </a:spcBef>
              <a:spcAft>
                <a:spcPts val="400"/>
              </a:spcAft>
              <a:buClr>
                <a:srgbClr val="E48312"/>
              </a:buClr>
              <a:buFont typeface="Calibri" panose="020F0502020204030204" pitchFamily="34" charset="0"/>
              <a:buChar char="◦"/>
              <a:defRPr/>
            </a:pPr>
            <a:r>
              <a:rPr lang="en-GB" altLang="en-US" sz="2200" dirty="0">
                <a:solidFill>
                  <a:srgbClr val="404040"/>
                </a:solidFill>
              </a:rPr>
              <a:t>Informal communications are unofficial messages not formally approved by the business, </a:t>
            </a:r>
            <a:r>
              <a:rPr lang="en-GB" altLang="en-US" sz="2200" dirty="0" err="1">
                <a:solidFill>
                  <a:srgbClr val="404040"/>
                </a:solidFill>
              </a:rPr>
              <a:t>eg</a:t>
            </a:r>
            <a:r>
              <a:rPr lang="en-GB" altLang="en-US" sz="2200" dirty="0">
                <a:solidFill>
                  <a:srgbClr val="404040"/>
                </a:solidFill>
              </a:rPr>
              <a:t>: everyday conversation or gossip between staff. </a:t>
            </a:r>
          </a:p>
          <a:p>
            <a:pPr algn="just">
              <a:lnSpc>
                <a:spcPct val="90000"/>
              </a:lnSpc>
              <a:spcBef>
                <a:spcPts val="1200"/>
              </a:spcBef>
              <a:spcAft>
                <a:spcPts val="200"/>
              </a:spcAft>
              <a:buClr>
                <a:srgbClr val="E48312"/>
              </a:buClr>
              <a:defRPr/>
            </a:pPr>
            <a:r>
              <a:rPr lang="en-US" altLang="en-US" sz="2200" b="1" dirty="0">
                <a:solidFill>
                  <a:srgbClr val="404040"/>
                </a:solidFill>
              </a:rPr>
              <a:t>Verbal communication: </a:t>
            </a:r>
            <a:r>
              <a:rPr lang="en-GB" altLang="en-US" sz="2200" dirty="0">
                <a:solidFill>
                  <a:srgbClr val="404040"/>
                </a:solidFill>
              </a:rPr>
              <a:t>face-to-face, telephone, radio or television and other media.</a:t>
            </a:r>
          </a:p>
          <a:p>
            <a:pPr algn="just">
              <a:lnSpc>
                <a:spcPct val="90000"/>
              </a:lnSpc>
              <a:spcBef>
                <a:spcPts val="1200"/>
              </a:spcBef>
              <a:spcAft>
                <a:spcPts val="200"/>
              </a:spcAft>
              <a:buClr>
                <a:srgbClr val="E48312"/>
              </a:buClr>
              <a:defRPr/>
            </a:pPr>
            <a:r>
              <a:rPr lang="en-US" altLang="en-US" sz="2200" b="1" dirty="0">
                <a:solidFill>
                  <a:srgbClr val="404040"/>
                </a:solidFill>
              </a:rPr>
              <a:t>Nonverbal communication:  </a:t>
            </a:r>
            <a:r>
              <a:rPr lang="en-US" altLang="en-US" sz="2200" dirty="0">
                <a:solidFill>
                  <a:srgbClr val="404040"/>
                </a:solidFill>
              </a:rPr>
              <a:t>eye movements, gestures, facial expressions.</a:t>
            </a:r>
            <a:endParaRPr lang="en-GB" altLang="en-US" sz="2200" dirty="0">
              <a:solidFill>
                <a:srgbClr val="404040"/>
              </a:solidFill>
            </a:endParaRPr>
          </a:p>
          <a:p>
            <a:pPr algn="just">
              <a:lnSpc>
                <a:spcPct val="90000"/>
              </a:lnSpc>
              <a:spcBef>
                <a:spcPts val="1200"/>
              </a:spcBef>
              <a:spcAft>
                <a:spcPts val="200"/>
              </a:spcAft>
              <a:buClr>
                <a:srgbClr val="E48312"/>
              </a:buClr>
              <a:buFont typeface="Calibri" panose="020F0502020204030204" pitchFamily="34" charset="0"/>
              <a:buChar char=" "/>
              <a:defRPr/>
            </a:pPr>
            <a:endParaRPr lang="en-GB" altLang="en-US" sz="2000" dirty="0">
              <a:solidFill>
                <a:srgbClr val="404040"/>
              </a:solidFill>
            </a:endParaRPr>
          </a:p>
        </p:txBody>
      </p:sp>
    </p:spTree>
    <p:extLst>
      <p:ext uri="{BB962C8B-B14F-4D97-AF65-F5344CB8AC3E}">
        <p14:creationId xmlns:p14="http://schemas.microsoft.com/office/powerpoint/2010/main" val="3074838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itle 3">
            <a:extLst>
              <a:ext uri="{FF2B5EF4-FFF2-40B4-BE49-F238E27FC236}">
                <a16:creationId xmlns:a16="http://schemas.microsoft.com/office/drawing/2014/main" id="{0F2AE425-5464-4161-80B8-0159C829EC43}"/>
              </a:ext>
            </a:extLst>
          </p:cNvPr>
          <p:cNvSpPr>
            <a:spLocks noGrp="1"/>
          </p:cNvSpPr>
          <p:nvPr>
            <p:ph type="title"/>
          </p:nvPr>
        </p:nvSpPr>
        <p:spPr/>
        <p:txBody>
          <a:bodyPr>
            <a:normAutofit/>
          </a:bodyPr>
          <a:lstStyle/>
          <a:p>
            <a:r>
              <a:rPr lang="en-GB" altLang="en-US" sz="49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Channels of communication</a:t>
            </a:r>
          </a:p>
        </p:txBody>
      </p:sp>
      <p:pic>
        <p:nvPicPr>
          <p:cNvPr id="6" name="Picture 5" descr="internal communications">
            <a:extLst>
              <a:ext uri="{FF2B5EF4-FFF2-40B4-BE49-F238E27FC236}">
                <a16:creationId xmlns:a16="http://schemas.microsoft.com/office/drawing/2014/main" id="{5F623A46-190F-4C74-9DB4-CEA2528C4ECA}"/>
              </a:ext>
            </a:extLst>
          </p:cNvPr>
          <p:cNvPicPr>
            <a:picLocks noChangeAspect="1" noChangeArrowheads="1"/>
          </p:cNvPicPr>
          <p:nvPr/>
        </p:nvPicPr>
        <p:blipFill>
          <a:blip r:embed="rId4"/>
          <a:srcRect/>
          <a:stretch>
            <a:fillRect/>
          </a:stretch>
        </p:blipFill>
        <p:spPr bwMode="auto">
          <a:xfrm>
            <a:off x="107950" y="1749425"/>
            <a:ext cx="4248150" cy="44434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irc_mi" descr="3-1externalcommunications_000">
            <a:extLst>
              <a:ext uri="{FF2B5EF4-FFF2-40B4-BE49-F238E27FC236}">
                <a16:creationId xmlns:a16="http://schemas.microsoft.com/office/drawing/2014/main" id="{6078E614-A6D6-4C3C-81B6-5D62ABE74143}"/>
              </a:ext>
            </a:extLst>
          </p:cNvPr>
          <p:cNvPicPr>
            <a:picLocks noChangeAspect="1" noChangeArrowheads="1"/>
          </p:cNvPicPr>
          <p:nvPr/>
        </p:nvPicPr>
        <p:blipFill>
          <a:blip r:embed="rId5"/>
          <a:srcRect/>
          <a:stretch>
            <a:fillRect/>
          </a:stretch>
        </p:blipFill>
        <p:spPr bwMode="auto">
          <a:xfrm>
            <a:off x="4643438" y="1773238"/>
            <a:ext cx="4291012" cy="443388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Rectangle 1">
            <a:extLst>
              <a:ext uri="{FF2B5EF4-FFF2-40B4-BE49-F238E27FC236}">
                <a16:creationId xmlns:a16="http://schemas.microsoft.com/office/drawing/2014/main" id="{A14CF415-341E-4596-80B2-36355F78A347}"/>
              </a:ext>
            </a:extLst>
          </p:cNvPr>
          <p:cNvSpPr>
            <a:spLocks noChangeArrowheads="1"/>
          </p:cNvSpPr>
          <p:nvPr/>
        </p:nvSpPr>
        <p:spPr bwMode="auto">
          <a:xfrm>
            <a:off x="5829300" y="6348413"/>
            <a:ext cx="2655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800">
                <a:latin typeface="Arial" panose="020B0604020202020204" pitchFamily="34" charset="0"/>
              </a:rPr>
              <a:t>Source: Taylor. S (1996)</a:t>
            </a:r>
          </a:p>
        </p:txBody>
      </p:sp>
    </p:spTree>
    <p:extLst>
      <p:ext uri="{BB962C8B-B14F-4D97-AF65-F5344CB8AC3E}">
        <p14:creationId xmlns:p14="http://schemas.microsoft.com/office/powerpoint/2010/main" val="21211071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par>
                          <p:cTn id="13" fill="hold" nodeType="afterGroup">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367"/>
                                        </p:tgtEl>
                                        <p:attrNameLst>
                                          <p:attrName>style.visibility</p:attrName>
                                        </p:attrNameLst>
                                      </p:cBhvr>
                                      <p:to>
                                        <p:strVal val="visible"/>
                                      </p:to>
                                    </p:set>
                                    <p:animEffect transition="in" filter="fade">
                                      <p:cBhvr>
                                        <p:cTn id="16" dur="500"/>
                                        <p:tgtEl>
                                          <p:spTgt spid="153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251121"/>
            <a:ext cx="8229600" cy="706090"/>
          </a:xfrm>
        </p:spPr>
        <p:txBody>
          <a:bodyPr>
            <a:noAutofit/>
          </a:bodyPr>
          <a:lstStyle/>
          <a:p>
            <a:r>
              <a:rPr lang="en-GB" sz="2800" b="1" dirty="0"/>
              <a:t>WRITTEN COMMUNICATION IN BUSINESS </a:t>
            </a:r>
          </a:p>
        </p:txBody>
      </p:sp>
      <p:sp>
        <p:nvSpPr>
          <p:cNvPr id="3" name="Content Placeholder 2">
            <a:extLst>
              <a:ext uri="{FF2B5EF4-FFF2-40B4-BE49-F238E27FC236}">
                <a16:creationId xmlns:a16="http://schemas.microsoft.com/office/drawing/2014/main" id="{EFCA0D8D-CC48-434E-B093-E7952E8496CE}"/>
              </a:ext>
            </a:extLst>
          </p:cNvPr>
          <p:cNvSpPr>
            <a:spLocks noGrp="1"/>
          </p:cNvSpPr>
          <p:nvPr>
            <p:ph idx="1"/>
          </p:nvPr>
        </p:nvSpPr>
        <p:spPr>
          <a:xfrm>
            <a:off x="349586" y="1124744"/>
            <a:ext cx="8444827" cy="540060"/>
          </a:xfrm>
        </p:spPr>
        <p:txBody>
          <a:bodyPr>
            <a:normAutofit/>
          </a:bodyPr>
          <a:lstStyle/>
          <a:p>
            <a:pPr marL="0" indent="0" algn="ctr">
              <a:buNone/>
            </a:pPr>
            <a:r>
              <a:rPr lang="en-GB" sz="2000" b="1" u="sng" dirty="0"/>
              <a:t>EFFECTIVE BUSINESS COMMUNICATION DOCUMENTS:</a:t>
            </a:r>
          </a:p>
          <a:p>
            <a:pPr marL="0" indent="0" algn="ctr">
              <a:buNone/>
            </a:pPr>
            <a:endParaRPr lang="en-GB" sz="2000" u="sng" dirty="0"/>
          </a:p>
        </p:txBody>
      </p:sp>
      <p:sp>
        <p:nvSpPr>
          <p:cNvPr id="7" name="TextBox 6">
            <a:extLst>
              <a:ext uri="{FF2B5EF4-FFF2-40B4-BE49-F238E27FC236}">
                <a16:creationId xmlns:a16="http://schemas.microsoft.com/office/drawing/2014/main" id="{C13C9DC1-BA87-443E-989B-D5ED38D30DAF}"/>
              </a:ext>
            </a:extLst>
          </p:cNvPr>
          <p:cNvSpPr txBox="1"/>
          <p:nvPr/>
        </p:nvSpPr>
        <p:spPr>
          <a:xfrm>
            <a:off x="740768" y="2231402"/>
            <a:ext cx="7488832" cy="276998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EXERCISE</a:t>
            </a:r>
            <a:r>
              <a:rPr lang="en-GB" dirty="0"/>
              <a:t>: </a:t>
            </a:r>
          </a:p>
          <a:p>
            <a:pPr algn="ctr"/>
            <a:endParaRPr lang="en-GB" dirty="0"/>
          </a:p>
          <a:p>
            <a:pPr algn="ctr"/>
            <a:endParaRPr lang="en-GB" sz="2400" b="1" dirty="0"/>
          </a:p>
          <a:p>
            <a:pPr algn="ctr"/>
            <a:r>
              <a:rPr lang="en-GB" sz="2400" b="1" dirty="0"/>
              <a:t>     </a:t>
            </a:r>
            <a:r>
              <a:rPr lang="en-GB" sz="2400" b="1" dirty="0">
                <a:solidFill>
                  <a:schemeClr val="accent1">
                    <a:lumMod val="75000"/>
                  </a:schemeClr>
                </a:solidFill>
              </a:rPr>
              <a:t>NAME AND EXPLAIN THE PURPOSES OF FIVE EFFECTIVE BUSINESS DOCUMENTS FOR COMMUNICATION YOU KNOW </a:t>
            </a:r>
          </a:p>
          <a:p>
            <a:pPr algn="ctr"/>
            <a:endParaRPr lang="en-GB" dirty="0"/>
          </a:p>
        </p:txBody>
      </p:sp>
      <p:pic>
        <p:nvPicPr>
          <p:cNvPr id="8" name="Picture 7">
            <a:extLst>
              <a:ext uri="{FF2B5EF4-FFF2-40B4-BE49-F238E27FC236}">
                <a16:creationId xmlns:a16="http://schemas.microsoft.com/office/drawing/2014/main" id="{EFC55724-5F82-4192-99CC-74AE1FE716F0}"/>
              </a:ext>
            </a:extLst>
          </p:cNvPr>
          <p:cNvPicPr>
            <a:picLocks noChangeAspect="1"/>
          </p:cNvPicPr>
          <p:nvPr/>
        </p:nvPicPr>
        <p:blipFill>
          <a:blip r:embed="rId2"/>
          <a:stretch>
            <a:fillRect/>
          </a:stretch>
        </p:blipFill>
        <p:spPr>
          <a:xfrm>
            <a:off x="891649" y="1832336"/>
            <a:ext cx="1376095" cy="798133"/>
          </a:xfrm>
          <a:prstGeom prst="rect">
            <a:avLst/>
          </a:prstGeom>
        </p:spPr>
      </p:pic>
    </p:spTree>
    <p:extLst>
      <p:ext uri="{BB962C8B-B14F-4D97-AF65-F5344CB8AC3E}">
        <p14:creationId xmlns:p14="http://schemas.microsoft.com/office/powerpoint/2010/main" val="406685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FA3B-6691-4F73-8351-B6F87F371D29}"/>
              </a:ext>
            </a:extLst>
          </p:cNvPr>
          <p:cNvSpPr>
            <a:spLocks noGrp="1"/>
          </p:cNvSpPr>
          <p:nvPr>
            <p:ph type="title"/>
          </p:nvPr>
        </p:nvSpPr>
        <p:spPr>
          <a:xfrm>
            <a:off x="457200" y="107105"/>
            <a:ext cx="8229600" cy="873623"/>
          </a:xfrm>
        </p:spPr>
        <p:txBody>
          <a:bodyPr>
            <a:noAutofit/>
          </a:bodyPr>
          <a:lstStyle/>
          <a:p>
            <a:r>
              <a:rPr lang="en-GB" sz="3600" b="1" dirty="0"/>
              <a:t>PRINCIPLES OF WRITTEN COMMUNICATION IN BUSINESS </a:t>
            </a:r>
          </a:p>
        </p:txBody>
      </p:sp>
      <p:sp>
        <p:nvSpPr>
          <p:cNvPr id="4" name="TextBox 3">
            <a:extLst>
              <a:ext uri="{FF2B5EF4-FFF2-40B4-BE49-F238E27FC236}">
                <a16:creationId xmlns:a16="http://schemas.microsoft.com/office/drawing/2014/main" id="{C3C407E4-C013-4F88-BE1F-69F63926ABD0}"/>
              </a:ext>
            </a:extLst>
          </p:cNvPr>
          <p:cNvSpPr txBox="1"/>
          <p:nvPr/>
        </p:nvSpPr>
        <p:spPr>
          <a:xfrm>
            <a:off x="457200" y="980728"/>
            <a:ext cx="8656476" cy="4770537"/>
          </a:xfrm>
          <a:prstGeom prst="rect">
            <a:avLst/>
          </a:prstGeom>
          <a:noFill/>
          <a:ln>
            <a:solidFill>
              <a:schemeClr val="accent1"/>
            </a:solidFill>
          </a:ln>
        </p:spPr>
        <p:txBody>
          <a:bodyPr wrap="square" rtlCol="0">
            <a:spAutoFit/>
          </a:bodyPr>
          <a:lstStyle/>
          <a:p>
            <a:pPr algn="just"/>
            <a:r>
              <a:rPr lang="en-GB" sz="2400" b="1" dirty="0"/>
              <a:t>Business Writing</a:t>
            </a:r>
            <a:r>
              <a:rPr lang="en-GB" sz="2400" dirty="0"/>
              <a:t>: It is a form of business writing and technical writing. It can be both internal and external</a:t>
            </a:r>
            <a:r>
              <a:rPr lang="en-GB" sz="2400"/>
              <a:t>.  </a:t>
            </a:r>
            <a:endParaRPr lang="en-GB" sz="2400" dirty="0"/>
          </a:p>
          <a:p>
            <a:pPr algn="just"/>
            <a:r>
              <a:rPr lang="en-GB" sz="2400" dirty="0"/>
              <a:t>Examples include newsletters, memos, letters, e-mails, power point presentation, reports, press release and fax. </a:t>
            </a:r>
          </a:p>
          <a:p>
            <a:pPr algn="just"/>
            <a:endParaRPr lang="en-GB" sz="2400" dirty="0"/>
          </a:p>
          <a:p>
            <a:pPr algn="just"/>
            <a:r>
              <a:rPr lang="en-GB" sz="2400" dirty="0"/>
              <a:t>There are </a:t>
            </a:r>
            <a:r>
              <a:rPr lang="en-GB" sz="2400" b="1" u="sng" dirty="0"/>
              <a:t>seven</a:t>
            </a:r>
            <a:r>
              <a:rPr lang="en-GB" sz="2400" dirty="0"/>
              <a:t> key principles to effective business writing:</a:t>
            </a:r>
          </a:p>
          <a:p>
            <a:pPr marL="342900" indent="-342900" algn="just">
              <a:buFont typeface="Arial" panose="020B0604020202020204" pitchFamily="34" charset="0"/>
              <a:buChar char="•"/>
            </a:pPr>
            <a:r>
              <a:rPr lang="en-GB" sz="2000" dirty="0"/>
              <a:t>Clarity </a:t>
            </a:r>
          </a:p>
          <a:p>
            <a:pPr marL="342900" indent="-342900" algn="just">
              <a:buFont typeface="Arial" panose="020B0604020202020204" pitchFamily="34" charset="0"/>
              <a:buChar char="•"/>
            </a:pPr>
            <a:r>
              <a:rPr lang="en-GB" sz="2000" dirty="0"/>
              <a:t>Brevity</a:t>
            </a:r>
          </a:p>
          <a:p>
            <a:pPr marL="342900" indent="-342900" algn="just">
              <a:buFont typeface="Arial" panose="020B0604020202020204" pitchFamily="34" charset="0"/>
              <a:buChar char="•"/>
            </a:pPr>
            <a:r>
              <a:rPr lang="en-GB" sz="2000" dirty="0"/>
              <a:t>Knowledge of audience </a:t>
            </a:r>
          </a:p>
          <a:p>
            <a:pPr marL="342900" indent="-342900" algn="just">
              <a:buFont typeface="Arial" panose="020B0604020202020204" pitchFamily="34" charset="0"/>
              <a:buChar char="•"/>
            </a:pPr>
            <a:r>
              <a:rPr lang="en-GB" sz="2000" dirty="0"/>
              <a:t>Emphasis</a:t>
            </a:r>
          </a:p>
          <a:p>
            <a:pPr marL="342900" indent="-342900" algn="just">
              <a:buFont typeface="Arial" panose="020B0604020202020204" pitchFamily="34" charset="0"/>
              <a:buChar char="•"/>
            </a:pPr>
            <a:r>
              <a:rPr lang="en-GB" sz="2000" dirty="0"/>
              <a:t>Identify purpose</a:t>
            </a:r>
          </a:p>
          <a:p>
            <a:pPr marL="342900" indent="-342900" algn="just">
              <a:buFont typeface="Arial" panose="020B0604020202020204" pitchFamily="34" charset="0"/>
              <a:buChar char="•"/>
            </a:pPr>
            <a:r>
              <a:rPr lang="en-GB" sz="2000" dirty="0"/>
              <a:t>Use Appropriate tone  </a:t>
            </a:r>
          </a:p>
          <a:p>
            <a:pPr marL="342900" indent="-342900" algn="just">
              <a:buFont typeface="Arial" panose="020B0604020202020204" pitchFamily="34" charset="0"/>
              <a:buChar char="•"/>
            </a:pPr>
            <a:r>
              <a:rPr lang="en-GB" sz="2000" dirty="0"/>
              <a:t>Use Appropriate format</a:t>
            </a:r>
          </a:p>
          <a:p>
            <a:pPr marL="342900" indent="-342900" algn="just">
              <a:buFont typeface="Arial" panose="020B0604020202020204" pitchFamily="34" charset="0"/>
              <a:buChar char="•"/>
            </a:pPr>
            <a:r>
              <a:rPr lang="en-GB" sz="2000" dirty="0"/>
              <a:t>Emphasis</a:t>
            </a:r>
          </a:p>
        </p:txBody>
      </p:sp>
    </p:spTree>
    <p:extLst>
      <p:ext uri="{BB962C8B-B14F-4D97-AF65-F5344CB8AC3E}">
        <p14:creationId xmlns:p14="http://schemas.microsoft.com/office/powerpoint/2010/main" val="126876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4AB3-836C-4808-AD7C-00B2129C87A2}"/>
              </a:ext>
            </a:extLst>
          </p:cNvPr>
          <p:cNvSpPr>
            <a:spLocks noGrp="1"/>
          </p:cNvSpPr>
          <p:nvPr>
            <p:ph type="title"/>
          </p:nvPr>
        </p:nvSpPr>
        <p:spPr/>
        <p:txBody>
          <a:bodyPr>
            <a:normAutofit fontScale="90000"/>
          </a:bodyPr>
          <a:lstStyle/>
          <a:p>
            <a:r>
              <a:rPr lang="en-GB" b="1" dirty="0"/>
              <a:t>PRINCIPLES OF WRITTEN COMMUNICATION IN BUSINESS </a:t>
            </a:r>
            <a:endParaRPr lang="en-GB" dirty="0"/>
          </a:p>
        </p:txBody>
      </p:sp>
      <p:sp>
        <p:nvSpPr>
          <p:cNvPr id="3" name="Content Placeholder 2">
            <a:extLst>
              <a:ext uri="{FF2B5EF4-FFF2-40B4-BE49-F238E27FC236}">
                <a16:creationId xmlns:a16="http://schemas.microsoft.com/office/drawing/2014/main" id="{C1853C3D-3FC0-4D1B-938E-4C81E5DE1C45}"/>
              </a:ext>
            </a:extLst>
          </p:cNvPr>
          <p:cNvSpPr>
            <a:spLocks noGrp="1"/>
          </p:cNvSpPr>
          <p:nvPr>
            <p:ph idx="1"/>
          </p:nvPr>
        </p:nvSpPr>
        <p:spPr/>
        <p:txBody>
          <a:bodyPr>
            <a:normAutofit fontScale="92500" lnSpcReduction="10000"/>
          </a:bodyPr>
          <a:lstStyle/>
          <a:p>
            <a:pPr lvl="1">
              <a:buFont typeface="Wingdings" panose="05000000000000000000" pitchFamily="2" charset="2"/>
              <a:buChar char="q"/>
            </a:pPr>
            <a:r>
              <a:rPr lang="en-GB" sz="3000" b="1" i="1" u="sng" dirty="0"/>
              <a:t>CLARITY</a:t>
            </a:r>
            <a:r>
              <a:rPr lang="en-GB" sz="3000" b="1" i="1" dirty="0"/>
              <a:t> </a:t>
            </a:r>
            <a:r>
              <a:rPr lang="en-GB" b="1" i="1" dirty="0"/>
              <a:t> </a:t>
            </a:r>
            <a:r>
              <a:rPr lang="en-GB" sz="2400" b="1" i="1" dirty="0"/>
              <a:t> the meaning must be clear.</a:t>
            </a:r>
            <a:r>
              <a:rPr lang="en-US" sz="2000" i="1" dirty="0"/>
              <a:t> </a:t>
            </a:r>
            <a:r>
              <a:rPr lang="en-US" sz="2000" b="1" i="1" dirty="0"/>
              <a:t>Lack of clarity is often due to poor style and may be caused by too much detail and repetition, lack of logical  structure and excessive use of technical terms.</a:t>
            </a:r>
          </a:p>
          <a:p>
            <a:pPr marL="457200" lvl="1" indent="0">
              <a:buNone/>
            </a:pPr>
            <a:endParaRPr lang="en-US" sz="2000" b="1" i="1" dirty="0"/>
          </a:p>
          <a:p>
            <a:pPr>
              <a:buFont typeface="Wingdings" panose="05000000000000000000" pitchFamily="2" charset="2"/>
              <a:buChar char="q"/>
            </a:pPr>
            <a:r>
              <a:rPr lang="en-GB" sz="2400" b="1" dirty="0"/>
              <a:t> </a:t>
            </a:r>
            <a:r>
              <a:rPr lang="en-GB" sz="3000" b="1" i="1" u="sng" dirty="0"/>
              <a:t>BREVITY</a:t>
            </a:r>
            <a:r>
              <a:rPr lang="en-GB" b="1" i="1" u="sng" dirty="0"/>
              <a:t> </a:t>
            </a:r>
          </a:p>
          <a:p>
            <a:pPr lvl="1" algn="just"/>
            <a:r>
              <a:rPr lang="en-GB" sz="2100" b="1" i="1" dirty="0"/>
              <a:t>Text must be brief with unnecessary information which the reader knows already. </a:t>
            </a:r>
          </a:p>
          <a:p>
            <a:pPr lvl="1">
              <a:buFont typeface="Wingdings" panose="05000000000000000000" pitchFamily="2" charset="2"/>
              <a:buChar char="q"/>
            </a:pPr>
            <a:endParaRPr lang="en-US" sz="2000" b="1" i="1" dirty="0"/>
          </a:p>
          <a:p>
            <a:pPr>
              <a:buFont typeface="Wingdings" panose="05000000000000000000" pitchFamily="2" charset="2"/>
              <a:buChar char="q"/>
            </a:pPr>
            <a:r>
              <a:rPr lang="en-GB" sz="2800" b="1" i="1" u="sng" dirty="0"/>
              <a:t> KNOWLEDGE of AUDIENCE </a:t>
            </a:r>
            <a:r>
              <a:rPr lang="en-GB" sz="2800" b="1" i="1" dirty="0"/>
              <a:t>  </a:t>
            </a:r>
          </a:p>
          <a:p>
            <a:pPr marL="0" indent="0">
              <a:buNone/>
            </a:pPr>
            <a:r>
              <a:rPr lang="en-GB" sz="2800" b="1" i="1" dirty="0"/>
              <a:t>    -</a:t>
            </a:r>
            <a:r>
              <a:rPr lang="en-GB" sz="2000" b="1" i="1" dirty="0"/>
              <a:t>know who you are</a:t>
            </a:r>
            <a:r>
              <a:rPr lang="en-GB" sz="2000" b="1" i="1" u="sng" dirty="0"/>
              <a:t> </a:t>
            </a:r>
            <a:r>
              <a:rPr lang="en-GB" sz="2000" b="1" i="1" dirty="0"/>
              <a:t>writing to</a:t>
            </a:r>
          </a:p>
          <a:p>
            <a:pPr lvl="1"/>
            <a:endParaRPr lang="en-US" sz="2000" b="1" i="1" dirty="0"/>
          </a:p>
          <a:p>
            <a:pPr lvl="1"/>
            <a:endParaRPr lang="en-US" sz="2000" b="1" i="1" dirty="0"/>
          </a:p>
          <a:p>
            <a:pPr marL="457200" lvl="1" indent="0">
              <a:buNone/>
            </a:pPr>
            <a:endParaRPr lang="en-GB" sz="2000" i="1" dirty="0"/>
          </a:p>
          <a:p>
            <a:endParaRPr lang="en-GB" sz="2400" b="1" i="1" dirty="0"/>
          </a:p>
          <a:p>
            <a:endParaRPr lang="en-GB" sz="2400" b="1" i="1" dirty="0"/>
          </a:p>
        </p:txBody>
      </p:sp>
    </p:spTree>
    <p:extLst>
      <p:ext uri="{BB962C8B-B14F-4D97-AF65-F5344CB8AC3E}">
        <p14:creationId xmlns:p14="http://schemas.microsoft.com/office/powerpoint/2010/main" val="117633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C6C8-ECCE-4D16-83CD-3258E3C2B9F3}"/>
              </a:ext>
            </a:extLst>
          </p:cNvPr>
          <p:cNvSpPr>
            <a:spLocks noGrp="1"/>
          </p:cNvSpPr>
          <p:nvPr>
            <p:ph type="title"/>
          </p:nvPr>
        </p:nvSpPr>
        <p:spPr/>
        <p:txBody>
          <a:bodyPr>
            <a:normAutofit fontScale="90000"/>
          </a:bodyPr>
          <a:lstStyle/>
          <a:p>
            <a:r>
              <a:rPr lang="en-GB" b="1" dirty="0"/>
              <a:t>PRINCIPLES OF WRITTEN COMMUNICATION IN BUSINESS </a:t>
            </a:r>
            <a:endParaRPr lang="en-GB" dirty="0"/>
          </a:p>
        </p:txBody>
      </p:sp>
      <p:sp>
        <p:nvSpPr>
          <p:cNvPr id="3" name="Content Placeholder 2">
            <a:extLst>
              <a:ext uri="{FF2B5EF4-FFF2-40B4-BE49-F238E27FC236}">
                <a16:creationId xmlns:a16="http://schemas.microsoft.com/office/drawing/2014/main" id="{5B2030A8-A7D4-4555-968E-220643EE5FC1}"/>
              </a:ext>
            </a:extLst>
          </p:cNvPr>
          <p:cNvSpPr>
            <a:spLocks noGrp="1"/>
          </p:cNvSpPr>
          <p:nvPr>
            <p:ph idx="1"/>
          </p:nvPr>
        </p:nvSpPr>
        <p:spPr/>
        <p:txBody>
          <a:bodyPr/>
          <a:lstStyle/>
          <a:p>
            <a:pPr>
              <a:buFont typeface="Wingdings" panose="05000000000000000000" pitchFamily="2" charset="2"/>
              <a:buChar char="q"/>
            </a:pPr>
            <a:r>
              <a:rPr lang="en-GB" b="1" i="1" u="sng" dirty="0"/>
              <a:t>EMPHASIS</a:t>
            </a:r>
            <a:endParaRPr lang="en-GB" sz="2400" b="1" dirty="0"/>
          </a:p>
          <a:p>
            <a:pPr lvl="1"/>
            <a:r>
              <a:rPr lang="en-US" sz="2000" i="1" dirty="0"/>
              <a:t>Emphasize important information, i.e.  information that is important to the audience; and information that will support your arguments.</a:t>
            </a:r>
          </a:p>
          <a:p>
            <a:pPr lvl="1">
              <a:buFont typeface="Wingdings" panose="05000000000000000000" pitchFamily="2" charset="2"/>
              <a:buChar char="q"/>
            </a:pPr>
            <a:endParaRPr lang="en-GB" sz="2000" i="1" dirty="0"/>
          </a:p>
          <a:p>
            <a:pPr>
              <a:buFont typeface="Wingdings" panose="05000000000000000000" pitchFamily="2" charset="2"/>
              <a:buChar char="q"/>
            </a:pPr>
            <a:r>
              <a:rPr lang="en-GB" dirty="0"/>
              <a:t> </a:t>
            </a:r>
            <a:r>
              <a:rPr lang="en-GB" sz="2800" b="1" i="1" u="sng" dirty="0"/>
              <a:t>IDENTIFY PURPOSE</a:t>
            </a:r>
          </a:p>
          <a:p>
            <a:pPr marL="0" indent="0">
              <a:buNone/>
            </a:pPr>
            <a:r>
              <a:rPr lang="en-GB" sz="2800" b="1" i="1" dirty="0"/>
              <a:t>    </a:t>
            </a:r>
            <a:r>
              <a:rPr lang="en-GB" sz="2000" i="1" dirty="0"/>
              <a:t>- the reason for writing: Asking for or giving information. Instructing.</a:t>
            </a:r>
          </a:p>
          <a:p>
            <a:pPr marL="0" indent="0">
              <a:buNone/>
            </a:pPr>
            <a:r>
              <a:rPr lang="en-GB" sz="2000" i="1" dirty="0"/>
              <a:t>        Rejection or acceptance. </a:t>
            </a:r>
          </a:p>
        </p:txBody>
      </p:sp>
    </p:spTree>
    <p:extLst>
      <p:ext uri="{BB962C8B-B14F-4D97-AF65-F5344CB8AC3E}">
        <p14:creationId xmlns:p14="http://schemas.microsoft.com/office/powerpoint/2010/main" val="4007036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5570C-C942-4A20-9486-7FF4EC61CFEB}"/>
              </a:ext>
            </a:extLst>
          </p:cNvPr>
          <p:cNvSpPr>
            <a:spLocks noGrp="1"/>
          </p:cNvSpPr>
          <p:nvPr>
            <p:ph type="title"/>
          </p:nvPr>
        </p:nvSpPr>
        <p:spPr/>
        <p:txBody>
          <a:bodyPr>
            <a:normAutofit fontScale="90000"/>
          </a:bodyPr>
          <a:lstStyle/>
          <a:p>
            <a:r>
              <a:rPr lang="en-GB" b="1" dirty="0"/>
              <a:t>PRINCIPLES OF WRITTEN COMMUNICATION IN BUSINESS </a:t>
            </a:r>
            <a:endParaRPr lang="en-GB" dirty="0"/>
          </a:p>
        </p:txBody>
      </p:sp>
      <p:sp>
        <p:nvSpPr>
          <p:cNvPr id="3" name="Content Placeholder 2">
            <a:extLst>
              <a:ext uri="{FF2B5EF4-FFF2-40B4-BE49-F238E27FC236}">
                <a16:creationId xmlns:a16="http://schemas.microsoft.com/office/drawing/2014/main" id="{9FDC7DA4-56FF-47E4-9D7C-1506FCC07A5E}"/>
              </a:ext>
            </a:extLst>
          </p:cNvPr>
          <p:cNvSpPr>
            <a:spLocks noGrp="1"/>
          </p:cNvSpPr>
          <p:nvPr>
            <p:ph idx="1"/>
          </p:nvPr>
        </p:nvSpPr>
        <p:spPr/>
        <p:txBody>
          <a:bodyPr/>
          <a:lstStyle/>
          <a:p>
            <a:pPr>
              <a:buFont typeface="Wingdings" panose="05000000000000000000" pitchFamily="2" charset="2"/>
              <a:buChar char="q"/>
            </a:pPr>
            <a:r>
              <a:rPr lang="en-GB" dirty="0"/>
              <a:t> </a:t>
            </a:r>
            <a:r>
              <a:rPr lang="en-GB" b="1" i="1" u="sng" dirty="0"/>
              <a:t>USE APPROPRIATE TONE</a:t>
            </a:r>
          </a:p>
          <a:p>
            <a:pPr marL="0" indent="0">
              <a:buNone/>
            </a:pPr>
            <a:r>
              <a:rPr lang="en-GB" sz="2000" i="1" dirty="0"/>
              <a:t>     - choose a tone appropriate to your purpose</a:t>
            </a:r>
          </a:p>
          <a:p>
            <a:pPr marL="0" indent="0">
              <a:buNone/>
            </a:pPr>
            <a:endParaRPr lang="en-GB" sz="2000" i="1" dirty="0"/>
          </a:p>
          <a:p>
            <a:pPr marL="0" indent="0">
              <a:buNone/>
            </a:pPr>
            <a:endParaRPr lang="en-GB" sz="2000" i="1" dirty="0"/>
          </a:p>
          <a:p>
            <a:pPr>
              <a:buFont typeface="Wingdings" panose="05000000000000000000" pitchFamily="2" charset="2"/>
              <a:buChar char="q"/>
            </a:pPr>
            <a:r>
              <a:rPr lang="en-GB" sz="2800" b="1" i="1" u="sng" dirty="0"/>
              <a:t> USE APPROPRIATE FORMAT</a:t>
            </a:r>
          </a:p>
          <a:p>
            <a:pPr marL="0" indent="0">
              <a:buNone/>
            </a:pPr>
            <a:r>
              <a:rPr lang="en-GB" sz="2800" b="1" i="1" dirty="0"/>
              <a:t>    - </a:t>
            </a:r>
            <a:r>
              <a:rPr lang="en-GB" sz="2000" i="1" dirty="0" err="1"/>
              <a:t>e.g</a:t>
            </a:r>
            <a:r>
              <a:rPr lang="en-GB" sz="2000" i="1" dirty="0"/>
              <a:t> whether it is a letter or e-mail, follow the rules</a:t>
            </a:r>
          </a:p>
          <a:p>
            <a:pPr marL="0" indent="0">
              <a:buNone/>
            </a:pPr>
            <a:r>
              <a:rPr lang="en-GB" sz="2800" b="1" i="1" dirty="0"/>
              <a:t> </a:t>
            </a:r>
          </a:p>
          <a:p>
            <a:pPr>
              <a:buFont typeface="Wingdings" panose="05000000000000000000" pitchFamily="2" charset="2"/>
              <a:buChar char="q"/>
            </a:pPr>
            <a:endParaRPr lang="en-GB" sz="2800" b="1" i="1" u="sng" dirty="0"/>
          </a:p>
          <a:p>
            <a:pPr marL="0" indent="0">
              <a:buNone/>
            </a:pPr>
            <a:endParaRPr lang="en-GB" sz="2800" b="1" i="1" u="sng" dirty="0"/>
          </a:p>
        </p:txBody>
      </p:sp>
    </p:spTree>
    <p:extLst>
      <p:ext uri="{BB962C8B-B14F-4D97-AF65-F5344CB8AC3E}">
        <p14:creationId xmlns:p14="http://schemas.microsoft.com/office/powerpoint/2010/main" val="3451140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671A1B7-8F36-481D-A716-3AA959B9CD7A}"/>
              </a:ext>
            </a:extLst>
          </p:cNvPr>
          <p:cNvGrpSpPr/>
          <p:nvPr/>
        </p:nvGrpSpPr>
        <p:grpSpPr>
          <a:xfrm>
            <a:off x="827584" y="692696"/>
            <a:ext cx="7488832" cy="4381054"/>
            <a:chOff x="971600" y="1052736"/>
            <a:chExt cx="7488832" cy="4381054"/>
          </a:xfrm>
        </p:grpSpPr>
        <p:sp>
          <p:nvSpPr>
            <p:cNvPr id="6" name="TextBox 5">
              <a:extLst>
                <a:ext uri="{FF2B5EF4-FFF2-40B4-BE49-F238E27FC236}">
                  <a16:creationId xmlns:a16="http://schemas.microsoft.com/office/drawing/2014/main" id="{08793E7A-9BF6-4439-B95F-C5302BDE13F8}"/>
                </a:ext>
              </a:extLst>
            </p:cNvPr>
            <p:cNvSpPr txBox="1"/>
            <p:nvPr/>
          </p:nvSpPr>
          <p:spPr>
            <a:xfrm>
              <a:off x="971600" y="1617361"/>
              <a:ext cx="7488832" cy="3816429"/>
            </a:xfrm>
            <a:prstGeom prst="rect">
              <a:avLst/>
            </a:prstGeom>
            <a:noFill/>
            <a:ln>
              <a:solidFill>
                <a:schemeClr val="tx1"/>
              </a:solidFill>
            </a:ln>
          </p:spPr>
          <p:txBody>
            <a:bodyPr wrap="square" rtlCol="0">
              <a:spAutoFit/>
            </a:bodyPr>
            <a:lstStyle/>
            <a:p>
              <a:endParaRPr lang="en-GB" dirty="0"/>
            </a:p>
            <a:p>
              <a:r>
                <a:rPr lang="en-GB" dirty="0"/>
                <a:t>                             </a:t>
              </a:r>
              <a:r>
                <a:rPr lang="en-GB" sz="2400" b="1" i="1" dirty="0">
                  <a:solidFill>
                    <a:srgbClr val="C00000"/>
                  </a:solidFill>
                </a:rPr>
                <a:t>GROUP EXERCISE</a:t>
              </a:r>
              <a:r>
                <a:rPr lang="en-GB" dirty="0"/>
                <a:t>: </a:t>
              </a:r>
            </a:p>
            <a:p>
              <a:pPr algn="ctr"/>
              <a:endParaRPr lang="en-GB" dirty="0"/>
            </a:p>
            <a:p>
              <a:pPr algn="ctr"/>
              <a:endParaRPr lang="en-GB" sz="2400" b="1" dirty="0"/>
            </a:p>
            <a:p>
              <a:pPr algn="ctr"/>
              <a:r>
                <a:rPr lang="en-GB" sz="2800" b="1" dirty="0"/>
                <a:t>     </a:t>
              </a:r>
              <a:r>
                <a:rPr lang="en-US" sz="2800" b="1" dirty="0">
                  <a:solidFill>
                    <a:schemeClr val="accent1">
                      <a:lumMod val="75000"/>
                    </a:schemeClr>
                  </a:solidFill>
                </a:rPr>
                <a:t>The Letter in the next slide is not a good one for several reasons. Read the letter, state where the issues are, and produce a simplified and improved version of this letter</a:t>
              </a:r>
              <a:endParaRPr lang="en-GB" sz="2800" b="1" dirty="0">
                <a:solidFill>
                  <a:schemeClr val="accent1">
                    <a:lumMod val="75000"/>
                  </a:schemeClr>
                </a:solidFill>
              </a:endParaRPr>
            </a:p>
            <a:p>
              <a:pPr algn="ctr"/>
              <a:endParaRPr lang="en-GB" dirty="0"/>
            </a:p>
          </p:txBody>
        </p:sp>
        <p:pic>
          <p:nvPicPr>
            <p:cNvPr id="1026" name="Picture 2" descr="Image result for group work clip art">
              <a:extLst>
                <a:ext uri="{FF2B5EF4-FFF2-40B4-BE49-F238E27FC236}">
                  <a16:creationId xmlns:a16="http://schemas.microsoft.com/office/drawing/2014/main" id="{95226D50-084A-4DCC-8B19-AE815634DA2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9567" y="1052736"/>
              <a:ext cx="1532871" cy="11430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420256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96E0F-BB43-4D65-87ED-6D4D77CCA5C5}"/>
              </a:ext>
            </a:extLst>
          </p:cNvPr>
          <p:cNvSpPr>
            <a:spLocks noGrp="1"/>
          </p:cNvSpPr>
          <p:nvPr>
            <p:ph idx="1"/>
          </p:nvPr>
        </p:nvSpPr>
        <p:spPr>
          <a:xfrm>
            <a:off x="251520" y="260648"/>
            <a:ext cx="8784976" cy="5544616"/>
          </a:xfrm>
        </p:spPr>
        <p:txBody>
          <a:bodyPr>
            <a:normAutofit fontScale="55000" lnSpcReduction="20000"/>
          </a:bodyPr>
          <a:lstStyle/>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Mr. John Smith,</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21 Manor Drive,</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London SE14 2MR.</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The Manager,</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Marriot Restaurant</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66 Park Lane</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SW2 7RY.</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Dear Sir/Madam,</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I’m writing this letter to apply for the job of Restaurant Manager.</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I’ve worked for 5 years as manager of the Hilton restaurant and would like to work for you because your restaurant is not far from where I live, so I can walk to work and save money and time, which is really cool.</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In 2018, I saved the Hilton lots of money because of my fantastic management skills. Won’t you like me to do the same for you? I’m sure you would! So why don’t you invite me for an interview so that I could show you how good I am.</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Yours sincerely.</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Mr John Smith.</a:t>
            </a:r>
          </a:p>
          <a:p>
            <a:pPr marL="0" indent="0" algn="just">
              <a:buNone/>
            </a:pPr>
            <a:endParaRPr lang="en-GB" dirty="0"/>
          </a:p>
        </p:txBody>
      </p:sp>
    </p:spTree>
    <p:extLst>
      <p:ext uri="{BB962C8B-B14F-4D97-AF65-F5344CB8AC3E}">
        <p14:creationId xmlns:p14="http://schemas.microsoft.com/office/powerpoint/2010/main" val="5264244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ABD9C-ED4C-4B1A-B31C-9C2FF3BEA932}"/>
              </a:ext>
            </a:extLst>
          </p:cNvPr>
          <p:cNvSpPr>
            <a:spLocks noGrp="1"/>
          </p:cNvSpPr>
          <p:nvPr>
            <p:ph type="title"/>
          </p:nvPr>
        </p:nvSpPr>
        <p:spPr/>
        <p:txBody>
          <a:bodyPr/>
          <a:lstStyle/>
          <a:p>
            <a:r>
              <a:rPr lang="en-GB" u="sng" dirty="0"/>
              <a:t>Suggested errors in the letter</a:t>
            </a:r>
          </a:p>
        </p:txBody>
      </p:sp>
      <p:sp>
        <p:nvSpPr>
          <p:cNvPr id="3" name="Content Placeholder 2">
            <a:extLst>
              <a:ext uri="{FF2B5EF4-FFF2-40B4-BE49-F238E27FC236}">
                <a16:creationId xmlns:a16="http://schemas.microsoft.com/office/drawing/2014/main" id="{298FF821-6ED6-4AB3-9B2D-A398B03A3A83}"/>
              </a:ext>
            </a:extLst>
          </p:cNvPr>
          <p:cNvSpPr>
            <a:spLocks noGrp="1"/>
          </p:cNvSpPr>
          <p:nvPr>
            <p:ph idx="1"/>
          </p:nvPr>
        </p:nvSpPr>
        <p:spPr>
          <a:xfrm>
            <a:off x="457200" y="1600201"/>
            <a:ext cx="8075240" cy="3917032"/>
          </a:xfrm>
        </p:spPr>
        <p:txBody>
          <a:bodyPr>
            <a:normAutofit/>
          </a:bodyPr>
          <a:lstStyle/>
          <a:p>
            <a:pPr marL="514350" indent="-514350" algn="just">
              <a:buAutoNum type="arabicPeriod"/>
            </a:pPr>
            <a:r>
              <a:rPr lang="en-GB" dirty="0"/>
              <a:t>There is no need to put your name at the top as you close off with your name.</a:t>
            </a:r>
          </a:p>
          <a:p>
            <a:pPr marL="514350" indent="-514350" algn="just">
              <a:buAutoNum type="arabicPeriod"/>
            </a:pPr>
            <a:r>
              <a:rPr lang="en-GB" dirty="0"/>
              <a:t>There are contractions like ‘I’m’, I’ve and Won’t. Remember to use the full words, like ‘I am’.</a:t>
            </a:r>
          </a:p>
          <a:p>
            <a:pPr marL="514350" indent="-514350" algn="just">
              <a:buAutoNum type="arabicPeriod"/>
            </a:pPr>
            <a:r>
              <a:rPr lang="en-GB" dirty="0"/>
              <a:t>Do not use slangs like ‘cool’ and ‘fantastic’.</a:t>
            </a:r>
          </a:p>
          <a:p>
            <a:pPr marL="514350" indent="-514350" algn="just">
              <a:buAutoNum type="arabicPeriod"/>
            </a:pPr>
            <a:endParaRPr lang="en-GB" dirty="0"/>
          </a:p>
        </p:txBody>
      </p:sp>
    </p:spTree>
    <p:extLst>
      <p:ext uri="{BB962C8B-B14F-4D97-AF65-F5344CB8AC3E}">
        <p14:creationId xmlns:p14="http://schemas.microsoft.com/office/powerpoint/2010/main" val="1557543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E4F2F-8014-45E0-BA6E-01147D13BF58}"/>
              </a:ext>
            </a:extLst>
          </p:cNvPr>
          <p:cNvSpPr>
            <a:spLocks noGrp="1"/>
          </p:cNvSpPr>
          <p:nvPr>
            <p:ph type="title"/>
          </p:nvPr>
        </p:nvSpPr>
        <p:spPr/>
        <p:txBody>
          <a:bodyPr/>
          <a:lstStyle/>
          <a:p>
            <a:r>
              <a:rPr lang="en-GB" u="sng" dirty="0"/>
              <a:t>Suggested errors in the letter</a:t>
            </a:r>
          </a:p>
        </p:txBody>
      </p:sp>
      <p:sp>
        <p:nvSpPr>
          <p:cNvPr id="3" name="Content Placeholder 2">
            <a:extLst>
              <a:ext uri="{FF2B5EF4-FFF2-40B4-BE49-F238E27FC236}">
                <a16:creationId xmlns:a16="http://schemas.microsoft.com/office/drawing/2014/main" id="{3EC28C68-A505-436C-B606-E76F546ED2CB}"/>
              </a:ext>
            </a:extLst>
          </p:cNvPr>
          <p:cNvSpPr>
            <a:spLocks noGrp="1"/>
          </p:cNvSpPr>
          <p:nvPr>
            <p:ph idx="1"/>
          </p:nvPr>
        </p:nvSpPr>
        <p:spPr/>
        <p:txBody>
          <a:bodyPr/>
          <a:lstStyle/>
          <a:p>
            <a:r>
              <a:rPr lang="en-GB" dirty="0"/>
              <a:t>4. Do not use question marks (?) or exclamation marks (!)</a:t>
            </a:r>
          </a:p>
          <a:p>
            <a:r>
              <a:rPr lang="en-GB" dirty="0"/>
              <a:t>5. If you start a letter ‘Dear Sir/Madam’</a:t>
            </a:r>
          </a:p>
          <a:p>
            <a:pPr marL="0" indent="0">
              <a:buNone/>
            </a:pPr>
            <a:r>
              <a:rPr lang="en-GB" dirty="0"/>
              <a:t>You must end with ‘Yours faithfully.’</a:t>
            </a:r>
          </a:p>
          <a:p>
            <a:pPr marL="0" indent="0">
              <a:buNone/>
            </a:pPr>
            <a:r>
              <a:rPr lang="en-GB" dirty="0"/>
              <a:t>If you start with ‘Dear Mrs. Johnson’ or Mr Johnson,’ you must end with ‘Yours sincerely,’.</a:t>
            </a:r>
          </a:p>
          <a:p>
            <a:endParaRPr lang="en-GB" dirty="0"/>
          </a:p>
        </p:txBody>
      </p:sp>
    </p:spTree>
    <p:extLst>
      <p:ext uri="{BB962C8B-B14F-4D97-AF65-F5344CB8AC3E}">
        <p14:creationId xmlns:p14="http://schemas.microsoft.com/office/powerpoint/2010/main" val="1014531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A744F-0036-410C-AB71-11733C3F319C}"/>
              </a:ext>
            </a:extLst>
          </p:cNvPr>
          <p:cNvSpPr>
            <a:spLocks noGrp="1"/>
          </p:cNvSpPr>
          <p:nvPr>
            <p:ph type="title"/>
          </p:nvPr>
        </p:nvSpPr>
        <p:spPr/>
        <p:txBody>
          <a:bodyPr/>
          <a:lstStyle/>
          <a:p>
            <a:r>
              <a:rPr lang="en-GB" u="sng" dirty="0"/>
              <a:t>Suggested errors in the letter</a:t>
            </a:r>
          </a:p>
        </p:txBody>
      </p:sp>
      <p:sp>
        <p:nvSpPr>
          <p:cNvPr id="3" name="Content Placeholder 2">
            <a:extLst>
              <a:ext uri="{FF2B5EF4-FFF2-40B4-BE49-F238E27FC236}">
                <a16:creationId xmlns:a16="http://schemas.microsoft.com/office/drawing/2014/main" id="{A1DB3488-E8DE-477D-A577-2AC7171CAB05}"/>
              </a:ext>
            </a:extLst>
          </p:cNvPr>
          <p:cNvSpPr>
            <a:spLocks noGrp="1"/>
          </p:cNvSpPr>
          <p:nvPr>
            <p:ph idx="1"/>
          </p:nvPr>
        </p:nvSpPr>
        <p:spPr/>
        <p:txBody>
          <a:bodyPr/>
          <a:lstStyle/>
          <a:p>
            <a:r>
              <a:rPr lang="en-GB" dirty="0"/>
              <a:t>6. Do not ever tell an Employer what they can do for you ( ‘your restaurant is not far from where I live’). </a:t>
            </a:r>
          </a:p>
          <a:p>
            <a:pPr marL="0" indent="0">
              <a:buNone/>
            </a:pPr>
            <a:r>
              <a:rPr lang="en-GB" dirty="0"/>
              <a:t>Show them what you can do for them.</a:t>
            </a:r>
          </a:p>
        </p:txBody>
      </p:sp>
    </p:spTree>
    <p:extLst>
      <p:ext uri="{BB962C8B-B14F-4D97-AF65-F5344CB8AC3E}">
        <p14:creationId xmlns:p14="http://schemas.microsoft.com/office/powerpoint/2010/main" val="245769908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39142</TotalTime>
  <Words>1276</Words>
  <Application>Microsoft Office PowerPoint</Application>
  <PresentationFormat>On-screen Show (4:3)</PresentationFormat>
  <Paragraphs>148</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Myriad Pro</vt:lpstr>
      <vt:lpstr>Rockwell Condensed</vt:lpstr>
      <vt:lpstr>Wingdings</vt:lpstr>
      <vt:lpstr>20140311PresentationUWTSDTemplate</vt:lpstr>
      <vt:lpstr>Certificate of Higher Education in Skills for the Workplace   Effective Team Working &amp; Communication (BMSW 4002) Communication in the Workplace  WEEK 4</vt:lpstr>
      <vt:lpstr>In this session we will discuss…..</vt:lpstr>
      <vt:lpstr>  EFFECTIVE COMMUNICATION in THE WORKPLACE  </vt:lpstr>
      <vt:lpstr> EFFECTIVE COMMUNICATION in THE WORKPLACE </vt:lpstr>
      <vt:lpstr> EFFECTIVE COMMUNICATION in THE WORKPLACE </vt:lpstr>
      <vt:lpstr> EFFECTIVE COMMUNICATION in THE WORKPLACE </vt:lpstr>
      <vt:lpstr> EFFECTIVE COMMUNICATION in THE WORKPLACE </vt:lpstr>
      <vt:lpstr> EFFECTIVE COMMUNICATION in THE WORKPLACE </vt:lpstr>
      <vt:lpstr> EFFECTIVE COMMUNICATION in THE WORKPLACE </vt:lpstr>
      <vt:lpstr>EFFECTIVE COMMUNICATION in THE WORKPLACE</vt:lpstr>
      <vt:lpstr>Activity</vt:lpstr>
      <vt:lpstr>Methods of communication in organisations</vt:lpstr>
      <vt:lpstr>Channels of communication</vt:lpstr>
      <vt:lpstr>WRITTEN COMMUNICATION IN BUSINESS </vt:lpstr>
      <vt:lpstr>PRINCIPLES OF WRITTEN COMMUNICATION IN BUSINESS </vt:lpstr>
      <vt:lpstr>PRINCIPLES OF WRITTEN COMMUNICATION IN BUSINESS </vt:lpstr>
      <vt:lpstr>PRINCIPLES OF WRITTEN COMMUNICATION IN BUSINESS </vt:lpstr>
      <vt:lpstr>PRINCIPLES OF WRITTEN COMMUNICATION IN BUSINESS </vt:lpstr>
      <vt:lpstr>PowerPoint Presentation</vt:lpstr>
      <vt:lpstr>PowerPoint Presentation</vt:lpstr>
      <vt:lpstr>Suggested errors in the letter</vt:lpstr>
      <vt:lpstr>Suggested errors in the letter</vt:lpstr>
      <vt:lpstr>Suggested errors in the letter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Lloyd Beharry</cp:lastModifiedBy>
  <cp:revision>185</cp:revision>
  <dcterms:created xsi:type="dcterms:W3CDTF">2015-04-14T15:21:28Z</dcterms:created>
  <dcterms:modified xsi:type="dcterms:W3CDTF">2022-05-31T07:13:56Z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