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6" r:id="rId2"/>
    <p:sldId id="263" r:id="rId3"/>
    <p:sldId id="261" r:id="rId4"/>
    <p:sldId id="258" r:id="rId5"/>
    <p:sldId id="259" r:id="rId6"/>
    <p:sldId id="262" r:id="rId7"/>
    <p:sldId id="264"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517" autoAdjust="0"/>
  </p:normalViewPr>
  <p:slideViewPr>
    <p:cSldViewPr snapToGrid="0">
      <p:cViewPr varScale="1">
        <p:scale>
          <a:sx n="74" d="100"/>
          <a:sy n="74" d="100"/>
        </p:scale>
        <p:origin x="1042" y="6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DAAFB31C-5AE5-4D62-A6E9-E5E8CCE34FBE}" type="datetimeFigureOut">
              <a:rPr lang="en-GB" smtClean="0"/>
              <a:t>12/02/2020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C2FE67-EE94-467B-809A-CEC00A8B9F6B}" type="slidenum">
              <a:rPr lang="en-GB" smtClean="0"/>
              <a:t>‹#›</a:t>
            </a:fld>
            <a:endParaRPr lang="en-GB"/>
          </a:p>
        </p:txBody>
      </p:sp>
    </p:spTree>
    <p:extLst>
      <p:ext uri="{BB962C8B-B14F-4D97-AF65-F5344CB8AC3E}">
        <p14:creationId xmlns:p14="http://schemas.microsoft.com/office/powerpoint/2010/main" val="30106452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C2FE67-EE94-467B-809A-CEC00A8B9F6B}" type="slidenum">
              <a:rPr lang="en-GB" smtClean="0"/>
              <a:t>1</a:t>
            </a:fld>
            <a:endParaRPr lang="en-GB"/>
          </a:p>
        </p:txBody>
      </p:sp>
    </p:spTree>
    <p:extLst>
      <p:ext uri="{BB962C8B-B14F-4D97-AF65-F5344CB8AC3E}">
        <p14:creationId xmlns:p14="http://schemas.microsoft.com/office/powerpoint/2010/main" val="4194785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question is important as there was many symbols in the portraits of Elizabeth and many are being revealed today. For instance this portrait it was found underneath that a snake had been painted over, the snake being an ambiguous symbol as it meant knowledge but also had connections with the original sin. Elizabeth’s image was important to her impressed on her at a young age in the court of her younger brother Edward and the scandal between her and Thomas Seymour which almost ruined her reputation. Therefore later in life she carefully controlled her image even sending out templates to painters so it would be her desired image which people would see. Books and movies are therefore important as it portrays how we think of Elizabeth now rather than how she perhaps wished to portray herself. My dissertation shall be set out chronologically focusing first on her portraits and then later representations and I shall be detailing key case studies from these 3 chapters. </a:t>
            </a:r>
          </a:p>
        </p:txBody>
      </p:sp>
      <p:sp>
        <p:nvSpPr>
          <p:cNvPr id="4" name="Slide Number Placeholder 3"/>
          <p:cNvSpPr>
            <a:spLocks noGrp="1"/>
          </p:cNvSpPr>
          <p:nvPr>
            <p:ph type="sldNum" sz="quarter" idx="5"/>
          </p:nvPr>
        </p:nvSpPr>
        <p:spPr/>
        <p:txBody>
          <a:bodyPr/>
          <a:lstStyle/>
          <a:p>
            <a:fld id="{4CC2FE67-EE94-467B-809A-CEC00A8B9F6B}" type="slidenum">
              <a:rPr lang="en-GB" smtClean="0"/>
              <a:t>2</a:t>
            </a:fld>
            <a:endParaRPr lang="en-GB"/>
          </a:p>
        </p:txBody>
      </p:sp>
    </p:spTree>
    <p:extLst>
      <p:ext uri="{BB962C8B-B14F-4D97-AF65-F5344CB8AC3E}">
        <p14:creationId xmlns:p14="http://schemas.microsoft.com/office/powerpoint/2010/main" val="1697551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Armada portrait is one of the best known portraits of Elizabeth celebrating the defeat of the Spanish armada and holds a wealth of symbolism within it. </a:t>
            </a:r>
          </a:p>
          <a:p>
            <a:pPr marL="171450" indent="-171450">
              <a:buFont typeface="Arial" panose="020B0604020202020204" pitchFamily="34" charset="0"/>
              <a:buChar char="•"/>
            </a:pPr>
            <a:r>
              <a:rPr lang="en-GB" dirty="0"/>
              <a:t>Spanish Armada sinking whereas British ships are in a calm ocean which Elizabeth is facing towards symbolising a calm and stable monarch.</a:t>
            </a:r>
          </a:p>
          <a:p>
            <a:pPr marL="171450" indent="-171450">
              <a:buFont typeface="Arial" panose="020B0604020202020204" pitchFamily="34" charset="0"/>
              <a:buChar char="•"/>
            </a:pPr>
            <a:r>
              <a:rPr lang="en-GB" dirty="0"/>
              <a:t>Dressed in wealth and finery and the crown representing her as the rightful Queen. </a:t>
            </a:r>
          </a:p>
          <a:p>
            <a:pPr marL="171450" indent="-171450">
              <a:buFont typeface="Arial" panose="020B0604020202020204" pitchFamily="34" charset="0"/>
              <a:buChar char="•"/>
            </a:pPr>
            <a:r>
              <a:rPr lang="en-GB" dirty="0"/>
              <a:t>Many of her portraits hold references to virginity the same is true in this portrait in the pearls which represent virginity. </a:t>
            </a:r>
          </a:p>
          <a:p>
            <a:pPr marL="171450" indent="-171450">
              <a:buFont typeface="Arial" panose="020B0604020202020204" pitchFamily="34" charset="0"/>
              <a:buChar char="•"/>
            </a:pPr>
            <a:r>
              <a:rPr lang="en-GB" dirty="0"/>
              <a:t>The globe she is holding represents England's imperial conquests in this particular image her hand is resting over America more specifically Virginia which was named after her due to her being the virgin queen.  </a:t>
            </a:r>
          </a:p>
          <a:p>
            <a:pPr marL="171450" indent="-171450">
              <a:buFont typeface="Arial" panose="020B0604020202020204" pitchFamily="34" charset="0"/>
              <a:buChar char="•"/>
            </a:pPr>
            <a:r>
              <a:rPr lang="en-GB" dirty="0"/>
              <a:t>The ruffle in this portrait while also being fashionable piece at the time but also is similar to saints having pictures with a halo around them which therefore presents how like the saints she was chosen by god to rule England. </a:t>
            </a:r>
          </a:p>
          <a:p>
            <a:pPr marL="171450" indent="-171450">
              <a:buFont typeface="Arial" panose="020B0604020202020204" pitchFamily="34" charset="0"/>
              <a:buChar char="•"/>
            </a:pPr>
            <a:r>
              <a:rPr lang="en-GB" dirty="0"/>
              <a:t>There is also a mermaid/siren which was said to lure men to their death being on the side which the armada is sinking and they went to war against Elizabeth that it can be implied that this imagery is implying that she like the mermaids lured them to their demise. </a:t>
            </a:r>
          </a:p>
        </p:txBody>
      </p:sp>
      <p:sp>
        <p:nvSpPr>
          <p:cNvPr id="4" name="Slide Number Placeholder 3"/>
          <p:cNvSpPr>
            <a:spLocks noGrp="1"/>
          </p:cNvSpPr>
          <p:nvPr>
            <p:ph type="sldNum" sz="quarter" idx="5"/>
          </p:nvPr>
        </p:nvSpPr>
        <p:spPr/>
        <p:txBody>
          <a:bodyPr/>
          <a:lstStyle/>
          <a:p>
            <a:fld id="{4CC2FE67-EE94-467B-809A-CEC00A8B9F6B}" type="slidenum">
              <a:rPr lang="en-GB" smtClean="0"/>
              <a:t>3</a:t>
            </a:fld>
            <a:endParaRPr lang="en-GB"/>
          </a:p>
        </p:txBody>
      </p:sp>
    </p:spTree>
    <p:extLst>
      <p:ext uri="{BB962C8B-B14F-4D97-AF65-F5344CB8AC3E}">
        <p14:creationId xmlns:p14="http://schemas.microsoft.com/office/powerpoint/2010/main" val="1709769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Kenilworth was written in 1821 by Sir Walter Scott who was a historian as well as a writer. </a:t>
            </a:r>
          </a:p>
          <a:p>
            <a:r>
              <a:rPr lang="en-GB" dirty="0"/>
              <a:t>Hands up who has heard of the suspicious death of Robert Dudley's wife Amy </a:t>
            </a:r>
            <a:r>
              <a:rPr lang="en-GB" dirty="0" err="1"/>
              <a:t>Robstart</a:t>
            </a:r>
            <a:r>
              <a:rPr lang="en-GB" dirty="0"/>
              <a:t>. If the answer was yes it was this book which created the renewed interest into the death of Amy </a:t>
            </a:r>
            <a:r>
              <a:rPr lang="en-GB" dirty="0" err="1"/>
              <a:t>Robstart</a:t>
            </a:r>
            <a:r>
              <a:rPr lang="en-GB" dirty="0"/>
              <a:t>. The novel details the fictional romance between Dudley and Elizabeth, while Amy is being kept a secret and is killed at the end of the book by Roberts lackeys in an attempt to marry the queen however Elizabeth had already found out and Robert had confessed therefore stopping any plans of marriage.  </a:t>
            </a:r>
          </a:p>
          <a:p>
            <a:r>
              <a:rPr lang="en-GB" dirty="0"/>
              <a:t>This novel is an important portrayal of Elizabeth as in the book she is described as a fair and just queen, this is because during Victorian period Elizabeth was important to them as some Victorian values had arrived from the Elizabethan period that categorised Englishness during a time when the English were having perhaps an identity crisis as to who they were due to the Norman invasion and the Vikings and romans as what was truly British. </a:t>
            </a:r>
          </a:p>
        </p:txBody>
      </p:sp>
      <p:sp>
        <p:nvSpPr>
          <p:cNvPr id="4" name="Slide Number Placeholder 3"/>
          <p:cNvSpPr>
            <a:spLocks noGrp="1"/>
          </p:cNvSpPr>
          <p:nvPr>
            <p:ph type="sldNum" sz="quarter" idx="5"/>
          </p:nvPr>
        </p:nvSpPr>
        <p:spPr/>
        <p:txBody>
          <a:bodyPr/>
          <a:lstStyle/>
          <a:p>
            <a:fld id="{4CC2FE67-EE94-467B-809A-CEC00A8B9F6B}" type="slidenum">
              <a:rPr lang="en-GB" smtClean="0"/>
              <a:t>4</a:t>
            </a:fld>
            <a:endParaRPr lang="en-GB"/>
          </a:p>
        </p:txBody>
      </p:sp>
    </p:spTree>
    <p:extLst>
      <p:ext uri="{BB962C8B-B14F-4D97-AF65-F5344CB8AC3E}">
        <p14:creationId xmlns:p14="http://schemas.microsoft.com/office/powerpoint/2010/main" val="3586082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chapter of my dissertation will focus on movie adaptations, particularly the most recent film in 2019 Mary Queen of Scots. Which details the conflict between Mary Queen of scots and Elizabeth. This film is important to seeing how we in the modern day view the past as well as modern day story telling. This film is a feminist view on this conflict, as it portrays men bringing these women down. Mary rebels against this and is beheaded. Whereas Elizabeth listens to her council and it ages her causing her to say “I am more man than women now”, there is also poignant scenes where it is clear that Elizabeth loved Dudley and desired a child but it is implied due to her standing as Queen she could not. During the meeting with her and Mary which in reality they never met merely corresponded through letters. Another inaccuracy is David </a:t>
            </a:r>
            <a:r>
              <a:rPr lang="en-GB" dirty="0" err="1"/>
              <a:t>Rizio</a:t>
            </a:r>
            <a:r>
              <a:rPr lang="en-GB" dirty="0"/>
              <a:t> Mary’s private secretary is gay and Mary accepts which would be highly unlikely but is modern day story telling as well as portraying who the audience should support. The main sticking point of the film is presenting two strong women trying to compete in the patriarchal world of the 16</a:t>
            </a:r>
            <a:r>
              <a:rPr lang="en-GB" baseline="30000" dirty="0"/>
              <a:t>th</a:t>
            </a:r>
            <a:r>
              <a:rPr lang="en-GB" dirty="0"/>
              <a:t> century and govern their country to the best of their ability and being undone by the </a:t>
            </a:r>
            <a:r>
              <a:rPr lang="en-GB" dirty="0" err="1"/>
              <a:t>partrarchy</a:t>
            </a:r>
            <a:r>
              <a:rPr lang="en-GB" dirty="0"/>
              <a:t>.   </a:t>
            </a:r>
          </a:p>
        </p:txBody>
      </p:sp>
      <p:sp>
        <p:nvSpPr>
          <p:cNvPr id="4" name="Slide Number Placeholder 3"/>
          <p:cNvSpPr>
            <a:spLocks noGrp="1"/>
          </p:cNvSpPr>
          <p:nvPr>
            <p:ph type="sldNum" sz="quarter" idx="5"/>
          </p:nvPr>
        </p:nvSpPr>
        <p:spPr/>
        <p:txBody>
          <a:bodyPr/>
          <a:lstStyle/>
          <a:p>
            <a:fld id="{4CC2FE67-EE94-467B-809A-CEC00A8B9F6B}" type="slidenum">
              <a:rPr lang="en-GB" smtClean="0"/>
              <a:t>5</a:t>
            </a:fld>
            <a:endParaRPr lang="en-GB"/>
          </a:p>
        </p:txBody>
      </p:sp>
    </p:spTree>
    <p:extLst>
      <p:ext uri="{BB962C8B-B14F-4D97-AF65-F5344CB8AC3E}">
        <p14:creationId xmlns:p14="http://schemas.microsoft.com/office/powerpoint/2010/main" val="3671546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steps is to find more movie adaptations to compare to Mary Queen of </a:t>
            </a:r>
            <a:r>
              <a:rPr lang="en-GB" dirty="0" err="1"/>
              <a:t>Scotts</a:t>
            </a:r>
            <a:r>
              <a:rPr lang="en-GB" dirty="0"/>
              <a:t>. Also to consider comparing </a:t>
            </a:r>
            <a:r>
              <a:rPr lang="en-GB" dirty="0" err="1"/>
              <a:t>Scotts</a:t>
            </a:r>
            <a:r>
              <a:rPr lang="en-GB" dirty="0"/>
              <a:t> work to either more modern historical fiction of </a:t>
            </a:r>
            <a:r>
              <a:rPr lang="en-GB" dirty="0" err="1"/>
              <a:t>Elizabth</a:t>
            </a:r>
            <a:r>
              <a:rPr lang="en-GB" dirty="0"/>
              <a:t> or some written around the same time Kenilworth was published. I am also planning on comparing the 3 Armada portraits as I am speaking now a exhibition has opened in </a:t>
            </a:r>
            <a:r>
              <a:rPr lang="en-GB" dirty="0" err="1"/>
              <a:t>Grenich</a:t>
            </a:r>
            <a:r>
              <a:rPr lang="en-GB" dirty="0"/>
              <a:t> with 3 armada portraits on display. </a:t>
            </a:r>
          </a:p>
          <a:p>
            <a:r>
              <a:rPr lang="en-GB" dirty="0"/>
              <a:t>So far my conclusion of these works is that modern day views of Elizabeth effect how we see the virgin queen. As in many adaptions there is a romance with Dudley that may border on Elizabeth no longer being the virgin queen. Therefore how Elizabeth represents herself is different to modern interpretations of her due to modern day views as well as they want to have an interesting story. </a:t>
            </a:r>
          </a:p>
        </p:txBody>
      </p:sp>
      <p:sp>
        <p:nvSpPr>
          <p:cNvPr id="4" name="Slide Number Placeholder 3"/>
          <p:cNvSpPr>
            <a:spLocks noGrp="1"/>
          </p:cNvSpPr>
          <p:nvPr>
            <p:ph type="sldNum" sz="quarter" idx="5"/>
          </p:nvPr>
        </p:nvSpPr>
        <p:spPr/>
        <p:txBody>
          <a:bodyPr/>
          <a:lstStyle/>
          <a:p>
            <a:fld id="{4CC2FE67-EE94-467B-809A-CEC00A8B9F6B}" type="slidenum">
              <a:rPr lang="en-GB" smtClean="0"/>
              <a:t>6</a:t>
            </a:fld>
            <a:endParaRPr lang="en-GB"/>
          </a:p>
        </p:txBody>
      </p:sp>
    </p:spTree>
    <p:extLst>
      <p:ext uri="{BB962C8B-B14F-4D97-AF65-F5344CB8AC3E}">
        <p14:creationId xmlns:p14="http://schemas.microsoft.com/office/powerpoint/2010/main" val="827038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C2FE67-EE94-467B-809A-CEC00A8B9F6B}" type="slidenum">
              <a:rPr lang="en-GB" smtClean="0"/>
              <a:t>7</a:t>
            </a:fld>
            <a:endParaRPr lang="en-GB"/>
          </a:p>
        </p:txBody>
      </p:sp>
    </p:spTree>
    <p:extLst>
      <p:ext uri="{BB962C8B-B14F-4D97-AF65-F5344CB8AC3E}">
        <p14:creationId xmlns:p14="http://schemas.microsoft.com/office/powerpoint/2010/main" val="19292986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C2FE67-EE94-467B-809A-CEC00A8B9F6B}" type="slidenum">
              <a:rPr lang="en-GB" smtClean="0"/>
              <a:t>8</a:t>
            </a:fld>
            <a:endParaRPr lang="en-GB"/>
          </a:p>
        </p:txBody>
      </p:sp>
    </p:spTree>
    <p:extLst>
      <p:ext uri="{BB962C8B-B14F-4D97-AF65-F5344CB8AC3E}">
        <p14:creationId xmlns:p14="http://schemas.microsoft.com/office/powerpoint/2010/main" val="312581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58F6173-E131-4BE0-89D5-8B1088D291B8}"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1088951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8F6173-E131-4BE0-89D5-8B1088D291B8}"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2535021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8F6173-E131-4BE0-89D5-8B1088D291B8}"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658894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8F6173-E131-4BE0-89D5-8B1088D291B8}"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2659471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58F6173-E131-4BE0-89D5-8B1088D291B8}" type="datetimeFigureOut">
              <a:rPr lang="en-GB" smtClean="0"/>
              <a:t>12/02/2020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150276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8F6173-E131-4BE0-89D5-8B1088D291B8}" type="datetimeFigureOut">
              <a:rPr lang="en-GB" smtClean="0"/>
              <a:t>12/02/2020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1395257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8F6173-E131-4BE0-89D5-8B1088D291B8}" type="datetimeFigureOut">
              <a:rPr lang="en-GB" smtClean="0"/>
              <a:t>12/02/2020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3273448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8F6173-E131-4BE0-89D5-8B1088D291B8}"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19082700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8F6173-E131-4BE0-89D5-8B1088D291B8}"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3993204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8F6173-E131-4BE0-89D5-8B1088D291B8}"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233314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8F6173-E131-4BE0-89D5-8B1088D291B8}"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8FBDE9-4F4B-46FC-8779-B8E22EE3F34A}" type="slidenum">
              <a:rPr lang="en-GB" smtClean="0"/>
              <a:t>‹#›</a:t>
            </a:fld>
            <a:endParaRPr lang="en-GB"/>
          </a:p>
        </p:txBody>
      </p:sp>
    </p:spTree>
    <p:extLst>
      <p:ext uri="{BB962C8B-B14F-4D97-AF65-F5344CB8AC3E}">
        <p14:creationId xmlns:p14="http://schemas.microsoft.com/office/powerpoint/2010/main" val="3975971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8F6173-E131-4BE0-89D5-8B1088D291B8}" type="datetimeFigureOut">
              <a:rPr lang="en-GB" smtClean="0"/>
              <a:t>12/02/2020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8FBDE9-4F4B-46FC-8779-B8E22EE3F34A}" type="slidenum">
              <a:rPr lang="en-GB" smtClean="0"/>
              <a:t>‹#›</a:t>
            </a:fld>
            <a:endParaRPr lang="en-GB"/>
          </a:p>
        </p:txBody>
      </p:sp>
    </p:spTree>
    <p:extLst>
      <p:ext uri="{BB962C8B-B14F-4D97-AF65-F5344CB8AC3E}">
        <p14:creationId xmlns:p14="http://schemas.microsoft.com/office/powerpoint/2010/main" val="173162276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56FDA-63A0-4702-A6F7-8CD4AA4A3EB1}"/>
              </a:ext>
            </a:extLst>
          </p:cNvPr>
          <p:cNvSpPr>
            <a:spLocks noGrp="1"/>
          </p:cNvSpPr>
          <p:nvPr>
            <p:ph type="ctrTitle"/>
          </p:nvPr>
        </p:nvSpPr>
        <p:spPr>
          <a:xfrm>
            <a:off x="5021821" y="3812954"/>
            <a:ext cx="6465287" cy="1516014"/>
          </a:xfrm>
        </p:spPr>
        <p:txBody>
          <a:bodyPr>
            <a:normAutofit/>
          </a:bodyPr>
          <a:lstStyle/>
          <a:p>
            <a:pPr algn="l"/>
            <a:r>
              <a:rPr lang="en-US" sz="2600">
                <a:solidFill>
                  <a:srgbClr val="FFFFFF"/>
                </a:solidFill>
              </a:rPr>
              <a:t>How did Elizabeth I represent herself during her time and how does this compare to modern representations of her? (HPHI6017)</a:t>
            </a:r>
            <a:endParaRPr lang="en-GB" sz="2600">
              <a:solidFill>
                <a:srgbClr val="FFFFFF"/>
              </a:solidFill>
            </a:endParaRPr>
          </a:p>
        </p:txBody>
      </p:sp>
      <p:sp>
        <p:nvSpPr>
          <p:cNvPr id="3" name="Subtitle 2">
            <a:extLst>
              <a:ext uri="{FF2B5EF4-FFF2-40B4-BE49-F238E27FC236}">
                <a16:creationId xmlns:a16="http://schemas.microsoft.com/office/drawing/2014/main" id="{8F1D6FC5-98E2-4316-988A-28FCAEEA52B0}"/>
              </a:ext>
            </a:extLst>
          </p:cNvPr>
          <p:cNvSpPr>
            <a:spLocks noGrp="1"/>
          </p:cNvSpPr>
          <p:nvPr>
            <p:ph type="subTitle" idx="1"/>
          </p:nvPr>
        </p:nvSpPr>
        <p:spPr>
          <a:xfrm>
            <a:off x="5021821" y="5550568"/>
            <a:ext cx="6465286" cy="602551"/>
          </a:xfrm>
        </p:spPr>
        <p:txBody>
          <a:bodyPr>
            <a:normAutofit/>
          </a:bodyPr>
          <a:lstStyle/>
          <a:p>
            <a:pPr algn="l"/>
            <a:r>
              <a:rPr lang="en-GB" sz="2000">
                <a:solidFill>
                  <a:srgbClr val="E7E6E6"/>
                </a:solidFill>
              </a:rPr>
              <a:t>By Gemma Beynon 1701550 </a:t>
            </a:r>
          </a:p>
        </p:txBody>
      </p:sp>
      <p:pic>
        <p:nvPicPr>
          <p:cNvPr id="6" name="Picture 5">
            <a:extLst>
              <a:ext uri="{FF2B5EF4-FFF2-40B4-BE49-F238E27FC236}">
                <a16:creationId xmlns:a16="http://schemas.microsoft.com/office/drawing/2014/main" id="{1A03AE0B-1458-4AC8-97B5-BBCF54E276F6}"/>
              </a:ext>
            </a:extLst>
          </p:cNvPr>
          <p:cNvPicPr>
            <a:picLocks noChangeAspect="1"/>
          </p:cNvPicPr>
          <p:nvPr/>
        </p:nvPicPr>
        <p:blipFill rotWithShape="1">
          <a:blip r:embed="rId3"/>
          <a:srcRect r="1173" b="-2"/>
          <a:stretch/>
        </p:blipFill>
        <p:spPr>
          <a:xfrm>
            <a:off x="317635" y="299363"/>
            <a:ext cx="4160452" cy="6236904"/>
          </a:xfrm>
          <a:prstGeom prst="rect">
            <a:avLst/>
          </a:prstGeom>
        </p:spPr>
      </p:pic>
      <p:pic>
        <p:nvPicPr>
          <p:cNvPr id="4" name="Picture 3">
            <a:extLst>
              <a:ext uri="{FF2B5EF4-FFF2-40B4-BE49-F238E27FC236}">
                <a16:creationId xmlns:a16="http://schemas.microsoft.com/office/drawing/2014/main" id="{BDA810C9-78F6-4874-8CEA-A09A2D778315}"/>
              </a:ext>
            </a:extLst>
          </p:cNvPr>
          <p:cNvPicPr>
            <a:picLocks noChangeAspect="1"/>
          </p:cNvPicPr>
          <p:nvPr/>
        </p:nvPicPr>
        <p:blipFill rotWithShape="1">
          <a:blip r:embed="rId4"/>
          <a:srcRect l="20766" t="2714" r="18599" b="2"/>
          <a:stretch/>
        </p:blipFill>
        <p:spPr>
          <a:xfrm>
            <a:off x="5153025" y="380999"/>
            <a:ext cx="3362326" cy="2926551"/>
          </a:xfrm>
          <a:prstGeom prst="rect">
            <a:avLst/>
          </a:prstGeom>
        </p:spPr>
      </p:pic>
      <p:pic>
        <p:nvPicPr>
          <p:cNvPr id="5" name="Picture 4">
            <a:extLst>
              <a:ext uri="{FF2B5EF4-FFF2-40B4-BE49-F238E27FC236}">
                <a16:creationId xmlns:a16="http://schemas.microsoft.com/office/drawing/2014/main" id="{EF2EEC09-24B2-461A-87F5-440F3D09832A}"/>
              </a:ext>
            </a:extLst>
          </p:cNvPr>
          <p:cNvPicPr>
            <a:picLocks noChangeAspect="1"/>
          </p:cNvPicPr>
          <p:nvPr/>
        </p:nvPicPr>
        <p:blipFill rotWithShape="1">
          <a:blip r:embed="rId5"/>
          <a:srcRect r="-1" b="26009"/>
          <a:stretch/>
        </p:blipFill>
        <p:spPr>
          <a:xfrm>
            <a:off x="9123851" y="299364"/>
            <a:ext cx="2744300" cy="3008188"/>
          </a:xfrm>
          <a:prstGeom prst="rect">
            <a:avLst/>
          </a:prstGeom>
        </p:spPr>
      </p:pic>
    </p:spTree>
    <p:extLst>
      <p:ext uri="{BB962C8B-B14F-4D97-AF65-F5344CB8AC3E}">
        <p14:creationId xmlns:p14="http://schemas.microsoft.com/office/powerpoint/2010/main" val="3983725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224A8-9EDF-4543-9EFE-5032BCF53242}"/>
              </a:ext>
            </a:extLst>
          </p:cNvPr>
          <p:cNvSpPr>
            <a:spLocks noGrp="1"/>
          </p:cNvSpPr>
          <p:nvPr>
            <p:ph type="title"/>
          </p:nvPr>
        </p:nvSpPr>
        <p:spPr>
          <a:xfrm>
            <a:off x="648929" y="629266"/>
            <a:ext cx="6586491" cy="1676603"/>
          </a:xfrm>
        </p:spPr>
        <p:txBody>
          <a:bodyPr>
            <a:normAutofit/>
          </a:bodyPr>
          <a:lstStyle/>
          <a:p>
            <a:r>
              <a:rPr lang="en-GB"/>
              <a:t>Why this question?</a:t>
            </a:r>
            <a:endParaRPr lang="en-GB" dirty="0"/>
          </a:p>
        </p:txBody>
      </p:sp>
      <p:sp>
        <p:nvSpPr>
          <p:cNvPr id="3" name="Content Placeholder 2">
            <a:extLst>
              <a:ext uri="{FF2B5EF4-FFF2-40B4-BE49-F238E27FC236}">
                <a16:creationId xmlns:a16="http://schemas.microsoft.com/office/drawing/2014/main" id="{FA369DEF-E072-4CA7-B8B8-8B96E7923222}"/>
              </a:ext>
            </a:extLst>
          </p:cNvPr>
          <p:cNvSpPr>
            <a:spLocks noGrp="1"/>
          </p:cNvSpPr>
          <p:nvPr>
            <p:ph idx="1"/>
          </p:nvPr>
        </p:nvSpPr>
        <p:spPr>
          <a:xfrm>
            <a:off x="648930" y="2438400"/>
            <a:ext cx="6586489" cy="3785419"/>
          </a:xfrm>
        </p:spPr>
        <p:txBody>
          <a:bodyPr>
            <a:normAutofit/>
          </a:bodyPr>
          <a:lstStyle/>
          <a:p>
            <a:r>
              <a:rPr lang="en-GB" sz="2400"/>
              <a:t>Symbolism within portraits. </a:t>
            </a:r>
          </a:p>
          <a:p>
            <a:r>
              <a:rPr lang="en-GB" sz="2400"/>
              <a:t>Elizabeth controlled her image and knew its importance. </a:t>
            </a:r>
          </a:p>
          <a:p>
            <a:r>
              <a:rPr lang="en-GB" sz="2400"/>
              <a:t>Books and movies can portray modern view of past events. </a:t>
            </a:r>
            <a:endParaRPr lang="en-GB" sz="2400" dirty="0"/>
          </a:p>
        </p:txBody>
      </p:sp>
      <p:pic>
        <p:nvPicPr>
          <p:cNvPr id="5" name="Picture 4">
            <a:extLst>
              <a:ext uri="{FF2B5EF4-FFF2-40B4-BE49-F238E27FC236}">
                <a16:creationId xmlns:a16="http://schemas.microsoft.com/office/drawing/2014/main" id="{99CDE7FF-E69E-4935-AC01-0023B3A7C21A}"/>
              </a:ext>
            </a:extLst>
          </p:cNvPr>
          <p:cNvPicPr>
            <a:picLocks noChangeAspect="1"/>
          </p:cNvPicPr>
          <p:nvPr/>
        </p:nvPicPr>
        <p:blipFill>
          <a:blip r:embed="rId3"/>
          <a:stretch>
            <a:fillRect/>
          </a:stretch>
        </p:blipFill>
        <p:spPr>
          <a:xfrm>
            <a:off x="7235419" y="0"/>
            <a:ext cx="4963478" cy="6858000"/>
          </a:xfrm>
          <a:prstGeom prst="rect">
            <a:avLst/>
          </a:prstGeom>
        </p:spPr>
      </p:pic>
      <p:sp>
        <p:nvSpPr>
          <p:cNvPr id="4" name="Rectangle 3">
            <a:extLst>
              <a:ext uri="{FF2B5EF4-FFF2-40B4-BE49-F238E27FC236}">
                <a16:creationId xmlns:a16="http://schemas.microsoft.com/office/drawing/2014/main" id="{7E8FE6DB-DCDA-45A8-A229-F04756B6593D}"/>
              </a:ext>
            </a:extLst>
          </p:cNvPr>
          <p:cNvSpPr/>
          <p:nvPr/>
        </p:nvSpPr>
        <p:spPr>
          <a:xfrm>
            <a:off x="3156929" y="6370268"/>
            <a:ext cx="4078489" cy="369332"/>
          </a:xfrm>
          <a:prstGeom prst="rect">
            <a:avLst/>
          </a:prstGeom>
        </p:spPr>
        <p:txBody>
          <a:bodyPr wrap="none">
            <a:spAutoFit/>
          </a:bodyPr>
          <a:lstStyle/>
          <a:p>
            <a:r>
              <a:rPr lang="en-GB" dirty="0"/>
              <a:t>Unknown, </a:t>
            </a:r>
            <a:r>
              <a:rPr lang="en-GB" i="1" dirty="0"/>
              <a:t>Queen Elizabeth I,</a:t>
            </a:r>
            <a:r>
              <a:rPr lang="en-GB" dirty="0"/>
              <a:t> (1580s-90s)</a:t>
            </a:r>
            <a:r>
              <a:rPr lang="en-GB" i="1" dirty="0"/>
              <a:t> </a:t>
            </a:r>
          </a:p>
        </p:txBody>
      </p:sp>
    </p:spTree>
    <p:extLst>
      <p:ext uri="{BB962C8B-B14F-4D97-AF65-F5344CB8AC3E}">
        <p14:creationId xmlns:p14="http://schemas.microsoft.com/office/powerpoint/2010/main" val="27912313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FFE44-D170-4D50-9B0B-0FBC45CB9A0D}"/>
              </a:ext>
            </a:extLst>
          </p:cNvPr>
          <p:cNvSpPr>
            <a:spLocks noGrp="1"/>
          </p:cNvSpPr>
          <p:nvPr>
            <p:ph type="title"/>
          </p:nvPr>
        </p:nvSpPr>
        <p:spPr/>
        <p:txBody>
          <a:bodyPr/>
          <a:lstStyle/>
          <a:p>
            <a:r>
              <a:rPr lang="en-GB" dirty="0"/>
              <a:t>The Armada Portrait (Chapter 1)</a:t>
            </a:r>
          </a:p>
        </p:txBody>
      </p:sp>
      <p:pic>
        <p:nvPicPr>
          <p:cNvPr id="4" name="Content Placeholder 3">
            <a:extLst>
              <a:ext uri="{FF2B5EF4-FFF2-40B4-BE49-F238E27FC236}">
                <a16:creationId xmlns:a16="http://schemas.microsoft.com/office/drawing/2014/main" id="{CF59F767-4711-454B-9891-C5F9BD014528}"/>
              </a:ext>
            </a:extLst>
          </p:cNvPr>
          <p:cNvPicPr>
            <a:picLocks noGrp="1" noChangeAspect="1"/>
          </p:cNvPicPr>
          <p:nvPr>
            <p:ph idx="1"/>
          </p:nvPr>
        </p:nvPicPr>
        <p:blipFill rotWithShape="1">
          <a:blip r:embed="rId3"/>
          <a:srcRect l="20972" t="1068" r="18689"/>
          <a:stretch/>
        </p:blipFill>
        <p:spPr>
          <a:xfrm>
            <a:off x="3764131" y="1872101"/>
            <a:ext cx="4847209" cy="4304861"/>
          </a:xfrm>
          <a:prstGeom prst="rect">
            <a:avLst/>
          </a:prstGeom>
        </p:spPr>
      </p:pic>
      <p:cxnSp>
        <p:nvCxnSpPr>
          <p:cNvPr id="7" name="Straight Arrow Connector 6">
            <a:extLst>
              <a:ext uri="{FF2B5EF4-FFF2-40B4-BE49-F238E27FC236}">
                <a16:creationId xmlns:a16="http://schemas.microsoft.com/office/drawing/2014/main" id="{206087D9-61D2-4317-A34D-61899ECEDED6}"/>
              </a:ext>
            </a:extLst>
          </p:cNvPr>
          <p:cNvCxnSpPr>
            <a:cxnSpLocks/>
          </p:cNvCxnSpPr>
          <p:nvPr/>
        </p:nvCxnSpPr>
        <p:spPr>
          <a:xfrm flipH="1">
            <a:off x="2514600" y="3603937"/>
            <a:ext cx="1388533" cy="11643"/>
          </a:xfrm>
          <a:prstGeom prst="straightConnector1">
            <a:avLst/>
          </a:prstGeom>
          <a:ln>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76CBC78E-BCA1-44B5-853D-559DCE0E8C97}"/>
              </a:ext>
            </a:extLst>
          </p:cNvPr>
          <p:cNvCxnSpPr>
            <a:cxnSpLocks/>
          </p:cNvCxnSpPr>
          <p:nvPr/>
        </p:nvCxnSpPr>
        <p:spPr>
          <a:xfrm flipV="1">
            <a:off x="8026400" y="2370667"/>
            <a:ext cx="1058333" cy="217331"/>
          </a:xfrm>
          <a:prstGeom prst="straightConnector1">
            <a:avLst/>
          </a:prstGeom>
          <a:ln>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7C6B97A3-A208-4080-98D8-53E897F7DF71}"/>
              </a:ext>
            </a:extLst>
          </p:cNvPr>
          <p:cNvCxnSpPr/>
          <p:nvPr/>
        </p:nvCxnSpPr>
        <p:spPr>
          <a:xfrm flipH="1">
            <a:off x="2887134" y="5382249"/>
            <a:ext cx="1354666" cy="347133"/>
          </a:xfrm>
          <a:prstGeom prst="straightConnector1">
            <a:avLst/>
          </a:prstGeom>
          <a:ln>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77BEBEB5-31E1-4F7E-8BB5-FD204C58DE34}"/>
              </a:ext>
            </a:extLst>
          </p:cNvPr>
          <p:cNvCxnSpPr>
            <a:cxnSpLocks/>
          </p:cNvCxnSpPr>
          <p:nvPr/>
        </p:nvCxnSpPr>
        <p:spPr>
          <a:xfrm flipV="1">
            <a:off x="8339667" y="5063067"/>
            <a:ext cx="1083733" cy="142752"/>
          </a:xfrm>
          <a:prstGeom prst="straightConnector1">
            <a:avLst/>
          </a:prstGeom>
          <a:ln>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7B8E7380-C95C-4BE1-95F6-100E9416FB84}"/>
              </a:ext>
            </a:extLst>
          </p:cNvPr>
          <p:cNvCxnSpPr>
            <a:cxnSpLocks/>
          </p:cNvCxnSpPr>
          <p:nvPr/>
        </p:nvCxnSpPr>
        <p:spPr>
          <a:xfrm flipH="1">
            <a:off x="2079380" y="4255294"/>
            <a:ext cx="2721218" cy="596106"/>
          </a:xfrm>
          <a:prstGeom prst="straightConnector1">
            <a:avLst/>
          </a:prstGeom>
          <a:ln>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8DE76DDF-FC24-4CE5-BA2F-7676F4DDC874}"/>
              </a:ext>
            </a:extLst>
          </p:cNvPr>
          <p:cNvCxnSpPr>
            <a:cxnSpLocks/>
          </p:cNvCxnSpPr>
          <p:nvPr/>
        </p:nvCxnSpPr>
        <p:spPr>
          <a:xfrm>
            <a:off x="6400800" y="3211512"/>
            <a:ext cx="2480733" cy="232834"/>
          </a:xfrm>
          <a:prstGeom prst="straightConnector1">
            <a:avLst/>
          </a:prstGeom>
          <a:ln>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18" name="TextBox 17">
            <a:extLst>
              <a:ext uri="{FF2B5EF4-FFF2-40B4-BE49-F238E27FC236}">
                <a16:creationId xmlns:a16="http://schemas.microsoft.com/office/drawing/2014/main" id="{9D0C3F38-9A4E-4347-BE0C-7B2D2B515292}"/>
              </a:ext>
            </a:extLst>
          </p:cNvPr>
          <p:cNvSpPr txBox="1"/>
          <p:nvPr/>
        </p:nvSpPr>
        <p:spPr>
          <a:xfrm>
            <a:off x="9065004" y="1840390"/>
            <a:ext cx="1138869" cy="923330"/>
          </a:xfrm>
          <a:prstGeom prst="rect">
            <a:avLst/>
          </a:prstGeom>
          <a:solidFill>
            <a:schemeClr val="accent2"/>
          </a:solidFill>
          <a:effectLst>
            <a:softEdge rad="63500"/>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t>Spanish Armada sinking</a:t>
            </a:r>
          </a:p>
        </p:txBody>
      </p:sp>
      <p:sp>
        <p:nvSpPr>
          <p:cNvPr id="19" name="TextBox 18">
            <a:extLst>
              <a:ext uri="{FF2B5EF4-FFF2-40B4-BE49-F238E27FC236}">
                <a16:creationId xmlns:a16="http://schemas.microsoft.com/office/drawing/2014/main" id="{BFA85ADD-B38F-4B83-AFFB-70AC1BAF8961}"/>
              </a:ext>
            </a:extLst>
          </p:cNvPr>
          <p:cNvSpPr txBox="1"/>
          <p:nvPr/>
        </p:nvSpPr>
        <p:spPr>
          <a:xfrm>
            <a:off x="8885138" y="3161228"/>
            <a:ext cx="1498600" cy="646331"/>
          </a:xfrm>
          <a:prstGeom prst="rect">
            <a:avLst/>
          </a:prstGeom>
          <a:solidFill>
            <a:schemeClr val="accent2"/>
          </a:solidFill>
          <a:effectLst>
            <a:softEdge rad="63500"/>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t>Ruffle almost like a saint</a:t>
            </a:r>
          </a:p>
        </p:txBody>
      </p:sp>
      <p:sp>
        <p:nvSpPr>
          <p:cNvPr id="20" name="TextBox 19">
            <a:extLst>
              <a:ext uri="{FF2B5EF4-FFF2-40B4-BE49-F238E27FC236}">
                <a16:creationId xmlns:a16="http://schemas.microsoft.com/office/drawing/2014/main" id="{5D2CBB62-23ED-4FF9-B5ED-0EA369E482D6}"/>
              </a:ext>
            </a:extLst>
          </p:cNvPr>
          <p:cNvSpPr txBox="1"/>
          <p:nvPr/>
        </p:nvSpPr>
        <p:spPr>
          <a:xfrm>
            <a:off x="9425665" y="4851400"/>
            <a:ext cx="1701800" cy="923330"/>
          </a:xfrm>
          <a:prstGeom prst="rect">
            <a:avLst/>
          </a:prstGeom>
          <a:solidFill>
            <a:schemeClr val="accent2"/>
          </a:solidFill>
          <a:effectLst>
            <a:softEdge rad="63500"/>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t>Mermaid luring the Spanish to their death</a:t>
            </a:r>
          </a:p>
        </p:txBody>
      </p:sp>
      <p:sp>
        <p:nvSpPr>
          <p:cNvPr id="21" name="TextBox 20">
            <a:extLst>
              <a:ext uri="{FF2B5EF4-FFF2-40B4-BE49-F238E27FC236}">
                <a16:creationId xmlns:a16="http://schemas.microsoft.com/office/drawing/2014/main" id="{367BA436-0164-4E86-A615-D059614A9757}"/>
              </a:ext>
            </a:extLst>
          </p:cNvPr>
          <p:cNvSpPr txBox="1"/>
          <p:nvPr/>
        </p:nvSpPr>
        <p:spPr>
          <a:xfrm>
            <a:off x="937335" y="5603233"/>
            <a:ext cx="1947333" cy="646331"/>
          </a:xfrm>
          <a:prstGeom prst="rect">
            <a:avLst/>
          </a:prstGeom>
          <a:solidFill>
            <a:schemeClr val="accent2"/>
          </a:solidFill>
          <a:effectLst>
            <a:softEdge rad="63500"/>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t>England's Imperial conquests </a:t>
            </a:r>
          </a:p>
        </p:txBody>
      </p:sp>
      <p:sp>
        <p:nvSpPr>
          <p:cNvPr id="22" name="TextBox 21">
            <a:extLst>
              <a:ext uri="{FF2B5EF4-FFF2-40B4-BE49-F238E27FC236}">
                <a16:creationId xmlns:a16="http://schemas.microsoft.com/office/drawing/2014/main" id="{DF0D6061-4EAF-4DCB-AF49-DE2FD04B764A}"/>
              </a:ext>
            </a:extLst>
          </p:cNvPr>
          <p:cNvSpPr txBox="1"/>
          <p:nvPr/>
        </p:nvSpPr>
        <p:spPr>
          <a:xfrm>
            <a:off x="575733" y="4458919"/>
            <a:ext cx="1503647" cy="923330"/>
          </a:xfrm>
          <a:prstGeom prst="rect">
            <a:avLst/>
          </a:prstGeom>
          <a:solidFill>
            <a:schemeClr val="accent2"/>
          </a:solidFill>
          <a:effectLst>
            <a:softEdge rad="63500"/>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solidFill>
                  <a:schemeClr val="bg1"/>
                </a:solidFill>
              </a:rPr>
              <a:t>Pearls represent virginity</a:t>
            </a:r>
          </a:p>
        </p:txBody>
      </p:sp>
      <p:sp>
        <p:nvSpPr>
          <p:cNvPr id="24" name="TextBox 23">
            <a:extLst>
              <a:ext uri="{FF2B5EF4-FFF2-40B4-BE49-F238E27FC236}">
                <a16:creationId xmlns:a16="http://schemas.microsoft.com/office/drawing/2014/main" id="{B8990E1C-AE93-445B-BAAB-F2AE9BEE0618}"/>
              </a:ext>
            </a:extLst>
          </p:cNvPr>
          <p:cNvSpPr txBox="1"/>
          <p:nvPr/>
        </p:nvSpPr>
        <p:spPr>
          <a:xfrm>
            <a:off x="575977" y="3327929"/>
            <a:ext cx="1947332" cy="923330"/>
          </a:xfrm>
          <a:prstGeom prst="rect">
            <a:avLst/>
          </a:prstGeom>
          <a:solidFill>
            <a:schemeClr val="accent2"/>
          </a:solidFill>
          <a:effectLst>
            <a:softEdge rad="63500"/>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GB" b="1" dirty="0">
                <a:solidFill>
                  <a:schemeClr val="bg1"/>
                </a:solidFill>
              </a:rPr>
              <a:t>Crown</a:t>
            </a:r>
            <a:r>
              <a:rPr lang="en-GB" b="1" dirty="0"/>
              <a:t> representing her right to rule</a:t>
            </a:r>
          </a:p>
        </p:txBody>
      </p:sp>
      <p:sp>
        <p:nvSpPr>
          <p:cNvPr id="6" name="Rectangle 5">
            <a:extLst>
              <a:ext uri="{FF2B5EF4-FFF2-40B4-BE49-F238E27FC236}">
                <a16:creationId xmlns:a16="http://schemas.microsoft.com/office/drawing/2014/main" id="{88F59F0F-46B3-4ECB-98DC-A6F0B19FD2A7}"/>
              </a:ext>
            </a:extLst>
          </p:cNvPr>
          <p:cNvSpPr/>
          <p:nvPr/>
        </p:nvSpPr>
        <p:spPr>
          <a:xfrm>
            <a:off x="1811866" y="1987022"/>
            <a:ext cx="1960731" cy="923330"/>
          </a:xfrm>
          <a:prstGeom prst="rect">
            <a:avLst/>
          </a:prstGeom>
        </p:spPr>
        <p:txBody>
          <a:bodyPr wrap="square">
            <a:spAutoFit/>
          </a:bodyPr>
          <a:lstStyle/>
          <a:p>
            <a:r>
              <a:rPr lang="en-US" dirty="0"/>
              <a:t>Unknown Artist, </a:t>
            </a:r>
          </a:p>
          <a:p>
            <a:r>
              <a:rPr lang="en-US" i="1" dirty="0"/>
              <a:t>Queen Elizabeth I</a:t>
            </a:r>
            <a:r>
              <a:rPr lang="en-US" dirty="0"/>
              <a:t>, </a:t>
            </a:r>
          </a:p>
          <a:p>
            <a:r>
              <a:rPr lang="en-US"/>
              <a:t>(1588)</a:t>
            </a:r>
            <a:endParaRPr lang="en-GB" dirty="0"/>
          </a:p>
        </p:txBody>
      </p:sp>
    </p:spTree>
    <p:extLst>
      <p:ext uri="{BB962C8B-B14F-4D97-AF65-F5344CB8AC3E}">
        <p14:creationId xmlns:p14="http://schemas.microsoft.com/office/powerpoint/2010/main" val="3790251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769F3-5D56-4877-92CC-3F8AD3F99C6B}"/>
              </a:ext>
            </a:extLst>
          </p:cNvPr>
          <p:cNvSpPr>
            <a:spLocks noGrp="1"/>
          </p:cNvSpPr>
          <p:nvPr>
            <p:ph type="title"/>
          </p:nvPr>
        </p:nvSpPr>
        <p:spPr>
          <a:xfrm>
            <a:off x="4965430" y="629268"/>
            <a:ext cx="6586491" cy="1286160"/>
          </a:xfrm>
        </p:spPr>
        <p:txBody>
          <a:bodyPr anchor="b">
            <a:normAutofit/>
          </a:bodyPr>
          <a:lstStyle/>
          <a:p>
            <a:r>
              <a:rPr lang="en-GB" i="1" dirty="0"/>
              <a:t>Kenilworth</a:t>
            </a:r>
            <a:r>
              <a:rPr lang="en-GB" dirty="0"/>
              <a:t> (Chapter 2)</a:t>
            </a:r>
          </a:p>
        </p:txBody>
      </p:sp>
      <p:sp>
        <p:nvSpPr>
          <p:cNvPr id="3" name="Content Placeholder 2">
            <a:extLst>
              <a:ext uri="{FF2B5EF4-FFF2-40B4-BE49-F238E27FC236}">
                <a16:creationId xmlns:a16="http://schemas.microsoft.com/office/drawing/2014/main" id="{8F61D092-D093-43A9-8A4F-E35BF545FD54}"/>
              </a:ext>
            </a:extLst>
          </p:cNvPr>
          <p:cNvSpPr>
            <a:spLocks noGrp="1"/>
          </p:cNvSpPr>
          <p:nvPr>
            <p:ph idx="1"/>
          </p:nvPr>
        </p:nvSpPr>
        <p:spPr>
          <a:xfrm>
            <a:off x="4965431" y="2438400"/>
            <a:ext cx="6586489" cy="3785419"/>
          </a:xfrm>
        </p:spPr>
        <p:txBody>
          <a:bodyPr>
            <a:normAutofit/>
          </a:bodyPr>
          <a:lstStyle/>
          <a:p>
            <a:r>
              <a:rPr lang="en-GB" sz="2000" dirty="0"/>
              <a:t>By Sir Walter Scott in 1821.</a:t>
            </a:r>
          </a:p>
          <a:p>
            <a:r>
              <a:rPr lang="en-GB" sz="2000" dirty="0"/>
              <a:t>Sold 10,000 copies in the first 3 weeks.</a:t>
            </a:r>
          </a:p>
          <a:p>
            <a:r>
              <a:rPr lang="en-GB" sz="2000" dirty="0"/>
              <a:t>Details the fictional account of a romance between Elizabeth and Dudley. </a:t>
            </a:r>
          </a:p>
          <a:p>
            <a:r>
              <a:rPr lang="en-GB" sz="2000" dirty="0"/>
              <a:t>The marriage between Amy and Dudley is kept a secret. </a:t>
            </a:r>
          </a:p>
          <a:p>
            <a:r>
              <a:rPr lang="en-GB" sz="2000" dirty="0"/>
              <a:t>Amy is killed so Dudley can marry the Queen. </a:t>
            </a:r>
          </a:p>
          <a:p>
            <a:r>
              <a:rPr lang="en-GB" sz="2000" dirty="0"/>
              <a:t>Historically inaccurate. </a:t>
            </a:r>
          </a:p>
          <a:p>
            <a:r>
              <a:rPr lang="en-GB" sz="2000" dirty="0"/>
              <a:t>Set the idea that Dudley’s wife was murdered back into the public mindset. </a:t>
            </a:r>
          </a:p>
        </p:txBody>
      </p:sp>
      <p:pic>
        <p:nvPicPr>
          <p:cNvPr id="4" name="Picture 3">
            <a:extLst>
              <a:ext uri="{FF2B5EF4-FFF2-40B4-BE49-F238E27FC236}">
                <a16:creationId xmlns:a16="http://schemas.microsoft.com/office/drawing/2014/main" id="{6B19BBB8-62E5-4915-96F0-7B793BC98664}"/>
              </a:ext>
            </a:extLst>
          </p:cNvPr>
          <p:cNvPicPr>
            <a:picLocks noChangeAspect="1"/>
          </p:cNvPicPr>
          <p:nvPr/>
        </p:nvPicPr>
        <p:blipFill rotWithShape="1">
          <a:blip r:embed="rId3"/>
          <a:srcRect l="2690" r="1091"/>
          <a:stretch/>
        </p:blipFill>
        <p:spPr>
          <a:xfrm>
            <a:off x="20" y="10"/>
            <a:ext cx="4635571" cy="6857990"/>
          </a:xfrm>
          <a:prstGeom prst="rect">
            <a:avLst/>
          </a:prstGeom>
          <a:effectLst/>
        </p:spPr>
      </p:pic>
    </p:spTree>
    <p:extLst>
      <p:ext uri="{BB962C8B-B14F-4D97-AF65-F5344CB8AC3E}">
        <p14:creationId xmlns:p14="http://schemas.microsoft.com/office/powerpoint/2010/main" val="1514771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DB7A9-D392-4299-99FC-1668EEC26B26}"/>
              </a:ext>
            </a:extLst>
          </p:cNvPr>
          <p:cNvSpPr>
            <a:spLocks noGrp="1"/>
          </p:cNvSpPr>
          <p:nvPr>
            <p:ph type="title"/>
          </p:nvPr>
        </p:nvSpPr>
        <p:spPr>
          <a:xfrm>
            <a:off x="4965430" y="629268"/>
            <a:ext cx="6586491" cy="1286160"/>
          </a:xfrm>
        </p:spPr>
        <p:txBody>
          <a:bodyPr anchor="b">
            <a:normAutofit fontScale="90000"/>
          </a:bodyPr>
          <a:lstStyle/>
          <a:p>
            <a:r>
              <a:rPr lang="en-GB" dirty="0"/>
              <a:t>Movie Adaptations (Chapter 3) </a:t>
            </a:r>
          </a:p>
        </p:txBody>
      </p:sp>
      <p:sp>
        <p:nvSpPr>
          <p:cNvPr id="3" name="Content Placeholder 2">
            <a:extLst>
              <a:ext uri="{FF2B5EF4-FFF2-40B4-BE49-F238E27FC236}">
                <a16:creationId xmlns:a16="http://schemas.microsoft.com/office/drawing/2014/main" id="{21FC1C8B-4464-4C69-9EDB-E70CC0AB5F0F}"/>
              </a:ext>
            </a:extLst>
          </p:cNvPr>
          <p:cNvSpPr>
            <a:spLocks noGrp="1"/>
          </p:cNvSpPr>
          <p:nvPr>
            <p:ph idx="1"/>
          </p:nvPr>
        </p:nvSpPr>
        <p:spPr>
          <a:xfrm>
            <a:off x="4965431" y="2438400"/>
            <a:ext cx="6586489" cy="3785419"/>
          </a:xfrm>
        </p:spPr>
        <p:txBody>
          <a:bodyPr>
            <a:normAutofit/>
          </a:bodyPr>
          <a:lstStyle/>
          <a:p>
            <a:r>
              <a:rPr lang="en-GB" sz="2000" i="1" dirty="0"/>
              <a:t>Mary Queen of Scots </a:t>
            </a:r>
            <a:r>
              <a:rPr lang="en-GB" sz="2000" dirty="0"/>
              <a:t>(2019) Directed by Josie Rourke.</a:t>
            </a:r>
          </a:p>
          <a:p>
            <a:r>
              <a:rPr lang="en-GB" sz="2000" dirty="0"/>
              <a:t>Details the conflict between Mary Queen of Scots and Queen Elizabeth. </a:t>
            </a:r>
          </a:p>
          <a:p>
            <a:r>
              <a:rPr lang="en-GB" sz="2000" dirty="0"/>
              <a:t>Features key conflicts between Catholics and Protestants as well as the fear of succession in England.  </a:t>
            </a:r>
          </a:p>
          <a:p>
            <a:r>
              <a:rPr lang="en-GB" sz="2000" dirty="0"/>
              <a:t>Also features a romance between Elizabeth and Dudley. </a:t>
            </a:r>
          </a:p>
          <a:p>
            <a:r>
              <a:rPr lang="en-GB" sz="2000" dirty="0"/>
              <a:t>Is not historically accurate. </a:t>
            </a:r>
          </a:p>
          <a:p>
            <a:r>
              <a:rPr lang="en-GB" sz="2000" dirty="0"/>
              <a:t>Portrays modern view on history. </a:t>
            </a:r>
          </a:p>
        </p:txBody>
      </p:sp>
      <p:pic>
        <p:nvPicPr>
          <p:cNvPr id="4" name="Picture 3">
            <a:extLst>
              <a:ext uri="{FF2B5EF4-FFF2-40B4-BE49-F238E27FC236}">
                <a16:creationId xmlns:a16="http://schemas.microsoft.com/office/drawing/2014/main" id="{3F1EDD80-8BCD-4352-8366-42F5D34AD738}"/>
              </a:ext>
            </a:extLst>
          </p:cNvPr>
          <p:cNvPicPr>
            <a:picLocks noChangeAspect="1"/>
          </p:cNvPicPr>
          <p:nvPr/>
        </p:nvPicPr>
        <p:blipFill rotWithShape="1">
          <a:blip r:embed="rId3"/>
          <a:srcRect r="1" b="140"/>
          <a:stretch/>
        </p:blipFill>
        <p:spPr>
          <a:xfrm>
            <a:off x="20" y="10"/>
            <a:ext cx="4635571" cy="6857990"/>
          </a:xfrm>
          <a:prstGeom prst="rect">
            <a:avLst/>
          </a:prstGeom>
          <a:effectLst/>
        </p:spPr>
      </p:pic>
    </p:spTree>
    <p:extLst>
      <p:ext uri="{BB962C8B-B14F-4D97-AF65-F5344CB8AC3E}">
        <p14:creationId xmlns:p14="http://schemas.microsoft.com/office/powerpoint/2010/main" val="806967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F88BE-9251-4BB7-A17C-1C6F9C945535}"/>
              </a:ext>
            </a:extLst>
          </p:cNvPr>
          <p:cNvSpPr>
            <a:spLocks noGrp="1"/>
          </p:cNvSpPr>
          <p:nvPr>
            <p:ph type="title"/>
          </p:nvPr>
        </p:nvSpPr>
        <p:spPr>
          <a:xfrm>
            <a:off x="5069940" y="365124"/>
            <a:ext cx="6172200" cy="1828800"/>
          </a:xfrm>
        </p:spPr>
        <p:txBody>
          <a:bodyPr>
            <a:normAutofit/>
          </a:bodyPr>
          <a:lstStyle/>
          <a:p>
            <a:r>
              <a:rPr lang="en-GB"/>
              <a:t>Further Steps and Conclusion </a:t>
            </a:r>
          </a:p>
        </p:txBody>
      </p:sp>
      <p:sp>
        <p:nvSpPr>
          <p:cNvPr id="3" name="Content Placeholder 2">
            <a:extLst>
              <a:ext uri="{FF2B5EF4-FFF2-40B4-BE49-F238E27FC236}">
                <a16:creationId xmlns:a16="http://schemas.microsoft.com/office/drawing/2014/main" id="{13C56DB9-B1D1-409D-BA8F-3EA7D06F79F0}"/>
              </a:ext>
            </a:extLst>
          </p:cNvPr>
          <p:cNvSpPr>
            <a:spLocks noGrp="1"/>
          </p:cNvSpPr>
          <p:nvPr>
            <p:ph idx="1"/>
          </p:nvPr>
        </p:nvSpPr>
        <p:spPr>
          <a:xfrm>
            <a:off x="5069940" y="2322576"/>
            <a:ext cx="6172200" cy="3858768"/>
          </a:xfrm>
        </p:spPr>
        <p:txBody>
          <a:bodyPr>
            <a:normAutofit/>
          </a:bodyPr>
          <a:lstStyle/>
          <a:p>
            <a:r>
              <a:rPr lang="en-GB" sz="2400" dirty="0"/>
              <a:t>Find more movie adaptations to make comparisons. </a:t>
            </a:r>
          </a:p>
          <a:p>
            <a:r>
              <a:rPr lang="en-GB" sz="2400" dirty="0"/>
              <a:t>Consider modern book interpretations of Elizabeth. </a:t>
            </a:r>
          </a:p>
          <a:p>
            <a:r>
              <a:rPr lang="en-GB" sz="2400" dirty="0"/>
              <a:t>Compare the 3 Armada portraits. </a:t>
            </a:r>
          </a:p>
        </p:txBody>
      </p:sp>
      <p:pic>
        <p:nvPicPr>
          <p:cNvPr id="4" name="Picture 3">
            <a:extLst>
              <a:ext uri="{FF2B5EF4-FFF2-40B4-BE49-F238E27FC236}">
                <a16:creationId xmlns:a16="http://schemas.microsoft.com/office/drawing/2014/main" id="{67A34291-B38B-4A57-9F08-1075AA0FCB31}"/>
              </a:ext>
            </a:extLst>
          </p:cNvPr>
          <p:cNvPicPr>
            <a:picLocks noChangeAspect="1"/>
          </p:cNvPicPr>
          <p:nvPr/>
        </p:nvPicPr>
        <p:blipFill rotWithShape="1">
          <a:blip r:embed="rId3"/>
          <a:srcRect l="2864" r="2515"/>
          <a:stretch/>
        </p:blipFill>
        <p:spPr>
          <a:xfrm>
            <a:off x="20" y="10"/>
            <a:ext cx="4639713" cy="6857990"/>
          </a:xfrm>
          <a:prstGeom prst="rect">
            <a:avLst/>
          </a:prstGeom>
        </p:spPr>
      </p:pic>
      <p:sp>
        <p:nvSpPr>
          <p:cNvPr id="5" name="Rectangle 4">
            <a:extLst>
              <a:ext uri="{FF2B5EF4-FFF2-40B4-BE49-F238E27FC236}">
                <a16:creationId xmlns:a16="http://schemas.microsoft.com/office/drawing/2014/main" id="{72A119DE-4896-429F-AE2D-8ADFD317980E}"/>
              </a:ext>
            </a:extLst>
          </p:cNvPr>
          <p:cNvSpPr/>
          <p:nvPr/>
        </p:nvSpPr>
        <p:spPr>
          <a:xfrm>
            <a:off x="4798043" y="6181344"/>
            <a:ext cx="3536674" cy="369332"/>
          </a:xfrm>
          <a:prstGeom prst="rect">
            <a:avLst/>
          </a:prstGeom>
        </p:spPr>
        <p:txBody>
          <a:bodyPr wrap="none">
            <a:spAutoFit/>
          </a:bodyPr>
          <a:lstStyle/>
          <a:p>
            <a:r>
              <a:rPr lang="en-US" dirty="0"/>
              <a:t>Unknown, </a:t>
            </a:r>
            <a:r>
              <a:rPr lang="en-US" i="1" dirty="0"/>
              <a:t>Queen Elizabeth I </a:t>
            </a:r>
            <a:r>
              <a:rPr lang="en-US" dirty="0"/>
              <a:t>(1600) </a:t>
            </a:r>
            <a:endParaRPr lang="en-GB" dirty="0"/>
          </a:p>
        </p:txBody>
      </p:sp>
    </p:spTree>
    <p:extLst>
      <p:ext uri="{BB962C8B-B14F-4D97-AF65-F5344CB8AC3E}">
        <p14:creationId xmlns:p14="http://schemas.microsoft.com/office/powerpoint/2010/main" val="38709304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616F2-B9F8-41EF-A1BD-ECE3EF6279EF}"/>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a:solidFill>
                  <a:schemeClr val="tx1"/>
                </a:solidFill>
                <a:latin typeface="+mj-lt"/>
                <a:ea typeface="+mj-ea"/>
                <a:cs typeface="+mj-cs"/>
              </a:rPr>
              <a:t>Questions?</a:t>
            </a:r>
          </a:p>
        </p:txBody>
      </p:sp>
      <p:sp>
        <p:nvSpPr>
          <p:cNvPr id="14" name="Freeform: Shape 13">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Questions">
            <a:extLst>
              <a:ext uri="{FF2B5EF4-FFF2-40B4-BE49-F238E27FC236}">
                <a16:creationId xmlns:a16="http://schemas.microsoft.com/office/drawing/2014/main" id="{2EED1D1B-AC56-4C01-A7F1-BD467693468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1503" y="2129307"/>
            <a:ext cx="3217333" cy="3217333"/>
          </a:xfrm>
          <a:prstGeom prst="rect">
            <a:avLst/>
          </a:prstGeom>
        </p:spPr>
      </p:pic>
    </p:spTree>
    <p:extLst>
      <p:ext uri="{BB962C8B-B14F-4D97-AF65-F5344CB8AC3E}">
        <p14:creationId xmlns:p14="http://schemas.microsoft.com/office/powerpoint/2010/main" val="2010162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03D05-8F9A-476E-9373-8EA0CD84DCBD}"/>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C5FB164-1AFB-4D4C-9F57-9501D9BA7F3C}"/>
              </a:ext>
            </a:extLst>
          </p:cNvPr>
          <p:cNvSpPr>
            <a:spLocks noGrp="1"/>
          </p:cNvSpPr>
          <p:nvPr>
            <p:ph idx="1"/>
          </p:nvPr>
        </p:nvSpPr>
        <p:spPr>
          <a:xfrm>
            <a:off x="838200" y="1784061"/>
            <a:ext cx="10515600" cy="4351338"/>
          </a:xfrm>
        </p:spPr>
        <p:txBody>
          <a:bodyPr>
            <a:normAutofit fontScale="32500" lnSpcReduction="20000"/>
          </a:bodyPr>
          <a:lstStyle/>
          <a:p>
            <a:pPr marL="0" indent="0">
              <a:buNone/>
            </a:pPr>
            <a:r>
              <a:rPr lang="en-GB" b="1" u="sng" dirty="0"/>
              <a:t>Portraits:</a:t>
            </a:r>
          </a:p>
          <a:p>
            <a:r>
              <a:rPr lang="en-US" dirty="0"/>
              <a:t>Unknown, </a:t>
            </a:r>
            <a:r>
              <a:rPr lang="en-US" i="1" dirty="0"/>
              <a:t>Armada portrait </a:t>
            </a:r>
            <a:r>
              <a:rPr lang="en-US" dirty="0"/>
              <a:t>[Oil on panel] (1588) &lt;https://www.npg.org.uk/collections/search/portrait/mw02077/Queen-Elizabeth-I&gt; (accessed 3/02/2020).</a:t>
            </a:r>
          </a:p>
          <a:p>
            <a:r>
              <a:rPr lang="en-US" dirty="0"/>
              <a:t>Unknown, </a:t>
            </a:r>
            <a:r>
              <a:rPr lang="en-US" i="1" dirty="0"/>
              <a:t>Queen Elizabeth I </a:t>
            </a:r>
            <a:r>
              <a:rPr lang="en-US" dirty="0"/>
              <a:t>[Oil on panel] (1580-90) &lt;https://www.npg.org.uk/collections/search/portrait/mw02076/Queen-Elizabeth-I?LinkID=mp01452&amp;search=sas&amp;sText=Elizabeth+I&amp;role=sit&amp;rNo=6&gt; (accessed 3/02/2020).</a:t>
            </a:r>
          </a:p>
          <a:p>
            <a:r>
              <a:rPr lang="en-GB" dirty="0"/>
              <a:t>Unknown, </a:t>
            </a:r>
            <a:r>
              <a:rPr lang="en-GB" i="1" dirty="0"/>
              <a:t>Queen Elizabeth I </a:t>
            </a:r>
            <a:r>
              <a:rPr lang="en-GB" dirty="0"/>
              <a:t>[Oil on panel] (1600) &lt;https://www.npg.org.uk/collections/search/portrait/mw02070/Queen-Elizabeth-I?LinkID=mp01452&amp;search=sas&amp;sText=Queen+Elizabeth+I&amp;role=sit&amp;rNo=12&gt; (accessed 11/02/2020).</a:t>
            </a:r>
          </a:p>
          <a:p>
            <a:pPr marL="0" indent="0">
              <a:buNone/>
            </a:pPr>
            <a:r>
              <a:rPr lang="en-GB" b="1" u="sng" dirty="0"/>
              <a:t>Primary Sources: </a:t>
            </a:r>
          </a:p>
          <a:p>
            <a:r>
              <a:rPr lang="en-GB" dirty="0"/>
              <a:t> </a:t>
            </a:r>
            <a:r>
              <a:rPr lang="en-US" dirty="0"/>
              <a:t>Scott, Walter, </a:t>
            </a:r>
            <a:r>
              <a:rPr lang="en-US" i="1" dirty="0"/>
              <a:t>Kenilworth</a:t>
            </a:r>
            <a:r>
              <a:rPr lang="en-US" dirty="0"/>
              <a:t> (US: CreateSpace Independent Publishing Platform, 2009).</a:t>
            </a:r>
            <a:endParaRPr lang="en-GB" dirty="0"/>
          </a:p>
          <a:p>
            <a:pPr marL="0" indent="0">
              <a:buNone/>
            </a:pPr>
            <a:r>
              <a:rPr lang="en-GB" b="1" u="sng" dirty="0"/>
              <a:t>Secondary Sources:</a:t>
            </a:r>
          </a:p>
          <a:p>
            <a:r>
              <a:rPr lang="en-GB" dirty="0"/>
              <a:t>Skidmore, Chris, </a:t>
            </a:r>
            <a:r>
              <a:rPr lang="en-GB" i="1" dirty="0"/>
              <a:t>Death and the Virgin </a:t>
            </a:r>
            <a:r>
              <a:rPr lang="en-GB" dirty="0"/>
              <a:t>(London: Weidenfeld and Nicolson, 2010).</a:t>
            </a:r>
          </a:p>
          <a:p>
            <a:r>
              <a:rPr lang="en-GB" dirty="0" err="1"/>
              <a:t>Starky</a:t>
            </a:r>
            <a:r>
              <a:rPr lang="en-GB" dirty="0"/>
              <a:t>, David, </a:t>
            </a:r>
            <a:r>
              <a:rPr lang="en-GB" i="1" dirty="0"/>
              <a:t>Elizabeth</a:t>
            </a:r>
            <a:r>
              <a:rPr lang="en-GB" dirty="0"/>
              <a:t> (London: Vintage Books, 2001).</a:t>
            </a:r>
          </a:p>
          <a:p>
            <a:r>
              <a:rPr lang="en-GB" dirty="0"/>
              <a:t>Strong, Roy, </a:t>
            </a:r>
            <a:r>
              <a:rPr lang="en-GB" i="1" dirty="0"/>
              <a:t>Gloriana portraits of Queen Elizabeth I</a:t>
            </a:r>
            <a:r>
              <a:rPr lang="en-GB" dirty="0"/>
              <a:t>, 2nd </a:t>
            </a:r>
            <a:r>
              <a:rPr lang="en-GB" dirty="0" err="1"/>
              <a:t>edn</a:t>
            </a:r>
            <a:r>
              <a:rPr lang="en-GB" dirty="0"/>
              <a:t> (London: Thames &amp; Hudson Ltd, 1987). </a:t>
            </a:r>
          </a:p>
          <a:p>
            <a:r>
              <a:rPr lang="en-GB" dirty="0"/>
              <a:t>Arata, Stephen, ‘</a:t>
            </a:r>
            <a:r>
              <a:rPr lang="en-US" dirty="0"/>
              <a:t>Scott's Pageants: The Example of "Kenilworth“’, </a:t>
            </a:r>
            <a:r>
              <a:rPr lang="en-US" i="1" dirty="0"/>
              <a:t>Studies in Romanticism, </a:t>
            </a:r>
            <a:r>
              <a:rPr lang="en-US" dirty="0"/>
              <a:t>40.1 (2001), 99-107. </a:t>
            </a:r>
            <a:endParaRPr lang="en-GB" i="1" dirty="0"/>
          </a:p>
          <a:p>
            <a:pPr marL="0" indent="0">
              <a:buNone/>
            </a:pPr>
            <a:r>
              <a:rPr lang="en-GB" b="1" u="sng" dirty="0"/>
              <a:t>Films:</a:t>
            </a:r>
          </a:p>
          <a:p>
            <a:r>
              <a:rPr lang="en-US" dirty="0"/>
              <a:t>Rourke, Josie (dir.) </a:t>
            </a:r>
            <a:r>
              <a:rPr lang="en-US" i="1" dirty="0"/>
              <a:t>Mary Queen of Scots </a:t>
            </a:r>
            <a:r>
              <a:rPr lang="en-US" dirty="0"/>
              <a:t>[Film]  United Kingdom: Universal Pictures (2019).</a:t>
            </a:r>
          </a:p>
          <a:p>
            <a:pPr marL="0" indent="0">
              <a:buNone/>
            </a:pPr>
            <a:r>
              <a:rPr lang="en-US" b="1" u="sng" dirty="0"/>
              <a:t>Images:</a:t>
            </a:r>
          </a:p>
          <a:p>
            <a:r>
              <a:rPr lang="en-US" dirty="0"/>
              <a:t>Unknown, </a:t>
            </a:r>
            <a:r>
              <a:rPr lang="en-US" i="1" dirty="0"/>
              <a:t>Mary Queen of Scots </a:t>
            </a:r>
            <a:r>
              <a:rPr lang="en-US" dirty="0"/>
              <a:t>[film poster] (2018) &lt;https://www.google.co.uk/url?sa=i&amp;url=https%3A%2F%2Fwww.imdb.com%2Ftitle%2Ftt2328900%2F&amp;psig=AOvVaw0euRnrfOWApe5nHgzl3xsS&amp;ust=1581522634120000&amp;source=images&amp;cd=vfe&amp;ved=0CAIQjRxqFwoTCOCz1IjtyecCFQAAAAAdAAAAABAP&gt; (accessed 11/02/2020).</a:t>
            </a:r>
          </a:p>
          <a:p>
            <a:r>
              <a:rPr lang="en-US" dirty="0"/>
              <a:t>Unknown, Kenilworth [book cover] (2009) &lt;https://www.google.co.uk/</a:t>
            </a:r>
            <a:r>
              <a:rPr lang="en-US" dirty="0" err="1"/>
              <a:t>imgres?imgurl</a:t>
            </a:r>
            <a:r>
              <a:rPr lang="en-US" dirty="0"/>
              <a:t>=https%3A%2F%2Fi.gr-assets.com%2Fimages%2FS%2Fcompressed.photo.goodreads.com%2Fbooks%2F1319195023i%2F745289._UY630_SR1200%2C630_.jpg&amp;imgrefurl=https%3A%2F%2Fwww.goodreads.com%2Fbook%2Fshow%2F745289.Kenilworth&amp;tbnid=WMoDMl2pVB5TTM&amp;vet=12ahUKEwib5-SQ7snnAhUP4oUKHUh9DvgQMygmegQIARBN..i&amp;docid=</a:t>
            </a:r>
            <a:r>
              <a:rPr lang="en-US" dirty="0" err="1"/>
              <a:t>fgRHxeVLOQfkjM&amp;w</a:t>
            </a:r>
            <a:r>
              <a:rPr lang="en-US" dirty="0"/>
              <a:t>=1200&amp;h=630&amp;q=kenilworth%20book&amp;ved=2ahUKEwib5-SQ7snnAhUP4oUKHUh9DvgQMygmegQIARBN&gt; (accessed 11/02/2020).</a:t>
            </a:r>
          </a:p>
          <a:p>
            <a:endParaRPr lang="en-US" i="1" dirty="0"/>
          </a:p>
          <a:p>
            <a:endParaRPr lang="en-GB" b="1" u="sng" dirty="0"/>
          </a:p>
        </p:txBody>
      </p:sp>
    </p:spTree>
    <p:extLst>
      <p:ext uri="{BB962C8B-B14F-4D97-AF65-F5344CB8AC3E}">
        <p14:creationId xmlns:p14="http://schemas.microsoft.com/office/powerpoint/2010/main" val="4002144740"/>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1718</Words>
  <Application>Microsoft Office PowerPoint</Application>
  <PresentationFormat>Widescreen</PresentationFormat>
  <Paragraphs>77</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How did Elizabeth I represent herself during her time and how does this compare to modern representations of her? (HPHI6017)</vt:lpstr>
      <vt:lpstr>Why this question?</vt:lpstr>
      <vt:lpstr>The Armada Portrait (Chapter 1)</vt:lpstr>
      <vt:lpstr>Kenilworth (Chapter 2)</vt:lpstr>
      <vt:lpstr>Movie Adaptations (Chapter 3) </vt:lpstr>
      <vt:lpstr>Further Steps and Conclusion </vt:lpstr>
      <vt:lpstr>Questions?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did Elizabeth I represent herself during her time and how does this compare to modern representations of her? (HPHI6017)</dc:title>
  <dc:creator>Gemma Beynon</dc:creator>
  <cp:lastModifiedBy>Gemma Beynon</cp:lastModifiedBy>
  <cp:revision>17</cp:revision>
  <dcterms:created xsi:type="dcterms:W3CDTF">2020-02-11T14:20:55Z</dcterms:created>
  <dcterms:modified xsi:type="dcterms:W3CDTF">2020-02-12T09:11:02Z</dcterms:modified>
</cp:coreProperties>
</file>