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60" r:id="rId3"/>
    <p:sldId id="257" r:id="rId4"/>
    <p:sldId id="263" r:id="rId5"/>
    <p:sldId id="264" r:id="rId6"/>
    <p:sldId id="265" r:id="rId7"/>
    <p:sldId id="259" r:id="rId8"/>
    <p:sldId id="258" r:id="rId9"/>
    <p:sldId id="267" r:id="rId10"/>
    <p:sldId id="268" r:id="rId11"/>
    <p:sldId id="273" r:id="rId12"/>
    <p:sldId id="269" r:id="rId13"/>
    <p:sldId id="261" r:id="rId14"/>
    <p:sldId id="266" r:id="rId15"/>
    <p:sldId id="270" r:id="rId16"/>
    <p:sldId id="274" r:id="rId17"/>
    <p:sldId id="262"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4" d="100"/>
          <a:sy n="84" d="100"/>
        </p:scale>
        <p:origin x="157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0D187-4524-4A71-9B71-3CE7B3BE797C}" type="datetimeFigureOut">
              <a:rPr lang="en-GB" smtClean="0"/>
              <a:t>28/04/2023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A6E0D-8273-443F-BF0B-40803AA0AA58}" type="slidenum">
              <a:rPr lang="en-GB" smtClean="0"/>
              <a:t>‹#›</a:t>
            </a:fld>
            <a:endParaRPr lang="en-GB"/>
          </a:p>
        </p:txBody>
      </p:sp>
    </p:spTree>
    <p:extLst>
      <p:ext uri="{BB962C8B-B14F-4D97-AF65-F5344CB8AC3E}">
        <p14:creationId xmlns:p14="http://schemas.microsoft.com/office/powerpoint/2010/main" val="4124105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849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3209188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419796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EE601E-9B31-4703-BC71-81411FB7B2E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3574341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EE601E-9B31-4703-BC71-81411FB7B2E2}" type="datetimeFigureOut">
              <a:rPr lang="en-GB" smtClean="0"/>
              <a:t>28/04/2023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3240236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EE601E-9B31-4703-BC71-81411FB7B2E2}" type="datetimeFigureOut">
              <a:rPr lang="en-GB" smtClean="0"/>
              <a:t>28/04/2023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157931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E601E-9B31-4703-BC71-81411FB7B2E2}" type="datetimeFigureOut">
              <a:rPr lang="en-GB" smtClean="0"/>
              <a:t>28/04/2023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3002837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EE601E-9B31-4703-BC71-81411FB7B2E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2596573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EE601E-9B31-4703-BC71-81411FB7B2E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2249245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3EE601E-9B31-4703-BC71-81411FB7B2E2}" type="datetimeFigureOut">
              <a:rPr lang="en-GB" smtClean="0"/>
              <a:t>28/04/2023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177541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1137910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103468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24411222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79234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556402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30873994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E601E-9B31-4703-BC71-81411FB7B2E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4C59F3-3355-4C0B-B90C-065BB65475EF}" type="slidenum">
              <a:rPr lang="en-GB" smtClean="0"/>
              <a:t>‹#›</a:t>
            </a:fld>
            <a:endParaRPr lang="en-GB"/>
          </a:p>
        </p:txBody>
      </p:sp>
    </p:spTree>
    <p:extLst>
      <p:ext uri="{BB962C8B-B14F-4D97-AF65-F5344CB8AC3E}">
        <p14:creationId xmlns:p14="http://schemas.microsoft.com/office/powerpoint/2010/main" val="4285780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3EE601E-9B31-4703-BC71-81411FB7B2E2}" type="datetimeFigureOut">
              <a:rPr lang="en-GB" smtClean="0"/>
              <a:t>28/04/2023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A4C59F3-3355-4C0B-B90C-065BB65475EF}" type="slidenum">
              <a:rPr lang="en-GB" smtClean="0"/>
              <a:t>‹#›</a:t>
            </a:fld>
            <a:endParaRPr lang="en-GB"/>
          </a:p>
        </p:txBody>
      </p:sp>
    </p:spTree>
    <p:extLst>
      <p:ext uri="{BB962C8B-B14F-4D97-AF65-F5344CB8AC3E}">
        <p14:creationId xmlns:p14="http://schemas.microsoft.com/office/powerpoint/2010/main" val="6299373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image" Target="../media/image36.png"/><Relationship Id="rId2" Type="http://schemas.openxmlformats.org/officeDocument/2006/relationships/image" Target="../media/image32.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38.png"/></Relationships>
</file>

<file path=ppt/slides/_rels/slide1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streetfurniture.com/product/linea-bench/" TargetMode="External"/><Relationship Id="rId13" Type="http://schemas.openxmlformats.org/officeDocument/2006/relationships/hyperlink" Target="https://moodle.uwtsd.ac.uk/pluginfile.php/487110/mod_resource/content/4/ELD_05_Whiteboxing.pdf%5bAccessed" TargetMode="External"/><Relationship Id="rId3" Type="http://schemas.openxmlformats.org/officeDocument/2006/relationships/hyperlink" Target="https://www.ea.com/en-gb/games/plants-vs-zombies%5b2" TargetMode="External"/><Relationship Id="rId7" Type="http://schemas.openxmlformats.org/officeDocument/2006/relationships/hyperlink" Target="https://www.deviantart.com/electricpea0360/art/plants-vs-zombies-sunflower-witch-473191898%5bAccessed" TargetMode="External"/><Relationship Id="rId12" Type="http://schemas.openxmlformats.org/officeDocument/2006/relationships/hyperlink" Target="https://moodle.uwtsd.ac.uk/pluginfile.php/487110/mod_resource/content/4/ELD_05_Whiteboxing.pdf" TargetMode="External"/><Relationship Id="rId2" Type="http://schemas.openxmlformats.org/officeDocument/2006/relationships/hyperlink" Target="https://sketchfab.com/3d-models/grandma-garden-diorama-fd9656a03df54607a68c9aaed7d347ba%5b1" TargetMode="External"/><Relationship Id="rId1" Type="http://schemas.openxmlformats.org/officeDocument/2006/relationships/slideLayout" Target="../slideLayouts/slideLayout6.xml"/><Relationship Id="rId6" Type="http://schemas.openxmlformats.org/officeDocument/2006/relationships/hyperlink" Target="https://www.deviantart.com/electricpea0360/art/plants-vs-zombies-sunflower-witch-473191898" TargetMode="External"/><Relationship Id="rId11" Type="http://schemas.openxmlformats.org/officeDocument/2006/relationships/hyperlink" Target="https://nationaltoday.com/national-tree-day/" TargetMode="External"/><Relationship Id="rId5" Type="http://schemas.openxmlformats.org/officeDocument/2006/relationships/hyperlink" Target="https://plantsvszombies.fandom.com/wiki/Player%27s_House" TargetMode="External"/><Relationship Id="rId10" Type="http://schemas.openxmlformats.org/officeDocument/2006/relationships/hyperlink" Target="https://www.gardenersworld.com/how-to/maintain-the-garden/three-ways-to-improve-your-pond/" TargetMode="External"/><Relationship Id="rId4" Type="http://schemas.openxmlformats.org/officeDocument/2006/relationships/hyperlink" Target="https://www.ea.com/en-gb/games/plants-vs-zombies" TargetMode="External"/><Relationship Id="rId9" Type="http://schemas.openxmlformats.org/officeDocument/2006/relationships/hyperlink" Target="https://www.gardeningetc.com/design/garden-decor-with-stone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sketchfab.com/3d-models/japanese-bridge-garden-d122e17593eb4012913cde927486d15a" TargetMode="External"/><Relationship Id="rId2" Type="http://schemas.openxmlformats.org/officeDocument/2006/relationships/hyperlink" Target="https://www.pinterest.co.uk/pin/artstation-elf-cabin-low-poly-3d-ngelo-fernandes--689050811732858967/" TargetMode="External"/><Relationship Id="rId1" Type="http://schemas.openxmlformats.org/officeDocument/2006/relationships/slideLayout" Target="../slideLayouts/slideLayout6.xml"/><Relationship Id="rId5" Type="http://schemas.openxmlformats.org/officeDocument/2006/relationships/hyperlink" Target="https://www.smashingmagazine.com/2010/02/color-theory-for-designer-part-3-creating-your-own-color-palettes/%5bAccessed" TargetMode="External"/><Relationship Id="rId4" Type="http://schemas.openxmlformats.org/officeDocument/2006/relationships/hyperlink" Target="https://www.smashingmagazine.com/2010/02/color-theory-for-designer-part-3-creating-your-own-color-palet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6767-468E-2E4F-36AE-BE087372222C}"/>
              </a:ext>
            </a:extLst>
          </p:cNvPr>
          <p:cNvSpPr>
            <a:spLocks noGrp="1"/>
          </p:cNvSpPr>
          <p:nvPr>
            <p:ph type="ctrTitle"/>
          </p:nvPr>
        </p:nvSpPr>
        <p:spPr/>
        <p:txBody>
          <a:bodyPr/>
          <a:lstStyle/>
          <a:p>
            <a:r>
              <a:rPr lang="en-GB" sz="4000" u="sng" dirty="0">
                <a:effectLst/>
                <a:latin typeface="Calibri" panose="020F0502020204030204" pitchFamily="34" charset="0"/>
                <a:ea typeface="Calibri" panose="020F0502020204030204" pitchFamily="34" charset="0"/>
                <a:cs typeface="Times New Roman" panose="02020603050405020304" pitchFamily="18" charset="0"/>
              </a:rPr>
              <a:t>3D Diorama and Presentation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F8F84E48-F755-F46A-8C9F-7161A0D9E3AD}"/>
              </a:ext>
            </a:extLst>
          </p:cNvPr>
          <p:cNvSpPr>
            <a:spLocks noGrp="1"/>
          </p:cNvSpPr>
          <p:nvPr>
            <p:ph type="subTitle" idx="1"/>
          </p:nvPr>
        </p:nvSpPr>
        <p:spPr/>
        <p:txBody>
          <a:bodyPr/>
          <a:lstStyle/>
          <a:p>
            <a:r>
              <a:rPr lang="en-GB" dirty="0"/>
              <a:t>Kathrine Williams-Kirby</a:t>
            </a:r>
          </a:p>
        </p:txBody>
      </p:sp>
    </p:spTree>
    <p:extLst>
      <p:ext uri="{BB962C8B-B14F-4D97-AF65-F5344CB8AC3E}">
        <p14:creationId xmlns:p14="http://schemas.microsoft.com/office/powerpoint/2010/main" val="2015901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70733-AD23-8C0B-54C2-23A4AA0FB89C}"/>
              </a:ext>
            </a:extLst>
          </p:cNvPr>
          <p:cNvSpPr>
            <a:spLocks noGrp="1"/>
          </p:cNvSpPr>
          <p:nvPr>
            <p:ph type="title"/>
          </p:nvPr>
        </p:nvSpPr>
        <p:spPr>
          <a:xfrm>
            <a:off x="135572" y="4224442"/>
            <a:ext cx="8534400" cy="1507067"/>
          </a:xfrm>
        </p:spPr>
        <p:txBody>
          <a:bodyPr/>
          <a:lstStyle/>
          <a:p>
            <a:r>
              <a:rPr lang="en-GB" u="sng" dirty="0"/>
              <a:t>Planning My Diorama</a:t>
            </a:r>
          </a:p>
        </p:txBody>
      </p:sp>
      <p:sp>
        <p:nvSpPr>
          <p:cNvPr id="3" name="TextBox 2">
            <a:extLst>
              <a:ext uri="{FF2B5EF4-FFF2-40B4-BE49-F238E27FC236}">
                <a16:creationId xmlns:a16="http://schemas.microsoft.com/office/drawing/2014/main" id="{4F295AD7-DBA0-E921-C344-3EC9C4E15DDC}"/>
              </a:ext>
            </a:extLst>
          </p:cNvPr>
          <p:cNvSpPr txBox="1"/>
          <p:nvPr/>
        </p:nvSpPr>
        <p:spPr>
          <a:xfrm>
            <a:off x="221890" y="68580"/>
            <a:ext cx="7004806" cy="4370427"/>
          </a:xfrm>
          <a:prstGeom prst="rect">
            <a:avLst/>
          </a:prstGeom>
          <a:noFill/>
        </p:spPr>
        <p:txBody>
          <a:bodyPr wrap="square" rtlCol="0">
            <a:spAutoFit/>
          </a:bodyPr>
          <a:lstStyle/>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Decided on theme(</a:t>
            </a:r>
            <a:r>
              <a:rPr lang="en-GB" dirty="0" err="1"/>
              <a:t>Artstyle</a:t>
            </a:r>
            <a:r>
              <a:rPr lang="en-GB" dirty="0"/>
              <a:t>, Colour Pallet, Structure</a:t>
            </a:r>
          </a:p>
          <a:p>
            <a:endParaRPr lang="en-GB" dirty="0"/>
          </a:p>
          <a:p>
            <a:pPr marL="171450" indent="-171450">
              <a:buFont typeface="Arial" panose="020B0604020202020204" pitchFamily="34" charset="0"/>
              <a:buChar char="•"/>
            </a:pPr>
            <a:r>
              <a:rPr lang="en-GB" sz="2000" dirty="0"/>
              <a:t>Drew Rough sketches(Concept)</a:t>
            </a:r>
          </a:p>
          <a:p>
            <a:endParaRPr lang="en-GB" sz="2000" dirty="0"/>
          </a:p>
          <a:p>
            <a:pPr marL="171450" indent="-171450">
              <a:buFont typeface="Arial" panose="020B0604020202020204" pitchFamily="34" charset="0"/>
              <a:buChar char="•"/>
            </a:pPr>
            <a:r>
              <a:rPr lang="en-GB" sz="2000" dirty="0"/>
              <a:t>White boxing</a:t>
            </a:r>
          </a:p>
          <a:p>
            <a:endParaRPr lang="en-GB" sz="2000" dirty="0"/>
          </a:p>
          <a:p>
            <a:pPr marL="171450" indent="-171450">
              <a:buFont typeface="Arial" panose="020B0604020202020204" pitchFamily="34" charset="0"/>
              <a:buChar char="•"/>
            </a:pPr>
            <a:r>
              <a:rPr lang="en-GB" sz="2000" dirty="0"/>
              <a:t>Made the Models</a:t>
            </a:r>
          </a:p>
          <a:p>
            <a:endParaRPr lang="en-GB" sz="2000" dirty="0"/>
          </a:p>
          <a:p>
            <a:pPr marL="171450" indent="-171450">
              <a:buFont typeface="Arial" panose="020B0604020202020204" pitchFamily="34" charset="0"/>
              <a:buChar char="•"/>
            </a:pPr>
            <a:r>
              <a:rPr lang="en-GB" sz="2000" dirty="0"/>
              <a:t>UV Unwrapping</a:t>
            </a:r>
          </a:p>
          <a:p>
            <a:endParaRPr lang="en-GB" sz="2000" dirty="0"/>
          </a:p>
          <a:p>
            <a:pPr marL="171450" indent="-171450">
              <a:buFont typeface="Arial" panose="020B0604020202020204" pitchFamily="34" charset="0"/>
              <a:buChar char="•"/>
            </a:pPr>
            <a:r>
              <a:rPr lang="en-GB" sz="2000" dirty="0"/>
              <a:t>Texturing</a:t>
            </a:r>
          </a:p>
          <a:p>
            <a:endParaRPr lang="en-GB" sz="2000" dirty="0"/>
          </a:p>
        </p:txBody>
      </p:sp>
    </p:spTree>
    <p:extLst>
      <p:ext uri="{BB962C8B-B14F-4D97-AF65-F5344CB8AC3E}">
        <p14:creationId xmlns:p14="http://schemas.microsoft.com/office/powerpoint/2010/main" val="577277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2E3A-6D6F-DC02-2F62-5AC824D70F98}"/>
              </a:ext>
            </a:extLst>
          </p:cNvPr>
          <p:cNvSpPr>
            <a:spLocks noGrp="1"/>
          </p:cNvSpPr>
          <p:nvPr>
            <p:ph type="title"/>
          </p:nvPr>
        </p:nvSpPr>
        <p:spPr>
          <a:xfrm>
            <a:off x="0" y="0"/>
            <a:ext cx="10515600" cy="1325563"/>
          </a:xfrm>
        </p:spPr>
        <p:txBody>
          <a:bodyPr/>
          <a:lstStyle/>
          <a:p>
            <a:r>
              <a:rPr lang="en-GB" u="sng" dirty="0"/>
              <a:t>Research</a:t>
            </a:r>
          </a:p>
        </p:txBody>
      </p:sp>
      <p:sp>
        <p:nvSpPr>
          <p:cNvPr id="4" name="TextBox 3">
            <a:extLst>
              <a:ext uri="{FF2B5EF4-FFF2-40B4-BE49-F238E27FC236}">
                <a16:creationId xmlns:a16="http://schemas.microsoft.com/office/drawing/2014/main" id="{A0FA5BEA-05D9-3CB6-B121-E6FC39092D1D}"/>
              </a:ext>
            </a:extLst>
          </p:cNvPr>
          <p:cNvSpPr txBox="1"/>
          <p:nvPr/>
        </p:nvSpPr>
        <p:spPr>
          <a:xfrm>
            <a:off x="149727" y="2136338"/>
            <a:ext cx="7212330" cy="2800767"/>
          </a:xfrm>
          <a:prstGeom prst="rect">
            <a:avLst/>
          </a:prstGeom>
          <a:noFill/>
        </p:spPr>
        <p:txBody>
          <a:bodyPr wrap="square" rtlCol="0">
            <a:spAutoFit/>
          </a:bodyPr>
          <a:lstStyle/>
          <a:p>
            <a:pPr marL="285750" indent="-285750">
              <a:buFont typeface="Arial" panose="020B0604020202020204" pitchFamily="34" charset="0"/>
              <a:buChar char="•"/>
            </a:pPr>
            <a:r>
              <a:rPr lang="en-GB" sz="2000" dirty="0"/>
              <a:t>Looked at some Ideas from </a:t>
            </a:r>
            <a:r>
              <a:rPr lang="en-GB" sz="2000" dirty="0" err="1"/>
              <a:t>Sketchfab</a:t>
            </a:r>
            <a:r>
              <a:rPr lang="en-GB" sz="2000" dirty="0"/>
              <a:t>[1]</a:t>
            </a:r>
          </a:p>
          <a:p>
            <a:endParaRPr lang="en-GB" sz="2000" dirty="0"/>
          </a:p>
          <a:p>
            <a:pPr marL="285750" indent="-285750">
              <a:buFont typeface="Arial" panose="020B0604020202020204" pitchFamily="34" charset="0"/>
              <a:buChar char="•"/>
            </a:pPr>
            <a:r>
              <a:rPr lang="en-GB" sz="2000" dirty="0"/>
              <a:t>Inspired by Plants vs Zombies[2]</a:t>
            </a:r>
          </a:p>
          <a:p>
            <a:endParaRPr lang="en-GB" sz="2000" dirty="0"/>
          </a:p>
          <a:p>
            <a:pPr marL="285750" indent="-285750">
              <a:buFont typeface="Arial" panose="020B0604020202020204" pitchFamily="34" charset="0"/>
              <a:buChar char="•"/>
            </a:pPr>
            <a:r>
              <a:rPr lang="en-GB" sz="2000" dirty="0"/>
              <a:t>Based on my specific interest in gardening</a:t>
            </a:r>
          </a:p>
          <a:p>
            <a:endParaRPr lang="en-GB" sz="2000" dirty="0"/>
          </a:p>
          <a:p>
            <a:pPr marL="285750" indent="-285750">
              <a:buFont typeface="Arial" panose="020B0604020202020204" pitchFamily="34" charset="0"/>
              <a:buChar char="•"/>
            </a:pPr>
            <a:r>
              <a:rPr lang="en-GB" sz="2000" dirty="0"/>
              <a:t>Based on my likeness of nature and plants</a:t>
            </a:r>
          </a:p>
          <a:p>
            <a:pPr marL="285750" indent="-285750">
              <a:buFont typeface="Arial" panose="020B0604020202020204" pitchFamily="34" charset="0"/>
              <a:buChar char="•"/>
            </a:pPr>
            <a:endParaRPr lang="en-GB" dirty="0"/>
          </a:p>
          <a:p>
            <a:r>
              <a:rPr lang="en-GB" dirty="0"/>
              <a:t> </a:t>
            </a:r>
          </a:p>
        </p:txBody>
      </p:sp>
      <p:pic>
        <p:nvPicPr>
          <p:cNvPr id="1026" name="Picture 2" descr="Player's House | Plants vs. Zombies Wiki | Fandom">
            <a:extLst>
              <a:ext uri="{FF2B5EF4-FFF2-40B4-BE49-F238E27FC236}">
                <a16:creationId xmlns:a16="http://schemas.microsoft.com/office/drawing/2014/main" id="{54A81196-A367-625E-4240-16D418C9C1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25563"/>
            <a:ext cx="4771081" cy="37366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A64E48A-B917-9D40-1FA1-C6E6FD825C2B}"/>
              </a:ext>
            </a:extLst>
          </p:cNvPr>
          <p:cNvSpPr txBox="1"/>
          <p:nvPr/>
        </p:nvSpPr>
        <p:spPr>
          <a:xfrm>
            <a:off x="7834217" y="5062207"/>
            <a:ext cx="3235146" cy="369332"/>
          </a:xfrm>
          <a:prstGeom prst="rect">
            <a:avLst/>
          </a:prstGeom>
          <a:noFill/>
        </p:spPr>
        <p:txBody>
          <a:bodyPr wrap="square" rtlCol="0">
            <a:spAutoFit/>
          </a:bodyPr>
          <a:lstStyle/>
          <a:p>
            <a:r>
              <a:rPr lang="en-GB" dirty="0" err="1"/>
              <a:t>Pvz</a:t>
            </a:r>
            <a:r>
              <a:rPr lang="en-GB" dirty="0"/>
              <a:t> House[3]</a:t>
            </a:r>
          </a:p>
        </p:txBody>
      </p:sp>
    </p:spTree>
    <p:extLst>
      <p:ext uri="{BB962C8B-B14F-4D97-AF65-F5344CB8AC3E}">
        <p14:creationId xmlns:p14="http://schemas.microsoft.com/office/powerpoint/2010/main" val="2177589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990606-1ED2-64BC-9ED3-D092BA848E06}"/>
              </a:ext>
            </a:extLst>
          </p:cNvPr>
          <p:cNvPicPr>
            <a:picLocks noChangeAspect="1"/>
          </p:cNvPicPr>
          <p:nvPr/>
        </p:nvPicPr>
        <p:blipFill>
          <a:blip r:embed="rId2"/>
          <a:stretch>
            <a:fillRect/>
          </a:stretch>
        </p:blipFill>
        <p:spPr>
          <a:xfrm>
            <a:off x="359353" y="3408520"/>
            <a:ext cx="2301987" cy="2112722"/>
          </a:xfrm>
          <a:prstGeom prst="rect">
            <a:avLst/>
          </a:prstGeom>
        </p:spPr>
      </p:pic>
      <p:sp>
        <p:nvSpPr>
          <p:cNvPr id="5" name="TextBox 4">
            <a:extLst>
              <a:ext uri="{FF2B5EF4-FFF2-40B4-BE49-F238E27FC236}">
                <a16:creationId xmlns:a16="http://schemas.microsoft.com/office/drawing/2014/main" id="{36443092-EE5C-5D0D-E1D1-4155A421F3D1}"/>
              </a:ext>
            </a:extLst>
          </p:cNvPr>
          <p:cNvSpPr txBox="1"/>
          <p:nvPr/>
        </p:nvSpPr>
        <p:spPr>
          <a:xfrm>
            <a:off x="167796" y="238120"/>
            <a:ext cx="2610800" cy="707886"/>
          </a:xfrm>
          <a:prstGeom prst="rect">
            <a:avLst/>
          </a:prstGeom>
          <a:noFill/>
        </p:spPr>
        <p:txBody>
          <a:bodyPr wrap="square" rtlCol="0">
            <a:spAutoFit/>
          </a:bodyPr>
          <a:lstStyle/>
          <a:p>
            <a:r>
              <a:rPr lang="en-GB" sz="4000" u="sng" dirty="0"/>
              <a:t>Structures</a:t>
            </a:r>
          </a:p>
        </p:txBody>
      </p:sp>
      <p:pic>
        <p:nvPicPr>
          <p:cNvPr id="2050" name="Picture 2" descr="Linea Bench | Street Furniture Australia">
            <a:extLst>
              <a:ext uri="{FF2B5EF4-FFF2-40B4-BE49-F238E27FC236}">
                <a16:creationId xmlns:a16="http://schemas.microsoft.com/office/drawing/2014/main" id="{116731F4-5123-1896-5436-45903284C3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6344" y="698708"/>
            <a:ext cx="3143386" cy="22452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B272D40-1E75-4F75-231A-0C413AF4F423}"/>
              </a:ext>
            </a:extLst>
          </p:cNvPr>
          <p:cNvSpPr txBox="1"/>
          <p:nvPr/>
        </p:nvSpPr>
        <p:spPr>
          <a:xfrm>
            <a:off x="909731" y="2977026"/>
            <a:ext cx="1126930" cy="261610"/>
          </a:xfrm>
          <a:prstGeom prst="rect">
            <a:avLst/>
          </a:prstGeom>
          <a:noFill/>
        </p:spPr>
        <p:txBody>
          <a:bodyPr wrap="square" rtlCol="0">
            <a:spAutoFit/>
          </a:bodyPr>
          <a:lstStyle/>
          <a:p>
            <a:r>
              <a:rPr lang="en-GB" sz="1100" dirty="0"/>
              <a:t>Sunflower[4]</a:t>
            </a:r>
          </a:p>
        </p:txBody>
      </p:sp>
      <p:sp>
        <p:nvSpPr>
          <p:cNvPr id="4" name="TextBox 3">
            <a:extLst>
              <a:ext uri="{FF2B5EF4-FFF2-40B4-BE49-F238E27FC236}">
                <a16:creationId xmlns:a16="http://schemas.microsoft.com/office/drawing/2014/main" id="{66286FBB-046F-FBD3-FC2C-B727591E086D}"/>
              </a:ext>
            </a:extLst>
          </p:cNvPr>
          <p:cNvSpPr txBox="1"/>
          <p:nvPr/>
        </p:nvSpPr>
        <p:spPr>
          <a:xfrm>
            <a:off x="4451431" y="2914540"/>
            <a:ext cx="1821426" cy="276999"/>
          </a:xfrm>
          <a:prstGeom prst="rect">
            <a:avLst/>
          </a:prstGeom>
          <a:noFill/>
        </p:spPr>
        <p:txBody>
          <a:bodyPr wrap="square" rtlCol="0">
            <a:spAutoFit/>
          </a:bodyPr>
          <a:lstStyle/>
          <a:p>
            <a:r>
              <a:rPr lang="en-GB" sz="1200" dirty="0"/>
              <a:t>Bench[5]</a:t>
            </a:r>
          </a:p>
        </p:txBody>
      </p:sp>
      <p:pic>
        <p:nvPicPr>
          <p:cNvPr id="8" name="Picture 4" descr="Garden decor with stones: 12 beautiful ideas for walls, floors, flowerbeds  and more | Gardeningetc">
            <a:extLst>
              <a:ext uri="{FF2B5EF4-FFF2-40B4-BE49-F238E27FC236}">
                <a16:creationId xmlns:a16="http://schemas.microsoft.com/office/drawing/2014/main" id="{FC6F5EBA-AB80-B9C9-C87F-7B18DB22EE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1778" y="407198"/>
            <a:ext cx="3541784" cy="198852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7816A2A7-9912-99D5-AF1A-A2EFFBB8C44A}"/>
              </a:ext>
            </a:extLst>
          </p:cNvPr>
          <p:cNvSpPr txBox="1"/>
          <p:nvPr/>
        </p:nvSpPr>
        <p:spPr>
          <a:xfrm>
            <a:off x="8149366" y="2395718"/>
            <a:ext cx="1998733" cy="276999"/>
          </a:xfrm>
          <a:prstGeom prst="rect">
            <a:avLst/>
          </a:prstGeom>
          <a:noFill/>
        </p:spPr>
        <p:txBody>
          <a:bodyPr wrap="square" rtlCol="0">
            <a:spAutoFit/>
          </a:bodyPr>
          <a:lstStyle/>
          <a:p>
            <a:r>
              <a:rPr lang="en-GB" sz="1200" dirty="0"/>
              <a:t>Extras [6]</a:t>
            </a:r>
          </a:p>
        </p:txBody>
      </p:sp>
      <p:pic>
        <p:nvPicPr>
          <p:cNvPr id="2054" name="Picture 6" descr="Three Ways to Improve Your Pond - BBC Gardeners World Magazine">
            <a:extLst>
              <a:ext uri="{FF2B5EF4-FFF2-40B4-BE49-F238E27FC236}">
                <a16:creationId xmlns:a16="http://schemas.microsoft.com/office/drawing/2014/main" id="{F93FB0B0-C8FE-FBC2-1C9F-6514C128B4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1991" y="3028738"/>
            <a:ext cx="3517629" cy="262906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7F64687B-4A41-9776-E91B-37ED6C1DAB31}"/>
              </a:ext>
            </a:extLst>
          </p:cNvPr>
          <p:cNvPicPr>
            <a:picLocks noChangeAspect="1"/>
          </p:cNvPicPr>
          <p:nvPr/>
        </p:nvPicPr>
        <p:blipFill>
          <a:blip r:embed="rId6"/>
          <a:stretch>
            <a:fillRect/>
          </a:stretch>
        </p:blipFill>
        <p:spPr>
          <a:xfrm>
            <a:off x="3672260" y="3508884"/>
            <a:ext cx="2607878" cy="2094452"/>
          </a:xfrm>
          <a:prstGeom prst="rect">
            <a:avLst/>
          </a:prstGeom>
        </p:spPr>
      </p:pic>
      <p:sp>
        <p:nvSpPr>
          <p:cNvPr id="16" name="TextBox 15">
            <a:extLst>
              <a:ext uri="{FF2B5EF4-FFF2-40B4-BE49-F238E27FC236}">
                <a16:creationId xmlns:a16="http://schemas.microsoft.com/office/drawing/2014/main" id="{9B0EC4E6-27B2-898D-35A4-722BCF6E9AA7}"/>
              </a:ext>
            </a:extLst>
          </p:cNvPr>
          <p:cNvSpPr txBox="1"/>
          <p:nvPr/>
        </p:nvSpPr>
        <p:spPr>
          <a:xfrm>
            <a:off x="8343859" y="5626145"/>
            <a:ext cx="2235761" cy="369332"/>
          </a:xfrm>
          <a:prstGeom prst="rect">
            <a:avLst/>
          </a:prstGeom>
          <a:noFill/>
        </p:spPr>
        <p:txBody>
          <a:bodyPr wrap="square" rtlCol="0">
            <a:spAutoFit/>
          </a:bodyPr>
          <a:lstStyle/>
          <a:p>
            <a:r>
              <a:rPr lang="en-GB" dirty="0"/>
              <a:t>Pond[7]</a:t>
            </a:r>
          </a:p>
        </p:txBody>
      </p:sp>
      <p:sp>
        <p:nvSpPr>
          <p:cNvPr id="17" name="TextBox 16">
            <a:extLst>
              <a:ext uri="{FF2B5EF4-FFF2-40B4-BE49-F238E27FC236}">
                <a16:creationId xmlns:a16="http://schemas.microsoft.com/office/drawing/2014/main" id="{5E65ABBE-C351-6183-17FE-938085544787}"/>
              </a:ext>
            </a:extLst>
          </p:cNvPr>
          <p:cNvSpPr txBox="1"/>
          <p:nvPr/>
        </p:nvSpPr>
        <p:spPr>
          <a:xfrm>
            <a:off x="4193679" y="5712392"/>
            <a:ext cx="2156051" cy="369332"/>
          </a:xfrm>
          <a:prstGeom prst="rect">
            <a:avLst/>
          </a:prstGeom>
          <a:noFill/>
        </p:spPr>
        <p:txBody>
          <a:bodyPr wrap="square" rtlCol="0">
            <a:spAutoFit/>
          </a:bodyPr>
          <a:lstStyle/>
          <a:p>
            <a:r>
              <a:rPr lang="en-GB" dirty="0"/>
              <a:t>Tree[8]</a:t>
            </a:r>
          </a:p>
        </p:txBody>
      </p:sp>
      <p:sp>
        <p:nvSpPr>
          <p:cNvPr id="18" name="TextBox 17">
            <a:extLst>
              <a:ext uri="{FF2B5EF4-FFF2-40B4-BE49-F238E27FC236}">
                <a16:creationId xmlns:a16="http://schemas.microsoft.com/office/drawing/2014/main" id="{60896956-D8AC-52FD-1D65-FD44A423F48B}"/>
              </a:ext>
            </a:extLst>
          </p:cNvPr>
          <p:cNvSpPr txBox="1"/>
          <p:nvPr/>
        </p:nvSpPr>
        <p:spPr>
          <a:xfrm>
            <a:off x="909731" y="5568118"/>
            <a:ext cx="1870745" cy="369332"/>
          </a:xfrm>
          <a:prstGeom prst="rect">
            <a:avLst/>
          </a:prstGeom>
          <a:noFill/>
        </p:spPr>
        <p:txBody>
          <a:bodyPr wrap="square" rtlCol="0">
            <a:spAutoFit/>
          </a:bodyPr>
          <a:lstStyle/>
          <a:p>
            <a:r>
              <a:rPr lang="en-GB" dirty="0"/>
              <a:t>House[9]</a:t>
            </a:r>
          </a:p>
        </p:txBody>
      </p:sp>
      <p:pic>
        <p:nvPicPr>
          <p:cNvPr id="1026" name="Picture 2" descr="plants vs zombies sunflower witch">
            <a:extLst>
              <a:ext uri="{FF2B5EF4-FFF2-40B4-BE49-F238E27FC236}">
                <a16:creationId xmlns:a16="http://schemas.microsoft.com/office/drawing/2014/main" id="{E5547506-7AFB-8EB6-5A94-82E822602DE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2271" y="979048"/>
            <a:ext cx="1608874" cy="1964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524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13B9-D085-CCA2-B70B-5135EC8BD2F8}"/>
              </a:ext>
            </a:extLst>
          </p:cNvPr>
          <p:cNvSpPr>
            <a:spLocks noGrp="1"/>
          </p:cNvSpPr>
          <p:nvPr>
            <p:ph type="title"/>
          </p:nvPr>
        </p:nvSpPr>
        <p:spPr>
          <a:xfrm>
            <a:off x="0" y="146849"/>
            <a:ext cx="10515600" cy="1325563"/>
          </a:xfrm>
        </p:spPr>
        <p:txBody>
          <a:bodyPr/>
          <a:lstStyle/>
          <a:p>
            <a:r>
              <a:rPr lang="en-GB" u="sng" dirty="0"/>
              <a:t>Colour Pallet</a:t>
            </a:r>
          </a:p>
        </p:txBody>
      </p:sp>
      <p:sp>
        <p:nvSpPr>
          <p:cNvPr id="3" name="TextBox 2">
            <a:extLst>
              <a:ext uri="{FF2B5EF4-FFF2-40B4-BE49-F238E27FC236}">
                <a16:creationId xmlns:a16="http://schemas.microsoft.com/office/drawing/2014/main" id="{932016F5-4DE3-9AE6-48B6-F95947F182E2}"/>
              </a:ext>
            </a:extLst>
          </p:cNvPr>
          <p:cNvSpPr txBox="1"/>
          <p:nvPr/>
        </p:nvSpPr>
        <p:spPr>
          <a:xfrm>
            <a:off x="-9832" y="1472412"/>
            <a:ext cx="6105832"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Focused on things such as colour contrast, lighting, colour correction</a:t>
            </a:r>
          </a:p>
        </p:txBody>
      </p:sp>
      <p:sp>
        <p:nvSpPr>
          <p:cNvPr id="4" name="TextBox 3">
            <a:extLst>
              <a:ext uri="{FF2B5EF4-FFF2-40B4-BE49-F238E27FC236}">
                <a16:creationId xmlns:a16="http://schemas.microsoft.com/office/drawing/2014/main" id="{938CC97E-FB34-E9FC-6DB4-0F3E67A838A9}"/>
              </a:ext>
            </a:extLst>
          </p:cNvPr>
          <p:cNvSpPr txBox="1"/>
          <p:nvPr/>
        </p:nvSpPr>
        <p:spPr>
          <a:xfrm>
            <a:off x="100289" y="2348848"/>
            <a:ext cx="7335111"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t>Focused on using more lighter colours</a:t>
            </a:r>
          </a:p>
          <a:p>
            <a:endParaRPr lang="en-GB" sz="2000" dirty="0"/>
          </a:p>
          <a:p>
            <a:pPr marL="285750" indent="-285750">
              <a:buFont typeface="Arial" panose="020B0604020202020204" pitchFamily="34" charset="0"/>
              <a:buChar char="•"/>
            </a:pPr>
            <a:r>
              <a:rPr lang="en-GB" sz="2000" dirty="0"/>
              <a:t>Focused on more of a cartoonish colour style</a:t>
            </a:r>
          </a:p>
          <a:p>
            <a:endParaRPr lang="en-GB" sz="2000" dirty="0"/>
          </a:p>
          <a:p>
            <a:pPr marL="285750" indent="-285750">
              <a:buFont typeface="Arial" panose="020B0604020202020204" pitchFamily="34" charset="0"/>
              <a:buChar char="•"/>
            </a:pPr>
            <a:r>
              <a:rPr lang="en-GB" sz="2000" dirty="0"/>
              <a:t>Prefer not to used dark colours, but still added a few</a:t>
            </a:r>
          </a:p>
          <a:p>
            <a:endParaRPr lang="en-GB" sz="2000" dirty="0"/>
          </a:p>
          <a:p>
            <a:pPr marL="285750" indent="-285750">
              <a:buFont typeface="Arial" panose="020B0604020202020204" pitchFamily="34" charset="0"/>
              <a:buChar char="•"/>
            </a:pPr>
            <a:r>
              <a:rPr lang="en-GB" sz="2000" dirty="0"/>
              <a:t>Added Lighting  </a:t>
            </a:r>
          </a:p>
        </p:txBody>
      </p:sp>
      <p:pic>
        <p:nvPicPr>
          <p:cNvPr id="1028" name="Picture 4" descr="Color Theory for Designers, Part 3: How To Create Your Own Color Schemes —  Smashing Magazine">
            <a:extLst>
              <a:ext uri="{FF2B5EF4-FFF2-40B4-BE49-F238E27FC236}">
                <a16:creationId xmlns:a16="http://schemas.microsoft.com/office/drawing/2014/main" id="{248275CD-72CA-AC09-5EC7-BC7CB6A0F5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9679" y="438641"/>
            <a:ext cx="4762500"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23D386F-7ABF-F812-86C6-935D15DD70C8}"/>
              </a:ext>
            </a:extLst>
          </p:cNvPr>
          <p:cNvSpPr txBox="1"/>
          <p:nvPr/>
        </p:nvSpPr>
        <p:spPr>
          <a:xfrm>
            <a:off x="8418484" y="5201141"/>
            <a:ext cx="3187817" cy="369332"/>
          </a:xfrm>
          <a:prstGeom prst="rect">
            <a:avLst/>
          </a:prstGeom>
          <a:noFill/>
        </p:spPr>
        <p:txBody>
          <a:bodyPr wrap="square" rtlCol="0">
            <a:spAutoFit/>
          </a:bodyPr>
          <a:lstStyle/>
          <a:p>
            <a:r>
              <a:rPr lang="en-GB" dirty="0"/>
              <a:t>Colour Wheel [10]</a:t>
            </a:r>
          </a:p>
        </p:txBody>
      </p:sp>
    </p:spTree>
    <p:extLst>
      <p:ext uri="{BB962C8B-B14F-4D97-AF65-F5344CB8AC3E}">
        <p14:creationId xmlns:p14="http://schemas.microsoft.com/office/powerpoint/2010/main" val="1565294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5CEFA-CA79-F48D-A746-E593D66799D2}"/>
              </a:ext>
            </a:extLst>
          </p:cNvPr>
          <p:cNvSpPr>
            <a:spLocks noGrp="1"/>
          </p:cNvSpPr>
          <p:nvPr>
            <p:ph type="title"/>
          </p:nvPr>
        </p:nvSpPr>
        <p:spPr>
          <a:xfrm>
            <a:off x="130277" y="129150"/>
            <a:ext cx="3126166" cy="1325563"/>
          </a:xfrm>
        </p:spPr>
        <p:txBody>
          <a:bodyPr/>
          <a:lstStyle/>
          <a:p>
            <a:r>
              <a:rPr lang="en-GB" u="sng" dirty="0"/>
              <a:t>Art style</a:t>
            </a:r>
          </a:p>
        </p:txBody>
      </p:sp>
      <p:pic>
        <p:nvPicPr>
          <p:cNvPr id="5" name="Picture 4">
            <a:extLst>
              <a:ext uri="{FF2B5EF4-FFF2-40B4-BE49-F238E27FC236}">
                <a16:creationId xmlns:a16="http://schemas.microsoft.com/office/drawing/2014/main" id="{F2857857-4A89-0344-8131-73456071E3CF}"/>
              </a:ext>
            </a:extLst>
          </p:cNvPr>
          <p:cNvPicPr>
            <a:picLocks noChangeAspect="1"/>
          </p:cNvPicPr>
          <p:nvPr/>
        </p:nvPicPr>
        <p:blipFill>
          <a:blip r:embed="rId2"/>
          <a:stretch>
            <a:fillRect/>
          </a:stretch>
        </p:blipFill>
        <p:spPr>
          <a:xfrm>
            <a:off x="130277" y="4517755"/>
            <a:ext cx="3963551" cy="2208041"/>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67506EA7-B3BA-7A67-5D76-73293369E7F9}"/>
              </a:ext>
            </a:extLst>
          </p:cNvPr>
          <p:cNvSpPr txBox="1"/>
          <p:nvPr/>
        </p:nvSpPr>
        <p:spPr>
          <a:xfrm>
            <a:off x="4922044" y="1513526"/>
            <a:ext cx="6795083" cy="3477875"/>
          </a:xfrm>
          <a:prstGeom prst="rect">
            <a:avLst/>
          </a:prstGeom>
          <a:noFill/>
        </p:spPr>
        <p:txBody>
          <a:bodyPr wrap="square" rtlCol="0">
            <a:spAutoFit/>
          </a:bodyPr>
          <a:lstStyle/>
          <a:p>
            <a:pPr marL="171450" indent="-171450">
              <a:buFont typeface="Arial" panose="020B0604020202020204" pitchFamily="34" charset="0"/>
              <a:buChar char="•"/>
            </a:pPr>
            <a:r>
              <a:rPr lang="en-GB" sz="2000" dirty="0"/>
              <a:t>Based my diorama on these specific images</a:t>
            </a:r>
          </a:p>
          <a:p>
            <a:endParaRPr lang="en-GB" sz="2000" dirty="0"/>
          </a:p>
          <a:p>
            <a:pPr marL="171450" indent="-171450">
              <a:buFont typeface="Arial" panose="020B0604020202020204" pitchFamily="34" charset="0"/>
              <a:buChar char="•"/>
            </a:pPr>
            <a:r>
              <a:rPr lang="en-GB" sz="2000" dirty="0"/>
              <a:t>Based my diorama around a cartoonish art style</a:t>
            </a:r>
          </a:p>
          <a:p>
            <a:endParaRPr lang="en-GB" sz="2000" dirty="0"/>
          </a:p>
          <a:p>
            <a:pPr marL="171450" indent="-171450">
              <a:buFont typeface="Arial" panose="020B0604020202020204" pitchFamily="34" charset="0"/>
              <a:buChar char="•"/>
            </a:pPr>
            <a:r>
              <a:rPr lang="en-GB" sz="2000" dirty="0"/>
              <a:t>Thought that Realistic would be too difficult for my skill with modelling</a:t>
            </a:r>
          </a:p>
          <a:p>
            <a:endParaRPr lang="en-GB" sz="2000" dirty="0"/>
          </a:p>
          <a:p>
            <a:pPr marL="171450" indent="-171450">
              <a:buFont typeface="Arial" panose="020B0604020202020204" pitchFamily="34" charset="0"/>
              <a:buChar char="•"/>
            </a:pPr>
            <a:r>
              <a:rPr lang="en-GB" sz="2000" dirty="0"/>
              <a:t>Really like the cartoonish look</a:t>
            </a:r>
          </a:p>
          <a:p>
            <a:endParaRPr lang="en-GB" sz="2000" dirty="0"/>
          </a:p>
          <a:p>
            <a:pPr marL="171450" indent="-171450">
              <a:buFont typeface="Arial" panose="020B0604020202020204" pitchFamily="34" charset="0"/>
              <a:buChar char="•"/>
            </a:pPr>
            <a:r>
              <a:rPr lang="en-GB" sz="2000" dirty="0"/>
              <a:t>Wants to make an art style similar to Pvz2, Minecraft and other cartoonish looks.  </a:t>
            </a:r>
          </a:p>
        </p:txBody>
      </p:sp>
      <p:pic>
        <p:nvPicPr>
          <p:cNvPr id="2050" name="Picture 2" descr="Pin on 艾兰岛">
            <a:extLst>
              <a:ext uri="{FF2B5EF4-FFF2-40B4-BE49-F238E27FC236}">
                <a16:creationId xmlns:a16="http://schemas.microsoft.com/office/drawing/2014/main" id="{68E1A14E-3056-C915-8073-E15371A3D6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77" y="1513526"/>
            <a:ext cx="2945415" cy="29454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22B506-1C59-3F5B-570F-8319A9D9F5F6}"/>
              </a:ext>
            </a:extLst>
          </p:cNvPr>
          <p:cNvSpPr txBox="1"/>
          <p:nvPr/>
        </p:nvSpPr>
        <p:spPr>
          <a:xfrm>
            <a:off x="3075692" y="4119016"/>
            <a:ext cx="2172749" cy="369332"/>
          </a:xfrm>
          <a:prstGeom prst="rect">
            <a:avLst/>
          </a:prstGeom>
          <a:noFill/>
        </p:spPr>
        <p:txBody>
          <a:bodyPr wrap="square" rtlCol="0">
            <a:spAutoFit/>
          </a:bodyPr>
          <a:lstStyle/>
          <a:p>
            <a:r>
              <a:rPr lang="en-GB" dirty="0"/>
              <a:t>Elf Cabin [11]</a:t>
            </a:r>
          </a:p>
        </p:txBody>
      </p:sp>
      <p:sp>
        <p:nvSpPr>
          <p:cNvPr id="6" name="TextBox 5">
            <a:extLst>
              <a:ext uri="{FF2B5EF4-FFF2-40B4-BE49-F238E27FC236}">
                <a16:creationId xmlns:a16="http://schemas.microsoft.com/office/drawing/2014/main" id="{33D115B1-28C4-F9B7-97AF-41ED3AFA790D}"/>
              </a:ext>
            </a:extLst>
          </p:cNvPr>
          <p:cNvSpPr txBox="1"/>
          <p:nvPr/>
        </p:nvSpPr>
        <p:spPr>
          <a:xfrm>
            <a:off x="4162066" y="6282267"/>
            <a:ext cx="3565941" cy="369332"/>
          </a:xfrm>
          <a:prstGeom prst="rect">
            <a:avLst/>
          </a:prstGeom>
          <a:noFill/>
        </p:spPr>
        <p:txBody>
          <a:bodyPr wrap="square" rtlCol="0">
            <a:spAutoFit/>
          </a:bodyPr>
          <a:lstStyle/>
          <a:p>
            <a:r>
              <a:rPr lang="en-GB" dirty="0"/>
              <a:t>Japanese Bridge Garden[12]</a:t>
            </a:r>
          </a:p>
        </p:txBody>
      </p:sp>
    </p:spTree>
    <p:extLst>
      <p:ext uri="{BB962C8B-B14F-4D97-AF65-F5344CB8AC3E}">
        <p14:creationId xmlns:p14="http://schemas.microsoft.com/office/powerpoint/2010/main" val="3065035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A7204-D376-D4BC-C554-4471CBD8C88D}"/>
              </a:ext>
            </a:extLst>
          </p:cNvPr>
          <p:cNvSpPr>
            <a:spLocks noGrp="1"/>
          </p:cNvSpPr>
          <p:nvPr>
            <p:ph type="title"/>
          </p:nvPr>
        </p:nvSpPr>
        <p:spPr>
          <a:xfrm>
            <a:off x="180873" y="5431359"/>
            <a:ext cx="8534400" cy="1507067"/>
          </a:xfrm>
        </p:spPr>
        <p:txBody>
          <a:bodyPr/>
          <a:lstStyle/>
          <a:p>
            <a:r>
              <a:rPr lang="en-GB" u="sng" dirty="0"/>
              <a:t>Rough Sketches</a:t>
            </a:r>
          </a:p>
        </p:txBody>
      </p:sp>
      <p:pic>
        <p:nvPicPr>
          <p:cNvPr id="4" name="Picture 3">
            <a:extLst>
              <a:ext uri="{FF2B5EF4-FFF2-40B4-BE49-F238E27FC236}">
                <a16:creationId xmlns:a16="http://schemas.microsoft.com/office/drawing/2014/main" id="{23ED94AE-6341-F2D9-B88C-DAA14BF5ECB3}"/>
              </a:ext>
            </a:extLst>
          </p:cNvPr>
          <p:cNvPicPr>
            <a:picLocks noChangeAspect="1"/>
          </p:cNvPicPr>
          <p:nvPr/>
        </p:nvPicPr>
        <p:blipFill>
          <a:blip r:embed="rId2"/>
          <a:stretch>
            <a:fillRect/>
          </a:stretch>
        </p:blipFill>
        <p:spPr>
          <a:xfrm>
            <a:off x="0" y="1388684"/>
            <a:ext cx="3526025" cy="2932435"/>
          </a:xfrm>
          <a:prstGeom prst="rect">
            <a:avLst/>
          </a:prstGeom>
        </p:spPr>
      </p:pic>
      <p:sp>
        <p:nvSpPr>
          <p:cNvPr id="3" name="TextBox 2">
            <a:extLst>
              <a:ext uri="{FF2B5EF4-FFF2-40B4-BE49-F238E27FC236}">
                <a16:creationId xmlns:a16="http://schemas.microsoft.com/office/drawing/2014/main" id="{F78554EA-B34E-9B75-AE9E-684ECB38B5D3}"/>
              </a:ext>
            </a:extLst>
          </p:cNvPr>
          <p:cNvSpPr txBox="1"/>
          <p:nvPr/>
        </p:nvSpPr>
        <p:spPr>
          <a:xfrm>
            <a:off x="3526025" y="1690688"/>
            <a:ext cx="5972305"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First sketches of my diorama</a:t>
            </a:r>
          </a:p>
          <a:p>
            <a:endParaRPr lang="en-GB" sz="2000" dirty="0"/>
          </a:p>
          <a:p>
            <a:pPr marL="285750" indent="-285750">
              <a:buFont typeface="Arial" panose="020B0604020202020204" pitchFamily="34" charset="0"/>
              <a:buChar char="•"/>
            </a:pPr>
            <a:r>
              <a:rPr lang="en-GB" sz="2000" dirty="0"/>
              <a:t>Created the sketches using Fire Alpaca</a:t>
            </a:r>
          </a:p>
          <a:p>
            <a:endParaRPr lang="en-GB" sz="2000" dirty="0"/>
          </a:p>
          <a:p>
            <a:pPr marL="285750" indent="-285750">
              <a:buFont typeface="Arial" panose="020B0604020202020204" pitchFamily="34" charset="0"/>
              <a:buChar char="•"/>
            </a:pPr>
            <a:r>
              <a:rPr lang="en-GB" sz="2000" dirty="0"/>
              <a:t>Diorama looks very different compared to these designs(More things added)</a:t>
            </a:r>
          </a:p>
          <a:p>
            <a:endParaRPr lang="en-GB" sz="2000" dirty="0"/>
          </a:p>
          <a:p>
            <a:pPr marL="285750" indent="-285750">
              <a:buFont typeface="Arial" panose="020B0604020202020204" pitchFamily="34" charset="0"/>
              <a:buChar char="•"/>
            </a:pPr>
            <a:r>
              <a:rPr lang="en-GB" sz="2000" dirty="0"/>
              <a:t>Scrapped the pathway and added just planters instead.</a:t>
            </a:r>
          </a:p>
        </p:txBody>
      </p:sp>
      <p:pic>
        <p:nvPicPr>
          <p:cNvPr id="6" name="Picture 5" descr="Shape&#10;&#10;Description automatically generated with medium confidence">
            <a:extLst>
              <a:ext uri="{FF2B5EF4-FFF2-40B4-BE49-F238E27FC236}">
                <a16:creationId xmlns:a16="http://schemas.microsoft.com/office/drawing/2014/main" id="{ABBCB141-8190-72BC-9E7D-949EE1E4D3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7009" y="2948940"/>
            <a:ext cx="4144118" cy="3453432"/>
          </a:xfrm>
          <a:prstGeom prst="rect">
            <a:avLst/>
          </a:prstGeom>
        </p:spPr>
      </p:pic>
    </p:spTree>
    <p:extLst>
      <p:ext uri="{BB962C8B-B14F-4D97-AF65-F5344CB8AC3E}">
        <p14:creationId xmlns:p14="http://schemas.microsoft.com/office/powerpoint/2010/main" val="2747258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C9759-7F02-60CC-9129-C868D024DDED}"/>
              </a:ext>
            </a:extLst>
          </p:cNvPr>
          <p:cNvSpPr>
            <a:spLocks noGrp="1"/>
          </p:cNvSpPr>
          <p:nvPr>
            <p:ph type="title"/>
          </p:nvPr>
        </p:nvSpPr>
        <p:spPr>
          <a:xfrm>
            <a:off x="164309" y="88289"/>
            <a:ext cx="6957944" cy="528594"/>
          </a:xfrm>
        </p:spPr>
        <p:txBody>
          <a:bodyPr>
            <a:normAutofit fontScale="90000"/>
          </a:bodyPr>
          <a:lstStyle/>
          <a:p>
            <a:r>
              <a:rPr lang="en-GB" u="sng" dirty="0"/>
              <a:t>Concept/</a:t>
            </a:r>
            <a:r>
              <a:rPr lang="en-GB" u="sng" dirty="0" err="1"/>
              <a:t>Whiteboxing</a:t>
            </a:r>
            <a:endParaRPr lang="en-GB" u="sng" dirty="0"/>
          </a:p>
        </p:txBody>
      </p:sp>
      <p:sp>
        <p:nvSpPr>
          <p:cNvPr id="11" name="TextBox 10">
            <a:extLst>
              <a:ext uri="{FF2B5EF4-FFF2-40B4-BE49-F238E27FC236}">
                <a16:creationId xmlns:a16="http://schemas.microsoft.com/office/drawing/2014/main" id="{BB5D8F5A-703A-0D71-A65E-B0E58E6A4285}"/>
              </a:ext>
            </a:extLst>
          </p:cNvPr>
          <p:cNvSpPr txBox="1"/>
          <p:nvPr/>
        </p:nvSpPr>
        <p:spPr>
          <a:xfrm>
            <a:off x="1135169" y="5019284"/>
            <a:ext cx="1433360" cy="369332"/>
          </a:xfrm>
          <a:prstGeom prst="rect">
            <a:avLst/>
          </a:prstGeom>
          <a:noFill/>
        </p:spPr>
        <p:txBody>
          <a:bodyPr wrap="square" rtlCol="0">
            <a:spAutoFit/>
          </a:bodyPr>
          <a:lstStyle/>
          <a:p>
            <a:r>
              <a:rPr lang="en-GB" dirty="0"/>
              <a:t>Front View</a:t>
            </a:r>
          </a:p>
        </p:txBody>
      </p:sp>
      <p:sp>
        <p:nvSpPr>
          <p:cNvPr id="12" name="TextBox 11">
            <a:extLst>
              <a:ext uri="{FF2B5EF4-FFF2-40B4-BE49-F238E27FC236}">
                <a16:creationId xmlns:a16="http://schemas.microsoft.com/office/drawing/2014/main" id="{AA7A91A3-AD98-2CE2-1256-1B2407687721}"/>
              </a:ext>
            </a:extLst>
          </p:cNvPr>
          <p:cNvSpPr txBox="1"/>
          <p:nvPr/>
        </p:nvSpPr>
        <p:spPr>
          <a:xfrm>
            <a:off x="4966081" y="4967937"/>
            <a:ext cx="1669409" cy="369332"/>
          </a:xfrm>
          <a:prstGeom prst="rect">
            <a:avLst/>
          </a:prstGeom>
          <a:noFill/>
        </p:spPr>
        <p:txBody>
          <a:bodyPr wrap="square" rtlCol="0">
            <a:spAutoFit/>
          </a:bodyPr>
          <a:lstStyle/>
          <a:p>
            <a:r>
              <a:rPr lang="en-GB" dirty="0"/>
              <a:t>Side View</a:t>
            </a:r>
          </a:p>
        </p:txBody>
      </p:sp>
      <p:sp>
        <p:nvSpPr>
          <p:cNvPr id="13" name="TextBox 12">
            <a:extLst>
              <a:ext uri="{FF2B5EF4-FFF2-40B4-BE49-F238E27FC236}">
                <a16:creationId xmlns:a16="http://schemas.microsoft.com/office/drawing/2014/main" id="{57AFDD1A-470D-F0B9-222B-89D375720569}"/>
              </a:ext>
            </a:extLst>
          </p:cNvPr>
          <p:cNvSpPr txBox="1"/>
          <p:nvPr/>
        </p:nvSpPr>
        <p:spPr>
          <a:xfrm>
            <a:off x="9033042" y="4967937"/>
            <a:ext cx="1669409" cy="369332"/>
          </a:xfrm>
          <a:prstGeom prst="rect">
            <a:avLst/>
          </a:prstGeom>
          <a:noFill/>
        </p:spPr>
        <p:txBody>
          <a:bodyPr wrap="square" rtlCol="0">
            <a:spAutoFit/>
          </a:bodyPr>
          <a:lstStyle/>
          <a:p>
            <a:r>
              <a:rPr lang="en-GB" dirty="0"/>
              <a:t>Back View</a:t>
            </a:r>
          </a:p>
        </p:txBody>
      </p:sp>
      <p:pic>
        <p:nvPicPr>
          <p:cNvPr id="17" name="Picture 16">
            <a:extLst>
              <a:ext uri="{FF2B5EF4-FFF2-40B4-BE49-F238E27FC236}">
                <a16:creationId xmlns:a16="http://schemas.microsoft.com/office/drawing/2014/main" id="{9BFB9D63-8F2F-C820-2B1D-E5EB0D497060}"/>
              </a:ext>
            </a:extLst>
          </p:cNvPr>
          <p:cNvPicPr>
            <a:picLocks noChangeAspect="1"/>
          </p:cNvPicPr>
          <p:nvPr/>
        </p:nvPicPr>
        <p:blipFill>
          <a:blip r:embed="rId2"/>
          <a:stretch>
            <a:fillRect/>
          </a:stretch>
        </p:blipFill>
        <p:spPr>
          <a:xfrm>
            <a:off x="161646" y="1763702"/>
            <a:ext cx="3380407" cy="3276572"/>
          </a:xfrm>
          <a:prstGeom prst="rect">
            <a:avLst/>
          </a:prstGeom>
        </p:spPr>
      </p:pic>
      <p:pic>
        <p:nvPicPr>
          <p:cNvPr id="19" name="Picture 18">
            <a:extLst>
              <a:ext uri="{FF2B5EF4-FFF2-40B4-BE49-F238E27FC236}">
                <a16:creationId xmlns:a16="http://schemas.microsoft.com/office/drawing/2014/main" id="{78DFCF25-C70F-9BF0-0D51-B9DF1B197BAD}"/>
              </a:ext>
            </a:extLst>
          </p:cNvPr>
          <p:cNvPicPr>
            <a:picLocks noChangeAspect="1"/>
          </p:cNvPicPr>
          <p:nvPr/>
        </p:nvPicPr>
        <p:blipFill>
          <a:blip r:embed="rId3"/>
          <a:stretch>
            <a:fillRect/>
          </a:stretch>
        </p:blipFill>
        <p:spPr>
          <a:xfrm>
            <a:off x="3959656" y="1768923"/>
            <a:ext cx="3332223" cy="3150211"/>
          </a:xfrm>
          <a:prstGeom prst="rect">
            <a:avLst/>
          </a:prstGeom>
        </p:spPr>
      </p:pic>
      <p:pic>
        <p:nvPicPr>
          <p:cNvPr id="21" name="Picture 20">
            <a:extLst>
              <a:ext uri="{FF2B5EF4-FFF2-40B4-BE49-F238E27FC236}">
                <a16:creationId xmlns:a16="http://schemas.microsoft.com/office/drawing/2014/main" id="{01E687CD-DC42-7BA8-9277-7FBE55DE0BCD}"/>
              </a:ext>
            </a:extLst>
          </p:cNvPr>
          <p:cNvPicPr>
            <a:picLocks noChangeAspect="1"/>
          </p:cNvPicPr>
          <p:nvPr/>
        </p:nvPicPr>
        <p:blipFill>
          <a:blip r:embed="rId4"/>
          <a:stretch>
            <a:fillRect/>
          </a:stretch>
        </p:blipFill>
        <p:spPr>
          <a:xfrm>
            <a:off x="7709482" y="1768923"/>
            <a:ext cx="3439969" cy="3163628"/>
          </a:xfrm>
          <a:prstGeom prst="rect">
            <a:avLst/>
          </a:prstGeom>
        </p:spPr>
      </p:pic>
      <p:sp>
        <p:nvSpPr>
          <p:cNvPr id="22" name="TextBox 21">
            <a:extLst>
              <a:ext uri="{FF2B5EF4-FFF2-40B4-BE49-F238E27FC236}">
                <a16:creationId xmlns:a16="http://schemas.microsoft.com/office/drawing/2014/main" id="{B5798869-187B-AF50-FE87-3B4226739BA5}"/>
              </a:ext>
            </a:extLst>
          </p:cNvPr>
          <p:cNvSpPr txBox="1"/>
          <p:nvPr/>
        </p:nvSpPr>
        <p:spPr>
          <a:xfrm>
            <a:off x="0" y="5395346"/>
            <a:ext cx="11801055" cy="1323439"/>
          </a:xfrm>
          <a:prstGeom prst="rect">
            <a:avLst/>
          </a:prstGeom>
          <a:noFill/>
        </p:spPr>
        <p:txBody>
          <a:bodyPr wrap="square" rtlCol="0">
            <a:spAutoFit/>
          </a:bodyPr>
          <a:lstStyle/>
          <a:p>
            <a:pPr marL="171450" indent="-171450">
              <a:buFont typeface="Arial" panose="020B0604020202020204" pitchFamily="34" charset="0"/>
              <a:buChar char="•"/>
            </a:pPr>
            <a:r>
              <a:rPr lang="en-GB" sz="2000" dirty="0"/>
              <a:t>White boxing</a:t>
            </a:r>
          </a:p>
          <a:p>
            <a:pPr marL="171450" indent="-171450">
              <a:buFont typeface="Arial" panose="020B0604020202020204" pitchFamily="34" charset="0"/>
              <a:buChar char="•"/>
            </a:pPr>
            <a:r>
              <a:rPr lang="en-GB" sz="2000" dirty="0"/>
              <a:t>Basic Designs</a:t>
            </a:r>
          </a:p>
          <a:p>
            <a:pPr marL="171450" indent="-171450">
              <a:buFont typeface="Arial" panose="020B0604020202020204" pitchFamily="34" charset="0"/>
              <a:buChar char="•"/>
            </a:pPr>
            <a:r>
              <a:rPr lang="en-GB" sz="2000" dirty="0"/>
              <a:t>Different Viewpoints</a:t>
            </a:r>
          </a:p>
          <a:p>
            <a:pPr marL="171450" indent="-171450">
              <a:buFont typeface="Arial" panose="020B0604020202020204" pitchFamily="34" charset="0"/>
              <a:buChar char="•"/>
            </a:pPr>
            <a:r>
              <a:rPr lang="en-GB" sz="2000" dirty="0"/>
              <a:t>Some ideas were scrapped In the final product</a:t>
            </a:r>
          </a:p>
        </p:txBody>
      </p:sp>
      <p:cxnSp>
        <p:nvCxnSpPr>
          <p:cNvPr id="26" name="Straight Arrow Connector 25">
            <a:extLst>
              <a:ext uri="{FF2B5EF4-FFF2-40B4-BE49-F238E27FC236}">
                <a16:creationId xmlns:a16="http://schemas.microsoft.com/office/drawing/2014/main" id="{9D233C9E-8E64-4F4A-C1A3-99E8E5A4E29F}"/>
              </a:ext>
            </a:extLst>
          </p:cNvPr>
          <p:cNvCxnSpPr/>
          <p:nvPr/>
        </p:nvCxnSpPr>
        <p:spPr>
          <a:xfrm flipH="1">
            <a:off x="2239861" y="1413851"/>
            <a:ext cx="998289" cy="1178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879FD0A-BD68-6F7E-4BF4-879EEDA8BC4F}"/>
              </a:ext>
            </a:extLst>
          </p:cNvPr>
          <p:cNvSpPr txBox="1"/>
          <p:nvPr/>
        </p:nvSpPr>
        <p:spPr>
          <a:xfrm>
            <a:off x="3119122" y="1097959"/>
            <a:ext cx="1077009" cy="369332"/>
          </a:xfrm>
          <a:prstGeom prst="rect">
            <a:avLst/>
          </a:prstGeom>
          <a:noFill/>
        </p:spPr>
        <p:txBody>
          <a:bodyPr wrap="square" rtlCol="0">
            <a:spAutoFit/>
          </a:bodyPr>
          <a:lstStyle/>
          <a:p>
            <a:r>
              <a:rPr lang="en-GB" dirty="0"/>
              <a:t>House</a:t>
            </a:r>
          </a:p>
        </p:txBody>
      </p:sp>
      <p:cxnSp>
        <p:nvCxnSpPr>
          <p:cNvPr id="29" name="Straight Arrow Connector 28">
            <a:extLst>
              <a:ext uri="{FF2B5EF4-FFF2-40B4-BE49-F238E27FC236}">
                <a16:creationId xmlns:a16="http://schemas.microsoft.com/office/drawing/2014/main" id="{CF932072-39F8-AE56-860A-DE02C30E1DD3}"/>
              </a:ext>
            </a:extLst>
          </p:cNvPr>
          <p:cNvCxnSpPr/>
          <p:nvPr/>
        </p:nvCxnSpPr>
        <p:spPr>
          <a:xfrm>
            <a:off x="511728" y="1467291"/>
            <a:ext cx="889233" cy="7977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E651EEA7-170A-93A8-BBF7-9A3FCEC6B6ED}"/>
              </a:ext>
            </a:extLst>
          </p:cNvPr>
          <p:cNvSpPr txBox="1"/>
          <p:nvPr/>
        </p:nvSpPr>
        <p:spPr>
          <a:xfrm>
            <a:off x="203288" y="1156264"/>
            <a:ext cx="1077009" cy="369332"/>
          </a:xfrm>
          <a:prstGeom prst="rect">
            <a:avLst/>
          </a:prstGeom>
          <a:noFill/>
        </p:spPr>
        <p:txBody>
          <a:bodyPr wrap="square" rtlCol="0">
            <a:spAutoFit/>
          </a:bodyPr>
          <a:lstStyle/>
          <a:p>
            <a:r>
              <a:rPr lang="en-GB" dirty="0"/>
              <a:t>Tree</a:t>
            </a:r>
          </a:p>
        </p:txBody>
      </p:sp>
      <p:cxnSp>
        <p:nvCxnSpPr>
          <p:cNvPr id="34" name="Straight Arrow Connector 33">
            <a:extLst>
              <a:ext uri="{FF2B5EF4-FFF2-40B4-BE49-F238E27FC236}">
                <a16:creationId xmlns:a16="http://schemas.microsoft.com/office/drawing/2014/main" id="{378EF8A8-3BF6-DE09-9082-68E8CEF967DC}"/>
              </a:ext>
            </a:extLst>
          </p:cNvPr>
          <p:cNvCxnSpPr/>
          <p:nvPr/>
        </p:nvCxnSpPr>
        <p:spPr>
          <a:xfrm flipH="1">
            <a:off x="6308521" y="1413851"/>
            <a:ext cx="326969" cy="1664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754DA703-2F23-538E-D2DD-49578FB071DE}"/>
              </a:ext>
            </a:extLst>
          </p:cNvPr>
          <p:cNvSpPr txBox="1"/>
          <p:nvPr/>
        </p:nvSpPr>
        <p:spPr>
          <a:xfrm>
            <a:off x="5885385" y="1085815"/>
            <a:ext cx="1967668" cy="369332"/>
          </a:xfrm>
          <a:prstGeom prst="rect">
            <a:avLst/>
          </a:prstGeom>
          <a:noFill/>
        </p:spPr>
        <p:txBody>
          <a:bodyPr wrap="square" rtlCol="0">
            <a:spAutoFit/>
          </a:bodyPr>
          <a:lstStyle/>
          <a:p>
            <a:r>
              <a:rPr lang="en-GB" dirty="0"/>
              <a:t>Fencing/Bushes</a:t>
            </a:r>
          </a:p>
        </p:txBody>
      </p:sp>
      <p:cxnSp>
        <p:nvCxnSpPr>
          <p:cNvPr id="39" name="Straight Arrow Connector 38">
            <a:extLst>
              <a:ext uri="{FF2B5EF4-FFF2-40B4-BE49-F238E27FC236}">
                <a16:creationId xmlns:a16="http://schemas.microsoft.com/office/drawing/2014/main" id="{4A1E0AF4-68D7-1D16-3416-44350C962ABF}"/>
              </a:ext>
            </a:extLst>
          </p:cNvPr>
          <p:cNvCxnSpPr/>
          <p:nvPr/>
        </p:nvCxnSpPr>
        <p:spPr>
          <a:xfrm>
            <a:off x="7961152" y="1270481"/>
            <a:ext cx="796954" cy="28401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C6318CC8-489B-D5AC-BE90-04E3FB863345}"/>
              </a:ext>
            </a:extLst>
          </p:cNvPr>
          <p:cNvSpPr txBox="1"/>
          <p:nvPr/>
        </p:nvSpPr>
        <p:spPr>
          <a:xfrm>
            <a:off x="7664300" y="913293"/>
            <a:ext cx="880845" cy="369332"/>
          </a:xfrm>
          <a:prstGeom prst="rect">
            <a:avLst/>
          </a:prstGeom>
          <a:noFill/>
        </p:spPr>
        <p:txBody>
          <a:bodyPr wrap="square" rtlCol="0">
            <a:spAutoFit/>
          </a:bodyPr>
          <a:lstStyle/>
          <a:p>
            <a:r>
              <a:rPr lang="en-GB" dirty="0"/>
              <a:t>Pond</a:t>
            </a:r>
          </a:p>
        </p:txBody>
      </p:sp>
      <p:cxnSp>
        <p:nvCxnSpPr>
          <p:cNvPr id="44" name="Straight Arrow Connector 43">
            <a:extLst>
              <a:ext uri="{FF2B5EF4-FFF2-40B4-BE49-F238E27FC236}">
                <a16:creationId xmlns:a16="http://schemas.microsoft.com/office/drawing/2014/main" id="{919FDB54-64B1-067A-82F9-641B1F1A19E3}"/>
              </a:ext>
            </a:extLst>
          </p:cNvPr>
          <p:cNvCxnSpPr>
            <a:cxnSpLocks/>
          </p:cNvCxnSpPr>
          <p:nvPr/>
        </p:nvCxnSpPr>
        <p:spPr>
          <a:xfrm>
            <a:off x="5625767" y="913293"/>
            <a:ext cx="0" cy="27862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0085E0B7-B896-C0A3-15C7-25EEC32E729E}"/>
              </a:ext>
            </a:extLst>
          </p:cNvPr>
          <p:cNvSpPr txBox="1"/>
          <p:nvPr/>
        </p:nvSpPr>
        <p:spPr>
          <a:xfrm>
            <a:off x="5184194" y="546077"/>
            <a:ext cx="1233182" cy="369332"/>
          </a:xfrm>
          <a:prstGeom prst="rect">
            <a:avLst/>
          </a:prstGeom>
          <a:noFill/>
        </p:spPr>
        <p:txBody>
          <a:bodyPr wrap="square" rtlCol="0">
            <a:spAutoFit/>
          </a:bodyPr>
          <a:lstStyle/>
          <a:p>
            <a:r>
              <a:rPr lang="en-GB" dirty="0"/>
              <a:t>Pathway</a:t>
            </a:r>
          </a:p>
        </p:txBody>
      </p:sp>
    </p:spTree>
    <p:extLst>
      <p:ext uri="{BB962C8B-B14F-4D97-AF65-F5344CB8AC3E}">
        <p14:creationId xmlns:p14="http://schemas.microsoft.com/office/powerpoint/2010/main" val="707549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A153EA1A-A717-4AE8-F07E-E345CF475C81}"/>
              </a:ext>
            </a:extLst>
          </p:cNvPr>
          <p:cNvPicPr>
            <a:picLocks noChangeAspect="1"/>
          </p:cNvPicPr>
          <p:nvPr/>
        </p:nvPicPr>
        <p:blipFill>
          <a:blip r:embed="rId2"/>
          <a:stretch>
            <a:fillRect/>
          </a:stretch>
        </p:blipFill>
        <p:spPr>
          <a:xfrm>
            <a:off x="5312925" y="954829"/>
            <a:ext cx="1281518" cy="1197330"/>
          </a:xfrm>
          <a:prstGeom prst="rect">
            <a:avLst/>
          </a:prstGeom>
        </p:spPr>
      </p:pic>
      <p:pic>
        <p:nvPicPr>
          <p:cNvPr id="11" name="Picture 10">
            <a:extLst>
              <a:ext uri="{FF2B5EF4-FFF2-40B4-BE49-F238E27FC236}">
                <a16:creationId xmlns:a16="http://schemas.microsoft.com/office/drawing/2014/main" id="{1B6A28C3-2E73-7F53-B7DF-7261226659A5}"/>
              </a:ext>
            </a:extLst>
          </p:cNvPr>
          <p:cNvPicPr>
            <a:picLocks noChangeAspect="1"/>
          </p:cNvPicPr>
          <p:nvPr/>
        </p:nvPicPr>
        <p:blipFill>
          <a:blip r:embed="rId3"/>
          <a:stretch>
            <a:fillRect/>
          </a:stretch>
        </p:blipFill>
        <p:spPr>
          <a:xfrm>
            <a:off x="5312925" y="2212293"/>
            <a:ext cx="1281518" cy="855236"/>
          </a:xfrm>
          <a:prstGeom prst="rect">
            <a:avLst/>
          </a:prstGeom>
        </p:spPr>
      </p:pic>
      <p:pic>
        <p:nvPicPr>
          <p:cNvPr id="6" name="Picture 5" descr="Diagram, engineering drawing&#10;&#10;Description automatically generated">
            <a:extLst>
              <a:ext uri="{FF2B5EF4-FFF2-40B4-BE49-F238E27FC236}">
                <a16:creationId xmlns:a16="http://schemas.microsoft.com/office/drawing/2014/main" id="{51419FFC-F2FE-E8AB-5363-9A8AB5B00BEF}"/>
              </a:ext>
            </a:extLst>
          </p:cNvPr>
          <p:cNvPicPr>
            <a:picLocks noChangeAspect="1"/>
          </p:cNvPicPr>
          <p:nvPr/>
        </p:nvPicPr>
        <p:blipFill>
          <a:blip r:embed="rId4"/>
          <a:stretch>
            <a:fillRect/>
          </a:stretch>
        </p:blipFill>
        <p:spPr>
          <a:xfrm>
            <a:off x="5312925" y="3128999"/>
            <a:ext cx="1281518" cy="1233411"/>
          </a:xfrm>
          <a:prstGeom prst="rect">
            <a:avLst/>
          </a:prstGeom>
        </p:spPr>
      </p:pic>
      <p:pic>
        <p:nvPicPr>
          <p:cNvPr id="9" name="Picture 8">
            <a:extLst>
              <a:ext uri="{FF2B5EF4-FFF2-40B4-BE49-F238E27FC236}">
                <a16:creationId xmlns:a16="http://schemas.microsoft.com/office/drawing/2014/main" id="{4CDCAAE0-1D1E-895D-96EF-D5D8D37EA409}"/>
              </a:ext>
            </a:extLst>
          </p:cNvPr>
          <p:cNvPicPr>
            <a:picLocks noChangeAspect="1"/>
          </p:cNvPicPr>
          <p:nvPr/>
        </p:nvPicPr>
        <p:blipFill>
          <a:blip r:embed="rId5"/>
          <a:stretch>
            <a:fillRect/>
          </a:stretch>
        </p:blipFill>
        <p:spPr>
          <a:xfrm>
            <a:off x="6654576" y="954829"/>
            <a:ext cx="4015601" cy="3407581"/>
          </a:xfrm>
          <a:prstGeom prst="rect">
            <a:avLst/>
          </a:prstGeom>
        </p:spPr>
      </p:pic>
      <p:pic>
        <p:nvPicPr>
          <p:cNvPr id="5" name="Picture 4">
            <a:extLst>
              <a:ext uri="{FF2B5EF4-FFF2-40B4-BE49-F238E27FC236}">
                <a16:creationId xmlns:a16="http://schemas.microsoft.com/office/drawing/2014/main" id="{B48FA890-A290-E223-2D3F-3349C99805D0}"/>
              </a:ext>
            </a:extLst>
          </p:cNvPr>
          <p:cNvPicPr>
            <a:picLocks noChangeAspect="1"/>
          </p:cNvPicPr>
          <p:nvPr/>
        </p:nvPicPr>
        <p:blipFill>
          <a:blip r:embed="rId6"/>
          <a:stretch>
            <a:fillRect/>
          </a:stretch>
        </p:blipFill>
        <p:spPr>
          <a:xfrm>
            <a:off x="5312925" y="4421207"/>
            <a:ext cx="824501" cy="1481964"/>
          </a:xfrm>
          <a:prstGeom prst="rect">
            <a:avLst/>
          </a:prstGeom>
        </p:spPr>
      </p:pic>
      <p:pic>
        <p:nvPicPr>
          <p:cNvPr id="8" name="Picture 7">
            <a:extLst>
              <a:ext uri="{FF2B5EF4-FFF2-40B4-BE49-F238E27FC236}">
                <a16:creationId xmlns:a16="http://schemas.microsoft.com/office/drawing/2014/main" id="{227B8DDF-F098-2B18-3921-07D2F3BB7497}"/>
              </a:ext>
            </a:extLst>
          </p:cNvPr>
          <p:cNvPicPr>
            <a:picLocks noChangeAspect="1"/>
          </p:cNvPicPr>
          <p:nvPr/>
        </p:nvPicPr>
        <p:blipFill>
          <a:blip r:embed="rId7"/>
          <a:stretch>
            <a:fillRect/>
          </a:stretch>
        </p:blipFill>
        <p:spPr>
          <a:xfrm>
            <a:off x="6197560" y="4421207"/>
            <a:ext cx="1687755" cy="1481964"/>
          </a:xfrm>
          <a:prstGeom prst="rect">
            <a:avLst/>
          </a:prstGeom>
        </p:spPr>
      </p:pic>
      <p:pic>
        <p:nvPicPr>
          <p:cNvPr id="7" name="Picture 6" descr="Shape&#10;&#10;Description automatically generated with low confidence">
            <a:extLst>
              <a:ext uri="{FF2B5EF4-FFF2-40B4-BE49-F238E27FC236}">
                <a16:creationId xmlns:a16="http://schemas.microsoft.com/office/drawing/2014/main" id="{A42A86C3-EAAA-3F8F-DB05-701FD209BDE4}"/>
              </a:ext>
            </a:extLst>
          </p:cNvPr>
          <p:cNvPicPr>
            <a:picLocks noChangeAspect="1"/>
          </p:cNvPicPr>
          <p:nvPr/>
        </p:nvPicPr>
        <p:blipFill>
          <a:blip r:embed="rId8"/>
          <a:stretch>
            <a:fillRect/>
          </a:stretch>
        </p:blipFill>
        <p:spPr>
          <a:xfrm>
            <a:off x="7945448" y="4421207"/>
            <a:ext cx="1007575" cy="1481964"/>
          </a:xfrm>
          <a:prstGeom prst="rect">
            <a:avLst/>
          </a:prstGeom>
        </p:spPr>
      </p:pic>
      <p:pic>
        <p:nvPicPr>
          <p:cNvPr id="13" name="Picture 12">
            <a:extLst>
              <a:ext uri="{FF2B5EF4-FFF2-40B4-BE49-F238E27FC236}">
                <a16:creationId xmlns:a16="http://schemas.microsoft.com/office/drawing/2014/main" id="{3F1646A4-3D98-222E-52E7-DC74D1DB49D5}"/>
              </a:ext>
            </a:extLst>
          </p:cNvPr>
          <p:cNvPicPr>
            <a:picLocks noChangeAspect="1"/>
          </p:cNvPicPr>
          <p:nvPr/>
        </p:nvPicPr>
        <p:blipFill>
          <a:blip r:embed="rId9"/>
          <a:stretch>
            <a:fillRect/>
          </a:stretch>
        </p:blipFill>
        <p:spPr>
          <a:xfrm>
            <a:off x="9014493" y="4421207"/>
            <a:ext cx="1655684" cy="1481964"/>
          </a:xfrm>
          <a:prstGeom prst="rect">
            <a:avLst/>
          </a:prstGeom>
        </p:spPr>
      </p:pic>
      <p:sp>
        <p:nvSpPr>
          <p:cNvPr id="2" name="Title 1">
            <a:extLst>
              <a:ext uri="{FF2B5EF4-FFF2-40B4-BE49-F238E27FC236}">
                <a16:creationId xmlns:a16="http://schemas.microsoft.com/office/drawing/2014/main" id="{ED516A95-1869-CA19-D144-4B6AC6BCFA64}"/>
              </a:ext>
            </a:extLst>
          </p:cNvPr>
          <p:cNvSpPr>
            <a:spLocks noGrp="1"/>
          </p:cNvSpPr>
          <p:nvPr>
            <p:ph type="title"/>
          </p:nvPr>
        </p:nvSpPr>
        <p:spPr>
          <a:xfrm>
            <a:off x="1521824" y="1165966"/>
            <a:ext cx="2926511" cy="4177292"/>
          </a:xfrm>
        </p:spPr>
        <p:txBody>
          <a:bodyPr>
            <a:normAutofit/>
          </a:bodyPr>
          <a:lstStyle/>
          <a:p>
            <a:pPr algn="ctr" defTabSz="384048"/>
            <a:r>
              <a:rPr lang="en-GB" sz="4032" u="sng" kern="1200" cap="all">
                <a:ln w="3175" cmpd="sng">
                  <a:noFill/>
                </a:ln>
                <a:solidFill>
                  <a:srgbClr val="FFFFFF"/>
                </a:solidFill>
                <a:effectLst/>
                <a:latin typeface="+mj-lt"/>
                <a:ea typeface="+mj-ea"/>
                <a:cs typeface="+mj-cs"/>
              </a:rPr>
              <a:t>Models</a:t>
            </a:r>
            <a:r>
              <a:rPr lang="en-GB" sz="4032" kern="1200" cap="all">
                <a:ln w="3175" cmpd="sng">
                  <a:noFill/>
                </a:ln>
                <a:solidFill>
                  <a:srgbClr val="FFFFFF"/>
                </a:solidFill>
                <a:effectLst/>
                <a:latin typeface="+mj-lt"/>
                <a:ea typeface="+mj-ea"/>
                <a:cs typeface="+mj-cs"/>
              </a:rPr>
              <a:t> </a:t>
            </a:r>
            <a:endParaRPr lang="en-GB" sz="4800">
              <a:solidFill>
                <a:srgbClr val="FFFFFF"/>
              </a:solidFill>
            </a:endParaRPr>
          </a:p>
        </p:txBody>
      </p:sp>
    </p:spTree>
    <p:extLst>
      <p:ext uri="{BB962C8B-B14F-4D97-AF65-F5344CB8AC3E}">
        <p14:creationId xmlns:p14="http://schemas.microsoft.com/office/powerpoint/2010/main" val="408351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D37A-EFE7-3ACE-F67E-D823A9DA6A6A}"/>
              </a:ext>
            </a:extLst>
          </p:cNvPr>
          <p:cNvSpPr>
            <a:spLocks noGrp="1"/>
          </p:cNvSpPr>
          <p:nvPr>
            <p:ph type="title"/>
          </p:nvPr>
        </p:nvSpPr>
        <p:spPr>
          <a:xfrm>
            <a:off x="961010" y="1738013"/>
            <a:ext cx="2912383" cy="2240296"/>
          </a:xfrm>
        </p:spPr>
        <p:txBody>
          <a:bodyPr vert="horz" lIns="91440" tIns="45720" rIns="91440" bIns="45720" rtlCol="0" anchor="b">
            <a:normAutofit/>
          </a:bodyPr>
          <a:lstStyle/>
          <a:p>
            <a:pPr algn="r" defTabSz="425196"/>
            <a:r>
              <a:rPr lang="en-US" sz="2000" u="sng" kern="1200" cap="all" dirty="0">
                <a:ln w="3175" cmpd="sng">
                  <a:noFill/>
                </a:ln>
                <a:solidFill>
                  <a:srgbClr val="FFFFFF"/>
                </a:solidFill>
                <a:effectLst/>
                <a:latin typeface="+mj-lt"/>
                <a:ea typeface="+mj-ea"/>
                <a:cs typeface="+mj-cs"/>
              </a:rPr>
              <a:t>UV Unwrapping</a:t>
            </a:r>
            <a:endParaRPr lang="en-US" sz="2000" u="sng"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5939A4EB-BDB3-2862-30E2-C8DF1E1CFC79}"/>
              </a:ext>
            </a:extLst>
          </p:cNvPr>
          <p:cNvPicPr>
            <a:picLocks noChangeAspect="1"/>
          </p:cNvPicPr>
          <p:nvPr/>
        </p:nvPicPr>
        <p:blipFill>
          <a:blip r:embed="rId2"/>
          <a:stretch>
            <a:fillRect/>
          </a:stretch>
        </p:blipFill>
        <p:spPr>
          <a:xfrm>
            <a:off x="4998336" y="1896349"/>
            <a:ext cx="1970808" cy="1146798"/>
          </a:xfrm>
          <a:prstGeom prst="rect">
            <a:avLst/>
          </a:prstGeom>
        </p:spPr>
      </p:pic>
      <p:sp>
        <p:nvSpPr>
          <p:cNvPr id="6" name="TextBox 5">
            <a:extLst>
              <a:ext uri="{FF2B5EF4-FFF2-40B4-BE49-F238E27FC236}">
                <a16:creationId xmlns:a16="http://schemas.microsoft.com/office/drawing/2014/main" id="{D4B7249A-B199-906A-49BB-D66C660CAF05}"/>
              </a:ext>
            </a:extLst>
          </p:cNvPr>
          <p:cNvSpPr txBox="1"/>
          <p:nvPr/>
        </p:nvSpPr>
        <p:spPr>
          <a:xfrm>
            <a:off x="5584012" y="3049481"/>
            <a:ext cx="708594" cy="427168"/>
          </a:xfrm>
          <a:prstGeom prst="rect">
            <a:avLst/>
          </a:prstGeom>
          <a:noFill/>
        </p:spPr>
        <p:txBody>
          <a:bodyPr wrap="square" rtlCol="0">
            <a:spAutoFit/>
          </a:bodyPr>
          <a:lstStyle/>
          <a:p>
            <a:pPr defTabSz="552755">
              <a:spcAft>
                <a:spcPts val="558"/>
              </a:spcAft>
            </a:pPr>
            <a:r>
              <a:rPr lang="en-GB" sz="1088" kern="1200">
                <a:solidFill>
                  <a:schemeClr val="tx1"/>
                </a:solidFill>
                <a:latin typeface="+mn-lt"/>
                <a:ea typeface="+mn-ea"/>
                <a:cs typeface="+mn-cs"/>
              </a:rPr>
              <a:t>Window</a:t>
            </a:r>
            <a:endParaRPr lang="en-GB"/>
          </a:p>
        </p:txBody>
      </p:sp>
      <p:pic>
        <p:nvPicPr>
          <p:cNvPr id="5" name="Picture 4">
            <a:extLst>
              <a:ext uri="{FF2B5EF4-FFF2-40B4-BE49-F238E27FC236}">
                <a16:creationId xmlns:a16="http://schemas.microsoft.com/office/drawing/2014/main" id="{0A13AF34-81DB-6BB2-2E78-343DE57DF186}"/>
              </a:ext>
            </a:extLst>
          </p:cNvPr>
          <p:cNvPicPr>
            <a:picLocks noChangeAspect="1"/>
          </p:cNvPicPr>
          <p:nvPr/>
        </p:nvPicPr>
        <p:blipFill>
          <a:blip r:embed="rId3"/>
          <a:stretch>
            <a:fillRect/>
          </a:stretch>
        </p:blipFill>
        <p:spPr>
          <a:xfrm>
            <a:off x="7270973" y="1620781"/>
            <a:ext cx="1603085" cy="1655037"/>
          </a:xfrm>
          <a:prstGeom prst="rect">
            <a:avLst/>
          </a:prstGeom>
        </p:spPr>
      </p:pic>
      <p:sp>
        <p:nvSpPr>
          <p:cNvPr id="7" name="TextBox 6">
            <a:extLst>
              <a:ext uri="{FF2B5EF4-FFF2-40B4-BE49-F238E27FC236}">
                <a16:creationId xmlns:a16="http://schemas.microsoft.com/office/drawing/2014/main" id="{F1217039-3632-F06C-C3A2-70FACA5A2E8D}"/>
              </a:ext>
            </a:extLst>
          </p:cNvPr>
          <p:cNvSpPr txBox="1"/>
          <p:nvPr/>
        </p:nvSpPr>
        <p:spPr>
          <a:xfrm>
            <a:off x="7807754" y="3254634"/>
            <a:ext cx="708594" cy="259751"/>
          </a:xfrm>
          <a:prstGeom prst="rect">
            <a:avLst/>
          </a:prstGeom>
          <a:noFill/>
        </p:spPr>
        <p:txBody>
          <a:bodyPr wrap="square" rtlCol="0">
            <a:spAutoFit/>
          </a:bodyPr>
          <a:lstStyle/>
          <a:p>
            <a:pPr defTabSz="552755">
              <a:spcAft>
                <a:spcPts val="558"/>
              </a:spcAft>
            </a:pPr>
            <a:r>
              <a:rPr lang="en-GB" sz="1088" kern="1200">
                <a:solidFill>
                  <a:schemeClr val="tx1"/>
                </a:solidFill>
                <a:latin typeface="+mn-lt"/>
                <a:ea typeface="+mn-ea"/>
                <a:cs typeface="+mn-cs"/>
              </a:rPr>
              <a:t>Grass</a:t>
            </a:r>
            <a:endParaRPr lang="en-GB"/>
          </a:p>
        </p:txBody>
      </p:sp>
      <p:pic>
        <p:nvPicPr>
          <p:cNvPr id="9" name="Picture 8">
            <a:extLst>
              <a:ext uri="{FF2B5EF4-FFF2-40B4-BE49-F238E27FC236}">
                <a16:creationId xmlns:a16="http://schemas.microsoft.com/office/drawing/2014/main" id="{E1D6A16A-86B6-9B3F-3E75-AC983D3BB3FF}"/>
              </a:ext>
            </a:extLst>
          </p:cNvPr>
          <p:cNvPicPr>
            <a:picLocks noChangeAspect="1"/>
          </p:cNvPicPr>
          <p:nvPr/>
        </p:nvPicPr>
        <p:blipFill>
          <a:blip r:embed="rId4"/>
          <a:stretch>
            <a:fillRect/>
          </a:stretch>
        </p:blipFill>
        <p:spPr>
          <a:xfrm>
            <a:off x="9176730" y="1693552"/>
            <a:ext cx="2054261" cy="1552392"/>
          </a:xfrm>
          <a:prstGeom prst="rect">
            <a:avLst/>
          </a:prstGeom>
        </p:spPr>
      </p:pic>
      <p:sp>
        <p:nvSpPr>
          <p:cNvPr id="10" name="TextBox 9">
            <a:extLst>
              <a:ext uri="{FF2B5EF4-FFF2-40B4-BE49-F238E27FC236}">
                <a16:creationId xmlns:a16="http://schemas.microsoft.com/office/drawing/2014/main" id="{5D873800-2ADB-FB0B-1399-DA4C0D12F905}"/>
              </a:ext>
            </a:extLst>
          </p:cNvPr>
          <p:cNvSpPr txBox="1"/>
          <p:nvPr/>
        </p:nvSpPr>
        <p:spPr>
          <a:xfrm>
            <a:off x="9913393" y="3263323"/>
            <a:ext cx="708594" cy="259751"/>
          </a:xfrm>
          <a:prstGeom prst="rect">
            <a:avLst/>
          </a:prstGeom>
          <a:noFill/>
        </p:spPr>
        <p:txBody>
          <a:bodyPr wrap="square" rtlCol="0">
            <a:spAutoFit/>
          </a:bodyPr>
          <a:lstStyle/>
          <a:p>
            <a:pPr defTabSz="552755">
              <a:spcAft>
                <a:spcPts val="558"/>
              </a:spcAft>
            </a:pPr>
            <a:r>
              <a:rPr lang="en-GB" sz="1088" kern="1200" dirty="0">
                <a:solidFill>
                  <a:schemeClr val="tx1"/>
                </a:solidFill>
                <a:latin typeface="+mn-lt"/>
                <a:ea typeface="+mn-ea"/>
                <a:cs typeface="+mn-cs"/>
              </a:rPr>
              <a:t>Fence</a:t>
            </a:r>
            <a:endParaRPr lang="en-GB" dirty="0"/>
          </a:p>
        </p:txBody>
      </p:sp>
      <p:pic>
        <p:nvPicPr>
          <p:cNvPr id="8" name="Picture 7">
            <a:extLst>
              <a:ext uri="{FF2B5EF4-FFF2-40B4-BE49-F238E27FC236}">
                <a16:creationId xmlns:a16="http://schemas.microsoft.com/office/drawing/2014/main" id="{AE1B879F-3E7E-0990-9C71-E38DE287931C}"/>
              </a:ext>
            </a:extLst>
          </p:cNvPr>
          <p:cNvPicPr>
            <a:picLocks noChangeAspect="1"/>
          </p:cNvPicPr>
          <p:nvPr/>
        </p:nvPicPr>
        <p:blipFill>
          <a:blip r:embed="rId5"/>
          <a:stretch>
            <a:fillRect/>
          </a:stretch>
        </p:blipFill>
        <p:spPr>
          <a:xfrm>
            <a:off x="5083945" y="3326742"/>
            <a:ext cx="1537954" cy="1362258"/>
          </a:xfrm>
          <a:prstGeom prst="rect">
            <a:avLst/>
          </a:prstGeom>
        </p:spPr>
      </p:pic>
      <p:sp>
        <p:nvSpPr>
          <p:cNvPr id="11" name="TextBox 10">
            <a:extLst>
              <a:ext uri="{FF2B5EF4-FFF2-40B4-BE49-F238E27FC236}">
                <a16:creationId xmlns:a16="http://schemas.microsoft.com/office/drawing/2014/main" id="{19549960-3B03-1477-579B-7577D14A8CC1}"/>
              </a:ext>
            </a:extLst>
          </p:cNvPr>
          <p:cNvSpPr txBox="1"/>
          <p:nvPr/>
        </p:nvSpPr>
        <p:spPr>
          <a:xfrm>
            <a:off x="5593962" y="4689000"/>
            <a:ext cx="569901" cy="259751"/>
          </a:xfrm>
          <a:prstGeom prst="rect">
            <a:avLst/>
          </a:prstGeom>
          <a:noFill/>
        </p:spPr>
        <p:txBody>
          <a:bodyPr wrap="square" rtlCol="0">
            <a:spAutoFit/>
          </a:bodyPr>
          <a:lstStyle/>
          <a:p>
            <a:pPr defTabSz="552755">
              <a:spcAft>
                <a:spcPts val="558"/>
              </a:spcAft>
            </a:pPr>
            <a:r>
              <a:rPr lang="en-GB" sz="1088" kern="1200">
                <a:solidFill>
                  <a:schemeClr val="tx1"/>
                </a:solidFill>
                <a:latin typeface="+mn-lt"/>
                <a:ea typeface="+mn-ea"/>
                <a:cs typeface="+mn-cs"/>
              </a:rPr>
              <a:t>Land</a:t>
            </a:r>
            <a:endParaRPr lang="en-GB"/>
          </a:p>
        </p:txBody>
      </p:sp>
      <p:pic>
        <p:nvPicPr>
          <p:cNvPr id="12" name="Picture 11">
            <a:extLst>
              <a:ext uri="{FF2B5EF4-FFF2-40B4-BE49-F238E27FC236}">
                <a16:creationId xmlns:a16="http://schemas.microsoft.com/office/drawing/2014/main" id="{BC47A0A4-2C22-AB05-E646-51B07E738B93}"/>
              </a:ext>
            </a:extLst>
          </p:cNvPr>
          <p:cNvPicPr>
            <a:picLocks noChangeAspect="1"/>
          </p:cNvPicPr>
          <p:nvPr/>
        </p:nvPicPr>
        <p:blipFill>
          <a:blip r:embed="rId6"/>
          <a:stretch>
            <a:fillRect/>
          </a:stretch>
        </p:blipFill>
        <p:spPr>
          <a:xfrm>
            <a:off x="7426075" y="3443883"/>
            <a:ext cx="1191689" cy="1471453"/>
          </a:xfrm>
          <a:prstGeom prst="rect">
            <a:avLst/>
          </a:prstGeom>
        </p:spPr>
      </p:pic>
      <p:sp>
        <p:nvSpPr>
          <p:cNvPr id="13" name="TextBox 12">
            <a:extLst>
              <a:ext uri="{FF2B5EF4-FFF2-40B4-BE49-F238E27FC236}">
                <a16:creationId xmlns:a16="http://schemas.microsoft.com/office/drawing/2014/main" id="{19BEE75E-524D-27EA-EDF2-DC4C5BEA303C}"/>
              </a:ext>
            </a:extLst>
          </p:cNvPr>
          <p:cNvSpPr txBox="1"/>
          <p:nvPr/>
        </p:nvSpPr>
        <p:spPr>
          <a:xfrm>
            <a:off x="7890247" y="4915336"/>
            <a:ext cx="519241" cy="259751"/>
          </a:xfrm>
          <a:prstGeom prst="rect">
            <a:avLst/>
          </a:prstGeom>
          <a:noFill/>
        </p:spPr>
        <p:txBody>
          <a:bodyPr wrap="square" rtlCol="0">
            <a:spAutoFit/>
          </a:bodyPr>
          <a:lstStyle/>
          <a:p>
            <a:pPr defTabSz="552755">
              <a:spcAft>
                <a:spcPts val="558"/>
              </a:spcAft>
            </a:pPr>
            <a:r>
              <a:rPr lang="en-GB" sz="1088" kern="1200">
                <a:solidFill>
                  <a:schemeClr val="tx1"/>
                </a:solidFill>
                <a:latin typeface="+mn-lt"/>
                <a:ea typeface="+mn-ea"/>
                <a:cs typeface="+mn-cs"/>
              </a:rPr>
              <a:t>Tree</a:t>
            </a:r>
            <a:endParaRPr lang="en-GB"/>
          </a:p>
        </p:txBody>
      </p:sp>
      <p:pic>
        <p:nvPicPr>
          <p:cNvPr id="14" name="Picture 13">
            <a:extLst>
              <a:ext uri="{FF2B5EF4-FFF2-40B4-BE49-F238E27FC236}">
                <a16:creationId xmlns:a16="http://schemas.microsoft.com/office/drawing/2014/main" id="{B0E031B8-D529-EA41-973B-405F45291806}"/>
              </a:ext>
            </a:extLst>
          </p:cNvPr>
          <p:cNvPicPr>
            <a:picLocks noChangeAspect="1"/>
          </p:cNvPicPr>
          <p:nvPr/>
        </p:nvPicPr>
        <p:blipFill>
          <a:blip r:embed="rId7"/>
          <a:stretch>
            <a:fillRect/>
          </a:stretch>
        </p:blipFill>
        <p:spPr>
          <a:xfrm>
            <a:off x="9517994" y="3489660"/>
            <a:ext cx="1500662" cy="1471453"/>
          </a:xfrm>
          <a:prstGeom prst="rect">
            <a:avLst/>
          </a:prstGeom>
        </p:spPr>
      </p:pic>
      <p:sp>
        <p:nvSpPr>
          <p:cNvPr id="15" name="TextBox 14">
            <a:extLst>
              <a:ext uri="{FF2B5EF4-FFF2-40B4-BE49-F238E27FC236}">
                <a16:creationId xmlns:a16="http://schemas.microsoft.com/office/drawing/2014/main" id="{BD0301F8-37B4-8912-5A73-B0CC5A7F7C6F}"/>
              </a:ext>
            </a:extLst>
          </p:cNvPr>
          <p:cNvSpPr txBox="1"/>
          <p:nvPr/>
        </p:nvSpPr>
        <p:spPr>
          <a:xfrm>
            <a:off x="9988140" y="4982575"/>
            <a:ext cx="790350" cy="259751"/>
          </a:xfrm>
          <a:prstGeom prst="rect">
            <a:avLst/>
          </a:prstGeom>
          <a:noFill/>
        </p:spPr>
        <p:txBody>
          <a:bodyPr wrap="square" rtlCol="0">
            <a:spAutoFit/>
          </a:bodyPr>
          <a:lstStyle/>
          <a:p>
            <a:pPr defTabSz="552755">
              <a:spcAft>
                <a:spcPts val="558"/>
              </a:spcAft>
            </a:pPr>
            <a:r>
              <a:rPr lang="en-GB" sz="1088" kern="1200" dirty="0">
                <a:solidFill>
                  <a:schemeClr val="tx1"/>
                </a:solidFill>
                <a:latin typeface="+mn-lt"/>
                <a:ea typeface="+mn-ea"/>
                <a:cs typeface="+mn-cs"/>
              </a:rPr>
              <a:t>Bench</a:t>
            </a:r>
            <a:endParaRPr lang="en-GB" dirty="0"/>
          </a:p>
        </p:txBody>
      </p:sp>
    </p:spTree>
    <p:extLst>
      <p:ext uri="{BB962C8B-B14F-4D97-AF65-F5344CB8AC3E}">
        <p14:creationId xmlns:p14="http://schemas.microsoft.com/office/powerpoint/2010/main" val="1298998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D085D6-F853-8C66-DDF8-BE6C61FD1AF7}"/>
              </a:ext>
            </a:extLst>
          </p:cNvPr>
          <p:cNvPicPr>
            <a:picLocks noChangeAspect="1"/>
          </p:cNvPicPr>
          <p:nvPr/>
        </p:nvPicPr>
        <p:blipFill>
          <a:blip r:embed="rId2"/>
          <a:stretch>
            <a:fillRect/>
          </a:stretch>
        </p:blipFill>
        <p:spPr>
          <a:xfrm>
            <a:off x="1904011" y="954829"/>
            <a:ext cx="4061390" cy="4138995"/>
          </a:xfrm>
          <a:prstGeom prst="rect">
            <a:avLst/>
          </a:prstGeom>
        </p:spPr>
      </p:pic>
      <p:sp>
        <p:nvSpPr>
          <p:cNvPr id="4" name="TextBox 3">
            <a:extLst>
              <a:ext uri="{FF2B5EF4-FFF2-40B4-BE49-F238E27FC236}">
                <a16:creationId xmlns:a16="http://schemas.microsoft.com/office/drawing/2014/main" id="{1E45FD3E-7B7C-DBEE-2031-7C8A27E03BFA}"/>
              </a:ext>
            </a:extLst>
          </p:cNvPr>
          <p:cNvSpPr txBox="1"/>
          <p:nvPr/>
        </p:nvSpPr>
        <p:spPr>
          <a:xfrm>
            <a:off x="3221847" y="5093824"/>
            <a:ext cx="1270480" cy="457689"/>
          </a:xfrm>
          <a:prstGeom prst="rect">
            <a:avLst/>
          </a:prstGeom>
          <a:noFill/>
        </p:spPr>
        <p:txBody>
          <a:bodyPr wrap="square" rtlCol="0">
            <a:spAutoFit/>
          </a:bodyPr>
          <a:lstStyle/>
          <a:p>
            <a:pPr defTabSz="1205911">
              <a:spcAft>
                <a:spcPts val="504"/>
              </a:spcAft>
            </a:pPr>
            <a:r>
              <a:rPr lang="en-GB" sz="2374" kern="1200">
                <a:solidFill>
                  <a:schemeClr val="tx1"/>
                </a:solidFill>
                <a:latin typeface="+mn-lt"/>
                <a:ea typeface="+mn-ea"/>
                <a:cs typeface="+mn-cs"/>
              </a:rPr>
              <a:t>Planter</a:t>
            </a:r>
            <a:endParaRPr lang="en-GB"/>
          </a:p>
        </p:txBody>
      </p:sp>
      <p:pic>
        <p:nvPicPr>
          <p:cNvPr id="5" name="Picture 4">
            <a:extLst>
              <a:ext uri="{FF2B5EF4-FFF2-40B4-BE49-F238E27FC236}">
                <a16:creationId xmlns:a16="http://schemas.microsoft.com/office/drawing/2014/main" id="{FD698390-AA62-0514-F847-1F6266C58448}"/>
              </a:ext>
            </a:extLst>
          </p:cNvPr>
          <p:cNvPicPr>
            <a:picLocks noChangeAspect="1"/>
          </p:cNvPicPr>
          <p:nvPr/>
        </p:nvPicPr>
        <p:blipFill>
          <a:blip r:embed="rId3"/>
          <a:stretch>
            <a:fillRect/>
          </a:stretch>
        </p:blipFill>
        <p:spPr>
          <a:xfrm>
            <a:off x="6377260" y="1065304"/>
            <a:ext cx="3910730" cy="4121438"/>
          </a:xfrm>
          <a:prstGeom prst="rect">
            <a:avLst/>
          </a:prstGeom>
        </p:spPr>
      </p:pic>
      <p:sp>
        <p:nvSpPr>
          <p:cNvPr id="6" name="TextBox 5">
            <a:extLst>
              <a:ext uri="{FF2B5EF4-FFF2-40B4-BE49-F238E27FC236}">
                <a16:creationId xmlns:a16="http://schemas.microsoft.com/office/drawing/2014/main" id="{96B79ABE-ABCC-F43F-FF51-CF3B5462E9B2}"/>
              </a:ext>
            </a:extLst>
          </p:cNvPr>
          <p:cNvSpPr txBox="1"/>
          <p:nvPr/>
        </p:nvSpPr>
        <p:spPr>
          <a:xfrm>
            <a:off x="6715986" y="5460292"/>
            <a:ext cx="3021835" cy="457689"/>
          </a:xfrm>
          <a:prstGeom prst="rect">
            <a:avLst/>
          </a:prstGeom>
          <a:noFill/>
        </p:spPr>
        <p:txBody>
          <a:bodyPr wrap="square" rtlCol="0">
            <a:spAutoFit/>
          </a:bodyPr>
          <a:lstStyle/>
          <a:p>
            <a:pPr defTabSz="1205911">
              <a:spcAft>
                <a:spcPts val="504"/>
              </a:spcAft>
            </a:pPr>
            <a:r>
              <a:rPr lang="en-GB" sz="2374" kern="1200">
                <a:solidFill>
                  <a:schemeClr val="tx1"/>
                </a:solidFill>
                <a:latin typeface="+mn-lt"/>
                <a:ea typeface="+mn-ea"/>
                <a:cs typeface="+mn-cs"/>
              </a:rPr>
              <a:t>Pond</a:t>
            </a:r>
            <a:endParaRPr lang="en-GB"/>
          </a:p>
        </p:txBody>
      </p:sp>
    </p:spTree>
    <p:extLst>
      <p:ext uri="{BB962C8B-B14F-4D97-AF65-F5344CB8AC3E}">
        <p14:creationId xmlns:p14="http://schemas.microsoft.com/office/powerpoint/2010/main" val="2104696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07AEC-F989-0F1A-B2EC-787CAB180DBB}"/>
              </a:ext>
            </a:extLst>
          </p:cNvPr>
          <p:cNvSpPr>
            <a:spLocks noGrp="1"/>
          </p:cNvSpPr>
          <p:nvPr>
            <p:ph type="title"/>
          </p:nvPr>
        </p:nvSpPr>
        <p:spPr>
          <a:xfrm>
            <a:off x="121804" y="0"/>
            <a:ext cx="3020737" cy="1325563"/>
          </a:xfrm>
        </p:spPr>
        <p:txBody>
          <a:bodyPr/>
          <a:lstStyle/>
          <a:p>
            <a:r>
              <a:rPr lang="en-GB" u="sng" dirty="0"/>
              <a:t>Texturing</a:t>
            </a:r>
          </a:p>
        </p:txBody>
      </p:sp>
      <p:pic>
        <p:nvPicPr>
          <p:cNvPr id="4" name="Picture 3">
            <a:extLst>
              <a:ext uri="{FF2B5EF4-FFF2-40B4-BE49-F238E27FC236}">
                <a16:creationId xmlns:a16="http://schemas.microsoft.com/office/drawing/2014/main" id="{BDFB94BB-6AA6-F4AE-410F-BC5EE00930B6}"/>
              </a:ext>
            </a:extLst>
          </p:cNvPr>
          <p:cNvPicPr>
            <a:picLocks noChangeAspect="1"/>
          </p:cNvPicPr>
          <p:nvPr/>
        </p:nvPicPr>
        <p:blipFill>
          <a:blip r:embed="rId2"/>
          <a:stretch>
            <a:fillRect/>
          </a:stretch>
        </p:blipFill>
        <p:spPr>
          <a:xfrm>
            <a:off x="370944" y="1173963"/>
            <a:ext cx="1821282" cy="2089805"/>
          </a:xfrm>
          <a:prstGeom prst="rect">
            <a:avLst/>
          </a:prstGeom>
        </p:spPr>
      </p:pic>
      <p:sp>
        <p:nvSpPr>
          <p:cNvPr id="5" name="TextBox 4">
            <a:extLst>
              <a:ext uri="{FF2B5EF4-FFF2-40B4-BE49-F238E27FC236}">
                <a16:creationId xmlns:a16="http://schemas.microsoft.com/office/drawing/2014/main" id="{00339CA6-067C-E7FF-F830-DE24084E0B78}"/>
              </a:ext>
            </a:extLst>
          </p:cNvPr>
          <p:cNvSpPr txBox="1"/>
          <p:nvPr/>
        </p:nvSpPr>
        <p:spPr>
          <a:xfrm>
            <a:off x="904072" y="3263768"/>
            <a:ext cx="959884" cy="369332"/>
          </a:xfrm>
          <a:prstGeom prst="rect">
            <a:avLst/>
          </a:prstGeom>
          <a:noFill/>
        </p:spPr>
        <p:txBody>
          <a:bodyPr wrap="square" rtlCol="0">
            <a:spAutoFit/>
          </a:bodyPr>
          <a:lstStyle/>
          <a:p>
            <a:r>
              <a:rPr lang="en-GB" dirty="0"/>
              <a:t>Fence</a:t>
            </a:r>
          </a:p>
        </p:txBody>
      </p:sp>
      <p:pic>
        <p:nvPicPr>
          <p:cNvPr id="7" name="Picture 6">
            <a:extLst>
              <a:ext uri="{FF2B5EF4-FFF2-40B4-BE49-F238E27FC236}">
                <a16:creationId xmlns:a16="http://schemas.microsoft.com/office/drawing/2014/main" id="{BE3D518F-791B-040D-85D6-2EFA2E64FDC3}"/>
              </a:ext>
            </a:extLst>
          </p:cNvPr>
          <p:cNvPicPr>
            <a:picLocks noChangeAspect="1"/>
          </p:cNvPicPr>
          <p:nvPr/>
        </p:nvPicPr>
        <p:blipFill>
          <a:blip r:embed="rId3"/>
          <a:stretch>
            <a:fillRect/>
          </a:stretch>
        </p:blipFill>
        <p:spPr>
          <a:xfrm>
            <a:off x="2423616" y="1173963"/>
            <a:ext cx="1437851" cy="2089805"/>
          </a:xfrm>
          <a:prstGeom prst="rect">
            <a:avLst/>
          </a:prstGeom>
        </p:spPr>
      </p:pic>
      <p:sp>
        <p:nvSpPr>
          <p:cNvPr id="8" name="TextBox 7">
            <a:extLst>
              <a:ext uri="{FF2B5EF4-FFF2-40B4-BE49-F238E27FC236}">
                <a16:creationId xmlns:a16="http://schemas.microsoft.com/office/drawing/2014/main" id="{CE1E2314-D27B-5323-8A37-271E710B5DD7}"/>
              </a:ext>
            </a:extLst>
          </p:cNvPr>
          <p:cNvSpPr txBox="1"/>
          <p:nvPr/>
        </p:nvSpPr>
        <p:spPr>
          <a:xfrm>
            <a:off x="2832312" y="3268433"/>
            <a:ext cx="784708" cy="369332"/>
          </a:xfrm>
          <a:prstGeom prst="rect">
            <a:avLst/>
          </a:prstGeom>
          <a:noFill/>
        </p:spPr>
        <p:txBody>
          <a:bodyPr wrap="square" rtlCol="0">
            <a:spAutoFit/>
          </a:bodyPr>
          <a:lstStyle/>
          <a:p>
            <a:r>
              <a:rPr lang="en-GB" dirty="0"/>
              <a:t>Grass</a:t>
            </a:r>
          </a:p>
        </p:txBody>
      </p:sp>
      <p:pic>
        <p:nvPicPr>
          <p:cNvPr id="6" name="Picture 5">
            <a:extLst>
              <a:ext uri="{FF2B5EF4-FFF2-40B4-BE49-F238E27FC236}">
                <a16:creationId xmlns:a16="http://schemas.microsoft.com/office/drawing/2014/main" id="{9EEC8D6A-1309-C8CA-7A5E-147CAD550536}"/>
              </a:ext>
            </a:extLst>
          </p:cNvPr>
          <p:cNvPicPr>
            <a:picLocks noChangeAspect="1"/>
          </p:cNvPicPr>
          <p:nvPr/>
        </p:nvPicPr>
        <p:blipFill>
          <a:blip r:embed="rId4"/>
          <a:stretch>
            <a:fillRect/>
          </a:stretch>
        </p:blipFill>
        <p:spPr>
          <a:xfrm>
            <a:off x="4033864" y="1601429"/>
            <a:ext cx="2782852" cy="1600631"/>
          </a:xfrm>
          <a:prstGeom prst="rect">
            <a:avLst/>
          </a:prstGeom>
        </p:spPr>
      </p:pic>
      <p:sp>
        <p:nvSpPr>
          <p:cNvPr id="9" name="TextBox 8">
            <a:extLst>
              <a:ext uri="{FF2B5EF4-FFF2-40B4-BE49-F238E27FC236}">
                <a16:creationId xmlns:a16="http://schemas.microsoft.com/office/drawing/2014/main" id="{330881F8-0D2F-91C7-0794-C561C2B98CB6}"/>
              </a:ext>
            </a:extLst>
          </p:cNvPr>
          <p:cNvSpPr txBox="1"/>
          <p:nvPr/>
        </p:nvSpPr>
        <p:spPr>
          <a:xfrm>
            <a:off x="5096610" y="3202060"/>
            <a:ext cx="751750" cy="369332"/>
          </a:xfrm>
          <a:prstGeom prst="rect">
            <a:avLst/>
          </a:prstGeom>
          <a:noFill/>
        </p:spPr>
        <p:txBody>
          <a:bodyPr wrap="square" rtlCol="0">
            <a:spAutoFit/>
          </a:bodyPr>
          <a:lstStyle/>
          <a:p>
            <a:r>
              <a:rPr lang="en-GB" dirty="0"/>
              <a:t>Land</a:t>
            </a:r>
          </a:p>
        </p:txBody>
      </p:sp>
      <p:pic>
        <p:nvPicPr>
          <p:cNvPr id="12" name="Picture 11">
            <a:extLst>
              <a:ext uri="{FF2B5EF4-FFF2-40B4-BE49-F238E27FC236}">
                <a16:creationId xmlns:a16="http://schemas.microsoft.com/office/drawing/2014/main" id="{B95473F3-1664-6E32-90B4-E4E4CEC8F3F5}"/>
              </a:ext>
            </a:extLst>
          </p:cNvPr>
          <p:cNvPicPr>
            <a:picLocks noChangeAspect="1"/>
          </p:cNvPicPr>
          <p:nvPr/>
        </p:nvPicPr>
        <p:blipFill>
          <a:blip r:embed="rId5"/>
          <a:stretch>
            <a:fillRect/>
          </a:stretch>
        </p:blipFill>
        <p:spPr>
          <a:xfrm>
            <a:off x="252072" y="3642430"/>
            <a:ext cx="2654055" cy="2356461"/>
          </a:xfrm>
          <a:prstGeom prst="rect">
            <a:avLst/>
          </a:prstGeom>
        </p:spPr>
      </p:pic>
      <p:sp>
        <p:nvSpPr>
          <p:cNvPr id="13" name="TextBox 12">
            <a:extLst>
              <a:ext uri="{FF2B5EF4-FFF2-40B4-BE49-F238E27FC236}">
                <a16:creationId xmlns:a16="http://schemas.microsoft.com/office/drawing/2014/main" id="{DD158EEE-2370-4E65-91AD-167499DE0BFA}"/>
              </a:ext>
            </a:extLst>
          </p:cNvPr>
          <p:cNvSpPr txBox="1"/>
          <p:nvPr/>
        </p:nvSpPr>
        <p:spPr>
          <a:xfrm>
            <a:off x="6679643" y="3932995"/>
            <a:ext cx="5081543" cy="369332"/>
          </a:xfrm>
          <a:prstGeom prst="rect">
            <a:avLst/>
          </a:prstGeom>
          <a:noFill/>
        </p:spPr>
        <p:txBody>
          <a:bodyPr wrap="square" rtlCol="0">
            <a:spAutoFit/>
          </a:bodyPr>
          <a:lstStyle/>
          <a:p>
            <a:r>
              <a:rPr lang="en-GB" dirty="0"/>
              <a:t>Tree(Note: I softened the edges(</a:t>
            </a:r>
            <a:r>
              <a:rPr lang="en-GB" dirty="0" err="1"/>
              <a:t>Normals</a:t>
            </a:r>
            <a:r>
              <a:rPr lang="en-GB" dirty="0"/>
              <a:t>)</a:t>
            </a:r>
          </a:p>
        </p:txBody>
      </p:sp>
      <p:sp>
        <p:nvSpPr>
          <p:cNvPr id="14" name="TextBox 13">
            <a:extLst>
              <a:ext uri="{FF2B5EF4-FFF2-40B4-BE49-F238E27FC236}">
                <a16:creationId xmlns:a16="http://schemas.microsoft.com/office/drawing/2014/main" id="{F5350D77-9445-3B38-3225-DB3EEC0E664E}"/>
              </a:ext>
            </a:extLst>
          </p:cNvPr>
          <p:cNvSpPr txBox="1"/>
          <p:nvPr/>
        </p:nvSpPr>
        <p:spPr>
          <a:xfrm>
            <a:off x="1168952" y="5949967"/>
            <a:ext cx="1060365" cy="369332"/>
          </a:xfrm>
          <a:prstGeom prst="rect">
            <a:avLst/>
          </a:prstGeom>
          <a:noFill/>
        </p:spPr>
        <p:txBody>
          <a:bodyPr wrap="square" rtlCol="0">
            <a:spAutoFit/>
          </a:bodyPr>
          <a:lstStyle/>
          <a:p>
            <a:r>
              <a:rPr lang="en-GB" dirty="0"/>
              <a:t>House</a:t>
            </a:r>
          </a:p>
        </p:txBody>
      </p:sp>
      <p:pic>
        <p:nvPicPr>
          <p:cNvPr id="11" name="Picture 10">
            <a:extLst>
              <a:ext uri="{FF2B5EF4-FFF2-40B4-BE49-F238E27FC236}">
                <a16:creationId xmlns:a16="http://schemas.microsoft.com/office/drawing/2014/main" id="{E5A0E74E-034B-063B-106F-51AF2842E755}"/>
              </a:ext>
            </a:extLst>
          </p:cNvPr>
          <p:cNvPicPr>
            <a:picLocks noChangeAspect="1"/>
          </p:cNvPicPr>
          <p:nvPr/>
        </p:nvPicPr>
        <p:blipFill>
          <a:blip r:embed="rId6"/>
          <a:stretch>
            <a:fillRect/>
          </a:stretch>
        </p:blipFill>
        <p:spPr>
          <a:xfrm>
            <a:off x="3674162" y="3710914"/>
            <a:ext cx="2849035" cy="2423719"/>
          </a:xfrm>
          <a:prstGeom prst="rect">
            <a:avLst/>
          </a:prstGeom>
        </p:spPr>
      </p:pic>
      <p:sp>
        <p:nvSpPr>
          <p:cNvPr id="15" name="TextBox 14">
            <a:extLst>
              <a:ext uri="{FF2B5EF4-FFF2-40B4-BE49-F238E27FC236}">
                <a16:creationId xmlns:a16="http://schemas.microsoft.com/office/drawing/2014/main" id="{6FC9DC55-B25F-16E3-99FC-518C364DCA84}"/>
              </a:ext>
            </a:extLst>
          </p:cNvPr>
          <p:cNvSpPr txBox="1"/>
          <p:nvPr/>
        </p:nvSpPr>
        <p:spPr>
          <a:xfrm>
            <a:off x="4686463" y="6089489"/>
            <a:ext cx="820293" cy="369332"/>
          </a:xfrm>
          <a:prstGeom prst="rect">
            <a:avLst/>
          </a:prstGeom>
          <a:noFill/>
        </p:spPr>
        <p:txBody>
          <a:bodyPr wrap="square" rtlCol="0">
            <a:spAutoFit/>
          </a:bodyPr>
          <a:lstStyle/>
          <a:p>
            <a:r>
              <a:rPr lang="en-GB" dirty="0"/>
              <a:t>Pond</a:t>
            </a:r>
          </a:p>
        </p:txBody>
      </p:sp>
      <p:pic>
        <p:nvPicPr>
          <p:cNvPr id="17" name="Picture 16">
            <a:extLst>
              <a:ext uri="{FF2B5EF4-FFF2-40B4-BE49-F238E27FC236}">
                <a16:creationId xmlns:a16="http://schemas.microsoft.com/office/drawing/2014/main" id="{8687542A-CBC1-06C6-28DB-A21B0330E72E}"/>
              </a:ext>
            </a:extLst>
          </p:cNvPr>
          <p:cNvPicPr>
            <a:picLocks noChangeAspect="1"/>
          </p:cNvPicPr>
          <p:nvPr/>
        </p:nvPicPr>
        <p:blipFill>
          <a:blip r:embed="rId7"/>
          <a:stretch>
            <a:fillRect/>
          </a:stretch>
        </p:blipFill>
        <p:spPr>
          <a:xfrm>
            <a:off x="6951601" y="4274298"/>
            <a:ext cx="2952750" cy="1876425"/>
          </a:xfrm>
          <a:prstGeom prst="rect">
            <a:avLst/>
          </a:prstGeom>
        </p:spPr>
      </p:pic>
      <p:pic>
        <p:nvPicPr>
          <p:cNvPr id="19" name="Picture 18">
            <a:extLst>
              <a:ext uri="{FF2B5EF4-FFF2-40B4-BE49-F238E27FC236}">
                <a16:creationId xmlns:a16="http://schemas.microsoft.com/office/drawing/2014/main" id="{AA0B0C73-8BA7-9DCB-0586-EA5883DEB268}"/>
              </a:ext>
            </a:extLst>
          </p:cNvPr>
          <p:cNvPicPr>
            <a:picLocks noChangeAspect="1"/>
          </p:cNvPicPr>
          <p:nvPr/>
        </p:nvPicPr>
        <p:blipFill>
          <a:blip r:embed="rId8"/>
          <a:stretch>
            <a:fillRect/>
          </a:stretch>
        </p:blipFill>
        <p:spPr>
          <a:xfrm>
            <a:off x="7298980" y="491375"/>
            <a:ext cx="2239140" cy="3413591"/>
          </a:xfrm>
          <a:prstGeom prst="rect">
            <a:avLst/>
          </a:prstGeom>
        </p:spPr>
      </p:pic>
      <p:pic>
        <p:nvPicPr>
          <p:cNvPr id="21" name="Picture 20">
            <a:extLst>
              <a:ext uri="{FF2B5EF4-FFF2-40B4-BE49-F238E27FC236}">
                <a16:creationId xmlns:a16="http://schemas.microsoft.com/office/drawing/2014/main" id="{7B253191-B09A-198A-E9E9-7273C5502687}"/>
              </a:ext>
            </a:extLst>
          </p:cNvPr>
          <p:cNvPicPr>
            <a:picLocks noChangeAspect="1"/>
          </p:cNvPicPr>
          <p:nvPr/>
        </p:nvPicPr>
        <p:blipFill>
          <a:blip r:embed="rId9"/>
          <a:stretch>
            <a:fillRect/>
          </a:stretch>
        </p:blipFill>
        <p:spPr>
          <a:xfrm>
            <a:off x="9721100" y="662781"/>
            <a:ext cx="2312044" cy="2641448"/>
          </a:xfrm>
          <a:prstGeom prst="rect">
            <a:avLst/>
          </a:prstGeom>
        </p:spPr>
      </p:pic>
      <p:sp>
        <p:nvSpPr>
          <p:cNvPr id="23" name="TextBox 22">
            <a:extLst>
              <a:ext uri="{FF2B5EF4-FFF2-40B4-BE49-F238E27FC236}">
                <a16:creationId xmlns:a16="http://schemas.microsoft.com/office/drawing/2014/main" id="{E807A841-3A07-05E0-0E84-F4E2AD99532E}"/>
              </a:ext>
            </a:extLst>
          </p:cNvPr>
          <p:cNvSpPr txBox="1"/>
          <p:nvPr/>
        </p:nvSpPr>
        <p:spPr>
          <a:xfrm>
            <a:off x="9721100" y="3230606"/>
            <a:ext cx="2470900" cy="646331"/>
          </a:xfrm>
          <a:prstGeom prst="rect">
            <a:avLst/>
          </a:prstGeom>
          <a:noFill/>
        </p:spPr>
        <p:txBody>
          <a:bodyPr wrap="square" rtlCol="0">
            <a:spAutoFit/>
          </a:bodyPr>
          <a:lstStyle/>
          <a:p>
            <a:r>
              <a:rPr lang="en-GB" dirty="0"/>
              <a:t>Sunflower(Used transparent Image)</a:t>
            </a:r>
          </a:p>
        </p:txBody>
      </p:sp>
      <p:sp>
        <p:nvSpPr>
          <p:cNvPr id="24" name="TextBox 23">
            <a:extLst>
              <a:ext uri="{FF2B5EF4-FFF2-40B4-BE49-F238E27FC236}">
                <a16:creationId xmlns:a16="http://schemas.microsoft.com/office/drawing/2014/main" id="{B183E0B0-263C-3778-5C8B-F389AF12894E}"/>
              </a:ext>
            </a:extLst>
          </p:cNvPr>
          <p:cNvSpPr txBox="1"/>
          <p:nvPr/>
        </p:nvSpPr>
        <p:spPr>
          <a:xfrm>
            <a:off x="7896996" y="6089489"/>
            <a:ext cx="1323419" cy="369332"/>
          </a:xfrm>
          <a:prstGeom prst="rect">
            <a:avLst/>
          </a:prstGeom>
          <a:noFill/>
        </p:spPr>
        <p:txBody>
          <a:bodyPr wrap="square" rtlCol="0">
            <a:spAutoFit/>
          </a:bodyPr>
          <a:lstStyle/>
          <a:p>
            <a:r>
              <a:rPr lang="en-GB" dirty="0"/>
              <a:t>Planters</a:t>
            </a:r>
          </a:p>
        </p:txBody>
      </p:sp>
      <p:sp>
        <p:nvSpPr>
          <p:cNvPr id="25" name="TextBox 24">
            <a:extLst>
              <a:ext uri="{FF2B5EF4-FFF2-40B4-BE49-F238E27FC236}">
                <a16:creationId xmlns:a16="http://schemas.microsoft.com/office/drawing/2014/main" id="{AF2E3237-322D-36AE-8AF3-7DE77FBE6641}"/>
              </a:ext>
            </a:extLst>
          </p:cNvPr>
          <p:cNvSpPr txBox="1"/>
          <p:nvPr/>
        </p:nvSpPr>
        <p:spPr>
          <a:xfrm>
            <a:off x="2483960" y="74750"/>
            <a:ext cx="5894761" cy="523220"/>
          </a:xfrm>
          <a:prstGeom prst="rect">
            <a:avLst/>
          </a:prstGeom>
          <a:noFill/>
        </p:spPr>
        <p:txBody>
          <a:bodyPr wrap="square" rtlCol="0">
            <a:spAutoFit/>
          </a:bodyPr>
          <a:lstStyle/>
          <a:p>
            <a:r>
              <a:rPr lang="en-GB" sz="1400" dirty="0"/>
              <a:t>Note: Not ALL of the textures are mine, some I have gotten from the internet, while others I have done in photoshop.</a:t>
            </a:r>
          </a:p>
        </p:txBody>
      </p:sp>
    </p:spTree>
    <p:extLst>
      <p:ext uri="{BB962C8B-B14F-4D97-AF65-F5344CB8AC3E}">
        <p14:creationId xmlns:p14="http://schemas.microsoft.com/office/powerpoint/2010/main" val="672650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73F6-A03B-A4B2-C764-B93EFEAB4CE6}"/>
              </a:ext>
            </a:extLst>
          </p:cNvPr>
          <p:cNvSpPr>
            <a:spLocks noGrp="1"/>
          </p:cNvSpPr>
          <p:nvPr>
            <p:ph type="title"/>
          </p:nvPr>
        </p:nvSpPr>
        <p:spPr>
          <a:xfrm>
            <a:off x="524821" y="5015839"/>
            <a:ext cx="8534400" cy="1507067"/>
          </a:xfrm>
        </p:spPr>
        <p:txBody>
          <a:bodyPr/>
          <a:lstStyle/>
          <a:p>
            <a:r>
              <a:rPr lang="en-GB" u="sng" dirty="0"/>
              <a:t>Finished Diorama/Render</a:t>
            </a:r>
          </a:p>
        </p:txBody>
      </p:sp>
      <p:sp>
        <p:nvSpPr>
          <p:cNvPr id="3" name="TextBox 2">
            <a:extLst>
              <a:ext uri="{FF2B5EF4-FFF2-40B4-BE49-F238E27FC236}">
                <a16:creationId xmlns:a16="http://schemas.microsoft.com/office/drawing/2014/main" id="{E1BB95CE-391A-6173-32D9-0BAD596A7EC2}"/>
              </a:ext>
            </a:extLst>
          </p:cNvPr>
          <p:cNvSpPr txBox="1"/>
          <p:nvPr/>
        </p:nvSpPr>
        <p:spPr>
          <a:xfrm>
            <a:off x="288171" y="792186"/>
            <a:ext cx="6281227"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t>Finished Diorama</a:t>
            </a:r>
          </a:p>
          <a:p>
            <a:endParaRPr lang="en-GB" sz="2000" dirty="0"/>
          </a:p>
          <a:p>
            <a:pPr marL="285750" indent="-285750">
              <a:buFont typeface="Arial" panose="020B0604020202020204" pitchFamily="34" charset="0"/>
              <a:buChar char="•"/>
            </a:pPr>
            <a:r>
              <a:rPr lang="en-GB" sz="2000" dirty="0"/>
              <a:t>Had almost all the structures I intended to have in it</a:t>
            </a:r>
          </a:p>
          <a:p>
            <a:endParaRPr lang="en-GB" sz="2000" dirty="0"/>
          </a:p>
          <a:p>
            <a:pPr marL="285750" indent="-285750">
              <a:buFont typeface="Arial" panose="020B0604020202020204" pitchFamily="34" charset="0"/>
              <a:buChar char="•"/>
            </a:pPr>
            <a:r>
              <a:rPr lang="en-GB" sz="2000" dirty="0"/>
              <a:t>All structures were UV Unwrapped</a:t>
            </a:r>
          </a:p>
          <a:p>
            <a:endParaRPr lang="en-GB" sz="2000" dirty="0"/>
          </a:p>
          <a:p>
            <a:pPr marL="285750" indent="-285750">
              <a:buFont typeface="Arial" panose="020B0604020202020204" pitchFamily="34" charset="0"/>
              <a:buChar char="•"/>
            </a:pPr>
            <a:r>
              <a:rPr lang="en-GB" sz="2000" dirty="0"/>
              <a:t>All structures were textured</a:t>
            </a:r>
          </a:p>
          <a:p>
            <a:endParaRPr lang="en-GB" sz="2000" dirty="0"/>
          </a:p>
          <a:p>
            <a:pPr marL="285750" indent="-285750">
              <a:buFont typeface="Arial" panose="020B0604020202020204" pitchFamily="34" charset="0"/>
              <a:buChar char="•"/>
            </a:pPr>
            <a:r>
              <a:rPr lang="en-GB" sz="2000" dirty="0"/>
              <a:t>Not what I expected it to look like</a:t>
            </a:r>
          </a:p>
          <a:p>
            <a:endParaRPr lang="en-GB" sz="2000" dirty="0"/>
          </a:p>
          <a:p>
            <a:pPr marL="285750" indent="-285750">
              <a:buFont typeface="Arial" panose="020B0604020202020204" pitchFamily="34" charset="0"/>
              <a:buChar char="•"/>
            </a:pPr>
            <a:r>
              <a:rPr lang="en-GB" sz="2000" dirty="0"/>
              <a:t>Didn’t turn out the way I wanted it</a:t>
            </a:r>
          </a:p>
        </p:txBody>
      </p:sp>
      <p:pic>
        <p:nvPicPr>
          <p:cNvPr id="6" name="Picture 5" descr="A picture containing indoor, toy&#10;&#10;Description automatically generated">
            <a:extLst>
              <a:ext uri="{FF2B5EF4-FFF2-40B4-BE49-F238E27FC236}">
                <a16:creationId xmlns:a16="http://schemas.microsoft.com/office/drawing/2014/main" id="{BB93B4CE-DE39-54F0-4145-F8287B78BB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99369" y="-478683"/>
            <a:ext cx="12447270" cy="7001589"/>
          </a:xfrm>
          <a:prstGeom prst="rect">
            <a:avLst/>
          </a:prstGeom>
        </p:spPr>
      </p:pic>
    </p:spTree>
    <p:extLst>
      <p:ext uri="{BB962C8B-B14F-4D97-AF65-F5344CB8AC3E}">
        <p14:creationId xmlns:p14="http://schemas.microsoft.com/office/powerpoint/2010/main" val="714921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CCAB7-AE13-2194-E034-88D8A687ACBE}"/>
              </a:ext>
            </a:extLst>
          </p:cNvPr>
          <p:cNvSpPr>
            <a:spLocks noGrp="1"/>
          </p:cNvSpPr>
          <p:nvPr>
            <p:ph type="title"/>
          </p:nvPr>
        </p:nvSpPr>
        <p:spPr>
          <a:xfrm>
            <a:off x="179663" y="121844"/>
            <a:ext cx="10515600" cy="1325563"/>
          </a:xfrm>
        </p:spPr>
        <p:txBody>
          <a:bodyPr/>
          <a:lstStyle/>
          <a:p>
            <a:r>
              <a:rPr lang="en-GB" dirty="0"/>
              <a:t>Faults and Issues</a:t>
            </a:r>
          </a:p>
        </p:txBody>
      </p:sp>
      <p:sp>
        <p:nvSpPr>
          <p:cNvPr id="3" name="TextBox 2">
            <a:extLst>
              <a:ext uri="{FF2B5EF4-FFF2-40B4-BE49-F238E27FC236}">
                <a16:creationId xmlns:a16="http://schemas.microsoft.com/office/drawing/2014/main" id="{8C72513B-C2A8-2EA7-6C74-51E0C2E36CCD}"/>
              </a:ext>
            </a:extLst>
          </p:cNvPr>
          <p:cNvSpPr txBox="1"/>
          <p:nvPr/>
        </p:nvSpPr>
        <p:spPr>
          <a:xfrm>
            <a:off x="74801" y="1447407"/>
            <a:ext cx="10620462" cy="1015663"/>
          </a:xfrm>
          <a:prstGeom prst="rect">
            <a:avLst/>
          </a:prstGeom>
          <a:noFill/>
        </p:spPr>
        <p:txBody>
          <a:bodyPr wrap="square" rtlCol="0">
            <a:spAutoFit/>
          </a:bodyPr>
          <a:lstStyle/>
          <a:p>
            <a:r>
              <a:rPr lang="en-GB" dirty="0"/>
              <a:t>- </a:t>
            </a:r>
            <a:r>
              <a:rPr lang="en-GB" sz="2000" dirty="0"/>
              <a:t>Difficulty bending the models into the correct shape to make the ideal look more realistic. E.g. Pond weed wouldn’t bend properly, fencing didn’t become more rounded at the top, similar to an archway.</a:t>
            </a:r>
            <a:endParaRPr lang="en-GB" dirty="0"/>
          </a:p>
        </p:txBody>
      </p:sp>
      <p:sp>
        <p:nvSpPr>
          <p:cNvPr id="7" name="TextBox 6">
            <a:extLst>
              <a:ext uri="{FF2B5EF4-FFF2-40B4-BE49-F238E27FC236}">
                <a16:creationId xmlns:a16="http://schemas.microsoft.com/office/drawing/2014/main" id="{5752D278-FEAE-3C9A-F99A-E713185FDD5A}"/>
              </a:ext>
            </a:extLst>
          </p:cNvPr>
          <p:cNvSpPr txBox="1"/>
          <p:nvPr/>
        </p:nvSpPr>
        <p:spPr>
          <a:xfrm rot="16200000">
            <a:off x="3406833" y="-832334"/>
            <a:ext cx="3262432" cy="10076098"/>
          </a:xfrm>
          <a:prstGeom prst="rect">
            <a:avLst/>
          </a:prstGeom>
          <a:noFill/>
        </p:spPr>
        <p:txBody>
          <a:bodyPr vert="eaVert" wrap="square" rtlCol="0">
            <a:spAutoFit/>
          </a:bodyPr>
          <a:lstStyle/>
          <a:p>
            <a:pPr marL="285750" indent="-285750">
              <a:buFontTx/>
              <a:buChar char="-"/>
            </a:pPr>
            <a:r>
              <a:rPr lang="en-GB" sz="2000" dirty="0"/>
              <a:t>Some of the polygons weren't working correctly, to the point where it wasn’t allowing me to cut edges on my models such as my house.</a:t>
            </a:r>
          </a:p>
          <a:p>
            <a:pPr marL="285750" indent="-285750">
              <a:buFontTx/>
              <a:buChar char="-"/>
            </a:pPr>
            <a:endParaRPr lang="en-GB" sz="2000" dirty="0"/>
          </a:p>
          <a:p>
            <a:pPr marL="285750" indent="-285750">
              <a:buFontTx/>
              <a:buChar char="-"/>
            </a:pPr>
            <a:r>
              <a:rPr lang="en-GB" sz="2000" dirty="0"/>
              <a:t>When I UV Textured my house, it started to glitch out and the textured would go into each other, and disappear then reappear. The texture is there, but the outcome is glitched.</a:t>
            </a:r>
          </a:p>
          <a:p>
            <a:pPr marL="285750" indent="-285750">
              <a:buFontTx/>
              <a:buChar char="-"/>
            </a:pPr>
            <a:endParaRPr lang="en-GB" sz="2000" dirty="0"/>
          </a:p>
          <a:p>
            <a:pPr marL="285750" indent="-285750">
              <a:buFontTx/>
              <a:buChar char="-"/>
            </a:pPr>
            <a:r>
              <a:rPr lang="en-GB" sz="2000" dirty="0"/>
              <a:t>One of the fence posts doesn’t fully join up with the next one, and when I try to add another one to it to connect it, It is just squashed between the two, and not looking right</a:t>
            </a:r>
            <a:r>
              <a:rPr lang="en-GB" dirty="0"/>
              <a:t>.</a:t>
            </a:r>
          </a:p>
        </p:txBody>
      </p:sp>
    </p:spTree>
    <p:extLst>
      <p:ext uri="{BB962C8B-B14F-4D97-AF65-F5344CB8AC3E}">
        <p14:creationId xmlns:p14="http://schemas.microsoft.com/office/powerpoint/2010/main" val="1990317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16C75-18A7-F1CB-3C37-DAD050088CFD}"/>
              </a:ext>
            </a:extLst>
          </p:cNvPr>
          <p:cNvSpPr>
            <a:spLocks noGrp="1"/>
          </p:cNvSpPr>
          <p:nvPr>
            <p:ph type="title"/>
          </p:nvPr>
        </p:nvSpPr>
        <p:spPr>
          <a:xfrm>
            <a:off x="150303" y="105066"/>
            <a:ext cx="10515600" cy="1325563"/>
          </a:xfrm>
        </p:spPr>
        <p:txBody>
          <a:bodyPr/>
          <a:lstStyle/>
          <a:p>
            <a:r>
              <a:rPr lang="en-GB" u="sng" dirty="0"/>
              <a:t>Things I Would Improve Next Time</a:t>
            </a:r>
          </a:p>
        </p:txBody>
      </p:sp>
      <p:sp>
        <p:nvSpPr>
          <p:cNvPr id="3" name="TextBox 2">
            <a:extLst>
              <a:ext uri="{FF2B5EF4-FFF2-40B4-BE49-F238E27FC236}">
                <a16:creationId xmlns:a16="http://schemas.microsoft.com/office/drawing/2014/main" id="{985C719E-C61D-4CB2-BD0E-8F2A76B069E4}"/>
              </a:ext>
            </a:extLst>
          </p:cNvPr>
          <p:cNvSpPr txBox="1"/>
          <p:nvPr/>
        </p:nvSpPr>
        <p:spPr>
          <a:xfrm>
            <a:off x="91580" y="1028290"/>
            <a:ext cx="11678174" cy="11480066"/>
          </a:xfrm>
          <a:prstGeom prst="rect">
            <a:avLst/>
          </a:prstGeom>
          <a:noFill/>
        </p:spPr>
        <p:txBody>
          <a:bodyPr wrap="square" rtlCol="0">
            <a:spAutoFit/>
          </a:bodyPr>
          <a:lstStyle/>
          <a:p>
            <a:r>
              <a:rPr lang="en-GB" dirty="0"/>
              <a:t>Here are some of the things I would improve on next time:</a:t>
            </a:r>
          </a:p>
          <a:p>
            <a:endParaRPr lang="en-GB" dirty="0"/>
          </a:p>
          <a:p>
            <a:r>
              <a:rPr lang="en-GB" sz="2000" dirty="0"/>
              <a:t>1: I would use more inspirations to create my models (</a:t>
            </a:r>
            <a:r>
              <a:rPr lang="en-GB" sz="2000" dirty="0" err="1"/>
              <a:t>e.g</a:t>
            </a:r>
            <a:r>
              <a:rPr lang="en-GB" sz="2000" dirty="0"/>
              <a:t>, look up more tutorials and take inspiration from other people) to make my models look more realistic and what they are suppose to look like, and not just wing it and try to create something with little to no experience.</a:t>
            </a:r>
          </a:p>
          <a:p>
            <a:endParaRPr lang="en-GB" sz="2000" dirty="0"/>
          </a:p>
          <a:p>
            <a:r>
              <a:rPr lang="en-GB" sz="2000" dirty="0"/>
              <a:t>2: make the diorama more like my inspiration, </a:t>
            </a:r>
            <a:r>
              <a:rPr lang="en-GB" sz="2000" dirty="0" err="1"/>
              <a:t>e.g</a:t>
            </a:r>
            <a:r>
              <a:rPr lang="en-GB" sz="2000" dirty="0"/>
              <a:t>, make a more Plants Vs Zombies style diorama that was one of my inspirations for this idea, to increase my confidence on creating more complex models(possibly</a:t>
            </a:r>
            <a:r>
              <a:rPr lang="en-GB" sz="2400" dirty="0"/>
              <a:t>)</a:t>
            </a:r>
            <a:endParaRPr lang="en-GB" sz="2000" dirty="0"/>
          </a:p>
          <a:p>
            <a:endParaRPr lang="en-GB" sz="2000" dirty="0"/>
          </a:p>
          <a:p>
            <a:r>
              <a:rPr lang="en-GB" sz="2000" dirty="0"/>
              <a:t>3: Create more models that you would expect in a garden </a:t>
            </a:r>
            <a:r>
              <a:rPr lang="en-GB" sz="2000" dirty="0" err="1"/>
              <a:t>e.g</a:t>
            </a:r>
            <a:r>
              <a:rPr lang="en-GB" sz="2000" dirty="0"/>
              <a:t>, gardening tools, greenhouse, insect house, plant pots, as well as different types of flowers.</a:t>
            </a:r>
          </a:p>
          <a:p>
            <a:endParaRPr lang="en-GB" sz="2000" dirty="0"/>
          </a:p>
          <a:p>
            <a:r>
              <a:rPr lang="en-GB" sz="2000" dirty="0"/>
              <a:t>4: make the fence more of a lighter colour in order for it to stand out more, since part of me thinks it looks like it hadn’t have been textured </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2714774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4E2D45-EB17-1206-9A9A-1168445DECEB}"/>
              </a:ext>
            </a:extLst>
          </p:cNvPr>
          <p:cNvSpPr txBox="1"/>
          <p:nvPr/>
        </p:nvSpPr>
        <p:spPr>
          <a:xfrm>
            <a:off x="249555" y="818585"/>
            <a:ext cx="11692890" cy="4708981"/>
          </a:xfrm>
          <a:prstGeom prst="rect">
            <a:avLst/>
          </a:prstGeom>
          <a:noFill/>
        </p:spPr>
        <p:txBody>
          <a:bodyPr wrap="square">
            <a:spAutoFit/>
          </a:bodyPr>
          <a:lstStyle/>
          <a:p>
            <a:endParaRPr lang="en-GB" sz="2000" dirty="0"/>
          </a:p>
          <a:p>
            <a:r>
              <a:rPr lang="en-GB" sz="2000" dirty="0"/>
              <a:t>5: Practice more UV unwrapping in order to understand how it works, as well as be able to have the confidence to be independent and be able to help others.</a:t>
            </a:r>
          </a:p>
          <a:p>
            <a:endParaRPr lang="en-GB" sz="2000" dirty="0"/>
          </a:p>
          <a:p>
            <a:r>
              <a:rPr lang="en-GB" sz="2000" dirty="0"/>
              <a:t>6: put more detail in the textures to make it more of a realistic house instead of a plain cartoonish texture, in order to get out of my comfort zone and make more realistic models In the future.</a:t>
            </a:r>
          </a:p>
          <a:p>
            <a:endParaRPr lang="en-GB" sz="2000" dirty="0"/>
          </a:p>
          <a:p>
            <a:r>
              <a:rPr lang="en-GB" sz="2000" dirty="0"/>
              <a:t>7: focus on one model first and make sure that it is a high standard before working on other models(possibly)</a:t>
            </a:r>
          </a:p>
          <a:p>
            <a:endParaRPr lang="en-GB" sz="2000" dirty="0"/>
          </a:p>
          <a:p>
            <a:r>
              <a:rPr lang="en-GB" sz="2000" dirty="0"/>
              <a:t>8: Practice more with maya in order to understand how the tools work in order to be more independent</a:t>
            </a:r>
          </a:p>
          <a:p>
            <a:endParaRPr lang="en-GB" sz="2000" dirty="0"/>
          </a:p>
          <a:p>
            <a:r>
              <a:rPr lang="en-GB" sz="2000" dirty="0"/>
              <a:t>9: Create my own textures for my models instead of using ones online</a:t>
            </a:r>
          </a:p>
        </p:txBody>
      </p:sp>
    </p:spTree>
    <p:extLst>
      <p:ext uri="{BB962C8B-B14F-4D97-AF65-F5344CB8AC3E}">
        <p14:creationId xmlns:p14="http://schemas.microsoft.com/office/powerpoint/2010/main" val="3921906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0BAC9-95C4-9295-C34E-9C66E3F3D8F8}"/>
              </a:ext>
            </a:extLst>
          </p:cNvPr>
          <p:cNvSpPr>
            <a:spLocks noGrp="1"/>
          </p:cNvSpPr>
          <p:nvPr>
            <p:ph type="title"/>
          </p:nvPr>
        </p:nvSpPr>
        <p:spPr>
          <a:xfrm>
            <a:off x="74907" y="-92278"/>
            <a:ext cx="10515600" cy="1192720"/>
          </a:xfrm>
        </p:spPr>
        <p:txBody>
          <a:bodyPr/>
          <a:lstStyle/>
          <a:p>
            <a:r>
              <a:rPr lang="en-GB" u="sng" dirty="0"/>
              <a:t>References</a:t>
            </a:r>
          </a:p>
        </p:txBody>
      </p:sp>
      <p:sp>
        <p:nvSpPr>
          <p:cNvPr id="3" name="TextBox 2">
            <a:extLst>
              <a:ext uri="{FF2B5EF4-FFF2-40B4-BE49-F238E27FC236}">
                <a16:creationId xmlns:a16="http://schemas.microsoft.com/office/drawing/2014/main" id="{D188D8AC-FF1B-C0E7-6D8F-8F0E0BF40385}"/>
              </a:ext>
            </a:extLst>
          </p:cNvPr>
          <p:cNvSpPr txBox="1"/>
          <p:nvPr/>
        </p:nvSpPr>
        <p:spPr>
          <a:xfrm>
            <a:off x="74907" y="873939"/>
            <a:ext cx="11450972" cy="8679299"/>
          </a:xfrm>
          <a:prstGeom prst="rect">
            <a:avLst/>
          </a:prstGeom>
          <a:noFill/>
        </p:spPr>
        <p:txBody>
          <a:bodyPr wrap="square" rtlCol="0">
            <a:spAutoFit/>
          </a:bodyPr>
          <a:lstStyle/>
          <a:p>
            <a:r>
              <a:rPr lang="en-GB" sz="1400" dirty="0">
                <a:hlinkClick r:id="rId2"/>
              </a:rPr>
              <a:t>[1]. “</a:t>
            </a:r>
            <a:r>
              <a:rPr lang="en-GB" sz="1400" dirty="0" err="1">
                <a:hlinkClick r:id="rId2"/>
              </a:rPr>
              <a:t>Sketchfab</a:t>
            </a:r>
            <a:r>
              <a:rPr lang="en-GB" sz="1400" dirty="0">
                <a:hlinkClick r:id="rId2"/>
              </a:rPr>
              <a:t>”, The leading Platform for 3d and AR on the web</a:t>
            </a:r>
            <a:r>
              <a:rPr lang="en-GB" sz="1400" i="1" dirty="0">
                <a:hlinkClick r:id="rId2"/>
              </a:rPr>
              <a:t>”,</a:t>
            </a:r>
            <a:r>
              <a:rPr lang="en-GB" sz="1400" i="1" dirty="0" err="1">
                <a:hlinkClick r:id="rId2"/>
              </a:rPr>
              <a:t>Sketchfab</a:t>
            </a:r>
            <a:r>
              <a:rPr lang="en-GB" sz="1400" i="1" dirty="0">
                <a:hlinkClick r:id="rId2"/>
              </a:rPr>
              <a:t> Inc,</a:t>
            </a:r>
            <a:r>
              <a:rPr lang="en-GB" sz="1400" dirty="0">
                <a:hlinkClick r:id="rId2"/>
              </a:rPr>
              <a:t> 2023.[Online] Available https://sketchfab.com/ [Accessed 04/04/2023]</a:t>
            </a:r>
          </a:p>
          <a:p>
            <a:endParaRPr lang="en-GB" sz="1400" dirty="0">
              <a:hlinkClick r:id="rId3"/>
            </a:endParaRPr>
          </a:p>
          <a:p>
            <a:r>
              <a:rPr lang="en-GB" sz="1400" dirty="0">
                <a:hlinkClick r:id="rId4"/>
              </a:rPr>
              <a:t> [2]. “Electronic Arts”, Plants Vs Zombies Games</a:t>
            </a:r>
            <a:r>
              <a:rPr lang="en-GB" sz="1400" i="1" dirty="0">
                <a:hlinkClick r:id="rId4"/>
              </a:rPr>
              <a:t>, Electronic Arts, </a:t>
            </a:r>
            <a:r>
              <a:rPr lang="en-GB" sz="1400" dirty="0">
                <a:hlinkClick r:id="rId4"/>
              </a:rPr>
              <a:t>2023.[Online] Available: https://www.ea.com/en-gb/games/plants-vs-zombies</a:t>
            </a:r>
            <a:r>
              <a:rPr lang="en-GB" sz="1400" dirty="0"/>
              <a:t>  [Accessed 04/04/2023]</a:t>
            </a:r>
          </a:p>
          <a:p>
            <a:endParaRPr lang="en-GB" sz="1400" dirty="0"/>
          </a:p>
          <a:p>
            <a:r>
              <a:rPr lang="en-GB" sz="1400" dirty="0">
                <a:hlinkClick r:id="rId5"/>
              </a:rPr>
              <a:t>[3]“Plants Vs Zombies </a:t>
            </a:r>
            <a:r>
              <a:rPr lang="en-GB" sz="1400" dirty="0" err="1">
                <a:hlinkClick r:id="rId5"/>
              </a:rPr>
              <a:t>Wiki</a:t>
            </a:r>
            <a:r>
              <a:rPr lang="en-GB" sz="1400" i="1" dirty="0" err="1">
                <a:hlinkClick r:id="rId5"/>
              </a:rPr>
              <a:t>”Plants</a:t>
            </a:r>
            <a:r>
              <a:rPr lang="en-GB" sz="1400" i="1" dirty="0">
                <a:hlinkClick r:id="rId5"/>
              </a:rPr>
              <a:t> Vs Zombies Fandom,</a:t>
            </a:r>
            <a:r>
              <a:rPr lang="en-GB" sz="1400" dirty="0">
                <a:hlinkClick r:id="rId5"/>
              </a:rPr>
              <a:t> N.D.[Online] Available: https://plantsvszombies.fandom.com/wiki/Player%27s_House</a:t>
            </a:r>
            <a:r>
              <a:rPr lang="en-GB" sz="1400" dirty="0"/>
              <a:t> [Accessed 04/04/2023]</a:t>
            </a:r>
          </a:p>
          <a:p>
            <a:endParaRPr lang="en-GB" sz="1400" dirty="0">
              <a:highlight>
                <a:srgbClr val="FFFF00"/>
              </a:highlight>
            </a:endParaRPr>
          </a:p>
          <a:p>
            <a:r>
              <a:rPr lang="en-GB" sz="1400" dirty="0">
                <a:hlinkClick r:id="rId6"/>
              </a:rPr>
              <a:t>[4]”</a:t>
            </a:r>
            <a:r>
              <a:rPr lang="en-GB" sz="1400" dirty="0" err="1">
                <a:hlinkClick r:id="rId6"/>
              </a:rPr>
              <a:t>Devientart</a:t>
            </a:r>
            <a:r>
              <a:rPr lang="en-GB" sz="1400" dirty="0">
                <a:hlinkClick r:id="rId6"/>
              </a:rPr>
              <a:t>”, </a:t>
            </a:r>
            <a:r>
              <a:rPr lang="en-GB" sz="1400" b="0" i="0" u="none" strike="noStrike" dirty="0">
                <a:effectLst/>
                <a:latin typeface="devioussans02bold"/>
              </a:rPr>
              <a:t>plants vs zombies sunflower witch</a:t>
            </a:r>
          </a:p>
          <a:p>
            <a:r>
              <a:rPr lang="en-GB" sz="1400" i="1" dirty="0">
                <a:hlinkClick r:id="rId6"/>
              </a:rPr>
              <a:t>, </a:t>
            </a:r>
            <a:r>
              <a:rPr lang="en-GB" sz="1400" i="1" dirty="0" err="1">
                <a:hlinkClick r:id="rId6"/>
              </a:rPr>
              <a:t>Devientart</a:t>
            </a:r>
            <a:r>
              <a:rPr lang="en-GB" sz="1400" dirty="0">
                <a:hlinkClick r:id="rId6"/>
              </a:rPr>
              <a:t>, 2023.[Online], Available: </a:t>
            </a:r>
            <a:r>
              <a:rPr lang="en-GB" sz="1400" dirty="0">
                <a:hlinkClick r:id="rId7"/>
              </a:rPr>
              <a:t>https://www.deviantart.com/electricpea0360/art/plants-vs-zombies-sunflower-witch-473191898[Accessed</a:t>
            </a:r>
            <a:r>
              <a:rPr lang="en-GB" sz="1400" dirty="0"/>
              <a:t> 25/04/2023]</a:t>
            </a:r>
          </a:p>
          <a:p>
            <a:endParaRPr lang="en-GB" sz="1400" dirty="0"/>
          </a:p>
          <a:p>
            <a:r>
              <a:rPr lang="en-GB" sz="1400" dirty="0"/>
              <a:t>[5]”Street Furniture”, Linear Bench, </a:t>
            </a:r>
            <a:r>
              <a:rPr lang="en-GB" sz="1400" i="1" dirty="0" err="1"/>
              <a:t>StreetFurniture</a:t>
            </a:r>
            <a:r>
              <a:rPr lang="en-GB" sz="1400" i="1" dirty="0"/>
              <a:t>, </a:t>
            </a:r>
            <a:r>
              <a:rPr lang="en-GB" sz="1400" dirty="0"/>
              <a:t>2023.[Online] Available: </a:t>
            </a:r>
            <a:r>
              <a:rPr lang="en-GB" sz="1400" dirty="0">
                <a:hlinkClick r:id="rId8"/>
              </a:rPr>
              <a:t>https://streetfurniture.com/product/linea-bench/</a:t>
            </a:r>
            <a:r>
              <a:rPr lang="en-GB" sz="1400" dirty="0"/>
              <a:t> [Accessed 04/04/2023]</a:t>
            </a:r>
          </a:p>
          <a:p>
            <a:endParaRPr lang="en-GB" sz="1400" dirty="0"/>
          </a:p>
          <a:p>
            <a:r>
              <a:rPr lang="en-GB" sz="1400" dirty="0">
                <a:hlinkClick r:id="rId9"/>
              </a:rPr>
              <a:t>[6]”H. </a:t>
            </a:r>
            <a:r>
              <a:rPr lang="en-GB" sz="1400" dirty="0" err="1">
                <a:hlinkClick r:id="rId9"/>
              </a:rPr>
              <a:t>Crossley”Garden</a:t>
            </a:r>
            <a:r>
              <a:rPr lang="en-GB" sz="1400" dirty="0">
                <a:hlinkClick r:id="rId9"/>
              </a:rPr>
              <a:t> décor with stones: 12 beautiful ideas for walls, floors, flowerbeds and more,</a:t>
            </a:r>
            <a:r>
              <a:rPr lang="en-GB" sz="1400" i="1" dirty="0"/>
              <a:t> </a:t>
            </a:r>
            <a:r>
              <a:rPr lang="en-GB" sz="1400" i="1" dirty="0" err="1"/>
              <a:t>Gardenect</a:t>
            </a:r>
            <a:r>
              <a:rPr lang="en-GB" sz="1400" i="1" dirty="0"/>
              <a:t>, </a:t>
            </a:r>
            <a:r>
              <a:rPr lang="en-GB" sz="1400" dirty="0"/>
              <a:t>June, 29, 2022.[Online] Available:</a:t>
            </a:r>
          </a:p>
          <a:p>
            <a:r>
              <a:rPr lang="en-GB" sz="1400" dirty="0">
                <a:hlinkClick r:id="rId9"/>
              </a:rPr>
              <a:t> https://www.gardeningetc.com/design/garden-decor-with-stones</a:t>
            </a:r>
            <a:r>
              <a:rPr lang="en-GB" sz="1400" dirty="0"/>
              <a:t>, [Accessed 04/04/2023]</a:t>
            </a:r>
          </a:p>
          <a:p>
            <a:endParaRPr lang="en-GB" sz="1400" dirty="0"/>
          </a:p>
          <a:p>
            <a:r>
              <a:rPr lang="en-GB" sz="1400" dirty="0">
                <a:hlinkClick r:id="rId10"/>
              </a:rPr>
              <a:t>[7]”BBC Gardeners’ World Magazine”, </a:t>
            </a:r>
            <a:r>
              <a:rPr lang="en-GB" sz="1400" dirty="0" err="1">
                <a:hlinkClick r:id="rId10"/>
              </a:rPr>
              <a:t>GardenersWorld.com,</a:t>
            </a:r>
            <a:r>
              <a:rPr lang="en-GB" sz="1400" i="1" dirty="0" err="1">
                <a:hlinkClick r:id="rId10"/>
              </a:rPr>
              <a:t>GardenersWorld</a:t>
            </a:r>
            <a:r>
              <a:rPr lang="en-GB" sz="1400" i="1" dirty="0">
                <a:hlinkClick r:id="rId10"/>
              </a:rPr>
              <a:t>, Thursday, 11, July, 2019. [Online] Available: </a:t>
            </a:r>
            <a:r>
              <a:rPr lang="en-GB" sz="1400" dirty="0">
                <a:hlinkClick r:id="rId10"/>
              </a:rPr>
              <a:t>https://www.gardenersworld.com/how-to/maintain-the-garden/three-ways-to-improve-your-pond/</a:t>
            </a:r>
            <a:r>
              <a:rPr lang="en-GB" sz="1400" dirty="0"/>
              <a:t> [Accessed 04/04/2023]</a:t>
            </a:r>
          </a:p>
          <a:p>
            <a:endParaRPr lang="en-GB" sz="1400" dirty="0"/>
          </a:p>
          <a:p>
            <a:r>
              <a:rPr lang="en-GB" sz="1400" dirty="0"/>
              <a:t>[8]</a:t>
            </a:r>
            <a:r>
              <a:rPr lang="en-GB" sz="1400" dirty="0">
                <a:hlinkClick r:id="rId11"/>
              </a:rPr>
              <a:t>“National Today” National Tree Day- August 6, 2023, </a:t>
            </a:r>
            <a:r>
              <a:rPr lang="en-GB" sz="1400" i="1" dirty="0" err="1">
                <a:hlinkClick r:id="rId11"/>
              </a:rPr>
              <a:t>NationalToday</a:t>
            </a:r>
            <a:r>
              <a:rPr lang="en-GB" sz="1400" i="1" dirty="0">
                <a:hlinkClick r:id="rId11"/>
              </a:rPr>
              <a:t>, </a:t>
            </a:r>
            <a:r>
              <a:rPr lang="en-GB" sz="1400" dirty="0">
                <a:hlinkClick r:id="rId11"/>
              </a:rPr>
              <a:t>2017-2023.[Online] </a:t>
            </a:r>
            <a:r>
              <a:rPr lang="en-GB" sz="1400" dirty="0" err="1">
                <a:hlinkClick r:id="rId11"/>
              </a:rPr>
              <a:t>Available:https</a:t>
            </a:r>
            <a:r>
              <a:rPr lang="en-GB" sz="1400" dirty="0">
                <a:hlinkClick r:id="rId11"/>
              </a:rPr>
              <a:t>://nationaltoday.com/national-tree-day/</a:t>
            </a:r>
            <a:r>
              <a:rPr lang="en-GB" sz="1400" dirty="0"/>
              <a:t>[Accessed 06/04/2023]</a:t>
            </a:r>
          </a:p>
          <a:p>
            <a:endParaRPr lang="en-GB" sz="1400" dirty="0"/>
          </a:p>
          <a:p>
            <a:r>
              <a:rPr lang="en-GB" sz="1400" dirty="0">
                <a:hlinkClick r:id="rId12"/>
              </a:rPr>
              <a:t>[9] “Moodle” Environment </a:t>
            </a:r>
            <a:r>
              <a:rPr lang="en-GB" sz="1400" dirty="0" err="1">
                <a:hlinkClick r:id="rId12"/>
              </a:rPr>
              <a:t>Design,</a:t>
            </a:r>
            <a:r>
              <a:rPr lang="en-GB" sz="1400" i="1" dirty="0" err="1">
                <a:hlinkClick r:id="rId12"/>
              </a:rPr>
              <a:t>Moodle</a:t>
            </a:r>
            <a:r>
              <a:rPr lang="en-GB" sz="1400" dirty="0" err="1">
                <a:hlinkClick r:id="rId12"/>
              </a:rPr>
              <a:t>,N</a:t>
            </a:r>
            <a:r>
              <a:rPr lang="en-GB" sz="1400" dirty="0">
                <a:hlinkClick r:id="rId12"/>
              </a:rPr>
              <a:t>/D.[Online],Available: </a:t>
            </a:r>
            <a:r>
              <a:rPr lang="en-GB" sz="1400" dirty="0">
                <a:hlinkClick r:id="rId13"/>
              </a:rPr>
              <a:t>https://moodle.uwtsd.ac.uk/pluginfile.php/487110/mod_resource/content/4/ELD_05_Whiteboxing.pdf[Accessed</a:t>
            </a:r>
            <a:r>
              <a:rPr lang="en-GB" sz="1400" dirty="0"/>
              <a:t> 06/04/2023]</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1562120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70FAC1-F5E4-65FA-4F47-3A76E33299BA}"/>
              </a:ext>
            </a:extLst>
          </p:cNvPr>
          <p:cNvSpPr txBox="1"/>
          <p:nvPr/>
        </p:nvSpPr>
        <p:spPr>
          <a:xfrm>
            <a:off x="287322" y="0"/>
            <a:ext cx="11583099" cy="646331"/>
          </a:xfrm>
          <a:prstGeom prst="rect">
            <a:avLst/>
          </a:prstGeom>
          <a:noFill/>
        </p:spPr>
        <p:txBody>
          <a:bodyPr wrap="square">
            <a:spAutoFit/>
          </a:bodyPr>
          <a:lstStyle/>
          <a:p>
            <a:endParaRPr lang="en-GB" dirty="0"/>
          </a:p>
          <a:p>
            <a:endParaRPr lang="en-GB" dirty="0"/>
          </a:p>
        </p:txBody>
      </p:sp>
      <p:sp>
        <p:nvSpPr>
          <p:cNvPr id="6" name="TextBox 5">
            <a:extLst>
              <a:ext uri="{FF2B5EF4-FFF2-40B4-BE49-F238E27FC236}">
                <a16:creationId xmlns:a16="http://schemas.microsoft.com/office/drawing/2014/main" id="{E7A8D6B1-A816-8356-4D09-B958932AB02D}"/>
              </a:ext>
            </a:extLst>
          </p:cNvPr>
          <p:cNvSpPr txBox="1"/>
          <p:nvPr/>
        </p:nvSpPr>
        <p:spPr>
          <a:xfrm>
            <a:off x="162187" y="1477328"/>
            <a:ext cx="11280395" cy="1200329"/>
          </a:xfrm>
          <a:prstGeom prst="rect">
            <a:avLst/>
          </a:prstGeom>
          <a:noFill/>
        </p:spPr>
        <p:txBody>
          <a:bodyPr wrap="square">
            <a:spAutoFit/>
          </a:bodyPr>
          <a:lstStyle/>
          <a:p>
            <a:r>
              <a:rPr lang="en-GB" dirty="0"/>
              <a:t>[11]”Pinterest” Elf Cabin(Low Poly 3D), </a:t>
            </a:r>
            <a:r>
              <a:rPr lang="en-GB" i="0" dirty="0" err="1">
                <a:effectLst/>
                <a:latin typeface="-apple-system"/>
              </a:rPr>
              <a:t>Ângelo</a:t>
            </a:r>
            <a:r>
              <a:rPr lang="en-GB" i="0" dirty="0">
                <a:effectLst/>
                <a:latin typeface="-apple-system"/>
              </a:rPr>
              <a:t> Fernandes</a:t>
            </a:r>
            <a:r>
              <a:rPr lang="en-GB" i="1" dirty="0">
                <a:effectLst/>
                <a:latin typeface="-apple-system"/>
              </a:rPr>
              <a:t>, Pinterest</a:t>
            </a:r>
            <a:r>
              <a:rPr lang="en-GB" i="0" dirty="0">
                <a:effectLst/>
                <a:latin typeface="-apple-system"/>
              </a:rPr>
              <a:t>, N/D. [Online], Available:</a:t>
            </a:r>
          </a:p>
          <a:p>
            <a:r>
              <a:rPr lang="en-GB" dirty="0"/>
              <a:t> </a:t>
            </a:r>
            <a:r>
              <a:rPr lang="en-GB" dirty="0">
                <a:hlinkClick r:id="rId2"/>
              </a:rPr>
              <a:t>https://www.pinterest.co.uk/pin/artstation-elf-cabin-low-poly-3d-ngelo-fernandes--689050811732858967/</a:t>
            </a:r>
            <a:r>
              <a:rPr lang="en-GB" dirty="0"/>
              <a:t> [Accessed 06/04/2023]</a:t>
            </a:r>
          </a:p>
          <a:p>
            <a:endParaRPr lang="en-GB" dirty="0"/>
          </a:p>
        </p:txBody>
      </p:sp>
      <p:sp>
        <p:nvSpPr>
          <p:cNvPr id="8" name="TextBox 7">
            <a:extLst>
              <a:ext uri="{FF2B5EF4-FFF2-40B4-BE49-F238E27FC236}">
                <a16:creationId xmlns:a16="http://schemas.microsoft.com/office/drawing/2014/main" id="{29130ED2-A4F8-7E82-3B12-6F7A6748A90F}"/>
              </a:ext>
            </a:extLst>
          </p:cNvPr>
          <p:cNvSpPr txBox="1"/>
          <p:nvPr/>
        </p:nvSpPr>
        <p:spPr>
          <a:xfrm>
            <a:off x="161488" y="2677657"/>
            <a:ext cx="11155261" cy="923330"/>
          </a:xfrm>
          <a:prstGeom prst="rect">
            <a:avLst/>
          </a:prstGeom>
          <a:noFill/>
        </p:spPr>
        <p:txBody>
          <a:bodyPr wrap="square">
            <a:spAutoFit/>
          </a:bodyPr>
          <a:lstStyle/>
          <a:p>
            <a:r>
              <a:rPr lang="en-GB" dirty="0"/>
              <a:t>[12]”</a:t>
            </a:r>
            <a:r>
              <a:rPr lang="en-GB" dirty="0" err="1"/>
              <a:t>Sketchfab</a:t>
            </a:r>
            <a:r>
              <a:rPr lang="en-GB" dirty="0"/>
              <a:t>”, Japanese Bridge Garden, </a:t>
            </a:r>
            <a:r>
              <a:rPr lang="en-GB" i="1" dirty="0"/>
              <a:t>Sketchfab</a:t>
            </a:r>
            <a:r>
              <a:rPr lang="en-GB" dirty="0"/>
              <a:t>,2023.[Online] Available:</a:t>
            </a:r>
          </a:p>
          <a:p>
            <a:r>
              <a:rPr lang="en-GB" dirty="0">
                <a:hlinkClick r:id="rId3"/>
              </a:rPr>
              <a:t>https://sketchfab.com/3d-models/japanese-bridge-garden-d122e17593eb4012913cde927486d15a</a:t>
            </a:r>
            <a:endParaRPr lang="en-GB" dirty="0"/>
          </a:p>
          <a:p>
            <a:r>
              <a:rPr lang="en-GB" dirty="0"/>
              <a:t>[Accessed 06/04/2023]</a:t>
            </a:r>
          </a:p>
        </p:txBody>
      </p:sp>
      <p:sp>
        <p:nvSpPr>
          <p:cNvPr id="10" name="TextBox 9">
            <a:extLst>
              <a:ext uri="{FF2B5EF4-FFF2-40B4-BE49-F238E27FC236}">
                <a16:creationId xmlns:a16="http://schemas.microsoft.com/office/drawing/2014/main" id="{FCD06FDD-CC17-5E7F-AA42-3F57654CB96E}"/>
              </a:ext>
            </a:extLst>
          </p:cNvPr>
          <p:cNvSpPr txBox="1"/>
          <p:nvPr/>
        </p:nvSpPr>
        <p:spPr>
          <a:xfrm>
            <a:off x="161488" y="230833"/>
            <a:ext cx="11743190" cy="923330"/>
          </a:xfrm>
          <a:prstGeom prst="rect">
            <a:avLst/>
          </a:prstGeom>
          <a:noFill/>
        </p:spPr>
        <p:txBody>
          <a:bodyPr wrap="square">
            <a:spAutoFit/>
          </a:bodyPr>
          <a:lstStyle/>
          <a:p>
            <a:r>
              <a:rPr lang="en-GB" sz="1800" dirty="0">
                <a:hlinkClick r:id="rId4"/>
              </a:rPr>
              <a:t>[10] </a:t>
            </a:r>
            <a:r>
              <a:rPr lang="en-GB" sz="1800" dirty="0"/>
              <a:t>C. Chapmen, </a:t>
            </a:r>
            <a:r>
              <a:rPr lang="en-GB" sz="1800" dirty="0">
                <a:hlinkClick r:id="rId5"/>
              </a:rPr>
              <a:t>“</a:t>
            </a:r>
            <a:r>
              <a:rPr lang="en-GB" sz="1800" dirty="0" err="1">
                <a:hlinkClick r:id="rId5"/>
              </a:rPr>
              <a:t>Color</a:t>
            </a:r>
            <a:r>
              <a:rPr lang="en-GB" sz="1800" dirty="0">
                <a:hlinkClick r:id="rId5"/>
              </a:rPr>
              <a:t> theory for designers, part 3: How to create your own </a:t>
            </a:r>
            <a:r>
              <a:rPr lang="en-GB" sz="1800" dirty="0" err="1">
                <a:hlinkClick r:id="rId5"/>
              </a:rPr>
              <a:t>color</a:t>
            </a:r>
            <a:r>
              <a:rPr lang="en-GB" sz="1800" dirty="0">
                <a:hlinkClick r:id="rId5"/>
              </a:rPr>
              <a:t> schemes, </a:t>
            </a:r>
            <a:r>
              <a:rPr lang="en-GB" sz="1800" i="1" dirty="0">
                <a:hlinkClick r:id="rId5"/>
              </a:rPr>
              <a:t>Smashing Magazine, </a:t>
            </a:r>
            <a:r>
              <a:rPr lang="en-GB" sz="1800" dirty="0">
                <a:hlinkClick r:id="rId5"/>
              </a:rPr>
              <a:t>May, 20, 2021.[Online] Available: https://www.smashingmagazine.com/2010/02/color-theory-for-designer-part-3-creating-your-own-color-palettes/[Accessed</a:t>
            </a:r>
            <a:r>
              <a:rPr lang="en-GB" sz="1800" dirty="0"/>
              <a:t> 04/04/2023]</a:t>
            </a:r>
          </a:p>
        </p:txBody>
      </p:sp>
    </p:spTree>
    <p:extLst>
      <p:ext uri="{BB962C8B-B14F-4D97-AF65-F5344CB8AC3E}">
        <p14:creationId xmlns:p14="http://schemas.microsoft.com/office/powerpoint/2010/main" val="106493286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1534</TotalTime>
  <Words>1341</Words>
  <Application>Microsoft Office PowerPoint</Application>
  <PresentationFormat>Widescreen</PresentationFormat>
  <Paragraphs>200</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-apple-system</vt:lpstr>
      <vt:lpstr>devioussans02bold</vt:lpstr>
      <vt:lpstr>Arial</vt:lpstr>
      <vt:lpstr>Calibri</vt:lpstr>
      <vt:lpstr>Century Gothic</vt:lpstr>
      <vt:lpstr>Wingdings 3</vt:lpstr>
      <vt:lpstr>Slice</vt:lpstr>
      <vt:lpstr>3D Diorama and Presentation </vt:lpstr>
      <vt:lpstr>Planning My Diorama</vt:lpstr>
      <vt:lpstr>Research</vt:lpstr>
      <vt:lpstr>PowerPoint Presentation</vt:lpstr>
      <vt:lpstr>Colour Pallet</vt:lpstr>
      <vt:lpstr>Art style</vt:lpstr>
      <vt:lpstr>Rough Sketches</vt:lpstr>
      <vt:lpstr>Concept/Whiteboxing</vt:lpstr>
      <vt:lpstr>Models </vt:lpstr>
      <vt:lpstr>UV Unwrapping</vt:lpstr>
      <vt:lpstr>PowerPoint Presentation</vt:lpstr>
      <vt:lpstr>Texturing</vt:lpstr>
      <vt:lpstr>Finished Diorama/Render</vt:lpstr>
      <vt:lpstr>Faults and Issues</vt:lpstr>
      <vt:lpstr>Things I Would Improve Next Time</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3D Diorama and Presentation</dc:title>
  <dc:creator>Kathrine Williams-Kirby</dc:creator>
  <cp:lastModifiedBy>Kathrine</cp:lastModifiedBy>
  <cp:revision>317</cp:revision>
  <dcterms:created xsi:type="dcterms:W3CDTF">2023-02-07T10:16:29Z</dcterms:created>
  <dcterms:modified xsi:type="dcterms:W3CDTF">2023-04-28T15:24:25Z</dcterms:modified>
</cp:coreProperties>
</file>