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44"/>
  </p:handoutMasterIdLst>
  <p:sldIdLst>
    <p:sldId id="256" r:id="rId5"/>
    <p:sldId id="314" r:id="rId6"/>
    <p:sldId id="258" r:id="rId7"/>
    <p:sldId id="257" r:id="rId8"/>
    <p:sldId id="280" r:id="rId9"/>
    <p:sldId id="281" r:id="rId10"/>
    <p:sldId id="282" r:id="rId11"/>
    <p:sldId id="283" r:id="rId12"/>
    <p:sldId id="284" r:id="rId13"/>
    <p:sldId id="285" r:id="rId14"/>
    <p:sldId id="286" r:id="rId15"/>
    <p:sldId id="287" r:id="rId16"/>
    <p:sldId id="288" r:id="rId17"/>
    <p:sldId id="289" r:id="rId18"/>
    <p:sldId id="290" r:id="rId19"/>
    <p:sldId id="291" r:id="rId20"/>
    <p:sldId id="292" r:id="rId21"/>
    <p:sldId id="293" r:id="rId22"/>
    <p:sldId id="294" r:id="rId23"/>
    <p:sldId id="295" r:id="rId24"/>
    <p:sldId id="296" r:id="rId25"/>
    <p:sldId id="297" r:id="rId26"/>
    <p:sldId id="298" r:id="rId27"/>
    <p:sldId id="299" r:id="rId28"/>
    <p:sldId id="300" r:id="rId29"/>
    <p:sldId id="301" r:id="rId30"/>
    <p:sldId id="302" r:id="rId31"/>
    <p:sldId id="303" r:id="rId32"/>
    <p:sldId id="304" r:id="rId33"/>
    <p:sldId id="305" r:id="rId34"/>
    <p:sldId id="306" r:id="rId35"/>
    <p:sldId id="307" r:id="rId36"/>
    <p:sldId id="308" r:id="rId37"/>
    <p:sldId id="309" r:id="rId38"/>
    <p:sldId id="310" r:id="rId39"/>
    <p:sldId id="311" r:id="rId40"/>
    <p:sldId id="312" r:id="rId41"/>
    <p:sldId id="313" r:id="rId42"/>
    <p:sldId id="279"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6FCA13-86E6-42A7-AE89-3C22D261D866}" v="1" dt="2026-02-04T15:28:15.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7" d="100"/>
          <a:sy n="97" d="100"/>
        </p:scale>
        <p:origin x="1032"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um Paracha" userId="013a7ff6-5a06-45bd-a89a-f74c5a3671ea" providerId="ADAL" clId="{DC4B95BA-7995-49B9-AAB6-92AF370E6C74}"/>
    <pc:docChg chg="addSld modSld">
      <pc:chgData name="Anum Paracha" userId="013a7ff6-5a06-45bd-a89a-f74c5a3671ea" providerId="ADAL" clId="{DC4B95BA-7995-49B9-AAB6-92AF370E6C74}" dt="2026-02-04T15:28:36.938" v="7" actId="1038"/>
      <pc:docMkLst>
        <pc:docMk/>
      </pc:docMkLst>
      <pc:sldChg chg="modSp add mod">
        <pc:chgData name="Anum Paracha" userId="013a7ff6-5a06-45bd-a89a-f74c5a3671ea" providerId="ADAL" clId="{DC4B95BA-7995-49B9-AAB6-92AF370E6C74}" dt="2026-02-04T15:28:36.938" v="7" actId="1038"/>
        <pc:sldMkLst>
          <pc:docMk/>
          <pc:sldMk cId="893414337" sldId="314"/>
        </pc:sldMkLst>
        <pc:spChg chg="mod">
          <ac:chgData name="Anum Paracha" userId="013a7ff6-5a06-45bd-a89a-f74c5a3671ea" providerId="ADAL" clId="{DC4B95BA-7995-49B9-AAB6-92AF370E6C74}" dt="2026-02-04T15:28:36.938" v="7" actId="1038"/>
          <ac:spMkLst>
            <pc:docMk/>
            <pc:sldMk cId="893414337" sldId="314"/>
            <ac:spMk id="9" creationId="{32A4CC3D-C47D-C5FA-4247-CFE94388FCA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opentextbc.ca/dbdesign01/chapter/chapter-9-integrity-rules-and-constraints/" TargetMode="External"/><Relationship Id="rId2" Type="http://schemas.openxmlformats.org/officeDocument/2006/relationships/hyperlink" Target="https://opentextbc.ca/dbdesign01/chapter/chapter-8-entity-relationship-mode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ACCA4023 -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Introduction to Web and Database Concepts</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Suneth Fernando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523220"/>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03 : </a:t>
            </a:r>
            <a:r>
              <a:rPr lang="en-GB" sz="2800" b="1" i="1" dirty="0">
                <a:solidFill>
                  <a:srgbClr val="FFFF00"/>
                </a:solidFill>
                <a:effectLst>
                  <a:outerShdw blurRad="38100" dist="38100" dir="2700000" algn="tl">
                    <a:srgbClr val="000000">
                      <a:alpha val="43137"/>
                    </a:srgbClr>
                  </a:outerShdw>
                </a:effectLst>
              </a:rPr>
              <a:t>Entity Relationship modelling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FD4393C-9202-34A9-020E-62C3B85A7B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3808" y="260648"/>
            <a:ext cx="6192688" cy="5269235"/>
          </a:xfrm>
          <a:prstGeom prst="rect">
            <a:avLst/>
          </a:prstGeom>
        </p:spPr>
      </p:pic>
      <p:sp>
        <p:nvSpPr>
          <p:cNvPr id="6" name="TextBox 5">
            <a:extLst>
              <a:ext uri="{FF2B5EF4-FFF2-40B4-BE49-F238E27FC236}">
                <a16:creationId xmlns:a16="http://schemas.microsoft.com/office/drawing/2014/main" id="{7816C611-1CB9-454C-6F25-7E0C00A03672}"/>
              </a:ext>
            </a:extLst>
          </p:cNvPr>
          <p:cNvSpPr txBox="1"/>
          <p:nvPr/>
        </p:nvSpPr>
        <p:spPr>
          <a:xfrm>
            <a:off x="251520" y="548680"/>
            <a:ext cx="2376264" cy="553998"/>
          </a:xfrm>
          <a:prstGeom prst="rect">
            <a:avLst/>
          </a:prstGeom>
          <a:noFill/>
        </p:spPr>
        <p:txBody>
          <a:bodyPr wrap="square" rtlCol="0">
            <a:spAutoFit/>
          </a:bodyPr>
          <a:lstStyle/>
          <a:p>
            <a:r>
              <a:rPr lang="en-GB" sz="3000" dirty="0"/>
              <a:t>Module Map </a:t>
            </a:r>
          </a:p>
        </p:txBody>
      </p:sp>
      <p:sp>
        <p:nvSpPr>
          <p:cNvPr id="9" name="Rectangle 8">
            <a:extLst>
              <a:ext uri="{FF2B5EF4-FFF2-40B4-BE49-F238E27FC236}">
                <a16:creationId xmlns:a16="http://schemas.microsoft.com/office/drawing/2014/main" id="{32A4CC3D-C47D-C5FA-4247-CFE94388FCA0}"/>
              </a:ext>
            </a:extLst>
          </p:cNvPr>
          <p:cNvSpPr/>
          <p:nvPr/>
        </p:nvSpPr>
        <p:spPr>
          <a:xfrm>
            <a:off x="5292080" y="2492896"/>
            <a:ext cx="1368152" cy="720080"/>
          </a:xfrm>
          <a:prstGeom prst="rect">
            <a:avLst/>
          </a:prstGeom>
          <a:noFill/>
          <a:ln w="38100">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893414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gn="just">
              <a:buFont typeface="Wingdings" panose="05000000000000000000" pitchFamily="2" charset="2"/>
              <a:buChar char="Ø"/>
            </a:pPr>
            <a:r>
              <a:rPr lang="en-US" b="1" i="0" dirty="0">
                <a:solidFill>
                  <a:srgbClr val="00B0F0"/>
                </a:solidFill>
                <a:effectLst>
                  <a:outerShdw blurRad="38100" dist="38100" dir="2700000" algn="tl">
                    <a:srgbClr val="000000">
                      <a:alpha val="43137"/>
                    </a:srgbClr>
                  </a:outerShdw>
                </a:effectLst>
                <a:latin typeface="Cormorant Garamond"/>
              </a:rPr>
              <a:t>Entity, Entity Set and Entity Type</a:t>
            </a:r>
          </a:p>
          <a:p>
            <a:pPr algn="just">
              <a:buFont typeface="Wingdings" panose="05000000000000000000" pitchFamily="2" charset="2"/>
              <a:buChar char="Ø"/>
            </a:pPr>
            <a:r>
              <a:rPr lang="en-US" b="1" dirty="0">
                <a:solidFill>
                  <a:srgbClr val="00B0F0"/>
                </a:solidFill>
                <a:effectLst>
                  <a:outerShdw blurRad="38100" dist="38100" dir="2700000" algn="tl">
                    <a:srgbClr val="000000">
                      <a:alpha val="43137"/>
                    </a:srgbClr>
                  </a:outerShdw>
                </a:effectLst>
                <a:latin typeface="Cormorant Garamond"/>
              </a:rPr>
              <a:t>Kinds of Entities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Types of Attributes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Types of Keys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Types of Relationships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Integrity Rules and Constraints</a:t>
            </a:r>
          </a:p>
          <a:p>
            <a:pPr algn="just">
              <a:buFont typeface="Wingdings" panose="05000000000000000000" pitchFamily="2" charset="2"/>
              <a:buChar char="Ø"/>
            </a:pPr>
            <a:endParaRPr lang="en-GB"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US"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GB" dirty="0">
              <a:solidFill>
                <a:srgbClr val="00B0F0"/>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pPr algn="l"/>
            <a:r>
              <a:rPr lang="en-US" b="1" i="0" dirty="0">
                <a:solidFill>
                  <a:srgbClr val="373D3F"/>
                </a:solidFill>
                <a:effectLst>
                  <a:outerShdw blurRad="38100" dist="38100" dir="2700000" algn="tl">
                    <a:srgbClr val="000000">
                      <a:alpha val="43137"/>
                    </a:srgbClr>
                  </a:outerShdw>
                </a:effectLst>
                <a:latin typeface="Cormorant Garamond"/>
              </a:rPr>
              <a:t>Entity, Entity Set and Entity Type</a:t>
            </a:r>
          </a:p>
        </p:txBody>
      </p:sp>
      <p:sp>
        <p:nvSpPr>
          <p:cNvPr id="6" name="TextBox 5">
            <a:extLst>
              <a:ext uri="{FF2B5EF4-FFF2-40B4-BE49-F238E27FC236}">
                <a16:creationId xmlns:a16="http://schemas.microsoft.com/office/drawing/2014/main" id="{0E142DAB-625A-4FDE-A7F5-030981695BB9}"/>
              </a:ext>
            </a:extLst>
          </p:cNvPr>
          <p:cNvSpPr txBox="1"/>
          <p:nvPr/>
        </p:nvSpPr>
        <p:spPr>
          <a:xfrm>
            <a:off x="239673" y="1340768"/>
            <a:ext cx="8664654" cy="3108543"/>
          </a:xfrm>
          <a:prstGeom prst="rect">
            <a:avLst/>
          </a:prstGeom>
          <a:noFill/>
        </p:spPr>
        <p:txBody>
          <a:bodyPr wrap="square" rtlCol="0">
            <a:spAutoFit/>
          </a:bodyPr>
          <a:lstStyle/>
          <a:p>
            <a:pPr algn="l"/>
            <a:r>
              <a:rPr lang="en-US" sz="2800" b="0" i="0" dirty="0">
                <a:solidFill>
                  <a:srgbClr val="373D3F"/>
                </a:solidFill>
                <a:effectLst/>
                <a:latin typeface="Lora"/>
              </a:rPr>
              <a:t>An </a:t>
            </a:r>
            <a:r>
              <a:rPr lang="en-US" sz="2800" b="1" i="1" dirty="0">
                <a:solidFill>
                  <a:srgbClr val="373D3F"/>
                </a:solidFill>
                <a:effectLst>
                  <a:outerShdw blurRad="38100" dist="38100" dir="2700000" algn="tl">
                    <a:srgbClr val="000000">
                      <a:alpha val="43137"/>
                    </a:srgbClr>
                  </a:outerShdw>
                </a:effectLst>
                <a:latin typeface="Lora"/>
              </a:rPr>
              <a:t>entity</a:t>
            </a:r>
            <a:r>
              <a:rPr lang="en-US" sz="2800" b="0" i="0" dirty="0">
                <a:solidFill>
                  <a:srgbClr val="373D3F"/>
                </a:solidFill>
                <a:effectLst/>
                <a:latin typeface="Lora"/>
              </a:rPr>
              <a:t> is an object in the real world with an independent existence that can be differentiated from other objects. An entity might be</a:t>
            </a:r>
          </a:p>
          <a:p>
            <a:pPr marL="457200" indent="-457200" algn="l">
              <a:buFont typeface="Wingdings" panose="05000000000000000000" pitchFamily="2" charset="2"/>
              <a:buChar char="Ø"/>
            </a:pPr>
            <a:r>
              <a:rPr lang="en-US" sz="2800" b="0" i="0" dirty="0">
                <a:solidFill>
                  <a:srgbClr val="373D3F"/>
                </a:solidFill>
                <a:effectLst/>
                <a:latin typeface="Lora"/>
              </a:rPr>
              <a:t>An object with physical existence (e.g., a lecturer, a student, a car)</a:t>
            </a:r>
          </a:p>
          <a:p>
            <a:pPr marL="457200" indent="-457200" algn="l">
              <a:buFont typeface="Wingdings" panose="05000000000000000000" pitchFamily="2" charset="2"/>
              <a:buChar char="Ø"/>
            </a:pPr>
            <a:r>
              <a:rPr lang="en-US" sz="2800" b="0" i="0" dirty="0">
                <a:solidFill>
                  <a:srgbClr val="373D3F"/>
                </a:solidFill>
                <a:effectLst/>
                <a:latin typeface="Lora"/>
              </a:rPr>
              <a:t>An object with conceptual existence (e.g., a course, a job, a position)</a:t>
            </a:r>
          </a:p>
        </p:txBody>
      </p:sp>
    </p:spTree>
    <p:extLst>
      <p:ext uri="{BB962C8B-B14F-4D97-AF65-F5344CB8AC3E}">
        <p14:creationId xmlns:p14="http://schemas.microsoft.com/office/powerpoint/2010/main" val="1947463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pPr algn="l"/>
            <a:r>
              <a:rPr lang="en-US" b="1" i="0" dirty="0">
                <a:solidFill>
                  <a:srgbClr val="373D3F"/>
                </a:solidFill>
                <a:effectLst>
                  <a:outerShdw blurRad="38100" dist="38100" dir="2700000" algn="tl">
                    <a:srgbClr val="000000">
                      <a:alpha val="43137"/>
                    </a:srgbClr>
                  </a:outerShdw>
                </a:effectLst>
                <a:latin typeface="Cormorant Garamond"/>
              </a:rPr>
              <a:t>Entity, Entity Set and Entity Type</a:t>
            </a:r>
          </a:p>
        </p:txBody>
      </p:sp>
      <p:sp>
        <p:nvSpPr>
          <p:cNvPr id="6" name="TextBox 5">
            <a:extLst>
              <a:ext uri="{FF2B5EF4-FFF2-40B4-BE49-F238E27FC236}">
                <a16:creationId xmlns:a16="http://schemas.microsoft.com/office/drawing/2014/main" id="{0E142DAB-625A-4FDE-A7F5-030981695BB9}"/>
              </a:ext>
            </a:extLst>
          </p:cNvPr>
          <p:cNvSpPr txBox="1"/>
          <p:nvPr/>
        </p:nvSpPr>
        <p:spPr>
          <a:xfrm>
            <a:off x="239673" y="1052736"/>
            <a:ext cx="8664654" cy="2677656"/>
          </a:xfrm>
          <a:prstGeom prst="rect">
            <a:avLst/>
          </a:prstGeom>
          <a:noFill/>
        </p:spPr>
        <p:txBody>
          <a:bodyPr wrap="square" rtlCol="0">
            <a:spAutoFit/>
          </a:bodyPr>
          <a:lstStyle/>
          <a:p>
            <a:pPr algn="l"/>
            <a:r>
              <a:rPr lang="en-US" sz="2800" b="0" i="0" dirty="0">
                <a:solidFill>
                  <a:srgbClr val="373D3F"/>
                </a:solidFill>
                <a:effectLst/>
                <a:latin typeface="Lora"/>
              </a:rPr>
              <a:t>Another term to know is </a:t>
            </a:r>
            <a:r>
              <a:rPr lang="en-US" sz="2800" b="1" i="1" dirty="0">
                <a:solidFill>
                  <a:srgbClr val="373D3F"/>
                </a:solidFill>
                <a:effectLst>
                  <a:outerShdw blurRad="38100" dist="38100" dir="2700000" algn="tl">
                    <a:srgbClr val="000000">
                      <a:alpha val="43137"/>
                    </a:srgbClr>
                  </a:outerShdw>
                </a:effectLst>
                <a:latin typeface="Lora"/>
              </a:rPr>
              <a:t>entity type</a:t>
            </a:r>
            <a:r>
              <a:rPr lang="en-US" sz="2800" b="1" i="0" dirty="0">
                <a:solidFill>
                  <a:srgbClr val="373D3F"/>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which defines a collection of similar entities.</a:t>
            </a:r>
          </a:p>
          <a:p>
            <a:pPr algn="l"/>
            <a:r>
              <a:rPr lang="en-US" sz="2800" b="0" i="0" dirty="0">
                <a:solidFill>
                  <a:srgbClr val="373D3F"/>
                </a:solidFill>
                <a:effectLst/>
                <a:latin typeface="Lora"/>
              </a:rPr>
              <a:t>An </a:t>
            </a:r>
            <a:r>
              <a:rPr lang="en-US" sz="2800" b="1" i="1" dirty="0">
                <a:solidFill>
                  <a:srgbClr val="373D3F"/>
                </a:solidFill>
                <a:effectLst>
                  <a:outerShdw blurRad="38100" dist="38100" dir="2700000" algn="tl">
                    <a:srgbClr val="000000">
                      <a:alpha val="43137"/>
                    </a:srgbClr>
                  </a:outerShdw>
                </a:effectLst>
                <a:latin typeface="Lora"/>
              </a:rPr>
              <a:t>entity set</a:t>
            </a:r>
            <a:r>
              <a:rPr lang="en-US" sz="2800" b="1" i="0" dirty="0">
                <a:solidFill>
                  <a:srgbClr val="373D3F"/>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is a collection of entities of an entity type at a particular point of time. In an entity relationship diagram (ERD), an entity type is represented by a name in a box. For example, the entity type is EMPLOYEE.</a:t>
            </a:r>
          </a:p>
        </p:txBody>
      </p:sp>
      <p:pic>
        <p:nvPicPr>
          <p:cNvPr id="1026" name="Picture 2" descr="A yellow rectangle with e1, e2 and en inside. There is an arrow from the yellow box to a blue rectangle with the work EMPLOYEE in capitals. Over the arrow are the words Represent in ER diagram. To the far left it says Entity set.">
            <a:extLst>
              <a:ext uri="{FF2B5EF4-FFF2-40B4-BE49-F238E27FC236}">
                <a16:creationId xmlns:a16="http://schemas.microsoft.com/office/drawing/2014/main" id="{B86BD2A4-DD7E-4E47-9954-7A5D4755CE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3861048"/>
            <a:ext cx="6120781" cy="1754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0470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323528" y="1700808"/>
            <a:ext cx="8664654" cy="1384995"/>
          </a:xfrm>
          <a:prstGeom prst="rect">
            <a:avLst/>
          </a:prstGeom>
          <a:noFill/>
        </p:spPr>
        <p:txBody>
          <a:bodyPr wrap="square" rtlCol="0">
            <a:spAutoFit/>
          </a:bodyPr>
          <a:lstStyle/>
          <a:p>
            <a:pPr algn="l"/>
            <a:r>
              <a:rPr lang="en-US" sz="2800" b="0" i="0" dirty="0">
                <a:solidFill>
                  <a:srgbClr val="373D3F"/>
                </a:solidFill>
                <a:effectLst/>
                <a:latin typeface="Lora"/>
              </a:rPr>
              <a:t>You should also be familiar with different kinds of entities including independent entities, dependent entities and characteristic entities. These are described below.</a:t>
            </a:r>
          </a:p>
        </p:txBody>
      </p:sp>
    </p:spTree>
    <p:extLst>
      <p:ext uri="{BB962C8B-B14F-4D97-AF65-F5344CB8AC3E}">
        <p14:creationId xmlns:p14="http://schemas.microsoft.com/office/powerpoint/2010/main" val="1620554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4585871"/>
          </a:xfrm>
          <a:prstGeom prst="rect">
            <a:avLst/>
          </a:prstGeom>
          <a:noFill/>
        </p:spPr>
        <p:txBody>
          <a:bodyPr wrap="square" rtlCol="0">
            <a:spAutoFit/>
          </a:bodyPr>
          <a:lstStyle/>
          <a:p>
            <a:pPr algn="l"/>
            <a:r>
              <a:rPr lang="en-US" sz="2800" b="1" i="1" dirty="0">
                <a:solidFill>
                  <a:srgbClr val="373D3F"/>
                </a:solidFill>
                <a:effectLst>
                  <a:outerShdw blurRad="38100" dist="38100" dir="2700000" algn="tl">
                    <a:srgbClr val="000000">
                      <a:alpha val="43137"/>
                    </a:srgbClr>
                  </a:outerShdw>
                </a:effectLst>
                <a:latin typeface="Cormorant Garamond"/>
              </a:rPr>
              <a:t>Independent entities</a:t>
            </a:r>
          </a:p>
          <a:p>
            <a:pPr algn="l"/>
            <a:r>
              <a:rPr lang="en-US" sz="2800" b="1" i="1" dirty="0">
                <a:solidFill>
                  <a:srgbClr val="00B0F0"/>
                </a:solidFill>
                <a:effectLst/>
                <a:latin typeface="Lora"/>
              </a:rPr>
              <a:t>Independent entities</a:t>
            </a:r>
            <a:r>
              <a:rPr lang="en-US" sz="2800" b="1" i="0" dirty="0">
                <a:solidFill>
                  <a:srgbClr val="00B0F0"/>
                </a:solidFill>
                <a:effectLst/>
                <a:latin typeface="Lora"/>
              </a:rPr>
              <a:t>,</a:t>
            </a:r>
            <a:r>
              <a:rPr lang="en-US" sz="2800" b="0" i="0" dirty="0">
                <a:solidFill>
                  <a:srgbClr val="373D3F"/>
                </a:solidFill>
                <a:effectLst/>
                <a:latin typeface="Lora"/>
              </a:rPr>
              <a:t> also referred to as </a:t>
            </a:r>
            <a:r>
              <a:rPr lang="en-US" sz="2800" b="1" i="0" dirty="0">
                <a:solidFill>
                  <a:srgbClr val="373D3F"/>
                </a:solidFill>
                <a:effectLst>
                  <a:outerShdw blurRad="38100" dist="38100" dir="2700000" algn="tl">
                    <a:srgbClr val="000000">
                      <a:alpha val="43137"/>
                    </a:srgbClr>
                  </a:outerShdw>
                </a:effectLst>
                <a:latin typeface="Lora"/>
              </a:rPr>
              <a:t>kernels,</a:t>
            </a:r>
            <a:r>
              <a:rPr lang="en-US" sz="2800" b="0" i="0" dirty="0">
                <a:solidFill>
                  <a:srgbClr val="373D3F"/>
                </a:solidFill>
                <a:effectLst/>
                <a:latin typeface="Lora"/>
              </a:rPr>
              <a:t> are the backbone of the database. They are what other tables are based on. </a:t>
            </a:r>
            <a:r>
              <a:rPr lang="en-US" sz="2800" b="1" i="1" dirty="0">
                <a:solidFill>
                  <a:srgbClr val="373D3F"/>
                </a:solidFill>
                <a:effectLst>
                  <a:outerShdw blurRad="38100" dist="38100" dir="2700000" algn="tl">
                    <a:srgbClr val="000000">
                      <a:alpha val="43137"/>
                    </a:srgbClr>
                  </a:outerShdw>
                </a:effectLst>
                <a:latin typeface="Lora"/>
              </a:rPr>
              <a:t>Kernels</a:t>
            </a:r>
            <a:r>
              <a:rPr lang="en-US" sz="2800" b="1" i="0" dirty="0">
                <a:solidFill>
                  <a:srgbClr val="373D3F"/>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have the following characteristics:</a:t>
            </a:r>
          </a:p>
          <a:p>
            <a:pPr marL="457200" indent="-457200" algn="l">
              <a:buFont typeface="Wingdings" panose="05000000000000000000" pitchFamily="2" charset="2"/>
              <a:buChar char="Ø"/>
            </a:pPr>
            <a:r>
              <a:rPr lang="en-US" sz="2800" b="0" i="0" dirty="0">
                <a:solidFill>
                  <a:srgbClr val="373D3F"/>
                </a:solidFill>
                <a:effectLst/>
                <a:latin typeface="Lora"/>
              </a:rPr>
              <a:t>They are the building blocks of a database.</a:t>
            </a:r>
          </a:p>
          <a:p>
            <a:pPr marL="457200" indent="-457200" algn="l">
              <a:buFont typeface="Wingdings" panose="05000000000000000000" pitchFamily="2" charset="2"/>
              <a:buChar char="Ø"/>
            </a:pPr>
            <a:r>
              <a:rPr lang="en-US" sz="2800" b="0" i="0" dirty="0">
                <a:solidFill>
                  <a:srgbClr val="373D3F"/>
                </a:solidFill>
                <a:effectLst/>
                <a:latin typeface="Lora"/>
              </a:rPr>
              <a:t>The primary key may be simple or composite.</a:t>
            </a:r>
          </a:p>
          <a:p>
            <a:pPr marL="457200" indent="-457200" algn="l">
              <a:buFont typeface="Wingdings" panose="05000000000000000000" pitchFamily="2" charset="2"/>
              <a:buChar char="Ø"/>
            </a:pPr>
            <a:r>
              <a:rPr lang="en-US" sz="2800" b="0" i="0" dirty="0">
                <a:solidFill>
                  <a:srgbClr val="373D3F"/>
                </a:solidFill>
                <a:effectLst/>
                <a:latin typeface="Lora"/>
              </a:rPr>
              <a:t>The primary key is not a foreign key.</a:t>
            </a:r>
          </a:p>
          <a:p>
            <a:pPr marL="457200" indent="-457200" algn="l">
              <a:buFont typeface="Wingdings" panose="05000000000000000000" pitchFamily="2" charset="2"/>
              <a:buChar char="Ø"/>
            </a:pPr>
            <a:r>
              <a:rPr lang="en-US" sz="2800" b="0" i="0" dirty="0">
                <a:solidFill>
                  <a:srgbClr val="373D3F"/>
                </a:solidFill>
                <a:effectLst/>
                <a:latin typeface="Lora"/>
              </a:rPr>
              <a:t>They do not depend on another entity for their existence.</a:t>
            </a:r>
          </a:p>
          <a:p>
            <a:pPr algn="l"/>
            <a:r>
              <a:rPr lang="en-US" sz="2000" b="0" i="0" dirty="0">
                <a:solidFill>
                  <a:srgbClr val="373D3F"/>
                </a:solidFill>
                <a:effectLst/>
                <a:latin typeface="Lora"/>
              </a:rPr>
              <a:t>If we refer back to a database, examples of an independent entity include the </a:t>
            </a:r>
            <a:r>
              <a:rPr lang="en-US" sz="2000" b="1" i="0" dirty="0">
                <a:solidFill>
                  <a:srgbClr val="373D3F"/>
                </a:solidFill>
                <a:effectLst>
                  <a:outerShdw blurRad="38100" dist="38100" dir="2700000" algn="tl">
                    <a:srgbClr val="000000">
                      <a:alpha val="43137"/>
                    </a:srgbClr>
                  </a:outerShdw>
                </a:effectLst>
                <a:latin typeface="Lora"/>
              </a:rPr>
              <a:t>Customer table, Employee table or Product table.</a:t>
            </a:r>
          </a:p>
        </p:txBody>
      </p:sp>
    </p:spTree>
    <p:extLst>
      <p:ext uri="{BB962C8B-B14F-4D97-AF65-F5344CB8AC3E}">
        <p14:creationId xmlns:p14="http://schemas.microsoft.com/office/powerpoint/2010/main" val="3338575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4616648"/>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Dependent entities</a:t>
            </a:r>
          </a:p>
          <a:p>
            <a:pPr algn="l"/>
            <a:r>
              <a:rPr lang="en-US" sz="2800" b="1" i="1" dirty="0">
                <a:solidFill>
                  <a:srgbClr val="00B0F0"/>
                </a:solidFill>
                <a:effectLst>
                  <a:outerShdw blurRad="38100" dist="38100" dir="2700000" algn="tl">
                    <a:srgbClr val="000000">
                      <a:alpha val="43137"/>
                    </a:srgbClr>
                  </a:outerShdw>
                </a:effectLst>
                <a:latin typeface="Lora"/>
              </a:rPr>
              <a:t>Dependent entities</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also referred to as </a:t>
            </a:r>
            <a:r>
              <a:rPr lang="en-US" sz="2800" b="0" i="1" dirty="0">
                <a:solidFill>
                  <a:srgbClr val="373D3F"/>
                </a:solidFill>
                <a:effectLst/>
                <a:latin typeface="Lora"/>
              </a:rPr>
              <a:t>derived entities</a:t>
            </a:r>
            <a:r>
              <a:rPr lang="en-US" sz="2800" b="0" i="0" dirty="0">
                <a:solidFill>
                  <a:srgbClr val="373D3F"/>
                </a:solidFill>
                <a:effectLst/>
                <a:latin typeface="Lora"/>
              </a:rPr>
              <a:t>, depend on other tables for their meaning. These entities have the following characteristics:</a:t>
            </a:r>
            <a:endParaRPr lang="en-US" sz="2800" dirty="0">
              <a:solidFill>
                <a:srgbClr val="373D3F"/>
              </a:solidFill>
              <a:latin typeface="Lora"/>
            </a:endParaRPr>
          </a:p>
          <a:p>
            <a:pPr marL="457200" indent="-457200" algn="l">
              <a:buFont typeface="Wingdings" panose="05000000000000000000" pitchFamily="2" charset="2"/>
              <a:buChar char="Ø"/>
            </a:pPr>
            <a:r>
              <a:rPr lang="en-US" sz="2600" b="0" i="0" dirty="0">
                <a:solidFill>
                  <a:srgbClr val="373D3F"/>
                </a:solidFill>
                <a:effectLst/>
                <a:latin typeface="Lora"/>
              </a:rPr>
              <a:t>Dependent entities are used to connect two kernels together.</a:t>
            </a:r>
          </a:p>
          <a:p>
            <a:pPr marL="457200" indent="-457200" algn="l">
              <a:buFont typeface="Wingdings" panose="05000000000000000000" pitchFamily="2" charset="2"/>
              <a:buChar char="Ø"/>
            </a:pPr>
            <a:r>
              <a:rPr lang="en-US" sz="2600" b="0" i="0" dirty="0">
                <a:solidFill>
                  <a:srgbClr val="373D3F"/>
                </a:solidFill>
                <a:effectLst/>
                <a:latin typeface="Lora"/>
              </a:rPr>
              <a:t>They are said to be existence dependent on two or more tables.</a:t>
            </a:r>
          </a:p>
          <a:p>
            <a:pPr marL="457200" indent="-457200" algn="l">
              <a:buFont typeface="Wingdings" panose="05000000000000000000" pitchFamily="2" charset="2"/>
              <a:buChar char="Ø"/>
            </a:pPr>
            <a:r>
              <a:rPr lang="en-US" sz="2600" b="0" i="0" dirty="0">
                <a:solidFill>
                  <a:srgbClr val="373D3F"/>
                </a:solidFill>
                <a:effectLst/>
                <a:latin typeface="Lora"/>
              </a:rPr>
              <a:t>Many to many relationships become associative tables with at least two foreign keys.</a:t>
            </a:r>
          </a:p>
          <a:p>
            <a:pPr marL="457200" indent="-457200" algn="l">
              <a:buFont typeface="Wingdings" panose="05000000000000000000" pitchFamily="2" charset="2"/>
              <a:buChar char="Ø"/>
            </a:pPr>
            <a:r>
              <a:rPr lang="en-US" sz="2600" b="0" i="0" dirty="0">
                <a:solidFill>
                  <a:srgbClr val="373D3F"/>
                </a:solidFill>
                <a:effectLst/>
                <a:latin typeface="Lora"/>
              </a:rPr>
              <a:t>They may contain other attributes.</a:t>
            </a:r>
          </a:p>
          <a:p>
            <a:pPr marL="457200" indent="-457200" algn="l">
              <a:buFont typeface="Wingdings" panose="05000000000000000000" pitchFamily="2" charset="2"/>
              <a:buChar char="Ø"/>
            </a:pPr>
            <a:r>
              <a:rPr lang="en-US" sz="2600" b="0" i="0" dirty="0">
                <a:solidFill>
                  <a:srgbClr val="373D3F"/>
                </a:solidFill>
                <a:effectLst/>
                <a:latin typeface="Lora"/>
              </a:rPr>
              <a:t>The foreign key identifies each associated table.</a:t>
            </a:r>
          </a:p>
        </p:txBody>
      </p:sp>
    </p:spTree>
    <p:extLst>
      <p:ext uri="{BB962C8B-B14F-4D97-AF65-F5344CB8AC3E}">
        <p14:creationId xmlns:p14="http://schemas.microsoft.com/office/powerpoint/2010/main" val="2886714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3539430"/>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Attributes</a:t>
            </a:r>
          </a:p>
          <a:p>
            <a:pPr marL="457200" indent="-457200" algn="l">
              <a:buFont typeface="Wingdings" panose="05000000000000000000" pitchFamily="2" charset="2"/>
              <a:buChar char="Ø"/>
            </a:pPr>
            <a:r>
              <a:rPr lang="en-US" sz="2800" b="0" i="0" dirty="0">
                <a:solidFill>
                  <a:srgbClr val="373D3F"/>
                </a:solidFill>
                <a:effectLst/>
                <a:latin typeface="Lora"/>
              </a:rPr>
              <a:t>Each entity is described by a set of attributes (e.g., Employee = (Name, Address, Birthdate (Age), Salary).</a:t>
            </a:r>
          </a:p>
          <a:p>
            <a:pPr algn="l"/>
            <a:endParaRPr lang="en-US" sz="2800" b="0" i="0" dirty="0">
              <a:solidFill>
                <a:srgbClr val="373D3F"/>
              </a:solidFill>
              <a:effectLst/>
              <a:latin typeface="Lora"/>
            </a:endParaRPr>
          </a:p>
          <a:p>
            <a:pPr marL="457200" indent="-457200" algn="l">
              <a:buFont typeface="Wingdings" panose="05000000000000000000" pitchFamily="2" charset="2"/>
              <a:buChar char="Ø"/>
            </a:pPr>
            <a:r>
              <a:rPr lang="en-US" sz="2800" b="0" i="0" dirty="0">
                <a:solidFill>
                  <a:srgbClr val="373D3F"/>
                </a:solidFill>
                <a:effectLst/>
                <a:latin typeface="Lora"/>
              </a:rPr>
              <a:t>Each attribute has a name, and is associated with an entity and a domain of legal values. However, the information about attribute domain is not presented on the ERD.</a:t>
            </a:r>
          </a:p>
        </p:txBody>
      </p:sp>
    </p:spTree>
    <p:extLst>
      <p:ext uri="{BB962C8B-B14F-4D97-AF65-F5344CB8AC3E}">
        <p14:creationId xmlns:p14="http://schemas.microsoft.com/office/powerpoint/2010/main" val="1072057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954107"/>
          </a:xfrm>
          <a:prstGeom prst="rect">
            <a:avLst/>
          </a:prstGeom>
          <a:noFill/>
        </p:spPr>
        <p:txBody>
          <a:bodyPr wrap="square" rtlCol="0">
            <a:spAutoFit/>
          </a:bodyPr>
          <a:lstStyle/>
          <a:p>
            <a:pPr algn="l"/>
            <a:r>
              <a:rPr lang="en-US" sz="2800" b="0" i="0" dirty="0">
                <a:solidFill>
                  <a:srgbClr val="373D3F"/>
                </a:solidFill>
                <a:effectLst/>
                <a:latin typeface="Lora"/>
              </a:rPr>
              <a:t>In the entity relationship diagram, shown bellow, each attribute is represented by an oval with a name inside.</a:t>
            </a:r>
          </a:p>
        </p:txBody>
      </p:sp>
      <p:pic>
        <p:nvPicPr>
          <p:cNvPr id="2050" name="Picture 2" descr="One blue rectangle with the word EMPLOYEE. This is connected with a line to four separate yellow ovals. Each has a different word inside it: Name, Address, Birthdate, Salary.">
            <a:extLst>
              <a:ext uri="{FF2B5EF4-FFF2-40B4-BE49-F238E27FC236}">
                <a16:creationId xmlns:a16="http://schemas.microsoft.com/office/drawing/2014/main" id="{B21CCD41-F179-479B-8C69-6C2C945B9D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6676" y="2276872"/>
            <a:ext cx="5710647" cy="2017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04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1340768"/>
            <a:ext cx="8856984" cy="2677656"/>
          </a:xfrm>
          <a:prstGeom prst="rect">
            <a:avLst/>
          </a:prstGeom>
          <a:noFill/>
        </p:spPr>
        <p:txBody>
          <a:bodyPr wrap="square" rtlCol="0">
            <a:spAutoFit/>
          </a:bodyPr>
          <a:lstStyle/>
          <a:p>
            <a:pPr algn="just"/>
            <a:r>
              <a:rPr lang="en-US" sz="2800" b="0" i="0" dirty="0">
                <a:solidFill>
                  <a:srgbClr val="373D3F"/>
                </a:solidFill>
                <a:effectLst/>
                <a:latin typeface="Lora"/>
              </a:rPr>
              <a:t>There are a few types of attributes you need to be familiar with. Some of these are to be left as is, but some need to be adjusted to facilitate representation in the relational model. This first section will discuss the types of attributes. Later on we will discuss fixing the attributes to fit correctly into the relational model..</a:t>
            </a:r>
          </a:p>
        </p:txBody>
      </p:sp>
    </p:spTree>
    <p:extLst>
      <p:ext uri="{BB962C8B-B14F-4D97-AF65-F5344CB8AC3E}">
        <p14:creationId xmlns:p14="http://schemas.microsoft.com/office/powerpoint/2010/main" val="499397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1412776"/>
            <a:ext cx="8856984" cy="2246769"/>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Simple attributes</a:t>
            </a:r>
          </a:p>
          <a:p>
            <a:pPr algn="l"/>
            <a:r>
              <a:rPr lang="en-US" sz="2800" b="1" i="1" dirty="0">
                <a:solidFill>
                  <a:srgbClr val="00B0F0"/>
                </a:solidFill>
                <a:effectLst>
                  <a:outerShdw blurRad="38100" dist="38100" dir="2700000" algn="tl">
                    <a:srgbClr val="000000">
                      <a:alpha val="43137"/>
                    </a:srgbClr>
                  </a:outerShdw>
                </a:effectLst>
                <a:latin typeface="Lora"/>
              </a:rPr>
              <a:t>Simple attributes</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are those drawn from the atomic value domains; they are also called </a:t>
            </a:r>
            <a:r>
              <a:rPr lang="en-US" sz="2800" b="0" i="1" dirty="0">
                <a:solidFill>
                  <a:srgbClr val="373D3F"/>
                </a:solidFill>
                <a:effectLst/>
                <a:latin typeface="Lora"/>
              </a:rPr>
              <a:t>single-valued attributes</a:t>
            </a:r>
            <a:r>
              <a:rPr lang="en-US" sz="2800" b="0" i="0" dirty="0">
                <a:solidFill>
                  <a:srgbClr val="373D3F"/>
                </a:solidFill>
                <a:effectLst/>
                <a:latin typeface="Lora"/>
              </a:rPr>
              <a:t>. In the COMPANY database, an example of this would be: Name = {John} ; Age = {23}</a:t>
            </a:r>
          </a:p>
        </p:txBody>
      </p:sp>
    </p:spTree>
    <p:extLst>
      <p:ext uri="{BB962C8B-B14F-4D97-AF65-F5344CB8AC3E}">
        <p14:creationId xmlns:p14="http://schemas.microsoft.com/office/powerpoint/2010/main" val="348992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894730"/>
            <a:ext cx="8856984" cy="2677656"/>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Composite attributes</a:t>
            </a:r>
          </a:p>
          <a:p>
            <a:pPr algn="l"/>
            <a:r>
              <a:rPr lang="en-US" sz="2800" b="1" i="1" dirty="0">
                <a:solidFill>
                  <a:srgbClr val="00B0F0"/>
                </a:solidFill>
                <a:effectLst>
                  <a:outerShdw blurRad="38100" dist="38100" dir="2700000" algn="tl">
                    <a:srgbClr val="000000">
                      <a:alpha val="43137"/>
                    </a:srgbClr>
                  </a:outerShdw>
                </a:effectLst>
                <a:latin typeface="Lora"/>
              </a:rPr>
              <a:t>Composite attributes</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are those that consist of a hierarchy of attributes. </a:t>
            </a:r>
            <a:r>
              <a:rPr lang="en-US" sz="2800" b="0" i="0" dirty="0">
                <a:solidFill>
                  <a:srgbClr val="333333"/>
                </a:solidFill>
                <a:effectLst/>
                <a:latin typeface="Lora"/>
              </a:rPr>
              <a:t>Using our database example, and shown, Address may consist of Number, Street and Suburb. So this would be written as → Address = {59 + ‘Meek Street’ + ‘Kingsford’}</a:t>
            </a:r>
            <a:endParaRPr lang="en-US" sz="2800" b="0" i="0" dirty="0">
              <a:solidFill>
                <a:srgbClr val="373D3F"/>
              </a:solidFill>
              <a:effectLst/>
              <a:latin typeface="Lora"/>
            </a:endParaRPr>
          </a:p>
        </p:txBody>
      </p:sp>
      <p:pic>
        <p:nvPicPr>
          <p:cNvPr id="3074" name="Picture 2" descr="Blue rectangle with the word EMPLOYEE. Under this are four yellow ovals with the words Name, Address, Birthdate, Salary. There are lines between the rectangle and yellow ovals. Under the Address oval are three white ovals with the words Number, Street, Suburb.">
            <a:extLst>
              <a:ext uri="{FF2B5EF4-FFF2-40B4-BE49-F238E27FC236}">
                <a16:creationId xmlns:a16="http://schemas.microsoft.com/office/drawing/2014/main" id="{FD218363-C333-4E39-BCE4-9831C773B8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3584472"/>
            <a:ext cx="4612608" cy="2044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756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894730"/>
            <a:ext cx="8856984" cy="2246769"/>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Multivalued attributes</a:t>
            </a:r>
          </a:p>
          <a:p>
            <a:pPr algn="just"/>
            <a:r>
              <a:rPr lang="en-US" sz="2800" b="1" i="1" dirty="0">
                <a:solidFill>
                  <a:srgbClr val="00B0F0"/>
                </a:solidFill>
                <a:effectLst>
                  <a:outerShdw blurRad="38100" dist="38100" dir="2700000" algn="tl">
                    <a:srgbClr val="000000">
                      <a:alpha val="43137"/>
                    </a:srgbClr>
                  </a:outerShdw>
                </a:effectLst>
                <a:latin typeface="Lora"/>
              </a:rPr>
              <a:t>Multivalued attributes</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are attributes that have a set of values for each entity. An example of a multivalued attribute from the COMPANY database, as seen are the degrees of an employee: BSc, MIT, PhD.</a:t>
            </a:r>
          </a:p>
        </p:txBody>
      </p:sp>
      <p:pic>
        <p:nvPicPr>
          <p:cNvPr id="4098" name="Picture 2" descr="Blue rectangle with the word EMPLOYEE. A line connects this to each of five yellow ovals with these words inside the ovals: Degrees, Name, Address, Birthdate, Salary">
            <a:extLst>
              <a:ext uri="{FF2B5EF4-FFF2-40B4-BE49-F238E27FC236}">
                <a16:creationId xmlns:a16="http://schemas.microsoft.com/office/drawing/2014/main" id="{982396D0-6700-4566-8657-864CEDC54B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6471" y="3093869"/>
            <a:ext cx="5331057" cy="2327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13819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764704"/>
            <a:ext cx="8856984" cy="4555093"/>
          </a:xfrm>
          <a:prstGeom prst="rect">
            <a:avLst/>
          </a:prstGeom>
          <a:noFill/>
        </p:spPr>
        <p:txBody>
          <a:bodyPr wrap="square" rtlCol="0">
            <a:spAutoFit/>
          </a:bodyPr>
          <a:lstStyle/>
          <a:p>
            <a:pPr algn="just"/>
            <a:r>
              <a:rPr lang="en-US" sz="2800" b="0" i="0" dirty="0">
                <a:solidFill>
                  <a:srgbClr val="373D3F"/>
                </a:solidFill>
                <a:effectLst/>
                <a:latin typeface="Lora"/>
              </a:rPr>
              <a:t>An important constraint on an entity is the key. The </a:t>
            </a:r>
            <a:r>
              <a:rPr lang="en-US" sz="2800" b="0" i="1" dirty="0">
                <a:solidFill>
                  <a:srgbClr val="373D3F"/>
                </a:solidFill>
                <a:effectLst/>
                <a:latin typeface="Lora"/>
              </a:rPr>
              <a:t>key</a:t>
            </a:r>
            <a:r>
              <a:rPr lang="en-US" sz="2800" b="0" i="0" dirty="0">
                <a:solidFill>
                  <a:srgbClr val="373D3F"/>
                </a:solidFill>
                <a:effectLst/>
                <a:latin typeface="Lora"/>
              </a:rPr>
              <a:t> is an attribute or a group of attributes whose values can be used to uniquely identify an individual entity in an entity set..</a:t>
            </a:r>
          </a:p>
          <a:p>
            <a:pPr algn="just"/>
            <a:endParaRPr lang="en-US" sz="1000" dirty="0">
              <a:solidFill>
                <a:srgbClr val="373D3F"/>
              </a:solidFill>
              <a:latin typeface="Lora"/>
            </a:endParaRPr>
          </a:p>
          <a:p>
            <a:pPr algn="ctr"/>
            <a:r>
              <a:rPr lang="en-GB" sz="2800" b="1" i="0" dirty="0">
                <a:solidFill>
                  <a:srgbClr val="373D3F"/>
                </a:solidFill>
                <a:effectLst/>
                <a:latin typeface="Cormorant Garamond"/>
              </a:rPr>
              <a:t>Types of Keys</a:t>
            </a:r>
          </a:p>
          <a:p>
            <a:pPr algn="l"/>
            <a:r>
              <a:rPr lang="en-US" sz="2800" b="1" i="0" dirty="0">
                <a:solidFill>
                  <a:srgbClr val="373D3F"/>
                </a:solidFill>
                <a:effectLst/>
                <a:latin typeface="Cormorant Garamond"/>
              </a:rPr>
              <a:t>Candidate key</a:t>
            </a:r>
          </a:p>
          <a:p>
            <a:pPr algn="l"/>
            <a:r>
              <a:rPr lang="en-US" sz="2800" b="0" i="0" dirty="0">
                <a:solidFill>
                  <a:srgbClr val="373D3F"/>
                </a:solidFill>
                <a:effectLst/>
                <a:latin typeface="Lora"/>
              </a:rPr>
              <a:t>A </a:t>
            </a:r>
            <a:r>
              <a:rPr lang="en-US" sz="2800" b="1" i="1" dirty="0">
                <a:solidFill>
                  <a:srgbClr val="00B0F0"/>
                </a:solidFill>
                <a:effectLst>
                  <a:outerShdw blurRad="38100" dist="38100" dir="2700000" algn="tl">
                    <a:srgbClr val="000000">
                      <a:alpha val="43137"/>
                    </a:srgbClr>
                  </a:outerShdw>
                </a:effectLst>
                <a:latin typeface="Lora"/>
              </a:rPr>
              <a:t>candidate key</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is a simple or composite key that is unique and minimal.  It is unique because no two rows in a table may have the same value at any time. It is minimal because every column is necessary in order to attain uniqueness.</a:t>
            </a:r>
          </a:p>
        </p:txBody>
      </p:sp>
    </p:spTree>
    <p:extLst>
      <p:ext uri="{BB962C8B-B14F-4D97-AF65-F5344CB8AC3E}">
        <p14:creationId xmlns:p14="http://schemas.microsoft.com/office/powerpoint/2010/main" val="1565827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980728"/>
            <a:ext cx="8856984" cy="4401205"/>
          </a:xfrm>
          <a:prstGeom prst="rect">
            <a:avLst/>
          </a:prstGeom>
          <a:noFill/>
        </p:spPr>
        <p:txBody>
          <a:bodyPr wrap="square" rtlCol="0">
            <a:spAutoFit/>
          </a:bodyPr>
          <a:lstStyle/>
          <a:p>
            <a:pPr algn="l"/>
            <a:r>
              <a:rPr lang="en-US" sz="2800" b="0" i="0" dirty="0">
                <a:solidFill>
                  <a:srgbClr val="373D3F"/>
                </a:solidFill>
                <a:effectLst/>
                <a:latin typeface="Lora"/>
              </a:rPr>
              <a:t>From a COMPANY database example, if the entity is </a:t>
            </a:r>
            <a:r>
              <a:rPr lang="en-US" sz="2800" b="1" i="0" dirty="0">
                <a:solidFill>
                  <a:srgbClr val="373D3F"/>
                </a:solidFill>
                <a:effectLst/>
                <a:latin typeface="Lora"/>
              </a:rPr>
              <a:t>Employee</a:t>
            </a:r>
            <a:r>
              <a:rPr lang="en-US" sz="2800" b="0" i="0" dirty="0">
                <a:solidFill>
                  <a:srgbClr val="373D3F"/>
                </a:solidFill>
                <a:effectLst/>
                <a:latin typeface="Lora"/>
              </a:rPr>
              <a:t>(EID, First Name, Last Name, Address, Phone, </a:t>
            </a:r>
            <a:r>
              <a:rPr lang="en-US" sz="2800" b="0" i="0" dirty="0" err="1">
                <a:solidFill>
                  <a:srgbClr val="373D3F"/>
                </a:solidFill>
                <a:effectLst/>
                <a:latin typeface="Lora"/>
              </a:rPr>
              <a:t>BirthDate</a:t>
            </a:r>
            <a:r>
              <a:rPr lang="en-US" sz="2800" b="0" i="0" dirty="0">
                <a:solidFill>
                  <a:srgbClr val="373D3F"/>
                </a:solidFill>
                <a:effectLst/>
                <a:latin typeface="Lora"/>
              </a:rPr>
              <a:t>, Salary, </a:t>
            </a:r>
            <a:r>
              <a:rPr lang="en-US" sz="2800" b="0" i="0" dirty="0" err="1">
                <a:solidFill>
                  <a:srgbClr val="373D3F"/>
                </a:solidFill>
                <a:effectLst/>
                <a:latin typeface="Lora"/>
              </a:rPr>
              <a:t>DepartmentID</a:t>
            </a:r>
            <a:r>
              <a:rPr lang="en-US" sz="2800" b="0" i="0" dirty="0">
                <a:solidFill>
                  <a:srgbClr val="373D3F"/>
                </a:solidFill>
                <a:effectLst/>
                <a:latin typeface="Lora"/>
              </a:rPr>
              <a:t>), </a:t>
            </a:r>
            <a:r>
              <a:rPr lang="en-US" sz="2800" b="1" i="1" dirty="0">
                <a:solidFill>
                  <a:srgbClr val="00B0F0"/>
                </a:solidFill>
                <a:effectLst>
                  <a:outerShdw blurRad="38100" dist="38100" dir="2700000" algn="tl">
                    <a:srgbClr val="000000">
                      <a:alpha val="43137"/>
                    </a:srgbClr>
                  </a:outerShdw>
                </a:effectLst>
                <a:latin typeface="Lora"/>
              </a:rPr>
              <a:t>possible candidate keys are:</a:t>
            </a:r>
          </a:p>
          <a:p>
            <a:pPr marL="457200" indent="-457200" algn="l">
              <a:buFont typeface="Wingdings" panose="05000000000000000000" pitchFamily="2" charset="2"/>
              <a:buChar char="Ø"/>
            </a:pPr>
            <a:r>
              <a:rPr lang="en-US" sz="2800" b="0" i="0" dirty="0">
                <a:solidFill>
                  <a:srgbClr val="373D3F"/>
                </a:solidFill>
                <a:effectLst/>
                <a:latin typeface="Lora"/>
              </a:rPr>
              <a:t>EID, </a:t>
            </a:r>
          </a:p>
          <a:p>
            <a:pPr marL="457200" indent="-457200" algn="l">
              <a:buFont typeface="Wingdings" panose="05000000000000000000" pitchFamily="2" charset="2"/>
              <a:buChar char="Ø"/>
            </a:pPr>
            <a:r>
              <a:rPr lang="en-US" sz="2800" b="0" i="0" dirty="0">
                <a:solidFill>
                  <a:srgbClr val="373D3F"/>
                </a:solidFill>
                <a:effectLst/>
                <a:latin typeface="Lora"/>
              </a:rPr>
              <a:t>First Name and Last Name – assuming there is no one else in the company with the same name</a:t>
            </a:r>
          </a:p>
          <a:p>
            <a:pPr marL="457200" indent="-457200" algn="l">
              <a:buFont typeface="Wingdings" panose="05000000000000000000" pitchFamily="2" charset="2"/>
              <a:buChar char="Ø"/>
            </a:pPr>
            <a:r>
              <a:rPr lang="en-US" sz="2800" b="0" i="0" dirty="0">
                <a:solidFill>
                  <a:srgbClr val="373D3F"/>
                </a:solidFill>
                <a:effectLst/>
                <a:latin typeface="Lora"/>
              </a:rPr>
              <a:t>Last Name and </a:t>
            </a:r>
            <a:r>
              <a:rPr lang="en-US" sz="2800" b="0" i="0" dirty="0" err="1">
                <a:solidFill>
                  <a:srgbClr val="373D3F"/>
                </a:solidFill>
                <a:effectLst/>
                <a:latin typeface="Lora"/>
              </a:rPr>
              <a:t>DepartmentID</a:t>
            </a:r>
            <a:r>
              <a:rPr lang="en-US" sz="2800" b="0" i="0" dirty="0">
                <a:solidFill>
                  <a:srgbClr val="373D3F"/>
                </a:solidFill>
                <a:effectLst/>
                <a:latin typeface="Lora"/>
              </a:rPr>
              <a:t> – assuming two people with the same last name don’t work in the same department</a:t>
            </a:r>
          </a:p>
        </p:txBody>
      </p:sp>
    </p:spTree>
    <p:extLst>
      <p:ext uri="{BB962C8B-B14F-4D97-AF65-F5344CB8AC3E}">
        <p14:creationId xmlns:p14="http://schemas.microsoft.com/office/powerpoint/2010/main" val="881973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980728"/>
            <a:ext cx="8856984" cy="4401205"/>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Composite key</a:t>
            </a:r>
          </a:p>
          <a:p>
            <a:pPr algn="l"/>
            <a:r>
              <a:rPr lang="en-US" sz="2800" b="0" i="0" dirty="0">
                <a:solidFill>
                  <a:srgbClr val="373D3F"/>
                </a:solidFill>
                <a:effectLst/>
                <a:latin typeface="Lora"/>
              </a:rPr>
              <a:t>A </a:t>
            </a:r>
            <a:r>
              <a:rPr lang="en-US" sz="2800" b="1" i="1" dirty="0">
                <a:solidFill>
                  <a:srgbClr val="00B0F0"/>
                </a:solidFill>
                <a:effectLst>
                  <a:outerShdw blurRad="38100" dist="38100" dir="2700000" algn="tl">
                    <a:srgbClr val="000000">
                      <a:alpha val="43137"/>
                    </a:srgbClr>
                  </a:outerShdw>
                </a:effectLst>
                <a:latin typeface="Lora"/>
              </a:rPr>
              <a:t>composite key </a:t>
            </a:r>
            <a:r>
              <a:rPr lang="en-US" sz="2800" b="0" i="0" dirty="0">
                <a:solidFill>
                  <a:srgbClr val="373D3F"/>
                </a:solidFill>
                <a:effectLst/>
                <a:latin typeface="Lora"/>
              </a:rPr>
              <a:t>is composed of two or more attributes, but it must be minimal.</a:t>
            </a:r>
          </a:p>
          <a:p>
            <a:pPr algn="l"/>
            <a:r>
              <a:rPr lang="en-US" sz="2800" b="0" i="0" dirty="0">
                <a:solidFill>
                  <a:srgbClr val="373D3F"/>
                </a:solidFill>
                <a:effectLst/>
                <a:latin typeface="Lora"/>
              </a:rPr>
              <a:t>Using the example from the candidate key section, possible composite keys are:</a:t>
            </a:r>
          </a:p>
          <a:p>
            <a:pPr marL="457200" indent="-457200" algn="l">
              <a:buFont typeface="Wingdings" panose="05000000000000000000" pitchFamily="2" charset="2"/>
              <a:buChar char="Ø"/>
            </a:pPr>
            <a:r>
              <a:rPr lang="en-US" sz="2800" b="0" i="0" dirty="0">
                <a:solidFill>
                  <a:srgbClr val="373D3F"/>
                </a:solidFill>
                <a:effectLst/>
                <a:latin typeface="Lora"/>
              </a:rPr>
              <a:t>First Name and Last Name – assuming there is no one else in the company with the same name</a:t>
            </a:r>
          </a:p>
          <a:p>
            <a:pPr marL="457200" indent="-457200" algn="l">
              <a:buFont typeface="Wingdings" panose="05000000000000000000" pitchFamily="2" charset="2"/>
              <a:buChar char="Ø"/>
            </a:pPr>
            <a:r>
              <a:rPr lang="en-US" sz="2800" b="0" i="0" dirty="0">
                <a:solidFill>
                  <a:srgbClr val="373D3F"/>
                </a:solidFill>
                <a:effectLst/>
                <a:latin typeface="Lora"/>
              </a:rPr>
              <a:t>Last Name and Department ID – assuming two people with the same last name don’t work in the same department</a:t>
            </a:r>
          </a:p>
        </p:txBody>
      </p:sp>
    </p:spTree>
    <p:extLst>
      <p:ext uri="{BB962C8B-B14F-4D97-AF65-F5344CB8AC3E}">
        <p14:creationId xmlns:p14="http://schemas.microsoft.com/office/powerpoint/2010/main" val="2840475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536496"/>
            <a:ext cx="8856984" cy="5262979"/>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Primary key</a:t>
            </a:r>
          </a:p>
          <a:p>
            <a:pPr algn="l"/>
            <a:r>
              <a:rPr lang="en-US" sz="2800" b="1" i="1" dirty="0">
                <a:solidFill>
                  <a:srgbClr val="00B0F0"/>
                </a:solidFill>
                <a:effectLst>
                  <a:outerShdw blurRad="38100" dist="38100" dir="2700000" algn="tl">
                    <a:srgbClr val="000000">
                      <a:alpha val="43137"/>
                    </a:srgbClr>
                  </a:outerShdw>
                </a:effectLst>
                <a:latin typeface="Lora"/>
              </a:rPr>
              <a:t>The primary key </a:t>
            </a:r>
            <a:r>
              <a:rPr lang="en-US" sz="2800" b="0" i="0" dirty="0">
                <a:solidFill>
                  <a:srgbClr val="333333"/>
                </a:solidFill>
                <a:effectLst/>
                <a:latin typeface="Lora"/>
              </a:rPr>
              <a:t>is a candidate key that is selected by the database designer to be used as an identifying mechanism for the whole entity set. It must uniquely identify tuples in a table and not be null. The primary key is indicated in the ER model by underlining the attribute.</a:t>
            </a:r>
            <a:endParaRPr lang="en-US" sz="2800" b="0" i="0" dirty="0">
              <a:solidFill>
                <a:srgbClr val="373D3F"/>
              </a:solidFill>
              <a:effectLst/>
              <a:latin typeface="Lora"/>
            </a:endParaRPr>
          </a:p>
          <a:p>
            <a:pPr marL="457200" indent="-457200" algn="l">
              <a:buFont typeface="Wingdings" panose="05000000000000000000" pitchFamily="2" charset="2"/>
              <a:buChar char="Ø"/>
            </a:pPr>
            <a:r>
              <a:rPr lang="en-US" sz="2800" b="0" i="0" dirty="0">
                <a:solidFill>
                  <a:srgbClr val="333333"/>
                </a:solidFill>
                <a:effectLst/>
                <a:latin typeface="Lora"/>
              </a:rPr>
              <a:t>A candidate key is selected by the design</a:t>
            </a:r>
            <a:r>
              <a:rPr lang="en-US" sz="2800" b="0" i="0" dirty="0">
                <a:solidFill>
                  <a:srgbClr val="373D3F"/>
                </a:solidFill>
                <a:effectLst/>
                <a:latin typeface="Lora"/>
              </a:rPr>
              <a:t>er to uniquely identify tuples in a table. It must not be null.</a:t>
            </a:r>
          </a:p>
          <a:p>
            <a:pPr marL="457200" indent="-457200" algn="l">
              <a:buFont typeface="Wingdings" panose="05000000000000000000" pitchFamily="2" charset="2"/>
              <a:buChar char="Ø"/>
            </a:pPr>
            <a:r>
              <a:rPr lang="en-US" sz="2800" b="0" i="0" dirty="0">
                <a:solidFill>
                  <a:srgbClr val="373D3F"/>
                </a:solidFill>
                <a:effectLst/>
                <a:latin typeface="Lora"/>
              </a:rPr>
              <a:t>A key is chosen by the database designer to be used as an identifying mechanism for the whole entity set.  This is referred to as the primary key. This key is indicated by underlining the attribute in the ER model.</a:t>
            </a:r>
          </a:p>
        </p:txBody>
      </p:sp>
    </p:spTree>
    <p:extLst>
      <p:ext uri="{BB962C8B-B14F-4D97-AF65-F5344CB8AC3E}">
        <p14:creationId xmlns:p14="http://schemas.microsoft.com/office/powerpoint/2010/main" val="30512835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404664"/>
            <a:ext cx="8964996" cy="5247590"/>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Primary key</a:t>
            </a:r>
          </a:p>
          <a:p>
            <a:pPr algn="l"/>
            <a:r>
              <a:rPr lang="en-US" sz="2800" b="1" i="1" dirty="0">
                <a:solidFill>
                  <a:srgbClr val="00B0F0"/>
                </a:solidFill>
                <a:effectLst>
                  <a:outerShdw blurRad="38100" dist="38100" dir="2700000" algn="tl">
                    <a:srgbClr val="000000">
                      <a:alpha val="43137"/>
                    </a:srgbClr>
                  </a:outerShdw>
                </a:effectLst>
                <a:latin typeface="Lora"/>
              </a:rPr>
              <a:t>The primary key </a:t>
            </a:r>
          </a:p>
          <a:p>
            <a:pPr algn="l"/>
            <a:r>
              <a:rPr lang="en-US" sz="2800" b="0" i="0" dirty="0">
                <a:solidFill>
                  <a:srgbClr val="373D3F"/>
                </a:solidFill>
                <a:effectLst/>
                <a:latin typeface="Lora"/>
              </a:rPr>
              <a:t>In the following example, EID is the primary key:</a:t>
            </a:r>
          </a:p>
          <a:p>
            <a:pPr algn="l"/>
            <a:r>
              <a:rPr lang="en-US" sz="2800" b="1" i="0" dirty="0">
                <a:solidFill>
                  <a:srgbClr val="373D3F"/>
                </a:solidFill>
                <a:effectLst/>
                <a:latin typeface="Lora"/>
              </a:rPr>
              <a:t>Employee</a:t>
            </a:r>
            <a:r>
              <a:rPr lang="en-US" sz="2800" b="0" i="0" dirty="0">
                <a:solidFill>
                  <a:srgbClr val="373D3F"/>
                </a:solidFill>
                <a:effectLst/>
                <a:latin typeface="Lora"/>
              </a:rPr>
              <a:t>(</a:t>
            </a:r>
            <a:r>
              <a:rPr lang="en-US" sz="2800" b="0" i="0" u="sng" dirty="0">
                <a:solidFill>
                  <a:srgbClr val="333333"/>
                </a:solidFill>
                <a:effectLst/>
                <a:latin typeface="Lora"/>
              </a:rPr>
              <a:t>EID</a:t>
            </a:r>
            <a:r>
              <a:rPr lang="en-US" sz="2800" b="0" i="0" dirty="0">
                <a:solidFill>
                  <a:srgbClr val="373D3F"/>
                </a:solidFill>
                <a:effectLst/>
                <a:latin typeface="Lora"/>
              </a:rPr>
              <a:t>, First Name, Last Name, SIN, Address, Phone, </a:t>
            </a:r>
            <a:r>
              <a:rPr lang="en-US" sz="2800" b="0" i="0" dirty="0" err="1">
                <a:solidFill>
                  <a:srgbClr val="373D3F"/>
                </a:solidFill>
                <a:effectLst/>
                <a:latin typeface="Lora"/>
              </a:rPr>
              <a:t>BirthDate</a:t>
            </a:r>
            <a:r>
              <a:rPr lang="en-US" sz="2800" b="0" i="0" dirty="0">
                <a:solidFill>
                  <a:srgbClr val="373D3F"/>
                </a:solidFill>
                <a:effectLst/>
                <a:latin typeface="Lora"/>
              </a:rPr>
              <a:t>, Salary, </a:t>
            </a:r>
            <a:r>
              <a:rPr lang="en-US" sz="2800" b="0" i="0" dirty="0" err="1">
                <a:solidFill>
                  <a:srgbClr val="373D3F"/>
                </a:solidFill>
                <a:effectLst/>
                <a:latin typeface="Lora"/>
              </a:rPr>
              <a:t>DepartmentID</a:t>
            </a:r>
            <a:r>
              <a:rPr lang="en-US" sz="2800" b="0" i="0" dirty="0">
                <a:solidFill>
                  <a:srgbClr val="373D3F"/>
                </a:solidFill>
                <a:effectLst/>
                <a:latin typeface="Lora"/>
              </a:rPr>
              <a:t>)</a:t>
            </a:r>
          </a:p>
          <a:p>
            <a:pPr algn="l"/>
            <a:endParaRPr lang="en-US" sz="1000" dirty="0">
              <a:solidFill>
                <a:srgbClr val="373D3F"/>
              </a:solidFill>
              <a:latin typeface="Lora"/>
            </a:endParaRPr>
          </a:p>
          <a:p>
            <a:pPr algn="l"/>
            <a:r>
              <a:rPr lang="en-US" sz="2800" b="1" i="0" dirty="0">
                <a:solidFill>
                  <a:srgbClr val="373D3F"/>
                </a:solidFill>
                <a:effectLst>
                  <a:outerShdw blurRad="38100" dist="38100" dir="2700000" algn="tl">
                    <a:srgbClr val="000000">
                      <a:alpha val="43137"/>
                    </a:srgbClr>
                  </a:outerShdw>
                </a:effectLst>
                <a:latin typeface="Cormorant Garamond"/>
              </a:rPr>
              <a:t>Foreign key</a:t>
            </a:r>
          </a:p>
          <a:p>
            <a:pPr algn="l"/>
            <a:r>
              <a:rPr lang="en-US" sz="2800" b="0" i="0" dirty="0">
                <a:solidFill>
                  <a:srgbClr val="373D3F"/>
                </a:solidFill>
                <a:effectLst/>
                <a:latin typeface="Lora"/>
              </a:rPr>
              <a:t>A</a:t>
            </a:r>
            <a:r>
              <a:rPr lang="en-US" sz="2800" b="1" dirty="0">
                <a:solidFill>
                  <a:srgbClr val="00B0F0"/>
                </a:solidFill>
                <a:effectLst>
                  <a:outerShdw blurRad="38100" dist="38100" dir="2700000" algn="tl">
                    <a:srgbClr val="000000">
                      <a:alpha val="43137"/>
                    </a:srgbClr>
                  </a:outerShdw>
                </a:effectLst>
                <a:latin typeface="Lora"/>
              </a:rPr>
              <a:t> foreign key (FK) </a:t>
            </a:r>
            <a:r>
              <a:rPr lang="en-US" sz="2800" b="0" i="0" dirty="0">
                <a:solidFill>
                  <a:srgbClr val="373D3F"/>
                </a:solidFill>
                <a:effectLst/>
                <a:latin typeface="Lora"/>
              </a:rPr>
              <a:t>is an attribute in a table that references the primary key in another table OR it can be null. Both foreign and primary keys must be of the same data type.</a:t>
            </a:r>
          </a:p>
          <a:p>
            <a:pPr algn="l"/>
            <a:r>
              <a:rPr lang="en-US" sz="2800" b="0" i="0" dirty="0">
                <a:solidFill>
                  <a:srgbClr val="373D3F"/>
                </a:solidFill>
                <a:effectLst/>
                <a:latin typeface="Lora"/>
              </a:rPr>
              <a:t>In the COMPANY database example below, </a:t>
            </a:r>
            <a:r>
              <a:rPr lang="en-US" sz="2800" b="0" i="0" dirty="0" err="1">
                <a:solidFill>
                  <a:srgbClr val="373D3F"/>
                </a:solidFill>
                <a:effectLst/>
                <a:latin typeface="Lora"/>
              </a:rPr>
              <a:t>DepartmentID</a:t>
            </a:r>
            <a:r>
              <a:rPr lang="en-US" sz="2800" b="0" i="0" dirty="0">
                <a:solidFill>
                  <a:srgbClr val="373D3F"/>
                </a:solidFill>
                <a:effectLst/>
                <a:latin typeface="Lora"/>
              </a:rPr>
              <a:t> is the foreign key:</a:t>
            </a:r>
          </a:p>
          <a:p>
            <a:pPr algn="l"/>
            <a:r>
              <a:rPr lang="en-US" sz="1700" b="1" i="0" dirty="0">
                <a:solidFill>
                  <a:srgbClr val="373D3F"/>
                </a:solidFill>
                <a:effectLst>
                  <a:outerShdw blurRad="38100" dist="38100" dir="2700000" algn="tl">
                    <a:srgbClr val="000000">
                      <a:alpha val="43137"/>
                    </a:srgbClr>
                  </a:outerShdw>
                </a:effectLst>
                <a:latin typeface="Lora"/>
              </a:rPr>
              <a:t>Employee(EID, First Name, Last Name, SIN, Address, Phone, </a:t>
            </a:r>
            <a:r>
              <a:rPr lang="en-US" sz="1700" b="1" i="0" dirty="0" err="1">
                <a:solidFill>
                  <a:srgbClr val="373D3F"/>
                </a:solidFill>
                <a:effectLst>
                  <a:outerShdw blurRad="38100" dist="38100" dir="2700000" algn="tl">
                    <a:srgbClr val="000000">
                      <a:alpha val="43137"/>
                    </a:srgbClr>
                  </a:outerShdw>
                </a:effectLst>
                <a:latin typeface="Lora"/>
              </a:rPr>
              <a:t>BirthDate</a:t>
            </a:r>
            <a:r>
              <a:rPr lang="en-US" sz="1700" b="1" i="0" dirty="0">
                <a:solidFill>
                  <a:srgbClr val="373D3F"/>
                </a:solidFill>
                <a:effectLst>
                  <a:outerShdw blurRad="38100" dist="38100" dir="2700000" algn="tl">
                    <a:srgbClr val="000000">
                      <a:alpha val="43137"/>
                    </a:srgbClr>
                  </a:outerShdw>
                </a:effectLst>
                <a:latin typeface="Lora"/>
              </a:rPr>
              <a:t>, Salary, </a:t>
            </a:r>
            <a:r>
              <a:rPr lang="en-US" sz="1700" b="1" i="0" dirty="0" err="1">
                <a:solidFill>
                  <a:srgbClr val="373D3F"/>
                </a:solidFill>
                <a:effectLst>
                  <a:outerShdw blurRad="38100" dist="38100" dir="2700000" algn="tl">
                    <a:srgbClr val="000000">
                      <a:alpha val="43137"/>
                    </a:srgbClr>
                  </a:outerShdw>
                </a:effectLst>
                <a:latin typeface="Lora"/>
              </a:rPr>
              <a:t>DepartmentID</a:t>
            </a:r>
            <a:r>
              <a:rPr lang="en-US" sz="1700" b="1" i="0" dirty="0">
                <a:solidFill>
                  <a:srgbClr val="373D3F"/>
                </a:solidFill>
                <a:effectLst>
                  <a:outerShdw blurRad="38100" dist="38100" dir="2700000" algn="tl">
                    <a:srgbClr val="000000">
                      <a:alpha val="43137"/>
                    </a:srgbClr>
                  </a:outerShdw>
                </a:effectLst>
                <a:latin typeface="Lora"/>
              </a:rPr>
              <a:t>)</a:t>
            </a:r>
          </a:p>
        </p:txBody>
      </p:sp>
    </p:spTree>
    <p:extLst>
      <p:ext uri="{BB962C8B-B14F-4D97-AF65-F5344CB8AC3E}">
        <p14:creationId xmlns:p14="http://schemas.microsoft.com/office/powerpoint/2010/main" val="28963194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43508" y="404664"/>
            <a:ext cx="8964996" cy="5262979"/>
          </a:xfrm>
          <a:prstGeom prst="rect">
            <a:avLst/>
          </a:prstGeom>
          <a:noFill/>
        </p:spPr>
        <p:txBody>
          <a:bodyPr wrap="square" rtlCol="0">
            <a:spAutoFit/>
          </a:bodyPr>
          <a:lstStyle/>
          <a:p>
            <a:pPr algn="l"/>
            <a:r>
              <a:rPr lang="en-US" sz="2400" b="1" dirty="0">
                <a:solidFill>
                  <a:srgbClr val="373D3F"/>
                </a:solidFill>
                <a:effectLst>
                  <a:outerShdw blurRad="38100" dist="38100" dir="2700000" algn="tl">
                    <a:srgbClr val="000000">
                      <a:alpha val="43137"/>
                    </a:srgbClr>
                  </a:outerShdw>
                </a:effectLst>
                <a:latin typeface="Cormorant Garamond"/>
              </a:rPr>
              <a:t>Nulls</a:t>
            </a:r>
          </a:p>
          <a:p>
            <a:pPr algn="l"/>
            <a:r>
              <a:rPr lang="en-US" sz="2400" b="0" i="0" dirty="0">
                <a:solidFill>
                  <a:srgbClr val="373D3F"/>
                </a:solidFill>
                <a:effectLst/>
                <a:latin typeface="Lora"/>
              </a:rPr>
              <a:t>A</a:t>
            </a:r>
            <a:r>
              <a:rPr lang="en-US" sz="2400" b="1" i="1" dirty="0">
                <a:solidFill>
                  <a:srgbClr val="00B0F0"/>
                </a:solidFill>
                <a:effectLst>
                  <a:outerShdw blurRad="38100" dist="38100" dir="2700000" algn="tl">
                    <a:srgbClr val="000000">
                      <a:alpha val="43137"/>
                    </a:srgbClr>
                  </a:outerShdw>
                </a:effectLst>
                <a:latin typeface="Lora"/>
              </a:rPr>
              <a:t> null </a:t>
            </a:r>
            <a:r>
              <a:rPr lang="en-US" sz="2400" b="0" i="0" dirty="0">
                <a:solidFill>
                  <a:srgbClr val="373D3F"/>
                </a:solidFill>
                <a:effectLst/>
                <a:latin typeface="Lora"/>
              </a:rPr>
              <a:t>is a special symbol, independent of data type, which means either unknown or inapplicable. It does not mean zero or blank. Features of null include:</a:t>
            </a:r>
          </a:p>
          <a:p>
            <a:pPr algn="l">
              <a:buFont typeface="Arial" panose="020B0604020202020204" pitchFamily="34" charset="0"/>
              <a:buChar char="•"/>
            </a:pPr>
            <a:r>
              <a:rPr lang="en-US" sz="2400" b="0" i="0" dirty="0">
                <a:solidFill>
                  <a:srgbClr val="373D3F"/>
                </a:solidFill>
                <a:effectLst/>
                <a:latin typeface="Lora"/>
              </a:rPr>
              <a:t>No data entry</a:t>
            </a:r>
          </a:p>
          <a:p>
            <a:pPr algn="l">
              <a:buFont typeface="Arial" panose="020B0604020202020204" pitchFamily="34" charset="0"/>
              <a:buChar char="•"/>
            </a:pPr>
            <a:r>
              <a:rPr lang="en-US" sz="2400" b="0" i="0" dirty="0">
                <a:solidFill>
                  <a:srgbClr val="373D3F"/>
                </a:solidFill>
                <a:effectLst/>
                <a:latin typeface="Lora"/>
              </a:rPr>
              <a:t>Not permitted in the primary key</a:t>
            </a:r>
          </a:p>
          <a:p>
            <a:pPr algn="l">
              <a:buFont typeface="Arial" panose="020B0604020202020204" pitchFamily="34" charset="0"/>
              <a:buChar char="•"/>
            </a:pPr>
            <a:r>
              <a:rPr lang="en-US" sz="2400" b="0" i="0" dirty="0">
                <a:solidFill>
                  <a:srgbClr val="373D3F"/>
                </a:solidFill>
                <a:effectLst/>
                <a:latin typeface="Lora"/>
              </a:rPr>
              <a:t>Should be avoided in other attributes</a:t>
            </a:r>
          </a:p>
          <a:p>
            <a:pPr algn="l">
              <a:buFont typeface="Arial" panose="020B0604020202020204" pitchFamily="34" charset="0"/>
              <a:buChar char="•"/>
            </a:pPr>
            <a:r>
              <a:rPr lang="en-US" sz="2400" b="0" i="0" dirty="0">
                <a:solidFill>
                  <a:srgbClr val="373D3F"/>
                </a:solidFill>
                <a:effectLst/>
                <a:latin typeface="Lora"/>
              </a:rPr>
              <a:t>Can represent</a:t>
            </a:r>
          </a:p>
          <a:p>
            <a:pPr marL="742950" lvl="1" indent="-285750" algn="l">
              <a:buFont typeface="Arial" panose="020B0604020202020204" pitchFamily="34" charset="0"/>
              <a:buChar char="•"/>
            </a:pPr>
            <a:r>
              <a:rPr lang="en-US" sz="2400" b="0" i="0" dirty="0">
                <a:solidFill>
                  <a:srgbClr val="373D3F"/>
                </a:solidFill>
                <a:effectLst/>
                <a:latin typeface="Lora"/>
              </a:rPr>
              <a:t>An unknown attribute value</a:t>
            </a:r>
          </a:p>
          <a:p>
            <a:pPr marL="742950" lvl="1" indent="-285750" algn="l">
              <a:buFont typeface="Arial" panose="020B0604020202020204" pitchFamily="34" charset="0"/>
              <a:buChar char="•"/>
            </a:pPr>
            <a:r>
              <a:rPr lang="en-US" sz="2400" b="0" i="0" dirty="0">
                <a:solidFill>
                  <a:srgbClr val="373D3F"/>
                </a:solidFill>
                <a:effectLst/>
                <a:latin typeface="Lora"/>
              </a:rPr>
              <a:t>A known, but missing, attribute value</a:t>
            </a:r>
          </a:p>
          <a:p>
            <a:pPr marL="742950" lvl="1" indent="-285750" algn="l">
              <a:buFont typeface="Arial" panose="020B0604020202020204" pitchFamily="34" charset="0"/>
              <a:buChar char="•"/>
            </a:pPr>
            <a:r>
              <a:rPr lang="en-US" sz="2400" b="0" i="0" dirty="0">
                <a:solidFill>
                  <a:srgbClr val="373D3F"/>
                </a:solidFill>
                <a:effectLst/>
                <a:latin typeface="Lora"/>
              </a:rPr>
              <a:t>A “not applicable” condition</a:t>
            </a:r>
          </a:p>
          <a:p>
            <a:pPr algn="l">
              <a:buFont typeface="Arial" panose="020B0604020202020204" pitchFamily="34" charset="0"/>
              <a:buChar char="•"/>
            </a:pPr>
            <a:r>
              <a:rPr lang="en-US" sz="2400" b="0" i="0" dirty="0">
                <a:solidFill>
                  <a:srgbClr val="373D3F"/>
                </a:solidFill>
                <a:effectLst/>
                <a:latin typeface="Lora"/>
              </a:rPr>
              <a:t>Can create problems when functions such as COUNT, AVERAGE and SUM are used</a:t>
            </a:r>
          </a:p>
          <a:p>
            <a:pPr algn="l">
              <a:buFont typeface="Arial" panose="020B0604020202020204" pitchFamily="34" charset="0"/>
              <a:buChar char="•"/>
            </a:pPr>
            <a:r>
              <a:rPr lang="en-US" sz="2400" b="0" i="0" dirty="0">
                <a:solidFill>
                  <a:srgbClr val="373D3F"/>
                </a:solidFill>
                <a:effectLst/>
                <a:latin typeface="Lora"/>
              </a:rPr>
              <a:t>Can create logical problems when relational tables are linked</a:t>
            </a:r>
          </a:p>
        </p:txBody>
      </p:sp>
    </p:spTree>
    <p:extLst>
      <p:ext uri="{BB962C8B-B14F-4D97-AF65-F5344CB8AC3E}">
        <p14:creationId xmlns:p14="http://schemas.microsoft.com/office/powerpoint/2010/main" val="3943010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43508" y="404664"/>
            <a:ext cx="8964996" cy="1569660"/>
          </a:xfrm>
          <a:prstGeom prst="rect">
            <a:avLst/>
          </a:prstGeom>
          <a:noFill/>
        </p:spPr>
        <p:txBody>
          <a:bodyPr wrap="square" rtlCol="0">
            <a:spAutoFit/>
          </a:bodyPr>
          <a:lstStyle/>
          <a:p>
            <a:pPr algn="l"/>
            <a:r>
              <a:rPr lang="en-US" sz="2400" b="1" dirty="0">
                <a:solidFill>
                  <a:srgbClr val="373D3F"/>
                </a:solidFill>
                <a:effectLst>
                  <a:outerShdw blurRad="38100" dist="38100" dir="2700000" algn="tl">
                    <a:srgbClr val="000000">
                      <a:alpha val="43137"/>
                    </a:srgbClr>
                  </a:outerShdw>
                </a:effectLst>
                <a:latin typeface="Cormorant Garamond"/>
              </a:rPr>
              <a:t>Nulls</a:t>
            </a:r>
          </a:p>
          <a:p>
            <a:pPr algn="l"/>
            <a:r>
              <a:rPr lang="en-US" sz="2400" b="0" i="0" dirty="0">
                <a:solidFill>
                  <a:srgbClr val="373D3F"/>
                </a:solidFill>
                <a:effectLst/>
                <a:latin typeface="Cormorant Garamond"/>
              </a:rPr>
              <a:t>Example of how null can be used</a:t>
            </a:r>
          </a:p>
          <a:p>
            <a:pPr algn="l"/>
            <a:r>
              <a:rPr lang="en-US" sz="2400" b="0" i="0" dirty="0">
                <a:solidFill>
                  <a:srgbClr val="373D3F"/>
                </a:solidFill>
                <a:effectLst/>
                <a:latin typeface="Lora"/>
              </a:rPr>
              <a:t>Use the Salary table (</a:t>
            </a:r>
            <a:r>
              <a:rPr lang="en-US" sz="2400" b="0" i="0" dirty="0" err="1">
                <a:solidFill>
                  <a:srgbClr val="373D3F"/>
                </a:solidFill>
                <a:effectLst/>
                <a:latin typeface="Lora"/>
              </a:rPr>
              <a:t>Salary_tbl</a:t>
            </a:r>
            <a:r>
              <a:rPr lang="en-US" sz="2400" b="0" i="0" dirty="0">
                <a:solidFill>
                  <a:srgbClr val="373D3F"/>
                </a:solidFill>
                <a:effectLst/>
                <a:latin typeface="Lora"/>
              </a:rPr>
              <a:t>) to follow an example of how null can be used.</a:t>
            </a:r>
          </a:p>
        </p:txBody>
      </p:sp>
      <p:pic>
        <p:nvPicPr>
          <p:cNvPr id="5122" name="Picture 2" descr="SalaryTable-300x132">
            <a:extLst>
              <a:ext uri="{FF2B5EF4-FFF2-40B4-BE49-F238E27FC236}">
                <a16:creationId xmlns:a16="http://schemas.microsoft.com/office/drawing/2014/main" id="{06E4F91C-2E29-4479-AEB7-0657ACF5B1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060848"/>
            <a:ext cx="6565820" cy="2736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2794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006" y="980728"/>
            <a:ext cx="8964996" cy="4401205"/>
          </a:xfrm>
          <a:prstGeom prst="rect">
            <a:avLst/>
          </a:prstGeom>
          <a:noFill/>
        </p:spPr>
        <p:txBody>
          <a:bodyPr wrap="square" rtlCol="0">
            <a:spAutoFit/>
          </a:bodyPr>
          <a:lstStyle/>
          <a:p>
            <a:pPr algn="l"/>
            <a:r>
              <a:rPr lang="en-US" sz="2800" b="1" i="1" dirty="0">
                <a:solidFill>
                  <a:srgbClr val="00B0F0"/>
                </a:solidFill>
                <a:effectLst>
                  <a:outerShdw blurRad="38100" dist="38100" dir="2700000" algn="tl">
                    <a:srgbClr val="000000">
                      <a:alpha val="43137"/>
                    </a:srgbClr>
                  </a:outerShdw>
                </a:effectLst>
                <a:latin typeface="Lora"/>
              </a:rPr>
              <a:t>Relationships</a:t>
            </a:r>
            <a:r>
              <a:rPr lang="en-US" sz="2800" b="0" i="0" dirty="0">
                <a:solidFill>
                  <a:srgbClr val="373D3F"/>
                </a:solidFill>
                <a:effectLst/>
                <a:latin typeface="Lora"/>
              </a:rPr>
              <a:t> are the glue that holds the tables together. They are used to connect related information between tables.</a:t>
            </a:r>
          </a:p>
          <a:p>
            <a:pPr algn="l"/>
            <a:r>
              <a:rPr lang="en-US" sz="2800" b="1" i="1" dirty="0">
                <a:solidFill>
                  <a:srgbClr val="00B0F0"/>
                </a:solidFill>
                <a:effectLst>
                  <a:outerShdw blurRad="38100" dist="38100" dir="2700000" algn="tl">
                    <a:srgbClr val="000000">
                      <a:alpha val="43137"/>
                    </a:srgbClr>
                  </a:outerShdw>
                </a:effectLst>
                <a:latin typeface="Lora"/>
              </a:rPr>
              <a:t>Relationship strength</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is based on how the primary key of a related entity is defined. A weak, or non-identifying, relationship exists if the primary key of the related entity does not contain a primary key component of the parent entity. Company database examples include:</a:t>
            </a:r>
          </a:p>
          <a:p>
            <a:pPr algn="l">
              <a:buFont typeface="Arial" panose="020B0604020202020204" pitchFamily="34" charset="0"/>
              <a:buChar char="•"/>
            </a:pPr>
            <a:r>
              <a:rPr lang="en-US" sz="2800" b="0" i="0" dirty="0">
                <a:solidFill>
                  <a:srgbClr val="373D3F"/>
                </a:solidFill>
                <a:effectLst/>
                <a:latin typeface="Lora"/>
              </a:rPr>
              <a:t>Customer(</a:t>
            </a:r>
            <a:r>
              <a:rPr lang="en-US" sz="2800" b="1" i="0" u="sng" dirty="0" err="1">
                <a:solidFill>
                  <a:srgbClr val="373D3F"/>
                </a:solidFill>
                <a:effectLst/>
                <a:latin typeface="Lora"/>
              </a:rPr>
              <a:t>CustID</a:t>
            </a:r>
            <a:r>
              <a:rPr lang="en-US" sz="2800" b="0" i="0" dirty="0">
                <a:solidFill>
                  <a:srgbClr val="373D3F"/>
                </a:solidFill>
                <a:effectLst/>
                <a:latin typeface="Lora"/>
              </a:rPr>
              <a:t>, </a:t>
            </a:r>
            <a:r>
              <a:rPr lang="en-US" sz="2800" b="0" i="0" dirty="0" err="1">
                <a:solidFill>
                  <a:srgbClr val="373D3F"/>
                </a:solidFill>
                <a:effectLst/>
                <a:latin typeface="Lora"/>
              </a:rPr>
              <a:t>CustName</a:t>
            </a:r>
            <a:r>
              <a:rPr lang="en-US" sz="2800" b="0" i="0" dirty="0">
                <a:solidFill>
                  <a:srgbClr val="373D3F"/>
                </a:solidFill>
                <a:effectLst/>
                <a:latin typeface="Lora"/>
              </a:rPr>
              <a:t>)</a:t>
            </a:r>
          </a:p>
          <a:p>
            <a:pPr algn="l">
              <a:buFont typeface="Arial" panose="020B0604020202020204" pitchFamily="34" charset="0"/>
              <a:buChar char="•"/>
            </a:pPr>
            <a:r>
              <a:rPr lang="en-US" sz="2800" b="0" i="0" dirty="0">
                <a:solidFill>
                  <a:srgbClr val="373D3F"/>
                </a:solidFill>
                <a:effectLst/>
                <a:latin typeface="Lora"/>
              </a:rPr>
              <a:t>Order(</a:t>
            </a:r>
            <a:r>
              <a:rPr lang="en-US" sz="2800" b="1" i="0" u="sng" dirty="0" err="1">
                <a:solidFill>
                  <a:srgbClr val="373D3F"/>
                </a:solidFill>
                <a:effectLst/>
                <a:latin typeface="Lora"/>
              </a:rPr>
              <a:t>OrderID</a:t>
            </a:r>
            <a:r>
              <a:rPr lang="en-US" sz="2800" b="0" i="0" dirty="0">
                <a:solidFill>
                  <a:srgbClr val="373D3F"/>
                </a:solidFill>
                <a:effectLst/>
                <a:latin typeface="Lora"/>
              </a:rPr>
              <a:t>, </a:t>
            </a:r>
            <a:r>
              <a:rPr lang="en-US" sz="2800" b="0" i="0" dirty="0" err="1">
                <a:solidFill>
                  <a:srgbClr val="373D3F"/>
                </a:solidFill>
                <a:effectLst/>
                <a:latin typeface="Lora"/>
              </a:rPr>
              <a:t>CustID</a:t>
            </a:r>
            <a:r>
              <a:rPr lang="en-US" sz="2800" b="0" i="0" dirty="0">
                <a:solidFill>
                  <a:srgbClr val="373D3F"/>
                </a:solidFill>
                <a:effectLst/>
                <a:latin typeface="Lora"/>
              </a:rPr>
              <a:t>, Date)</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Relationships</a:t>
            </a:r>
          </a:p>
        </p:txBody>
      </p:sp>
    </p:spTree>
    <p:extLst>
      <p:ext uri="{BB962C8B-B14F-4D97-AF65-F5344CB8AC3E}">
        <p14:creationId xmlns:p14="http://schemas.microsoft.com/office/powerpoint/2010/main" val="180778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251267" y="1052736"/>
            <a:ext cx="8641466" cy="2246769"/>
          </a:xfrm>
          <a:prstGeom prst="rect">
            <a:avLst/>
          </a:prstGeom>
          <a:noFill/>
        </p:spPr>
        <p:txBody>
          <a:bodyPr wrap="square" rtlCol="0">
            <a:spAutoFit/>
          </a:bodyPr>
          <a:lstStyle/>
          <a:p>
            <a:pPr algn="l"/>
            <a:r>
              <a:rPr lang="en-US" sz="2800" b="0" i="0" dirty="0">
                <a:solidFill>
                  <a:srgbClr val="373D3F"/>
                </a:solidFill>
                <a:effectLst/>
                <a:latin typeface="Lora"/>
              </a:rPr>
              <a:t>A strong, or identifying, relationship exists when the primary key of the related entity contains the primary key component of the parent entity. Examples include:</a:t>
            </a:r>
          </a:p>
          <a:p>
            <a:pPr algn="l">
              <a:buFont typeface="Arial" panose="020B0604020202020204" pitchFamily="34" charset="0"/>
              <a:buChar char="•"/>
            </a:pPr>
            <a:r>
              <a:rPr lang="en-US" sz="2800" b="0" i="0" dirty="0">
                <a:solidFill>
                  <a:srgbClr val="373D3F"/>
                </a:solidFill>
                <a:effectLst/>
                <a:latin typeface="Lora"/>
              </a:rPr>
              <a:t>Course(</a:t>
            </a:r>
            <a:r>
              <a:rPr lang="en-US" sz="2800" b="1" i="0" u="sng" dirty="0" err="1">
                <a:solidFill>
                  <a:srgbClr val="373D3F"/>
                </a:solidFill>
                <a:effectLst/>
                <a:latin typeface="Lora"/>
              </a:rPr>
              <a:t>CrsCode</a:t>
            </a:r>
            <a:r>
              <a:rPr lang="en-US" sz="2800" b="0" i="0" dirty="0">
                <a:solidFill>
                  <a:srgbClr val="373D3F"/>
                </a:solidFill>
                <a:effectLst/>
                <a:latin typeface="Lora"/>
              </a:rPr>
              <a:t>, </a:t>
            </a:r>
            <a:r>
              <a:rPr lang="en-US" sz="2800" b="0" i="0" dirty="0" err="1">
                <a:solidFill>
                  <a:srgbClr val="373D3F"/>
                </a:solidFill>
                <a:effectLst/>
                <a:latin typeface="Lora"/>
              </a:rPr>
              <a:t>DeptCode</a:t>
            </a:r>
            <a:r>
              <a:rPr lang="en-US" sz="2800" b="0" i="0" dirty="0">
                <a:solidFill>
                  <a:srgbClr val="373D3F"/>
                </a:solidFill>
                <a:effectLst/>
                <a:latin typeface="Lora"/>
              </a:rPr>
              <a:t>, Description)</a:t>
            </a:r>
          </a:p>
          <a:p>
            <a:pPr algn="l">
              <a:buFont typeface="Arial" panose="020B0604020202020204" pitchFamily="34" charset="0"/>
              <a:buChar char="•"/>
            </a:pPr>
            <a:r>
              <a:rPr lang="en-US" sz="2800" b="0" i="0" dirty="0">
                <a:solidFill>
                  <a:srgbClr val="373D3F"/>
                </a:solidFill>
                <a:effectLst/>
                <a:latin typeface="Lora"/>
              </a:rPr>
              <a:t>Class(</a:t>
            </a:r>
            <a:r>
              <a:rPr lang="en-US" sz="2800" b="1" i="0" u="sng" dirty="0" err="1">
                <a:solidFill>
                  <a:srgbClr val="373D3F"/>
                </a:solidFill>
                <a:effectLst/>
                <a:latin typeface="Lora"/>
              </a:rPr>
              <a:t>CrsCode</a:t>
            </a:r>
            <a:r>
              <a:rPr lang="en-US" sz="2800" b="1" i="0" u="sng" dirty="0">
                <a:solidFill>
                  <a:srgbClr val="373D3F"/>
                </a:solidFill>
                <a:effectLst/>
                <a:latin typeface="Lora"/>
              </a:rPr>
              <a:t>, Section</a:t>
            </a:r>
            <a:r>
              <a:rPr lang="en-US" sz="2800" b="0" i="0" dirty="0">
                <a:solidFill>
                  <a:srgbClr val="373D3F"/>
                </a:solidFill>
                <a:effectLst/>
                <a:latin typeface="Lora"/>
              </a:rPr>
              <a:t>, </a:t>
            </a:r>
            <a:r>
              <a:rPr lang="en-US" sz="2800" b="0" i="0" dirty="0" err="1">
                <a:solidFill>
                  <a:srgbClr val="373D3F"/>
                </a:solidFill>
                <a:effectLst/>
                <a:latin typeface="Lora"/>
              </a:rPr>
              <a:t>ClassTime</a:t>
            </a:r>
            <a:r>
              <a:rPr lang="en-US" sz="2800" b="0" i="0" dirty="0">
                <a:solidFill>
                  <a:srgbClr val="373D3F"/>
                </a:solidFill>
                <a:effectLst/>
                <a:latin typeface="Lora"/>
              </a:rPr>
              <a:t>…)</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Relationships</a:t>
            </a:r>
          </a:p>
        </p:txBody>
      </p:sp>
    </p:spTree>
    <p:extLst>
      <p:ext uri="{BB962C8B-B14F-4D97-AF65-F5344CB8AC3E}">
        <p14:creationId xmlns:p14="http://schemas.microsoft.com/office/powerpoint/2010/main" val="24137326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2677656"/>
          </a:xfrm>
          <a:prstGeom prst="rect">
            <a:avLst/>
          </a:prstGeom>
          <a:noFill/>
        </p:spPr>
        <p:txBody>
          <a:bodyPr wrap="square" rtlCol="0">
            <a:spAutoFit/>
          </a:bodyPr>
          <a:lstStyle/>
          <a:p>
            <a:pPr algn="l"/>
            <a:r>
              <a:rPr lang="en-US" sz="2800" b="1" i="1" dirty="0">
                <a:solidFill>
                  <a:srgbClr val="00B0F0"/>
                </a:solidFill>
                <a:effectLst>
                  <a:outerShdw blurRad="38100" dist="38100" dir="2700000" algn="tl">
                    <a:srgbClr val="000000">
                      <a:alpha val="43137"/>
                    </a:srgbClr>
                  </a:outerShdw>
                </a:effectLst>
                <a:latin typeface="Cormorant Garamond"/>
              </a:rPr>
              <a:t>One to many (1:M) relationship</a:t>
            </a:r>
          </a:p>
          <a:p>
            <a:pPr algn="just"/>
            <a:r>
              <a:rPr lang="en-US" sz="2800" b="0" i="0" dirty="0">
                <a:solidFill>
                  <a:srgbClr val="333333"/>
                </a:solidFill>
                <a:effectLst/>
                <a:latin typeface="Lora"/>
              </a:rPr>
              <a:t>A one to many (1:M) relationship should be the norm in any relational database design and is found in all relational database environments. For example, one department has many employees. </a:t>
            </a:r>
            <a:r>
              <a:rPr lang="en-US" sz="2800" dirty="0">
                <a:solidFill>
                  <a:srgbClr val="333333"/>
                </a:solidFill>
                <a:latin typeface="Lora"/>
              </a:rPr>
              <a:t>The diagram </a:t>
            </a:r>
            <a:r>
              <a:rPr lang="en-US" sz="2800" b="0" i="0" dirty="0">
                <a:solidFill>
                  <a:srgbClr val="333333"/>
                </a:solidFill>
                <a:effectLst/>
                <a:latin typeface="Lora"/>
              </a:rPr>
              <a:t>shows the relationship of one of these employees to the department.</a:t>
            </a:r>
            <a:endParaRPr lang="en-US" sz="2800" b="0" i="0" dirty="0">
              <a:solidFill>
                <a:srgbClr val="373D3F"/>
              </a:solidFill>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pic>
        <p:nvPicPr>
          <p:cNvPr id="6146" name="Picture 2" descr="A light blue diamond in the middle connected on either side to a blue rectangle. The rectangle on the left says EMPLOYEE and is connected with a line to five yellow ovals with the words Birthdate, Name, Address, Salary, EID. The diamond is also connected to a blue rectangle on its right with the word DEPARTMENT and that is connected with lines to three yellow ovals with the words Name, Office, DeptID.">
            <a:extLst>
              <a:ext uri="{FF2B5EF4-FFF2-40B4-BE49-F238E27FC236}">
                <a16:creationId xmlns:a16="http://schemas.microsoft.com/office/drawing/2014/main" id="{081928BA-3FA0-4FF6-AE6A-570E700B42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4362" y="3068960"/>
            <a:ext cx="5437918"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11002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4401205"/>
          </a:xfrm>
          <a:prstGeom prst="rect">
            <a:avLst/>
          </a:prstGeom>
          <a:noFill/>
        </p:spPr>
        <p:txBody>
          <a:bodyPr wrap="square" rtlCol="0">
            <a:spAutoFit/>
          </a:bodyPr>
          <a:lstStyle/>
          <a:p>
            <a:pPr algn="l"/>
            <a:r>
              <a:rPr lang="en-US" sz="2800" b="1" i="1" dirty="0">
                <a:solidFill>
                  <a:srgbClr val="00B0F0"/>
                </a:solidFill>
                <a:effectLst>
                  <a:outerShdw blurRad="38100" dist="38100" dir="2700000" algn="tl">
                    <a:srgbClr val="000000">
                      <a:alpha val="43137"/>
                    </a:srgbClr>
                  </a:outerShdw>
                </a:effectLst>
                <a:latin typeface="Cormorant Garamond"/>
              </a:rPr>
              <a:t>One to one (1:1) relationship</a:t>
            </a:r>
          </a:p>
          <a:p>
            <a:pPr algn="just"/>
            <a:r>
              <a:rPr lang="en-US" sz="2800" b="0" i="0" dirty="0">
                <a:solidFill>
                  <a:srgbClr val="373D3F"/>
                </a:solidFill>
                <a:effectLst/>
                <a:latin typeface="Lora"/>
              </a:rPr>
              <a:t>A one to one (1:1) relationship is the relationship of one entity to only one other entity, and vice versa. It should be rare in any relational database design. In fact, it could indicate that two entities actually belong in the same table.</a:t>
            </a:r>
          </a:p>
          <a:p>
            <a:pPr algn="l"/>
            <a:r>
              <a:rPr lang="en-US" sz="2800" b="0" i="0" dirty="0">
                <a:solidFill>
                  <a:srgbClr val="373D3F"/>
                </a:solidFill>
                <a:effectLst/>
                <a:latin typeface="Lora"/>
              </a:rPr>
              <a:t>An example from the COMPANY database is one employee is associated with one spouse, and one spouse is associated with one employee. (one employee – one department)</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spTree>
    <p:extLst>
      <p:ext uri="{BB962C8B-B14F-4D97-AF65-F5344CB8AC3E}">
        <p14:creationId xmlns:p14="http://schemas.microsoft.com/office/powerpoint/2010/main" val="26826292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4401205"/>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Cormorant Garamond"/>
              </a:rPr>
              <a:t>Many to many (M:N) relationships</a:t>
            </a:r>
          </a:p>
          <a:p>
            <a:pPr algn="l"/>
            <a:r>
              <a:rPr lang="en-US" sz="2800" b="0" i="0" dirty="0">
                <a:solidFill>
                  <a:srgbClr val="373D3F"/>
                </a:solidFill>
                <a:effectLst/>
                <a:latin typeface="Lora"/>
              </a:rPr>
              <a:t>For a many to many relationship, consider the following points:</a:t>
            </a:r>
          </a:p>
          <a:p>
            <a:pPr marL="457200" indent="-457200" algn="l">
              <a:buFont typeface="Wingdings" panose="05000000000000000000" pitchFamily="2" charset="2"/>
              <a:buChar char="Ø"/>
            </a:pPr>
            <a:r>
              <a:rPr lang="en-US" sz="2800" b="0" i="0" dirty="0">
                <a:solidFill>
                  <a:srgbClr val="373D3F"/>
                </a:solidFill>
                <a:effectLst/>
                <a:latin typeface="Lora"/>
              </a:rPr>
              <a:t>It cannot be implemented as such in the relational model.</a:t>
            </a:r>
          </a:p>
          <a:p>
            <a:pPr marL="457200" indent="-457200" algn="l">
              <a:buFont typeface="Wingdings" panose="05000000000000000000" pitchFamily="2" charset="2"/>
              <a:buChar char="Ø"/>
            </a:pPr>
            <a:r>
              <a:rPr lang="en-US" sz="2800" b="0" i="0" dirty="0">
                <a:solidFill>
                  <a:srgbClr val="373D3F"/>
                </a:solidFill>
                <a:effectLst/>
                <a:latin typeface="Lora"/>
              </a:rPr>
              <a:t>It can be changed into two 1:M relationships.</a:t>
            </a:r>
          </a:p>
          <a:p>
            <a:pPr marL="457200" indent="-457200" algn="l">
              <a:buFont typeface="Wingdings" panose="05000000000000000000" pitchFamily="2" charset="2"/>
              <a:buChar char="Ø"/>
            </a:pPr>
            <a:r>
              <a:rPr lang="en-US" sz="2800" b="0" i="0" dirty="0">
                <a:solidFill>
                  <a:srgbClr val="373D3F"/>
                </a:solidFill>
                <a:effectLst/>
                <a:latin typeface="Lora"/>
              </a:rPr>
              <a:t>It can be implemented by breaking up to produce a set of 1:M relationships.</a:t>
            </a:r>
          </a:p>
          <a:p>
            <a:pPr marL="457200" indent="-457200" algn="l">
              <a:buFont typeface="Wingdings" panose="05000000000000000000" pitchFamily="2" charset="2"/>
              <a:buChar char="Ø"/>
            </a:pPr>
            <a:r>
              <a:rPr lang="en-US" sz="2800" b="0" i="0" dirty="0">
                <a:solidFill>
                  <a:srgbClr val="373D3F"/>
                </a:solidFill>
                <a:effectLst/>
                <a:latin typeface="Lora"/>
              </a:rPr>
              <a:t>It involves the implementation of a composite entity.</a:t>
            </a:r>
          </a:p>
          <a:p>
            <a:pPr marL="457200" indent="-457200" algn="l">
              <a:buFont typeface="Wingdings" panose="05000000000000000000" pitchFamily="2" charset="2"/>
              <a:buChar char="Ø"/>
            </a:pPr>
            <a:r>
              <a:rPr lang="en-US" sz="2800" b="0" i="0" dirty="0">
                <a:solidFill>
                  <a:srgbClr val="373D3F"/>
                </a:solidFill>
                <a:effectLst/>
                <a:latin typeface="Lora"/>
              </a:rPr>
              <a:t>Creates two or more 1:M relationships.</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spTree>
    <p:extLst>
      <p:ext uri="{BB962C8B-B14F-4D97-AF65-F5344CB8AC3E}">
        <p14:creationId xmlns:p14="http://schemas.microsoft.com/office/powerpoint/2010/main" val="8055609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3108543"/>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Cormorant Garamond"/>
              </a:rPr>
              <a:t>Many to many (M:N) relationships</a:t>
            </a:r>
          </a:p>
          <a:p>
            <a:pPr marL="457200" indent="-457200" algn="just">
              <a:buFont typeface="Wingdings" panose="05000000000000000000" pitchFamily="2" charset="2"/>
              <a:buChar char="Ø"/>
            </a:pPr>
            <a:r>
              <a:rPr lang="en-US" sz="2800" b="0" i="0" dirty="0">
                <a:solidFill>
                  <a:srgbClr val="373D3F"/>
                </a:solidFill>
                <a:effectLst/>
                <a:latin typeface="Lora"/>
              </a:rPr>
              <a:t>It can avoid problems inherent in an M:N relationship by creating a composite entity or bridge entity. For example, an employee can work on many projects OR a project can have many employees working on it, depending on the business rules. Or, a student can have many classes and a class can hold many students.</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pic>
        <p:nvPicPr>
          <p:cNvPr id="7170" name="Picture 2" descr="image">
            <a:extLst>
              <a:ext uri="{FF2B5EF4-FFF2-40B4-BE49-F238E27FC236}">
                <a16:creationId xmlns:a16="http://schemas.microsoft.com/office/drawing/2014/main" id="{3D11F070-2429-446C-B101-6273C4DB39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3501008"/>
            <a:ext cx="4896544" cy="2325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22606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908720"/>
            <a:ext cx="8641466" cy="3539430"/>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Lora"/>
              </a:rPr>
              <a:t>Constraints</a:t>
            </a:r>
            <a:r>
              <a:rPr lang="en-US" sz="2800" b="0" i="0" dirty="0">
                <a:solidFill>
                  <a:srgbClr val="373D3F"/>
                </a:solidFill>
                <a:effectLst/>
                <a:latin typeface="Lora"/>
              </a:rPr>
              <a:t> are a very important feature in a relational model. In fact, the relational model supports the well-defined theory of constraints on attributes or tables. Constraints are useful because they allow a designer to specify the semantics of data in the database. </a:t>
            </a:r>
          </a:p>
          <a:p>
            <a:pPr algn="l"/>
            <a:endParaRPr lang="en-US" sz="2800" dirty="0">
              <a:solidFill>
                <a:srgbClr val="373D3F"/>
              </a:solidFill>
              <a:latin typeface="Lora"/>
            </a:endParaRPr>
          </a:p>
          <a:p>
            <a:pPr algn="l"/>
            <a:r>
              <a:rPr lang="en-US" sz="2800" b="1" i="1" dirty="0">
                <a:solidFill>
                  <a:srgbClr val="00B0F0"/>
                </a:solidFill>
                <a:effectLst>
                  <a:outerShdw blurRad="38100" dist="38100" dir="2700000" algn="tl">
                    <a:srgbClr val="000000">
                      <a:alpha val="43137"/>
                    </a:srgbClr>
                  </a:outerShdw>
                </a:effectLst>
                <a:latin typeface="Lora"/>
              </a:rPr>
              <a:t>Constraints</a:t>
            </a:r>
            <a:r>
              <a:rPr lang="en-US" sz="2800" b="1" i="0" dirty="0">
                <a:solidFill>
                  <a:srgbClr val="00B0F0"/>
                </a:solidFill>
                <a:effectLst>
                  <a:outerShdw blurRad="38100" dist="38100" dir="2700000" algn="tl">
                    <a:srgbClr val="000000">
                      <a:alpha val="43137"/>
                    </a:srgbClr>
                  </a:outerShdw>
                </a:effectLst>
                <a:latin typeface="Lora"/>
              </a:rPr>
              <a:t> are the rules that force DBMSs to check that data satisfies the semantics.</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Integrity Rules and Constraints</a:t>
            </a:r>
          </a:p>
        </p:txBody>
      </p:sp>
    </p:spTree>
    <p:extLst>
      <p:ext uri="{BB962C8B-B14F-4D97-AF65-F5344CB8AC3E}">
        <p14:creationId xmlns:p14="http://schemas.microsoft.com/office/powerpoint/2010/main" val="21614618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908720"/>
            <a:ext cx="8641466" cy="3108543"/>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Cormorant Garamond"/>
              </a:rPr>
              <a:t>Entity integrity</a:t>
            </a:r>
          </a:p>
          <a:p>
            <a:pPr algn="l"/>
            <a:r>
              <a:rPr lang="en-US" sz="2800" b="0" i="0" dirty="0">
                <a:solidFill>
                  <a:srgbClr val="373D3F"/>
                </a:solidFill>
                <a:effectLst/>
                <a:latin typeface="Lora"/>
              </a:rPr>
              <a:t>To ensure </a:t>
            </a:r>
            <a:r>
              <a:rPr lang="en-US" sz="2800" b="1" i="1" dirty="0">
                <a:solidFill>
                  <a:srgbClr val="00B0F0"/>
                </a:solidFill>
                <a:effectLst>
                  <a:outerShdw blurRad="38100" dist="38100" dir="2700000" algn="tl">
                    <a:srgbClr val="000000">
                      <a:alpha val="43137"/>
                    </a:srgbClr>
                  </a:outerShdw>
                </a:effectLst>
                <a:latin typeface="Lora"/>
              </a:rPr>
              <a:t>entity integrity</a:t>
            </a:r>
            <a:r>
              <a:rPr lang="en-US" sz="2800" b="0" i="0" dirty="0">
                <a:solidFill>
                  <a:srgbClr val="373D3F"/>
                </a:solidFill>
                <a:effectLst/>
                <a:latin typeface="Lora"/>
              </a:rPr>
              <a:t>, it is required that every table have a primary key. Neither the PK nor any part of it can contain null values. This is because null values for the primary key mean we cannot identify some rows. For example, in the EMPLOYEE table, Phone cannot be a primary key since some people may not have a telephone.</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Integrity Rules and Constraints</a:t>
            </a:r>
          </a:p>
        </p:txBody>
      </p:sp>
    </p:spTree>
    <p:extLst>
      <p:ext uri="{BB962C8B-B14F-4D97-AF65-F5344CB8AC3E}">
        <p14:creationId xmlns:p14="http://schemas.microsoft.com/office/powerpoint/2010/main" val="42728543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908720"/>
            <a:ext cx="8641466" cy="4832092"/>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Cormorant Garamond"/>
              </a:rPr>
              <a:t>Referential integrity</a:t>
            </a:r>
          </a:p>
          <a:p>
            <a:pPr algn="l"/>
            <a:r>
              <a:rPr lang="en-US" sz="2800" b="1" i="1" dirty="0">
                <a:solidFill>
                  <a:srgbClr val="00B0F0"/>
                </a:solidFill>
                <a:effectLst>
                  <a:outerShdw blurRad="38100" dist="38100" dir="2700000" algn="tl">
                    <a:srgbClr val="000000">
                      <a:alpha val="43137"/>
                    </a:srgbClr>
                  </a:outerShdw>
                </a:effectLst>
                <a:latin typeface="Lora"/>
              </a:rPr>
              <a:t>Referential integrity</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requires that a foreign key must have a matching primary key or it must be null. This constraint is specified between two tables (parent and child); it maintains the correspondence between rows in these tables.  It means the reference from a row in one table to another table must be valid.</a:t>
            </a:r>
          </a:p>
          <a:p>
            <a:pPr algn="l"/>
            <a:r>
              <a:rPr lang="en-US" sz="2800" b="0" i="0" dirty="0">
                <a:solidFill>
                  <a:srgbClr val="373D3F"/>
                </a:solidFill>
                <a:effectLst/>
                <a:latin typeface="Lora"/>
              </a:rPr>
              <a:t>Examples of referential integrity constraint in the Customer/Order database of the Company:</a:t>
            </a:r>
          </a:p>
          <a:p>
            <a:pPr algn="l">
              <a:buFont typeface="Arial" panose="020B0604020202020204" pitchFamily="34" charset="0"/>
              <a:buChar char="•"/>
            </a:pPr>
            <a:r>
              <a:rPr lang="en-US" sz="2800" b="0" i="0" dirty="0">
                <a:solidFill>
                  <a:srgbClr val="373D3F"/>
                </a:solidFill>
                <a:effectLst/>
                <a:latin typeface="Lora"/>
              </a:rPr>
              <a:t>Customer(</a:t>
            </a:r>
            <a:r>
              <a:rPr lang="en-US" sz="2800" b="1" i="0" u="sng" dirty="0" err="1">
                <a:solidFill>
                  <a:srgbClr val="373D3F"/>
                </a:solidFill>
                <a:effectLst/>
                <a:latin typeface="Lora"/>
              </a:rPr>
              <a:t>CustID</a:t>
            </a:r>
            <a:r>
              <a:rPr lang="en-US" sz="2800" b="0" i="0" dirty="0">
                <a:solidFill>
                  <a:srgbClr val="373D3F"/>
                </a:solidFill>
                <a:effectLst/>
                <a:latin typeface="Lora"/>
              </a:rPr>
              <a:t>, </a:t>
            </a:r>
            <a:r>
              <a:rPr lang="en-US" sz="2800" b="0" i="0" dirty="0" err="1">
                <a:solidFill>
                  <a:srgbClr val="373D3F"/>
                </a:solidFill>
                <a:effectLst/>
                <a:latin typeface="Lora"/>
              </a:rPr>
              <a:t>CustName</a:t>
            </a:r>
            <a:r>
              <a:rPr lang="en-US" sz="2800" b="0" i="0" dirty="0">
                <a:solidFill>
                  <a:srgbClr val="373D3F"/>
                </a:solidFill>
                <a:effectLst/>
                <a:latin typeface="Lora"/>
              </a:rPr>
              <a:t>)</a:t>
            </a:r>
          </a:p>
          <a:p>
            <a:pPr algn="l">
              <a:buFont typeface="Arial" panose="020B0604020202020204" pitchFamily="34" charset="0"/>
              <a:buChar char="•"/>
            </a:pPr>
            <a:r>
              <a:rPr lang="en-US" sz="2800" b="0" i="0" dirty="0">
                <a:solidFill>
                  <a:srgbClr val="373D3F"/>
                </a:solidFill>
                <a:effectLst/>
                <a:latin typeface="Lora"/>
              </a:rPr>
              <a:t>Order(</a:t>
            </a:r>
            <a:r>
              <a:rPr lang="en-US" sz="2800" b="1" i="0" u="sng" dirty="0" err="1">
                <a:solidFill>
                  <a:srgbClr val="373D3F"/>
                </a:solidFill>
                <a:effectLst/>
                <a:latin typeface="Lora"/>
              </a:rPr>
              <a:t>OrderID</a:t>
            </a:r>
            <a:r>
              <a:rPr lang="en-US" sz="2800" b="0" i="0" dirty="0">
                <a:solidFill>
                  <a:srgbClr val="373D3F"/>
                </a:solidFill>
                <a:effectLst/>
                <a:latin typeface="Lora"/>
              </a:rPr>
              <a:t>, </a:t>
            </a:r>
            <a:r>
              <a:rPr lang="en-US" sz="2800" b="0" i="0" dirty="0" err="1">
                <a:solidFill>
                  <a:srgbClr val="373D3F"/>
                </a:solidFill>
                <a:effectLst/>
                <a:latin typeface="Lora"/>
              </a:rPr>
              <a:t>CustID</a:t>
            </a:r>
            <a:r>
              <a:rPr lang="en-US" sz="2800" b="0" i="0" dirty="0">
                <a:solidFill>
                  <a:srgbClr val="373D3F"/>
                </a:solidFill>
                <a:effectLst/>
                <a:latin typeface="Lora"/>
              </a:rPr>
              <a:t>, </a:t>
            </a:r>
            <a:r>
              <a:rPr lang="en-US" sz="2800" b="0" i="0" dirty="0" err="1">
                <a:solidFill>
                  <a:srgbClr val="373D3F"/>
                </a:solidFill>
                <a:effectLst/>
                <a:latin typeface="Lora"/>
              </a:rPr>
              <a:t>OrderDate</a:t>
            </a:r>
            <a:r>
              <a:rPr lang="en-US" sz="2800" b="0" i="0" dirty="0">
                <a:solidFill>
                  <a:srgbClr val="373D3F"/>
                </a:solidFill>
                <a:effectLst/>
                <a:latin typeface="Lora"/>
              </a:rPr>
              <a:t>)</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Integrity Rules and Constraints</a:t>
            </a:r>
          </a:p>
        </p:txBody>
      </p:sp>
    </p:spTree>
    <p:extLst>
      <p:ext uri="{BB962C8B-B14F-4D97-AF65-F5344CB8AC3E}">
        <p14:creationId xmlns:p14="http://schemas.microsoft.com/office/powerpoint/2010/main" val="8227484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988840"/>
            <a:ext cx="8784976" cy="1815882"/>
          </a:xfrm>
          <a:prstGeom prst="rect">
            <a:avLst/>
          </a:prstGeom>
          <a:noFill/>
        </p:spPr>
        <p:txBody>
          <a:bodyPr wrap="square" rtlCol="0">
            <a:spAutoFit/>
          </a:bodyPr>
          <a:lstStyle/>
          <a:p>
            <a:pPr algn="just"/>
            <a:r>
              <a:rPr lang="en-US" sz="2800" b="0" i="0" dirty="0">
                <a:solidFill>
                  <a:srgbClr val="373D3F"/>
                </a:solidFill>
                <a:effectLst/>
                <a:latin typeface="Lora"/>
              </a:rPr>
              <a:t>When using Transact-SQL, the referential integrity is set when creating the Order t</a:t>
            </a:r>
            <a:r>
              <a:rPr lang="en-US" sz="2800" b="0" i="0" dirty="0">
                <a:solidFill>
                  <a:srgbClr val="333333"/>
                </a:solidFill>
                <a:effectLst/>
                <a:latin typeface="Lora"/>
              </a:rPr>
              <a:t>able with the FK</a:t>
            </a:r>
            <a:r>
              <a:rPr lang="en-US" sz="2800" b="0" i="0" dirty="0">
                <a:solidFill>
                  <a:srgbClr val="373D3F"/>
                </a:solidFill>
                <a:effectLst/>
                <a:latin typeface="Lora"/>
              </a:rPr>
              <a:t>. Listed below are the statements showing the FK in the Order table referencing the PK in the Customer table.</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260648"/>
            <a:ext cx="8641466" cy="1008112"/>
          </a:xfrm>
        </p:spPr>
        <p:txBody>
          <a:bodyPr>
            <a:normAutofit fontScale="90000"/>
          </a:bodyPr>
          <a:lstStyle/>
          <a:p>
            <a:pPr algn="l"/>
            <a:r>
              <a:rPr lang="en-US" b="1" i="0" dirty="0">
                <a:solidFill>
                  <a:srgbClr val="373D3F"/>
                </a:solidFill>
                <a:effectLst>
                  <a:outerShdw blurRad="38100" dist="38100" dir="2700000" algn="tl">
                    <a:srgbClr val="000000">
                      <a:alpha val="43137"/>
                    </a:srgbClr>
                  </a:outerShdw>
                </a:effectLst>
                <a:latin typeface="Cormorant Garamond"/>
              </a:rPr>
              <a:t>Referential integrity using Transact-SQL (MS SQL Server)</a:t>
            </a:r>
          </a:p>
        </p:txBody>
      </p:sp>
    </p:spTree>
    <p:extLst>
      <p:ext uri="{BB962C8B-B14F-4D97-AF65-F5344CB8AC3E}">
        <p14:creationId xmlns:p14="http://schemas.microsoft.com/office/powerpoint/2010/main" val="14567195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260648"/>
            <a:ext cx="8641466" cy="1008112"/>
          </a:xfrm>
        </p:spPr>
        <p:txBody>
          <a:bodyPr>
            <a:normAutofit fontScale="90000"/>
          </a:bodyPr>
          <a:lstStyle/>
          <a:p>
            <a:pPr algn="l"/>
            <a:r>
              <a:rPr lang="en-US" b="1" i="0" dirty="0">
                <a:solidFill>
                  <a:srgbClr val="373D3F"/>
                </a:solidFill>
                <a:effectLst>
                  <a:outerShdw blurRad="38100" dist="38100" dir="2700000" algn="tl">
                    <a:srgbClr val="000000">
                      <a:alpha val="43137"/>
                    </a:srgbClr>
                  </a:outerShdw>
                </a:effectLst>
                <a:latin typeface="Cormorant Garamond"/>
              </a:rPr>
              <a:t>Referential integrity using Transact-SQL (MS SQL Server)</a:t>
            </a:r>
          </a:p>
        </p:txBody>
      </p:sp>
      <p:pic>
        <p:nvPicPr>
          <p:cNvPr id="4" name="Picture 3">
            <a:extLst>
              <a:ext uri="{FF2B5EF4-FFF2-40B4-BE49-F238E27FC236}">
                <a16:creationId xmlns:a16="http://schemas.microsoft.com/office/drawing/2014/main" id="{F3D583DB-CF05-453F-A9E6-BCA222974882}"/>
              </a:ext>
            </a:extLst>
          </p:cNvPr>
          <p:cNvPicPr>
            <a:picLocks noChangeAspect="1"/>
          </p:cNvPicPr>
          <p:nvPr/>
        </p:nvPicPr>
        <p:blipFill rotWithShape="1">
          <a:blip r:embed="rId2"/>
          <a:srcRect l="26375" t="31800" r="27162" b="19200"/>
          <a:stretch/>
        </p:blipFill>
        <p:spPr>
          <a:xfrm>
            <a:off x="1151620" y="1399961"/>
            <a:ext cx="6840760" cy="4058078"/>
          </a:xfrm>
          <a:prstGeom prst="rect">
            <a:avLst/>
          </a:prstGeom>
        </p:spPr>
      </p:pic>
    </p:spTree>
    <p:extLst>
      <p:ext uri="{BB962C8B-B14F-4D97-AF65-F5344CB8AC3E}">
        <p14:creationId xmlns:p14="http://schemas.microsoft.com/office/powerpoint/2010/main" val="3444512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2246769"/>
          </a:xfrm>
          <a:prstGeom prst="rect">
            <a:avLst/>
          </a:prstGeom>
          <a:noFill/>
        </p:spPr>
        <p:txBody>
          <a:bodyPr wrap="square" rtlCol="0">
            <a:spAutoFit/>
          </a:bodyPr>
          <a:lstStyle/>
          <a:p>
            <a:pPr algn="just"/>
            <a:r>
              <a:rPr lang="en-US" sz="2800" b="0" i="0" dirty="0">
                <a:solidFill>
                  <a:srgbClr val="373D3F"/>
                </a:solidFill>
                <a:effectLst/>
                <a:latin typeface="Lora"/>
              </a:rPr>
              <a:t>Business rules are used to determine cardinality and connectivity.</a:t>
            </a:r>
            <a:r>
              <a:rPr lang="en-US" sz="2800" b="0" i="1" dirty="0">
                <a:solidFill>
                  <a:srgbClr val="373D3F"/>
                </a:solidFill>
                <a:effectLst/>
                <a:latin typeface="Lora"/>
              </a:rPr>
              <a:t> </a:t>
            </a:r>
            <a:r>
              <a:rPr lang="en-US" sz="2800" b="1" i="1" dirty="0">
                <a:solidFill>
                  <a:srgbClr val="00B0F0"/>
                </a:solidFill>
                <a:effectLst>
                  <a:outerShdw blurRad="38100" dist="38100" dir="2700000" algn="tl">
                    <a:srgbClr val="000000">
                      <a:alpha val="43137"/>
                    </a:srgbClr>
                  </a:outerShdw>
                </a:effectLst>
                <a:latin typeface="Lora"/>
              </a:rPr>
              <a:t>Cardinality</a:t>
            </a:r>
            <a:r>
              <a:rPr lang="en-US" sz="2800" b="0" i="0" dirty="0">
                <a:solidFill>
                  <a:srgbClr val="373D3F"/>
                </a:solidFill>
                <a:effectLst/>
                <a:latin typeface="Lora"/>
              </a:rPr>
              <a:t> describes the relationship between two data tables by expressing the minimum and maximum number of entity occurrences associated with one occurrence of a related entity.</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23022" y="116632"/>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pic>
        <p:nvPicPr>
          <p:cNvPr id="8194" name="Picture 2" descr="Connectivity-and-Cardinality-300x202">
            <a:extLst>
              <a:ext uri="{FF2B5EF4-FFF2-40B4-BE49-F238E27FC236}">
                <a16:creationId xmlns:a16="http://schemas.microsoft.com/office/drawing/2014/main" id="{52CC48CE-9B60-484F-AA71-EF99C144FA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6406" y="3212976"/>
            <a:ext cx="3977801" cy="2428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70451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2246769"/>
          </a:xfrm>
          <a:prstGeom prst="rect">
            <a:avLst/>
          </a:prstGeom>
          <a:noFill/>
        </p:spPr>
        <p:txBody>
          <a:bodyPr wrap="square" rtlCol="0">
            <a:spAutoFit/>
          </a:bodyPr>
          <a:lstStyle/>
          <a:p>
            <a:pPr algn="just"/>
            <a:r>
              <a:rPr lang="en-US" sz="2800" b="0" i="0" dirty="0">
                <a:solidFill>
                  <a:srgbClr val="373D3F"/>
                </a:solidFill>
                <a:effectLst/>
                <a:latin typeface="Lora"/>
              </a:rPr>
              <a:t>Business rules are used to determine cardinality and connectivity.</a:t>
            </a:r>
            <a:r>
              <a:rPr lang="en-US" sz="2800" b="0" i="1" dirty="0">
                <a:solidFill>
                  <a:srgbClr val="373D3F"/>
                </a:solidFill>
                <a:effectLst/>
                <a:latin typeface="Lora"/>
              </a:rPr>
              <a:t> </a:t>
            </a:r>
            <a:r>
              <a:rPr lang="en-US" sz="2800" b="1" i="1" dirty="0">
                <a:solidFill>
                  <a:srgbClr val="00B0F0"/>
                </a:solidFill>
                <a:effectLst>
                  <a:outerShdw blurRad="38100" dist="38100" dir="2700000" algn="tl">
                    <a:srgbClr val="000000">
                      <a:alpha val="43137"/>
                    </a:srgbClr>
                  </a:outerShdw>
                </a:effectLst>
                <a:latin typeface="Lora"/>
              </a:rPr>
              <a:t>Cardinality</a:t>
            </a:r>
            <a:r>
              <a:rPr lang="en-US" sz="2800" b="0" i="0" dirty="0">
                <a:solidFill>
                  <a:srgbClr val="373D3F"/>
                </a:solidFill>
                <a:effectLst/>
                <a:latin typeface="Lora"/>
              </a:rPr>
              <a:t> describes the relationship between two data tables by expressing the minimum and maximum number of entity occurrences associated with one occurrence of a related entity.</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23022" y="116632"/>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pic>
        <p:nvPicPr>
          <p:cNvPr id="8194" name="Picture 2" descr="Connectivity-and-Cardinality-300x202">
            <a:extLst>
              <a:ext uri="{FF2B5EF4-FFF2-40B4-BE49-F238E27FC236}">
                <a16:creationId xmlns:a16="http://schemas.microsoft.com/office/drawing/2014/main" id="{52CC48CE-9B60-484F-AA71-EF99C144FA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6406" y="3212976"/>
            <a:ext cx="3977801" cy="2428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98196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dirty="0">
                <a:solidFill>
                  <a:srgbClr val="373D3F"/>
                </a:solidFill>
                <a:latin typeface="Lora"/>
              </a:rPr>
              <a:t>T</a:t>
            </a:r>
            <a:r>
              <a:rPr lang="en-US" sz="2800" b="0" i="0" dirty="0">
                <a:solidFill>
                  <a:srgbClr val="373D3F"/>
                </a:solidFill>
                <a:effectLst/>
                <a:latin typeface="Lora"/>
              </a:rPr>
              <a:t>he symbol that represents a </a:t>
            </a:r>
            <a:r>
              <a:rPr lang="en-US" sz="2800" b="1" i="1" dirty="0">
                <a:solidFill>
                  <a:srgbClr val="00B0F0"/>
                </a:solidFill>
                <a:effectLst>
                  <a:outerShdw blurRad="38100" dist="38100" dir="2700000" algn="tl">
                    <a:srgbClr val="000000">
                      <a:alpha val="43137"/>
                    </a:srgbClr>
                  </a:outerShdw>
                </a:effectLst>
                <a:latin typeface="Lora"/>
              </a:rPr>
              <a:t>one to many </a:t>
            </a:r>
            <a:r>
              <a:rPr lang="en-US" sz="2800" b="0" i="0" dirty="0">
                <a:solidFill>
                  <a:srgbClr val="373D3F"/>
                </a:solidFill>
                <a:effectLst/>
                <a:latin typeface="Lora"/>
              </a:rPr>
              <a:t>relationship.</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23022" y="116632"/>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pic>
        <p:nvPicPr>
          <p:cNvPr id="9218" name="Picture 2" descr="Ch-9-oneToMany-1">
            <a:extLst>
              <a:ext uri="{FF2B5EF4-FFF2-40B4-BE49-F238E27FC236}">
                <a16:creationId xmlns:a16="http://schemas.microsoft.com/office/drawing/2014/main" id="{E58BB591-B2EC-4807-B865-C8C404282B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1736998"/>
            <a:ext cx="3024336" cy="46786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D7382C2-9F71-4BFF-9517-D65267BB677B}"/>
              </a:ext>
            </a:extLst>
          </p:cNvPr>
          <p:cNvSpPr txBox="1"/>
          <p:nvPr/>
        </p:nvSpPr>
        <p:spPr>
          <a:xfrm>
            <a:off x="251267" y="2250450"/>
            <a:ext cx="8784976" cy="1384995"/>
          </a:xfrm>
          <a:prstGeom prst="rect">
            <a:avLst/>
          </a:prstGeom>
          <a:noFill/>
        </p:spPr>
        <p:txBody>
          <a:bodyPr wrap="square" rtlCol="0">
            <a:spAutoFit/>
          </a:bodyPr>
          <a:lstStyle/>
          <a:p>
            <a:pPr algn="just"/>
            <a:r>
              <a:rPr lang="en-US" sz="2800" b="0" i="0" dirty="0">
                <a:solidFill>
                  <a:srgbClr val="373D3F"/>
                </a:solidFill>
                <a:effectLst/>
                <a:latin typeface="Lora"/>
              </a:rPr>
              <a:t>The left side of this symbol  is read as minimum 1 and maximum 1. On the right side, it is read as: minimum 1 and maximum many.</a:t>
            </a:r>
          </a:p>
        </p:txBody>
      </p:sp>
      <p:pic>
        <p:nvPicPr>
          <p:cNvPr id="9220" name="Picture 4" descr="Ch-9-oneToMany-2">
            <a:extLst>
              <a:ext uri="{FF2B5EF4-FFF2-40B4-BE49-F238E27FC236}">
                <a16:creationId xmlns:a16="http://schemas.microsoft.com/office/drawing/2014/main" id="{E8858F55-1B7F-4064-8580-EA03566547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5816" y="3769065"/>
            <a:ext cx="2736304" cy="540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38271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b="0" i="0" dirty="0">
                <a:effectLst/>
                <a:latin typeface="Roboto"/>
              </a:rPr>
              <a:t>Relationship degrees make them readable as</a:t>
            </a:r>
            <a:endParaRPr lang="en-US" sz="2800" b="0" i="0" dirty="0">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67151" y="-110260"/>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pic>
        <p:nvPicPr>
          <p:cNvPr id="10242" name="Picture 2" descr="One-to-one">
            <a:extLst>
              <a:ext uri="{FF2B5EF4-FFF2-40B4-BE49-F238E27FC236}">
                <a16:creationId xmlns:a16="http://schemas.microsoft.com/office/drawing/2014/main" id="{11016277-85CF-40C4-B163-7B3D265DFC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204864"/>
            <a:ext cx="6667500" cy="18097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EDADBED-E6F7-4DFE-A18F-B55D20017DD0}"/>
              </a:ext>
            </a:extLst>
          </p:cNvPr>
          <p:cNvSpPr txBox="1"/>
          <p:nvPr/>
        </p:nvSpPr>
        <p:spPr>
          <a:xfrm>
            <a:off x="827584" y="1575956"/>
            <a:ext cx="2376264" cy="369332"/>
          </a:xfrm>
          <a:prstGeom prst="rect">
            <a:avLst/>
          </a:prstGeom>
          <a:noFill/>
        </p:spPr>
        <p:txBody>
          <a:bodyPr wrap="square" rtlCol="0">
            <a:spAutoFit/>
          </a:bodyPr>
          <a:lstStyle/>
          <a:p>
            <a:r>
              <a:rPr lang="en-GB" dirty="0"/>
              <a:t>One to One</a:t>
            </a:r>
          </a:p>
        </p:txBody>
      </p:sp>
    </p:spTree>
    <p:extLst>
      <p:ext uri="{BB962C8B-B14F-4D97-AF65-F5344CB8AC3E}">
        <p14:creationId xmlns:p14="http://schemas.microsoft.com/office/powerpoint/2010/main" val="5089988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b="0" i="0" dirty="0">
                <a:effectLst/>
                <a:latin typeface="Roboto"/>
              </a:rPr>
              <a:t>Relationship degrees make them readable as</a:t>
            </a:r>
            <a:endParaRPr lang="en-US" sz="2800" b="0" i="0" dirty="0">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67151" y="-110260"/>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sp>
        <p:nvSpPr>
          <p:cNvPr id="4" name="TextBox 3">
            <a:extLst>
              <a:ext uri="{FF2B5EF4-FFF2-40B4-BE49-F238E27FC236}">
                <a16:creationId xmlns:a16="http://schemas.microsoft.com/office/drawing/2014/main" id="{4EDADBED-E6F7-4DFE-A18F-B55D20017DD0}"/>
              </a:ext>
            </a:extLst>
          </p:cNvPr>
          <p:cNvSpPr txBox="1"/>
          <p:nvPr/>
        </p:nvSpPr>
        <p:spPr>
          <a:xfrm>
            <a:off x="827584" y="1730840"/>
            <a:ext cx="2376264" cy="369332"/>
          </a:xfrm>
          <a:prstGeom prst="rect">
            <a:avLst/>
          </a:prstGeom>
          <a:noFill/>
        </p:spPr>
        <p:txBody>
          <a:bodyPr wrap="square" rtlCol="0">
            <a:spAutoFit/>
          </a:bodyPr>
          <a:lstStyle/>
          <a:p>
            <a:r>
              <a:rPr lang="en-GB" dirty="0"/>
              <a:t>One to Many</a:t>
            </a:r>
          </a:p>
        </p:txBody>
      </p:sp>
      <p:pic>
        <p:nvPicPr>
          <p:cNvPr id="11266" name="Picture 2" descr="One-to-many">
            <a:extLst>
              <a:ext uri="{FF2B5EF4-FFF2-40B4-BE49-F238E27FC236}">
                <a16:creationId xmlns:a16="http://schemas.microsoft.com/office/drawing/2014/main" id="{CECE7753-27F4-4528-810E-7BA79A920B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2524125"/>
            <a:ext cx="7078166" cy="180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864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b="0" i="0" dirty="0">
                <a:effectLst/>
                <a:latin typeface="Roboto"/>
              </a:rPr>
              <a:t>Relationship degrees make them readable as</a:t>
            </a:r>
            <a:endParaRPr lang="en-US" sz="2800" b="0" i="0" dirty="0">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67151" y="-110260"/>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sp>
        <p:nvSpPr>
          <p:cNvPr id="4" name="TextBox 3">
            <a:extLst>
              <a:ext uri="{FF2B5EF4-FFF2-40B4-BE49-F238E27FC236}">
                <a16:creationId xmlns:a16="http://schemas.microsoft.com/office/drawing/2014/main" id="{4EDADBED-E6F7-4DFE-A18F-B55D20017DD0}"/>
              </a:ext>
            </a:extLst>
          </p:cNvPr>
          <p:cNvSpPr txBox="1"/>
          <p:nvPr/>
        </p:nvSpPr>
        <p:spPr>
          <a:xfrm>
            <a:off x="827584" y="1730840"/>
            <a:ext cx="2376264" cy="369332"/>
          </a:xfrm>
          <a:prstGeom prst="rect">
            <a:avLst/>
          </a:prstGeom>
          <a:noFill/>
        </p:spPr>
        <p:txBody>
          <a:bodyPr wrap="square" rtlCol="0">
            <a:spAutoFit/>
          </a:bodyPr>
          <a:lstStyle/>
          <a:p>
            <a:r>
              <a:rPr lang="en-GB" dirty="0"/>
              <a:t>Many to Many</a:t>
            </a:r>
          </a:p>
        </p:txBody>
      </p:sp>
      <p:pic>
        <p:nvPicPr>
          <p:cNvPr id="12290" name="Picture 2" descr="Many-to-many">
            <a:extLst>
              <a:ext uri="{FF2B5EF4-FFF2-40B4-BE49-F238E27FC236}">
                <a16:creationId xmlns:a16="http://schemas.microsoft.com/office/drawing/2014/main" id="{B425719B-28C9-4448-BBFB-6C16DFE1E0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490839"/>
            <a:ext cx="6790134" cy="1843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078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1412776"/>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
        <p:nvSpPr>
          <p:cNvPr id="3" name="TextBox 2">
            <a:extLst>
              <a:ext uri="{FF2B5EF4-FFF2-40B4-BE49-F238E27FC236}">
                <a16:creationId xmlns:a16="http://schemas.microsoft.com/office/drawing/2014/main" id="{DEF50E9C-1D8F-4D68-A055-5A1B662DC428}"/>
              </a:ext>
            </a:extLst>
          </p:cNvPr>
          <p:cNvSpPr txBox="1"/>
          <p:nvPr/>
        </p:nvSpPr>
        <p:spPr>
          <a:xfrm>
            <a:off x="683568" y="3068960"/>
            <a:ext cx="7920880" cy="2954655"/>
          </a:xfrm>
          <a:prstGeom prst="rect">
            <a:avLst/>
          </a:prstGeom>
          <a:noFill/>
        </p:spPr>
        <p:txBody>
          <a:bodyPr wrap="square" rtlCol="0">
            <a:spAutoFit/>
          </a:bodyPr>
          <a:lstStyle/>
          <a:p>
            <a:r>
              <a:rPr lang="en-GB" sz="2400" b="1" dirty="0"/>
              <a:t>Reference :</a:t>
            </a:r>
          </a:p>
          <a:p>
            <a:pPr marL="342900" indent="-342900">
              <a:buFont typeface="Wingdings" panose="05000000000000000000" pitchFamily="2" charset="2"/>
              <a:buChar char="Ø"/>
            </a:pPr>
            <a:r>
              <a:rPr lang="en-GB" sz="2400" dirty="0"/>
              <a:t> </a:t>
            </a:r>
            <a:r>
              <a:rPr lang="en-GB" sz="2400" dirty="0">
                <a:hlinkClick r:id="rId2"/>
              </a:rPr>
              <a:t>https://opentextbc.ca/dbdesign01/chapter/chapter-8-entity-relationship-model/</a:t>
            </a:r>
            <a:endParaRPr lang="en-GB" sz="2400" dirty="0"/>
          </a:p>
          <a:p>
            <a:pPr marL="342900" indent="-342900">
              <a:buFont typeface="Wingdings" panose="05000000000000000000" pitchFamily="2" charset="2"/>
              <a:buChar char="Ø"/>
            </a:pPr>
            <a:r>
              <a:rPr lang="en-GB" sz="2400" dirty="0">
                <a:hlinkClick r:id="rId3"/>
              </a:rPr>
              <a:t>https://opentextbc.ca/dbdesign01/chapter/chapter-9-integrity-rules-and-constraints/</a:t>
            </a:r>
            <a:endParaRPr lang="en-GB" sz="2400" dirty="0"/>
          </a:p>
          <a:p>
            <a:pPr marL="342900" indent="-342900">
              <a:buFont typeface="Wingdings" panose="05000000000000000000" pitchFamily="2" charset="2"/>
              <a:buChar char="Ø"/>
            </a:pPr>
            <a:endParaRPr lang="en-GB" sz="2400" dirty="0"/>
          </a:p>
          <a:p>
            <a:endParaRPr lang="en-GB" sz="2400" dirty="0"/>
          </a:p>
          <a:p>
            <a:endParaRPr lang="en-GB" dirty="0"/>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1625</TotalTime>
  <Words>2214</Words>
  <Application>Microsoft Office PowerPoint</Application>
  <PresentationFormat>On-screen Show (4:3)</PresentationFormat>
  <Paragraphs>170</Paragraphs>
  <Slides>39</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39</vt:i4>
      </vt:variant>
    </vt:vector>
  </HeadingPairs>
  <TitlesOfParts>
    <vt:vector size="49" baseType="lpstr">
      <vt:lpstr>Cormorant Garamond</vt:lpstr>
      <vt:lpstr>Myriad Pro</vt:lpstr>
      <vt:lpstr>Arial</vt:lpstr>
      <vt:lpstr>Calibri</vt:lpstr>
      <vt:lpstr>Lato</vt:lpstr>
      <vt:lpstr>Lora</vt:lpstr>
      <vt:lpstr>Open Sans</vt:lpstr>
      <vt:lpstr>Roboto</vt:lpstr>
      <vt:lpstr>Wingdings</vt:lpstr>
      <vt:lpstr>20140311PresentationUWTSDTemplate</vt:lpstr>
      <vt:lpstr>BSc (Hons) Cloud Computing</vt:lpstr>
      <vt:lpstr>PowerPoint Presentation</vt:lpstr>
      <vt:lpstr>Objectives</vt:lpstr>
      <vt:lpstr>Entity, Entity Set and Entity Type</vt:lpstr>
      <vt:lpstr>Entity, Entity Set and Entity Type</vt:lpstr>
      <vt:lpstr>Kinds of Entities</vt:lpstr>
      <vt:lpstr>Kinds of Entities</vt:lpstr>
      <vt:lpstr>Kinds of Entities</vt:lpstr>
      <vt:lpstr>Kinds of Entities</vt:lpstr>
      <vt:lpstr>Kinds of Entities</vt:lpstr>
      <vt:lpstr>Types of Attributes</vt:lpstr>
      <vt:lpstr>Types of Attributes</vt:lpstr>
      <vt:lpstr>Types of Attributes</vt:lpstr>
      <vt:lpstr>Types of Attributes</vt:lpstr>
      <vt:lpstr>Keys</vt:lpstr>
      <vt:lpstr>Keys</vt:lpstr>
      <vt:lpstr>Keys</vt:lpstr>
      <vt:lpstr>Keys</vt:lpstr>
      <vt:lpstr>Keys</vt:lpstr>
      <vt:lpstr>PowerPoint Presentation</vt:lpstr>
      <vt:lpstr>PowerPoint Presentation</vt:lpstr>
      <vt:lpstr>Relationships</vt:lpstr>
      <vt:lpstr>Relationships</vt:lpstr>
      <vt:lpstr>Types of Relationships</vt:lpstr>
      <vt:lpstr>Types of Relationships</vt:lpstr>
      <vt:lpstr>Types of Relationships</vt:lpstr>
      <vt:lpstr>Types of Relationships</vt:lpstr>
      <vt:lpstr>Integrity Rules and Constraints</vt:lpstr>
      <vt:lpstr>Integrity Rules and Constraints</vt:lpstr>
      <vt:lpstr>Integrity Rules and Constraints</vt:lpstr>
      <vt:lpstr>Referential integrity using Transact-SQL (MS SQL Server)</vt:lpstr>
      <vt:lpstr>Referential integrity using Transact-SQL (MS SQL Server)</vt:lpstr>
      <vt:lpstr>Cardinality and connectivity</vt:lpstr>
      <vt:lpstr>Cardinality and connectivity</vt:lpstr>
      <vt:lpstr>Cardinality and connectivity</vt:lpstr>
      <vt:lpstr>Cardinality and connectivity</vt:lpstr>
      <vt:lpstr>Cardinality and connectivity</vt:lpstr>
      <vt:lpstr>Cardinality and connectivity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Anum Paracha</cp:lastModifiedBy>
  <cp:revision>49</cp:revision>
  <dcterms:created xsi:type="dcterms:W3CDTF">2015-04-14T15:21:28Z</dcterms:created>
  <dcterms:modified xsi:type="dcterms:W3CDTF">2026-02-04T15:28:37Z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