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sldIdLst>
    <p:sldId id="256" r:id="rId2"/>
    <p:sldId id="257" r:id="rId3"/>
    <p:sldId id="266" r:id="rId4"/>
    <p:sldId id="272" r:id="rId5"/>
    <p:sldId id="263" r:id="rId6"/>
    <p:sldId id="269" r:id="rId7"/>
    <p:sldId id="271" r:id="rId8"/>
    <p:sldId id="259" r:id="rId9"/>
    <p:sldId id="261" r:id="rId10"/>
    <p:sldId id="264" r:id="rId11"/>
    <p:sldId id="265" r:id="rId12"/>
    <p:sldId id="262" r:id="rId13"/>
    <p:sldId id="268" r:id="rId14"/>
    <p:sldId id="260" r:id="rId15"/>
    <p:sldId id="273" r:id="rId16"/>
    <p:sldId id="274" r:id="rId17"/>
    <p:sldId id="275"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68" d="100"/>
          <a:sy n="68" d="100"/>
        </p:scale>
        <p:origin x="48"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ata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rawing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18/5/colors/Iconchunking_neutralbg_accent3_2">
  <dgm:title val=""/>
  <dgm:desc val=""/>
  <dgm:catLst>
    <dgm:cat type="accent3" pri="13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a:alpha val="0"/>
      </a:schemeClr>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40470A6-14CD-4AEF-AF12-5B6FBAF4D824}" type="doc">
      <dgm:prSet loTypeId="urn:microsoft.com/office/officeart/2018/2/layout/IconVerticalSolidList" loCatId="icon" qsTypeId="urn:microsoft.com/office/officeart/2005/8/quickstyle/simple1" qsCatId="simple" csTypeId="urn:microsoft.com/office/officeart/2018/5/colors/Iconchunking_neutralbg_accent3_2" csCatId="accent3" phldr="1"/>
      <dgm:spPr/>
      <dgm:t>
        <a:bodyPr/>
        <a:lstStyle/>
        <a:p>
          <a:endParaRPr lang="en-US"/>
        </a:p>
      </dgm:t>
    </dgm:pt>
    <dgm:pt modelId="{A71E5CEF-A4AA-44F7-8F0C-37B8974D4375}">
      <dgm:prSet/>
      <dgm:spPr/>
      <dgm:t>
        <a:bodyPr/>
        <a:lstStyle/>
        <a:p>
          <a:pPr>
            <a:lnSpc>
              <a:spcPct val="100000"/>
            </a:lnSpc>
          </a:pPr>
          <a:r>
            <a:rPr lang="en-GB" dirty="0"/>
            <a:t>Diverse collaboration of counselling and psychotherapy techniques. Which allows a wider inclusion of cultures more tailored to the individual. </a:t>
          </a:r>
          <a:endParaRPr lang="en-US" dirty="0"/>
        </a:p>
      </dgm:t>
    </dgm:pt>
    <dgm:pt modelId="{7CB11E3C-BA52-4981-A244-275CD5D938DF}" type="parTrans" cxnId="{91FCD83B-2B2B-47AD-A211-C0D3A545DAF2}">
      <dgm:prSet/>
      <dgm:spPr/>
      <dgm:t>
        <a:bodyPr/>
        <a:lstStyle/>
        <a:p>
          <a:endParaRPr lang="en-US"/>
        </a:p>
      </dgm:t>
    </dgm:pt>
    <dgm:pt modelId="{63B47ECE-2D81-44BD-91E1-D3EE4ACBAE37}" type="sibTrans" cxnId="{91FCD83B-2B2B-47AD-A211-C0D3A545DAF2}">
      <dgm:prSet/>
      <dgm:spPr/>
      <dgm:t>
        <a:bodyPr/>
        <a:lstStyle/>
        <a:p>
          <a:endParaRPr lang="en-US"/>
        </a:p>
      </dgm:t>
    </dgm:pt>
    <dgm:pt modelId="{03E3B25D-EC38-4801-98CA-5CBC9F16CCA1}">
      <dgm:prSet/>
      <dgm:spPr/>
      <dgm:t>
        <a:bodyPr/>
        <a:lstStyle/>
        <a:p>
          <a:pPr>
            <a:lnSpc>
              <a:spcPct val="100000"/>
            </a:lnSpc>
          </a:pPr>
          <a:r>
            <a:rPr lang="en-GB" dirty="0"/>
            <a:t>This allows for a more comprehensive way of dealing with unprecedented challenges faced in counselling today and mental health issues. (Cooper &amp; McLeod, 2010)</a:t>
          </a:r>
          <a:endParaRPr lang="en-US" dirty="0"/>
        </a:p>
      </dgm:t>
    </dgm:pt>
    <dgm:pt modelId="{D79CDA89-4A15-41F1-B1C6-8CA40EE9FC33}" type="parTrans" cxnId="{E8180CAA-495B-4ACD-B41F-D78583E5A24C}">
      <dgm:prSet/>
      <dgm:spPr/>
      <dgm:t>
        <a:bodyPr/>
        <a:lstStyle/>
        <a:p>
          <a:endParaRPr lang="en-US"/>
        </a:p>
      </dgm:t>
    </dgm:pt>
    <dgm:pt modelId="{7583F79D-1774-4E72-A2DB-00B3A8FEE170}" type="sibTrans" cxnId="{E8180CAA-495B-4ACD-B41F-D78583E5A24C}">
      <dgm:prSet/>
      <dgm:spPr/>
      <dgm:t>
        <a:bodyPr/>
        <a:lstStyle/>
        <a:p>
          <a:endParaRPr lang="en-US"/>
        </a:p>
      </dgm:t>
    </dgm:pt>
    <dgm:pt modelId="{1B6A421B-EE43-4198-80BD-9663D656EB88}" type="pres">
      <dgm:prSet presAssocID="{840470A6-14CD-4AEF-AF12-5B6FBAF4D824}" presName="root" presStyleCnt="0">
        <dgm:presLayoutVars>
          <dgm:dir/>
          <dgm:resizeHandles val="exact"/>
        </dgm:presLayoutVars>
      </dgm:prSet>
      <dgm:spPr/>
    </dgm:pt>
    <dgm:pt modelId="{A13C2CA2-7795-4156-869D-0FF3A3DAE243}" type="pres">
      <dgm:prSet presAssocID="{A71E5CEF-A4AA-44F7-8F0C-37B8974D4375}" presName="compNode" presStyleCnt="0"/>
      <dgm:spPr/>
    </dgm:pt>
    <dgm:pt modelId="{31622AAF-CC94-438C-9827-3E30E1BF6383}" type="pres">
      <dgm:prSet presAssocID="{A71E5CEF-A4AA-44F7-8F0C-37B8974D4375}" presName="bgRect" presStyleLbl="bgShp" presStyleIdx="0" presStyleCnt="2"/>
      <dgm:spPr/>
    </dgm:pt>
    <dgm:pt modelId="{9E5A8F10-981C-4A53-ADFB-127CDB3AB1D3}" type="pres">
      <dgm:prSet presAssocID="{A71E5CEF-A4AA-44F7-8F0C-37B8974D4375}"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 Network"/>
        </a:ext>
      </dgm:extLst>
    </dgm:pt>
    <dgm:pt modelId="{936F73BA-A3AF-469E-8177-D783AF1EE2AD}" type="pres">
      <dgm:prSet presAssocID="{A71E5CEF-A4AA-44F7-8F0C-37B8974D4375}" presName="spaceRect" presStyleCnt="0"/>
      <dgm:spPr/>
    </dgm:pt>
    <dgm:pt modelId="{033F1F8C-59DD-4851-90D7-9D7E3957530C}" type="pres">
      <dgm:prSet presAssocID="{A71E5CEF-A4AA-44F7-8F0C-37B8974D4375}" presName="parTx" presStyleLbl="revTx" presStyleIdx="0" presStyleCnt="2">
        <dgm:presLayoutVars>
          <dgm:chMax val="0"/>
          <dgm:chPref val="0"/>
        </dgm:presLayoutVars>
      </dgm:prSet>
      <dgm:spPr/>
    </dgm:pt>
    <dgm:pt modelId="{A6B8EB71-7770-4359-B4A6-C6F9EFD1BA1E}" type="pres">
      <dgm:prSet presAssocID="{63B47ECE-2D81-44BD-91E1-D3EE4ACBAE37}" presName="sibTrans" presStyleCnt="0"/>
      <dgm:spPr/>
    </dgm:pt>
    <dgm:pt modelId="{E6F38557-7D37-464C-B59C-4AA93724C111}" type="pres">
      <dgm:prSet presAssocID="{03E3B25D-EC38-4801-98CA-5CBC9F16CCA1}" presName="compNode" presStyleCnt="0"/>
      <dgm:spPr/>
    </dgm:pt>
    <dgm:pt modelId="{2235FA98-6FC3-4E93-9564-4315564989A9}" type="pres">
      <dgm:prSet presAssocID="{03E3B25D-EC38-4801-98CA-5CBC9F16CCA1}" presName="bgRect" presStyleLbl="bgShp" presStyleIdx="1" presStyleCnt="2"/>
      <dgm:spPr/>
    </dgm:pt>
    <dgm:pt modelId="{53770A2E-1EF5-407F-BD1B-CC6E2EF7097A}" type="pres">
      <dgm:prSet presAssocID="{03E3B25D-EC38-4801-98CA-5CBC9F16CCA1}"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rson with Idea"/>
        </a:ext>
      </dgm:extLst>
    </dgm:pt>
    <dgm:pt modelId="{2363C1AB-659F-481F-8FF2-F97D4317300B}" type="pres">
      <dgm:prSet presAssocID="{03E3B25D-EC38-4801-98CA-5CBC9F16CCA1}" presName="spaceRect" presStyleCnt="0"/>
      <dgm:spPr/>
    </dgm:pt>
    <dgm:pt modelId="{6C5A1402-FF44-4F52-87D7-476F52D03AD6}" type="pres">
      <dgm:prSet presAssocID="{03E3B25D-EC38-4801-98CA-5CBC9F16CCA1}" presName="parTx" presStyleLbl="revTx" presStyleIdx="1" presStyleCnt="2">
        <dgm:presLayoutVars>
          <dgm:chMax val="0"/>
          <dgm:chPref val="0"/>
        </dgm:presLayoutVars>
      </dgm:prSet>
      <dgm:spPr/>
    </dgm:pt>
  </dgm:ptLst>
  <dgm:cxnLst>
    <dgm:cxn modelId="{6323BE29-1223-487C-ADB0-89BD522E9560}" type="presOf" srcId="{A71E5CEF-A4AA-44F7-8F0C-37B8974D4375}" destId="{033F1F8C-59DD-4851-90D7-9D7E3957530C}" srcOrd="0" destOrd="0" presId="urn:microsoft.com/office/officeart/2018/2/layout/IconVerticalSolidList"/>
    <dgm:cxn modelId="{91FCD83B-2B2B-47AD-A211-C0D3A545DAF2}" srcId="{840470A6-14CD-4AEF-AF12-5B6FBAF4D824}" destId="{A71E5CEF-A4AA-44F7-8F0C-37B8974D4375}" srcOrd="0" destOrd="0" parTransId="{7CB11E3C-BA52-4981-A244-275CD5D938DF}" sibTransId="{63B47ECE-2D81-44BD-91E1-D3EE4ACBAE37}"/>
    <dgm:cxn modelId="{200BFD82-EC39-4ADA-9EE2-73CD68FCD9BA}" type="presOf" srcId="{840470A6-14CD-4AEF-AF12-5B6FBAF4D824}" destId="{1B6A421B-EE43-4198-80BD-9663D656EB88}" srcOrd="0" destOrd="0" presId="urn:microsoft.com/office/officeart/2018/2/layout/IconVerticalSolidList"/>
    <dgm:cxn modelId="{E8180CAA-495B-4ACD-B41F-D78583E5A24C}" srcId="{840470A6-14CD-4AEF-AF12-5B6FBAF4D824}" destId="{03E3B25D-EC38-4801-98CA-5CBC9F16CCA1}" srcOrd="1" destOrd="0" parTransId="{D79CDA89-4A15-41F1-B1C6-8CA40EE9FC33}" sibTransId="{7583F79D-1774-4E72-A2DB-00B3A8FEE170}"/>
    <dgm:cxn modelId="{5E5E28FE-466C-4664-B466-2C3EB4529778}" type="presOf" srcId="{03E3B25D-EC38-4801-98CA-5CBC9F16CCA1}" destId="{6C5A1402-FF44-4F52-87D7-476F52D03AD6}" srcOrd="0" destOrd="0" presId="urn:microsoft.com/office/officeart/2018/2/layout/IconVerticalSolidList"/>
    <dgm:cxn modelId="{F7EEFF16-81BA-4636-989E-A877A07E61B0}" type="presParOf" srcId="{1B6A421B-EE43-4198-80BD-9663D656EB88}" destId="{A13C2CA2-7795-4156-869D-0FF3A3DAE243}" srcOrd="0" destOrd="0" presId="urn:microsoft.com/office/officeart/2018/2/layout/IconVerticalSolidList"/>
    <dgm:cxn modelId="{3EE3E96D-EBF0-4649-B318-8F533BB7F5F4}" type="presParOf" srcId="{A13C2CA2-7795-4156-869D-0FF3A3DAE243}" destId="{31622AAF-CC94-438C-9827-3E30E1BF6383}" srcOrd="0" destOrd="0" presId="urn:microsoft.com/office/officeart/2018/2/layout/IconVerticalSolidList"/>
    <dgm:cxn modelId="{D37A059B-9064-466C-9663-ED9ECEA5F04B}" type="presParOf" srcId="{A13C2CA2-7795-4156-869D-0FF3A3DAE243}" destId="{9E5A8F10-981C-4A53-ADFB-127CDB3AB1D3}" srcOrd="1" destOrd="0" presId="urn:microsoft.com/office/officeart/2018/2/layout/IconVerticalSolidList"/>
    <dgm:cxn modelId="{A5ED1DAA-FCF8-4D3B-A273-DDE813642D64}" type="presParOf" srcId="{A13C2CA2-7795-4156-869D-0FF3A3DAE243}" destId="{936F73BA-A3AF-469E-8177-D783AF1EE2AD}" srcOrd="2" destOrd="0" presId="urn:microsoft.com/office/officeart/2018/2/layout/IconVerticalSolidList"/>
    <dgm:cxn modelId="{E13F89C6-3176-47D2-882F-58FD95E53EC0}" type="presParOf" srcId="{A13C2CA2-7795-4156-869D-0FF3A3DAE243}" destId="{033F1F8C-59DD-4851-90D7-9D7E3957530C}" srcOrd="3" destOrd="0" presId="urn:microsoft.com/office/officeart/2018/2/layout/IconVerticalSolidList"/>
    <dgm:cxn modelId="{2AC3DAD8-7250-44EA-A179-ED4178BC0326}" type="presParOf" srcId="{1B6A421B-EE43-4198-80BD-9663D656EB88}" destId="{A6B8EB71-7770-4359-B4A6-C6F9EFD1BA1E}" srcOrd="1" destOrd="0" presId="urn:microsoft.com/office/officeart/2018/2/layout/IconVerticalSolidList"/>
    <dgm:cxn modelId="{11F9568F-84DC-4CF1-B0A0-992E3AF658A3}" type="presParOf" srcId="{1B6A421B-EE43-4198-80BD-9663D656EB88}" destId="{E6F38557-7D37-464C-B59C-4AA93724C111}" srcOrd="2" destOrd="0" presId="urn:microsoft.com/office/officeart/2018/2/layout/IconVerticalSolidList"/>
    <dgm:cxn modelId="{97ED22C3-91F2-41C5-9DAB-08C3A97E08D3}" type="presParOf" srcId="{E6F38557-7D37-464C-B59C-4AA93724C111}" destId="{2235FA98-6FC3-4E93-9564-4315564989A9}" srcOrd="0" destOrd="0" presId="urn:microsoft.com/office/officeart/2018/2/layout/IconVerticalSolidList"/>
    <dgm:cxn modelId="{70787B2D-9EAB-4B95-B941-B956F7A4EBF1}" type="presParOf" srcId="{E6F38557-7D37-464C-B59C-4AA93724C111}" destId="{53770A2E-1EF5-407F-BD1B-CC6E2EF7097A}" srcOrd="1" destOrd="0" presId="urn:microsoft.com/office/officeart/2018/2/layout/IconVerticalSolidList"/>
    <dgm:cxn modelId="{97E2F953-4BA2-46A3-ACCD-F5A02864166C}" type="presParOf" srcId="{E6F38557-7D37-464C-B59C-4AA93724C111}" destId="{2363C1AB-659F-481F-8FF2-F97D4317300B}" srcOrd="2" destOrd="0" presId="urn:microsoft.com/office/officeart/2018/2/layout/IconVerticalSolidList"/>
    <dgm:cxn modelId="{4986B2AD-BE78-450C-AF5B-14E7D0B923AE}" type="presParOf" srcId="{E6F38557-7D37-464C-B59C-4AA93724C111}" destId="{6C5A1402-FF44-4F52-87D7-476F52D03AD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7EC14EF-878B-482B-9BFC-4CCBA580D9E0}" type="doc">
      <dgm:prSet loTypeId="urn:microsoft.com/office/officeart/2005/8/layout/vProcess5" loCatId="process" qsTypeId="urn:microsoft.com/office/officeart/2005/8/quickstyle/simple1" qsCatId="simple" csTypeId="urn:microsoft.com/office/officeart/2005/8/colors/colorful5" csCatId="colorful" phldr="1"/>
      <dgm:spPr/>
      <dgm:t>
        <a:bodyPr/>
        <a:lstStyle/>
        <a:p>
          <a:endParaRPr lang="en-US"/>
        </a:p>
      </dgm:t>
    </dgm:pt>
    <dgm:pt modelId="{F17E83E5-1485-4937-B7EC-7733FAA72F10}">
      <dgm:prSet/>
      <dgm:spPr/>
      <dgm:t>
        <a:bodyPr/>
        <a:lstStyle/>
        <a:p>
          <a:r>
            <a:rPr lang="en-GB" dirty="0"/>
            <a:t>The pluralistic approach moves away from a single </a:t>
          </a:r>
          <a:r>
            <a:rPr lang="en-GB" dirty="0" err="1"/>
            <a:t>schoolism</a:t>
          </a:r>
          <a:r>
            <a:rPr lang="en-GB" dirty="0"/>
            <a:t> or approach and a ‘one size fit all’ to a more integrated model, as this can be perceived as limiting. </a:t>
          </a:r>
          <a:endParaRPr lang="en-US" dirty="0"/>
        </a:p>
      </dgm:t>
    </dgm:pt>
    <dgm:pt modelId="{9C74C010-525D-4D77-BCFA-709870C52A9B}" type="parTrans" cxnId="{E8686606-2C79-4C2B-8562-CE9C7830B3B6}">
      <dgm:prSet/>
      <dgm:spPr/>
      <dgm:t>
        <a:bodyPr/>
        <a:lstStyle/>
        <a:p>
          <a:endParaRPr lang="en-US"/>
        </a:p>
      </dgm:t>
    </dgm:pt>
    <dgm:pt modelId="{8F2A2A93-02E6-42CF-BCDA-D423A10E8BB9}" type="sibTrans" cxnId="{E8686606-2C79-4C2B-8562-CE9C7830B3B6}">
      <dgm:prSet/>
      <dgm:spPr/>
      <dgm:t>
        <a:bodyPr/>
        <a:lstStyle/>
        <a:p>
          <a:endParaRPr lang="en-US"/>
        </a:p>
      </dgm:t>
    </dgm:pt>
    <dgm:pt modelId="{FBCBBD05-F4CC-4816-BC4C-7D27628812F9}">
      <dgm:prSet/>
      <dgm:spPr/>
      <dgm:t>
        <a:bodyPr/>
        <a:lstStyle/>
        <a:p>
          <a:r>
            <a:rPr lang="en-GB" dirty="0"/>
            <a:t>It has been suggested that an increasing number of counsellors and psychotherapists are troubled with a therapeutic ‘monoculture’, in which CBT dominates (Cooper &amp; McLeod, 2010), and other different therapeutic domains such as psychodynamic, personal-centred and integrative therapies are demoted and not offered freely to clients who actively decline CBT (NICE, 2019). </a:t>
          </a:r>
          <a:endParaRPr lang="en-US" dirty="0"/>
        </a:p>
      </dgm:t>
    </dgm:pt>
    <dgm:pt modelId="{A95D8BEE-0BD4-4376-99C8-F1938FC7818F}" type="parTrans" cxnId="{754AE9D3-574E-4504-B08C-3981D4C9D7BD}">
      <dgm:prSet/>
      <dgm:spPr/>
      <dgm:t>
        <a:bodyPr/>
        <a:lstStyle/>
        <a:p>
          <a:endParaRPr lang="en-US"/>
        </a:p>
      </dgm:t>
    </dgm:pt>
    <dgm:pt modelId="{DB77D335-26A1-4BA5-B1F8-14C991F8BECC}" type="sibTrans" cxnId="{754AE9D3-574E-4504-B08C-3981D4C9D7BD}">
      <dgm:prSet/>
      <dgm:spPr/>
      <dgm:t>
        <a:bodyPr/>
        <a:lstStyle/>
        <a:p>
          <a:endParaRPr lang="en-US"/>
        </a:p>
      </dgm:t>
    </dgm:pt>
    <dgm:pt modelId="{86260809-63A7-41CE-B940-044D84183675}" type="pres">
      <dgm:prSet presAssocID="{C7EC14EF-878B-482B-9BFC-4CCBA580D9E0}" presName="outerComposite" presStyleCnt="0">
        <dgm:presLayoutVars>
          <dgm:chMax val="5"/>
          <dgm:dir/>
          <dgm:resizeHandles val="exact"/>
        </dgm:presLayoutVars>
      </dgm:prSet>
      <dgm:spPr/>
    </dgm:pt>
    <dgm:pt modelId="{676AF8B5-FABC-4C4D-A654-2CF8C83FF088}" type="pres">
      <dgm:prSet presAssocID="{C7EC14EF-878B-482B-9BFC-4CCBA580D9E0}" presName="dummyMaxCanvas" presStyleCnt="0">
        <dgm:presLayoutVars/>
      </dgm:prSet>
      <dgm:spPr/>
    </dgm:pt>
    <dgm:pt modelId="{DF309BCC-0AB1-4C66-880F-9A23858BCBD0}" type="pres">
      <dgm:prSet presAssocID="{C7EC14EF-878B-482B-9BFC-4CCBA580D9E0}" presName="TwoNodes_1" presStyleLbl="node1" presStyleIdx="0" presStyleCnt="2">
        <dgm:presLayoutVars>
          <dgm:bulletEnabled val="1"/>
        </dgm:presLayoutVars>
      </dgm:prSet>
      <dgm:spPr/>
    </dgm:pt>
    <dgm:pt modelId="{408E439C-FB4C-424E-B46E-16A094228D2B}" type="pres">
      <dgm:prSet presAssocID="{C7EC14EF-878B-482B-9BFC-4CCBA580D9E0}" presName="TwoNodes_2" presStyleLbl="node1" presStyleIdx="1" presStyleCnt="2">
        <dgm:presLayoutVars>
          <dgm:bulletEnabled val="1"/>
        </dgm:presLayoutVars>
      </dgm:prSet>
      <dgm:spPr/>
    </dgm:pt>
    <dgm:pt modelId="{987981FB-6088-4B6D-BECD-0F9C1EBF2D87}" type="pres">
      <dgm:prSet presAssocID="{C7EC14EF-878B-482B-9BFC-4CCBA580D9E0}" presName="TwoConn_1-2" presStyleLbl="fgAccFollowNode1" presStyleIdx="0" presStyleCnt="1">
        <dgm:presLayoutVars>
          <dgm:bulletEnabled val="1"/>
        </dgm:presLayoutVars>
      </dgm:prSet>
      <dgm:spPr/>
    </dgm:pt>
    <dgm:pt modelId="{38A886C2-D267-4470-8AFB-D4D4286BB084}" type="pres">
      <dgm:prSet presAssocID="{C7EC14EF-878B-482B-9BFC-4CCBA580D9E0}" presName="TwoNodes_1_text" presStyleLbl="node1" presStyleIdx="1" presStyleCnt="2">
        <dgm:presLayoutVars>
          <dgm:bulletEnabled val="1"/>
        </dgm:presLayoutVars>
      </dgm:prSet>
      <dgm:spPr/>
    </dgm:pt>
    <dgm:pt modelId="{EDF74C78-E760-47D0-9066-546CC481FF2A}" type="pres">
      <dgm:prSet presAssocID="{C7EC14EF-878B-482B-9BFC-4CCBA580D9E0}" presName="TwoNodes_2_text" presStyleLbl="node1" presStyleIdx="1" presStyleCnt="2">
        <dgm:presLayoutVars>
          <dgm:bulletEnabled val="1"/>
        </dgm:presLayoutVars>
      </dgm:prSet>
      <dgm:spPr/>
    </dgm:pt>
  </dgm:ptLst>
  <dgm:cxnLst>
    <dgm:cxn modelId="{E8686606-2C79-4C2B-8562-CE9C7830B3B6}" srcId="{C7EC14EF-878B-482B-9BFC-4CCBA580D9E0}" destId="{F17E83E5-1485-4937-B7EC-7733FAA72F10}" srcOrd="0" destOrd="0" parTransId="{9C74C010-525D-4D77-BCFA-709870C52A9B}" sibTransId="{8F2A2A93-02E6-42CF-BCDA-D423A10E8BB9}"/>
    <dgm:cxn modelId="{73F02D71-6506-4886-87FA-3C515F6B1097}" type="presOf" srcId="{FBCBBD05-F4CC-4816-BC4C-7D27628812F9}" destId="{408E439C-FB4C-424E-B46E-16A094228D2B}" srcOrd="0" destOrd="0" presId="urn:microsoft.com/office/officeart/2005/8/layout/vProcess5"/>
    <dgm:cxn modelId="{A8CA5781-163B-4366-B584-625ABED00A4C}" type="presOf" srcId="{F17E83E5-1485-4937-B7EC-7733FAA72F10}" destId="{38A886C2-D267-4470-8AFB-D4D4286BB084}" srcOrd="1" destOrd="0" presId="urn:microsoft.com/office/officeart/2005/8/layout/vProcess5"/>
    <dgm:cxn modelId="{CC22A496-FC6F-453A-8F1A-89B0D907F79E}" type="presOf" srcId="{C7EC14EF-878B-482B-9BFC-4CCBA580D9E0}" destId="{86260809-63A7-41CE-B940-044D84183675}" srcOrd="0" destOrd="0" presId="urn:microsoft.com/office/officeart/2005/8/layout/vProcess5"/>
    <dgm:cxn modelId="{B10120C1-E915-47FD-950F-81ED2ABFD3A0}" type="presOf" srcId="{F17E83E5-1485-4937-B7EC-7733FAA72F10}" destId="{DF309BCC-0AB1-4C66-880F-9A23858BCBD0}" srcOrd="0" destOrd="0" presId="urn:microsoft.com/office/officeart/2005/8/layout/vProcess5"/>
    <dgm:cxn modelId="{E40DEDCB-F859-41B4-AF19-A55C044C7391}" type="presOf" srcId="{8F2A2A93-02E6-42CF-BCDA-D423A10E8BB9}" destId="{987981FB-6088-4B6D-BECD-0F9C1EBF2D87}" srcOrd="0" destOrd="0" presId="urn:microsoft.com/office/officeart/2005/8/layout/vProcess5"/>
    <dgm:cxn modelId="{754AE9D3-574E-4504-B08C-3981D4C9D7BD}" srcId="{C7EC14EF-878B-482B-9BFC-4CCBA580D9E0}" destId="{FBCBBD05-F4CC-4816-BC4C-7D27628812F9}" srcOrd="1" destOrd="0" parTransId="{A95D8BEE-0BD4-4376-99C8-F1938FC7818F}" sibTransId="{DB77D335-26A1-4BA5-B1F8-14C991F8BECC}"/>
    <dgm:cxn modelId="{C88503D7-F437-4055-B140-6208B541FB74}" type="presOf" srcId="{FBCBBD05-F4CC-4816-BC4C-7D27628812F9}" destId="{EDF74C78-E760-47D0-9066-546CC481FF2A}" srcOrd="1" destOrd="0" presId="urn:microsoft.com/office/officeart/2005/8/layout/vProcess5"/>
    <dgm:cxn modelId="{5C13C936-CEB2-46AD-83A2-9ADA16C8D01F}" type="presParOf" srcId="{86260809-63A7-41CE-B940-044D84183675}" destId="{676AF8B5-FABC-4C4D-A654-2CF8C83FF088}" srcOrd="0" destOrd="0" presId="urn:microsoft.com/office/officeart/2005/8/layout/vProcess5"/>
    <dgm:cxn modelId="{21777B5A-04B4-43A9-9486-81F730D05625}" type="presParOf" srcId="{86260809-63A7-41CE-B940-044D84183675}" destId="{DF309BCC-0AB1-4C66-880F-9A23858BCBD0}" srcOrd="1" destOrd="0" presId="urn:microsoft.com/office/officeart/2005/8/layout/vProcess5"/>
    <dgm:cxn modelId="{FF7128D8-48C8-4AB2-9FF2-40891BB5835C}" type="presParOf" srcId="{86260809-63A7-41CE-B940-044D84183675}" destId="{408E439C-FB4C-424E-B46E-16A094228D2B}" srcOrd="2" destOrd="0" presId="urn:microsoft.com/office/officeart/2005/8/layout/vProcess5"/>
    <dgm:cxn modelId="{1600A99D-FE00-4945-8CE6-B1181AA1C485}" type="presParOf" srcId="{86260809-63A7-41CE-B940-044D84183675}" destId="{987981FB-6088-4B6D-BECD-0F9C1EBF2D87}" srcOrd="3" destOrd="0" presId="urn:microsoft.com/office/officeart/2005/8/layout/vProcess5"/>
    <dgm:cxn modelId="{19DA6C24-6994-4620-B0C0-A82F7DE74421}" type="presParOf" srcId="{86260809-63A7-41CE-B940-044D84183675}" destId="{38A886C2-D267-4470-8AFB-D4D4286BB084}" srcOrd="4" destOrd="0" presId="urn:microsoft.com/office/officeart/2005/8/layout/vProcess5"/>
    <dgm:cxn modelId="{1C76717A-15D9-45F7-A296-E28B63E22AE6}" type="presParOf" srcId="{86260809-63A7-41CE-B940-044D84183675}" destId="{EDF74C78-E760-47D0-9066-546CC481FF2A}" srcOrd="5"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3E023B5-2630-4ECF-921E-BF524E85C9B8}" type="doc">
      <dgm:prSet loTypeId="urn:microsoft.com/office/officeart/2008/layout/LinedList" loCatId="list" qsTypeId="urn:microsoft.com/office/officeart/2005/8/quickstyle/simple1" qsCatId="simple" csTypeId="urn:microsoft.com/office/officeart/2005/8/colors/accent2_2" csCatId="accent2" phldr="1"/>
      <dgm:spPr/>
      <dgm:t>
        <a:bodyPr/>
        <a:lstStyle/>
        <a:p>
          <a:endParaRPr lang="en-US"/>
        </a:p>
      </dgm:t>
    </dgm:pt>
    <dgm:pt modelId="{CA63278C-D0E8-4AD6-B9A0-BA696585675D}">
      <dgm:prSet/>
      <dgm:spPr/>
      <dgm:t>
        <a:bodyPr/>
        <a:lstStyle/>
        <a:p>
          <a:r>
            <a:rPr lang="en-GB" dirty="0"/>
            <a:t>However, a pluralistic approach to modern counselling encourages the use of two principals:-</a:t>
          </a:r>
          <a:endParaRPr lang="en-US" dirty="0"/>
        </a:p>
      </dgm:t>
    </dgm:pt>
    <dgm:pt modelId="{C4A5FD1B-EA18-4F7D-BA51-F76388039B8A}" type="parTrans" cxnId="{67FFC33E-8CD4-4015-85CE-B0FA5CFA31AA}">
      <dgm:prSet/>
      <dgm:spPr/>
      <dgm:t>
        <a:bodyPr/>
        <a:lstStyle/>
        <a:p>
          <a:endParaRPr lang="en-US"/>
        </a:p>
      </dgm:t>
    </dgm:pt>
    <dgm:pt modelId="{32E72B6B-711F-4B68-BFB2-4FB7E6BAF3A2}" type="sibTrans" cxnId="{67FFC33E-8CD4-4015-85CE-B0FA5CFA31AA}">
      <dgm:prSet/>
      <dgm:spPr/>
      <dgm:t>
        <a:bodyPr/>
        <a:lstStyle/>
        <a:p>
          <a:endParaRPr lang="en-US"/>
        </a:p>
      </dgm:t>
    </dgm:pt>
    <dgm:pt modelId="{F79ADB5C-C8D7-4F50-A31B-F9D2ABDB0A56}">
      <dgm:prSet/>
      <dgm:spPr/>
      <dgm:t>
        <a:bodyPr/>
        <a:lstStyle/>
        <a:p>
          <a:r>
            <a:rPr lang="en-GB"/>
            <a:t>1) There is no best way of doing therapy: different clients need different things at different times. </a:t>
          </a:r>
          <a:endParaRPr lang="en-US"/>
        </a:p>
      </dgm:t>
    </dgm:pt>
    <dgm:pt modelId="{960610BD-C2BD-4A6B-8402-967328FB1C1C}" type="parTrans" cxnId="{51CA9603-8EA7-4FB0-AB02-AAC346E008D3}">
      <dgm:prSet/>
      <dgm:spPr/>
      <dgm:t>
        <a:bodyPr/>
        <a:lstStyle/>
        <a:p>
          <a:endParaRPr lang="en-US"/>
        </a:p>
      </dgm:t>
    </dgm:pt>
    <dgm:pt modelId="{87F54778-F7DA-49F9-87D1-CDBDA5AF61CF}" type="sibTrans" cxnId="{51CA9603-8EA7-4FB0-AB02-AAC346E008D3}">
      <dgm:prSet/>
      <dgm:spPr/>
      <dgm:t>
        <a:bodyPr/>
        <a:lstStyle/>
        <a:p>
          <a:endParaRPr lang="en-US"/>
        </a:p>
      </dgm:t>
    </dgm:pt>
    <dgm:pt modelId="{80573DD5-5D16-44E5-8B88-CC99F2A385AE}">
      <dgm:prSet/>
      <dgm:spPr/>
      <dgm:t>
        <a:bodyPr/>
        <a:lstStyle/>
        <a:p>
          <a:r>
            <a:rPr lang="en-GB" dirty="0"/>
            <a:t>2) If therapists want to find out the best way of helping clients, they should talk to them about it (McLeod, 2018). </a:t>
          </a:r>
          <a:endParaRPr lang="en-US" dirty="0"/>
        </a:p>
      </dgm:t>
    </dgm:pt>
    <dgm:pt modelId="{5BA8B772-C72E-4C0C-98B9-5BD0F71A4365}" type="parTrans" cxnId="{9A57805B-AF17-40A5-9EF9-9739768DA1F8}">
      <dgm:prSet/>
      <dgm:spPr/>
      <dgm:t>
        <a:bodyPr/>
        <a:lstStyle/>
        <a:p>
          <a:endParaRPr lang="en-US"/>
        </a:p>
      </dgm:t>
    </dgm:pt>
    <dgm:pt modelId="{0BAAE309-8B6C-489A-9E0E-E43DEB43C70C}" type="sibTrans" cxnId="{9A57805B-AF17-40A5-9EF9-9739768DA1F8}">
      <dgm:prSet/>
      <dgm:spPr/>
      <dgm:t>
        <a:bodyPr/>
        <a:lstStyle/>
        <a:p>
          <a:endParaRPr lang="en-US"/>
        </a:p>
      </dgm:t>
    </dgm:pt>
    <dgm:pt modelId="{4BC5FE0F-1735-4BD8-8F37-9919458CDA18}" type="pres">
      <dgm:prSet presAssocID="{93E023B5-2630-4ECF-921E-BF524E85C9B8}" presName="vert0" presStyleCnt="0">
        <dgm:presLayoutVars>
          <dgm:dir/>
          <dgm:animOne val="branch"/>
          <dgm:animLvl val="lvl"/>
        </dgm:presLayoutVars>
      </dgm:prSet>
      <dgm:spPr/>
    </dgm:pt>
    <dgm:pt modelId="{23DA9093-97C0-4945-B2F3-AC5FCD7D41C9}" type="pres">
      <dgm:prSet presAssocID="{CA63278C-D0E8-4AD6-B9A0-BA696585675D}" presName="thickLine" presStyleLbl="alignNode1" presStyleIdx="0" presStyleCnt="3"/>
      <dgm:spPr/>
    </dgm:pt>
    <dgm:pt modelId="{17D054FB-9229-449F-ACBB-B6113DCE10F3}" type="pres">
      <dgm:prSet presAssocID="{CA63278C-D0E8-4AD6-B9A0-BA696585675D}" presName="horz1" presStyleCnt="0"/>
      <dgm:spPr/>
    </dgm:pt>
    <dgm:pt modelId="{96F927F6-E437-401C-8B22-D15887C71AB5}" type="pres">
      <dgm:prSet presAssocID="{CA63278C-D0E8-4AD6-B9A0-BA696585675D}" presName="tx1" presStyleLbl="revTx" presStyleIdx="0" presStyleCnt="3"/>
      <dgm:spPr/>
    </dgm:pt>
    <dgm:pt modelId="{91896050-1F2F-4F45-9F22-5062C84ADBB4}" type="pres">
      <dgm:prSet presAssocID="{CA63278C-D0E8-4AD6-B9A0-BA696585675D}" presName="vert1" presStyleCnt="0"/>
      <dgm:spPr/>
    </dgm:pt>
    <dgm:pt modelId="{B18C04C4-221F-46C8-B609-86D96CE425C0}" type="pres">
      <dgm:prSet presAssocID="{F79ADB5C-C8D7-4F50-A31B-F9D2ABDB0A56}" presName="thickLine" presStyleLbl="alignNode1" presStyleIdx="1" presStyleCnt="3"/>
      <dgm:spPr/>
    </dgm:pt>
    <dgm:pt modelId="{DE2C1CB7-30CB-459A-855B-CAA4C814E3FD}" type="pres">
      <dgm:prSet presAssocID="{F79ADB5C-C8D7-4F50-A31B-F9D2ABDB0A56}" presName="horz1" presStyleCnt="0"/>
      <dgm:spPr/>
    </dgm:pt>
    <dgm:pt modelId="{F2211958-EA62-4E37-8CCC-99301BD1BAFD}" type="pres">
      <dgm:prSet presAssocID="{F79ADB5C-C8D7-4F50-A31B-F9D2ABDB0A56}" presName="tx1" presStyleLbl="revTx" presStyleIdx="1" presStyleCnt="3"/>
      <dgm:spPr/>
    </dgm:pt>
    <dgm:pt modelId="{3BAE9A3B-1104-4433-8130-7D2074E3B09F}" type="pres">
      <dgm:prSet presAssocID="{F79ADB5C-C8D7-4F50-A31B-F9D2ABDB0A56}" presName="vert1" presStyleCnt="0"/>
      <dgm:spPr/>
    </dgm:pt>
    <dgm:pt modelId="{1152B724-A5DF-41A7-BD0F-F8E3044F212C}" type="pres">
      <dgm:prSet presAssocID="{80573DD5-5D16-44E5-8B88-CC99F2A385AE}" presName="thickLine" presStyleLbl="alignNode1" presStyleIdx="2" presStyleCnt="3"/>
      <dgm:spPr/>
    </dgm:pt>
    <dgm:pt modelId="{DC901CB2-8873-4CF8-B1CF-EB6B08F2FC1E}" type="pres">
      <dgm:prSet presAssocID="{80573DD5-5D16-44E5-8B88-CC99F2A385AE}" presName="horz1" presStyleCnt="0"/>
      <dgm:spPr/>
    </dgm:pt>
    <dgm:pt modelId="{A4CBF38E-7B65-4653-B17E-4BF190B583F4}" type="pres">
      <dgm:prSet presAssocID="{80573DD5-5D16-44E5-8B88-CC99F2A385AE}" presName="tx1" presStyleLbl="revTx" presStyleIdx="2" presStyleCnt="3"/>
      <dgm:spPr/>
    </dgm:pt>
    <dgm:pt modelId="{14A306CE-91E2-4F72-83AF-CDD142F34D87}" type="pres">
      <dgm:prSet presAssocID="{80573DD5-5D16-44E5-8B88-CC99F2A385AE}" presName="vert1" presStyleCnt="0"/>
      <dgm:spPr/>
    </dgm:pt>
  </dgm:ptLst>
  <dgm:cxnLst>
    <dgm:cxn modelId="{51CA9603-8EA7-4FB0-AB02-AAC346E008D3}" srcId="{93E023B5-2630-4ECF-921E-BF524E85C9B8}" destId="{F79ADB5C-C8D7-4F50-A31B-F9D2ABDB0A56}" srcOrd="1" destOrd="0" parTransId="{960610BD-C2BD-4A6B-8402-967328FB1C1C}" sibTransId="{87F54778-F7DA-49F9-87D1-CDBDA5AF61CF}"/>
    <dgm:cxn modelId="{5AE74A39-05A0-4044-955C-374DE6DD41CD}" type="presOf" srcId="{80573DD5-5D16-44E5-8B88-CC99F2A385AE}" destId="{A4CBF38E-7B65-4653-B17E-4BF190B583F4}" srcOrd="0" destOrd="0" presId="urn:microsoft.com/office/officeart/2008/layout/LinedList"/>
    <dgm:cxn modelId="{67FFC33E-8CD4-4015-85CE-B0FA5CFA31AA}" srcId="{93E023B5-2630-4ECF-921E-BF524E85C9B8}" destId="{CA63278C-D0E8-4AD6-B9A0-BA696585675D}" srcOrd="0" destOrd="0" parTransId="{C4A5FD1B-EA18-4F7D-BA51-F76388039B8A}" sibTransId="{32E72B6B-711F-4B68-BFB2-4FB7E6BAF3A2}"/>
    <dgm:cxn modelId="{9A57805B-AF17-40A5-9EF9-9739768DA1F8}" srcId="{93E023B5-2630-4ECF-921E-BF524E85C9B8}" destId="{80573DD5-5D16-44E5-8B88-CC99F2A385AE}" srcOrd="2" destOrd="0" parTransId="{5BA8B772-C72E-4C0C-98B9-5BD0F71A4365}" sibTransId="{0BAAE309-8B6C-489A-9E0E-E43DEB43C70C}"/>
    <dgm:cxn modelId="{11EC206E-8D3F-4605-9768-86BC1B644345}" type="presOf" srcId="{93E023B5-2630-4ECF-921E-BF524E85C9B8}" destId="{4BC5FE0F-1735-4BD8-8F37-9919458CDA18}" srcOrd="0" destOrd="0" presId="urn:microsoft.com/office/officeart/2008/layout/LinedList"/>
    <dgm:cxn modelId="{EE08F8AA-C7E9-4352-8519-880B5C279107}" type="presOf" srcId="{F79ADB5C-C8D7-4F50-A31B-F9D2ABDB0A56}" destId="{F2211958-EA62-4E37-8CCC-99301BD1BAFD}" srcOrd="0" destOrd="0" presId="urn:microsoft.com/office/officeart/2008/layout/LinedList"/>
    <dgm:cxn modelId="{4E6DABD6-1778-496B-92AD-33E3BE251D7A}" type="presOf" srcId="{CA63278C-D0E8-4AD6-B9A0-BA696585675D}" destId="{96F927F6-E437-401C-8B22-D15887C71AB5}" srcOrd="0" destOrd="0" presId="urn:microsoft.com/office/officeart/2008/layout/LinedList"/>
    <dgm:cxn modelId="{CE46E1FA-D9D4-4210-BCC3-83B4EACA039F}" type="presParOf" srcId="{4BC5FE0F-1735-4BD8-8F37-9919458CDA18}" destId="{23DA9093-97C0-4945-B2F3-AC5FCD7D41C9}" srcOrd="0" destOrd="0" presId="urn:microsoft.com/office/officeart/2008/layout/LinedList"/>
    <dgm:cxn modelId="{CA901634-804F-49A1-B8BB-98D3F3723965}" type="presParOf" srcId="{4BC5FE0F-1735-4BD8-8F37-9919458CDA18}" destId="{17D054FB-9229-449F-ACBB-B6113DCE10F3}" srcOrd="1" destOrd="0" presId="urn:microsoft.com/office/officeart/2008/layout/LinedList"/>
    <dgm:cxn modelId="{919F7226-875C-4F44-89ED-DBCFF122FE24}" type="presParOf" srcId="{17D054FB-9229-449F-ACBB-B6113DCE10F3}" destId="{96F927F6-E437-401C-8B22-D15887C71AB5}" srcOrd="0" destOrd="0" presId="urn:microsoft.com/office/officeart/2008/layout/LinedList"/>
    <dgm:cxn modelId="{D6B44ED1-B70D-472F-8C99-39D46E2EBA37}" type="presParOf" srcId="{17D054FB-9229-449F-ACBB-B6113DCE10F3}" destId="{91896050-1F2F-4F45-9F22-5062C84ADBB4}" srcOrd="1" destOrd="0" presId="urn:microsoft.com/office/officeart/2008/layout/LinedList"/>
    <dgm:cxn modelId="{DFFE4099-639B-4FEF-BEC6-CFA8A65F23F4}" type="presParOf" srcId="{4BC5FE0F-1735-4BD8-8F37-9919458CDA18}" destId="{B18C04C4-221F-46C8-B609-86D96CE425C0}" srcOrd="2" destOrd="0" presId="urn:microsoft.com/office/officeart/2008/layout/LinedList"/>
    <dgm:cxn modelId="{D83C1C6F-77D3-4D19-BA3E-7F8F0855A6CF}" type="presParOf" srcId="{4BC5FE0F-1735-4BD8-8F37-9919458CDA18}" destId="{DE2C1CB7-30CB-459A-855B-CAA4C814E3FD}" srcOrd="3" destOrd="0" presId="urn:microsoft.com/office/officeart/2008/layout/LinedList"/>
    <dgm:cxn modelId="{738DD167-E620-4441-80EE-8F1B37F1A96F}" type="presParOf" srcId="{DE2C1CB7-30CB-459A-855B-CAA4C814E3FD}" destId="{F2211958-EA62-4E37-8CCC-99301BD1BAFD}" srcOrd="0" destOrd="0" presId="urn:microsoft.com/office/officeart/2008/layout/LinedList"/>
    <dgm:cxn modelId="{0DAAB84B-A604-4451-9DA9-D1BCF4D43745}" type="presParOf" srcId="{DE2C1CB7-30CB-459A-855B-CAA4C814E3FD}" destId="{3BAE9A3B-1104-4433-8130-7D2074E3B09F}" srcOrd="1" destOrd="0" presId="urn:microsoft.com/office/officeart/2008/layout/LinedList"/>
    <dgm:cxn modelId="{A8D88FBF-0B14-4275-A15F-34E22FB80B75}" type="presParOf" srcId="{4BC5FE0F-1735-4BD8-8F37-9919458CDA18}" destId="{1152B724-A5DF-41A7-BD0F-F8E3044F212C}" srcOrd="4" destOrd="0" presId="urn:microsoft.com/office/officeart/2008/layout/LinedList"/>
    <dgm:cxn modelId="{B7BD3E94-F568-46AF-81BE-DA9F433957A4}" type="presParOf" srcId="{4BC5FE0F-1735-4BD8-8F37-9919458CDA18}" destId="{DC901CB2-8873-4CF8-B1CF-EB6B08F2FC1E}" srcOrd="5" destOrd="0" presId="urn:microsoft.com/office/officeart/2008/layout/LinedList"/>
    <dgm:cxn modelId="{2CC84549-6FBA-456A-9E7A-27A606780721}" type="presParOf" srcId="{DC901CB2-8873-4CF8-B1CF-EB6B08F2FC1E}" destId="{A4CBF38E-7B65-4653-B17E-4BF190B583F4}" srcOrd="0" destOrd="0" presId="urn:microsoft.com/office/officeart/2008/layout/LinedList"/>
    <dgm:cxn modelId="{CD0AC924-E8E1-4887-AA9A-07794E156063}" type="presParOf" srcId="{DC901CB2-8873-4CF8-B1CF-EB6B08F2FC1E}" destId="{14A306CE-91E2-4F72-83AF-CDD142F34D8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DD275F8-1D97-4132-8F1B-5730E9C115F3}" type="doc">
      <dgm:prSet loTypeId="urn:microsoft.com/office/officeart/2005/8/layout/process4" loCatId="process" qsTypeId="urn:microsoft.com/office/officeart/2005/8/quickstyle/simple1" qsCatId="simple" csTypeId="urn:microsoft.com/office/officeart/2005/8/colors/colorful5" csCatId="colorful" phldr="1"/>
      <dgm:spPr/>
      <dgm:t>
        <a:bodyPr/>
        <a:lstStyle/>
        <a:p>
          <a:endParaRPr lang="en-US"/>
        </a:p>
      </dgm:t>
    </dgm:pt>
    <dgm:pt modelId="{19EA5BB8-C442-4615-96E4-4F53110D28B2}">
      <dgm:prSet/>
      <dgm:spPr/>
      <dgm:t>
        <a:bodyPr/>
        <a:lstStyle/>
        <a:p>
          <a:r>
            <a:rPr lang="en-GB" dirty="0"/>
            <a:t>This is a learning perspective (Kelly, 1991a). It promotes an active participation. We are moving away from an autonomic and individualistic notion within society and moving towards a social constructivism approach. </a:t>
          </a:r>
          <a:endParaRPr lang="en-US" dirty="0"/>
        </a:p>
      </dgm:t>
    </dgm:pt>
    <dgm:pt modelId="{A17FCADC-EF39-40E6-B93C-7EF87B98F588}" type="parTrans" cxnId="{A0F694C1-B314-4374-BD2A-39DC1B65AC34}">
      <dgm:prSet/>
      <dgm:spPr/>
      <dgm:t>
        <a:bodyPr/>
        <a:lstStyle/>
        <a:p>
          <a:endParaRPr lang="en-US"/>
        </a:p>
      </dgm:t>
    </dgm:pt>
    <dgm:pt modelId="{13526F87-035F-4442-9DDC-DAF926F6915F}" type="sibTrans" cxnId="{A0F694C1-B314-4374-BD2A-39DC1B65AC34}">
      <dgm:prSet/>
      <dgm:spPr/>
      <dgm:t>
        <a:bodyPr/>
        <a:lstStyle/>
        <a:p>
          <a:endParaRPr lang="en-US"/>
        </a:p>
      </dgm:t>
    </dgm:pt>
    <dgm:pt modelId="{8D5A6666-4485-4BCA-A731-C57AB38DDC05}">
      <dgm:prSet/>
      <dgm:spPr/>
      <dgm:t>
        <a:bodyPr/>
        <a:lstStyle/>
        <a:p>
          <a:r>
            <a:rPr lang="en-GB" dirty="0"/>
            <a:t>This is where each individual creates their own perception or reality of the world around them, with bipolar opposites to derive meaning and that reality should be respected and valued. Additionally, there can always be an alternate. </a:t>
          </a:r>
          <a:endParaRPr lang="en-US" dirty="0"/>
        </a:p>
      </dgm:t>
    </dgm:pt>
    <dgm:pt modelId="{1B0578C2-93E3-4322-932E-6C9D9A7B064A}" type="parTrans" cxnId="{D9C73773-8CC0-4605-92D0-1575E0A74055}">
      <dgm:prSet/>
      <dgm:spPr/>
      <dgm:t>
        <a:bodyPr/>
        <a:lstStyle/>
        <a:p>
          <a:endParaRPr lang="en-US"/>
        </a:p>
      </dgm:t>
    </dgm:pt>
    <dgm:pt modelId="{C602D6C3-0BD5-48B6-B336-CDBB346A053E}" type="sibTrans" cxnId="{D9C73773-8CC0-4605-92D0-1575E0A74055}">
      <dgm:prSet/>
      <dgm:spPr/>
      <dgm:t>
        <a:bodyPr/>
        <a:lstStyle/>
        <a:p>
          <a:endParaRPr lang="en-US"/>
        </a:p>
      </dgm:t>
    </dgm:pt>
    <dgm:pt modelId="{7042945A-DED1-49B5-A48E-415C62F8AD50}" type="pres">
      <dgm:prSet presAssocID="{7DD275F8-1D97-4132-8F1B-5730E9C115F3}" presName="Name0" presStyleCnt="0">
        <dgm:presLayoutVars>
          <dgm:dir/>
          <dgm:animLvl val="lvl"/>
          <dgm:resizeHandles val="exact"/>
        </dgm:presLayoutVars>
      </dgm:prSet>
      <dgm:spPr/>
    </dgm:pt>
    <dgm:pt modelId="{40552C3C-F3EF-4DC8-BBD9-92C36BFE3696}" type="pres">
      <dgm:prSet presAssocID="{8D5A6666-4485-4BCA-A731-C57AB38DDC05}" presName="boxAndChildren" presStyleCnt="0"/>
      <dgm:spPr/>
    </dgm:pt>
    <dgm:pt modelId="{FDFFEC68-B10A-45BA-B157-AE577EBDAC09}" type="pres">
      <dgm:prSet presAssocID="{8D5A6666-4485-4BCA-A731-C57AB38DDC05}" presName="parentTextBox" presStyleLbl="node1" presStyleIdx="0" presStyleCnt="2"/>
      <dgm:spPr/>
    </dgm:pt>
    <dgm:pt modelId="{9251CE5F-38A7-4F94-8581-563B40890D9E}" type="pres">
      <dgm:prSet presAssocID="{13526F87-035F-4442-9DDC-DAF926F6915F}" presName="sp" presStyleCnt="0"/>
      <dgm:spPr/>
    </dgm:pt>
    <dgm:pt modelId="{EBFED553-57D3-40D6-A86D-E2E57DF53D8C}" type="pres">
      <dgm:prSet presAssocID="{19EA5BB8-C442-4615-96E4-4F53110D28B2}" presName="arrowAndChildren" presStyleCnt="0"/>
      <dgm:spPr/>
    </dgm:pt>
    <dgm:pt modelId="{C2479EDD-D1A3-484A-A552-6F3A7F352AB0}" type="pres">
      <dgm:prSet presAssocID="{19EA5BB8-C442-4615-96E4-4F53110D28B2}" presName="parentTextArrow" presStyleLbl="node1" presStyleIdx="1" presStyleCnt="2"/>
      <dgm:spPr/>
    </dgm:pt>
  </dgm:ptLst>
  <dgm:cxnLst>
    <dgm:cxn modelId="{B3E1641A-0F07-411A-B113-5D7E1FA3CCAE}" type="presOf" srcId="{19EA5BB8-C442-4615-96E4-4F53110D28B2}" destId="{C2479EDD-D1A3-484A-A552-6F3A7F352AB0}" srcOrd="0" destOrd="0" presId="urn:microsoft.com/office/officeart/2005/8/layout/process4"/>
    <dgm:cxn modelId="{D9C73773-8CC0-4605-92D0-1575E0A74055}" srcId="{7DD275F8-1D97-4132-8F1B-5730E9C115F3}" destId="{8D5A6666-4485-4BCA-A731-C57AB38DDC05}" srcOrd="1" destOrd="0" parTransId="{1B0578C2-93E3-4322-932E-6C9D9A7B064A}" sibTransId="{C602D6C3-0BD5-48B6-B336-CDBB346A053E}"/>
    <dgm:cxn modelId="{AE1277B5-5ED9-4DAA-B435-65BD32966D0C}" type="presOf" srcId="{7DD275F8-1D97-4132-8F1B-5730E9C115F3}" destId="{7042945A-DED1-49B5-A48E-415C62F8AD50}" srcOrd="0" destOrd="0" presId="urn:microsoft.com/office/officeart/2005/8/layout/process4"/>
    <dgm:cxn modelId="{A0F694C1-B314-4374-BD2A-39DC1B65AC34}" srcId="{7DD275F8-1D97-4132-8F1B-5730E9C115F3}" destId="{19EA5BB8-C442-4615-96E4-4F53110D28B2}" srcOrd="0" destOrd="0" parTransId="{A17FCADC-EF39-40E6-B93C-7EF87B98F588}" sibTransId="{13526F87-035F-4442-9DDC-DAF926F6915F}"/>
    <dgm:cxn modelId="{3BB82CC9-02C4-4DD9-9A22-B50D0BDC3E62}" type="presOf" srcId="{8D5A6666-4485-4BCA-A731-C57AB38DDC05}" destId="{FDFFEC68-B10A-45BA-B157-AE577EBDAC09}" srcOrd="0" destOrd="0" presId="urn:microsoft.com/office/officeart/2005/8/layout/process4"/>
    <dgm:cxn modelId="{47B8DD35-179A-4AC1-8CF5-3E11D55B32FB}" type="presParOf" srcId="{7042945A-DED1-49B5-A48E-415C62F8AD50}" destId="{40552C3C-F3EF-4DC8-BBD9-92C36BFE3696}" srcOrd="0" destOrd="0" presId="urn:microsoft.com/office/officeart/2005/8/layout/process4"/>
    <dgm:cxn modelId="{2C9E4EE8-1C0A-46CE-B411-CC540B4F0948}" type="presParOf" srcId="{40552C3C-F3EF-4DC8-BBD9-92C36BFE3696}" destId="{FDFFEC68-B10A-45BA-B157-AE577EBDAC09}" srcOrd="0" destOrd="0" presId="urn:microsoft.com/office/officeart/2005/8/layout/process4"/>
    <dgm:cxn modelId="{65618047-72F0-44C6-AA48-AFD7983138BD}" type="presParOf" srcId="{7042945A-DED1-49B5-A48E-415C62F8AD50}" destId="{9251CE5F-38A7-4F94-8581-563B40890D9E}" srcOrd="1" destOrd="0" presId="urn:microsoft.com/office/officeart/2005/8/layout/process4"/>
    <dgm:cxn modelId="{593885B4-4160-4952-971E-33986BF2139E}" type="presParOf" srcId="{7042945A-DED1-49B5-A48E-415C62F8AD50}" destId="{EBFED553-57D3-40D6-A86D-E2E57DF53D8C}" srcOrd="2" destOrd="0" presId="urn:microsoft.com/office/officeart/2005/8/layout/process4"/>
    <dgm:cxn modelId="{1124F312-EC5F-488A-AD3C-C895EAA078A7}" type="presParOf" srcId="{EBFED553-57D3-40D6-A86D-E2E57DF53D8C}" destId="{C2479EDD-D1A3-484A-A552-6F3A7F352AB0}"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7A22913-15BD-485C-9404-ECFBE53659B5}"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31604843-9E0C-47D0-88F1-E1F08811A9E4}">
      <dgm:prSet/>
      <dgm:spPr/>
      <dgm:t>
        <a:bodyPr/>
        <a:lstStyle/>
        <a:p>
          <a:r>
            <a:rPr lang="en-GB" dirty="0"/>
            <a:t>According to social psychology, our culture influences our perception of the world on multiple levels (Divine, 1989, Fiske, 2017). </a:t>
          </a:r>
          <a:endParaRPr lang="en-US" dirty="0"/>
        </a:p>
      </dgm:t>
    </dgm:pt>
    <dgm:pt modelId="{DEB6CD6C-61D5-44AB-B86F-C13826C2A158}" type="parTrans" cxnId="{A9C9F3A6-F9AE-4AB3-BF5B-038607C6DFE9}">
      <dgm:prSet/>
      <dgm:spPr/>
      <dgm:t>
        <a:bodyPr/>
        <a:lstStyle/>
        <a:p>
          <a:endParaRPr lang="en-US"/>
        </a:p>
      </dgm:t>
    </dgm:pt>
    <dgm:pt modelId="{21289354-2E76-48A0-97A9-9527EE1F4C07}" type="sibTrans" cxnId="{A9C9F3A6-F9AE-4AB3-BF5B-038607C6DFE9}">
      <dgm:prSet/>
      <dgm:spPr/>
      <dgm:t>
        <a:bodyPr/>
        <a:lstStyle/>
        <a:p>
          <a:endParaRPr lang="en-US"/>
        </a:p>
      </dgm:t>
    </dgm:pt>
    <dgm:pt modelId="{A111FDA0-AD78-4300-A6E7-CC6109BF60DA}">
      <dgm:prSet/>
      <dgm:spPr/>
      <dgm:t>
        <a:bodyPr/>
        <a:lstStyle/>
        <a:p>
          <a:r>
            <a:rPr lang="en-GB" dirty="0"/>
            <a:t>Our culture and environment affects the way we create and draw upon cultural knowledge, language and stereotypes. The three major demographic traits that we draw upon mostly are age, race and gender (Kite &amp; Whitely, 2016). </a:t>
          </a:r>
          <a:endParaRPr lang="en-US" dirty="0"/>
        </a:p>
      </dgm:t>
    </dgm:pt>
    <dgm:pt modelId="{625AA1A3-12C0-4367-8EAD-B687AC61A182}" type="parTrans" cxnId="{5C0354CB-2211-4A63-B32C-AF32035ACDC0}">
      <dgm:prSet/>
      <dgm:spPr/>
      <dgm:t>
        <a:bodyPr/>
        <a:lstStyle/>
        <a:p>
          <a:endParaRPr lang="en-US"/>
        </a:p>
      </dgm:t>
    </dgm:pt>
    <dgm:pt modelId="{E8E2831E-8381-4F8D-825D-F8E9841EC959}" type="sibTrans" cxnId="{5C0354CB-2211-4A63-B32C-AF32035ACDC0}">
      <dgm:prSet/>
      <dgm:spPr/>
      <dgm:t>
        <a:bodyPr/>
        <a:lstStyle/>
        <a:p>
          <a:endParaRPr lang="en-US"/>
        </a:p>
      </dgm:t>
    </dgm:pt>
    <dgm:pt modelId="{87B0E453-3443-4E0E-88C1-486002905C60}">
      <dgm:prSet/>
      <dgm:spPr/>
      <dgm:t>
        <a:bodyPr/>
        <a:lstStyle/>
        <a:p>
          <a:r>
            <a:rPr lang="en-GB" dirty="0"/>
            <a:t>Therapists may be afraid of or unconsciously aware to discuss such things with clients such as race or gender, this is primarily due to two things (</a:t>
          </a:r>
          <a:r>
            <a:rPr lang="en-GB" dirty="0" err="1"/>
            <a:t>Msebele</a:t>
          </a:r>
          <a:r>
            <a:rPr lang="en-GB" dirty="0"/>
            <a:t> &amp; Brown, 2011). </a:t>
          </a:r>
          <a:endParaRPr lang="en-US" dirty="0"/>
        </a:p>
      </dgm:t>
    </dgm:pt>
    <dgm:pt modelId="{E122F4F9-0329-4928-8E8C-F66C3B6ADF98}" type="parTrans" cxnId="{69BCEDD0-5C82-40A7-BBF3-F4D696AF258B}">
      <dgm:prSet/>
      <dgm:spPr/>
      <dgm:t>
        <a:bodyPr/>
        <a:lstStyle/>
        <a:p>
          <a:endParaRPr lang="en-US"/>
        </a:p>
      </dgm:t>
    </dgm:pt>
    <dgm:pt modelId="{4865D409-5439-4E34-ABA6-5BEF77686626}" type="sibTrans" cxnId="{69BCEDD0-5C82-40A7-BBF3-F4D696AF258B}">
      <dgm:prSet/>
      <dgm:spPr/>
      <dgm:t>
        <a:bodyPr/>
        <a:lstStyle/>
        <a:p>
          <a:endParaRPr lang="en-US"/>
        </a:p>
      </dgm:t>
    </dgm:pt>
    <dgm:pt modelId="{EF2BCB5E-E7E3-4DE5-8DC6-D53F7AD0C163}" type="pres">
      <dgm:prSet presAssocID="{A7A22913-15BD-485C-9404-ECFBE53659B5}" presName="outerComposite" presStyleCnt="0">
        <dgm:presLayoutVars>
          <dgm:chMax val="5"/>
          <dgm:dir/>
          <dgm:resizeHandles val="exact"/>
        </dgm:presLayoutVars>
      </dgm:prSet>
      <dgm:spPr/>
    </dgm:pt>
    <dgm:pt modelId="{48352A62-EAD2-44EC-9D04-D10A8ED99B9B}" type="pres">
      <dgm:prSet presAssocID="{A7A22913-15BD-485C-9404-ECFBE53659B5}" presName="dummyMaxCanvas" presStyleCnt="0">
        <dgm:presLayoutVars/>
      </dgm:prSet>
      <dgm:spPr/>
    </dgm:pt>
    <dgm:pt modelId="{7FA2C93C-B0C2-4C66-98CA-C92C6C815160}" type="pres">
      <dgm:prSet presAssocID="{A7A22913-15BD-485C-9404-ECFBE53659B5}" presName="ThreeNodes_1" presStyleLbl="node1" presStyleIdx="0" presStyleCnt="3">
        <dgm:presLayoutVars>
          <dgm:bulletEnabled val="1"/>
        </dgm:presLayoutVars>
      </dgm:prSet>
      <dgm:spPr/>
    </dgm:pt>
    <dgm:pt modelId="{2D35EDED-19FC-4133-88DD-59B9AA0843CA}" type="pres">
      <dgm:prSet presAssocID="{A7A22913-15BD-485C-9404-ECFBE53659B5}" presName="ThreeNodes_2" presStyleLbl="node1" presStyleIdx="1" presStyleCnt="3">
        <dgm:presLayoutVars>
          <dgm:bulletEnabled val="1"/>
        </dgm:presLayoutVars>
      </dgm:prSet>
      <dgm:spPr/>
    </dgm:pt>
    <dgm:pt modelId="{65485E04-D2C7-4E03-94EF-222FF59EA216}" type="pres">
      <dgm:prSet presAssocID="{A7A22913-15BD-485C-9404-ECFBE53659B5}" presName="ThreeNodes_3" presStyleLbl="node1" presStyleIdx="2" presStyleCnt="3">
        <dgm:presLayoutVars>
          <dgm:bulletEnabled val="1"/>
        </dgm:presLayoutVars>
      </dgm:prSet>
      <dgm:spPr/>
    </dgm:pt>
    <dgm:pt modelId="{FF7E9DB0-C70B-466E-8BA2-2414C5AFA56F}" type="pres">
      <dgm:prSet presAssocID="{A7A22913-15BD-485C-9404-ECFBE53659B5}" presName="ThreeConn_1-2" presStyleLbl="fgAccFollowNode1" presStyleIdx="0" presStyleCnt="2">
        <dgm:presLayoutVars>
          <dgm:bulletEnabled val="1"/>
        </dgm:presLayoutVars>
      </dgm:prSet>
      <dgm:spPr/>
    </dgm:pt>
    <dgm:pt modelId="{7F78A3E2-45C2-4E36-B236-E03C9F99A731}" type="pres">
      <dgm:prSet presAssocID="{A7A22913-15BD-485C-9404-ECFBE53659B5}" presName="ThreeConn_2-3" presStyleLbl="fgAccFollowNode1" presStyleIdx="1" presStyleCnt="2">
        <dgm:presLayoutVars>
          <dgm:bulletEnabled val="1"/>
        </dgm:presLayoutVars>
      </dgm:prSet>
      <dgm:spPr/>
    </dgm:pt>
    <dgm:pt modelId="{77A51D0D-97F3-4E3D-9B9F-C4BE1B29D006}" type="pres">
      <dgm:prSet presAssocID="{A7A22913-15BD-485C-9404-ECFBE53659B5}" presName="ThreeNodes_1_text" presStyleLbl="node1" presStyleIdx="2" presStyleCnt="3">
        <dgm:presLayoutVars>
          <dgm:bulletEnabled val="1"/>
        </dgm:presLayoutVars>
      </dgm:prSet>
      <dgm:spPr/>
    </dgm:pt>
    <dgm:pt modelId="{2DDB565E-AFF8-404E-8E03-E935D7C304F1}" type="pres">
      <dgm:prSet presAssocID="{A7A22913-15BD-485C-9404-ECFBE53659B5}" presName="ThreeNodes_2_text" presStyleLbl="node1" presStyleIdx="2" presStyleCnt="3">
        <dgm:presLayoutVars>
          <dgm:bulletEnabled val="1"/>
        </dgm:presLayoutVars>
      </dgm:prSet>
      <dgm:spPr/>
    </dgm:pt>
    <dgm:pt modelId="{AA0CBEDE-309F-4FA9-84B4-DDAC7D9D54DE}" type="pres">
      <dgm:prSet presAssocID="{A7A22913-15BD-485C-9404-ECFBE53659B5}" presName="ThreeNodes_3_text" presStyleLbl="node1" presStyleIdx="2" presStyleCnt="3">
        <dgm:presLayoutVars>
          <dgm:bulletEnabled val="1"/>
        </dgm:presLayoutVars>
      </dgm:prSet>
      <dgm:spPr/>
    </dgm:pt>
  </dgm:ptLst>
  <dgm:cxnLst>
    <dgm:cxn modelId="{B847D609-B2E2-44F0-B5BB-C12FD608455B}" type="presOf" srcId="{E8E2831E-8381-4F8D-825D-F8E9841EC959}" destId="{7F78A3E2-45C2-4E36-B236-E03C9F99A731}" srcOrd="0" destOrd="0" presId="urn:microsoft.com/office/officeart/2005/8/layout/vProcess5"/>
    <dgm:cxn modelId="{02C91E37-D6BF-4024-9030-5694A2320AF0}" type="presOf" srcId="{A7A22913-15BD-485C-9404-ECFBE53659B5}" destId="{EF2BCB5E-E7E3-4DE5-8DC6-D53F7AD0C163}" srcOrd="0" destOrd="0" presId="urn:microsoft.com/office/officeart/2005/8/layout/vProcess5"/>
    <dgm:cxn modelId="{908C3D42-CDB5-4187-9693-ED251C9FB0EB}" type="presOf" srcId="{87B0E453-3443-4E0E-88C1-486002905C60}" destId="{65485E04-D2C7-4E03-94EF-222FF59EA216}" srcOrd="0" destOrd="0" presId="urn:microsoft.com/office/officeart/2005/8/layout/vProcess5"/>
    <dgm:cxn modelId="{B56AB879-2ED4-4FF8-A0A2-2312EA8C7B4F}" type="presOf" srcId="{A111FDA0-AD78-4300-A6E7-CC6109BF60DA}" destId="{2DDB565E-AFF8-404E-8E03-E935D7C304F1}" srcOrd="1" destOrd="0" presId="urn:microsoft.com/office/officeart/2005/8/layout/vProcess5"/>
    <dgm:cxn modelId="{62ABC899-5F8C-4107-8AEC-C963CA222E35}" type="presOf" srcId="{31604843-9E0C-47D0-88F1-E1F08811A9E4}" destId="{7FA2C93C-B0C2-4C66-98CA-C92C6C815160}" srcOrd="0" destOrd="0" presId="urn:microsoft.com/office/officeart/2005/8/layout/vProcess5"/>
    <dgm:cxn modelId="{A9C9F3A6-F9AE-4AB3-BF5B-038607C6DFE9}" srcId="{A7A22913-15BD-485C-9404-ECFBE53659B5}" destId="{31604843-9E0C-47D0-88F1-E1F08811A9E4}" srcOrd="0" destOrd="0" parTransId="{DEB6CD6C-61D5-44AB-B86F-C13826C2A158}" sibTransId="{21289354-2E76-48A0-97A9-9527EE1F4C07}"/>
    <dgm:cxn modelId="{338A08C2-CAEC-4E2E-B9D9-45426BC9D974}" type="presOf" srcId="{31604843-9E0C-47D0-88F1-E1F08811A9E4}" destId="{77A51D0D-97F3-4E3D-9B9F-C4BE1B29D006}" srcOrd="1" destOrd="0" presId="urn:microsoft.com/office/officeart/2005/8/layout/vProcess5"/>
    <dgm:cxn modelId="{4CE9B1CA-276A-42E7-A8FE-92EC90730DC4}" type="presOf" srcId="{21289354-2E76-48A0-97A9-9527EE1F4C07}" destId="{FF7E9DB0-C70B-466E-8BA2-2414C5AFA56F}" srcOrd="0" destOrd="0" presId="urn:microsoft.com/office/officeart/2005/8/layout/vProcess5"/>
    <dgm:cxn modelId="{5C0354CB-2211-4A63-B32C-AF32035ACDC0}" srcId="{A7A22913-15BD-485C-9404-ECFBE53659B5}" destId="{A111FDA0-AD78-4300-A6E7-CC6109BF60DA}" srcOrd="1" destOrd="0" parTransId="{625AA1A3-12C0-4367-8EAD-B687AC61A182}" sibTransId="{E8E2831E-8381-4F8D-825D-F8E9841EC959}"/>
    <dgm:cxn modelId="{69BCEDD0-5C82-40A7-BBF3-F4D696AF258B}" srcId="{A7A22913-15BD-485C-9404-ECFBE53659B5}" destId="{87B0E453-3443-4E0E-88C1-486002905C60}" srcOrd="2" destOrd="0" parTransId="{E122F4F9-0329-4928-8E8C-F66C3B6ADF98}" sibTransId="{4865D409-5439-4E34-ABA6-5BEF77686626}"/>
    <dgm:cxn modelId="{34E077D2-70DB-488D-9E55-03194B12E6AD}" type="presOf" srcId="{A111FDA0-AD78-4300-A6E7-CC6109BF60DA}" destId="{2D35EDED-19FC-4133-88DD-59B9AA0843CA}" srcOrd="0" destOrd="0" presId="urn:microsoft.com/office/officeart/2005/8/layout/vProcess5"/>
    <dgm:cxn modelId="{B31668DA-3A39-469A-B463-DBE3B2B1871E}" type="presOf" srcId="{87B0E453-3443-4E0E-88C1-486002905C60}" destId="{AA0CBEDE-309F-4FA9-84B4-DDAC7D9D54DE}" srcOrd="1" destOrd="0" presId="urn:microsoft.com/office/officeart/2005/8/layout/vProcess5"/>
    <dgm:cxn modelId="{0E5FB434-83C2-4CE9-BCC9-E71359B2C33E}" type="presParOf" srcId="{EF2BCB5E-E7E3-4DE5-8DC6-D53F7AD0C163}" destId="{48352A62-EAD2-44EC-9D04-D10A8ED99B9B}" srcOrd="0" destOrd="0" presId="urn:microsoft.com/office/officeart/2005/8/layout/vProcess5"/>
    <dgm:cxn modelId="{E8F4BBB1-C9BB-4C3F-B632-C8387FEB5448}" type="presParOf" srcId="{EF2BCB5E-E7E3-4DE5-8DC6-D53F7AD0C163}" destId="{7FA2C93C-B0C2-4C66-98CA-C92C6C815160}" srcOrd="1" destOrd="0" presId="urn:microsoft.com/office/officeart/2005/8/layout/vProcess5"/>
    <dgm:cxn modelId="{1C7A67BF-DD51-4308-AC7D-A83256417ED4}" type="presParOf" srcId="{EF2BCB5E-E7E3-4DE5-8DC6-D53F7AD0C163}" destId="{2D35EDED-19FC-4133-88DD-59B9AA0843CA}" srcOrd="2" destOrd="0" presId="urn:microsoft.com/office/officeart/2005/8/layout/vProcess5"/>
    <dgm:cxn modelId="{6AC533DA-108B-42AE-BFA7-1EC81AC2A751}" type="presParOf" srcId="{EF2BCB5E-E7E3-4DE5-8DC6-D53F7AD0C163}" destId="{65485E04-D2C7-4E03-94EF-222FF59EA216}" srcOrd="3" destOrd="0" presId="urn:microsoft.com/office/officeart/2005/8/layout/vProcess5"/>
    <dgm:cxn modelId="{468C3AF0-F749-45DF-A8AB-93D0F0FDD59D}" type="presParOf" srcId="{EF2BCB5E-E7E3-4DE5-8DC6-D53F7AD0C163}" destId="{FF7E9DB0-C70B-466E-8BA2-2414C5AFA56F}" srcOrd="4" destOrd="0" presId="urn:microsoft.com/office/officeart/2005/8/layout/vProcess5"/>
    <dgm:cxn modelId="{35DE1641-E271-46CF-8819-A36920213A44}" type="presParOf" srcId="{EF2BCB5E-E7E3-4DE5-8DC6-D53F7AD0C163}" destId="{7F78A3E2-45C2-4E36-B236-E03C9F99A731}" srcOrd="5" destOrd="0" presId="urn:microsoft.com/office/officeart/2005/8/layout/vProcess5"/>
    <dgm:cxn modelId="{05C9FB39-1590-444D-9471-185303FE97BC}" type="presParOf" srcId="{EF2BCB5E-E7E3-4DE5-8DC6-D53F7AD0C163}" destId="{77A51D0D-97F3-4E3D-9B9F-C4BE1B29D006}" srcOrd="6" destOrd="0" presId="urn:microsoft.com/office/officeart/2005/8/layout/vProcess5"/>
    <dgm:cxn modelId="{71DD00DB-27AA-4770-A114-712EB6F892FD}" type="presParOf" srcId="{EF2BCB5E-E7E3-4DE5-8DC6-D53F7AD0C163}" destId="{2DDB565E-AFF8-404E-8E03-E935D7C304F1}" srcOrd="7" destOrd="0" presId="urn:microsoft.com/office/officeart/2005/8/layout/vProcess5"/>
    <dgm:cxn modelId="{C3212C32-4B31-443B-B370-4E59B3319195}" type="presParOf" srcId="{EF2BCB5E-E7E3-4DE5-8DC6-D53F7AD0C163}" destId="{AA0CBEDE-309F-4FA9-84B4-DDAC7D9D54DE}"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2F57271-62BA-4327-BF11-8222F617AB61}"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1B93AEDA-B373-41DA-9D40-CFEA00276EEF}">
      <dgm:prSet/>
      <dgm:spPr/>
      <dgm:t>
        <a:bodyPr/>
        <a:lstStyle/>
        <a:p>
          <a:r>
            <a:rPr lang="en-GB" dirty="0"/>
            <a:t>One – that the view that race and gender issues have been long resolved  (this is not the case) (Ashcroft, &amp; </a:t>
          </a:r>
          <a:r>
            <a:rPr lang="en-GB" dirty="0" err="1"/>
            <a:t>Bevir</a:t>
          </a:r>
          <a:r>
            <a:rPr lang="en-GB" dirty="0"/>
            <a:t>, 2016; Christopher, &amp; </a:t>
          </a:r>
          <a:r>
            <a:rPr lang="en-GB" dirty="0" err="1"/>
            <a:t>Wojda</a:t>
          </a:r>
          <a:r>
            <a:rPr lang="en-GB" dirty="0"/>
            <a:t>, 2008; Gilmore, Meeks, &amp; </a:t>
          </a:r>
          <a:r>
            <a:rPr lang="en-GB" dirty="0" err="1"/>
            <a:t>Domke</a:t>
          </a:r>
          <a:r>
            <a:rPr lang="en-GB" dirty="0"/>
            <a:t>, 2013). </a:t>
          </a:r>
          <a:endParaRPr lang="en-US" dirty="0"/>
        </a:p>
      </dgm:t>
    </dgm:pt>
    <dgm:pt modelId="{19C37A3B-B728-437D-9950-8AD80145C78D}" type="parTrans" cxnId="{DE0DE635-0992-4070-9C0E-405D8E68456D}">
      <dgm:prSet/>
      <dgm:spPr/>
      <dgm:t>
        <a:bodyPr/>
        <a:lstStyle/>
        <a:p>
          <a:endParaRPr lang="en-US"/>
        </a:p>
      </dgm:t>
    </dgm:pt>
    <dgm:pt modelId="{EADB1855-1009-44A1-855C-2830DEA265A6}" type="sibTrans" cxnId="{DE0DE635-0992-4070-9C0E-405D8E68456D}">
      <dgm:prSet/>
      <dgm:spPr/>
      <dgm:t>
        <a:bodyPr/>
        <a:lstStyle/>
        <a:p>
          <a:endParaRPr lang="en-US"/>
        </a:p>
      </dgm:t>
    </dgm:pt>
    <dgm:pt modelId="{7363B84F-2EC1-48E2-B2C8-7A51846E1F6D}">
      <dgm:prSet/>
      <dgm:spPr/>
      <dgm:t>
        <a:bodyPr/>
        <a:lstStyle/>
        <a:p>
          <a:r>
            <a:rPr lang="en-GB" dirty="0"/>
            <a:t>Two – These issues are thought of as too dangerous, to speak about out loud (Curry, 1964a as cited in </a:t>
          </a:r>
          <a:r>
            <a:rPr lang="en-GB" dirty="0" err="1"/>
            <a:t>Msebele</a:t>
          </a:r>
          <a:r>
            <a:rPr lang="en-GB" dirty="0"/>
            <a:t> &amp; Brown, 2011), this may be due to current legislation, or awareness that it may be misinterpreted as prejudice, and are often left for the client to raise the issue (</a:t>
          </a:r>
          <a:r>
            <a:rPr lang="en-GB" dirty="0" err="1"/>
            <a:t>Msebele</a:t>
          </a:r>
          <a:r>
            <a:rPr lang="en-GB" dirty="0"/>
            <a:t> &amp; Brown, 2011). </a:t>
          </a:r>
          <a:endParaRPr lang="en-US" dirty="0"/>
        </a:p>
      </dgm:t>
    </dgm:pt>
    <dgm:pt modelId="{617E0617-6B93-4E1B-AF3D-4DF076164B85}" type="parTrans" cxnId="{BEE6922A-7A57-43C6-BC42-065948709D6B}">
      <dgm:prSet/>
      <dgm:spPr/>
      <dgm:t>
        <a:bodyPr/>
        <a:lstStyle/>
        <a:p>
          <a:endParaRPr lang="en-US"/>
        </a:p>
      </dgm:t>
    </dgm:pt>
    <dgm:pt modelId="{ED996475-749B-4D04-AE9D-0237DA1DB8FF}" type="sibTrans" cxnId="{BEE6922A-7A57-43C6-BC42-065948709D6B}">
      <dgm:prSet/>
      <dgm:spPr/>
      <dgm:t>
        <a:bodyPr/>
        <a:lstStyle/>
        <a:p>
          <a:endParaRPr lang="en-US"/>
        </a:p>
      </dgm:t>
    </dgm:pt>
    <dgm:pt modelId="{1F4C0AB4-455A-47C6-B436-70D6E6FD5866}">
      <dgm:prSet/>
      <dgm:spPr/>
      <dgm:t>
        <a:bodyPr/>
        <a:lstStyle/>
        <a:p>
          <a:r>
            <a:rPr lang="en-GB" i="1"/>
            <a:t>This can cause problems for the therapist, it causes a ‘grey area’ of what should be brought into awareness and what shouldn’t (Taylor, 2019). </a:t>
          </a:r>
          <a:endParaRPr lang="en-US"/>
        </a:p>
      </dgm:t>
    </dgm:pt>
    <dgm:pt modelId="{0F82D174-C19D-4F46-B230-ABB146928BF5}" type="parTrans" cxnId="{5BD63E5A-011E-476D-A428-290E7E5E0379}">
      <dgm:prSet/>
      <dgm:spPr/>
      <dgm:t>
        <a:bodyPr/>
        <a:lstStyle/>
        <a:p>
          <a:endParaRPr lang="en-US"/>
        </a:p>
      </dgm:t>
    </dgm:pt>
    <dgm:pt modelId="{47F949B6-B2C2-4010-A773-E09A56FF4236}" type="sibTrans" cxnId="{5BD63E5A-011E-476D-A428-290E7E5E0379}">
      <dgm:prSet/>
      <dgm:spPr/>
      <dgm:t>
        <a:bodyPr/>
        <a:lstStyle/>
        <a:p>
          <a:endParaRPr lang="en-US"/>
        </a:p>
      </dgm:t>
    </dgm:pt>
    <dgm:pt modelId="{94E0EC31-9240-48EA-B25B-3E7870C7622D}" type="pres">
      <dgm:prSet presAssocID="{A2F57271-62BA-4327-BF11-8222F617AB61}" presName="root" presStyleCnt="0">
        <dgm:presLayoutVars>
          <dgm:dir/>
          <dgm:resizeHandles val="exact"/>
        </dgm:presLayoutVars>
      </dgm:prSet>
      <dgm:spPr/>
    </dgm:pt>
    <dgm:pt modelId="{DEBA6A26-B071-4F41-9943-A034896E4D76}" type="pres">
      <dgm:prSet presAssocID="{1B93AEDA-B373-41DA-9D40-CFEA00276EEF}" presName="compNode" presStyleCnt="0"/>
      <dgm:spPr/>
    </dgm:pt>
    <dgm:pt modelId="{A3A3BB77-F7B7-4CDC-AB2E-7C14B28F5DE0}" type="pres">
      <dgm:prSet presAssocID="{1B93AEDA-B373-41DA-9D40-CFEA00276EEF}" presName="bgRect" presStyleLbl="bgShp" presStyleIdx="0" presStyleCnt="3"/>
      <dgm:spPr/>
    </dgm:pt>
    <dgm:pt modelId="{CA9D1547-B637-4B27-BBC9-2CAB0F8C2478}" type="pres">
      <dgm:prSet presAssocID="{1B93AEDA-B373-41DA-9D40-CFEA00276EE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keleton"/>
        </a:ext>
      </dgm:extLst>
    </dgm:pt>
    <dgm:pt modelId="{C0C3F4FD-7091-44C4-A0B1-25C2A9B6AF4C}" type="pres">
      <dgm:prSet presAssocID="{1B93AEDA-B373-41DA-9D40-CFEA00276EEF}" presName="spaceRect" presStyleCnt="0"/>
      <dgm:spPr/>
    </dgm:pt>
    <dgm:pt modelId="{6738B6B0-5528-4094-8A2E-52F9DCD824F8}" type="pres">
      <dgm:prSet presAssocID="{1B93AEDA-B373-41DA-9D40-CFEA00276EEF}" presName="parTx" presStyleLbl="revTx" presStyleIdx="0" presStyleCnt="3">
        <dgm:presLayoutVars>
          <dgm:chMax val="0"/>
          <dgm:chPref val="0"/>
        </dgm:presLayoutVars>
      </dgm:prSet>
      <dgm:spPr/>
    </dgm:pt>
    <dgm:pt modelId="{7C791B5A-2282-41A1-854A-B597415C834B}" type="pres">
      <dgm:prSet presAssocID="{EADB1855-1009-44A1-855C-2830DEA265A6}" presName="sibTrans" presStyleCnt="0"/>
      <dgm:spPr/>
    </dgm:pt>
    <dgm:pt modelId="{86E945F1-3FC8-434B-9F7C-850A98896F7A}" type="pres">
      <dgm:prSet presAssocID="{7363B84F-2EC1-48E2-B2C8-7A51846E1F6D}" presName="compNode" presStyleCnt="0"/>
      <dgm:spPr/>
    </dgm:pt>
    <dgm:pt modelId="{2BF9FA7B-48E8-4798-95A0-7BB109276D24}" type="pres">
      <dgm:prSet presAssocID="{7363B84F-2EC1-48E2-B2C8-7A51846E1F6D}" presName="bgRect" presStyleLbl="bgShp" presStyleIdx="1" presStyleCnt="3"/>
      <dgm:spPr/>
    </dgm:pt>
    <dgm:pt modelId="{42D212C7-8903-4779-A9FF-6080C9E1D8A5}" type="pres">
      <dgm:prSet presAssocID="{7363B84F-2EC1-48E2-B2C8-7A51846E1F6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otes"/>
        </a:ext>
      </dgm:extLst>
    </dgm:pt>
    <dgm:pt modelId="{6C250D09-018B-417B-9F38-63F4E1334CBE}" type="pres">
      <dgm:prSet presAssocID="{7363B84F-2EC1-48E2-B2C8-7A51846E1F6D}" presName="spaceRect" presStyleCnt="0"/>
      <dgm:spPr/>
    </dgm:pt>
    <dgm:pt modelId="{C38005D2-0A02-4BCD-BA2D-BDA5BD7FECB4}" type="pres">
      <dgm:prSet presAssocID="{7363B84F-2EC1-48E2-B2C8-7A51846E1F6D}" presName="parTx" presStyleLbl="revTx" presStyleIdx="1" presStyleCnt="3">
        <dgm:presLayoutVars>
          <dgm:chMax val="0"/>
          <dgm:chPref val="0"/>
        </dgm:presLayoutVars>
      </dgm:prSet>
      <dgm:spPr/>
    </dgm:pt>
    <dgm:pt modelId="{6857033C-555C-4B77-A31F-F32B14DE002D}" type="pres">
      <dgm:prSet presAssocID="{ED996475-749B-4D04-AE9D-0237DA1DB8FF}" presName="sibTrans" presStyleCnt="0"/>
      <dgm:spPr/>
    </dgm:pt>
    <dgm:pt modelId="{64B6E769-D19B-4C3C-A4F8-C217F0E33F49}" type="pres">
      <dgm:prSet presAssocID="{1F4C0AB4-455A-47C6-B436-70D6E6FD5866}" presName="compNode" presStyleCnt="0"/>
      <dgm:spPr/>
    </dgm:pt>
    <dgm:pt modelId="{C352C5D9-DA04-453D-9F4C-F68E3F82ECEE}" type="pres">
      <dgm:prSet presAssocID="{1F4C0AB4-455A-47C6-B436-70D6E6FD5866}" presName="bgRect" presStyleLbl="bgShp" presStyleIdx="2" presStyleCnt="3"/>
      <dgm:spPr/>
    </dgm:pt>
    <dgm:pt modelId="{EC0518BE-A25C-49EB-938F-8BEE3CD56703}" type="pres">
      <dgm:prSet presAssocID="{1F4C0AB4-455A-47C6-B436-70D6E6FD586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Irritant"/>
        </a:ext>
      </dgm:extLst>
    </dgm:pt>
    <dgm:pt modelId="{A45225A2-AD94-4915-8E28-44F3FDD74321}" type="pres">
      <dgm:prSet presAssocID="{1F4C0AB4-455A-47C6-B436-70D6E6FD5866}" presName="spaceRect" presStyleCnt="0"/>
      <dgm:spPr/>
    </dgm:pt>
    <dgm:pt modelId="{B131568A-2604-4010-9148-9A810535578A}" type="pres">
      <dgm:prSet presAssocID="{1F4C0AB4-455A-47C6-B436-70D6E6FD5866}" presName="parTx" presStyleLbl="revTx" presStyleIdx="2" presStyleCnt="3">
        <dgm:presLayoutVars>
          <dgm:chMax val="0"/>
          <dgm:chPref val="0"/>
        </dgm:presLayoutVars>
      </dgm:prSet>
      <dgm:spPr/>
    </dgm:pt>
  </dgm:ptLst>
  <dgm:cxnLst>
    <dgm:cxn modelId="{BEE6922A-7A57-43C6-BC42-065948709D6B}" srcId="{A2F57271-62BA-4327-BF11-8222F617AB61}" destId="{7363B84F-2EC1-48E2-B2C8-7A51846E1F6D}" srcOrd="1" destOrd="0" parTransId="{617E0617-6B93-4E1B-AF3D-4DF076164B85}" sibTransId="{ED996475-749B-4D04-AE9D-0237DA1DB8FF}"/>
    <dgm:cxn modelId="{DE0DE635-0992-4070-9C0E-405D8E68456D}" srcId="{A2F57271-62BA-4327-BF11-8222F617AB61}" destId="{1B93AEDA-B373-41DA-9D40-CFEA00276EEF}" srcOrd="0" destOrd="0" parTransId="{19C37A3B-B728-437D-9950-8AD80145C78D}" sibTransId="{EADB1855-1009-44A1-855C-2830DEA265A6}"/>
    <dgm:cxn modelId="{459E7145-9896-4B20-AE64-968F1006E1D5}" type="presOf" srcId="{1F4C0AB4-455A-47C6-B436-70D6E6FD5866}" destId="{B131568A-2604-4010-9148-9A810535578A}" srcOrd="0" destOrd="0" presId="urn:microsoft.com/office/officeart/2018/2/layout/IconVerticalSolidList"/>
    <dgm:cxn modelId="{5BD63E5A-011E-476D-A428-290E7E5E0379}" srcId="{A2F57271-62BA-4327-BF11-8222F617AB61}" destId="{1F4C0AB4-455A-47C6-B436-70D6E6FD5866}" srcOrd="2" destOrd="0" parTransId="{0F82D174-C19D-4F46-B230-ABB146928BF5}" sibTransId="{47F949B6-B2C2-4010-A773-E09A56FF4236}"/>
    <dgm:cxn modelId="{A7FE99B2-A0A2-4BBE-96AB-22DA2964ABB5}" type="presOf" srcId="{1B93AEDA-B373-41DA-9D40-CFEA00276EEF}" destId="{6738B6B0-5528-4094-8A2E-52F9DCD824F8}" srcOrd="0" destOrd="0" presId="urn:microsoft.com/office/officeart/2018/2/layout/IconVerticalSolidList"/>
    <dgm:cxn modelId="{C4D338B6-AE99-4BB3-8A28-1CBD6296197B}" type="presOf" srcId="{A2F57271-62BA-4327-BF11-8222F617AB61}" destId="{94E0EC31-9240-48EA-B25B-3E7870C7622D}" srcOrd="0" destOrd="0" presId="urn:microsoft.com/office/officeart/2018/2/layout/IconVerticalSolidList"/>
    <dgm:cxn modelId="{923988DD-5EF1-4947-9DD9-903FABF97BCF}" type="presOf" srcId="{7363B84F-2EC1-48E2-B2C8-7A51846E1F6D}" destId="{C38005D2-0A02-4BCD-BA2D-BDA5BD7FECB4}" srcOrd="0" destOrd="0" presId="urn:microsoft.com/office/officeart/2018/2/layout/IconVerticalSolidList"/>
    <dgm:cxn modelId="{09D4351F-9251-4B11-89CF-A9BEB45F7081}" type="presParOf" srcId="{94E0EC31-9240-48EA-B25B-3E7870C7622D}" destId="{DEBA6A26-B071-4F41-9943-A034896E4D76}" srcOrd="0" destOrd="0" presId="urn:microsoft.com/office/officeart/2018/2/layout/IconVerticalSolidList"/>
    <dgm:cxn modelId="{C598024C-A732-468A-BBBF-0CB73F56E927}" type="presParOf" srcId="{DEBA6A26-B071-4F41-9943-A034896E4D76}" destId="{A3A3BB77-F7B7-4CDC-AB2E-7C14B28F5DE0}" srcOrd="0" destOrd="0" presId="urn:microsoft.com/office/officeart/2018/2/layout/IconVerticalSolidList"/>
    <dgm:cxn modelId="{A875ACA3-EB4A-40D4-891D-72FB3763A172}" type="presParOf" srcId="{DEBA6A26-B071-4F41-9943-A034896E4D76}" destId="{CA9D1547-B637-4B27-BBC9-2CAB0F8C2478}" srcOrd="1" destOrd="0" presId="urn:microsoft.com/office/officeart/2018/2/layout/IconVerticalSolidList"/>
    <dgm:cxn modelId="{90B84360-63FA-4079-B918-D544AB3215CD}" type="presParOf" srcId="{DEBA6A26-B071-4F41-9943-A034896E4D76}" destId="{C0C3F4FD-7091-44C4-A0B1-25C2A9B6AF4C}" srcOrd="2" destOrd="0" presId="urn:microsoft.com/office/officeart/2018/2/layout/IconVerticalSolidList"/>
    <dgm:cxn modelId="{F69A6BA6-12D0-4497-A3E3-4A950AEFC872}" type="presParOf" srcId="{DEBA6A26-B071-4F41-9943-A034896E4D76}" destId="{6738B6B0-5528-4094-8A2E-52F9DCD824F8}" srcOrd="3" destOrd="0" presId="urn:microsoft.com/office/officeart/2018/2/layout/IconVerticalSolidList"/>
    <dgm:cxn modelId="{B7BCA31C-DE53-4772-9935-2594E59EC094}" type="presParOf" srcId="{94E0EC31-9240-48EA-B25B-3E7870C7622D}" destId="{7C791B5A-2282-41A1-854A-B597415C834B}" srcOrd="1" destOrd="0" presId="urn:microsoft.com/office/officeart/2018/2/layout/IconVerticalSolidList"/>
    <dgm:cxn modelId="{3C6AF24E-9FE0-4B98-999E-E7C817F3F4B0}" type="presParOf" srcId="{94E0EC31-9240-48EA-B25B-3E7870C7622D}" destId="{86E945F1-3FC8-434B-9F7C-850A98896F7A}" srcOrd="2" destOrd="0" presId="urn:microsoft.com/office/officeart/2018/2/layout/IconVerticalSolidList"/>
    <dgm:cxn modelId="{1432C7D2-8FAF-4F97-9FF2-62777C840D4D}" type="presParOf" srcId="{86E945F1-3FC8-434B-9F7C-850A98896F7A}" destId="{2BF9FA7B-48E8-4798-95A0-7BB109276D24}" srcOrd="0" destOrd="0" presId="urn:microsoft.com/office/officeart/2018/2/layout/IconVerticalSolidList"/>
    <dgm:cxn modelId="{2BC4685A-DD45-4B3B-8557-F94092D7F42F}" type="presParOf" srcId="{86E945F1-3FC8-434B-9F7C-850A98896F7A}" destId="{42D212C7-8903-4779-A9FF-6080C9E1D8A5}" srcOrd="1" destOrd="0" presId="urn:microsoft.com/office/officeart/2018/2/layout/IconVerticalSolidList"/>
    <dgm:cxn modelId="{C539A2E9-BA35-456F-A9E7-F97C7346C3E7}" type="presParOf" srcId="{86E945F1-3FC8-434B-9F7C-850A98896F7A}" destId="{6C250D09-018B-417B-9F38-63F4E1334CBE}" srcOrd="2" destOrd="0" presId="urn:microsoft.com/office/officeart/2018/2/layout/IconVerticalSolidList"/>
    <dgm:cxn modelId="{AB7FACD0-D7F7-40AD-9AA5-5608952D5F52}" type="presParOf" srcId="{86E945F1-3FC8-434B-9F7C-850A98896F7A}" destId="{C38005D2-0A02-4BCD-BA2D-BDA5BD7FECB4}" srcOrd="3" destOrd="0" presId="urn:microsoft.com/office/officeart/2018/2/layout/IconVerticalSolidList"/>
    <dgm:cxn modelId="{E1EDAA93-6A4A-438A-8DE1-F5C20968E57C}" type="presParOf" srcId="{94E0EC31-9240-48EA-B25B-3E7870C7622D}" destId="{6857033C-555C-4B77-A31F-F32B14DE002D}" srcOrd="3" destOrd="0" presId="urn:microsoft.com/office/officeart/2018/2/layout/IconVerticalSolidList"/>
    <dgm:cxn modelId="{DAAE81F0-B481-4C90-9AFD-B8C4D90E407B}" type="presParOf" srcId="{94E0EC31-9240-48EA-B25B-3E7870C7622D}" destId="{64B6E769-D19B-4C3C-A4F8-C217F0E33F49}" srcOrd="4" destOrd="0" presId="urn:microsoft.com/office/officeart/2018/2/layout/IconVerticalSolidList"/>
    <dgm:cxn modelId="{114AC6F0-80B5-4668-A640-1BD42DD6BA4D}" type="presParOf" srcId="{64B6E769-D19B-4C3C-A4F8-C217F0E33F49}" destId="{C352C5D9-DA04-453D-9F4C-F68E3F82ECEE}" srcOrd="0" destOrd="0" presId="urn:microsoft.com/office/officeart/2018/2/layout/IconVerticalSolidList"/>
    <dgm:cxn modelId="{2CF59D2B-6CC0-4A7C-BEDE-ACE55D1EA9E8}" type="presParOf" srcId="{64B6E769-D19B-4C3C-A4F8-C217F0E33F49}" destId="{EC0518BE-A25C-49EB-938F-8BEE3CD56703}" srcOrd="1" destOrd="0" presId="urn:microsoft.com/office/officeart/2018/2/layout/IconVerticalSolidList"/>
    <dgm:cxn modelId="{49EFC7FA-AD6E-4016-B6C2-27B1897A6D46}" type="presParOf" srcId="{64B6E769-D19B-4C3C-A4F8-C217F0E33F49}" destId="{A45225A2-AD94-4915-8E28-44F3FDD74321}" srcOrd="2" destOrd="0" presId="urn:microsoft.com/office/officeart/2018/2/layout/IconVerticalSolidList"/>
    <dgm:cxn modelId="{FF4CE184-771A-4ABE-9EA2-D68A03BC9993}" type="presParOf" srcId="{64B6E769-D19B-4C3C-A4F8-C217F0E33F49}" destId="{B131568A-2604-4010-9148-9A810535578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D4C4E7D-9F09-4C91-85F6-6FD05B97776A}"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983406C1-33AE-45CF-AA14-41EB826C5A2D}">
      <dgm:prSet/>
      <dgm:spPr/>
      <dgm:t>
        <a:bodyPr/>
        <a:lstStyle/>
        <a:p>
          <a:r>
            <a:rPr lang="en-GB" dirty="0"/>
            <a:t>Firstly, for clients, because racism can manifest in defence mechanisms such as projection, splitting and disassociation (Kareem &amp; Littlewood, 1992). And this illuminates the impact of oppression and ‘othering’. </a:t>
          </a:r>
          <a:endParaRPr lang="en-US" dirty="0"/>
        </a:p>
      </dgm:t>
    </dgm:pt>
    <dgm:pt modelId="{5EBECFBA-BB2F-4634-AFC4-C512BD43A0B9}" type="parTrans" cxnId="{17EC8CBF-34C1-46E4-8C0F-ADE110F21FD3}">
      <dgm:prSet/>
      <dgm:spPr/>
      <dgm:t>
        <a:bodyPr/>
        <a:lstStyle/>
        <a:p>
          <a:endParaRPr lang="en-US"/>
        </a:p>
      </dgm:t>
    </dgm:pt>
    <dgm:pt modelId="{96AAEAC3-D5F3-4737-B6F9-96ED63A0C852}" type="sibTrans" cxnId="{17EC8CBF-34C1-46E4-8C0F-ADE110F21FD3}">
      <dgm:prSet/>
      <dgm:spPr/>
      <dgm:t>
        <a:bodyPr/>
        <a:lstStyle/>
        <a:p>
          <a:endParaRPr lang="en-US"/>
        </a:p>
      </dgm:t>
    </dgm:pt>
    <dgm:pt modelId="{1CB3F70A-1E71-4C08-98BB-4BCE1E9BBD0D}">
      <dgm:prSet/>
      <dgm:spPr/>
      <dgm:t>
        <a:bodyPr/>
        <a:lstStyle/>
        <a:p>
          <a:r>
            <a:rPr lang="en-GB" dirty="0"/>
            <a:t>Secondly, for counsellors, in a predominantly white industry, it’s a moral responsibility to take other peoples experiences into account within therapy sessions (</a:t>
          </a:r>
          <a:r>
            <a:rPr lang="en-GB" dirty="0" err="1"/>
            <a:t>Msebele</a:t>
          </a:r>
          <a:r>
            <a:rPr lang="en-GB" dirty="0"/>
            <a:t> &amp; Brown, 2011). And acknowledge the difficulty black therapists face. </a:t>
          </a:r>
          <a:endParaRPr lang="en-US" dirty="0"/>
        </a:p>
      </dgm:t>
    </dgm:pt>
    <dgm:pt modelId="{74AA7663-CBC7-4362-B166-06E1CBEEFC71}" type="parTrans" cxnId="{E882117C-4CF9-4EF2-85C4-180653160C59}">
      <dgm:prSet/>
      <dgm:spPr/>
      <dgm:t>
        <a:bodyPr/>
        <a:lstStyle/>
        <a:p>
          <a:endParaRPr lang="en-US"/>
        </a:p>
      </dgm:t>
    </dgm:pt>
    <dgm:pt modelId="{BF122C83-D039-4FB2-AFED-014E2B3AD6AF}" type="sibTrans" cxnId="{E882117C-4CF9-4EF2-85C4-180653160C59}">
      <dgm:prSet/>
      <dgm:spPr/>
      <dgm:t>
        <a:bodyPr/>
        <a:lstStyle/>
        <a:p>
          <a:endParaRPr lang="en-US"/>
        </a:p>
      </dgm:t>
    </dgm:pt>
    <dgm:pt modelId="{A29CF3CA-BC6B-4CA0-8B9D-48E2BA408E40}" type="pres">
      <dgm:prSet presAssocID="{1D4C4E7D-9F09-4C91-85F6-6FD05B97776A}" presName="linear" presStyleCnt="0">
        <dgm:presLayoutVars>
          <dgm:animLvl val="lvl"/>
          <dgm:resizeHandles val="exact"/>
        </dgm:presLayoutVars>
      </dgm:prSet>
      <dgm:spPr/>
    </dgm:pt>
    <dgm:pt modelId="{FF87C69D-4FDA-4274-AF96-5ACDF767B284}" type="pres">
      <dgm:prSet presAssocID="{983406C1-33AE-45CF-AA14-41EB826C5A2D}" presName="parentText" presStyleLbl="node1" presStyleIdx="0" presStyleCnt="2">
        <dgm:presLayoutVars>
          <dgm:chMax val="0"/>
          <dgm:bulletEnabled val="1"/>
        </dgm:presLayoutVars>
      </dgm:prSet>
      <dgm:spPr/>
    </dgm:pt>
    <dgm:pt modelId="{82B37A2B-C8DA-491A-92EE-7E9612A9A9C2}" type="pres">
      <dgm:prSet presAssocID="{96AAEAC3-D5F3-4737-B6F9-96ED63A0C852}" presName="spacer" presStyleCnt="0"/>
      <dgm:spPr/>
    </dgm:pt>
    <dgm:pt modelId="{CF36484F-5498-4B5A-84F0-8200B190A91A}" type="pres">
      <dgm:prSet presAssocID="{1CB3F70A-1E71-4C08-98BB-4BCE1E9BBD0D}" presName="parentText" presStyleLbl="node1" presStyleIdx="1" presStyleCnt="2">
        <dgm:presLayoutVars>
          <dgm:chMax val="0"/>
          <dgm:bulletEnabled val="1"/>
        </dgm:presLayoutVars>
      </dgm:prSet>
      <dgm:spPr/>
    </dgm:pt>
  </dgm:ptLst>
  <dgm:cxnLst>
    <dgm:cxn modelId="{A1C61E5C-47D0-460D-AD78-C196988F069A}" type="presOf" srcId="{983406C1-33AE-45CF-AA14-41EB826C5A2D}" destId="{FF87C69D-4FDA-4274-AF96-5ACDF767B284}" srcOrd="0" destOrd="0" presId="urn:microsoft.com/office/officeart/2005/8/layout/vList2"/>
    <dgm:cxn modelId="{E882117C-4CF9-4EF2-85C4-180653160C59}" srcId="{1D4C4E7D-9F09-4C91-85F6-6FD05B97776A}" destId="{1CB3F70A-1E71-4C08-98BB-4BCE1E9BBD0D}" srcOrd="1" destOrd="0" parTransId="{74AA7663-CBC7-4362-B166-06E1CBEEFC71}" sibTransId="{BF122C83-D039-4FB2-AFED-014E2B3AD6AF}"/>
    <dgm:cxn modelId="{17EC8CBF-34C1-46E4-8C0F-ADE110F21FD3}" srcId="{1D4C4E7D-9F09-4C91-85F6-6FD05B97776A}" destId="{983406C1-33AE-45CF-AA14-41EB826C5A2D}" srcOrd="0" destOrd="0" parTransId="{5EBECFBA-BB2F-4634-AFC4-C512BD43A0B9}" sibTransId="{96AAEAC3-D5F3-4737-B6F9-96ED63A0C852}"/>
    <dgm:cxn modelId="{341B88DF-7070-49CC-8831-C1C23267F59D}" type="presOf" srcId="{1D4C4E7D-9F09-4C91-85F6-6FD05B97776A}" destId="{A29CF3CA-BC6B-4CA0-8B9D-48E2BA408E40}" srcOrd="0" destOrd="0" presId="urn:microsoft.com/office/officeart/2005/8/layout/vList2"/>
    <dgm:cxn modelId="{D4E866EE-7CA6-4A52-8FE0-A3E25CA067D2}" type="presOf" srcId="{1CB3F70A-1E71-4C08-98BB-4BCE1E9BBD0D}" destId="{CF36484F-5498-4B5A-84F0-8200B190A91A}" srcOrd="0" destOrd="0" presId="urn:microsoft.com/office/officeart/2005/8/layout/vList2"/>
    <dgm:cxn modelId="{3389031C-7525-40CA-8C11-B65B40713AC2}" type="presParOf" srcId="{A29CF3CA-BC6B-4CA0-8B9D-48E2BA408E40}" destId="{FF87C69D-4FDA-4274-AF96-5ACDF767B284}" srcOrd="0" destOrd="0" presId="urn:microsoft.com/office/officeart/2005/8/layout/vList2"/>
    <dgm:cxn modelId="{33066CBA-7135-43F1-84B9-3563E735B048}" type="presParOf" srcId="{A29CF3CA-BC6B-4CA0-8B9D-48E2BA408E40}" destId="{82B37A2B-C8DA-491A-92EE-7E9612A9A9C2}" srcOrd="1" destOrd="0" presId="urn:microsoft.com/office/officeart/2005/8/layout/vList2"/>
    <dgm:cxn modelId="{37E9EEB2-D826-478B-9543-1AA187169C58}" type="presParOf" srcId="{A29CF3CA-BC6B-4CA0-8B9D-48E2BA408E40}" destId="{CF36484F-5498-4B5A-84F0-8200B190A91A}"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46A069F-1690-4857-91A5-4E2020D9D0CB}" type="doc">
      <dgm:prSet loTypeId="urn:microsoft.com/office/officeart/2005/8/layout/process1" loCatId="process" qsTypeId="urn:microsoft.com/office/officeart/2005/8/quickstyle/simple1" qsCatId="simple" csTypeId="urn:microsoft.com/office/officeart/2005/8/colors/colorful5" csCatId="colorful" phldr="1"/>
      <dgm:spPr/>
      <dgm:t>
        <a:bodyPr/>
        <a:lstStyle/>
        <a:p>
          <a:endParaRPr lang="en-US"/>
        </a:p>
      </dgm:t>
    </dgm:pt>
    <dgm:pt modelId="{F9EE3C9E-51D3-425A-8F9A-00D133F9E97F}">
      <dgm:prSet/>
      <dgm:spPr/>
      <dgm:t>
        <a:bodyPr anchor="ctr"/>
        <a:lstStyle/>
        <a:p>
          <a:r>
            <a:rPr lang="en-GB" dirty="0"/>
            <a:t>There are multiple reasons that have been outlined by researchers as to why therapy fails for more ethnic minorities including, cultural mistrust, stigma regarding mental health, racism during therapy, and treatment modalities which fail to encompass the cultural values of the worldview of the client (Myers, Jefferson, Anderson, </a:t>
          </a:r>
          <a:r>
            <a:rPr lang="en-GB" dirty="0" err="1"/>
            <a:t>godfrey</a:t>
          </a:r>
          <a:r>
            <a:rPr lang="en-GB" dirty="0"/>
            <a:t> &amp; Purnell, 2005). </a:t>
          </a:r>
          <a:endParaRPr lang="en-US" dirty="0"/>
        </a:p>
      </dgm:t>
    </dgm:pt>
    <dgm:pt modelId="{7B2362DA-E7AE-440D-A3B5-B0428A56612E}" type="parTrans" cxnId="{BCE9DFF9-430B-4C54-BC6F-157D0F7C7B61}">
      <dgm:prSet/>
      <dgm:spPr/>
      <dgm:t>
        <a:bodyPr/>
        <a:lstStyle/>
        <a:p>
          <a:endParaRPr lang="en-US"/>
        </a:p>
      </dgm:t>
    </dgm:pt>
    <dgm:pt modelId="{1AB2F84D-BBAB-41DF-9C0D-1265942F974D}" type="sibTrans" cxnId="{BCE9DFF9-430B-4C54-BC6F-157D0F7C7B61}">
      <dgm:prSet/>
      <dgm:spPr/>
      <dgm:t>
        <a:bodyPr/>
        <a:lstStyle/>
        <a:p>
          <a:endParaRPr lang="en-US"/>
        </a:p>
      </dgm:t>
    </dgm:pt>
    <dgm:pt modelId="{44CFF703-DA86-46E7-9347-C75DF5BFA9DC}">
      <dgm:prSet/>
      <dgm:spPr/>
      <dgm:t>
        <a:bodyPr/>
        <a:lstStyle/>
        <a:p>
          <a:r>
            <a:rPr lang="en-GB" dirty="0"/>
            <a:t>This causes clients to rely on the support of social networks to provide support rather than seeking mental health care. And the alternative utilization of such healing methods such as indigenous healing, may be suggestive of the confirmation of cultural heritage or historical concerns regarding the aforementioned challenges above. </a:t>
          </a:r>
          <a:endParaRPr lang="en-US" dirty="0"/>
        </a:p>
      </dgm:t>
    </dgm:pt>
    <dgm:pt modelId="{299DC257-19D9-4A1C-A5E2-FF284102D971}" type="parTrans" cxnId="{85360F18-0557-4916-83E6-6B58EA1C0D73}">
      <dgm:prSet/>
      <dgm:spPr/>
      <dgm:t>
        <a:bodyPr/>
        <a:lstStyle/>
        <a:p>
          <a:endParaRPr lang="en-US"/>
        </a:p>
      </dgm:t>
    </dgm:pt>
    <dgm:pt modelId="{90200968-C8A6-4201-8C0B-3B6D62314BE3}" type="sibTrans" cxnId="{85360F18-0557-4916-83E6-6B58EA1C0D73}">
      <dgm:prSet/>
      <dgm:spPr/>
      <dgm:t>
        <a:bodyPr/>
        <a:lstStyle/>
        <a:p>
          <a:endParaRPr lang="en-US"/>
        </a:p>
      </dgm:t>
    </dgm:pt>
    <dgm:pt modelId="{84D92632-F602-4568-A143-22963E497924}" type="pres">
      <dgm:prSet presAssocID="{C46A069F-1690-4857-91A5-4E2020D9D0CB}" presName="Name0" presStyleCnt="0">
        <dgm:presLayoutVars>
          <dgm:dir/>
          <dgm:resizeHandles val="exact"/>
        </dgm:presLayoutVars>
      </dgm:prSet>
      <dgm:spPr/>
    </dgm:pt>
    <dgm:pt modelId="{13BD6B07-2E7E-416B-8026-31FEAEB62246}" type="pres">
      <dgm:prSet presAssocID="{F9EE3C9E-51D3-425A-8F9A-00D133F9E97F}" presName="node" presStyleLbl="node1" presStyleIdx="0" presStyleCnt="2">
        <dgm:presLayoutVars>
          <dgm:bulletEnabled val="1"/>
        </dgm:presLayoutVars>
      </dgm:prSet>
      <dgm:spPr/>
    </dgm:pt>
    <dgm:pt modelId="{DC6A3D95-A9F4-4DA2-8D0C-DE3A1F5D074B}" type="pres">
      <dgm:prSet presAssocID="{1AB2F84D-BBAB-41DF-9C0D-1265942F974D}" presName="sibTrans" presStyleLbl="sibTrans2D1" presStyleIdx="0" presStyleCnt="1"/>
      <dgm:spPr/>
    </dgm:pt>
    <dgm:pt modelId="{2C8624F9-3481-44E6-953B-21CADAB7A3B5}" type="pres">
      <dgm:prSet presAssocID="{1AB2F84D-BBAB-41DF-9C0D-1265942F974D}" presName="connectorText" presStyleLbl="sibTrans2D1" presStyleIdx="0" presStyleCnt="1"/>
      <dgm:spPr/>
    </dgm:pt>
    <dgm:pt modelId="{40D0D8FD-6068-432A-8A5B-1B9E926CC4B5}" type="pres">
      <dgm:prSet presAssocID="{44CFF703-DA86-46E7-9347-C75DF5BFA9DC}" presName="node" presStyleLbl="node1" presStyleIdx="1" presStyleCnt="2">
        <dgm:presLayoutVars>
          <dgm:bulletEnabled val="1"/>
        </dgm:presLayoutVars>
      </dgm:prSet>
      <dgm:spPr/>
    </dgm:pt>
  </dgm:ptLst>
  <dgm:cxnLst>
    <dgm:cxn modelId="{39B2FA07-2D9A-4F5C-B9C6-9AA1C9961CB0}" type="presOf" srcId="{1AB2F84D-BBAB-41DF-9C0D-1265942F974D}" destId="{2C8624F9-3481-44E6-953B-21CADAB7A3B5}" srcOrd="1" destOrd="0" presId="urn:microsoft.com/office/officeart/2005/8/layout/process1"/>
    <dgm:cxn modelId="{85360F18-0557-4916-83E6-6B58EA1C0D73}" srcId="{C46A069F-1690-4857-91A5-4E2020D9D0CB}" destId="{44CFF703-DA86-46E7-9347-C75DF5BFA9DC}" srcOrd="1" destOrd="0" parTransId="{299DC257-19D9-4A1C-A5E2-FF284102D971}" sibTransId="{90200968-C8A6-4201-8C0B-3B6D62314BE3}"/>
    <dgm:cxn modelId="{3F54B732-25AE-409B-A18C-05573FD83786}" type="presOf" srcId="{C46A069F-1690-4857-91A5-4E2020D9D0CB}" destId="{84D92632-F602-4568-A143-22963E497924}" srcOrd="0" destOrd="0" presId="urn:microsoft.com/office/officeart/2005/8/layout/process1"/>
    <dgm:cxn modelId="{51BF5A77-2F2D-4978-8C91-B4AD2F0BC622}" type="presOf" srcId="{44CFF703-DA86-46E7-9347-C75DF5BFA9DC}" destId="{40D0D8FD-6068-432A-8A5B-1B9E926CC4B5}" srcOrd="0" destOrd="0" presId="urn:microsoft.com/office/officeart/2005/8/layout/process1"/>
    <dgm:cxn modelId="{BAF011C2-B922-4D48-A962-522946665BBB}" type="presOf" srcId="{F9EE3C9E-51D3-425A-8F9A-00D133F9E97F}" destId="{13BD6B07-2E7E-416B-8026-31FEAEB62246}" srcOrd="0" destOrd="0" presId="urn:microsoft.com/office/officeart/2005/8/layout/process1"/>
    <dgm:cxn modelId="{A3D50DC5-8702-4D71-B61E-1657BB40857D}" type="presOf" srcId="{1AB2F84D-BBAB-41DF-9C0D-1265942F974D}" destId="{DC6A3D95-A9F4-4DA2-8D0C-DE3A1F5D074B}" srcOrd="0" destOrd="0" presId="urn:microsoft.com/office/officeart/2005/8/layout/process1"/>
    <dgm:cxn modelId="{BCE9DFF9-430B-4C54-BC6F-157D0F7C7B61}" srcId="{C46A069F-1690-4857-91A5-4E2020D9D0CB}" destId="{F9EE3C9E-51D3-425A-8F9A-00D133F9E97F}" srcOrd="0" destOrd="0" parTransId="{7B2362DA-E7AE-440D-A3B5-B0428A56612E}" sibTransId="{1AB2F84D-BBAB-41DF-9C0D-1265942F974D}"/>
    <dgm:cxn modelId="{DF2933A0-C56F-4FF6-B322-404634C11ED6}" type="presParOf" srcId="{84D92632-F602-4568-A143-22963E497924}" destId="{13BD6B07-2E7E-416B-8026-31FEAEB62246}" srcOrd="0" destOrd="0" presId="urn:microsoft.com/office/officeart/2005/8/layout/process1"/>
    <dgm:cxn modelId="{C5E2A982-27ED-408B-91CD-E4163756B69A}" type="presParOf" srcId="{84D92632-F602-4568-A143-22963E497924}" destId="{DC6A3D95-A9F4-4DA2-8D0C-DE3A1F5D074B}" srcOrd="1" destOrd="0" presId="urn:microsoft.com/office/officeart/2005/8/layout/process1"/>
    <dgm:cxn modelId="{1A3530D9-CDBE-4313-B622-064691BAE484}" type="presParOf" srcId="{DC6A3D95-A9F4-4DA2-8D0C-DE3A1F5D074B}" destId="{2C8624F9-3481-44E6-953B-21CADAB7A3B5}" srcOrd="0" destOrd="0" presId="urn:microsoft.com/office/officeart/2005/8/layout/process1"/>
    <dgm:cxn modelId="{656F6FBD-0B41-430F-87D3-BB99FC5A9617}" type="presParOf" srcId="{84D92632-F602-4568-A143-22963E497924}" destId="{40D0D8FD-6068-432A-8A5B-1B9E926CC4B5}" srcOrd="2"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622AAF-CC94-438C-9827-3E30E1BF6383}">
      <dsp:nvSpPr>
        <dsp:cNvPr id="0" name=""/>
        <dsp:cNvSpPr/>
      </dsp:nvSpPr>
      <dsp:spPr>
        <a:xfrm>
          <a:off x="0" y="630004"/>
          <a:ext cx="10506456" cy="11630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5A8F10-981C-4A53-ADFB-127CDB3AB1D3}">
      <dsp:nvSpPr>
        <dsp:cNvPr id="0" name=""/>
        <dsp:cNvSpPr/>
      </dsp:nvSpPr>
      <dsp:spPr>
        <a:xfrm>
          <a:off x="351833" y="891698"/>
          <a:ext cx="639696" cy="63969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33F1F8C-59DD-4851-90D7-9D7E3957530C}">
      <dsp:nvSpPr>
        <dsp:cNvPr id="0" name=""/>
        <dsp:cNvSpPr/>
      </dsp:nvSpPr>
      <dsp:spPr>
        <a:xfrm>
          <a:off x="1343362" y="630004"/>
          <a:ext cx="9163093" cy="11630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093" tIns="123093" rIns="123093" bIns="123093" numCol="1" spcCol="1270" anchor="ctr" anchorCtr="0">
          <a:noAutofit/>
        </a:bodyPr>
        <a:lstStyle/>
        <a:p>
          <a:pPr marL="0" lvl="0" indent="0" algn="l" defTabSz="844550">
            <a:lnSpc>
              <a:spcPct val="100000"/>
            </a:lnSpc>
            <a:spcBef>
              <a:spcPct val="0"/>
            </a:spcBef>
            <a:spcAft>
              <a:spcPct val="35000"/>
            </a:spcAft>
            <a:buNone/>
          </a:pPr>
          <a:r>
            <a:rPr lang="en-GB" sz="1900" kern="1200" dirty="0"/>
            <a:t>Diverse collaboration of counselling and psychotherapy techniques. Which allows a wider inclusion of cultures more tailored to the individual. </a:t>
          </a:r>
          <a:endParaRPr lang="en-US" sz="1900" kern="1200" dirty="0"/>
        </a:p>
      </dsp:txBody>
      <dsp:txXfrm>
        <a:off x="1343362" y="630004"/>
        <a:ext cx="9163093" cy="1163084"/>
      </dsp:txXfrm>
    </dsp:sp>
    <dsp:sp modelId="{2235FA98-6FC3-4E93-9564-4315564989A9}">
      <dsp:nvSpPr>
        <dsp:cNvPr id="0" name=""/>
        <dsp:cNvSpPr/>
      </dsp:nvSpPr>
      <dsp:spPr>
        <a:xfrm>
          <a:off x="0" y="2083859"/>
          <a:ext cx="10506456" cy="11630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770A2E-1EF5-407F-BD1B-CC6E2EF7097A}">
      <dsp:nvSpPr>
        <dsp:cNvPr id="0" name=""/>
        <dsp:cNvSpPr/>
      </dsp:nvSpPr>
      <dsp:spPr>
        <a:xfrm>
          <a:off x="351833" y="2345553"/>
          <a:ext cx="639696" cy="63969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C5A1402-FF44-4F52-87D7-476F52D03AD6}">
      <dsp:nvSpPr>
        <dsp:cNvPr id="0" name=""/>
        <dsp:cNvSpPr/>
      </dsp:nvSpPr>
      <dsp:spPr>
        <a:xfrm>
          <a:off x="1343362" y="2083859"/>
          <a:ext cx="9163093" cy="11630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093" tIns="123093" rIns="123093" bIns="123093" numCol="1" spcCol="1270" anchor="ctr" anchorCtr="0">
          <a:noAutofit/>
        </a:bodyPr>
        <a:lstStyle/>
        <a:p>
          <a:pPr marL="0" lvl="0" indent="0" algn="l" defTabSz="844550">
            <a:lnSpc>
              <a:spcPct val="100000"/>
            </a:lnSpc>
            <a:spcBef>
              <a:spcPct val="0"/>
            </a:spcBef>
            <a:spcAft>
              <a:spcPct val="35000"/>
            </a:spcAft>
            <a:buNone/>
          </a:pPr>
          <a:r>
            <a:rPr lang="en-GB" sz="1900" kern="1200" dirty="0"/>
            <a:t>This allows for a more comprehensive way of dealing with unprecedented challenges faced in counselling today and mental health issues. (Cooper &amp; McLeod, 2010)</a:t>
          </a:r>
          <a:endParaRPr lang="en-US" sz="1900" kern="1200" dirty="0"/>
        </a:p>
      </dsp:txBody>
      <dsp:txXfrm>
        <a:off x="1343362" y="2083859"/>
        <a:ext cx="9163093" cy="116308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309BCC-0AB1-4C66-880F-9A23858BCBD0}">
      <dsp:nvSpPr>
        <dsp:cNvPr id="0" name=""/>
        <dsp:cNvSpPr/>
      </dsp:nvSpPr>
      <dsp:spPr>
        <a:xfrm>
          <a:off x="0" y="0"/>
          <a:ext cx="8938260" cy="1827536"/>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The pluralistic approach moves away from a single </a:t>
          </a:r>
          <a:r>
            <a:rPr lang="en-GB" sz="1600" kern="1200" dirty="0" err="1"/>
            <a:t>schoolism</a:t>
          </a:r>
          <a:r>
            <a:rPr lang="en-GB" sz="1600" kern="1200" dirty="0"/>
            <a:t> or approach and a ‘one size fit all’ to a more integrated model, as this can be perceived as limiting. </a:t>
          </a:r>
          <a:endParaRPr lang="en-US" sz="1600" kern="1200" dirty="0"/>
        </a:p>
      </dsp:txBody>
      <dsp:txXfrm>
        <a:off x="53527" y="53527"/>
        <a:ext cx="7049357" cy="1720482"/>
      </dsp:txXfrm>
    </dsp:sp>
    <dsp:sp modelId="{408E439C-FB4C-424E-B46E-16A094228D2B}">
      <dsp:nvSpPr>
        <dsp:cNvPr id="0" name=""/>
        <dsp:cNvSpPr/>
      </dsp:nvSpPr>
      <dsp:spPr>
        <a:xfrm>
          <a:off x="1577339" y="2233656"/>
          <a:ext cx="8938260" cy="1827536"/>
        </a:xfrm>
        <a:prstGeom prst="roundRect">
          <a:avLst>
            <a:gd name="adj" fmla="val 10000"/>
          </a:avLst>
        </a:prstGeom>
        <a:solidFill>
          <a:schemeClr val="accent5">
            <a:hueOff val="1484817"/>
            <a:satOff val="6309"/>
            <a:lumOff val="-137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It has been suggested that an increasing number of counsellors and psychotherapists are troubled with a therapeutic ‘monoculture’, in which CBT dominates (Cooper &amp; McLeod, 2010), and other different therapeutic domains such as psychodynamic, personal-centred and integrative therapies are demoted and not offered freely to clients who actively decline CBT (NICE, 2019). </a:t>
          </a:r>
          <a:endParaRPr lang="en-US" sz="1600" kern="1200" dirty="0"/>
        </a:p>
      </dsp:txBody>
      <dsp:txXfrm>
        <a:off x="1630866" y="2287183"/>
        <a:ext cx="6065967" cy="1720482"/>
      </dsp:txXfrm>
    </dsp:sp>
    <dsp:sp modelId="{987981FB-6088-4B6D-BECD-0F9C1EBF2D87}">
      <dsp:nvSpPr>
        <dsp:cNvPr id="0" name=""/>
        <dsp:cNvSpPr/>
      </dsp:nvSpPr>
      <dsp:spPr>
        <a:xfrm>
          <a:off x="7750361" y="1436647"/>
          <a:ext cx="1187898" cy="1187898"/>
        </a:xfrm>
        <a:prstGeom prst="downArrow">
          <a:avLst>
            <a:gd name="adj1" fmla="val 55000"/>
            <a:gd name="adj2" fmla="val 45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017638" y="1436647"/>
        <a:ext cx="653344" cy="89389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DA9093-97C0-4945-B2F3-AC5FCD7D41C9}">
      <dsp:nvSpPr>
        <dsp:cNvPr id="0" name=""/>
        <dsp:cNvSpPr/>
      </dsp:nvSpPr>
      <dsp:spPr>
        <a:xfrm>
          <a:off x="0" y="2705"/>
          <a:ext cx="681228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F927F6-E437-401C-8B22-D15887C71AB5}">
      <dsp:nvSpPr>
        <dsp:cNvPr id="0" name=""/>
        <dsp:cNvSpPr/>
      </dsp:nvSpPr>
      <dsp:spPr>
        <a:xfrm>
          <a:off x="0" y="2705"/>
          <a:ext cx="6812280" cy="18452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dirty="0"/>
            <a:t>However, a pluralistic approach to modern counselling encourages the use of two principals:-</a:t>
          </a:r>
          <a:endParaRPr lang="en-US" sz="2900" kern="1200" dirty="0"/>
        </a:p>
      </dsp:txBody>
      <dsp:txXfrm>
        <a:off x="0" y="2705"/>
        <a:ext cx="6812280" cy="1845284"/>
      </dsp:txXfrm>
    </dsp:sp>
    <dsp:sp modelId="{B18C04C4-221F-46C8-B609-86D96CE425C0}">
      <dsp:nvSpPr>
        <dsp:cNvPr id="0" name=""/>
        <dsp:cNvSpPr/>
      </dsp:nvSpPr>
      <dsp:spPr>
        <a:xfrm>
          <a:off x="0" y="1847989"/>
          <a:ext cx="681228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2211958-EA62-4E37-8CCC-99301BD1BAFD}">
      <dsp:nvSpPr>
        <dsp:cNvPr id="0" name=""/>
        <dsp:cNvSpPr/>
      </dsp:nvSpPr>
      <dsp:spPr>
        <a:xfrm>
          <a:off x="0" y="1847989"/>
          <a:ext cx="6812280" cy="18452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1) There is no best way of doing therapy: different clients need different things at different times. </a:t>
          </a:r>
          <a:endParaRPr lang="en-US" sz="2900" kern="1200"/>
        </a:p>
      </dsp:txBody>
      <dsp:txXfrm>
        <a:off x="0" y="1847989"/>
        <a:ext cx="6812280" cy="1845284"/>
      </dsp:txXfrm>
    </dsp:sp>
    <dsp:sp modelId="{1152B724-A5DF-41A7-BD0F-F8E3044F212C}">
      <dsp:nvSpPr>
        <dsp:cNvPr id="0" name=""/>
        <dsp:cNvSpPr/>
      </dsp:nvSpPr>
      <dsp:spPr>
        <a:xfrm>
          <a:off x="0" y="3693274"/>
          <a:ext cx="681228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4CBF38E-7B65-4653-B17E-4BF190B583F4}">
      <dsp:nvSpPr>
        <dsp:cNvPr id="0" name=""/>
        <dsp:cNvSpPr/>
      </dsp:nvSpPr>
      <dsp:spPr>
        <a:xfrm>
          <a:off x="0" y="3693274"/>
          <a:ext cx="6812280" cy="18452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dirty="0"/>
            <a:t>2) If therapists want to find out the best way of helping clients, they should talk to them about it (McLeod, 2018). </a:t>
          </a:r>
          <a:endParaRPr lang="en-US" sz="2900" kern="1200" dirty="0"/>
        </a:p>
      </dsp:txBody>
      <dsp:txXfrm>
        <a:off x="0" y="3693274"/>
        <a:ext cx="6812280" cy="184528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FFEC68-B10A-45BA-B157-AE577EBDAC09}">
      <dsp:nvSpPr>
        <dsp:cNvPr id="0" name=""/>
        <dsp:cNvSpPr/>
      </dsp:nvSpPr>
      <dsp:spPr>
        <a:xfrm>
          <a:off x="0" y="2767257"/>
          <a:ext cx="10506456" cy="1815620"/>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4912" tIns="184912" rIns="184912" bIns="184912" numCol="1" spcCol="1270" anchor="ctr" anchorCtr="0">
          <a:noAutofit/>
        </a:bodyPr>
        <a:lstStyle/>
        <a:p>
          <a:pPr marL="0" lvl="0" indent="0" algn="ctr" defTabSz="1155700">
            <a:lnSpc>
              <a:spcPct val="90000"/>
            </a:lnSpc>
            <a:spcBef>
              <a:spcPct val="0"/>
            </a:spcBef>
            <a:spcAft>
              <a:spcPct val="35000"/>
            </a:spcAft>
            <a:buNone/>
          </a:pPr>
          <a:r>
            <a:rPr lang="en-GB" sz="2600" kern="1200" dirty="0"/>
            <a:t>This is where each individual creates their own perception or reality of the world around them, with bipolar opposites to derive meaning and that reality should be respected and valued. Additionally, there can always be an alternate. </a:t>
          </a:r>
          <a:endParaRPr lang="en-US" sz="2600" kern="1200" dirty="0"/>
        </a:p>
      </dsp:txBody>
      <dsp:txXfrm>
        <a:off x="0" y="2767257"/>
        <a:ext cx="10506456" cy="1815620"/>
      </dsp:txXfrm>
    </dsp:sp>
    <dsp:sp modelId="{C2479EDD-D1A3-484A-A552-6F3A7F352AB0}">
      <dsp:nvSpPr>
        <dsp:cNvPr id="0" name=""/>
        <dsp:cNvSpPr/>
      </dsp:nvSpPr>
      <dsp:spPr>
        <a:xfrm rot="10800000">
          <a:off x="0" y="2067"/>
          <a:ext cx="10506456" cy="2792424"/>
        </a:xfrm>
        <a:prstGeom prst="upArrowCallout">
          <a:avLst/>
        </a:prstGeom>
        <a:solidFill>
          <a:schemeClr val="accent5">
            <a:hueOff val="1484817"/>
            <a:satOff val="6309"/>
            <a:lumOff val="-137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4912" tIns="184912" rIns="184912" bIns="184912" numCol="1" spcCol="1270" anchor="ctr" anchorCtr="0">
          <a:noAutofit/>
        </a:bodyPr>
        <a:lstStyle/>
        <a:p>
          <a:pPr marL="0" lvl="0" indent="0" algn="ctr" defTabSz="1155700">
            <a:lnSpc>
              <a:spcPct val="90000"/>
            </a:lnSpc>
            <a:spcBef>
              <a:spcPct val="0"/>
            </a:spcBef>
            <a:spcAft>
              <a:spcPct val="35000"/>
            </a:spcAft>
            <a:buNone/>
          </a:pPr>
          <a:r>
            <a:rPr lang="en-GB" sz="2600" kern="1200" dirty="0"/>
            <a:t>This is a learning perspective (Kelly, 1991a). It promotes an active participation. We are moving away from an autonomic and individualistic notion within society and moving towards a social constructivism approach. </a:t>
          </a:r>
          <a:endParaRPr lang="en-US" sz="2600" kern="1200" dirty="0"/>
        </a:p>
      </dsp:txBody>
      <dsp:txXfrm rot="10800000">
        <a:off x="0" y="2067"/>
        <a:ext cx="10506456" cy="181443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A2C93C-B0C2-4C66-98CA-C92C6C815160}">
      <dsp:nvSpPr>
        <dsp:cNvPr id="0" name=""/>
        <dsp:cNvSpPr/>
      </dsp:nvSpPr>
      <dsp:spPr>
        <a:xfrm>
          <a:off x="0" y="0"/>
          <a:ext cx="8930487" cy="1375483"/>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According to social psychology, our culture influences our perception of the world on multiple levels (Divine, 1989, Fiske, 2017). </a:t>
          </a:r>
          <a:endParaRPr lang="en-US" sz="2000" kern="1200" dirty="0"/>
        </a:p>
      </dsp:txBody>
      <dsp:txXfrm>
        <a:off x="40287" y="40287"/>
        <a:ext cx="7446232" cy="1294909"/>
      </dsp:txXfrm>
    </dsp:sp>
    <dsp:sp modelId="{2D35EDED-19FC-4133-88DD-59B9AA0843CA}">
      <dsp:nvSpPr>
        <dsp:cNvPr id="0" name=""/>
        <dsp:cNvSpPr/>
      </dsp:nvSpPr>
      <dsp:spPr>
        <a:xfrm>
          <a:off x="787984" y="1604731"/>
          <a:ext cx="8930487" cy="1375483"/>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Our culture and environment affects the way we create and draw upon cultural knowledge, language and stereotypes. The three major demographic traits that we draw upon mostly are age, race and gender (Kite &amp; Whitely, 2016). </a:t>
          </a:r>
          <a:endParaRPr lang="en-US" sz="2000" kern="1200" dirty="0"/>
        </a:p>
      </dsp:txBody>
      <dsp:txXfrm>
        <a:off x="828271" y="1645018"/>
        <a:ext cx="7167864" cy="1294909"/>
      </dsp:txXfrm>
    </dsp:sp>
    <dsp:sp modelId="{65485E04-D2C7-4E03-94EF-222FF59EA216}">
      <dsp:nvSpPr>
        <dsp:cNvPr id="0" name=""/>
        <dsp:cNvSpPr/>
      </dsp:nvSpPr>
      <dsp:spPr>
        <a:xfrm>
          <a:off x="1575968" y="3209462"/>
          <a:ext cx="8930487" cy="1375483"/>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Therapists may be afraid of or unconsciously aware to discuss such things with clients such as race or gender, this is primarily due to two things (</a:t>
          </a:r>
          <a:r>
            <a:rPr lang="en-GB" sz="2000" kern="1200" dirty="0" err="1"/>
            <a:t>Msebele</a:t>
          </a:r>
          <a:r>
            <a:rPr lang="en-GB" sz="2000" kern="1200" dirty="0"/>
            <a:t> &amp; Brown, 2011). </a:t>
          </a:r>
          <a:endParaRPr lang="en-US" sz="2000" kern="1200" dirty="0"/>
        </a:p>
      </dsp:txBody>
      <dsp:txXfrm>
        <a:off x="1616255" y="3249749"/>
        <a:ext cx="7167864" cy="1294909"/>
      </dsp:txXfrm>
    </dsp:sp>
    <dsp:sp modelId="{FF7E9DB0-C70B-466E-8BA2-2414C5AFA56F}">
      <dsp:nvSpPr>
        <dsp:cNvPr id="0" name=""/>
        <dsp:cNvSpPr/>
      </dsp:nvSpPr>
      <dsp:spPr>
        <a:xfrm>
          <a:off x="8036423" y="1043075"/>
          <a:ext cx="894064" cy="894064"/>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237587" y="1043075"/>
        <a:ext cx="491736" cy="672783"/>
      </dsp:txXfrm>
    </dsp:sp>
    <dsp:sp modelId="{7F78A3E2-45C2-4E36-B236-E03C9F99A731}">
      <dsp:nvSpPr>
        <dsp:cNvPr id="0" name=""/>
        <dsp:cNvSpPr/>
      </dsp:nvSpPr>
      <dsp:spPr>
        <a:xfrm>
          <a:off x="8824407" y="2638636"/>
          <a:ext cx="894064" cy="894064"/>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9025571" y="2638636"/>
        <a:ext cx="491736" cy="67278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A3BB77-F7B7-4CDC-AB2E-7C14B28F5DE0}">
      <dsp:nvSpPr>
        <dsp:cNvPr id="0" name=""/>
        <dsp:cNvSpPr/>
      </dsp:nvSpPr>
      <dsp:spPr>
        <a:xfrm>
          <a:off x="0" y="559"/>
          <a:ext cx="10506456" cy="1309664"/>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9D1547-B637-4B27-BBC9-2CAB0F8C2478}">
      <dsp:nvSpPr>
        <dsp:cNvPr id="0" name=""/>
        <dsp:cNvSpPr/>
      </dsp:nvSpPr>
      <dsp:spPr>
        <a:xfrm>
          <a:off x="396173" y="295234"/>
          <a:ext cx="720315" cy="72031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738B6B0-5528-4094-8A2E-52F9DCD824F8}">
      <dsp:nvSpPr>
        <dsp:cNvPr id="0" name=""/>
        <dsp:cNvSpPr/>
      </dsp:nvSpPr>
      <dsp:spPr>
        <a:xfrm>
          <a:off x="1512662" y="559"/>
          <a:ext cx="8993793" cy="13096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606" tIns="138606" rIns="138606" bIns="138606" numCol="1" spcCol="1270" anchor="ctr" anchorCtr="0">
          <a:noAutofit/>
        </a:bodyPr>
        <a:lstStyle/>
        <a:p>
          <a:pPr marL="0" lvl="0" indent="0" algn="l" defTabSz="800100">
            <a:lnSpc>
              <a:spcPct val="90000"/>
            </a:lnSpc>
            <a:spcBef>
              <a:spcPct val="0"/>
            </a:spcBef>
            <a:spcAft>
              <a:spcPct val="35000"/>
            </a:spcAft>
            <a:buNone/>
          </a:pPr>
          <a:r>
            <a:rPr lang="en-GB" sz="1800" kern="1200" dirty="0"/>
            <a:t>One – that the view that race and gender issues have been long resolved  (this is not the case) (Ashcroft, &amp; </a:t>
          </a:r>
          <a:r>
            <a:rPr lang="en-GB" sz="1800" kern="1200" dirty="0" err="1"/>
            <a:t>Bevir</a:t>
          </a:r>
          <a:r>
            <a:rPr lang="en-GB" sz="1800" kern="1200" dirty="0"/>
            <a:t>, 2016; Christopher, &amp; </a:t>
          </a:r>
          <a:r>
            <a:rPr lang="en-GB" sz="1800" kern="1200" dirty="0" err="1"/>
            <a:t>Wojda</a:t>
          </a:r>
          <a:r>
            <a:rPr lang="en-GB" sz="1800" kern="1200" dirty="0"/>
            <a:t>, 2008; Gilmore, Meeks, &amp; </a:t>
          </a:r>
          <a:r>
            <a:rPr lang="en-GB" sz="1800" kern="1200" dirty="0" err="1"/>
            <a:t>Domke</a:t>
          </a:r>
          <a:r>
            <a:rPr lang="en-GB" sz="1800" kern="1200" dirty="0"/>
            <a:t>, 2013). </a:t>
          </a:r>
          <a:endParaRPr lang="en-US" sz="1800" kern="1200" dirty="0"/>
        </a:p>
      </dsp:txBody>
      <dsp:txXfrm>
        <a:off x="1512662" y="559"/>
        <a:ext cx="8993793" cy="1309664"/>
      </dsp:txXfrm>
    </dsp:sp>
    <dsp:sp modelId="{2BF9FA7B-48E8-4798-95A0-7BB109276D24}">
      <dsp:nvSpPr>
        <dsp:cNvPr id="0" name=""/>
        <dsp:cNvSpPr/>
      </dsp:nvSpPr>
      <dsp:spPr>
        <a:xfrm>
          <a:off x="0" y="1637640"/>
          <a:ext cx="10506456" cy="1309664"/>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D212C7-8903-4779-A9FF-6080C9E1D8A5}">
      <dsp:nvSpPr>
        <dsp:cNvPr id="0" name=""/>
        <dsp:cNvSpPr/>
      </dsp:nvSpPr>
      <dsp:spPr>
        <a:xfrm>
          <a:off x="396173" y="1932315"/>
          <a:ext cx="720315" cy="72031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38005D2-0A02-4BCD-BA2D-BDA5BD7FECB4}">
      <dsp:nvSpPr>
        <dsp:cNvPr id="0" name=""/>
        <dsp:cNvSpPr/>
      </dsp:nvSpPr>
      <dsp:spPr>
        <a:xfrm>
          <a:off x="1512662" y="1637640"/>
          <a:ext cx="8993793" cy="13096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606" tIns="138606" rIns="138606" bIns="138606" numCol="1" spcCol="1270" anchor="ctr" anchorCtr="0">
          <a:noAutofit/>
        </a:bodyPr>
        <a:lstStyle/>
        <a:p>
          <a:pPr marL="0" lvl="0" indent="0" algn="l" defTabSz="800100">
            <a:lnSpc>
              <a:spcPct val="90000"/>
            </a:lnSpc>
            <a:spcBef>
              <a:spcPct val="0"/>
            </a:spcBef>
            <a:spcAft>
              <a:spcPct val="35000"/>
            </a:spcAft>
            <a:buNone/>
          </a:pPr>
          <a:r>
            <a:rPr lang="en-GB" sz="1800" kern="1200" dirty="0"/>
            <a:t>Two – These issues are thought of as too dangerous, to speak about out loud (Curry, 1964a as cited in </a:t>
          </a:r>
          <a:r>
            <a:rPr lang="en-GB" sz="1800" kern="1200" dirty="0" err="1"/>
            <a:t>Msebele</a:t>
          </a:r>
          <a:r>
            <a:rPr lang="en-GB" sz="1800" kern="1200" dirty="0"/>
            <a:t> &amp; Brown, 2011), this may be due to current legislation, or awareness that it may be misinterpreted as prejudice, and are often left for the client to raise the issue (</a:t>
          </a:r>
          <a:r>
            <a:rPr lang="en-GB" sz="1800" kern="1200" dirty="0" err="1"/>
            <a:t>Msebele</a:t>
          </a:r>
          <a:r>
            <a:rPr lang="en-GB" sz="1800" kern="1200" dirty="0"/>
            <a:t> &amp; Brown, 2011). </a:t>
          </a:r>
          <a:endParaRPr lang="en-US" sz="1800" kern="1200" dirty="0"/>
        </a:p>
      </dsp:txBody>
      <dsp:txXfrm>
        <a:off x="1512662" y="1637640"/>
        <a:ext cx="8993793" cy="1309664"/>
      </dsp:txXfrm>
    </dsp:sp>
    <dsp:sp modelId="{C352C5D9-DA04-453D-9F4C-F68E3F82ECEE}">
      <dsp:nvSpPr>
        <dsp:cNvPr id="0" name=""/>
        <dsp:cNvSpPr/>
      </dsp:nvSpPr>
      <dsp:spPr>
        <a:xfrm>
          <a:off x="0" y="3274721"/>
          <a:ext cx="10506456" cy="1309664"/>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0518BE-A25C-49EB-938F-8BEE3CD56703}">
      <dsp:nvSpPr>
        <dsp:cNvPr id="0" name=""/>
        <dsp:cNvSpPr/>
      </dsp:nvSpPr>
      <dsp:spPr>
        <a:xfrm>
          <a:off x="396173" y="3569396"/>
          <a:ext cx="720315" cy="72031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131568A-2604-4010-9148-9A810535578A}">
      <dsp:nvSpPr>
        <dsp:cNvPr id="0" name=""/>
        <dsp:cNvSpPr/>
      </dsp:nvSpPr>
      <dsp:spPr>
        <a:xfrm>
          <a:off x="1512662" y="3274721"/>
          <a:ext cx="8993793" cy="13096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606" tIns="138606" rIns="138606" bIns="138606" numCol="1" spcCol="1270" anchor="ctr" anchorCtr="0">
          <a:noAutofit/>
        </a:bodyPr>
        <a:lstStyle/>
        <a:p>
          <a:pPr marL="0" lvl="0" indent="0" algn="l" defTabSz="800100">
            <a:lnSpc>
              <a:spcPct val="90000"/>
            </a:lnSpc>
            <a:spcBef>
              <a:spcPct val="0"/>
            </a:spcBef>
            <a:spcAft>
              <a:spcPct val="35000"/>
            </a:spcAft>
            <a:buNone/>
          </a:pPr>
          <a:r>
            <a:rPr lang="en-GB" sz="1800" i="1" kern="1200"/>
            <a:t>This can cause problems for the therapist, it causes a ‘grey area’ of what should be brought into awareness and what shouldn’t (Taylor, 2019). </a:t>
          </a:r>
          <a:endParaRPr lang="en-US" sz="1800" kern="1200"/>
        </a:p>
      </dsp:txBody>
      <dsp:txXfrm>
        <a:off x="1512662" y="3274721"/>
        <a:ext cx="8993793" cy="130966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87C69D-4FDA-4274-AF96-5ACDF767B284}">
      <dsp:nvSpPr>
        <dsp:cNvPr id="0" name=""/>
        <dsp:cNvSpPr/>
      </dsp:nvSpPr>
      <dsp:spPr>
        <a:xfrm>
          <a:off x="0" y="409536"/>
          <a:ext cx="6364224" cy="23142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Firstly, for clients, because racism can manifest in defence mechanisms such as projection, splitting and disassociation (Kareem &amp; Littlewood, 1992). And this illuminates the impact of oppression and ‘othering’. </a:t>
          </a:r>
          <a:endParaRPr lang="en-US" sz="2300" kern="1200" dirty="0"/>
        </a:p>
      </dsp:txBody>
      <dsp:txXfrm>
        <a:off x="112973" y="522509"/>
        <a:ext cx="6138278" cy="2088314"/>
      </dsp:txXfrm>
    </dsp:sp>
    <dsp:sp modelId="{CF36484F-5498-4B5A-84F0-8200B190A91A}">
      <dsp:nvSpPr>
        <dsp:cNvPr id="0" name=""/>
        <dsp:cNvSpPr/>
      </dsp:nvSpPr>
      <dsp:spPr>
        <a:xfrm>
          <a:off x="0" y="2790036"/>
          <a:ext cx="6364224" cy="2314260"/>
        </a:xfrm>
        <a:prstGeom prst="roundRect">
          <a:avLst/>
        </a:prstGeom>
        <a:solidFill>
          <a:schemeClr val="accent2">
            <a:hueOff val="1406914"/>
            <a:satOff val="-9187"/>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Secondly, for counsellors, in a predominantly white industry, it’s a moral responsibility to take other peoples experiences into account within therapy sessions (</a:t>
          </a:r>
          <a:r>
            <a:rPr lang="en-GB" sz="2300" kern="1200" dirty="0" err="1"/>
            <a:t>Msebele</a:t>
          </a:r>
          <a:r>
            <a:rPr lang="en-GB" sz="2300" kern="1200" dirty="0"/>
            <a:t> &amp; Brown, 2011). And acknowledge the difficulty black therapists face. </a:t>
          </a:r>
          <a:endParaRPr lang="en-US" sz="2300" kern="1200" dirty="0"/>
        </a:p>
      </dsp:txBody>
      <dsp:txXfrm>
        <a:off x="112973" y="2903009"/>
        <a:ext cx="6138278" cy="208831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BD6B07-2E7E-416B-8026-31FEAEB62246}">
      <dsp:nvSpPr>
        <dsp:cNvPr id="0" name=""/>
        <dsp:cNvSpPr/>
      </dsp:nvSpPr>
      <dsp:spPr>
        <a:xfrm>
          <a:off x="2053" y="593478"/>
          <a:ext cx="4379788" cy="2874236"/>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There are multiple reasons that have been outlined by researchers as to why therapy fails for more ethnic minorities including, cultural mistrust, stigma regarding mental health, racism during therapy, and treatment modalities which fail to encompass the cultural values of the worldview of the client (Myers, Jefferson, Anderson, </a:t>
          </a:r>
          <a:r>
            <a:rPr lang="en-GB" sz="1800" kern="1200" dirty="0" err="1"/>
            <a:t>godfrey</a:t>
          </a:r>
          <a:r>
            <a:rPr lang="en-GB" sz="1800" kern="1200" dirty="0"/>
            <a:t> &amp; Purnell, 2005). </a:t>
          </a:r>
          <a:endParaRPr lang="en-US" sz="1800" kern="1200" dirty="0"/>
        </a:p>
      </dsp:txBody>
      <dsp:txXfrm>
        <a:off x="86236" y="677661"/>
        <a:ext cx="4211422" cy="2705870"/>
      </dsp:txXfrm>
    </dsp:sp>
    <dsp:sp modelId="{DC6A3D95-A9F4-4DA2-8D0C-DE3A1F5D074B}">
      <dsp:nvSpPr>
        <dsp:cNvPr id="0" name=""/>
        <dsp:cNvSpPr/>
      </dsp:nvSpPr>
      <dsp:spPr>
        <a:xfrm>
          <a:off x="4819821" y="1487502"/>
          <a:ext cx="928515" cy="1086187"/>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4819821" y="1704739"/>
        <a:ext cx="649961" cy="651713"/>
      </dsp:txXfrm>
    </dsp:sp>
    <dsp:sp modelId="{40D0D8FD-6068-432A-8A5B-1B9E926CC4B5}">
      <dsp:nvSpPr>
        <dsp:cNvPr id="0" name=""/>
        <dsp:cNvSpPr/>
      </dsp:nvSpPr>
      <dsp:spPr>
        <a:xfrm>
          <a:off x="6133757" y="593478"/>
          <a:ext cx="4379788" cy="2874236"/>
        </a:xfrm>
        <a:prstGeom prst="roundRect">
          <a:avLst>
            <a:gd name="adj" fmla="val 10000"/>
          </a:avLst>
        </a:prstGeom>
        <a:solidFill>
          <a:schemeClr val="accent5">
            <a:hueOff val="1484817"/>
            <a:satOff val="6309"/>
            <a:lumOff val="-137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This causes clients to rely on the support of social networks to provide support rather than seeking mental health care. And the alternative utilization of such healing methods such as indigenous healing, may be suggestive of the confirmation of cultural heritage or historical concerns regarding the aforementioned challenges above. </a:t>
          </a:r>
          <a:endParaRPr lang="en-US" sz="1800" kern="1200" dirty="0"/>
        </a:p>
      </dsp:txBody>
      <dsp:txXfrm>
        <a:off x="6217940" y="677661"/>
        <a:ext cx="4211422" cy="270587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1/21/2020</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128925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1/21/2020</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9918082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1/21/2020</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9812455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1/21/2020</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1955772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1/21/2020</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6911870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1/21/2020</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8836525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1/21/2020</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1280105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1/21/2020</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9841251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1/21/2020</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4517463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1/21/2020</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3298150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1/21/2020</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091204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1/21/2020</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3619753185"/>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43" r:id="rId5"/>
    <p:sldLayoutId id="2147483737" r:id="rId6"/>
    <p:sldLayoutId id="2147483738" r:id="rId7"/>
    <p:sldLayoutId id="2147483739" r:id="rId8"/>
    <p:sldLayoutId id="2147483742" r:id="rId9"/>
    <p:sldLayoutId id="2147483740" r:id="rId10"/>
    <p:sldLayoutId id="214748374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hyperlink" Target="http://scienceforwork.com/blog/culture-sensitive-management/" TargetMode="External"/><Relationship Id="rId3" Type="http://schemas.openxmlformats.org/officeDocument/2006/relationships/diagramLayout" Target="../diagrams/layout5.xml"/><Relationship Id="rId7" Type="http://schemas.openxmlformats.org/officeDocument/2006/relationships/image" Target="../media/image6.jpg"/><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4.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creativecommons.org/licenses/by-nc-nd/3.0/" TargetMode="External"/><Relationship Id="rId2" Type="http://schemas.openxmlformats.org/officeDocument/2006/relationships/hyperlink" Target="http://scienceforwork.com/blog/culture-sensitive-management/"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FB82883-1DC0-4BE1-A607-009095F335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48A9C667-B621-480A-9CBB-95A6A14807D7}"/>
              </a:ext>
            </a:extLst>
          </p:cNvPr>
          <p:cNvPicPr>
            <a:picLocks noChangeAspect="1"/>
          </p:cNvPicPr>
          <p:nvPr/>
        </p:nvPicPr>
        <p:blipFill rotWithShape="1">
          <a:blip r:embed="rId2"/>
          <a:srcRect t="14449"/>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A3473CF9-37EB-43E7-89EF-D2D1C53D1D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615" y="4638503"/>
            <a:ext cx="8384770" cy="1332634"/>
          </a:xfrm>
          <a:prstGeom prst="rect">
            <a:avLst/>
          </a:prstGeom>
          <a:solidFill>
            <a:schemeClr val="bg1">
              <a:alpha val="95000"/>
            </a:schemeClr>
          </a:solidFill>
          <a:ln w="12700">
            <a:solidFill>
              <a:schemeClr val="tx2">
                <a:lumMod val="10000"/>
                <a:lumOff val="9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FE98193-CE96-4415-98E4-49CFBC604A12}"/>
              </a:ext>
            </a:extLst>
          </p:cNvPr>
          <p:cNvSpPr>
            <a:spLocks noGrp="1"/>
          </p:cNvSpPr>
          <p:nvPr>
            <p:ph type="ctrTitle"/>
          </p:nvPr>
        </p:nvSpPr>
        <p:spPr>
          <a:xfrm>
            <a:off x="2103121" y="4727173"/>
            <a:ext cx="7985759" cy="868823"/>
          </a:xfrm>
        </p:spPr>
        <p:txBody>
          <a:bodyPr anchor="ctr">
            <a:normAutofit/>
          </a:bodyPr>
          <a:lstStyle/>
          <a:p>
            <a:pPr algn="ctr"/>
            <a:r>
              <a:rPr lang="en-GB" sz="4000" dirty="0"/>
              <a:t>Pluralistic Approaches </a:t>
            </a:r>
          </a:p>
        </p:txBody>
      </p:sp>
      <p:sp>
        <p:nvSpPr>
          <p:cNvPr id="13" name="Rectangle: Rounded Corners 12">
            <a:extLst>
              <a:ext uri="{FF2B5EF4-FFF2-40B4-BE49-F238E27FC236}">
                <a16:creationId xmlns:a16="http://schemas.microsoft.com/office/drawing/2014/main" id="{586B4EF9-43BA-4655-A6FF-1D8E21574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83110" y="5628237"/>
            <a:ext cx="7225780" cy="685800"/>
          </a:xfrm>
          <a:prstGeom prst="roundRect">
            <a:avLst>
              <a:gd name="adj"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78097F18-5B8F-4AF0-A081-2CC4CD19DE5F}"/>
              </a:ext>
            </a:extLst>
          </p:cNvPr>
          <p:cNvSpPr>
            <a:spLocks noGrp="1"/>
          </p:cNvSpPr>
          <p:nvPr>
            <p:ph type="subTitle" idx="1"/>
          </p:nvPr>
        </p:nvSpPr>
        <p:spPr>
          <a:xfrm>
            <a:off x="2615738" y="5680637"/>
            <a:ext cx="6960524" cy="598516"/>
          </a:xfrm>
        </p:spPr>
        <p:txBody>
          <a:bodyPr anchor="ctr">
            <a:normAutofit/>
          </a:bodyPr>
          <a:lstStyle/>
          <a:p>
            <a:pPr algn="ctr"/>
            <a:r>
              <a:rPr lang="en-GB" sz="2000" dirty="0">
                <a:solidFill>
                  <a:schemeClr val="bg1"/>
                </a:solidFill>
              </a:rPr>
              <a:t>In postmodern counselling </a:t>
            </a:r>
          </a:p>
        </p:txBody>
      </p:sp>
    </p:spTree>
    <p:extLst>
      <p:ext uri="{BB962C8B-B14F-4D97-AF65-F5344CB8AC3E}">
        <p14:creationId xmlns:p14="http://schemas.microsoft.com/office/powerpoint/2010/main" val="984603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18">
            <a:extLst>
              <a:ext uri="{FF2B5EF4-FFF2-40B4-BE49-F238E27FC236}">
                <a16:creationId xmlns:a16="http://schemas.microsoft.com/office/drawing/2014/main" id="{81D377EB-C9D2-4ED0-86A6-740A297E3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A91777-727C-43F5-B11C-70D5890FAE88}"/>
              </a:ext>
            </a:extLst>
          </p:cNvPr>
          <p:cNvSpPr>
            <a:spLocks noGrp="1"/>
          </p:cNvSpPr>
          <p:nvPr>
            <p:ph type="title"/>
          </p:nvPr>
        </p:nvSpPr>
        <p:spPr>
          <a:xfrm>
            <a:off x="841248" y="685800"/>
            <a:ext cx="10506456" cy="1157005"/>
          </a:xfrm>
        </p:spPr>
        <p:txBody>
          <a:bodyPr anchor="b">
            <a:normAutofit/>
          </a:bodyPr>
          <a:lstStyle/>
          <a:p>
            <a:r>
              <a:rPr lang="en-GB" sz="3700" b="1" dirty="0"/>
              <a:t>Introduction – </a:t>
            </a:r>
            <a:r>
              <a:rPr lang="en-GB" sz="3700" dirty="0"/>
              <a:t>Can a pluralistic approach address cultural and ethnic discourse? </a:t>
            </a:r>
          </a:p>
        </p:txBody>
      </p:sp>
      <p:sp>
        <p:nvSpPr>
          <p:cNvPr id="26" name="Rectangle 20">
            <a:extLst>
              <a:ext uri="{FF2B5EF4-FFF2-40B4-BE49-F238E27FC236}">
                <a16:creationId xmlns:a16="http://schemas.microsoft.com/office/drawing/2014/main" id="{066346BE-FDB4-4772-A696-0719490AB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0140" y="34093"/>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Rectangle 22">
            <a:extLst>
              <a:ext uri="{FF2B5EF4-FFF2-40B4-BE49-F238E27FC236}">
                <a16:creationId xmlns:a16="http://schemas.microsoft.com/office/drawing/2014/main" id="{FB92FFCE-0C90-454E-AA25-D4EE9A6C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958056"/>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52AFECEB-989B-4F32-BA53-71B87FC5A573}"/>
              </a:ext>
            </a:extLst>
          </p:cNvPr>
          <p:cNvGraphicFramePr>
            <a:graphicFrameLocks noGrp="1"/>
          </p:cNvGraphicFramePr>
          <p:nvPr>
            <p:ph idx="1"/>
            <p:extLst>
              <p:ext uri="{D42A27DB-BD31-4B8C-83A1-F6EECF244321}">
                <p14:modId xmlns:p14="http://schemas.microsoft.com/office/powerpoint/2010/main" val="3047782692"/>
              </p:ext>
            </p:extLst>
          </p:nvPr>
        </p:nvGraphicFramePr>
        <p:xfrm>
          <a:off x="838200" y="2295252"/>
          <a:ext cx="10506456" cy="38769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567715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ACC6BB2-28F8-4405-829D-0562733BEE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Freeform: Shape 11">
            <a:extLst>
              <a:ext uri="{FF2B5EF4-FFF2-40B4-BE49-F238E27FC236}">
                <a16:creationId xmlns:a16="http://schemas.microsoft.com/office/drawing/2014/main" id="{5C2E53F0-AD54-4A55-99A0-EC896CE3C2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1899601"/>
          </a:xfrm>
          <a:custGeom>
            <a:avLst/>
            <a:gdLst>
              <a:gd name="connsiteX0" fmla="*/ 0 w 12188952"/>
              <a:gd name="connsiteY0" fmla="*/ 0 h 1899601"/>
              <a:gd name="connsiteX1" fmla="*/ 12188952 w 12188952"/>
              <a:gd name="connsiteY1" fmla="*/ 0 h 1899601"/>
              <a:gd name="connsiteX2" fmla="*/ 12188952 w 12188952"/>
              <a:gd name="connsiteY2" fmla="*/ 1635106 h 1899601"/>
              <a:gd name="connsiteX3" fmla="*/ 11356325 w 12188952"/>
              <a:gd name="connsiteY3" fmla="*/ 1707615 h 1899601"/>
              <a:gd name="connsiteX4" fmla="*/ 6096001 w 12188952"/>
              <a:gd name="connsiteY4" fmla="*/ 1899601 h 1899601"/>
              <a:gd name="connsiteX5" fmla="*/ 835678 w 12188952"/>
              <a:gd name="connsiteY5" fmla="*/ 1707615 h 1899601"/>
              <a:gd name="connsiteX6" fmla="*/ 0 w 12188952"/>
              <a:gd name="connsiteY6" fmla="*/ 1634841 h 189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1899601">
                <a:moveTo>
                  <a:pt x="0" y="0"/>
                </a:moveTo>
                <a:lnTo>
                  <a:pt x="12188952" y="0"/>
                </a:lnTo>
                <a:lnTo>
                  <a:pt x="12188952" y="1635106"/>
                </a:lnTo>
                <a:lnTo>
                  <a:pt x="11356325" y="1707615"/>
                </a:lnTo>
                <a:cubicBezTo>
                  <a:pt x="9739512" y="1831240"/>
                  <a:pt x="7961919" y="1899601"/>
                  <a:pt x="6096001" y="1899601"/>
                </a:cubicBezTo>
                <a:cubicBezTo>
                  <a:pt x="4230084" y="1899601"/>
                  <a:pt x="2452490" y="1831240"/>
                  <a:pt x="835678" y="1707615"/>
                </a:cubicBezTo>
                <a:lnTo>
                  <a:pt x="0" y="1634841"/>
                </a:lnTo>
                <a:close/>
              </a:path>
            </a:pathLst>
          </a:cu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Freeform: Shape 13">
            <a:extLst>
              <a:ext uri="{FF2B5EF4-FFF2-40B4-BE49-F238E27FC236}">
                <a16:creationId xmlns:a16="http://schemas.microsoft.com/office/drawing/2014/main" id="{D15F19F8-85EE-477A-ACBA-4B6D06978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890722"/>
          </a:xfrm>
          <a:custGeom>
            <a:avLst/>
            <a:gdLst>
              <a:gd name="connsiteX0" fmla="*/ 0 w 12192000"/>
              <a:gd name="connsiteY0" fmla="*/ 0 h 1890722"/>
              <a:gd name="connsiteX1" fmla="*/ 12192000 w 12192000"/>
              <a:gd name="connsiteY1" fmla="*/ 0 h 1890722"/>
              <a:gd name="connsiteX2" fmla="*/ 12192000 w 12192000"/>
              <a:gd name="connsiteY2" fmla="*/ 1626227 h 1890722"/>
              <a:gd name="connsiteX3" fmla="*/ 11359165 w 12192000"/>
              <a:gd name="connsiteY3" fmla="*/ 1698736 h 1890722"/>
              <a:gd name="connsiteX4" fmla="*/ 6097526 w 12192000"/>
              <a:gd name="connsiteY4" fmla="*/ 1890722 h 1890722"/>
              <a:gd name="connsiteX5" fmla="*/ 835887 w 12192000"/>
              <a:gd name="connsiteY5" fmla="*/ 1698736 h 1890722"/>
              <a:gd name="connsiteX6" fmla="*/ 0 w 12192000"/>
              <a:gd name="connsiteY6" fmla="*/ 1625962 h 18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1890722">
                <a:moveTo>
                  <a:pt x="0" y="0"/>
                </a:moveTo>
                <a:lnTo>
                  <a:pt x="12192000" y="0"/>
                </a:lnTo>
                <a:lnTo>
                  <a:pt x="12192000" y="1626227"/>
                </a:lnTo>
                <a:lnTo>
                  <a:pt x="11359165" y="1698736"/>
                </a:lnTo>
                <a:cubicBezTo>
                  <a:pt x="9741947" y="1822361"/>
                  <a:pt x="7963910" y="1890722"/>
                  <a:pt x="6097526" y="1890722"/>
                </a:cubicBezTo>
                <a:cubicBezTo>
                  <a:pt x="4231142" y="1890722"/>
                  <a:pt x="2453104" y="1822361"/>
                  <a:pt x="835887" y="1698736"/>
                </a:cubicBezTo>
                <a:lnTo>
                  <a:pt x="0" y="1625962"/>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68157BD-45FD-4328-A76A-8EB6072EF780}"/>
              </a:ext>
            </a:extLst>
          </p:cNvPr>
          <p:cNvSpPr>
            <a:spLocks noGrp="1"/>
          </p:cNvSpPr>
          <p:nvPr>
            <p:ph type="title"/>
          </p:nvPr>
        </p:nvSpPr>
        <p:spPr>
          <a:xfrm>
            <a:off x="838200" y="253397"/>
            <a:ext cx="10515600" cy="1273233"/>
          </a:xfrm>
        </p:spPr>
        <p:txBody>
          <a:bodyPr>
            <a:normAutofit/>
          </a:bodyPr>
          <a:lstStyle/>
          <a:p>
            <a:r>
              <a:rPr lang="en-GB" dirty="0"/>
              <a:t>What’s the intention?</a:t>
            </a:r>
          </a:p>
        </p:txBody>
      </p:sp>
      <p:sp>
        <p:nvSpPr>
          <p:cNvPr id="16" name="Rectangle 15">
            <a:extLst>
              <a:ext uri="{FF2B5EF4-FFF2-40B4-BE49-F238E27FC236}">
                <a16:creationId xmlns:a16="http://schemas.microsoft.com/office/drawing/2014/main" id="{92C3387C-D24F-4737-8A37-1DC5CFF09C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7970"/>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6A01E101-E043-4311-B6D5-244429EDEBAE}"/>
              </a:ext>
            </a:extLst>
          </p:cNvPr>
          <p:cNvGraphicFramePr>
            <a:graphicFrameLocks noGrp="1"/>
          </p:cNvGraphicFramePr>
          <p:nvPr>
            <p:ph idx="1"/>
            <p:extLst>
              <p:ext uri="{D42A27DB-BD31-4B8C-83A1-F6EECF244321}">
                <p14:modId xmlns:p14="http://schemas.microsoft.com/office/powerpoint/2010/main" val="2354432840"/>
              </p:ext>
            </p:extLst>
          </p:nvPr>
        </p:nvGraphicFramePr>
        <p:xfrm>
          <a:off x="838200" y="2184158"/>
          <a:ext cx="10515600" cy="406119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666158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029D5AD-8348-4446-B191-6A9B6FE03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A3F395A2-2B64-4749-BD93-2F159C7E1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1899601"/>
          </a:xfrm>
          <a:custGeom>
            <a:avLst/>
            <a:gdLst>
              <a:gd name="connsiteX0" fmla="*/ 0 w 12188952"/>
              <a:gd name="connsiteY0" fmla="*/ 0 h 1899601"/>
              <a:gd name="connsiteX1" fmla="*/ 12188952 w 12188952"/>
              <a:gd name="connsiteY1" fmla="*/ 0 h 1899601"/>
              <a:gd name="connsiteX2" fmla="*/ 12188952 w 12188952"/>
              <a:gd name="connsiteY2" fmla="*/ 1635106 h 1899601"/>
              <a:gd name="connsiteX3" fmla="*/ 11356325 w 12188952"/>
              <a:gd name="connsiteY3" fmla="*/ 1707615 h 1899601"/>
              <a:gd name="connsiteX4" fmla="*/ 6096001 w 12188952"/>
              <a:gd name="connsiteY4" fmla="*/ 1899601 h 1899601"/>
              <a:gd name="connsiteX5" fmla="*/ 835678 w 12188952"/>
              <a:gd name="connsiteY5" fmla="*/ 1707615 h 1899601"/>
              <a:gd name="connsiteX6" fmla="*/ 0 w 12188952"/>
              <a:gd name="connsiteY6" fmla="*/ 1634841 h 189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1899601">
                <a:moveTo>
                  <a:pt x="0" y="0"/>
                </a:moveTo>
                <a:lnTo>
                  <a:pt x="12188952" y="0"/>
                </a:lnTo>
                <a:lnTo>
                  <a:pt x="12188952" y="1635106"/>
                </a:lnTo>
                <a:lnTo>
                  <a:pt x="11356325" y="1707615"/>
                </a:lnTo>
                <a:cubicBezTo>
                  <a:pt x="9739512" y="1831240"/>
                  <a:pt x="7961919" y="1899601"/>
                  <a:pt x="6096001" y="1899601"/>
                </a:cubicBezTo>
                <a:cubicBezTo>
                  <a:pt x="4230084" y="1899601"/>
                  <a:pt x="2452490" y="1831240"/>
                  <a:pt x="835678" y="1707615"/>
                </a:cubicBezTo>
                <a:lnTo>
                  <a:pt x="0" y="1634841"/>
                </a:lnTo>
                <a:close/>
              </a:path>
            </a:pathLst>
          </a:cu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5CF0135B-EAB8-4CA0-896C-2D897ECD28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890722"/>
          </a:xfrm>
          <a:custGeom>
            <a:avLst/>
            <a:gdLst>
              <a:gd name="connsiteX0" fmla="*/ 0 w 12192000"/>
              <a:gd name="connsiteY0" fmla="*/ 0 h 1890722"/>
              <a:gd name="connsiteX1" fmla="*/ 12192000 w 12192000"/>
              <a:gd name="connsiteY1" fmla="*/ 0 h 1890722"/>
              <a:gd name="connsiteX2" fmla="*/ 12192000 w 12192000"/>
              <a:gd name="connsiteY2" fmla="*/ 1626227 h 1890722"/>
              <a:gd name="connsiteX3" fmla="*/ 11359165 w 12192000"/>
              <a:gd name="connsiteY3" fmla="*/ 1698736 h 1890722"/>
              <a:gd name="connsiteX4" fmla="*/ 6097526 w 12192000"/>
              <a:gd name="connsiteY4" fmla="*/ 1890722 h 1890722"/>
              <a:gd name="connsiteX5" fmla="*/ 835887 w 12192000"/>
              <a:gd name="connsiteY5" fmla="*/ 1698736 h 1890722"/>
              <a:gd name="connsiteX6" fmla="*/ 0 w 12192000"/>
              <a:gd name="connsiteY6" fmla="*/ 1625962 h 18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1890722">
                <a:moveTo>
                  <a:pt x="0" y="0"/>
                </a:moveTo>
                <a:lnTo>
                  <a:pt x="12192000" y="0"/>
                </a:lnTo>
                <a:lnTo>
                  <a:pt x="12192000" y="1626227"/>
                </a:lnTo>
                <a:lnTo>
                  <a:pt x="11359165" y="1698736"/>
                </a:lnTo>
                <a:cubicBezTo>
                  <a:pt x="9741947" y="1822361"/>
                  <a:pt x="7963910" y="1890722"/>
                  <a:pt x="6097526" y="1890722"/>
                </a:cubicBezTo>
                <a:cubicBezTo>
                  <a:pt x="4231142" y="1890722"/>
                  <a:pt x="2453104" y="1822361"/>
                  <a:pt x="835887" y="1698736"/>
                </a:cubicBezTo>
                <a:lnTo>
                  <a:pt x="0" y="1625962"/>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D6D65D6-E7DF-4E02-8CAA-6C11D4A62640}"/>
              </a:ext>
            </a:extLst>
          </p:cNvPr>
          <p:cNvSpPr>
            <a:spLocks noGrp="1"/>
          </p:cNvSpPr>
          <p:nvPr>
            <p:ph type="title"/>
          </p:nvPr>
        </p:nvSpPr>
        <p:spPr>
          <a:xfrm>
            <a:off x="838200" y="253397"/>
            <a:ext cx="10515600" cy="1273233"/>
          </a:xfrm>
        </p:spPr>
        <p:txBody>
          <a:bodyPr>
            <a:normAutofit/>
          </a:bodyPr>
          <a:lstStyle/>
          <a:p>
            <a:r>
              <a:rPr lang="en-GB" dirty="0"/>
              <a:t>Third-Wave Cognitive Behavioural Therapy</a:t>
            </a:r>
          </a:p>
        </p:txBody>
      </p:sp>
      <p:sp>
        <p:nvSpPr>
          <p:cNvPr id="14" name="Rectangle 13">
            <a:extLst>
              <a:ext uri="{FF2B5EF4-FFF2-40B4-BE49-F238E27FC236}">
                <a16:creationId xmlns:a16="http://schemas.microsoft.com/office/drawing/2014/main" id="{92C3387C-D24F-4737-8A37-1DC5CFF09C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452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05651A3-65DF-4D86-9D0E-85EFA9ED8E16}"/>
              </a:ext>
            </a:extLst>
          </p:cNvPr>
          <p:cNvSpPr>
            <a:spLocks noGrp="1"/>
          </p:cNvSpPr>
          <p:nvPr>
            <p:ph idx="1"/>
          </p:nvPr>
        </p:nvSpPr>
        <p:spPr>
          <a:xfrm>
            <a:off x="838200" y="2478024"/>
            <a:ext cx="10515600" cy="3694176"/>
          </a:xfrm>
        </p:spPr>
        <p:txBody>
          <a:bodyPr>
            <a:normAutofit/>
          </a:bodyPr>
          <a:lstStyle/>
          <a:p>
            <a:r>
              <a:rPr lang="en-GB" sz="2200" dirty="0"/>
              <a:t>Dowd &amp; Pace (1989, as cited in Bufford, 1998) – Construct metatheory – Reality is constructed by each individual according to their own schemata, governing the creation and organisation of their knowledge. </a:t>
            </a:r>
          </a:p>
          <a:p>
            <a:r>
              <a:rPr lang="en-GB" sz="2200" dirty="0"/>
              <a:t>2nd order change opens up the possibility of multiple causality and exposes the relativity of reality. </a:t>
            </a:r>
          </a:p>
          <a:p>
            <a:r>
              <a:rPr lang="en-GB" sz="2200" dirty="0"/>
              <a:t>CBT seems very westernised form of therapy, pragmatic, challenging, and individualistic, even though it states its in line with Eastern ways of relationship, environment and spirituality (Bufford, 1998).  </a:t>
            </a:r>
          </a:p>
        </p:txBody>
      </p:sp>
    </p:spTree>
    <p:extLst>
      <p:ext uri="{BB962C8B-B14F-4D97-AF65-F5344CB8AC3E}">
        <p14:creationId xmlns:p14="http://schemas.microsoft.com/office/powerpoint/2010/main" val="30202455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81E1224E-6618-482E-BE87-321A7FC1CD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11A019-3D7D-470A-80B0-ABF328462F80}"/>
              </a:ext>
            </a:extLst>
          </p:cNvPr>
          <p:cNvSpPr>
            <a:spLocks noGrp="1"/>
          </p:cNvSpPr>
          <p:nvPr>
            <p:ph type="title"/>
          </p:nvPr>
        </p:nvSpPr>
        <p:spPr>
          <a:xfrm>
            <a:off x="659234" y="957447"/>
            <a:ext cx="3383280" cy="4943105"/>
          </a:xfrm>
        </p:spPr>
        <p:txBody>
          <a:bodyPr anchor="ctr">
            <a:normAutofit/>
          </a:bodyPr>
          <a:lstStyle/>
          <a:p>
            <a:r>
              <a:rPr lang="en-GB" dirty="0"/>
              <a:t>Modern principles </a:t>
            </a:r>
            <a:endParaRPr lang="en-GB"/>
          </a:p>
        </p:txBody>
      </p:sp>
      <p:sp>
        <p:nvSpPr>
          <p:cNvPr id="21" name="Rectangle 20">
            <a:extLst>
              <a:ext uri="{FF2B5EF4-FFF2-40B4-BE49-F238E27FC236}">
                <a16:creationId xmlns:a16="http://schemas.microsoft.com/office/drawing/2014/main" id="{066346BE-FDB4-4772-A696-0719490AB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38126"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22">
            <a:extLst>
              <a:ext uri="{FF2B5EF4-FFF2-40B4-BE49-F238E27FC236}">
                <a16:creationId xmlns:a16="http://schemas.microsoft.com/office/drawing/2014/main" id="{FB92FFCE-0C90-454E-AA25-D4EE9A6C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9234" y="6163056"/>
            <a:ext cx="338328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D4E50E76-D89B-48FD-AB72-BCDB3B8580FB}"/>
              </a:ext>
            </a:extLst>
          </p:cNvPr>
          <p:cNvGraphicFramePr>
            <a:graphicFrameLocks noGrp="1"/>
          </p:cNvGraphicFramePr>
          <p:nvPr>
            <p:ph idx="1"/>
            <p:extLst>
              <p:ext uri="{D42A27DB-BD31-4B8C-83A1-F6EECF244321}">
                <p14:modId xmlns:p14="http://schemas.microsoft.com/office/powerpoint/2010/main" val="169646823"/>
              </p:ext>
            </p:extLst>
          </p:nvPr>
        </p:nvGraphicFramePr>
        <p:xfrm>
          <a:off x="4553712" y="621792"/>
          <a:ext cx="6812280" cy="55412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966291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9">
            <a:extLst>
              <a:ext uri="{FF2B5EF4-FFF2-40B4-BE49-F238E27FC236}">
                <a16:creationId xmlns:a16="http://schemas.microsoft.com/office/drawing/2014/main" id="{AFF8D2E5-2C4E-47B1-930B-6C82B7C31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0D6B69-9C9A-4CCB-9687-286EEC6A7951}"/>
              </a:ext>
            </a:extLst>
          </p:cNvPr>
          <p:cNvSpPr>
            <a:spLocks noGrp="1"/>
          </p:cNvSpPr>
          <p:nvPr>
            <p:ph type="title"/>
          </p:nvPr>
        </p:nvSpPr>
        <p:spPr>
          <a:xfrm>
            <a:off x="841248" y="251312"/>
            <a:ext cx="10506456" cy="1010264"/>
          </a:xfrm>
        </p:spPr>
        <p:txBody>
          <a:bodyPr anchor="ctr">
            <a:normAutofit/>
          </a:bodyPr>
          <a:lstStyle/>
          <a:p>
            <a:r>
              <a:rPr lang="en-GB" dirty="0"/>
              <a:t>Social constructionism</a:t>
            </a:r>
          </a:p>
        </p:txBody>
      </p:sp>
      <p:sp>
        <p:nvSpPr>
          <p:cNvPr id="25" name="Rectangle 11">
            <a:extLst>
              <a:ext uri="{FF2B5EF4-FFF2-40B4-BE49-F238E27FC236}">
                <a16:creationId xmlns:a16="http://schemas.microsoft.com/office/drawing/2014/main" id="{801E4ADA-0EA9-4930-846E-3C11E8BED6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17618"/>
            <a:ext cx="128016" cy="6314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Rectangle 13">
            <a:extLst>
              <a:ext uri="{FF2B5EF4-FFF2-40B4-BE49-F238E27FC236}">
                <a16:creationId xmlns:a16="http://schemas.microsoft.com/office/drawing/2014/main" id="{FB92FFCE-0C90-454E-AA25-D4EE9A6C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380864"/>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27" name="Content Placeholder 2">
            <a:extLst>
              <a:ext uri="{FF2B5EF4-FFF2-40B4-BE49-F238E27FC236}">
                <a16:creationId xmlns:a16="http://schemas.microsoft.com/office/drawing/2014/main" id="{8CAFF451-047B-4FEE-85AC-B512ECD3BF15}"/>
              </a:ext>
            </a:extLst>
          </p:cNvPr>
          <p:cNvGraphicFramePr>
            <a:graphicFrameLocks noGrp="1"/>
          </p:cNvGraphicFramePr>
          <p:nvPr>
            <p:ph idx="1"/>
            <p:extLst>
              <p:ext uri="{D42A27DB-BD31-4B8C-83A1-F6EECF244321}">
                <p14:modId xmlns:p14="http://schemas.microsoft.com/office/powerpoint/2010/main" val="79943242"/>
              </p:ext>
            </p:extLst>
          </p:nvPr>
        </p:nvGraphicFramePr>
        <p:xfrm>
          <a:off x="838200" y="1650222"/>
          <a:ext cx="10506456" cy="45849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913924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029D5AD-8348-4446-B191-6A9B6FE03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A3F395A2-2B64-4749-BD93-2F159C7E1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1899601"/>
          </a:xfrm>
          <a:custGeom>
            <a:avLst/>
            <a:gdLst>
              <a:gd name="connsiteX0" fmla="*/ 0 w 12188952"/>
              <a:gd name="connsiteY0" fmla="*/ 0 h 1899601"/>
              <a:gd name="connsiteX1" fmla="*/ 12188952 w 12188952"/>
              <a:gd name="connsiteY1" fmla="*/ 0 h 1899601"/>
              <a:gd name="connsiteX2" fmla="*/ 12188952 w 12188952"/>
              <a:gd name="connsiteY2" fmla="*/ 1635106 h 1899601"/>
              <a:gd name="connsiteX3" fmla="*/ 11356325 w 12188952"/>
              <a:gd name="connsiteY3" fmla="*/ 1707615 h 1899601"/>
              <a:gd name="connsiteX4" fmla="*/ 6096001 w 12188952"/>
              <a:gd name="connsiteY4" fmla="*/ 1899601 h 1899601"/>
              <a:gd name="connsiteX5" fmla="*/ 835678 w 12188952"/>
              <a:gd name="connsiteY5" fmla="*/ 1707615 h 1899601"/>
              <a:gd name="connsiteX6" fmla="*/ 0 w 12188952"/>
              <a:gd name="connsiteY6" fmla="*/ 1634841 h 189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1899601">
                <a:moveTo>
                  <a:pt x="0" y="0"/>
                </a:moveTo>
                <a:lnTo>
                  <a:pt x="12188952" y="0"/>
                </a:lnTo>
                <a:lnTo>
                  <a:pt x="12188952" y="1635106"/>
                </a:lnTo>
                <a:lnTo>
                  <a:pt x="11356325" y="1707615"/>
                </a:lnTo>
                <a:cubicBezTo>
                  <a:pt x="9739512" y="1831240"/>
                  <a:pt x="7961919" y="1899601"/>
                  <a:pt x="6096001" y="1899601"/>
                </a:cubicBezTo>
                <a:cubicBezTo>
                  <a:pt x="4230084" y="1899601"/>
                  <a:pt x="2452490" y="1831240"/>
                  <a:pt x="835678" y="1707615"/>
                </a:cubicBezTo>
                <a:lnTo>
                  <a:pt x="0" y="1634841"/>
                </a:lnTo>
                <a:close/>
              </a:path>
            </a:pathLst>
          </a:cu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5CF0135B-EAB8-4CA0-896C-2D897ECD28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890722"/>
          </a:xfrm>
          <a:custGeom>
            <a:avLst/>
            <a:gdLst>
              <a:gd name="connsiteX0" fmla="*/ 0 w 12192000"/>
              <a:gd name="connsiteY0" fmla="*/ 0 h 1890722"/>
              <a:gd name="connsiteX1" fmla="*/ 12192000 w 12192000"/>
              <a:gd name="connsiteY1" fmla="*/ 0 h 1890722"/>
              <a:gd name="connsiteX2" fmla="*/ 12192000 w 12192000"/>
              <a:gd name="connsiteY2" fmla="*/ 1626227 h 1890722"/>
              <a:gd name="connsiteX3" fmla="*/ 11359165 w 12192000"/>
              <a:gd name="connsiteY3" fmla="*/ 1698736 h 1890722"/>
              <a:gd name="connsiteX4" fmla="*/ 6097526 w 12192000"/>
              <a:gd name="connsiteY4" fmla="*/ 1890722 h 1890722"/>
              <a:gd name="connsiteX5" fmla="*/ 835887 w 12192000"/>
              <a:gd name="connsiteY5" fmla="*/ 1698736 h 1890722"/>
              <a:gd name="connsiteX6" fmla="*/ 0 w 12192000"/>
              <a:gd name="connsiteY6" fmla="*/ 1625962 h 18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1890722">
                <a:moveTo>
                  <a:pt x="0" y="0"/>
                </a:moveTo>
                <a:lnTo>
                  <a:pt x="12192000" y="0"/>
                </a:lnTo>
                <a:lnTo>
                  <a:pt x="12192000" y="1626227"/>
                </a:lnTo>
                <a:lnTo>
                  <a:pt x="11359165" y="1698736"/>
                </a:lnTo>
                <a:cubicBezTo>
                  <a:pt x="9741947" y="1822361"/>
                  <a:pt x="7963910" y="1890722"/>
                  <a:pt x="6097526" y="1890722"/>
                </a:cubicBezTo>
                <a:cubicBezTo>
                  <a:pt x="4231142" y="1890722"/>
                  <a:pt x="2453104" y="1822361"/>
                  <a:pt x="835887" y="1698736"/>
                </a:cubicBezTo>
                <a:lnTo>
                  <a:pt x="0" y="1625962"/>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304588D-8E92-4D76-8BF9-FE8E0102BA7C}"/>
              </a:ext>
            </a:extLst>
          </p:cNvPr>
          <p:cNvSpPr>
            <a:spLocks noGrp="1"/>
          </p:cNvSpPr>
          <p:nvPr>
            <p:ph type="title"/>
          </p:nvPr>
        </p:nvSpPr>
        <p:spPr>
          <a:xfrm>
            <a:off x="838200" y="253397"/>
            <a:ext cx="10515600" cy="1273233"/>
          </a:xfrm>
        </p:spPr>
        <p:txBody>
          <a:bodyPr>
            <a:normAutofit/>
          </a:bodyPr>
          <a:lstStyle/>
          <a:p>
            <a:r>
              <a:rPr lang="en-GB" dirty="0"/>
              <a:t>Cross-culturally or multiculturism. </a:t>
            </a:r>
          </a:p>
        </p:txBody>
      </p:sp>
      <p:sp>
        <p:nvSpPr>
          <p:cNvPr id="14" name="Rectangle 13">
            <a:extLst>
              <a:ext uri="{FF2B5EF4-FFF2-40B4-BE49-F238E27FC236}">
                <a16:creationId xmlns:a16="http://schemas.microsoft.com/office/drawing/2014/main" id="{92C3387C-D24F-4737-8A37-1DC5CFF09C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452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E84E0E4-3705-449A-9FA3-DD2D4A522EF2}"/>
              </a:ext>
            </a:extLst>
          </p:cNvPr>
          <p:cNvSpPr>
            <a:spLocks noGrp="1"/>
          </p:cNvSpPr>
          <p:nvPr>
            <p:ph idx="1"/>
          </p:nvPr>
        </p:nvSpPr>
        <p:spPr>
          <a:xfrm>
            <a:off x="838200" y="2144119"/>
            <a:ext cx="10515600" cy="4028081"/>
          </a:xfrm>
        </p:spPr>
        <p:txBody>
          <a:bodyPr>
            <a:normAutofit/>
          </a:bodyPr>
          <a:lstStyle/>
          <a:p>
            <a:r>
              <a:rPr lang="en-GB" sz="2200" dirty="0"/>
              <a:t>Its about letting people speak about their truth, and understanding that there is no hierarchy, no best practice, no community better or more adequate than the other. </a:t>
            </a:r>
          </a:p>
          <a:p>
            <a:r>
              <a:rPr lang="en-GB" sz="2200" dirty="0"/>
              <a:t>It is an umbrella term which includes a variety of meanings, attitudes, beliefs, and values (Laungani, 2005). Its this diversity which offers a rich, enlightening and different point of view to your own personal culture. </a:t>
            </a:r>
          </a:p>
          <a:p>
            <a:r>
              <a:rPr lang="en-GB" sz="2200" dirty="0"/>
              <a:t>Cultural differences in Western and Eastern societies have two distinct worldviews and theoretical perspectives (Laungani, 2005). Can we really bridge between them? </a:t>
            </a:r>
          </a:p>
          <a:p>
            <a:endParaRPr lang="en-GB" sz="2200" dirty="0"/>
          </a:p>
        </p:txBody>
      </p:sp>
    </p:spTree>
    <p:extLst>
      <p:ext uri="{BB962C8B-B14F-4D97-AF65-F5344CB8AC3E}">
        <p14:creationId xmlns:p14="http://schemas.microsoft.com/office/powerpoint/2010/main" val="39348486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FF8D2E5-2C4E-47B1-930B-6C82B7C31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BB6975-A8F7-4847-8903-3642C58CC6CE}"/>
              </a:ext>
            </a:extLst>
          </p:cNvPr>
          <p:cNvSpPr>
            <a:spLocks noGrp="1"/>
          </p:cNvSpPr>
          <p:nvPr>
            <p:ph type="title"/>
          </p:nvPr>
        </p:nvSpPr>
        <p:spPr>
          <a:xfrm>
            <a:off x="841248" y="251312"/>
            <a:ext cx="10506456" cy="1010264"/>
          </a:xfrm>
        </p:spPr>
        <p:txBody>
          <a:bodyPr anchor="ctr">
            <a:normAutofit/>
          </a:bodyPr>
          <a:lstStyle/>
          <a:p>
            <a:r>
              <a:rPr lang="en-GB" dirty="0"/>
              <a:t>How our culture affects us. </a:t>
            </a:r>
          </a:p>
        </p:txBody>
      </p:sp>
      <p:sp>
        <p:nvSpPr>
          <p:cNvPr id="12" name="Rectangle 11">
            <a:extLst>
              <a:ext uri="{FF2B5EF4-FFF2-40B4-BE49-F238E27FC236}">
                <a16:creationId xmlns:a16="http://schemas.microsoft.com/office/drawing/2014/main" id="{801E4ADA-0EA9-4930-846E-3C11E8BED6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17618"/>
            <a:ext cx="128016" cy="6314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FB92FFCE-0C90-454E-AA25-D4EE9A6C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380864"/>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4928332A-103E-488F-A1A6-023E43EFED49}"/>
              </a:ext>
            </a:extLst>
          </p:cNvPr>
          <p:cNvGraphicFramePr>
            <a:graphicFrameLocks noGrp="1"/>
          </p:cNvGraphicFramePr>
          <p:nvPr>
            <p:ph idx="1"/>
            <p:extLst>
              <p:ext uri="{D42A27DB-BD31-4B8C-83A1-F6EECF244321}">
                <p14:modId xmlns:p14="http://schemas.microsoft.com/office/powerpoint/2010/main" val="3943422334"/>
              </p:ext>
            </p:extLst>
          </p:nvPr>
        </p:nvGraphicFramePr>
        <p:xfrm>
          <a:off x="838200" y="1650222"/>
          <a:ext cx="10506456" cy="45849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descr="A group of people posing for the camera&#10;&#10;Description automatically generated">
            <a:extLst>
              <a:ext uri="{FF2B5EF4-FFF2-40B4-BE49-F238E27FC236}">
                <a16:creationId xmlns:a16="http://schemas.microsoft.com/office/drawing/2014/main" id="{366CE380-89B5-4625-AB39-03CB6F2245BE}"/>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8640222" y="116829"/>
            <a:ext cx="3417666" cy="1821122"/>
          </a:xfrm>
          <a:prstGeom prst="rect">
            <a:avLst/>
          </a:prstGeom>
        </p:spPr>
      </p:pic>
    </p:spTree>
    <p:extLst>
      <p:ext uri="{BB962C8B-B14F-4D97-AF65-F5344CB8AC3E}">
        <p14:creationId xmlns:p14="http://schemas.microsoft.com/office/powerpoint/2010/main" val="14327258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AFF8D2E5-2C4E-47B1-930B-6C82B7C31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4C91E055-F204-4D0A-992B-62B3BDDCFE03}"/>
              </a:ext>
            </a:extLst>
          </p:cNvPr>
          <p:cNvSpPr txBox="1"/>
          <p:nvPr/>
        </p:nvSpPr>
        <p:spPr>
          <a:xfrm>
            <a:off x="841248" y="251312"/>
            <a:ext cx="10506456" cy="1010264"/>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a:latin typeface="+mj-lt"/>
                <a:ea typeface="+mj-ea"/>
                <a:cs typeface="+mj-cs"/>
              </a:rPr>
              <a:t>Speaking about the unspoken</a:t>
            </a:r>
          </a:p>
        </p:txBody>
      </p:sp>
      <p:sp>
        <p:nvSpPr>
          <p:cNvPr id="30" name="Rectangle 29">
            <a:extLst>
              <a:ext uri="{FF2B5EF4-FFF2-40B4-BE49-F238E27FC236}">
                <a16:creationId xmlns:a16="http://schemas.microsoft.com/office/drawing/2014/main" id="{801E4ADA-0EA9-4930-846E-3C11E8BED6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17618"/>
            <a:ext cx="128016" cy="6314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2" name="Rectangle 31">
            <a:extLst>
              <a:ext uri="{FF2B5EF4-FFF2-40B4-BE49-F238E27FC236}">
                <a16:creationId xmlns:a16="http://schemas.microsoft.com/office/drawing/2014/main" id="{FB92FFCE-0C90-454E-AA25-D4EE9A6C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380864"/>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BFCF57DF-8F4E-4FC4-BA61-92BB4F9ED071}"/>
              </a:ext>
            </a:extLst>
          </p:cNvPr>
          <p:cNvGraphicFramePr>
            <a:graphicFrameLocks noGrp="1"/>
          </p:cNvGraphicFramePr>
          <p:nvPr>
            <p:ph idx="1"/>
            <p:extLst>
              <p:ext uri="{D42A27DB-BD31-4B8C-83A1-F6EECF244321}">
                <p14:modId xmlns:p14="http://schemas.microsoft.com/office/powerpoint/2010/main" val="285535758"/>
              </p:ext>
            </p:extLst>
          </p:nvPr>
        </p:nvGraphicFramePr>
        <p:xfrm>
          <a:off x="838200" y="1650222"/>
          <a:ext cx="10506456" cy="45849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270501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Freeform: Shape 11">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Freeform: Shape 13">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42756BF-ED0E-4ABA-BCBA-FC7E1139766C}"/>
              </a:ext>
            </a:extLst>
          </p:cNvPr>
          <p:cNvSpPr>
            <a:spLocks noGrp="1"/>
          </p:cNvSpPr>
          <p:nvPr>
            <p:ph type="title"/>
          </p:nvPr>
        </p:nvSpPr>
        <p:spPr>
          <a:xfrm>
            <a:off x="621792" y="1161288"/>
            <a:ext cx="3602736" cy="4526280"/>
          </a:xfrm>
        </p:spPr>
        <p:txBody>
          <a:bodyPr>
            <a:normAutofit/>
          </a:bodyPr>
          <a:lstStyle/>
          <a:p>
            <a:r>
              <a:rPr lang="en-GB" dirty="0"/>
              <a:t>Why is this an issue for therapeutic community? </a:t>
            </a:r>
          </a:p>
        </p:txBody>
      </p:sp>
      <p:sp>
        <p:nvSpPr>
          <p:cNvPr id="16" name="Rectangle 15">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19D7389B-3D06-46B4-853C-DDFD04ACB32B}"/>
              </a:ext>
            </a:extLst>
          </p:cNvPr>
          <p:cNvGraphicFramePr>
            <a:graphicFrameLocks noGrp="1"/>
          </p:cNvGraphicFramePr>
          <p:nvPr>
            <p:ph idx="1"/>
            <p:extLst>
              <p:ext uri="{D42A27DB-BD31-4B8C-83A1-F6EECF244321}">
                <p14:modId xmlns:p14="http://schemas.microsoft.com/office/powerpoint/2010/main" val="1155246167"/>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02599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7"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1F88978-7F05-4A66-8E85-5EB88DCBA6E2}"/>
              </a:ext>
            </a:extLst>
          </p:cNvPr>
          <p:cNvSpPr>
            <a:spLocks noGrp="1"/>
          </p:cNvSpPr>
          <p:nvPr>
            <p:ph type="title"/>
          </p:nvPr>
        </p:nvSpPr>
        <p:spPr>
          <a:xfrm>
            <a:off x="1115568" y="548640"/>
            <a:ext cx="10168128" cy="1179576"/>
          </a:xfrm>
        </p:spPr>
        <p:txBody>
          <a:bodyPr>
            <a:normAutofit/>
          </a:bodyPr>
          <a:lstStyle/>
          <a:p>
            <a:r>
              <a:rPr lang="en-GB"/>
              <a:t>Can we really empathise?</a:t>
            </a:r>
            <a:endParaRPr lang="en-GB" dirty="0"/>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5EC98D2-EE18-4408-BFE9-3BD74F6756AF}"/>
              </a:ext>
            </a:extLst>
          </p:cNvPr>
          <p:cNvSpPr>
            <a:spLocks noGrp="1"/>
          </p:cNvSpPr>
          <p:nvPr>
            <p:ph idx="1"/>
          </p:nvPr>
        </p:nvSpPr>
        <p:spPr>
          <a:xfrm>
            <a:off x="1115568" y="2481943"/>
            <a:ext cx="10168128" cy="3695020"/>
          </a:xfrm>
        </p:spPr>
        <p:txBody>
          <a:bodyPr>
            <a:normAutofit fontScale="92500"/>
          </a:bodyPr>
          <a:lstStyle/>
          <a:p>
            <a:r>
              <a:rPr lang="en-GB" sz="2200" dirty="0"/>
              <a:t>Our westernised way of thinking about medicine and mental health, with things such as the DSM-IV as the main guidance to diagnosing mental health (</a:t>
            </a:r>
            <a:r>
              <a:rPr lang="en-GB" sz="2200" dirty="0" err="1"/>
              <a:t>Gergen</a:t>
            </a:r>
            <a:r>
              <a:rPr lang="en-GB" sz="2200" dirty="0"/>
              <a:t>,  2014), may not be in line with the cultural views of different societies. However, it is imperative to show equal respect and value (Baertschi, 2014). Additionally, if this is not achieved, then this is surely contradictory of the basic principles of this  therapy. </a:t>
            </a:r>
          </a:p>
          <a:p>
            <a:r>
              <a:rPr lang="en-GB" sz="2200" dirty="0"/>
              <a:t>It is unfair for patients to be engaging with therapists who are unable or unwilling to validate or discuss their real and cumulative experiences, because it makes the practitioner uncomfortable (Taylor, 2019). Furthermore, therapists may also be using defence mechanisms as a way to disassociate from societal hierarchy’s.</a:t>
            </a:r>
          </a:p>
          <a:p>
            <a:pPr marL="0" indent="0">
              <a:buNone/>
            </a:pPr>
            <a:endParaRPr lang="en-GB" sz="2200" dirty="0"/>
          </a:p>
          <a:p>
            <a:endParaRPr lang="en-GB" sz="2200" dirty="0"/>
          </a:p>
        </p:txBody>
      </p:sp>
    </p:spTree>
    <p:extLst>
      <p:ext uri="{BB962C8B-B14F-4D97-AF65-F5344CB8AC3E}">
        <p14:creationId xmlns:p14="http://schemas.microsoft.com/office/powerpoint/2010/main" val="23457364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9">
            <a:extLst>
              <a:ext uri="{FF2B5EF4-FFF2-40B4-BE49-F238E27FC236}">
                <a16:creationId xmlns:a16="http://schemas.microsoft.com/office/drawing/2014/main" id="{2D6FBB9D-1CAA-4D05-AB33-BABDFE17B8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4" name="Rectangle 11">
            <a:extLst>
              <a:ext uri="{FF2B5EF4-FFF2-40B4-BE49-F238E27FC236}">
                <a16:creationId xmlns:a16="http://schemas.microsoft.com/office/drawing/2014/main" id="{04727B71-B4B6-4823-80A1-68C40B475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Rectangle 13">
            <a:extLst>
              <a:ext uri="{FF2B5EF4-FFF2-40B4-BE49-F238E27FC236}">
                <a16:creationId xmlns:a16="http://schemas.microsoft.com/office/drawing/2014/main" id="{79A6DB05-9FB5-4B07-8675-74C23D4F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6" name="Rectangle 15">
            <a:extLst>
              <a:ext uri="{FF2B5EF4-FFF2-40B4-BE49-F238E27FC236}">
                <a16:creationId xmlns:a16="http://schemas.microsoft.com/office/drawing/2014/main" id="{5ACC6BB2-28F8-4405-829D-0562733BEE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0" name="Freeform: Shape 17">
            <a:extLst>
              <a:ext uri="{FF2B5EF4-FFF2-40B4-BE49-F238E27FC236}">
                <a16:creationId xmlns:a16="http://schemas.microsoft.com/office/drawing/2014/main" id="{5C2E53F0-AD54-4A55-99A0-EC896CE3C2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1899601"/>
          </a:xfrm>
          <a:custGeom>
            <a:avLst/>
            <a:gdLst>
              <a:gd name="connsiteX0" fmla="*/ 0 w 12188952"/>
              <a:gd name="connsiteY0" fmla="*/ 0 h 1899601"/>
              <a:gd name="connsiteX1" fmla="*/ 12188952 w 12188952"/>
              <a:gd name="connsiteY1" fmla="*/ 0 h 1899601"/>
              <a:gd name="connsiteX2" fmla="*/ 12188952 w 12188952"/>
              <a:gd name="connsiteY2" fmla="*/ 1635106 h 1899601"/>
              <a:gd name="connsiteX3" fmla="*/ 11356325 w 12188952"/>
              <a:gd name="connsiteY3" fmla="*/ 1707615 h 1899601"/>
              <a:gd name="connsiteX4" fmla="*/ 6096001 w 12188952"/>
              <a:gd name="connsiteY4" fmla="*/ 1899601 h 1899601"/>
              <a:gd name="connsiteX5" fmla="*/ 835678 w 12188952"/>
              <a:gd name="connsiteY5" fmla="*/ 1707615 h 1899601"/>
              <a:gd name="connsiteX6" fmla="*/ 0 w 12188952"/>
              <a:gd name="connsiteY6" fmla="*/ 1634841 h 189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1899601">
                <a:moveTo>
                  <a:pt x="0" y="0"/>
                </a:moveTo>
                <a:lnTo>
                  <a:pt x="12188952" y="0"/>
                </a:lnTo>
                <a:lnTo>
                  <a:pt x="12188952" y="1635106"/>
                </a:lnTo>
                <a:lnTo>
                  <a:pt x="11356325" y="1707615"/>
                </a:lnTo>
                <a:cubicBezTo>
                  <a:pt x="9739512" y="1831240"/>
                  <a:pt x="7961919" y="1899601"/>
                  <a:pt x="6096001" y="1899601"/>
                </a:cubicBezTo>
                <a:cubicBezTo>
                  <a:pt x="4230084" y="1899601"/>
                  <a:pt x="2452490" y="1831240"/>
                  <a:pt x="835678" y="1707615"/>
                </a:cubicBezTo>
                <a:lnTo>
                  <a:pt x="0" y="1634841"/>
                </a:lnTo>
                <a:close/>
              </a:path>
            </a:pathLst>
          </a:cu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1" name="Freeform: Shape 19">
            <a:extLst>
              <a:ext uri="{FF2B5EF4-FFF2-40B4-BE49-F238E27FC236}">
                <a16:creationId xmlns:a16="http://schemas.microsoft.com/office/drawing/2014/main" id="{D15F19F8-85EE-477A-ACBA-4B6D06978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890722"/>
          </a:xfrm>
          <a:custGeom>
            <a:avLst/>
            <a:gdLst>
              <a:gd name="connsiteX0" fmla="*/ 0 w 12192000"/>
              <a:gd name="connsiteY0" fmla="*/ 0 h 1890722"/>
              <a:gd name="connsiteX1" fmla="*/ 12192000 w 12192000"/>
              <a:gd name="connsiteY1" fmla="*/ 0 h 1890722"/>
              <a:gd name="connsiteX2" fmla="*/ 12192000 w 12192000"/>
              <a:gd name="connsiteY2" fmla="*/ 1626227 h 1890722"/>
              <a:gd name="connsiteX3" fmla="*/ 11359165 w 12192000"/>
              <a:gd name="connsiteY3" fmla="*/ 1698736 h 1890722"/>
              <a:gd name="connsiteX4" fmla="*/ 6097526 w 12192000"/>
              <a:gd name="connsiteY4" fmla="*/ 1890722 h 1890722"/>
              <a:gd name="connsiteX5" fmla="*/ 835887 w 12192000"/>
              <a:gd name="connsiteY5" fmla="*/ 1698736 h 1890722"/>
              <a:gd name="connsiteX6" fmla="*/ 0 w 12192000"/>
              <a:gd name="connsiteY6" fmla="*/ 1625962 h 18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1890722">
                <a:moveTo>
                  <a:pt x="0" y="0"/>
                </a:moveTo>
                <a:lnTo>
                  <a:pt x="12192000" y="0"/>
                </a:lnTo>
                <a:lnTo>
                  <a:pt x="12192000" y="1626227"/>
                </a:lnTo>
                <a:lnTo>
                  <a:pt x="11359165" y="1698736"/>
                </a:lnTo>
                <a:cubicBezTo>
                  <a:pt x="9741947" y="1822361"/>
                  <a:pt x="7963910" y="1890722"/>
                  <a:pt x="6097526" y="1890722"/>
                </a:cubicBezTo>
                <a:cubicBezTo>
                  <a:pt x="4231142" y="1890722"/>
                  <a:pt x="2453104" y="1822361"/>
                  <a:pt x="835887" y="1698736"/>
                </a:cubicBezTo>
                <a:lnTo>
                  <a:pt x="0" y="1625962"/>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6C6447F-89DC-4A5D-B003-B6394D0AB777}"/>
              </a:ext>
            </a:extLst>
          </p:cNvPr>
          <p:cNvSpPr>
            <a:spLocks noGrp="1"/>
          </p:cNvSpPr>
          <p:nvPr>
            <p:ph type="title"/>
          </p:nvPr>
        </p:nvSpPr>
        <p:spPr>
          <a:xfrm>
            <a:off x="838200" y="253397"/>
            <a:ext cx="10515600" cy="1273233"/>
          </a:xfrm>
        </p:spPr>
        <p:txBody>
          <a:bodyPr vert="horz" lIns="91440" tIns="45720" rIns="91440" bIns="45720" rtlCol="0" anchor="ctr">
            <a:normAutofit/>
          </a:bodyPr>
          <a:lstStyle/>
          <a:p>
            <a:r>
              <a:rPr lang="en-US"/>
              <a:t>Are we failing? </a:t>
            </a:r>
          </a:p>
        </p:txBody>
      </p:sp>
      <p:sp>
        <p:nvSpPr>
          <p:cNvPr id="22" name="Rectangle 21">
            <a:extLst>
              <a:ext uri="{FF2B5EF4-FFF2-40B4-BE49-F238E27FC236}">
                <a16:creationId xmlns:a16="http://schemas.microsoft.com/office/drawing/2014/main" id="{92C3387C-D24F-4737-8A37-1DC5CFF09C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7970"/>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2DF3C5E8-1752-432D-940E-291562F3E23E}"/>
              </a:ext>
            </a:extLst>
          </p:cNvPr>
          <p:cNvGraphicFramePr>
            <a:graphicFrameLocks noGrp="1"/>
          </p:cNvGraphicFramePr>
          <p:nvPr>
            <p:ph sz="half" idx="1"/>
            <p:extLst>
              <p:ext uri="{D42A27DB-BD31-4B8C-83A1-F6EECF244321}">
                <p14:modId xmlns:p14="http://schemas.microsoft.com/office/powerpoint/2010/main" val="2629831829"/>
              </p:ext>
            </p:extLst>
          </p:nvPr>
        </p:nvGraphicFramePr>
        <p:xfrm>
          <a:off x="838200" y="2184158"/>
          <a:ext cx="10515600" cy="406119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634443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01EF45-FA7F-41B7-8E5D-1BDDA126E542}"/>
              </a:ext>
            </a:extLst>
          </p:cNvPr>
          <p:cNvSpPr>
            <a:spLocks noGrp="1"/>
          </p:cNvSpPr>
          <p:nvPr>
            <p:ph type="title"/>
          </p:nvPr>
        </p:nvSpPr>
        <p:spPr/>
        <p:txBody>
          <a:bodyPr/>
          <a:lstStyle/>
          <a:p>
            <a:r>
              <a:rPr lang="en-GB" dirty="0"/>
              <a:t>Conclusion </a:t>
            </a:r>
          </a:p>
        </p:txBody>
      </p:sp>
      <p:sp>
        <p:nvSpPr>
          <p:cNvPr id="3" name="Content Placeholder 2">
            <a:extLst>
              <a:ext uri="{FF2B5EF4-FFF2-40B4-BE49-F238E27FC236}">
                <a16:creationId xmlns:a16="http://schemas.microsoft.com/office/drawing/2014/main" id="{47D55B85-736E-4C8F-AFCA-BD8ECDF1EDC4}"/>
              </a:ext>
            </a:extLst>
          </p:cNvPr>
          <p:cNvSpPr>
            <a:spLocks noGrp="1"/>
          </p:cNvSpPr>
          <p:nvPr>
            <p:ph idx="1"/>
          </p:nvPr>
        </p:nvSpPr>
        <p:spPr/>
        <p:txBody>
          <a:bodyPr>
            <a:normAutofit fontScale="85000" lnSpcReduction="20000"/>
          </a:bodyPr>
          <a:lstStyle/>
          <a:p>
            <a:pPr marL="0" indent="0">
              <a:buNone/>
            </a:pPr>
            <a:r>
              <a:rPr lang="en-GB" dirty="0"/>
              <a:t>A Pluralistic approach offers a diverse framework for therapy, and in theory, suggests all the right things to provide a culturally diverse solution to ethnic discourse, however, in practice, research suggests otherwise. That in order to truly respect and value other cultures, beliefs, social viewpoints, we have to truly understand, embrace and acknowledge their differences without being racist or judgmental or feeling less, or the need for hierarchy. </a:t>
            </a:r>
          </a:p>
          <a:p>
            <a:pPr marL="0" indent="0">
              <a:buNone/>
            </a:pPr>
            <a:r>
              <a:rPr lang="en-GB" dirty="0"/>
              <a:t>The Westernised approach to medical diagnoses is very methodical, practical and cognitively based, whereas is Eastern cultures, its more spiritual, emotive. Both live in very different realities. </a:t>
            </a:r>
          </a:p>
        </p:txBody>
      </p:sp>
    </p:spTree>
    <p:extLst>
      <p:ext uri="{BB962C8B-B14F-4D97-AF65-F5344CB8AC3E}">
        <p14:creationId xmlns:p14="http://schemas.microsoft.com/office/powerpoint/2010/main" val="9599521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9F3CD4B1-F1F5-47CD-9AE6-2E06D7E7EE81}"/>
              </a:ext>
            </a:extLst>
          </p:cNvPr>
          <p:cNvSpPr txBox="1">
            <a:spLocks noGrp="1"/>
          </p:cNvSpPr>
          <p:nvPr>
            <p:ph idx="1"/>
          </p:nvPr>
        </p:nvSpPr>
        <p:spPr>
          <a:xfrm>
            <a:off x="1116013" y="2478088"/>
            <a:ext cx="10167937" cy="4669163"/>
          </a:xfrm>
          <a:prstGeom prst="rect">
            <a:avLst/>
          </a:prstGeom>
          <a:noFill/>
        </p:spPr>
        <p:txBody>
          <a:bodyPr wrap="square" rtlCol="0">
            <a:spAutoFit/>
          </a:bodyPr>
          <a:lstStyle/>
          <a:p>
            <a:r>
              <a:rPr lang="en-GB" sz="900" dirty="0">
                <a:hlinkClick r:id="rId2" tooltip="http://scienceforwork.com/blog/culture-sensitive-management/"/>
              </a:rPr>
              <a:t>This Photo</a:t>
            </a:r>
            <a:r>
              <a:rPr lang="en-GB" sz="900" dirty="0"/>
              <a:t> by Unknown Author is licensed under </a:t>
            </a:r>
            <a:r>
              <a:rPr lang="en-GB" sz="900" dirty="0">
                <a:hlinkClick r:id="rId3" tooltip="https://creativecommons.org/licenses/by-nc-nd/3.0/"/>
              </a:rPr>
              <a:t>CC BY-NC-ND</a:t>
            </a:r>
            <a:endParaRPr lang="en-GB" sz="900" dirty="0"/>
          </a:p>
          <a:p>
            <a:pPr>
              <a:lnSpc>
                <a:spcPct val="100000"/>
              </a:lnSpc>
            </a:pPr>
            <a:r>
              <a:rPr lang="en-US" sz="1000" dirty="0"/>
              <a:t>Ashcroft, R., &amp; </a:t>
            </a:r>
            <a:r>
              <a:rPr lang="en-US" sz="1000" dirty="0" err="1"/>
              <a:t>Bevir</a:t>
            </a:r>
            <a:r>
              <a:rPr lang="en-US" sz="1000" dirty="0"/>
              <a:t>, M. . (2016). Pluralism, national identity and citizenship: Britain after Brexit. </a:t>
            </a:r>
            <a:r>
              <a:rPr lang="en-US" sz="1000" i="1" dirty="0"/>
              <a:t>Political quarterly</a:t>
            </a:r>
            <a:r>
              <a:rPr lang="en-US" sz="1000" dirty="0"/>
              <a:t>, 87 (3) https://escholarship.org/uc/item/76q941f4.</a:t>
            </a:r>
            <a:endParaRPr lang="en-GB" sz="1000" dirty="0"/>
          </a:p>
          <a:p>
            <a:pPr>
              <a:lnSpc>
                <a:spcPct val="100000"/>
              </a:lnSpc>
            </a:pPr>
            <a:r>
              <a:rPr lang="en-US" sz="1000" dirty="0"/>
              <a:t>Baertschi, B. (2014). Human dignity as a </a:t>
            </a:r>
            <a:r>
              <a:rPr lang="en-US" sz="1000" dirty="0" err="1"/>
              <a:t>Componenet</a:t>
            </a:r>
            <a:r>
              <a:rPr lang="en-US" sz="1000" dirty="0"/>
              <a:t> of a long-lasting and widespread conceptual construct. </a:t>
            </a:r>
            <a:r>
              <a:rPr lang="en-US" sz="1000" i="1" dirty="0"/>
              <a:t>Journal of Bioethical Inquiry</a:t>
            </a:r>
            <a:r>
              <a:rPr lang="en-US" sz="1000" dirty="0"/>
              <a:t>, 11 (2), 201-211p.</a:t>
            </a:r>
            <a:endParaRPr lang="en-GB" sz="1000" dirty="0"/>
          </a:p>
          <a:p>
            <a:pPr>
              <a:lnSpc>
                <a:spcPct val="100000"/>
              </a:lnSpc>
            </a:pPr>
            <a:r>
              <a:rPr lang="en-US" sz="1000" dirty="0"/>
              <a:t>Bayram, N., &amp; </a:t>
            </a:r>
            <a:r>
              <a:rPr lang="en-US" sz="1000" dirty="0" err="1"/>
              <a:t>Bilgel</a:t>
            </a:r>
            <a:r>
              <a:rPr lang="en-US" sz="1000" dirty="0"/>
              <a:t>, N. . (2008). The prevalence and socio-demographic correlations of depression, anxiety and stress among a group of university students. </a:t>
            </a:r>
            <a:r>
              <a:rPr lang="en-US" sz="1000" i="1" dirty="0"/>
              <a:t>Social psychiatry and psychiatric epidemiology</a:t>
            </a:r>
            <a:r>
              <a:rPr lang="en-US" sz="1000" dirty="0"/>
              <a:t>, 43(8), 667-672.</a:t>
            </a:r>
            <a:endParaRPr lang="en-GB" sz="1000" dirty="0"/>
          </a:p>
          <a:p>
            <a:pPr>
              <a:lnSpc>
                <a:spcPct val="100000"/>
              </a:lnSpc>
            </a:pPr>
            <a:r>
              <a:rPr lang="en-US" sz="1000" dirty="0"/>
              <a:t>British Association for Counsellors and Psychotherapy. (2019).</a:t>
            </a:r>
            <a:endParaRPr lang="en-GB" sz="1000" dirty="0"/>
          </a:p>
          <a:p>
            <a:pPr>
              <a:lnSpc>
                <a:spcPct val="100000"/>
              </a:lnSpc>
            </a:pPr>
            <a:r>
              <a:rPr lang="en-US" sz="1000" dirty="0"/>
              <a:t>Bufford, R. . (1998). Cognitive- </a:t>
            </a:r>
            <a:r>
              <a:rPr lang="en-US" sz="1000" dirty="0" err="1"/>
              <a:t>Behavioural</a:t>
            </a:r>
            <a:r>
              <a:rPr lang="en-US" sz="1000" dirty="0"/>
              <a:t> theory and therapy, and Postmodernism. </a:t>
            </a:r>
            <a:r>
              <a:rPr lang="en-US" sz="1000" i="1" dirty="0"/>
              <a:t>Faculty publications - Graduate school of Clinical psychology</a:t>
            </a:r>
            <a:r>
              <a:rPr lang="en-US" sz="1000" dirty="0"/>
              <a:t>, 50, .</a:t>
            </a:r>
            <a:endParaRPr lang="en-GB" sz="1000" dirty="0"/>
          </a:p>
          <a:p>
            <a:pPr>
              <a:lnSpc>
                <a:spcPct val="100000"/>
              </a:lnSpc>
            </a:pPr>
            <a:r>
              <a:rPr lang="en-US" sz="1000" dirty="0"/>
              <a:t>Christopher, A. N., &amp; </a:t>
            </a:r>
            <a:r>
              <a:rPr lang="en-US" sz="1000" dirty="0" err="1"/>
              <a:t>Wojda</a:t>
            </a:r>
            <a:r>
              <a:rPr lang="en-US" sz="1000" dirty="0"/>
              <a:t>, M. R. . (2008). Social dominance orientation, right-wing authoritarianism, sexism, and prejudice toward women in the workforce. </a:t>
            </a:r>
            <a:r>
              <a:rPr lang="en-US" sz="1000" i="1" dirty="0"/>
              <a:t>Psychology of Women Quarterly</a:t>
            </a:r>
            <a:r>
              <a:rPr lang="en-US" sz="1000" dirty="0"/>
              <a:t>, 32, 65–73. doi:10.1111/j.1471-6402.2007.00407.x.</a:t>
            </a:r>
            <a:endParaRPr lang="en-GB" sz="1000" dirty="0"/>
          </a:p>
          <a:p>
            <a:pPr>
              <a:lnSpc>
                <a:spcPct val="100000"/>
              </a:lnSpc>
            </a:pPr>
            <a:r>
              <a:rPr lang="en-US" sz="1000" dirty="0"/>
              <a:t>Cooper &amp; McLeod . (2010). </a:t>
            </a:r>
            <a:r>
              <a:rPr lang="en-US" sz="1000" i="1" dirty="0"/>
              <a:t>The practice of pluralistic practice .</a:t>
            </a:r>
            <a:r>
              <a:rPr lang="en-US" sz="1000" dirty="0"/>
              <a:t> </a:t>
            </a:r>
            <a:endParaRPr lang="en-GB" sz="1000" dirty="0"/>
          </a:p>
          <a:p>
            <a:pPr>
              <a:lnSpc>
                <a:spcPct val="100000"/>
              </a:lnSpc>
            </a:pPr>
            <a:r>
              <a:rPr lang="en-US" sz="1000" dirty="0"/>
              <a:t>Cooper, M., &amp; McLeod, J. . (2007). A </a:t>
            </a:r>
            <a:r>
              <a:rPr lang="en-US" sz="1000" dirty="0" err="1"/>
              <a:t>pluristic</a:t>
            </a:r>
            <a:r>
              <a:rPr lang="en-US" sz="1000" dirty="0"/>
              <a:t> framework for counselling and psychotherapy: Implications for research. </a:t>
            </a:r>
            <a:r>
              <a:rPr lang="en-US" sz="1000" i="1" dirty="0"/>
              <a:t>Counselling and Psychotherapy Research</a:t>
            </a:r>
            <a:r>
              <a:rPr lang="en-US" sz="1000" dirty="0"/>
              <a:t>, 7(3), 135-143.</a:t>
            </a:r>
            <a:endParaRPr lang="en-GB" sz="1000" dirty="0"/>
          </a:p>
          <a:p>
            <a:pPr>
              <a:lnSpc>
                <a:spcPct val="100000"/>
              </a:lnSpc>
            </a:pPr>
            <a:r>
              <a:rPr lang="en-US" sz="1000" dirty="0"/>
              <a:t>David, D., </a:t>
            </a:r>
            <a:r>
              <a:rPr lang="en-US" sz="1000" dirty="0" err="1"/>
              <a:t>Cotet</a:t>
            </a:r>
            <a:r>
              <a:rPr lang="en-US" sz="1000" dirty="0"/>
              <a:t>, C., </a:t>
            </a:r>
            <a:r>
              <a:rPr lang="en-US" sz="1000" dirty="0" err="1"/>
              <a:t>Matu</a:t>
            </a:r>
            <a:r>
              <a:rPr lang="en-US" sz="1000" dirty="0"/>
              <a:t>, S., </a:t>
            </a:r>
            <a:r>
              <a:rPr lang="en-US" sz="1000" dirty="0" err="1"/>
              <a:t>Mogoase</a:t>
            </a:r>
            <a:r>
              <a:rPr lang="en-US" sz="1000" dirty="0"/>
              <a:t>. C., &amp; Stefan. S. (2018 ). 50 Years of Rational Emotive and cognitive </a:t>
            </a:r>
            <a:r>
              <a:rPr lang="en-US" sz="1000" dirty="0" err="1"/>
              <a:t>behavioural</a:t>
            </a:r>
            <a:r>
              <a:rPr lang="en-US" sz="1000" dirty="0"/>
              <a:t> therapy: A systematic review and meta-analysis. </a:t>
            </a:r>
            <a:r>
              <a:rPr lang="en-US" sz="1000" i="1" dirty="0"/>
              <a:t>Journal of Clinical Psychology</a:t>
            </a:r>
            <a:r>
              <a:rPr lang="en-US" sz="1000" dirty="0"/>
              <a:t>, 74(3): 304–318.</a:t>
            </a:r>
            <a:endParaRPr lang="en-GB" sz="1000" dirty="0"/>
          </a:p>
          <a:p>
            <a:pPr>
              <a:lnSpc>
                <a:spcPct val="100000"/>
              </a:lnSpc>
            </a:pPr>
            <a:r>
              <a:rPr lang="en-US" sz="1000" dirty="0"/>
              <a:t>Devine, P. G. . (1989). Stereotypes and prejudice: Their automatic and controlled components. </a:t>
            </a:r>
            <a:r>
              <a:rPr lang="en-US" sz="1000" i="1" dirty="0"/>
              <a:t>Journal of personality and social psychology</a:t>
            </a:r>
            <a:r>
              <a:rPr lang="en-US" sz="1000" dirty="0"/>
              <a:t>, 56(1), 5.</a:t>
            </a:r>
            <a:endParaRPr lang="en-GB" sz="1000" dirty="0"/>
          </a:p>
          <a:p>
            <a:pPr>
              <a:lnSpc>
                <a:spcPct val="100000"/>
              </a:lnSpc>
            </a:pPr>
            <a:r>
              <a:rPr lang="en-US" sz="1000" dirty="0"/>
              <a:t>Fiske, S. T. . (2017). Prejudices in cultural contexts: Shared stereotypes (gender, age) versus variable stereotypes (race, ethnicity, religion). </a:t>
            </a:r>
            <a:r>
              <a:rPr lang="en-US" sz="1000" i="1" dirty="0"/>
              <a:t>Perspectives on psychological science</a:t>
            </a:r>
            <a:r>
              <a:rPr lang="en-US" sz="1000" dirty="0"/>
              <a:t>, 12(5), 791-799.</a:t>
            </a:r>
            <a:endParaRPr lang="en-GB" sz="1000" dirty="0"/>
          </a:p>
          <a:p>
            <a:endParaRPr lang="en-GB" sz="900" dirty="0"/>
          </a:p>
          <a:p>
            <a:endParaRPr lang="en-GB" sz="900" dirty="0"/>
          </a:p>
        </p:txBody>
      </p:sp>
      <p:sp>
        <p:nvSpPr>
          <p:cNvPr id="5" name="TextBox 4">
            <a:extLst>
              <a:ext uri="{FF2B5EF4-FFF2-40B4-BE49-F238E27FC236}">
                <a16:creationId xmlns:a16="http://schemas.microsoft.com/office/drawing/2014/main" id="{D09A055D-B4D2-4876-BF65-C38BED33B138}"/>
              </a:ext>
            </a:extLst>
          </p:cNvPr>
          <p:cNvSpPr txBox="1"/>
          <p:nvPr/>
        </p:nvSpPr>
        <p:spPr>
          <a:xfrm>
            <a:off x="1007165" y="357809"/>
            <a:ext cx="5287618" cy="646331"/>
          </a:xfrm>
          <a:prstGeom prst="rect">
            <a:avLst/>
          </a:prstGeom>
          <a:noFill/>
        </p:spPr>
        <p:txBody>
          <a:bodyPr wrap="square" rtlCol="0">
            <a:spAutoFit/>
          </a:bodyPr>
          <a:lstStyle/>
          <a:p>
            <a:r>
              <a:rPr lang="en-GB" sz="3600" dirty="0"/>
              <a:t>References </a:t>
            </a:r>
          </a:p>
        </p:txBody>
      </p:sp>
    </p:spTree>
    <p:extLst>
      <p:ext uri="{BB962C8B-B14F-4D97-AF65-F5344CB8AC3E}">
        <p14:creationId xmlns:p14="http://schemas.microsoft.com/office/powerpoint/2010/main" val="1433182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8555B7F-12DD-4E21-BCB8-4224BE4281A6}"/>
              </a:ext>
            </a:extLst>
          </p:cNvPr>
          <p:cNvSpPr>
            <a:spLocks noGrp="1"/>
          </p:cNvSpPr>
          <p:nvPr>
            <p:ph idx="1"/>
          </p:nvPr>
        </p:nvSpPr>
        <p:spPr>
          <a:xfrm>
            <a:off x="1115568" y="436098"/>
            <a:ext cx="10168128" cy="5736102"/>
          </a:xfrm>
        </p:spPr>
        <p:txBody>
          <a:bodyPr>
            <a:normAutofit fontScale="47500" lnSpcReduction="20000"/>
          </a:bodyPr>
          <a:lstStyle/>
          <a:p>
            <a:r>
              <a:rPr lang="en-US" dirty="0" err="1"/>
              <a:t>Gaudiano</a:t>
            </a:r>
            <a:r>
              <a:rPr lang="en-US" dirty="0"/>
              <a:t>, B. A. (2008). Cognitive-</a:t>
            </a:r>
            <a:r>
              <a:rPr lang="en-US" dirty="0" err="1"/>
              <a:t>Behavioural</a:t>
            </a:r>
            <a:r>
              <a:rPr lang="en-US" dirty="0"/>
              <a:t> Therapies: Achievements and Challenges. </a:t>
            </a:r>
            <a:r>
              <a:rPr lang="en-US" i="1" dirty="0"/>
              <a:t>Evidence Based Mental Health</a:t>
            </a:r>
            <a:r>
              <a:rPr lang="en-US" dirty="0"/>
              <a:t>, 11 (1): 5-7pp. Retrieved from https://www.ncbi.nlm.nih.gov/pmc/articles/PMC3673298/</a:t>
            </a:r>
            <a:endParaRPr lang="en-GB" dirty="0"/>
          </a:p>
          <a:p>
            <a:r>
              <a:rPr lang="en-US" dirty="0" err="1"/>
              <a:t>Gergen</a:t>
            </a:r>
            <a:r>
              <a:rPr lang="en-US" dirty="0"/>
              <a:t>, K. (Director). (17th April 2014). </a:t>
            </a:r>
            <a:r>
              <a:rPr lang="en-US" i="1" dirty="0"/>
              <a:t>Ken </a:t>
            </a:r>
            <a:r>
              <a:rPr lang="en-US" i="1" dirty="0" err="1"/>
              <a:t>Gergen</a:t>
            </a:r>
            <a:r>
              <a:rPr lang="en-US" i="1" dirty="0"/>
              <a:t> talks about Social constructivist ideas, theory and practice</a:t>
            </a:r>
            <a:r>
              <a:rPr lang="en-US" dirty="0"/>
              <a:t> [Motion Picture].</a:t>
            </a:r>
            <a:endParaRPr lang="en-GB" dirty="0"/>
          </a:p>
          <a:p>
            <a:r>
              <a:rPr lang="en-US" dirty="0"/>
              <a:t>Gilmore, J., Meeks, L., &amp; </a:t>
            </a:r>
            <a:r>
              <a:rPr lang="en-US" dirty="0" err="1"/>
              <a:t>Domke</a:t>
            </a:r>
            <a:r>
              <a:rPr lang="en-US" dirty="0"/>
              <a:t>, D. . (2013). Why do (we think) they hate us: Anti-Americanism, patriotic messages, and attributions of blame. </a:t>
            </a:r>
            <a:r>
              <a:rPr lang="en-US" i="1" dirty="0"/>
              <a:t>International Journal of Communication</a:t>
            </a:r>
            <a:r>
              <a:rPr lang="en-US" dirty="0"/>
              <a:t>, 7, 21.</a:t>
            </a:r>
            <a:endParaRPr lang="en-GB" dirty="0"/>
          </a:p>
          <a:p>
            <a:r>
              <a:rPr lang="en-US" dirty="0"/>
              <a:t>Glenn, D., </a:t>
            </a:r>
            <a:r>
              <a:rPr lang="en-US" dirty="0" err="1"/>
              <a:t>Golinelli</a:t>
            </a:r>
            <a:r>
              <a:rPr lang="en-US" dirty="0"/>
              <a:t>, D., Rose, R. D., Roy-Byrne, P., Stein, M. B., Sullivan, G., . . . </a:t>
            </a:r>
            <a:r>
              <a:rPr lang="en-US" dirty="0" err="1"/>
              <a:t>Craske</a:t>
            </a:r>
            <a:r>
              <a:rPr lang="en-US" dirty="0"/>
              <a:t>, M. G. (2013). who get the most out of Cognitive-Behavioral Therapy with anxiety disorders? the role of treatment dose and patient </a:t>
            </a:r>
            <a:r>
              <a:rPr lang="en-US" dirty="0" err="1"/>
              <a:t>enegagement</a:t>
            </a:r>
            <a:r>
              <a:rPr lang="en-US" dirty="0"/>
              <a:t>. </a:t>
            </a:r>
            <a:r>
              <a:rPr lang="en-US" i="1" dirty="0"/>
              <a:t>Journal of </a:t>
            </a:r>
            <a:r>
              <a:rPr lang="en-US" i="1" dirty="0" err="1"/>
              <a:t>Consutling</a:t>
            </a:r>
            <a:r>
              <a:rPr lang="en-US" i="1" dirty="0"/>
              <a:t> and Clinical Psychology</a:t>
            </a:r>
            <a:r>
              <a:rPr lang="en-US" dirty="0"/>
              <a:t>, 81 (4), 639-649pp.</a:t>
            </a:r>
            <a:endParaRPr lang="en-GB" dirty="0"/>
          </a:p>
          <a:p>
            <a:r>
              <a:rPr lang="en-US" dirty="0"/>
              <a:t>Grant, A., Mills, J., Mulhern, R., &amp; Short, N. (2004). </a:t>
            </a:r>
            <a:r>
              <a:rPr lang="en-US" i="1" dirty="0"/>
              <a:t>Cognitive </a:t>
            </a:r>
            <a:r>
              <a:rPr lang="en-US" i="1" dirty="0" err="1"/>
              <a:t>Behavioural</a:t>
            </a:r>
            <a:r>
              <a:rPr lang="en-US" i="1" dirty="0"/>
              <a:t> Therapy in Mental Health Care.</a:t>
            </a:r>
            <a:r>
              <a:rPr lang="en-US" dirty="0"/>
              <a:t> London: Sage Publications Ltd.</a:t>
            </a:r>
            <a:endParaRPr lang="en-GB" dirty="0"/>
          </a:p>
          <a:p>
            <a:r>
              <a:rPr lang="en-US" dirty="0"/>
              <a:t>Greenberg, L., S., Elliott, R., &amp; Pos, A. (2007). Emotion-Focused Therapy: An overview. </a:t>
            </a:r>
            <a:r>
              <a:rPr lang="en-US" i="1" dirty="0"/>
              <a:t>European Psychotherapy</a:t>
            </a:r>
            <a:r>
              <a:rPr lang="en-US" dirty="0"/>
              <a:t>, 7 (1), 19-39.</a:t>
            </a:r>
            <a:endParaRPr lang="en-GB" dirty="0"/>
          </a:p>
          <a:p>
            <a:r>
              <a:rPr lang="en-US" dirty="0"/>
              <a:t>Greenburg, L. S. . (2004). Emotion-focused therapy. </a:t>
            </a:r>
            <a:r>
              <a:rPr lang="en-US" i="1" dirty="0"/>
              <a:t>Clinical psychology and psychotherapy </a:t>
            </a:r>
            <a:r>
              <a:rPr lang="en-US" dirty="0"/>
              <a:t>, vol 11, 3-16.</a:t>
            </a:r>
            <a:endParaRPr lang="en-GB" dirty="0"/>
          </a:p>
          <a:p>
            <a:r>
              <a:rPr lang="en-US" dirty="0"/>
              <a:t>Herrmann, R. K., </a:t>
            </a:r>
            <a:r>
              <a:rPr lang="en-US" dirty="0" err="1"/>
              <a:t>Isernia</a:t>
            </a:r>
            <a:r>
              <a:rPr lang="en-US" dirty="0"/>
              <a:t>, P., &amp; </a:t>
            </a:r>
            <a:r>
              <a:rPr lang="en-US" dirty="0" err="1"/>
              <a:t>Segatti</a:t>
            </a:r>
            <a:r>
              <a:rPr lang="en-US" dirty="0"/>
              <a:t>, P. . (2009). Attachment to the nation and international relations: Dimensions of identity and their relationship to war and peace. </a:t>
            </a:r>
            <a:r>
              <a:rPr lang="en-US" i="1" dirty="0"/>
              <a:t>Political Psychology</a:t>
            </a:r>
            <a:r>
              <a:rPr lang="en-US" dirty="0"/>
              <a:t>, 30(5), 721-754.</a:t>
            </a:r>
            <a:endParaRPr lang="en-GB" dirty="0"/>
          </a:p>
          <a:p>
            <a:r>
              <a:rPr lang="en-US" dirty="0"/>
              <a:t>Jain, F. A., Walsh, R. N., Eisendrath, S. J., Christensen, S., &amp; Cahn, B. R. (2015). critical analysis of the efficacy of meditation therapies for acute and subacute phase treatment for depressive disorders: A systematic. </a:t>
            </a:r>
            <a:r>
              <a:rPr lang="en-US" i="1" dirty="0"/>
              <a:t>Psychosomatics</a:t>
            </a:r>
            <a:r>
              <a:rPr lang="en-US" dirty="0"/>
              <a:t>, 56 (2), 140-152p.</a:t>
            </a:r>
            <a:endParaRPr lang="en-GB" dirty="0"/>
          </a:p>
          <a:p>
            <a:r>
              <a:rPr lang="en-US" dirty="0"/>
              <a:t>Kabat-Zinn, J. (2003). Mindfulness-Based Interventions in Context: Past, Present and Future. </a:t>
            </a:r>
            <a:r>
              <a:rPr lang="en-US" i="1" dirty="0"/>
              <a:t>Clinical Psychology: Science and Practice</a:t>
            </a:r>
            <a:r>
              <a:rPr lang="en-US" dirty="0"/>
              <a:t>, Vol (10): 144-156p.</a:t>
            </a:r>
            <a:endParaRPr lang="en-GB" dirty="0"/>
          </a:p>
          <a:p>
            <a:r>
              <a:rPr lang="en-US" dirty="0"/>
              <a:t>Kareem, J., &amp; Littlewood, R. (1992). </a:t>
            </a:r>
            <a:r>
              <a:rPr lang="en-US" i="1" dirty="0"/>
              <a:t>Intercultural therapy.</a:t>
            </a:r>
            <a:r>
              <a:rPr lang="en-US" dirty="0"/>
              <a:t> London: Blackwell.</a:t>
            </a:r>
            <a:endParaRPr lang="en-GB" dirty="0"/>
          </a:p>
          <a:p>
            <a:r>
              <a:rPr lang="en-US" dirty="0"/>
              <a:t>Kaufmann, E., &amp; Harris, G. (2015). “White Flight” or positive contact? Local diversity and attitudes to immigration in Britain. </a:t>
            </a:r>
            <a:r>
              <a:rPr lang="en-US" i="1" dirty="0"/>
              <a:t>Comp Political Stud </a:t>
            </a:r>
            <a:r>
              <a:rPr lang="en-US" dirty="0"/>
              <a:t>, 48, 1563–1690.</a:t>
            </a:r>
            <a:endParaRPr lang="en-GB" dirty="0"/>
          </a:p>
          <a:p>
            <a:endParaRPr lang="en-GB" dirty="0"/>
          </a:p>
        </p:txBody>
      </p:sp>
    </p:spTree>
    <p:extLst>
      <p:ext uri="{BB962C8B-B14F-4D97-AF65-F5344CB8AC3E}">
        <p14:creationId xmlns:p14="http://schemas.microsoft.com/office/powerpoint/2010/main" val="35418246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90BCACD-0D4B-4A06-A554-509E9BD6605D}"/>
              </a:ext>
            </a:extLst>
          </p:cNvPr>
          <p:cNvSpPr>
            <a:spLocks noGrp="1"/>
          </p:cNvSpPr>
          <p:nvPr>
            <p:ph idx="1"/>
          </p:nvPr>
        </p:nvSpPr>
        <p:spPr>
          <a:xfrm>
            <a:off x="1115568" y="365760"/>
            <a:ext cx="10168128" cy="5806440"/>
          </a:xfrm>
        </p:spPr>
        <p:txBody>
          <a:bodyPr>
            <a:normAutofit fontScale="55000" lnSpcReduction="20000"/>
          </a:bodyPr>
          <a:lstStyle/>
          <a:p>
            <a:r>
              <a:rPr lang="en-US" dirty="0" err="1"/>
              <a:t>Kehn</a:t>
            </a:r>
            <a:r>
              <a:rPr lang="en-US" dirty="0"/>
              <a:t>, A., &amp; </a:t>
            </a:r>
            <a:r>
              <a:rPr lang="en-US" dirty="0" err="1"/>
              <a:t>Ruthig</a:t>
            </a:r>
            <a:r>
              <a:rPr lang="en-US" dirty="0"/>
              <a:t>, J. C. . (2013). Perceptions of gender discrimination across six decades: The moderating roles of gender and age. </a:t>
            </a:r>
            <a:r>
              <a:rPr lang="en-US" i="1" dirty="0"/>
              <a:t>Sex Roles</a:t>
            </a:r>
            <a:r>
              <a:rPr lang="en-US" dirty="0"/>
              <a:t>, 69(5-6), 289-296.</a:t>
            </a:r>
            <a:endParaRPr lang="en-GB" dirty="0"/>
          </a:p>
          <a:p>
            <a:r>
              <a:rPr lang="en-US" dirty="0"/>
              <a:t>Kelly, G. A. (1991a (original was published in 1955)). </a:t>
            </a:r>
            <a:r>
              <a:rPr lang="en-US" i="1" dirty="0"/>
              <a:t>The psychology of personal constructs: Vol. 1. A theory of personality.</a:t>
            </a:r>
            <a:r>
              <a:rPr lang="en-US" dirty="0"/>
              <a:t> London: Routledge.</a:t>
            </a:r>
            <a:endParaRPr lang="en-GB" dirty="0"/>
          </a:p>
          <a:p>
            <a:r>
              <a:rPr lang="en-US" dirty="0"/>
              <a:t>Kite, M., &amp; Whitley, M. (2016). </a:t>
            </a:r>
            <a:r>
              <a:rPr lang="en-US" i="1" dirty="0"/>
              <a:t>Psychology of prejudice and discrimination (3rd ed.).</a:t>
            </a:r>
            <a:r>
              <a:rPr lang="en-US" dirty="0"/>
              <a:t> New York: Routledge.</a:t>
            </a:r>
            <a:endParaRPr lang="en-GB" dirty="0"/>
          </a:p>
          <a:p>
            <a:r>
              <a:rPr lang="en-US" dirty="0" err="1"/>
              <a:t>Laungani</a:t>
            </a:r>
            <a:r>
              <a:rPr lang="en-US" dirty="0"/>
              <a:t>, P. (2005). Building multicultural counselling bridges: the holy grail or a poisoned chalice? </a:t>
            </a:r>
            <a:r>
              <a:rPr lang="en-US" i="1" dirty="0"/>
              <a:t>Counselling psychology quarterly</a:t>
            </a:r>
            <a:r>
              <a:rPr lang="en-US" dirty="0"/>
              <a:t>, 18 (4), 247-259.</a:t>
            </a:r>
            <a:endParaRPr lang="en-GB" dirty="0"/>
          </a:p>
          <a:p>
            <a:r>
              <a:rPr lang="en-US" dirty="0"/>
              <a:t>McLeod, J. (2020, January 10). </a:t>
            </a:r>
            <a:r>
              <a:rPr lang="en-US" i="1" dirty="0"/>
              <a:t>Pluralistic practice</a:t>
            </a:r>
            <a:r>
              <a:rPr lang="en-US" dirty="0"/>
              <a:t>. Retrieved from Pluralistic practice - celebrating diversity in therapy.</a:t>
            </a:r>
            <a:endParaRPr lang="en-GB" dirty="0"/>
          </a:p>
          <a:p>
            <a:r>
              <a:rPr lang="en-US" dirty="0" err="1"/>
              <a:t>Msebele</a:t>
            </a:r>
            <a:r>
              <a:rPr lang="en-US" dirty="0"/>
              <a:t>, N., &amp; Brown, H. (2011). Racism in the consulting room: Myth or reality? </a:t>
            </a:r>
            <a:r>
              <a:rPr lang="en-US" i="1" dirty="0"/>
              <a:t>Psychoanalytic review</a:t>
            </a:r>
            <a:r>
              <a:rPr lang="en-US" dirty="0"/>
              <a:t>, 98 (4), 451- 492.</a:t>
            </a:r>
            <a:endParaRPr lang="en-GB" dirty="0"/>
          </a:p>
          <a:p>
            <a:r>
              <a:rPr lang="en-US" dirty="0"/>
              <a:t>Myers, Jefferson, Anderson, </a:t>
            </a:r>
            <a:r>
              <a:rPr lang="en-US" dirty="0" err="1"/>
              <a:t>godfrey</a:t>
            </a:r>
            <a:r>
              <a:rPr lang="en-US" dirty="0"/>
              <a:t> &amp; Purnell, . (2009). </a:t>
            </a:r>
            <a:r>
              <a:rPr lang="en-US" i="1" dirty="0"/>
              <a:t>Culture and mental health: Sociocultural influences, theory, and practice.</a:t>
            </a:r>
            <a:r>
              <a:rPr lang="en-US" dirty="0"/>
              <a:t> Oxford : Wiley &amp; Sons .</a:t>
            </a:r>
            <a:endParaRPr lang="en-GB" dirty="0"/>
          </a:p>
          <a:p>
            <a:r>
              <a:rPr lang="en-US" dirty="0"/>
              <a:t>National Institute for health and Care and Excellence . (2009). Retrieved from National Institute for health and Care and Excellence : https://www.nice.org.uk/</a:t>
            </a:r>
            <a:endParaRPr lang="en-GB" dirty="0"/>
          </a:p>
          <a:p>
            <a:r>
              <a:rPr lang="en-US" dirty="0" err="1"/>
              <a:t>Opotow</a:t>
            </a:r>
            <a:r>
              <a:rPr lang="en-US" dirty="0"/>
              <a:t>, S., Gerson, J., &amp; Woodside, S. (2005). From moral exclusion to moral inclusion: Theory for teaching peace. </a:t>
            </a:r>
            <a:r>
              <a:rPr lang="en-US" i="1" dirty="0"/>
              <a:t>Theory into practice</a:t>
            </a:r>
            <a:r>
              <a:rPr lang="en-US" dirty="0"/>
              <a:t>, 44(4), 303-318.</a:t>
            </a:r>
            <a:endParaRPr lang="en-GB" dirty="0"/>
          </a:p>
          <a:p>
            <a:r>
              <a:rPr lang="en-US" dirty="0" err="1"/>
              <a:t>Patsiopoulous</a:t>
            </a:r>
            <a:r>
              <a:rPr lang="en-US" dirty="0"/>
              <a:t>, A. T. &amp; Buchanan, M. J. (2011). The practice of self-compassion in counselling: a narrative inquiry . </a:t>
            </a:r>
            <a:r>
              <a:rPr lang="en-US" i="1" dirty="0"/>
              <a:t>Professional psychology: Research and practice</a:t>
            </a:r>
            <a:r>
              <a:rPr lang="en-US" dirty="0"/>
              <a:t>, 42 (4), 301-307.</a:t>
            </a:r>
            <a:endParaRPr lang="en-GB" dirty="0"/>
          </a:p>
          <a:p>
            <a:endParaRPr lang="en-GB" dirty="0"/>
          </a:p>
        </p:txBody>
      </p:sp>
    </p:spTree>
    <p:extLst>
      <p:ext uri="{BB962C8B-B14F-4D97-AF65-F5344CB8AC3E}">
        <p14:creationId xmlns:p14="http://schemas.microsoft.com/office/powerpoint/2010/main" val="4795432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
            <a:extLst>
              <a:ext uri="{FF2B5EF4-FFF2-40B4-BE49-F238E27FC236}">
                <a16:creationId xmlns:a16="http://schemas.microsoft.com/office/drawing/2014/main" id="{BF794137-74F2-45BD-9D25-5CA946256595}"/>
              </a:ext>
            </a:extLst>
          </p:cNvPr>
          <p:cNvSpPr>
            <a:spLocks noGrp="1" noChangeArrowheads="1"/>
          </p:cNvSpPr>
          <p:nvPr>
            <p:ph idx="1"/>
          </p:nvPr>
        </p:nvSpPr>
        <p:spPr bwMode="auto">
          <a:xfrm>
            <a:off x="1116013" y="477838"/>
            <a:ext cx="10167937" cy="5694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Ashcroft, R., &amp; Bevir, M. . (2016). Pluralism, national identity and citizenship: Britain after Brexit. </a:t>
            </a:r>
            <a:r>
              <a:rPr kumimoji="0" lang="en-US" altLang="en-US" sz="1100" b="0" i="1"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Political quarterly</a:t>
            </a: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87 (3) https://escholarship.org/uc/item/76q941f4.</a:t>
            </a:r>
            <a:endParaRPr kumimoji="0" lang="en-GB" altLang="en-US" sz="11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Baertschi, B. (2014). Human dignity as a Componenet of a long-lasting and widespread conceptual construct. </a:t>
            </a:r>
            <a:r>
              <a:rPr kumimoji="0" lang="en-US" altLang="en-US" sz="1100" b="0" i="1"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Journal of Bioethical Inquiry</a:t>
            </a: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11 (2), 201-211p.</a:t>
            </a:r>
            <a:endParaRPr kumimoji="0" lang="en-GB" altLang="en-US" sz="11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Bayram, N., &amp; Bilgel, N. . (2008). The prevalence and socio-demographic correlations of depression, anxiety and stress among a group of university students. </a:t>
            </a:r>
            <a:r>
              <a:rPr kumimoji="0" lang="en-US" altLang="en-US" sz="1100" b="0" i="1"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Social psychiatry and psychiatric epidemiology</a:t>
            </a: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43(8), 667-672.</a:t>
            </a:r>
            <a:endParaRPr kumimoji="0" lang="en-GB" altLang="en-US" sz="11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British Association for Counsellors and Psychotherapy. (2019).</a:t>
            </a:r>
            <a:endParaRPr kumimoji="0" lang="en-GB" altLang="en-US" sz="11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Bufford, R. . (1998). Cognitive- Behavioural theory and therapy, and Postmodernism. </a:t>
            </a:r>
            <a:r>
              <a:rPr kumimoji="0" lang="en-US" altLang="en-US" sz="1100" b="0" i="1"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Faculty publications - Graduate school of Clinical psychology</a:t>
            </a: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50, .</a:t>
            </a:r>
            <a:endParaRPr kumimoji="0" lang="en-GB" altLang="en-US" sz="11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Christopher, A. N., &amp; Wojda, M. R. . (2008). Social dominance orientation, right-wing authoritarianism, sexism, and prejudice toward women in the workforce. </a:t>
            </a:r>
            <a:r>
              <a:rPr kumimoji="0" lang="en-US" altLang="en-US" sz="1100" b="0" i="1"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Psychology of Women Quarterly</a:t>
            </a: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32, 65–73. doi:10.1111/j.1471-6402.2007.00407.x.</a:t>
            </a:r>
            <a:endParaRPr kumimoji="0" lang="en-GB" altLang="en-US" sz="11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Cooper &amp; McLeod . (2010). </a:t>
            </a:r>
            <a:r>
              <a:rPr kumimoji="0" lang="en-US" altLang="en-US" sz="1100" b="0" i="1"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The practice of pluralistic practice .</a:t>
            </a: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endParaRPr kumimoji="0" lang="en-GB" altLang="en-US" sz="11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Cooper, M., &amp; McLeod, J. . (2007). A pluristic framework for counselling and psychotherapy: Implications for research. </a:t>
            </a:r>
            <a:r>
              <a:rPr kumimoji="0" lang="en-US" altLang="en-US" sz="1100" b="0" i="1"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Counselling and Psychotherapy Research</a:t>
            </a: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7(3), 135-143.</a:t>
            </a:r>
            <a:endParaRPr kumimoji="0" lang="en-GB" altLang="en-US" sz="11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David, D., Cotet, C., Matu, S., Mogoase. C., &amp; Stefan. S. (2018 ). 50 Years of Rational Emotive and cognitive behavioural therapy: A systematic review and meta-analysis. </a:t>
            </a:r>
            <a:r>
              <a:rPr kumimoji="0" lang="en-US" altLang="en-US" sz="1100" b="0" i="1"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Journal of Clinical Psychology</a:t>
            </a: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74(3): 304–318.</a:t>
            </a:r>
            <a:endParaRPr kumimoji="0" lang="en-GB" altLang="en-US" sz="11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Devine, P. G. . (1989). Stereotypes and prejudice: Their automatic and controlled components. </a:t>
            </a:r>
            <a:r>
              <a:rPr kumimoji="0" lang="en-US" altLang="en-US" sz="1100" b="0" i="1"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Journal of personality and social psychology</a:t>
            </a: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56(1), 5.</a:t>
            </a:r>
            <a:endParaRPr kumimoji="0" lang="en-GB" altLang="en-US" sz="11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Fiske, S. T. . (2017). Prejudices in cultural contexts: Shared stereotypes (gender, age) versus variable stereotypes (race, ethnicity, religion). </a:t>
            </a:r>
            <a:r>
              <a:rPr kumimoji="0" lang="en-US" altLang="en-US" sz="1100" b="0" i="1"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Perspectives on psychological science</a:t>
            </a: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12(5), 791-799.</a:t>
            </a:r>
            <a:endParaRPr kumimoji="0" lang="en-GB" altLang="en-US" sz="11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Gaudiano, B. A. (2008). Cognitive-Behavioural Therapies: Achievements and Challenges. </a:t>
            </a:r>
            <a:r>
              <a:rPr kumimoji="0" lang="en-US" altLang="en-US" sz="1100" b="0" i="1"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Evidence Based Mental Health</a:t>
            </a: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11 (1): 5-7pp. Retrieved from https://www.ncbi.nlm.nih.gov/pmc/articles/PMC3673298/</a:t>
            </a:r>
            <a:endParaRPr kumimoji="0" lang="en-GB" altLang="en-US" sz="11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Gergen, K. (Director). (17th April 2014). </a:t>
            </a:r>
            <a:r>
              <a:rPr kumimoji="0" lang="en-US" altLang="en-US" sz="1100" b="0" i="1"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Ken Gergen talks about Social constructivist ideas, theory and practice</a:t>
            </a: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[Motion Picture].</a:t>
            </a:r>
            <a:endParaRPr kumimoji="0" lang="en-GB" altLang="en-US" sz="11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Gilmore, J., Meeks, L., &amp; Domke, D. . (2013). Why do (we think) they hate us: Anti-Americanism, patriotic messages, and attributions of blame. </a:t>
            </a:r>
            <a:r>
              <a:rPr kumimoji="0" lang="en-US" altLang="en-US" sz="1100" b="0" i="1"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International Journal of Communication</a:t>
            </a: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7, 21.</a:t>
            </a:r>
            <a:endParaRPr kumimoji="0" lang="en-GB" altLang="en-US" sz="11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Glenn, D., Golinelli, D., Rose, R. D., Roy-Byrne, P., Stein, M. B., Sullivan, G., . . . Craske, M. G. (2013). who get the most out of Cognitive-Behavioral Therapy with anxiety disorders? the role of treatment dose and patient enegagement. </a:t>
            </a:r>
            <a:r>
              <a:rPr kumimoji="0" lang="en-US" altLang="en-US" sz="1100" b="0" i="1"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Journal of Consutling and Clinical Psychology</a:t>
            </a: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81 (4), 639-649pp.</a:t>
            </a:r>
            <a:endParaRPr kumimoji="0" lang="en-GB" altLang="en-US" sz="11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Grant, A., Mills, J., Mulhern, R., &amp; Short, N. (2004). </a:t>
            </a:r>
            <a:r>
              <a:rPr kumimoji="0" lang="en-US" altLang="en-US" sz="1100" b="0" i="1"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Cognitive Behavioural Therapy in Mental Health Care.</a:t>
            </a: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London: Sage Publications Ltd.</a:t>
            </a:r>
            <a:endParaRPr kumimoji="0" lang="en-GB" altLang="en-US" sz="11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Greenberg, L., S., Elliott, R., &amp; Pos, A. (2007). Emotion-Focused Therapy: An overview. </a:t>
            </a:r>
            <a:r>
              <a:rPr kumimoji="0" lang="en-US" altLang="en-US" sz="1100" b="0" i="1"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European Psychotherapy</a:t>
            </a: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7 (1), 19-39.</a:t>
            </a:r>
            <a:endParaRPr kumimoji="0" lang="en-GB" altLang="en-US" sz="11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Greenburg, L. S. . (2004). Emotion-focused therapy. </a:t>
            </a:r>
            <a:r>
              <a:rPr kumimoji="0" lang="en-US" altLang="en-US" sz="1100" b="0" i="1"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Clinical psychology and psychotherapy </a:t>
            </a: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vol 11, 3-16.</a:t>
            </a:r>
            <a:endParaRPr kumimoji="0" lang="en-GB" altLang="en-US" sz="11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Herrmann, R. K., Isernia, P., &amp; Segatti, P. . (2009). Attachment to the nation and international relations: Dimensions of identity and their relationship to war and peace. </a:t>
            </a:r>
            <a:r>
              <a:rPr kumimoji="0" lang="en-US" altLang="en-US" sz="1100" b="0" i="1"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Political Psychology</a:t>
            </a: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30(5), 721-754.</a:t>
            </a:r>
            <a:endParaRPr kumimoji="0" lang="en-GB" altLang="en-US" sz="11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Jain, F. A., Walsh, R. N., Eisendrath, S. J., Christensen, S., &amp; Cahn, B. R. (2015). critical analysis of the efficacy of meditation therapies for acute and subacute phase treatment for depressive disorders: A systematic. </a:t>
            </a:r>
            <a:r>
              <a:rPr kumimoji="0" lang="en-US" altLang="en-US" sz="1100" b="0" i="1"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Psychosomatics</a:t>
            </a: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56 (2), 140-152p.</a:t>
            </a:r>
            <a:endParaRPr kumimoji="0" lang="en-GB" altLang="en-US" sz="11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Kabat-Zinn, J. (2003). Mindfulness-Based Interventions in Context: Past, Present and Future. </a:t>
            </a:r>
            <a:r>
              <a:rPr kumimoji="0" lang="en-US" altLang="en-US" sz="1100" b="0" i="1"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Clinical Psychology: Science and Practice</a:t>
            </a: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Vol (10): 144-156p.</a:t>
            </a:r>
            <a:endParaRPr kumimoji="0" lang="en-GB" altLang="en-US" sz="11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Kareem, J., &amp; Littlewood, R. (1992). </a:t>
            </a:r>
            <a:r>
              <a:rPr kumimoji="0" lang="en-US" altLang="en-US" sz="1100" b="0" i="1"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Intercultural therapy.</a:t>
            </a: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London: Blackwell.</a:t>
            </a:r>
            <a:endParaRPr kumimoji="0" lang="en-GB" altLang="en-US" sz="11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Kaufmann, E., &amp; Harris, G. (2015). “White Flight” or positive contact? Local diversity and attitudes to immigration in Britain. </a:t>
            </a:r>
            <a:r>
              <a:rPr kumimoji="0" lang="en-US" altLang="en-US" sz="1100" b="0" i="1"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Comp Political Stud </a:t>
            </a: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48, 1563–1690.</a:t>
            </a:r>
            <a:endParaRPr kumimoji="0" lang="en-GB" altLang="en-US" sz="11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Kehn, A., &amp; Ruthig, J. C. . (2013). Perceptions of gender discrimination across six decades: The moderating roles of gender and age. </a:t>
            </a:r>
            <a:r>
              <a:rPr kumimoji="0" lang="en-US" altLang="en-US" sz="1100" b="0" i="1"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Sex Roles</a:t>
            </a: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69(5-6), 289-296.</a:t>
            </a:r>
            <a:endParaRPr kumimoji="0" lang="en-GB" altLang="en-US" sz="11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Kelly, G. A. (1991a (original was published in 1955)). </a:t>
            </a:r>
            <a:r>
              <a:rPr kumimoji="0" lang="en-US" altLang="en-US" sz="1100" b="0" i="1"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The psychology of personal constructs: Vol. 1. A theory of personality.</a:t>
            </a: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London: Routledge.</a:t>
            </a:r>
            <a:endParaRPr kumimoji="0" lang="en-GB" altLang="en-US" sz="11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Kite, M., &amp; Whitley, M. (2016). </a:t>
            </a:r>
            <a:r>
              <a:rPr kumimoji="0" lang="en-US" altLang="en-US" sz="1100" b="0" i="1"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Psychology of prejudice and discrimination (3rd ed.).</a:t>
            </a: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New York: Routledge.</a:t>
            </a:r>
            <a:endParaRPr kumimoji="0" lang="en-GB" altLang="en-US" sz="11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Laungani, P. (2005). Building multicultural counselling bridges: the holy grail or a poisoned chalice? </a:t>
            </a:r>
            <a:r>
              <a:rPr kumimoji="0" lang="en-US" altLang="en-US" sz="1100" b="0" i="1"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Counselling psychology quarterly</a:t>
            </a: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18 (4), 247-259.</a:t>
            </a:r>
            <a:endParaRPr kumimoji="0" lang="en-GB" altLang="en-US" sz="11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McLeod, J. (2020, January 10). </a:t>
            </a:r>
            <a:r>
              <a:rPr kumimoji="0" lang="en-US" altLang="en-US" sz="1100" b="0" i="1"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Pluralistic practice</a:t>
            </a: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Pluralistic practice - celebrating diversity in therapy.</a:t>
            </a:r>
            <a:endParaRPr kumimoji="0" lang="en-GB" altLang="en-US" sz="11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Msebele, N., &amp; Brown, H. (2011). Racism in the consulting room: Myth or reality? </a:t>
            </a:r>
            <a:r>
              <a:rPr kumimoji="0" lang="en-US" altLang="en-US" sz="1100" b="0" i="1"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Psychoanalytic review</a:t>
            </a: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98 (4), 451- 492.</a:t>
            </a:r>
            <a:endParaRPr kumimoji="0" lang="en-GB" altLang="en-US" sz="11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Myers, Jefferson, Anderson, godfrey &amp; Purnell, . (2009). </a:t>
            </a:r>
            <a:r>
              <a:rPr kumimoji="0" lang="en-US" altLang="en-US" sz="1100" b="0" i="1"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Culture and mental health: Sociocultural influences, theory, and practice.</a:t>
            </a: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Oxford : Wiley &amp; Sons .</a:t>
            </a:r>
            <a:endParaRPr kumimoji="0" lang="en-GB" altLang="en-US" sz="11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National Institute for health and Care and Excellence . (2009). Retrieved from National Institute for health and Care and Excellence : https://www.nice.org.uk/</a:t>
            </a:r>
            <a:endParaRPr kumimoji="0" lang="en-GB" altLang="en-US" sz="11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Opotow, S., Gerson, J., &amp; Woodside, S. (2005). From moral exclusion to moral inclusion: Theory for teaching peace. </a:t>
            </a:r>
            <a:r>
              <a:rPr kumimoji="0" lang="en-US" altLang="en-US" sz="1100" b="0" i="1"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Theory into practice</a:t>
            </a: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44(4), 303-318.</a:t>
            </a:r>
            <a:endParaRPr kumimoji="0" lang="en-GB" altLang="en-US" sz="11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Patsiopoulous, A. T. &amp; Buchanan, M. J. (2011). The practice of self-compassion in counselling: a narrative inquiry . </a:t>
            </a:r>
            <a:r>
              <a:rPr kumimoji="0" lang="en-US" altLang="en-US" sz="1100" b="0" i="1"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Professional psychology: Research and practice</a:t>
            </a: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42 (4), 301-307.</a:t>
            </a:r>
            <a:endParaRPr kumimoji="0" lang="en-GB" altLang="en-US" sz="11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Roets, A., Van Hiel, A., &amp; Dhont, K. (2012). Is sexism a gender issue? A motivated social cognition perspective on men's and women's sexist attitudes toward own and other gender. </a:t>
            </a:r>
            <a:r>
              <a:rPr kumimoji="0" lang="en-US" altLang="en-US" sz="1100" b="0" i="1"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European Journal of Personality</a:t>
            </a: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26(3), 350-359.</a:t>
            </a:r>
            <a:endParaRPr kumimoji="0" lang="en-GB" altLang="en-US" sz="11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Sibbett, C. (2019, December 6th ). </a:t>
            </a:r>
            <a:r>
              <a:rPr kumimoji="0" lang="en-US" altLang="en-US" sz="1100" b="0" i="1"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Pluralistic art psychotherapy: Valuing diverse lenses.</a:t>
            </a: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Pluralistic practice - celebrating diversity in therapy: http://pluralisticpractice.com/2019/12/06/pluralistic-art-psychotherapy-valuing-diverse-lenses/</a:t>
            </a:r>
            <a:endParaRPr kumimoji="0" lang="en-GB" altLang="en-US" sz="11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Son Hing, L. S., Chung-Yan, G. A., Hamilton, L. K., &amp; Zanna, M. P. . (2008). A two-dimensional model that employs explicit and implicit attitudes to characterize prejudice. </a:t>
            </a:r>
            <a:r>
              <a:rPr kumimoji="0" lang="en-US" altLang="en-US" sz="1100" b="0" i="1"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Journal of Personality and Social Psychology</a:t>
            </a: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94(6), 971.</a:t>
            </a:r>
            <a:endParaRPr kumimoji="0" lang="en-GB" altLang="en-US" sz="11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Taylor, F. (2019). As much space as we can imagine . </a:t>
            </a:r>
            <a:r>
              <a:rPr kumimoji="0" lang="en-US" altLang="en-US" sz="1100" b="0" i="1"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Therapy today </a:t>
            </a: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Vol 30 (8), .</a:t>
            </a:r>
            <a:endParaRPr kumimoji="0" lang="en-GB" altLang="en-US" sz="11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787560412"/>
      </p:ext>
    </p:extLst>
  </p:cSld>
  <p:clrMapOvr>
    <a:masterClrMapping/>
  </p:clrMapOvr>
</p:sld>
</file>

<file path=ppt/theme/theme1.xml><?xml version="1.0" encoding="utf-8"?>
<a:theme xmlns:a="http://schemas.openxmlformats.org/drawingml/2006/main" name="AccentBoxVTI">
  <a:themeElements>
    <a:clrScheme name="AnalogousFromLightSeedRightStep">
      <a:dk1>
        <a:srgbClr val="000000"/>
      </a:dk1>
      <a:lt1>
        <a:srgbClr val="FFFFFF"/>
      </a:lt1>
      <a:dk2>
        <a:srgbClr val="243041"/>
      </a:dk2>
      <a:lt2>
        <a:srgbClr val="E2E6E8"/>
      </a:lt2>
      <a:accent1>
        <a:srgbClr val="C0998B"/>
      </a:accent1>
      <a:accent2>
        <a:srgbClr val="B4A27B"/>
      </a:accent2>
      <a:accent3>
        <a:srgbClr val="A3A67E"/>
      </a:accent3>
      <a:accent4>
        <a:srgbClr val="8EAA74"/>
      </a:accent4>
      <a:accent5>
        <a:srgbClr val="85AB82"/>
      </a:accent5>
      <a:accent6>
        <a:srgbClr val="77AF8A"/>
      </a:accent6>
      <a:hlink>
        <a:srgbClr val="5D8A9A"/>
      </a:hlink>
      <a:folHlink>
        <a:srgbClr val="7F7F7F"/>
      </a:folHlink>
    </a:clrScheme>
    <a:fontScheme name="Avenir">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docProps/app.xml><?xml version="1.0" encoding="utf-8"?>
<Properties xmlns="http://schemas.openxmlformats.org/officeDocument/2006/extended-properties" xmlns:vt="http://schemas.openxmlformats.org/officeDocument/2006/docPropsVTypes">
  <TotalTime>0</TotalTime>
  <Words>3744</Words>
  <Application>Microsoft Office PowerPoint</Application>
  <PresentationFormat>Widescreen</PresentationFormat>
  <Paragraphs>115</Paragraphs>
  <Slides>17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Avenir Next LT Pro</vt:lpstr>
      <vt:lpstr>Calibri</vt:lpstr>
      <vt:lpstr>AccentBoxVTI</vt:lpstr>
      <vt:lpstr>Pluralistic Approaches </vt:lpstr>
      <vt:lpstr>Introduction – Can a pluralistic approach address cultural and ethnic discourse? </vt:lpstr>
      <vt:lpstr>What’s the intention?</vt:lpstr>
      <vt:lpstr>Third-Wave Cognitive Behavioural Therapy</vt:lpstr>
      <vt:lpstr>Modern principles </vt:lpstr>
      <vt:lpstr>Social constructionism</vt:lpstr>
      <vt:lpstr>Cross-culturally or multiculturism. </vt:lpstr>
      <vt:lpstr>How our culture affects us. </vt:lpstr>
      <vt:lpstr>PowerPoint Presentation</vt:lpstr>
      <vt:lpstr>Why is this an issue for therapeutic community? </vt:lpstr>
      <vt:lpstr>Can we really empathise?</vt:lpstr>
      <vt:lpstr>Are we failing? </vt:lpstr>
      <vt:lpstr>Conclusion </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Pluralistic Approaches </dc:title>
  <dc:creator>Amy Mellin (1705191)</dc:creator>
  <cp:lastModifiedBy>Amy Mellin (1705191)</cp:lastModifiedBy>
  <cp:revision>9</cp:revision>
  <dcterms:created xsi:type="dcterms:W3CDTF">2020-01-21T08:29:51Z</dcterms:created>
  <dcterms:modified xsi:type="dcterms:W3CDTF">2020-01-21T08:59:50Z</dcterms:modified>
</cp:coreProperties>
</file>