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364" r:id="rId3"/>
    <p:sldId id="342" r:id="rId4"/>
    <p:sldId id="343" r:id="rId5"/>
    <p:sldId id="365" r:id="rId6"/>
    <p:sldId id="366" r:id="rId7"/>
    <p:sldId id="367" r:id="rId8"/>
    <p:sldId id="369" r:id="rId9"/>
    <p:sldId id="371" r:id="rId10"/>
    <p:sldId id="372" r:id="rId11"/>
    <p:sldId id="373" r:id="rId12"/>
    <p:sldId id="374" r:id="rId13"/>
    <p:sldId id="368" r:id="rId14"/>
    <p:sldId id="347" r:id="rId15"/>
    <p:sldId id="375" r:id="rId16"/>
    <p:sldId id="376" r:id="rId17"/>
    <p:sldId id="378" r:id="rId18"/>
    <p:sldId id="379" r:id="rId19"/>
    <p:sldId id="383" r:id="rId20"/>
    <p:sldId id="385" r:id="rId21"/>
    <p:sldId id="386" r:id="rId22"/>
    <p:sldId id="377" r:id="rId23"/>
    <p:sldId id="362" r:id="rId24"/>
    <p:sldId id="363" r:id="rId25"/>
    <p:sldId id="281" r:id="rId26"/>
    <p:sldId id="384" r:id="rId27"/>
    <p:sldId id="37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2" d="100"/>
          <a:sy n="112" d="100"/>
        </p:scale>
        <p:origin x="162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C60421-E99E-49E4-BF2C-D181F4F6B5E1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4C8F6D-79B3-4771-BB5D-6C28CB594E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813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in/liane-hambly-she-her-b047b91a/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archive.org/details/jobs-for-young-girl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_NreL0qqiN0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reers.govt.nz/resources/career-practice/career-theory-models/hollands-theory/#:~:text=John%20Holland's%20Theory%20of%20Career%20Choice%20(RIASEC)%20maintains%20that%20in,on%20enjoyable%20problems%20and%20roles.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s.govt.nz/resources/career-practice/career-theory-models/hollands-theory/#:~:text=John%20Holland's%20Theory%20of%20Career%20Choice%20(RIASEC)%20maintains%20that%20in,on%20enjoyable%20problems%20and%20roles.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hyperlink" Target="The%20congruence%20problem%20in%20John%20Holland's%20theory%20of%20vocational%20decisions%20-%20ProQuest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research-ebsco-com.ezproxy.uwtsd.ac.uk/c/onvpsy/viewer/pdf/k7pl66d3tf?route=details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mazingif.com/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research-ebsco-com.ezproxy.uwtsd.ac.uk/c/onvpsy/viewer/pdf/pkqrexgncj?route=details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research-ebsco-com.ezproxy.uwtsd.ac.uk/c/onvpsy/viewer/pdf/pkqrexgncj?route=details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quest.com/docview/199300508?accountid=130472&amp;parentSessionId=Hg5OAD%2BhJpzWUQM2OxBQF70F4sRwQxlLOnC1vzywMmg%3D&amp;pq-origsite=primo&amp;sourcetype=Scholarly%20Journals" TargetMode="External"/><Relationship Id="rId2" Type="http://schemas.openxmlformats.org/officeDocument/2006/relationships/hyperlink" Target="https://www-sciencedirect-com.ezproxy.uwtsd.ac.uk/science/article/pii/S0001879107001194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research-ebsco-com.ezproxy.uwtsd.ac.uk/c/onvpsy/viewer/pdf/4bd5dqdcbr?route=details" TargetMode="External"/><Relationship Id="rId5" Type="http://schemas.openxmlformats.org/officeDocument/2006/relationships/hyperlink" Target="https://www.careers.govt.nz/resources/career-practice/career-theory-models/hollands-theory/#:~:text=John%20Holland's%20Theory%20of%20Career%20Choice%20(RIASEC)%20maintains%20that%20in,on%20enjoyable%20problems%20and%20roles." TargetMode="External"/><Relationship Id="rId4" Type="http://schemas.openxmlformats.org/officeDocument/2006/relationships/hyperlink" Target="https://research-ebsco-com.ezproxy.uwtsd.ac.uk/c/onvpsy/viewer/pdf/pkqrexgncj?route=details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-ebsco-com.ezproxy.uwtsd.ac.uk/c/onvpsy/viewer/pdf/k7pl66d3tf?route=details" TargetMode="External"/><Relationship Id="rId2" Type="http://schemas.openxmlformats.org/officeDocument/2006/relationships/hyperlink" Target="https://research-ebsco-com.ezproxy.uwtsd.ac.uk/c/onvpsy/viewer/pdf/nupapluodb?route=details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archive.org/details/reflectivepracti0000scho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NreL0qqiN0" TargetMode="External"/><Relationship Id="rId2" Type="http://schemas.openxmlformats.org/officeDocument/2006/relationships/hyperlink" Target="https://archive.org/details/jobs-for-young-girls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1700808"/>
            <a:ext cx="2232248" cy="115212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860032" y="309870"/>
            <a:ext cx="2736304" cy="167897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702648" y="3068624"/>
            <a:ext cx="3117824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339752" y="2996952"/>
            <a:ext cx="1838294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293491" y="2048600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293491" y="3284984"/>
            <a:ext cx="1286621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ECSO6006: Skills for Life: Employability and Future Pathways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38948" y="5343599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3 Post-Modern Career Planning:</a:t>
            </a:r>
          </a:p>
          <a:p>
            <a:pPr algn="r"/>
            <a:r>
              <a:rPr lang="en-GB" sz="2400" b="1" dirty="0"/>
              <a:t> Planned Happenstance, The Squiggly Career and the </a:t>
            </a:r>
            <a:r>
              <a:rPr lang="en-GB" sz="2400" b="1"/>
              <a:t>VUCA world</a:t>
            </a:r>
            <a:endParaRPr lang="en-GB" sz="2400" b="1" dirty="0"/>
          </a:p>
        </p:txBody>
      </p:sp>
      <p:sp>
        <p:nvSpPr>
          <p:cNvPr id="20" name="Rectangle 19"/>
          <p:cNvSpPr/>
          <p:nvPr/>
        </p:nvSpPr>
        <p:spPr>
          <a:xfrm>
            <a:off x="5683690" y="2063912"/>
            <a:ext cx="187220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129" y="369449"/>
            <a:ext cx="2557401" cy="154738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4239" y="3068960"/>
            <a:ext cx="1394483" cy="1410667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772816"/>
            <a:ext cx="1941760" cy="97394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8144" y="3256359"/>
            <a:ext cx="2732517" cy="1127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Post-Modern Career Planning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2276872"/>
            <a:ext cx="80648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N.B. Theme 3 is partly based on CPD training delivered to the Training and Development Team of Careers Wales Mid Glamorgan and Powys by </a:t>
            </a:r>
            <a:r>
              <a:rPr lang="en-GB" sz="2800" i="1" dirty="0">
                <a:hlinkClick r:id="rId2"/>
              </a:rPr>
              <a:t>Lianne Hambly </a:t>
            </a:r>
            <a:r>
              <a:rPr lang="en-GB" sz="2800" i="1" dirty="0"/>
              <a:t>in 2007 and content is used with her permission.</a:t>
            </a:r>
          </a:p>
        </p:txBody>
      </p:sp>
    </p:spTree>
    <p:extLst>
      <p:ext uri="{BB962C8B-B14F-4D97-AF65-F5344CB8AC3E}">
        <p14:creationId xmlns:p14="http://schemas.microsoft.com/office/powerpoint/2010/main" val="4014170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556792"/>
            <a:ext cx="7772400" cy="1440259"/>
          </a:xfrm>
        </p:spPr>
        <p:txBody>
          <a:bodyPr/>
          <a:lstStyle/>
          <a:p>
            <a:pPr algn="r" eaLnBrk="1" hangingPunct="1"/>
            <a:r>
              <a:rPr lang="en-GB" altLang="en-US" sz="3200" i="1" dirty="0"/>
              <a:t>‘Chance favours only the prepared mind</a:t>
            </a:r>
            <a:r>
              <a:rPr lang="en-GB" altLang="en-US" sz="3200" dirty="0"/>
              <a:t>’ </a:t>
            </a:r>
            <a:br>
              <a:rPr lang="en-GB" altLang="en-US" sz="3200" dirty="0"/>
            </a:br>
            <a:r>
              <a:rPr lang="en-GB" altLang="en-US" sz="2800" dirty="0"/>
              <a:t>Louis Pasteur</a:t>
            </a:r>
            <a:endParaRPr lang="en-US" altLang="en-US" sz="28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67544" y="188640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Post-Modern Career Planning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3429000"/>
            <a:ext cx="75608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do you understand this quote to be saying?</a:t>
            </a:r>
          </a:p>
          <a:p>
            <a:pPr algn="ctr"/>
            <a:r>
              <a:rPr lang="en-GB" sz="2800" i="1" dirty="0"/>
              <a:t>Take some time to consider this and then feedback to the group.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6939" y="5013176"/>
            <a:ext cx="710809" cy="71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68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467544" y="188640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/>
              <a:t>Planned Happenstance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124744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Aim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5536" y="1988840"/>
            <a:ext cx="835292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In this Theme we will consider;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role that </a:t>
            </a:r>
            <a:r>
              <a:rPr lang="en-GB" sz="2400" b="1" dirty="0"/>
              <a:t>chance</a:t>
            </a:r>
            <a:r>
              <a:rPr lang="en-GB" sz="2400" dirty="0"/>
              <a:t> plays in career planning and career choice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Develop a concept of ‘</a:t>
            </a:r>
            <a:r>
              <a:rPr lang="en-GB" sz="2400" b="1" dirty="0"/>
              <a:t>planned happenstance</a:t>
            </a:r>
            <a:r>
              <a:rPr lang="en-GB" sz="2400" dirty="0"/>
              <a:t>’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Contrast this with the traditional career matching model of career planning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Explore the implications for your personal development planning</a:t>
            </a:r>
          </a:p>
        </p:txBody>
      </p:sp>
    </p:spTree>
    <p:extLst>
      <p:ext uri="{BB962C8B-B14F-4D97-AF65-F5344CB8AC3E}">
        <p14:creationId xmlns:p14="http://schemas.microsoft.com/office/powerpoint/2010/main" val="3203302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467544" y="188640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/>
              <a:t>Planned Happenstance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124744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Chance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7584" y="2708920"/>
            <a:ext cx="75608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do you understand by the word chance?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Take some time to consider this and then feedback to the group.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5013176"/>
            <a:ext cx="710809" cy="71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02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443855" y="73423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Planned Happenstance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98072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Chance – dictionary definitions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2191" y="1628800"/>
            <a:ext cx="835292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1. </a:t>
            </a:r>
            <a:r>
              <a:rPr lang="en-GB" sz="2400" i="1" dirty="0"/>
              <a:t>noun</a:t>
            </a:r>
            <a:r>
              <a:rPr lang="en-GB" sz="2400" dirty="0"/>
              <a:t> – the way things happen of themselves; the absence of design or discoverable cause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2. </a:t>
            </a:r>
            <a:r>
              <a:rPr lang="en-GB" sz="2400" i="1" dirty="0"/>
              <a:t>noun</a:t>
            </a:r>
            <a:r>
              <a:rPr lang="en-GB" sz="2400" dirty="0"/>
              <a:t> – an event that is without apparent cause or unexpected; a casual circumstance; an accident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44008" y="3134001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(OED, 2007, p.380)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57561" y="3738690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Happenstance – dictionary definition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44216" y="4386762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1. </a:t>
            </a:r>
            <a:r>
              <a:rPr lang="en-GB" sz="2400" i="1" dirty="0"/>
              <a:t>noun</a:t>
            </a:r>
            <a:r>
              <a:rPr lang="en-GB" sz="2400" dirty="0"/>
              <a:t> – chance; a chance event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16016" y="4571836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(OED, 2007, p.1203)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31640" y="5343599"/>
            <a:ext cx="7018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So how can you plan for an unexpected event?</a:t>
            </a:r>
          </a:p>
        </p:txBody>
      </p:sp>
    </p:spTree>
    <p:extLst>
      <p:ext uri="{BB962C8B-B14F-4D97-AF65-F5344CB8AC3E}">
        <p14:creationId xmlns:p14="http://schemas.microsoft.com/office/powerpoint/2010/main" val="2403792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2" grpId="0"/>
      <p:bldP spid="7" grpId="0"/>
      <p:bldP spid="8" grpId="0" build="p"/>
      <p:bldP spid="9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8072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Career – dictionary definition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77281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4. </a:t>
            </a:r>
            <a:r>
              <a:rPr lang="en-GB" sz="2400" i="1" dirty="0"/>
              <a:t>noun</a:t>
            </a:r>
            <a:r>
              <a:rPr lang="en-GB" sz="2400" dirty="0"/>
              <a:t> – a </a:t>
            </a:r>
            <a:r>
              <a:rPr lang="en-GB" sz="2400" b="1" dirty="0"/>
              <a:t>course or progress through life or history</a:t>
            </a:r>
            <a:r>
              <a:rPr lang="en-GB" sz="2400" dirty="0"/>
              <a:t>; an occupation or profession; a way of making a living and advancing oneself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44008" y="278092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(OED, 2007, p.349)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43855" y="73423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Planned Happenstance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3284984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traditional view of a ‘career’ was that it was a planned, </a:t>
            </a:r>
            <a:r>
              <a:rPr lang="en-GB" sz="2400" b="1" dirty="0"/>
              <a:t>teleological</a:t>
            </a:r>
            <a:r>
              <a:rPr lang="en-GB" sz="2400" dirty="0"/>
              <a:t> progress through ones chosen profession</a:t>
            </a:r>
          </a:p>
        </p:txBody>
      </p:sp>
      <p:pic>
        <p:nvPicPr>
          <p:cNvPr id="7" name="Picture 6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5271591"/>
            <a:ext cx="881121" cy="92940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004048" y="6272866"/>
            <a:ext cx="1584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Jobs for Young Girls</a:t>
            </a:r>
          </a:p>
        </p:txBody>
      </p:sp>
      <p:pic>
        <p:nvPicPr>
          <p:cNvPr id="10" name="Picture 9">
            <a:hlinkClick r:id="rId4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5319078"/>
            <a:ext cx="881121" cy="92940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627784" y="6320353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The Jobs Boys Aspire To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BD7F6E-39D6-4A51-9967-B695450BA920}"/>
              </a:ext>
            </a:extLst>
          </p:cNvPr>
          <p:cNvSpPr txBox="1"/>
          <p:nvPr/>
        </p:nvSpPr>
        <p:spPr>
          <a:xfrm>
            <a:off x="2267744" y="4281829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Can we recall what we mean by ‘teleological’?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40F7E1-A9F6-3305-6E7F-59108BC0331E}"/>
              </a:ext>
            </a:extLst>
          </p:cNvPr>
          <p:cNvSpPr txBox="1"/>
          <p:nvPr/>
        </p:nvSpPr>
        <p:spPr>
          <a:xfrm>
            <a:off x="2283573" y="4817009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Two examples of traditional career thinking</a:t>
            </a:r>
          </a:p>
        </p:txBody>
      </p:sp>
    </p:spTree>
    <p:extLst>
      <p:ext uri="{BB962C8B-B14F-4D97-AF65-F5344CB8AC3E}">
        <p14:creationId xmlns:p14="http://schemas.microsoft.com/office/powerpoint/2010/main" val="3973648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6" grpId="0" build="p"/>
      <p:bldP spid="8" grpId="0"/>
      <p:bldP spid="11" grpId="0"/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Traditional Career Planning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1124744"/>
            <a:ext cx="820728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Theorists such as John Holland (1959) came up with what became known as ‘career matching’ models for career planning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Using psychological assessments Holland argued that people fell into one of six personality traits, namely;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30016" y="3444840"/>
            <a:ext cx="288032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Realistic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Investigative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Artistic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55162" y="3444840"/>
            <a:ext cx="288032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Social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Enterprising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Conventional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3528" y="5127575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For this reason, it is often known as the RIASEC model</a:t>
            </a:r>
          </a:p>
        </p:txBody>
      </p:sp>
    </p:spTree>
    <p:extLst>
      <p:ext uri="{BB962C8B-B14F-4D97-AF65-F5344CB8AC3E}">
        <p14:creationId xmlns:p14="http://schemas.microsoft.com/office/powerpoint/2010/main" val="284667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Traditional Career Planning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1124744"/>
            <a:ext cx="864096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Holland went on to argue that people who fell into each of the six categories had similar traits, interests and qualities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These could be matched to groups of jobs for which these traits, interests and qualities made that person suited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jobs were grouped together because they had factors, elements or components in common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resulted in the assumption that ‘By matching an individual’s interests to occupational characteristics by Holland category, it is possible to identify potential career choices for career counselling’ (Armstrong </a:t>
            </a:r>
            <a:r>
              <a:rPr lang="en-GB" sz="2400" i="1" dirty="0"/>
              <a:t>et al</a:t>
            </a:r>
            <a:r>
              <a:rPr lang="en-GB" sz="2400" dirty="0"/>
              <a:t>, 2008)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has become known as </a:t>
            </a:r>
            <a:r>
              <a:rPr lang="en-GB" sz="2400" b="1" dirty="0"/>
              <a:t>rational</a:t>
            </a:r>
            <a:r>
              <a:rPr lang="en-GB" sz="2400" dirty="0"/>
              <a:t> career planning</a:t>
            </a:r>
          </a:p>
        </p:txBody>
      </p:sp>
    </p:spTree>
    <p:extLst>
      <p:ext uri="{BB962C8B-B14F-4D97-AF65-F5344CB8AC3E}">
        <p14:creationId xmlns:p14="http://schemas.microsoft.com/office/powerpoint/2010/main" val="922567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95536" y="0"/>
            <a:ext cx="8229600" cy="70609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Trait and Factor Matching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04248" y="156456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/>
              <a:t>(Based on Holland, 1959)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1646512"/>
              </p:ext>
            </p:extLst>
          </p:nvPr>
        </p:nvGraphicFramePr>
        <p:xfrm>
          <a:off x="107504" y="620689"/>
          <a:ext cx="8928992" cy="6208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28392">
                  <a:extLst>
                    <a:ext uri="{9D8B030D-6E8A-4147-A177-3AD203B41FA5}">
                      <a16:colId xmlns:a16="http://schemas.microsoft.com/office/drawing/2014/main" val="4110532380"/>
                    </a:ext>
                  </a:extLst>
                </a:gridCol>
                <a:gridCol w="5400600">
                  <a:extLst>
                    <a:ext uri="{9D8B030D-6E8A-4147-A177-3AD203B41FA5}">
                      <a16:colId xmlns:a16="http://schemas.microsoft.com/office/drawing/2014/main" val="3955643234"/>
                    </a:ext>
                  </a:extLst>
                </a:gridCol>
              </a:tblGrid>
              <a:tr h="35888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People (traits, interests, qualities)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Jobs (factors, elements, environments)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921548"/>
                  </a:ext>
                </a:extLst>
              </a:tr>
              <a:tr h="837395">
                <a:tc>
                  <a:txBody>
                    <a:bodyPr/>
                    <a:lstStyle/>
                    <a:p>
                      <a:r>
                        <a:rPr lang="en-GB" sz="1600" b="1" dirty="0"/>
                        <a:t>Realistic</a:t>
                      </a:r>
                      <a:r>
                        <a:rPr lang="en-GB" sz="1600" b="1" baseline="0" dirty="0"/>
                        <a:t>: </a:t>
                      </a:r>
                      <a:r>
                        <a:rPr lang="en-GB" sz="1600" b="0" baseline="0" dirty="0"/>
                        <a:t>mechanical activities, objects, </a:t>
                      </a:r>
                    </a:p>
                    <a:p>
                      <a:r>
                        <a:rPr lang="en-GB" sz="1600" b="0" baseline="0" dirty="0"/>
                        <a:t>co‑ordination, manipulating tools, physical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Motoric</a:t>
                      </a:r>
                      <a:r>
                        <a:rPr lang="en-GB" dirty="0"/>
                        <a:t>: </a:t>
                      </a:r>
                      <a:r>
                        <a:rPr lang="en-GB" sz="1600" dirty="0"/>
                        <a:t>Pilot, farmer, horticulturalist, builder, engineer, armed services personnel, mechanic, upholsterer, electrician, computer technologist, park ranger, sportsperson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1732664"/>
                  </a:ext>
                </a:extLst>
              </a:tr>
              <a:tr h="1046743">
                <a:tc>
                  <a:txBody>
                    <a:bodyPr/>
                    <a:lstStyle/>
                    <a:p>
                      <a:r>
                        <a:rPr lang="en-GB" sz="1600" b="1" dirty="0"/>
                        <a:t>Investigative</a:t>
                      </a:r>
                      <a:r>
                        <a:rPr lang="en-GB" sz="1600" dirty="0"/>
                        <a:t>: analytical, organising, </a:t>
                      </a:r>
                    </a:p>
                    <a:p>
                      <a:r>
                        <a:rPr lang="en-GB" sz="1600" dirty="0"/>
                        <a:t>curious, reserved, scientific/ scholarly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Intellectual: </a:t>
                      </a:r>
                      <a:r>
                        <a:rPr lang="en-GB" sz="1600" b="0" dirty="0"/>
                        <a:t>Science, research, medical and health occupations, chemist, marine scientist, forestry technician, medical or agricultural laboratory technician, zoologist, dentist, doctor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7145267"/>
                  </a:ext>
                </a:extLst>
              </a:tr>
              <a:tr h="1209726">
                <a:tc>
                  <a:txBody>
                    <a:bodyPr/>
                    <a:lstStyle/>
                    <a:p>
                      <a:r>
                        <a:rPr lang="en-GB" sz="1600" b="1" dirty="0"/>
                        <a:t>Artistic</a:t>
                      </a:r>
                      <a:r>
                        <a:rPr lang="en-GB" sz="1600" dirty="0"/>
                        <a:t>: performing athletically or </a:t>
                      </a:r>
                    </a:p>
                    <a:p>
                      <a:r>
                        <a:rPr lang="en-GB" sz="1600" dirty="0"/>
                        <a:t>artistically. Emotional, aesthetic, </a:t>
                      </a:r>
                    </a:p>
                    <a:p>
                      <a:r>
                        <a:rPr lang="en-GB" sz="1600" dirty="0"/>
                        <a:t>autonomous, unconventional, impulsive, imaginative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Aesthetic:</a:t>
                      </a:r>
                      <a:r>
                        <a:rPr lang="en-GB" sz="1600" b="1" baseline="0" dirty="0"/>
                        <a:t> </a:t>
                      </a:r>
                      <a:r>
                        <a:rPr lang="en-GB" sz="1600" b="0" baseline="0" dirty="0"/>
                        <a:t>Artist, illustrator, photographer, </a:t>
                      </a:r>
                      <a:r>
                        <a:rPr lang="en-GB" sz="1600" b="0" baseline="0" dirty="0" err="1"/>
                        <a:t>signwriter</a:t>
                      </a:r>
                      <a:r>
                        <a:rPr lang="en-GB" sz="1600" b="0" baseline="0" dirty="0"/>
                        <a:t>, composer, singer, instrument player, dancer, actor, reporter, writer, editor, advertiser, hairdresser, fashion designer</a:t>
                      </a:r>
                      <a:endParaRPr lang="en-GB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383154"/>
                  </a:ext>
                </a:extLst>
              </a:tr>
              <a:tr h="807488">
                <a:tc>
                  <a:txBody>
                    <a:bodyPr/>
                    <a:lstStyle/>
                    <a:p>
                      <a:r>
                        <a:rPr lang="en-GB" sz="1600" b="1" dirty="0"/>
                        <a:t>Social</a:t>
                      </a:r>
                      <a:r>
                        <a:rPr lang="en-GB" sz="1600" dirty="0"/>
                        <a:t>:  helping, teaching, serving. </a:t>
                      </a:r>
                    </a:p>
                    <a:p>
                      <a:r>
                        <a:rPr lang="en-GB" sz="1600" dirty="0"/>
                        <a:t>gregarious, friendly, Co‑operative, tactful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Supportive: </a:t>
                      </a:r>
                      <a:r>
                        <a:rPr lang="en-GB" sz="1600" b="0" dirty="0"/>
                        <a:t>Teacher, nurse, nurse aide, counsellor, police officer, social worker, salesperson, customer service officer, waiter, secretary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4405881"/>
                  </a:ext>
                </a:extLst>
              </a:tr>
              <a:tr h="807488">
                <a:tc>
                  <a:txBody>
                    <a:bodyPr/>
                    <a:lstStyle/>
                    <a:p>
                      <a:r>
                        <a:rPr lang="en-GB" sz="1600" b="1" dirty="0"/>
                        <a:t>Enterprising</a:t>
                      </a:r>
                      <a:r>
                        <a:rPr lang="en-GB" sz="1600" dirty="0"/>
                        <a:t>:  organising, directing </a:t>
                      </a:r>
                    </a:p>
                    <a:p>
                      <a:r>
                        <a:rPr lang="en-GB" sz="1600" dirty="0"/>
                        <a:t>persuading, exercising authority. Possess </a:t>
                      </a:r>
                    </a:p>
                    <a:p>
                      <a:r>
                        <a:rPr lang="en-GB" sz="1600" dirty="0"/>
                        <a:t>leadership, ambitious, and optimistic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Persuasive: </a:t>
                      </a:r>
                      <a:r>
                        <a:rPr lang="en-GB" sz="1600" b="0" dirty="0"/>
                        <a:t>Salesperson, lawyer, politician, accountant, business owner, executive or manager, travel agent, music or sports promoter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6267099"/>
                  </a:ext>
                </a:extLst>
              </a:tr>
              <a:tr h="980948">
                <a:tc>
                  <a:txBody>
                    <a:bodyPr/>
                    <a:lstStyle/>
                    <a:p>
                      <a:r>
                        <a:rPr lang="en-GB" sz="1600" b="1" dirty="0"/>
                        <a:t>Conventional</a:t>
                      </a:r>
                      <a:r>
                        <a:rPr lang="en-GB" sz="1600" dirty="0"/>
                        <a:t>: Prefer orderly, structured</a:t>
                      </a:r>
                    </a:p>
                    <a:p>
                      <a:r>
                        <a:rPr lang="en-GB" sz="1600" dirty="0"/>
                        <a:t>situations; clerical, systems, precise, accurate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Conforming: </a:t>
                      </a:r>
                      <a:r>
                        <a:rPr lang="en-GB" sz="1600" b="0" dirty="0"/>
                        <a:t>Secretary, receptionist, office worker, librarian, bank clerk, computer operator, stores and dispatch clerk</a:t>
                      </a:r>
                    </a:p>
                    <a:p>
                      <a:endParaRPr lang="en-GB" sz="1600" b="0" dirty="0"/>
                    </a:p>
                    <a:p>
                      <a:r>
                        <a:rPr lang="en-GB" sz="1600" b="1" i="1" dirty="0"/>
                        <a:t>N.B. This is still being used e.g. </a:t>
                      </a:r>
                      <a:r>
                        <a:rPr lang="en-GB" sz="1600" b="1" i="1" dirty="0">
                          <a:hlinkClick r:id="rId2"/>
                        </a:rPr>
                        <a:t>Careers.Govt.NZ</a:t>
                      </a:r>
                      <a:endParaRPr lang="en-GB" sz="1600" b="1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94467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6039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95536" y="0"/>
            <a:ext cx="8229600" cy="70609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Trait and Factor Matching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99592" y="980728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Do you have any thoughts on this model?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772816"/>
            <a:ext cx="710809" cy="71080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39552" y="2708920"/>
            <a:ext cx="8208912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Criticisms of Holland’s model include;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That the groupings of both personality traits and job factors are simplistic;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That some of the occupational environments are open to interpretation; and,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That women consistently seem to score more highly in three personality types (artistic, social and conventional) – this last point is acknowledged by the </a:t>
            </a:r>
            <a:r>
              <a:rPr lang="en-GB" sz="2200" dirty="0">
                <a:hlinkClick r:id="rId3"/>
              </a:rPr>
              <a:t>New Zealand Careers </a:t>
            </a:r>
            <a:r>
              <a:rPr lang="en-GB" sz="2200" dirty="0"/>
              <a:t>website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211960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(For criticisms see: </a:t>
            </a:r>
            <a:r>
              <a:rPr lang="en-GB" dirty="0">
                <a:hlinkClick r:id="rId4" action="ppaction://hlinkfile"/>
              </a:rPr>
              <a:t>Arnold, 2004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53719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build="p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95536" y="0"/>
            <a:ext cx="8229600" cy="70609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Trait and Factor Matching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696768"/>
            <a:ext cx="820891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Such models are still widely used (e.g. in the U.S.A.) and they can help the </a:t>
            </a:r>
            <a:r>
              <a:rPr lang="en-GB" sz="2000" b="1" dirty="0"/>
              <a:t>start</a:t>
            </a:r>
            <a:r>
              <a:rPr lang="en-GB" sz="2000" dirty="0"/>
              <a:t> of the career planning process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However, as well as the specific criticisms of Holland’s model (see previous slide) it can be argued that such models do not meet the needs of people in a world where;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Technological development is increasing exponentially (Moore’s Law)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Some work is being done by ‘intelligent’ machines (car production) and AI (creative writing and design)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Traditional jobs are disappearing and new jobs being created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New working practices such as Zero Hours contracts and the ‘Gig’ economy require greater flexibility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This is where </a:t>
            </a:r>
            <a:r>
              <a:rPr lang="en-GB" sz="2000" b="1" dirty="0"/>
              <a:t>Planned Happenstance, ‘Squiggly Careers’ and VUCA</a:t>
            </a:r>
            <a:r>
              <a:rPr lang="en-GB" sz="2000" dirty="0"/>
              <a:t> come into play – </a:t>
            </a:r>
            <a:r>
              <a:rPr lang="en-GB" sz="2000" i="1" dirty="0"/>
              <a:t>have you heard of either of these three concepts?</a:t>
            </a:r>
          </a:p>
        </p:txBody>
      </p:sp>
    </p:spTree>
    <p:extLst>
      <p:ext uri="{BB962C8B-B14F-4D97-AF65-F5344CB8AC3E}">
        <p14:creationId xmlns:p14="http://schemas.microsoft.com/office/powerpoint/2010/main" val="2430058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3855" y="73423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hlinkClick r:id="rId2"/>
              </a:rPr>
              <a:t>Planned Happenstance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51520" y="980728"/>
            <a:ext cx="8568952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So, thinking of your ‘career’ (i.e. journey through life), what role has chance played? for example;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 company restructuring/ take-over?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 company closing down / redundancy?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Being in the ‘right place at the right time’?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Being given a lead by a friend, colleague or connection?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Knowing the right person to ask?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02A2D5-A7FC-2D0C-CEF3-3376F42B55AC}"/>
              </a:ext>
            </a:extLst>
          </p:cNvPr>
          <p:cNvSpPr txBox="1"/>
          <p:nvPr/>
        </p:nvSpPr>
        <p:spPr>
          <a:xfrm>
            <a:off x="1619672" y="5517232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All of these have played a part in my ‘career’ as illustrated in our second Tutorial on selection processes</a:t>
            </a:r>
          </a:p>
        </p:txBody>
      </p:sp>
    </p:spTree>
    <p:extLst>
      <p:ext uri="{BB962C8B-B14F-4D97-AF65-F5344CB8AC3E}">
        <p14:creationId xmlns:p14="http://schemas.microsoft.com/office/powerpoint/2010/main" val="329914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0"/>
            <a:ext cx="8229600" cy="83671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/>
              <a:t>Why work with chance?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980728"/>
            <a:ext cx="85689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altLang="en-US" sz="2400" dirty="0"/>
              <a:t>Life is complex and changeable therefore </a:t>
            </a:r>
            <a:r>
              <a:rPr lang="en-GB" altLang="en-US" sz="2400" b="1" dirty="0"/>
              <a:t>rational</a:t>
            </a:r>
            <a:r>
              <a:rPr lang="en-GB" altLang="en-US" sz="2400" dirty="0"/>
              <a:t> matching is not sufficient </a:t>
            </a:r>
            <a:r>
              <a:rPr lang="en-GB" altLang="en-US" dirty="0"/>
              <a:t>(</a:t>
            </a:r>
            <a:r>
              <a:rPr lang="en-GB" altLang="en-US" dirty="0" err="1"/>
              <a:t>Hambly</a:t>
            </a:r>
            <a:r>
              <a:rPr lang="en-GB" altLang="en-US" dirty="0"/>
              <a:t>, 2007)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altLang="en-US" sz="2400" dirty="0"/>
              <a:t>‘classical decision theory or rational decision strategies … are simply no longer sufficient for today’s complex changing world […] changing one’s </a:t>
            </a:r>
            <a:r>
              <a:rPr lang="en-GB" altLang="en-US" sz="2400" b="1" i="1" dirty="0"/>
              <a:t>mind</a:t>
            </a:r>
            <a:r>
              <a:rPr lang="en-GB" altLang="en-US" sz="2400" dirty="0"/>
              <a:t> will be an essential skill in the future’. </a:t>
            </a:r>
            <a:r>
              <a:rPr lang="en-GB" altLang="en-US" dirty="0"/>
              <a:t>(</a:t>
            </a:r>
            <a:r>
              <a:rPr lang="en-GB" altLang="en-US" dirty="0" err="1"/>
              <a:t>Gelatt</a:t>
            </a:r>
            <a:r>
              <a:rPr lang="en-GB" altLang="en-US" dirty="0"/>
              <a:t> 1989)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altLang="en-US" sz="2400" dirty="0"/>
              <a:t>People have </a:t>
            </a:r>
            <a:r>
              <a:rPr lang="en-GB" altLang="en-US" sz="2400" b="1" dirty="0"/>
              <a:t>diverse decision making </a:t>
            </a:r>
            <a:r>
              <a:rPr lang="en-GB" altLang="en-US" sz="2400" b="1" u="sng" dirty="0"/>
              <a:t>mindsets</a:t>
            </a:r>
            <a:r>
              <a:rPr lang="en-GB" altLang="en-US" sz="2400" b="1" dirty="0"/>
              <a:t> </a:t>
            </a:r>
            <a:r>
              <a:rPr lang="en-GB" altLang="en-US" sz="2400" dirty="0"/>
              <a:t>…these can be as effective (if not more so) as rational decision making </a:t>
            </a:r>
            <a:r>
              <a:rPr lang="en-GB" altLang="en-US" dirty="0"/>
              <a:t>(</a:t>
            </a:r>
            <a:r>
              <a:rPr lang="en-GB" altLang="en-US" dirty="0" err="1"/>
              <a:t>Hambly</a:t>
            </a:r>
            <a:r>
              <a:rPr lang="en-GB" altLang="en-US" dirty="0"/>
              <a:t>, 2007)</a:t>
            </a:r>
            <a:endParaRPr lang="en-GB" altLang="en-US" sz="24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altLang="en-US" sz="2400" dirty="0"/>
              <a:t>Coping with uncertainty and being flexible are desirable employability skills </a:t>
            </a:r>
            <a:r>
              <a:rPr lang="en-GB" altLang="en-US" dirty="0"/>
              <a:t>(</a:t>
            </a:r>
            <a:r>
              <a:rPr lang="en-GB" altLang="en-US" dirty="0" err="1"/>
              <a:t>Hambly</a:t>
            </a:r>
            <a:r>
              <a:rPr lang="en-GB" altLang="en-US" dirty="0"/>
              <a:t>, 2007)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67354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3855" y="73423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Planned Happenstance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980728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So, in order to be able to adapt to the changing world one needs to adopt a mindset of;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227687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PLANNED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346268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HAPPEN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9692" y="456196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STANCE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12160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(based on </a:t>
            </a:r>
            <a:r>
              <a:rPr lang="en-GB" dirty="0" err="1"/>
              <a:t>Hambly</a:t>
            </a:r>
            <a:r>
              <a:rPr lang="en-GB" dirty="0"/>
              <a:t>, 2007)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51720" y="2271938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learning, planning, networking, work experience, volunteering, developing, researching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051720" y="3462099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i.e. responding to unexpected opportunities as they happen rather than having a plan ‘set in stone’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51720" y="4542219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i.e. adopting an attitude or </a:t>
            </a:r>
            <a:r>
              <a:rPr lang="en-GB" sz="2400" b="1" dirty="0"/>
              <a:t>stance</a:t>
            </a:r>
            <a:r>
              <a:rPr lang="en-GB" sz="2400" dirty="0"/>
              <a:t> of curious enquiry, keeping an open mind (i.e. critical thinking)</a:t>
            </a:r>
          </a:p>
        </p:txBody>
      </p:sp>
    </p:spTree>
    <p:extLst>
      <p:ext uri="{BB962C8B-B14F-4D97-AF65-F5344CB8AC3E}">
        <p14:creationId xmlns:p14="http://schemas.microsoft.com/office/powerpoint/2010/main" val="2920960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3855" y="73423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Planned Happenstance in Practice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1052736"/>
            <a:ext cx="8568952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 you can respond to </a:t>
            </a:r>
            <a:r>
              <a:rPr lang="en-GB" sz="2800" b="1" dirty="0"/>
              <a:t>chance</a:t>
            </a:r>
            <a:r>
              <a:rPr lang="en-GB" sz="2800" dirty="0"/>
              <a:t> events?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being ready and willing to take action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being open-minded and flexible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taking a risk and seizing the opportunity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networking …. being ‘out there’ talking to people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being involved … voluntary work, interests, learning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exploring, being curious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staying positive/ optimistic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12160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(based on </a:t>
            </a:r>
            <a:r>
              <a:rPr lang="en-GB" dirty="0" err="1"/>
              <a:t>Hambly</a:t>
            </a:r>
            <a:r>
              <a:rPr lang="en-GB" dirty="0"/>
              <a:t>, 2007)</a:t>
            </a:r>
          </a:p>
        </p:txBody>
      </p:sp>
    </p:spTree>
    <p:extLst>
      <p:ext uri="{BB962C8B-B14F-4D97-AF65-F5344CB8AC3E}">
        <p14:creationId xmlns:p14="http://schemas.microsoft.com/office/powerpoint/2010/main" val="357370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3855" y="73423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Planned Happenstance in Practice</a:t>
            </a:r>
          </a:p>
        </p:txBody>
      </p:sp>
      <p:sp>
        <p:nvSpPr>
          <p:cNvPr id="3" name="Rectangle 37"/>
          <p:cNvSpPr txBox="1">
            <a:spLocks noChangeArrowheads="1"/>
          </p:cNvSpPr>
          <p:nvPr/>
        </p:nvSpPr>
        <p:spPr>
          <a:xfrm>
            <a:off x="323528" y="814390"/>
            <a:ext cx="8229600" cy="56197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800" b="1" dirty="0"/>
              <a:t>The </a:t>
            </a:r>
            <a:r>
              <a:rPr lang="en-GB" altLang="en-US" sz="2800" b="1" u="sng" dirty="0"/>
              <a:t>Mindset</a:t>
            </a:r>
            <a:r>
              <a:rPr lang="en-GB" altLang="en-US" sz="2800" b="1" dirty="0"/>
              <a:t> to adopt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504" y="1412776"/>
            <a:ext cx="189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Curiosity: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12160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(based on </a:t>
            </a:r>
            <a:r>
              <a:rPr lang="en-GB" dirty="0" err="1"/>
              <a:t>Hambly</a:t>
            </a:r>
            <a:r>
              <a:rPr lang="en-GB" dirty="0"/>
              <a:t>, 2007)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91680" y="1424024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Exploring new developments, subscribing to newsletters, asking how people got the job they are doing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7504" y="2309971"/>
            <a:ext cx="189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Persistence: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91680" y="2321219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Exerting effort despite setbacks, learning from a negative outcome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7504" y="3140968"/>
            <a:ext cx="189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Flexibility: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91680" y="3152216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changing attitudes and goals to meet the new circumstances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7504" y="4041723"/>
            <a:ext cx="189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Optimism: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91680" y="4052971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Finding connections between your experience and new or different opportunities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7504" y="4941168"/>
            <a:ext cx="1895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Risk Taking: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691680" y="4952416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Willingness to take action in the face of uncertain outcomes</a:t>
            </a:r>
          </a:p>
        </p:txBody>
      </p:sp>
    </p:spTree>
    <p:extLst>
      <p:ext uri="{BB962C8B-B14F-4D97-AF65-F5344CB8AC3E}">
        <p14:creationId xmlns:p14="http://schemas.microsoft.com/office/powerpoint/2010/main" val="3831740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3855" y="73423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Planned Happenstance in Practice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1052736"/>
            <a:ext cx="8568952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Reframe out of date career myths: </a:t>
            </a:r>
            <a:r>
              <a:rPr lang="en-GB" sz="2800" dirty="0"/>
              <a:t>e.g. instead of thinking “there is a perfect job out there”, think “what job can I adapt my skills and experience to?”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Challenge the notion that you need to decide before taking action e.g. you don’t have to be certain that a job is for you to find out more / ask for a placement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Adopt an attitude of</a:t>
            </a:r>
            <a:r>
              <a:rPr lang="en-GB" sz="2800" b="1" dirty="0"/>
              <a:t> curious exploration</a:t>
            </a:r>
            <a:r>
              <a:rPr lang="en-GB" sz="2800" dirty="0"/>
              <a:t> i.e. some avenues might not lead anywhere but you won’t know if you don’t go down them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12160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(based on </a:t>
            </a:r>
            <a:r>
              <a:rPr lang="en-GB" dirty="0" err="1"/>
              <a:t>Hambly</a:t>
            </a:r>
            <a:r>
              <a:rPr lang="en-GB" dirty="0"/>
              <a:t>, 2007)</a:t>
            </a:r>
          </a:p>
        </p:txBody>
      </p:sp>
    </p:spTree>
    <p:extLst>
      <p:ext uri="{BB962C8B-B14F-4D97-AF65-F5344CB8AC3E}">
        <p14:creationId xmlns:p14="http://schemas.microsoft.com/office/powerpoint/2010/main" val="2127137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A90D92-B66A-CF62-AD46-FE4B719F87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D81E2-FE0B-382A-D87C-517D6AFAF8AB}"/>
              </a:ext>
            </a:extLst>
          </p:cNvPr>
          <p:cNvSpPr txBox="1">
            <a:spLocks/>
          </p:cNvSpPr>
          <p:nvPr/>
        </p:nvSpPr>
        <p:spPr>
          <a:xfrm>
            <a:off x="443855" y="73423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The </a:t>
            </a:r>
            <a:r>
              <a:rPr lang="en-GB" sz="3600" b="1" dirty="0">
                <a:hlinkClick r:id="rId2"/>
              </a:rPr>
              <a:t>Squiggly Career</a:t>
            </a:r>
            <a:endParaRPr lang="en-GB" sz="36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304F3B-7124-A514-89A2-90A543915D72}"/>
              </a:ext>
            </a:extLst>
          </p:cNvPr>
          <p:cNvSpPr txBox="1"/>
          <p:nvPr/>
        </p:nvSpPr>
        <p:spPr>
          <a:xfrm>
            <a:off x="5436096" y="616530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(based on Tupper &amp; Ellis, 2020)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65421E-42B4-CDF9-99E2-D951637EFA27}"/>
              </a:ext>
            </a:extLst>
          </p:cNvPr>
          <p:cNvSpPr txBox="1"/>
          <p:nvPr/>
        </p:nvSpPr>
        <p:spPr>
          <a:xfrm>
            <a:off x="274179" y="936010"/>
            <a:ext cx="8568952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These ideas have been adapted and updated by Tupper &amp; Ellis in the podcasts and books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As with planed happenstance, a </a:t>
            </a:r>
            <a:r>
              <a:rPr lang="en-GB" sz="2400" b="1" dirty="0"/>
              <a:t>squiggly career</a:t>
            </a:r>
            <a:r>
              <a:rPr lang="en-GB" sz="2400" dirty="0"/>
              <a:t> refers to a non-linear career path where individuals frequently change roles, industries, or career directions based on their evolving interests, skills, and circumstances.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Unlike the traditional career ladder, which involves a steady progression within a single profession or organization, a squiggly career embraces flexibility, variety, and adaptability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approach allows people to pivot and adapt to new opportunities, continuously learn new skills, and pursue roles that align with their values and passions</a:t>
            </a:r>
          </a:p>
        </p:txBody>
      </p:sp>
    </p:spTree>
    <p:extLst>
      <p:ext uri="{BB962C8B-B14F-4D97-AF65-F5344CB8AC3E}">
        <p14:creationId xmlns:p14="http://schemas.microsoft.com/office/powerpoint/2010/main" val="428218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813840-4A73-98A7-E0C1-06103184B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0A5C4-E825-3007-B211-53DCCC21DF6A}"/>
              </a:ext>
            </a:extLst>
          </p:cNvPr>
          <p:cNvSpPr txBox="1">
            <a:spLocks/>
          </p:cNvSpPr>
          <p:nvPr/>
        </p:nvSpPr>
        <p:spPr>
          <a:xfrm>
            <a:off x="443855" y="73423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The </a:t>
            </a:r>
            <a:r>
              <a:rPr lang="en-GB" sz="3600" b="1" dirty="0">
                <a:hlinkClick r:id="rId2"/>
              </a:rPr>
              <a:t>VUCA World </a:t>
            </a:r>
            <a:r>
              <a:rPr lang="en-GB" sz="3600" b="1" dirty="0"/>
              <a:t>and ‘Careers’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926826-E784-E8E7-4D45-A20390276D4D}"/>
              </a:ext>
            </a:extLst>
          </p:cNvPr>
          <p:cNvSpPr txBox="1"/>
          <p:nvPr/>
        </p:nvSpPr>
        <p:spPr>
          <a:xfrm>
            <a:off x="5436096" y="616530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(based on </a:t>
            </a:r>
            <a:r>
              <a:rPr lang="en-GB" dirty="0" err="1"/>
              <a:t>Canzittu</a:t>
            </a:r>
            <a:r>
              <a:rPr lang="en-GB" dirty="0"/>
              <a:t>,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86F38-912F-5960-624B-18A345F75E51}"/>
              </a:ext>
            </a:extLst>
          </p:cNvPr>
          <p:cNvSpPr txBox="1"/>
          <p:nvPr/>
        </p:nvSpPr>
        <p:spPr>
          <a:xfrm>
            <a:off x="179512" y="1081460"/>
            <a:ext cx="856895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concept of VUCA has developed in the fields of business management and </a:t>
            </a:r>
            <a:r>
              <a:rPr lang="en-GB" sz="2400" b="1" dirty="0"/>
              <a:t>career development</a:t>
            </a:r>
            <a:r>
              <a:rPr lang="en-GB" sz="2400" dirty="0"/>
              <a:t> as another response to the post-modern, </a:t>
            </a:r>
            <a:r>
              <a:rPr lang="en-GB" sz="2400" b="1" dirty="0"/>
              <a:t>complex</a:t>
            </a:r>
            <a:r>
              <a:rPr lang="en-GB" sz="2400" dirty="0"/>
              <a:t>, world.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It has many similarities with both Planned Happenstance and the Squiggly Career in that it is an attempt to develop a </a:t>
            </a:r>
            <a:r>
              <a:rPr lang="en-GB" sz="2400" b="1" dirty="0"/>
              <a:t>mindset</a:t>
            </a:r>
            <a:r>
              <a:rPr lang="en-GB" sz="2400" dirty="0"/>
              <a:t> that allows one to adapt to a world of increasing change, which: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‘…is characterised by constant changes resulting from a series of economic, social and ecological crises’ (</a:t>
            </a:r>
            <a:r>
              <a:rPr lang="en-GB" sz="2400" dirty="0" err="1"/>
              <a:t>Canzittu</a:t>
            </a:r>
            <a:r>
              <a:rPr lang="en-GB" sz="2400" dirty="0"/>
              <a:t>, 2022, p.1)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And which aims at ‘the objectives of sustainable development, social justice, human dignity, and decent work for all (Ibid, p.8)</a:t>
            </a:r>
          </a:p>
        </p:txBody>
      </p:sp>
    </p:spTree>
    <p:extLst>
      <p:ext uri="{BB962C8B-B14F-4D97-AF65-F5344CB8AC3E}">
        <p14:creationId xmlns:p14="http://schemas.microsoft.com/office/powerpoint/2010/main" val="3411056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12471-45CB-9DA6-7387-1AB97C13F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22BF7-FD9B-95BD-845E-BD3AFDD635AE}"/>
              </a:ext>
            </a:extLst>
          </p:cNvPr>
          <p:cNvSpPr txBox="1">
            <a:spLocks/>
          </p:cNvSpPr>
          <p:nvPr/>
        </p:nvSpPr>
        <p:spPr>
          <a:xfrm>
            <a:off x="443855" y="73423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The </a:t>
            </a:r>
            <a:r>
              <a:rPr lang="en-GB" sz="3600" b="1" dirty="0">
                <a:hlinkClick r:id="rId2"/>
              </a:rPr>
              <a:t>VUCA World </a:t>
            </a:r>
            <a:r>
              <a:rPr lang="en-GB" sz="3600" b="1" dirty="0"/>
              <a:t>and ‘Careers’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28B264-C8BA-F1A8-3FA7-7F414EE071B9}"/>
              </a:ext>
            </a:extLst>
          </p:cNvPr>
          <p:cNvSpPr txBox="1"/>
          <p:nvPr/>
        </p:nvSpPr>
        <p:spPr>
          <a:xfrm>
            <a:off x="5436096" y="616530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(based on </a:t>
            </a:r>
            <a:r>
              <a:rPr lang="en-GB" dirty="0" err="1"/>
              <a:t>Canzittu</a:t>
            </a:r>
            <a:r>
              <a:rPr lang="en-GB" dirty="0"/>
              <a:t>,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CE23CA-EC46-5CCE-8910-244CBB076DF9}"/>
              </a:ext>
            </a:extLst>
          </p:cNvPr>
          <p:cNvSpPr txBox="1"/>
          <p:nvPr/>
        </p:nvSpPr>
        <p:spPr>
          <a:xfrm>
            <a:off x="274179" y="936010"/>
            <a:ext cx="8568952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The VUCA world is characterized by four key elements: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Volatility</a:t>
            </a:r>
            <a:r>
              <a:rPr lang="en-GB" sz="2000" dirty="0"/>
              <a:t>: This refers to the rapid and unpredictable changes that can occur in the world, such as sudden market shifts or technological breakthroughs.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Uncertainty</a:t>
            </a:r>
            <a:r>
              <a:rPr lang="en-GB" sz="2000" dirty="0"/>
              <a:t>: This element highlights the difficulty in predicting future events, even when information is available, making decision-making challenging.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Complexity</a:t>
            </a:r>
            <a:r>
              <a:rPr lang="en-GB" sz="2000" dirty="0"/>
              <a:t>: This involves the many interrelated factors that make it difficult to identify clear cause-and-effect relationships.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Ambiguity</a:t>
            </a:r>
            <a:r>
              <a:rPr lang="en-GB" sz="2000" dirty="0"/>
              <a:t>: This describes situations where information is unclear or contradictory, allowing for multiple interpretations.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These elements collectively describe the dynamic and often unpredictable challenges faced in today's world. How do you see these elements impacting your own ‘career’?</a:t>
            </a:r>
          </a:p>
        </p:txBody>
      </p:sp>
    </p:spTree>
    <p:extLst>
      <p:ext uri="{BB962C8B-B14F-4D97-AF65-F5344CB8AC3E}">
        <p14:creationId xmlns:p14="http://schemas.microsoft.com/office/powerpoint/2010/main" val="4031726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23528" y="260648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More links to previous learning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1196752"/>
            <a:ext cx="864096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In many ways, what we have been discussing has strong links with our discussions on Reflective Practice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Particularly our discussion regarding </a:t>
            </a:r>
            <a:r>
              <a:rPr lang="en-GB" sz="2400" dirty="0" err="1"/>
              <a:t>Sch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ön’s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Reflective Practitioner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and how we can extend his work to include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reflection for action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planned happenstance </a:t>
            </a:r>
            <a:r>
              <a:rPr lang="en-GB" sz="2400" dirty="0" err="1"/>
              <a:t>mindset</a:t>
            </a:r>
            <a:r>
              <a:rPr lang="en-GB" sz="2400" dirty="0"/>
              <a:t> means that one can reflect on ones experience, skills and attitudes and adapt these, using research and sources of support*, to take advantage of changing circumstances and new opportunities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* Don’t forget that you can access UWTSD Careers Guidance and references/advice from your Tutors at any time after Graduation</a:t>
            </a:r>
          </a:p>
        </p:txBody>
      </p:sp>
    </p:spTree>
    <p:extLst>
      <p:ext uri="{BB962C8B-B14F-4D97-AF65-F5344CB8AC3E}">
        <p14:creationId xmlns:p14="http://schemas.microsoft.com/office/powerpoint/2010/main" val="273021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2"/>
          <p:cNvSpPr>
            <a:spLocks noGrp="1" noChangeArrowheads="1"/>
          </p:cNvSpPr>
          <p:nvPr>
            <p:ph type="title"/>
          </p:nvPr>
        </p:nvSpPr>
        <p:spPr>
          <a:xfrm>
            <a:off x="432697" y="188640"/>
            <a:ext cx="8229600" cy="77809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/>
              <a:t>Advice from Career Practitioners</a:t>
            </a:r>
          </a:p>
        </p:txBody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268760"/>
            <a:ext cx="8229600" cy="38884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Acknowledge that it is normal, inevitable and even desirable for unplanned events to influence careers</a:t>
            </a:r>
          </a:p>
          <a:p>
            <a:pPr eaLnBrk="1" hangingPunct="1">
              <a:lnSpc>
                <a:spcPct val="90000"/>
              </a:lnSpc>
            </a:pPr>
            <a:endParaRPr lang="en-GB" altLang="en-US" sz="1000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Think of indecision not as a problem to be remedied but a useful state of exploration</a:t>
            </a:r>
          </a:p>
          <a:p>
            <a:pPr eaLnBrk="1" hangingPunct="1">
              <a:lnSpc>
                <a:spcPct val="90000"/>
              </a:lnSpc>
            </a:pPr>
            <a:endParaRPr lang="en-GB" altLang="en-US" sz="1000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Develop skills that will enable you to take advantage of unplanned events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75856" y="6237312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</a:t>
            </a:r>
            <a:r>
              <a:rPr lang="en-GB" dirty="0" err="1"/>
              <a:t>Hambly</a:t>
            </a:r>
            <a:r>
              <a:rPr lang="en-GB" dirty="0"/>
              <a:t>, 2007 adapted from Mitchell </a:t>
            </a:r>
            <a:r>
              <a:rPr lang="en-GB" i="1" dirty="0"/>
              <a:t>et al</a:t>
            </a:r>
            <a:r>
              <a:rPr lang="en-GB" dirty="0"/>
              <a:t> (1999)</a:t>
            </a:r>
          </a:p>
        </p:txBody>
      </p:sp>
    </p:spTree>
    <p:extLst>
      <p:ext uri="{BB962C8B-B14F-4D97-AF65-F5344CB8AC3E}">
        <p14:creationId xmlns:p14="http://schemas.microsoft.com/office/powerpoint/2010/main" val="36733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1" grpId="0" build="p"/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797430"/>
            <a:ext cx="8229600" cy="706438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Kathleen Mitchell: </a:t>
            </a:r>
            <a:r>
              <a:rPr lang="en-GB" altLang="en-US" sz="2800" i="1" dirty="0"/>
              <a:t>The Unplanned Career </a:t>
            </a:r>
            <a:r>
              <a:rPr lang="en-GB" altLang="en-US" sz="2800" dirty="0"/>
              <a:t>2004</a:t>
            </a:r>
            <a:endParaRPr lang="en-US" altLang="en-US" sz="2800" dirty="0"/>
          </a:p>
        </p:txBody>
      </p:sp>
      <p:sp>
        <p:nvSpPr>
          <p:cNvPr id="2560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6689" y="1052736"/>
            <a:ext cx="7489825" cy="2736974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r>
              <a:rPr lang="en-GB" altLang="en-US" dirty="0"/>
              <a:t>‘Careers are seldom planned but are often developed by being aware of and acting on the landmarks that appear on the way’</a:t>
            </a:r>
          </a:p>
          <a:p>
            <a:pPr marL="0" indent="0" algn="ctr" eaLnBrk="1" hangingPunct="1"/>
            <a:endParaRPr lang="en-GB" altLang="en-US" sz="2400" dirty="0"/>
          </a:p>
          <a:p>
            <a:pPr marL="0" indent="0" algn="ctr" eaLnBrk="1" hangingPunct="1">
              <a:buFontTx/>
              <a:buNone/>
            </a:pPr>
            <a:r>
              <a:rPr lang="en-GB" altLang="en-US" dirty="0"/>
              <a:t>‘An unplanned career is full of opportunity’</a:t>
            </a:r>
          </a:p>
          <a:p>
            <a:pPr marL="0" indent="0" eaLnBrk="1" hangingPunct="1">
              <a:buFontTx/>
              <a:buNone/>
            </a:pPr>
            <a:endParaRPr lang="en-GB" altLang="en-US" sz="2400" dirty="0"/>
          </a:p>
          <a:p>
            <a:pPr marL="0" indent="0" eaLnBrk="1" hangingPunct="1">
              <a:buFontTx/>
              <a:buNone/>
            </a:pPr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766689" y="260648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Final Thoughts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69E1BD-26F5-CF3F-224A-C227A62A53D7}"/>
              </a:ext>
            </a:extLst>
          </p:cNvPr>
          <p:cNvSpPr txBox="1"/>
          <p:nvPr/>
        </p:nvSpPr>
        <p:spPr>
          <a:xfrm>
            <a:off x="611560" y="5301208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#makeadifference</a:t>
            </a:r>
          </a:p>
        </p:txBody>
      </p:sp>
    </p:spTree>
    <p:extLst>
      <p:ext uri="{BB962C8B-B14F-4D97-AF65-F5344CB8AC3E}">
        <p14:creationId xmlns:p14="http://schemas.microsoft.com/office/powerpoint/2010/main" val="3409233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/>
      <p:bldP spid="2560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048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31772" y="980728"/>
            <a:ext cx="86804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Armstrong, P. I., Rounds, J. &amp; Hubert, L. (2008) </a:t>
            </a:r>
            <a:r>
              <a:rPr lang="en-GB" sz="1600" dirty="0" err="1"/>
              <a:t>‘Re</a:t>
            </a:r>
            <a:r>
              <a:rPr lang="en-GB" sz="1600" dirty="0"/>
              <a:t>-conceptualizing the past: Historical data in vocational interest research’ </a:t>
            </a:r>
            <a:r>
              <a:rPr lang="en-GB" sz="1600" i="1" dirty="0"/>
              <a:t>Journal of Vocational </a:t>
            </a:r>
            <a:r>
              <a:rPr lang="en-GB" sz="1600" i="1" dirty="0" err="1"/>
              <a:t>Behavior</a:t>
            </a:r>
            <a:r>
              <a:rPr lang="en-GB" sz="1600" dirty="0"/>
              <a:t>, Vol. 72 Issue (3), pp.284–297 Available at: </a:t>
            </a:r>
            <a:r>
              <a:rPr lang="en-GB" sz="1600" dirty="0">
                <a:hlinkClick r:id="rId2"/>
              </a:rPr>
              <a:t>Re-conceptualizing the past: Historical data in vocational interest research - ScienceDirect </a:t>
            </a:r>
            <a:r>
              <a:rPr lang="en-GB" sz="1600" dirty="0"/>
              <a:t> [Accessed 29/01/2025]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Arnold, J. (2004) ‘The congruence problem in John Holland's theory of vocational decisions’ </a:t>
            </a:r>
            <a:r>
              <a:rPr lang="en-GB" sz="1600" i="1" dirty="0"/>
              <a:t>Journal of Occupational and Organizational Psychology</a:t>
            </a:r>
            <a:r>
              <a:rPr lang="en-GB" sz="1600" dirty="0"/>
              <a:t>, Vol. 77 Issue (1), pp.95–113 Available at: </a:t>
            </a:r>
            <a:r>
              <a:rPr lang="en-GB" sz="1600" dirty="0">
                <a:hlinkClick r:id="rId3"/>
              </a:rPr>
              <a:t>The congruence problem in John Holland's theory of vocational decisions - ProQuest </a:t>
            </a:r>
            <a:r>
              <a:rPr lang="en-GB" sz="1600" dirty="0"/>
              <a:t> [Accessed 29/01/2025]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Canzittu</a:t>
            </a:r>
            <a:r>
              <a:rPr lang="en-GB" sz="16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D. (2022) ‘A framework to think of school and career guidance in a VUCA world’, </a:t>
            </a:r>
            <a:r>
              <a:rPr lang="en-GB" sz="1600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British journal of guidance &amp; counselling</a:t>
            </a:r>
            <a:r>
              <a:rPr lang="en-GB" sz="16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50(2), pp. 248–259. Available at: </a:t>
            </a:r>
            <a:r>
              <a:rPr lang="en-GB" sz="1600" dirty="0">
                <a:hlinkClick r:id="rId4"/>
              </a:rPr>
              <a:t>A framework to think of school and career guidance in a VUCA world. – EBSCO</a:t>
            </a:r>
            <a:r>
              <a:rPr lang="en-GB" sz="1600" dirty="0"/>
              <a:t> [Accessed 29/01/2025]</a:t>
            </a:r>
            <a:endParaRPr lang="en-GB" sz="1600" b="0" i="0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</a:t>
            </a:r>
            <a:r>
              <a:rPr lang="en-GB" sz="1600" dirty="0"/>
              <a:t>Careers.Govt.NZ (2025) </a:t>
            </a:r>
            <a:r>
              <a:rPr lang="en-GB" sz="1600" i="1" dirty="0"/>
              <a:t>Holland’s Theory</a:t>
            </a:r>
            <a:r>
              <a:rPr lang="en-GB" sz="1600" dirty="0"/>
              <a:t> Available at </a:t>
            </a:r>
            <a:r>
              <a:rPr lang="en-GB" sz="1600" dirty="0">
                <a:hlinkClick r:id="rId5"/>
              </a:rPr>
              <a:t>Holland’s theory</a:t>
            </a:r>
            <a:r>
              <a:rPr lang="en-GB" sz="1600" dirty="0"/>
              <a:t> [Accessed 29/01/2025]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/>
              <a:t>Gelatt</a:t>
            </a:r>
            <a:r>
              <a:rPr lang="en-GB" sz="1600" dirty="0"/>
              <a:t>, H. B, (1989) ‘Positive Uncertainty: A New Decision-Making Framework for </a:t>
            </a:r>
            <a:r>
              <a:rPr lang="en-GB" sz="1600" dirty="0" err="1"/>
              <a:t>Counseling</a:t>
            </a:r>
            <a:r>
              <a:rPr lang="en-GB" sz="1600" dirty="0"/>
              <a:t>’ </a:t>
            </a:r>
            <a:r>
              <a:rPr lang="en-GB" sz="1600" i="1" dirty="0"/>
              <a:t>Journal of </a:t>
            </a:r>
            <a:r>
              <a:rPr lang="en-GB" sz="1600" i="1" dirty="0" err="1"/>
              <a:t>Counseling</a:t>
            </a:r>
            <a:r>
              <a:rPr lang="en-GB" sz="1600" i="1" dirty="0"/>
              <a:t> Psychology</a:t>
            </a:r>
            <a:r>
              <a:rPr lang="en-GB" sz="1600" dirty="0"/>
              <a:t>, Vol. 36 Issue (2), pp.252–256 Available at: </a:t>
            </a:r>
            <a:r>
              <a:rPr lang="en-GB" sz="1600" dirty="0">
                <a:hlinkClick r:id="rId6"/>
              </a:rPr>
              <a:t>Positive uncertainty: A new decision-making framework for </a:t>
            </a:r>
            <a:r>
              <a:rPr lang="en-GB" sz="1600" dirty="0" err="1">
                <a:hlinkClick r:id="rId6"/>
              </a:rPr>
              <a:t>counseling</a:t>
            </a:r>
            <a:r>
              <a:rPr lang="en-GB" sz="1600" dirty="0">
                <a:hlinkClick r:id="rId6"/>
              </a:rPr>
              <a:t>. – EBSCO</a:t>
            </a:r>
            <a:r>
              <a:rPr lang="en-GB" sz="1600" dirty="0"/>
              <a:t> [Accessed 29/01/2025]</a:t>
            </a:r>
          </a:p>
        </p:txBody>
      </p:sp>
    </p:spTree>
    <p:extLst>
      <p:ext uri="{BB962C8B-B14F-4D97-AF65-F5344CB8AC3E}">
        <p14:creationId xmlns:p14="http://schemas.microsoft.com/office/powerpoint/2010/main" val="29311042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7D44E-7992-7A0E-F6D7-721B1B2DE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52400-FC55-5E6E-5E38-47AEE740F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048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B4ABD1-A650-764C-352A-46E726319B95}"/>
              </a:ext>
            </a:extLst>
          </p:cNvPr>
          <p:cNvSpPr txBox="1"/>
          <p:nvPr/>
        </p:nvSpPr>
        <p:spPr>
          <a:xfrm>
            <a:off x="231772" y="980728"/>
            <a:ext cx="868045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Hambly, L. (2007) </a:t>
            </a:r>
            <a:r>
              <a:rPr lang="en-GB" sz="1600" i="1" dirty="0"/>
              <a:t>Planned Happenstance </a:t>
            </a:r>
            <a:r>
              <a:rPr lang="en-GB" sz="1600" dirty="0"/>
              <a:t>[CPD Training Session] Careers Wales Mid Glamorgan and Powys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Holland, J. L. (1959). ‘A theory of vocational choice’. </a:t>
            </a:r>
            <a:r>
              <a:rPr lang="en-GB" sz="1600" i="1" dirty="0"/>
              <a:t>Journal of Counselling Psychology</a:t>
            </a:r>
            <a:r>
              <a:rPr lang="en-GB" sz="1600" dirty="0"/>
              <a:t>, Vol. 6, pp. 35– 45 Available at: </a:t>
            </a:r>
            <a:r>
              <a:rPr lang="en-GB" sz="1600" dirty="0">
                <a:hlinkClick r:id="rId2"/>
              </a:rPr>
              <a:t>A theory of vocational choice. – EBSCO</a:t>
            </a:r>
            <a:r>
              <a:rPr lang="en-GB" sz="1600" dirty="0"/>
              <a:t> [Accessed 29/01/2025]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Mitchell, K. E. (2004) </a:t>
            </a:r>
            <a:r>
              <a:rPr lang="en-GB" sz="1600" i="1" dirty="0"/>
              <a:t>The Unplanned Career </a:t>
            </a:r>
            <a:r>
              <a:rPr lang="en-GB" sz="1600" dirty="0"/>
              <a:t>California: Chronicle Books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Mitchell, K. E., Levin, S. &amp; </a:t>
            </a:r>
            <a:r>
              <a:rPr lang="en-GB" sz="1600" dirty="0" err="1"/>
              <a:t>Krumboltz</a:t>
            </a:r>
            <a:r>
              <a:rPr lang="en-GB" sz="1600" dirty="0"/>
              <a:t>, J. D. (1999) ‘Planned Happenstance: Constructing Unexpected Career Opportunities’ </a:t>
            </a:r>
            <a:r>
              <a:rPr lang="en-GB" sz="1600" i="1" dirty="0"/>
              <a:t>Journal of </a:t>
            </a:r>
            <a:r>
              <a:rPr lang="en-GB" sz="1600" i="1" dirty="0" err="1"/>
              <a:t>Counseling</a:t>
            </a:r>
            <a:r>
              <a:rPr lang="en-GB" sz="1600" i="1" dirty="0"/>
              <a:t> and Development</a:t>
            </a:r>
            <a:r>
              <a:rPr lang="en-GB" sz="1600" dirty="0"/>
              <a:t>, Vol. 77 Issue (2), pp.115–124. Available at: </a:t>
            </a:r>
            <a:r>
              <a:rPr lang="en-GB" sz="1600" dirty="0">
                <a:hlinkClick r:id="rId3"/>
              </a:rPr>
              <a:t>Planned Happenstance: Constructing Unexpected Career Opportunities. – EBSCO</a:t>
            </a:r>
            <a:r>
              <a:rPr lang="en-GB" sz="1600" dirty="0"/>
              <a:t>  [Accessed 29/01/2025]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OED (2007) </a:t>
            </a:r>
            <a:r>
              <a:rPr lang="en-GB" sz="1600" i="1" dirty="0"/>
              <a:t>Shorter Oxford English Dictionary </a:t>
            </a:r>
            <a:r>
              <a:rPr lang="en-GB" sz="1600" dirty="0"/>
              <a:t>Oxford: OUP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Schon, D.A. (1991) </a:t>
            </a:r>
            <a:r>
              <a:rPr lang="en-GB" sz="1600" i="1" dirty="0"/>
              <a:t>The Reflective Practitioner</a:t>
            </a:r>
            <a:r>
              <a:rPr lang="en-GB" sz="1600" dirty="0"/>
              <a:t> Aldershot: Avebury Available at: </a:t>
            </a:r>
            <a:r>
              <a:rPr lang="en-GB" sz="1600" dirty="0">
                <a:hlinkClick r:id="rId4"/>
              </a:rPr>
              <a:t>The reflective practitioner : how professionals think in action : </a:t>
            </a:r>
            <a:r>
              <a:rPr lang="en-GB" sz="1600" dirty="0" err="1">
                <a:hlinkClick r:id="rId4"/>
              </a:rPr>
              <a:t>Schön</a:t>
            </a:r>
            <a:r>
              <a:rPr lang="en-GB" sz="1600" dirty="0">
                <a:hlinkClick r:id="rId4"/>
              </a:rPr>
              <a:t>, Donald A., author : Free Download, Borrow, and Streaming : Internet Archive</a:t>
            </a:r>
            <a:r>
              <a:rPr lang="en-GB" sz="1600" dirty="0"/>
              <a:t> [Accessed 29/01/2025]</a:t>
            </a:r>
          </a:p>
          <a:p>
            <a:pPr algn="l" fontAlgn="auto"/>
            <a:r>
              <a:rPr lang="en-GB" sz="1600" i="0" dirty="0">
                <a:solidFill>
                  <a:srgbClr val="000000"/>
                </a:solidFill>
                <a:effectLst/>
                <a:latin typeface="Avant Garde Gothic"/>
              </a:rPr>
              <a:t>Tupper, H. &amp; Ellis, S. (2020) </a:t>
            </a:r>
            <a:r>
              <a:rPr lang="en-GB" sz="1600" i="1" dirty="0">
                <a:solidFill>
                  <a:srgbClr val="000000"/>
                </a:solidFill>
                <a:effectLst/>
                <a:latin typeface="Avant Garde Gothic"/>
              </a:rPr>
              <a:t>The Squiggly Career: 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venir Next"/>
              </a:rPr>
              <a:t>Ditch the Ladder, Discover Opportunity, Design Your Career</a:t>
            </a:r>
            <a:r>
              <a:rPr lang="en-GB" sz="1600" b="0" dirty="0">
                <a:solidFill>
                  <a:srgbClr val="000000"/>
                </a:solidFill>
                <a:effectLst/>
                <a:latin typeface="Avenir Next"/>
              </a:rPr>
              <a:t> Harmondsworth: Penguin</a:t>
            </a:r>
            <a:endParaRPr lang="en-GB" sz="1600" b="0" i="0" dirty="0">
              <a:solidFill>
                <a:srgbClr val="000000"/>
              </a:solidFill>
              <a:effectLst/>
              <a:latin typeface="Avenir Next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698206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Video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9532" y="2042981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2. Department for Employment (1969) </a:t>
            </a:r>
            <a:r>
              <a:rPr lang="en-GB" sz="1600" i="1" dirty="0"/>
              <a:t>Jobs for Young Girls </a:t>
            </a:r>
            <a:r>
              <a:rPr lang="en-GB" sz="1600" dirty="0"/>
              <a:t>Video</a:t>
            </a:r>
            <a:r>
              <a:rPr lang="en-GB" sz="1600" i="1" dirty="0"/>
              <a:t> </a:t>
            </a:r>
            <a:r>
              <a:rPr lang="en-GB" sz="1600" dirty="0"/>
              <a:t>Available at: </a:t>
            </a:r>
            <a:r>
              <a:rPr lang="en-GB" sz="1600" dirty="0">
                <a:hlinkClick r:id="rId2"/>
              </a:rPr>
              <a:t>Jobs For Young Girls : Free Download, Borrow, and Streaming : Internet Archive </a:t>
            </a:r>
            <a:r>
              <a:rPr lang="en-GB" sz="1600" dirty="0"/>
              <a:t> [Accessed 29/02/2025]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5536" y="1196752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1. Hoffman, D. (posted 2018) </a:t>
            </a:r>
            <a:r>
              <a:rPr lang="en-GB" sz="1600" i="1" dirty="0"/>
              <a:t>Jobs Boys Aspired to in the 1950s</a:t>
            </a:r>
            <a:r>
              <a:rPr lang="en-GB" sz="1600" dirty="0"/>
              <a:t>  Video Available at: </a:t>
            </a:r>
            <a:r>
              <a:rPr lang="en-GB" sz="1600" dirty="0">
                <a:hlinkClick r:id="rId3"/>
              </a:rPr>
              <a:t>https://www.youtube.com/watch?v=_NreL0qqiN0</a:t>
            </a:r>
            <a:r>
              <a:rPr lang="en-GB" sz="1600" dirty="0"/>
              <a:t> [Accessed 29/01/2025] </a:t>
            </a:r>
          </a:p>
        </p:txBody>
      </p:sp>
    </p:spTree>
    <p:extLst>
      <p:ext uri="{BB962C8B-B14F-4D97-AF65-F5344CB8AC3E}">
        <p14:creationId xmlns:p14="http://schemas.microsoft.com/office/powerpoint/2010/main" val="5953155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1867</TotalTime>
  <Words>2760</Words>
  <Application>Microsoft Office PowerPoint</Application>
  <PresentationFormat>On-screen Show (4:3)</PresentationFormat>
  <Paragraphs>202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Avant Garde Gothic</vt:lpstr>
      <vt:lpstr>Avenir Next</vt:lpstr>
      <vt:lpstr>Arial</vt:lpstr>
      <vt:lpstr>Calibri</vt:lpstr>
      <vt:lpstr>Source Sans Pro</vt:lpstr>
      <vt:lpstr>UWTSD blue background</vt:lpstr>
      <vt:lpstr>PowerPoint Presentation</vt:lpstr>
      <vt:lpstr>Post-Modern Career Planning</vt:lpstr>
      <vt:lpstr>‘Chance favours only the prepared mind’  Louis Pasteur</vt:lpstr>
      <vt:lpstr>PowerPoint Presentation</vt:lpstr>
      <vt:lpstr>PowerPoint Presentation</vt:lpstr>
      <vt:lpstr>PowerPoint Presentation</vt:lpstr>
      <vt:lpstr>PowerPoint Presentation</vt:lpstr>
      <vt:lpstr>Traditional Career Planning</vt:lpstr>
      <vt:lpstr>Traditional Career Planning</vt:lpstr>
      <vt:lpstr>PowerPoint Presentation</vt:lpstr>
      <vt:lpstr>PowerPoint Presentation</vt:lpstr>
      <vt:lpstr>PowerPoint Presentation</vt:lpstr>
      <vt:lpstr>PowerPoint Presentation</vt:lpstr>
      <vt:lpstr>Why work with chance?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Advice from Career Practitioners</vt:lpstr>
      <vt:lpstr>Kathleen Mitchell: The Unplanned Career 2004</vt:lpstr>
      <vt:lpstr>References</vt:lpstr>
      <vt:lpstr>References</vt:lpstr>
      <vt:lpstr>Video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156</cp:revision>
  <dcterms:created xsi:type="dcterms:W3CDTF">2021-02-09T14:04:40Z</dcterms:created>
  <dcterms:modified xsi:type="dcterms:W3CDTF">2025-01-29T18:04:14Z</dcterms:modified>
</cp:coreProperties>
</file>