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 snapToGrid="0">
      <p:cViewPr>
        <p:scale>
          <a:sx n="75" d="100"/>
          <a:sy n="75" d="100"/>
        </p:scale>
        <p:origin x="312" y="-14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rpita chaudhary" userId="3332a422087b04c5" providerId="LiveId" clId="{B4468D67-965C-44C4-9411-463E7B956E9B}"/>
    <pc:docChg chg="undo custSel modSld">
      <pc:chgData name="arpita chaudhary" userId="3332a422087b04c5" providerId="LiveId" clId="{B4468D67-965C-44C4-9411-463E7B956E9B}" dt="2025-11-04T13:40:08.662" v="707" actId="1076"/>
      <pc:docMkLst>
        <pc:docMk/>
      </pc:docMkLst>
      <pc:sldChg chg="addSp delSp modSp mod">
        <pc:chgData name="arpita chaudhary" userId="3332a422087b04c5" providerId="LiveId" clId="{B4468D67-965C-44C4-9411-463E7B956E9B}" dt="2025-11-04T13:40:08.662" v="707" actId="1076"/>
        <pc:sldMkLst>
          <pc:docMk/>
          <pc:sldMk cId="25939643" sldId="256"/>
        </pc:sldMkLst>
        <pc:spChg chg="add del mod">
          <ac:chgData name="arpita chaudhary" userId="3332a422087b04c5" providerId="LiveId" clId="{B4468D67-965C-44C4-9411-463E7B956E9B}" dt="2025-11-04T12:17:43.985" v="139"/>
          <ac:spMkLst>
            <pc:docMk/>
            <pc:sldMk cId="25939643" sldId="256"/>
            <ac:spMk id="2" creationId="{6CD319EA-8716-488D-A889-1CB6BAFE8A29}"/>
          </ac:spMkLst>
        </pc:spChg>
        <pc:spChg chg="add mod">
          <ac:chgData name="arpita chaudhary" userId="3332a422087b04c5" providerId="LiveId" clId="{B4468D67-965C-44C4-9411-463E7B956E9B}" dt="2025-11-04T12:53:03.905" v="386" actId="14100"/>
          <ac:spMkLst>
            <pc:docMk/>
            <pc:sldMk cId="25939643" sldId="256"/>
            <ac:spMk id="3" creationId="{FCC8BF95-90FE-47A5-98AC-48ACA062D880}"/>
          </ac:spMkLst>
        </pc:spChg>
        <pc:spChg chg="mod">
          <ac:chgData name="arpita chaudhary" userId="3332a422087b04c5" providerId="LiveId" clId="{B4468D67-965C-44C4-9411-463E7B956E9B}" dt="2025-11-04T13:35:55.331" v="694" actId="14100"/>
          <ac:spMkLst>
            <pc:docMk/>
            <pc:sldMk cId="25939643" sldId="256"/>
            <ac:spMk id="4" creationId="{167AD71C-58E0-4072-9187-493CA74CD459}"/>
          </ac:spMkLst>
        </pc:spChg>
        <pc:spChg chg="add del">
          <ac:chgData name="arpita chaudhary" userId="3332a422087b04c5" providerId="LiveId" clId="{B4468D67-965C-44C4-9411-463E7B956E9B}" dt="2025-11-04T12:53:40.802" v="388" actId="21"/>
          <ac:spMkLst>
            <pc:docMk/>
            <pc:sldMk cId="25939643" sldId="256"/>
            <ac:spMk id="5" creationId="{0A11F2AA-B837-4A76-B333-4B36995756FB}"/>
          </ac:spMkLst>
        </pc:spChg>
        <pc:spChg chg="mod">
          <ac:chgData name="arpita chaudhary" userId="3332a422087b04c5" providerId="LiveId" clId="{B4468D67-965C-44C4-9411-463E7B956E9B}" dt="2025-11-04T12:46:02.377" v="336" actId="1076"/>
          <ac:spMkLst>
            <pc:docMk/>
            <pc:sldMk cId="25939643" sldId="256"/>
            <ac:spMk id="6" creationId="{1B1F4024-075B-4FC3-A3DA-106E4A861007}"/>
          </ac:spMkLst>
        </pc:spChg>
        <pc:spChg chg="mod">
          <ac:chgData name="arpita chaudhary" userId="3332a422087b04c5" providerId="LiveId" clId="{B4468D67-965C-44C4-9411-463E7B956E9B}" dt="2025-11-04T12:54:13.162" v="393" actId="1076"/>
          <ac:spMkLst>
            <pc:docMk/>
            <pc:sldMk cId="25939643" sldId="256"/>
            <ac:spMk id="7" creationId="{4BA8B11E-02CF-42BC-A151-EDF3207BA361}"/>
          </ac:spMkLst>
        </pc:spChg>
        <pc:spChg chg="mod">
          <ac:chgData name="arpita chaudhary" userId="3332a422087b04c5" providerId="LiveId" clId="{B4468D67-965C-44C4-9411-463E7B956E9B}" dt="2025-11-04T12:49:27.881" v="358" actId="14100"/>
          <ac:spMkLst>
            <pc:docMk/>
            <pc:sldMk cId="25939643" sldId="256"/>
            <ac:spMk id="8" creationId="{6C393AFC-9B45-41E1-9D09-263EA37B3903}"/>
          </ac:spMkLst>
        </pc:spChg>
        <pc:spChg chg="add mod">
          <ac:chgData name="arpita chaudhary" userId="3332a422087b04c5" providerId="LiveId" clId="{B4468D67-965C-44C4-9411-463E7B956E9B}" dt="2025-11-04T12:54:50.003" v="396" actId="14100"/>
          <ac:spMkLst>
            <pc:docMk/>
            <pc:sldMk cId="25939643" sldId="256"/>
            <ac:spMk id="9" creationId="{C538F644-AB7E-42F0-9749-21262C95DEA6}"/>
          </ac:spMkLst>
        </pc:spChg>
        <pc:spChg chg="mod">
          <ac:chgData name="arpita chaudhary" userId="3332a422087b04c5" providerId="LiveId" clId="{B4468D67-965C-44C4-9411-463E7B956E9B}" dt="2025-11-04T12:50:02.571" v="367" actId="20577"/>
          <ac:spMkLst>
            <pc:docMk/>
            <pc:sldMk cId="25939643" sldId="256"/>
            <ac:spMk id="10" creationId="{C5455D7E-F130-42A1-9DAD-5A41F926209D}"/>
          </ac:spMkLst>
        </pc:spChg>
        <pc:spChg chg="mod">
          <ac:chgData name="arpita chaudhary" userId="3332a422087b04c5" providerId="LiveId" clId="{B4468D67-965C-44C4-9411-463E7B956E9B}" dt="2025-11-04T12:47:20.886" v="345" actId="1076"/>
          <ac:spMkLst>
            <pc:docMk/>
            <pc:sldMk cId="25939643" sldId="256"/>
            <ac:spMk id="11" creationId="{691893A1-ECB1-42DC-97EB-EBC841402000}"/>
          </ac:spMkLst>
        </pc:spChg>
        <pc:spChg chg="add del">
          <ac:chgData name="arpita chaudhary" userId="3332a422087b04c5" providerId="LiveId" clId="{B4468D67-965C-44C4-9411-463E7B956E9B}" dt="2025-11-04T12:55:32.893" v="398" actId="11529"/>
          <ac:spMkLst>
            <pc:docMk/>
            <pc:sldMk cId="25939643" sldId="256"/>
            <ac:spMk id="12" creationId="{1C4D848D-B0DC-4C87-AB6C-F2CE2DA9ADF2}"/>
          </ac:spMkLst>
        </pc:spChg>
        <pc:spChg chg="mod">
          <ac:chgData name="arpita chaudhary" userId="3332a422087b04c5" providerId="LiveId" clId="{B4468D67-965C-44C4-9411-463E7B956E9B}" dt="2025-11-04T12:47:26.380" v="346" actId="1076"/>
          <ac:spMkLst>
            <pc:docMk/>
            <pc:sldMk cId="25939643" sldId="256"/>
            <ac:spMk id="13" creationId="{DF30CEDF-4B77-43EF-9725-5F4CA48A135C}"/>
          </ac:spMkLst>
        </pc:spChg>
        <pc:spChg chg="mod">
          <ac:chgData name="arpita chaudhary" userId="3332a422087b04c5" providerId="LiveId" clId="{B4468D67-965C-44C4-9411-463E7B956E9B}" dt="2025-11-04T12:48:19.042" v="353" actId="14100"/>
          <ac:spMkLst>
            <pc:docMk/>
            <pc:sldMk cId="25939643" sldId="256"/>
            <ac:spMk id="14" creationId="{5920159E-EB03-4C51-8C20-21AA048547DC}"/>
          </ac:spMkLst>
        </pc:spChg>
        <pc:spChg chg="mod">
          <ac:chgData name="arpita chaudhary" userId="3332a422087b04c5" providerId="LiveId" clId="{B4468D67-965C-44C4-9411-463E7B956E9B}" dt="2025-11-04T13:27:47.806" v="651" actId="14100"/>
          <ac:spMkLst>
            <pc:docMk/>
            <pc:sldMk cId="25939643" sldId="256"/>
            <ac:spMk id="15" creationId="{430EAAA3-BDD0-4265-A261-414BFCBCFB6A}"/>
          </ac:spMkLst>
        </pc:spChg>
        <pc:spChg chg="del mod">
          <ac:chgData name="arpita chaudhary" userId="3332a422087b04c5" providerId="LiveId" clId="{B4468D67-965C-44C4-9411-463E7B956E9B}" dt="2025-11-04T12:28:39.264" v="216" actId="21"/>
          <ac:spMkLst>
            <pc:docMk/>
            <pc:sldMk cId="25939643" sldId="256"/>
            <ac:spMk id="17" creationId="{BEC2DE03-E46F-4732-902E-39CEEE9FB358}"/>
          </ac:spMkLst>
        </pc:spChg>
        <pc:spChg chg="add del mod">
          <ac:chgData name="arpita chaudhary" userId="3332a422087b04c5" providerId="LiveId" clId="{B4468D67-965C-44C4-9411-463E7B956E9B}" dt="2025-11-04T13:14:22.025" v="439" actId="21"/>
          <ac:spMkLst>
            <pc:docMk/>
            <pc:sldMk cId="25939643" sldId="256"/>
            <ac:spMk id="18" creationId="{EA963A84-4416-4AF4-8E81-93DC9345220B}"/>
          </ac:spMkLst>
        </pc:spChg>
        <pc:spChg chg="del">
          <ac:chgData name="arpita chaudhary" userId="3332a422087b04c5" providerId="LiveId" clId="{B4468D67-965C-44C4-9411-463E7B956E9B}" dt="2025-11-04T12:24:05.296" v="184" actId="21"/>
          <ac:spMkLst>
            <pc:docMk/>
            <pc:sldMk cId="25939643" sldId="256"/>
            <ac:spMk id="19" creationId="{F29DB34F-8F75-4598-81EC-1F6FD235D8C4}"/>
          </ac:spMkLst>
        </pc:spChg>
        <pc:spChg chg="del">
          <ac:chgData name="arpita chaudhary" userId="3332a422087b04c5" providerId="LiveId" clId="{B4468D67-965C-44C4-9411-463E7B956E9B}" dt="2025-11-04T12:28:35.754" v="215" actId="21"/>
          <ac:spMkLst>
            <pc:docMk/>
            <pc:sldMk cId="25939643" sldId="256"/>
            <ac:spMk id="20" creationId="{D2A7D451-9F07-40C7-A711-A29D1E6ADD64}"/>
          </ac:spMkLst>
        </pc:spChg>
        <pc:spChg chg="add mod">
          <ac:chgData name="arpita chaudhary" userId="3332a422087b04c5" providerId="LiveId" clId="{B4468D67-965C-44C4-9411-463E7B956E9B}" dt="2025-11-04T13:32:22.297" v="680" actId="20577"/>
          <ac:spMkLst>
            <pc:docMk/>
            <pc:sldMk cId="25939643" sldId="256"/>
            <ac:spMk id="23" creationId="{E4084ED7-357D-49F5-8949-33552D1EF0BE}"/>
          </ac:spMkLst>
        </pc:spChg>
        <pc:spChg chg="add mod">
          <ac:chgData name="arpita chaudhary" userId="3332a422087b04c5" providerId="LiveId" clId="{B4468D67-965C-44C4-9411-463E7B956E9B}" dt="2025-11-04T13:36:24.237" v="696" actId="14100"/>
          <ac:spMkLst>
            <pc:docMk/>
            <pc:sldMk cId="25939643" sldId="256"/>
            <ac:spMk id="24" creationId="{EFFD1915-9B52-43C1-B63F-7097C6BA0E53}"/>
          </ac:spMkLst>
        </pc:spChg>
        <pc:picChg chg="add mod">
          <ac:chgData name="arpita chaudhary" userId="3332a422087b04c5" providerId="LiveId" clId="{B4468D67-965C-44C4-9411-463E7B956E9B}" dt="2025-11-04T13:16:33.171" v="456" actId="14100"/>
          <ac:picMkLst>
            <pc:docMk/>
            <pc:sldMk cId="25939643" sldId="256"/>
            <ac:picMk id="16" creationId="{78A17E47-7E9D-4322-BB0D-1A65932152AA}"/>
          </ac:picMkLst>
        </pc:picChg>
        <pc:picChg chg="add del mod">
          <ac:chgData name="arpita chaudhary" userId="3332a422087b04c5" providerId="LiveId" clId="{B4468D67-965C-44C4-9411-463E7B956E9B}" dt="2025-11-04T13:07:23.467" v="426" actId="21"/>
          <ac:picMkLst>
            <pc:docMk/>
            <pc:sldMk cId="25939643" sldId="256"/>
            <ac:picMk id="21" creationId="{B6C73DC6-72D8-4E41-B3F9-6E87EE2B9BD6}"/>
          </ac:picMkLst>
        </pc:picChg>
        <pc:picChg chg="add del mod ord">
          <ac:chgData name="arpita chaudhary" userId="3332a422087b04c5" providerId="LiveId" clId="{B4468D67-965C-44C4-9411-463E7B956E9B}" dt="2025-11-04T13:39:02.787" v="700" actId="21"/>
          <ac:picMkLst>
            <pc:docMk/>
            <pc:sldMk cId="25939643" sldId="256"/>
            <ac:picMk id="22" creationId="{740B2EF2-A9BC-4B81-9EAC-1A211523F203}"/>
          </ac:picMkLst>
        </pc:picChg>
        <pc:picChg chg="add mod">
          <ac:chgData name="arpita chaudhary" userId="3332a422087b04c5" providerId="LiveId" clId="{B4468D67-965C-44C4-9411-463E7B956E9B}" dt="2025-11-04T13:40:08.662" v="707" actId="1076"/>
          <ac:picMkLst>
            <pc:docMk/>
            <pc:sldMk cId="25939643" sldId="256"/>
            <ac:picMk id="26" creationId="{EEBE96C6-2FB8-4F00-8B6F-65F644AA4B7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16761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60889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97230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53310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026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66318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58960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4920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13361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3616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99012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3E2A0-90A8-4BC9-90DA-E3481B86D9E9}" type="datetimeFigureOut">
              <a:rPr lang="en-IN" smtClean="0"/>
              <a:t>04-11-2025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93AD3-AAFC-4505-97C7-73B5547BFCC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324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hf.org.uk/" TargetMode="External"/><Relationship Id="rId7" Type="http://schemas.openxmlformats.org/officeDocument/2006/relationships/image" Target="../media/image2.jpg"/><Relationship Id="rId2" Type="http://schemas.openxmlformats.org/officeDocument/2006/relationships/hyperlink" Target="https://doi.org/10.1093/eurjpc/zwaf193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s://www.nice.org.uk/guidance/ng196" TargetMode="External"/><Relationship Id="rId4" Type="http://schemas.openxmlformats.org/officeDocument/2006/relationships/hyperlink" Target="https://www.nacr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67AD71C-58E0-4072-9187-493CA74CD459}"/>
              </a:ext>
            </a:extLst>
          </p:cNvPr>
          <p:cNvSpPr/>
          <p:nvPr/>
        </p:nvSpPr>
        <p:spPr>
          <a:xfrm>
            <a:off x="-21476" y="-17378"/>
            <a:ext cx="12661900" cy="1744869"/>
          </a:xfrm>
          <a:prstGeom prst="roundRect">
            <a:avLst>
              <a:gd name="adj" fmla="val 568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bg1"/>
                </a:solidFill>
              </a:rPr>
              <a:t>Evaluating the Impact of Cardiac Rehabilitation Programs on Lifestyle Outcomes in Adults Aged 30–50 Diagnosed with Cardiac Arrhythmia 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</a:rPr>
              <a:t>Student name: Arpita chaudhary     student ID:2432245    supervisor name: Dr Diola </a:t>
            </a:r>
            <a:r>
              <a:rPr lang="en-US" sz="1200" dirty="0" err="1">
                <a:solidFill>
                  <a:schemeClr val="bg1"/>
                </a:solidFill>
              </a:rPr>
              <a:t>Bijhout</a:t>
            </a:r>
            <a:r>
              <a:rPr lang="en-US" sz="1200" dirty="0">
                <a:solidFill>
                  <a:schemeClr val="bg1"/>
                </a:solidFill>
              </a:rPr>
              <a:t>   </a:t>
            </a:r>
          </a:p>
          <a:p>
            <a:pPr algn="ctr"/>
            <a:r>
              <a:rPr lang="en-US" sz="1200" dirty="0">
                <a:solidFill>
                  <a:schemeClr val="bg1"/>
                </a:solidFill>
              </a:rPr>
              <a:t>Programme name : MSC public health and social care in practice.</a:t>
            </a:r>
          </a:p>
          <a:p>
            <a:pPr algn="ctr"/>
            <a:endParaRPr lang="en-IN" sz="2800" dirty="0">
              <a:solidFill>
                <a:schemeClr val="bg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B1F4024-075B-4FC3-A3DA-106E4A861007}"/>
              </a:ext>
            </a:extLst>
          </p:cNvPr>
          <p:cNvSpPr/>
          <p:nvPr/>
        </p:nvSpPr>
        <p:spPr>
          <a:xfrm>
            <a:off x="-20745" y="1200144"/>
            <a:ext cx="5418136" cy="214837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1.Introduction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b="1" dirty="0"/>
              <a:t>Cardiac arrhythmia is a growing public health concern amon</a:t>
            </a:r>
            <a:r>
              <a:rPr lang="en-US" sz="1100" dirty="0"/>
              <a:t>g adults aged 30–50, often leading to reduced quality of life, increased stroke risk, and long-term cardiovascular complications (</a:t>
            </a:r>
            <a:r>
              <a:rPr lang="en-US" sz="1100" dirty="0" err="1"/>
              <a:t>Breeman</a:t>
            </a:r>
            <a:r>
              <a:rPr lang="en-US" sz="1100" dirty="0"/>
              <a:t> et al., 2025).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/>
              <a:t>Cardiac rehabilitation (CR) </a:t>
            </a:r>
            <a:r>
              <a:rPr lang="en-US" sz="1100" dirty="0" err="1"/>
              <a:t>programmes</a:t>
            </a:r>
            <a:r>
              <a:rPr lang="en-US" sz="1100" dirty="0"/>
              <a:t> are designed to improve physical activity, dietary habits, stress management, and medication adherence — yet younger adults remain underrepresented in CR participation (</a:t>
            </a:r>
            <a:r>
              <a:rPr lang="en-US" sz="1100" dirty="0" err="1"/>
              <a:t>Vromen</a:t>
            </a:r>
            <a:r>
              <a:rPr lang="en-US" sz="1100" dirty="0"/>
              <a:t> et al., 2016).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/>
              <a:t>Workplace demands, lack of tailored support, and limited awareness contribute to low engagement in CR among this age group (Clark et al., 2014).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sz="1100" dirty="0"/>
              <a:t> This research explores how CR </a:t>
            </a:r>
            <a:r>
              <a:rPr lang="en-US" sz="1100" dirty="0" err="1"/>
              <a:t>programmes</a:t>
            </a:r>
            <a:r>
              <a:rPr lang="en-US" sz="1100" dirty="0"/>
              <a:t> influence lifestyle outcomes in younger adults and identifies barriers to sustained change</a:t>
            </a:r>
            <a:r>
              <a:rPr lang="en-US" sz="1200" dirty="0"/>
              <a:t>.</a:t>
            </a:r>
            <a:endParaRPr lang="en-IN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BA8B11E-02CF-42BC-A151-EDF3207BA361}"/>
              </a:ext>
            </a:extLst>
          </p:cNvPr>
          <p:cNvSpPr/>
          <p:nvPr/>
        </p:nvSpPr>
        <p:spPr>
          <a:xfrm>
            <a:off x="4262" y="3333033"/>
            <a:ext cx="5416881" cy="172043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2. Prevalence-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/>
              <a:t> Over 2 million people in the UK are affected by cardiac arrhythmias, with rising diagnoses among adults aged 30–50 (British Heart Foundation, 2023).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Atrial fibrillation increases stroke risk by 2–5 times (NICE, 2022).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 Only 40% of eligible patients aged under 55 complete CR </a:t>
            </a:r>
            <a:r>
              <a:rPr lang="en-US" sz="1200" dirty="0" err="1"/>
              <a:t>programmes</a:t>
            </a:r>
            <a:r>
              <a:rPr lang="en-US" sz="1200" dirty="0"/>
              <a:t>, compared to 70% in older age groups (NACR, 2023).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/>
              <a:t> Lifestyle factors such as sedentary </a:t>
            </a:r>
            <a:r>
              <a:rPr lang="en-US" sz="1200" dirty="0" err="1"/>
              <a:t>behaviour</a:t>
            </a:r>
            <a:r>
              <a:rPr lang="en-US" sz="1200" dirty="0"/>
              <a:t>, poor diet, and stress are prevalent among younger patients post-arrhythmia diagnosis (</a:t>
            </a:r>
            <a:r>
              <a:rPr lang="en-US" sz="1200" dirty="0" err="1"/>
              <a:t>Ghisi</a:t>
            </a:r>
            <a:r>
              <a:rPr lang="en-US" sz="1200" dirty="0"/>
              <a:t> et al., 2014).</a:t>
            </a:r>
            <a:endParaRPr lang="en-IN" sz="1200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C393AFC-9B45-41E1-9D09-263EA37B3903}"/>
              </a:ext>
            </a:extLst>
          </p:cNvPr>
          <p:cNvSpPr/>
          <p:nvPr/>
        </p:nvSpPr>
        <p:spPr>
          <a:xfrm>
            <a:off x="-20746" y="5037982"/>
            <a:ext cx="5723045" cy="280960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455D7E-F130-42A1-9DAD-5A41F926209D}"/>
              </a:ext>
            </a:extLst>
          </p:cNvPr>
          <p:cNvSpPr txBox="1"/>
          <p:nvPr/>
        </p:nvSpPr>
        <p:spPr>
          <a:xfrm>
            <a:off x="188124" y="5127071"/>
            <a:ext cx="541813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bg1"/>
                </a:solidFill>
              </a:rPr>
              <a:t>3. Aim:  </a:t>
            </a:r>
          </a:p>
          <a:p>
            <a:r>
              <a:rPr lang="en-US" sz="1200" dirty="0">
                <a:solidFill>
                  <a:schemeClr val="bg1"/>
                </a:solidFill>
              </a:rPr>
              <a:t>To evaluate the effectiveness of cardiac rehabilitation </a:t>
            </a:r>
            <a:r>
              <a:rPr lang="en-US" sz="1200" dirty="0" err="1">
                <a:solidFill>
                  <a:schemeClr val="bg1"/>
                </a:solidFill>
              </a:rPr>
              <a:t>programmes</a:t>
            </a:r>
            <a:r>
              <a:rPr lang="en-US" sz="1200" dirty="0">
                <a:solidFill>
                  <a:schemeClr val="bg1"/>
                </a:solidFill>
              </a:rPr>
              <a:t> in promoting and sustaining lifestyle changes among adults aged 30–50 diagnosed with cardiac arrhythmia.</a:t>
            </a:r>
          </a:p>
          <a:p>
            <a:pPr algn="ctr"/>
            <a:r>
              <a:rPr lang="en-US" sz="1600" b="1" u="sng" dirty="0">
                <a:solidFill>
                  <a:schemeClr val="bg1"/>
                </a:solidFill>
              </a:rPr>
              <a:t>4.ResearchQuestion: </a:t>
            </a:r>
          </a:p>
          <a:p>
            <a:r>
              <a:rPr lang="en-US" sz="1200" dirty="0">
                <a:solidFill>
                  <a:schemeClr val="bg1"/>
                </a:solidFill>
              </a:rPr>
              <a:t> How do cardiac rehabilitation </a:t>
            </a:r>
            <a:r>
              <a:rPr lang="en-US" sz="1200" dirty="0" err="1">
                <a:solidFill>
                  <a:schemeClr val="bg1"/>
                </a:solidFill>
              </a:rPr>
              <a:t>programmes</a:t>
            </a:r>
            <a:r>
              <a:rPr lang="en-US" sz="1200" dirty="0">
                <a:solidFill>
                  <a:schemeClr val="bg1"/>
                </a:solidFill>
              </a:rPr>
              <a:t> influence lifestyle outcomes—such as physical activity, diet, stress management, and medication adherence—in with cardiac arrhythmia?</a:t>
            </a:r>
          </a:p>
          <a:p>
            <a:pPr algn="ctr"/>
            <a:r>
              <a:rPr lang="en-US" sz="1600" b="1" u="sng" dirty="0">
                <a:solidFill>
                  <a:schemeClr val="bg1"/>
                </a:solidFill>
              </a:rPr>
              <a:t>5. Objectives: </a:t>
            </a:r>
          </a:p>
          <a:p>
            <a:r>
              <a:rPr lang="en-US" sz="1200" dirty="0">
                <a:solidFill>
                  <a:schemeClr val="bg1"/>
                </a:solidFill>
              </a:rPr>
              <a:t> - To identify which lifestyle domains are most influenced by CR in younger adults.</a:t>
            </a:r>
          </a:p>
          <a:p>
            <a:r>
              <a:rPr lang="en-US" sz="1200" dirty="0">
                <a:solidFill>
                  <a:schemeClr val="bg1"/>
                </a:solidFill>
              </a:rPr>
              <a:t>  - To assess the sustainability of lifestyle changes post-rehabilitation.</a:t>
            </a:r>
          </a:p>
          <a:p>
            <a:r>
              <a:rPr lang="en-US" sz="1200" dirty="0">
                <a:solidFill>
                  <a:schemeClr val="bg1"/>
                </a:solidFill>
              </a:rPr>
              <a:t>  - To explore barriers and facilitators to lifestyle modification in this age group. </a:t>
            </a:r>
          </a:p>
          <a:p>
            <a:r>
              <a:rPr lang="en-US" sz="1200" dirty="0">
                <a:solidFill>
                  <a:schemeClr val="bg1"/>
                </a:solidFill>
              </a:rPr>
              <a:t> - To evaluate how CR </a:t>
            </a:r>
            <a:r>
              <a:rPr lang="en-US" sz="1200" dirty="0" err="1">
                <a:solidFill>
                  <a:schemeClr val="bg1"/>
                </a:solidFill>
              </a:rPr>
              <a:t>programme</a:t>
            </a:r>
            <a:r>
              <a:rPr lang="en-US" sz="1200" dirty="0">
                <a:solidFill>
                  <a:schemeClr val="bg1"/>
                </a:solidFill>
              </a:rPr>
              <a:t> design aligns with the needs of working-age.</a:t>
            </a:r>
            <a:endParaRPr lang="en-IN" sz="1200" dirty="0">
              <a:solidFill>
                <a:schemeClr val="bg1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91893A1-ECB1-42DC-97EB-EBC841402000}"/>
              </a:ext>
            </a:extLst>
          </p:cNvPr>
          <p:cNvSpPr/>
          <p:nvPr/>
        </p:nvSpPr>
        <p:spPr>
          <a:xfrm>
            <a:off x="5444897" y="1290722"/>
            <a:ext cx="7359425" cy="156317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F30CEDF-4B77-43EF-9725-5F4CA48A135C}"/>
              </a:ext>
            </a:extLst>
          </p:cNvPr>
          <p:cNvSpPr txBox="1"/>
          <p:nvPr/>
        </p:nvSpPr>
        <p:spPr>
          <a:xfrm flipH="1">
            <a:off x="5587319" y="1379809"/>
            <a:ext cx="70745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b="1" u="sng" dirty="0">
                <a:solidFill>
                  <a:schemeClr val="bg1"/>
                </a:solidFill>
              </a:rPr>
              <a:t>7.Research Impact- </a:t>
            </a:r>
            <a:r>
              <a:rPr lang="en-US" sz="1100" b="1" u="sng" dirty="0">
                <a:solidFill>
                  <a:schemeClr val="bg1"/>
                </a:solidFill>
              </a:rPr>
              <a:t>Clinical Practice</a:t>
            </a:r>
            <a:r>
              <a:rPr lang="en-US" sz="1100" dirty="0">
                <a:solidFill>
                  <a:schemeClr val="bg1"/>
                </a:solidFill>
              </a:rPr>
              <a:t>: Tailor CR modules to younger adults using flexible formats and digital tools (</a:t>
            </a:r>
            <a:r>
              <a:rPr lang="en-US" sz="1100" dirty="0" err="1">
                <a:solidFill>
                  <a:schemeClr val="bg1"/>
                </a:solidFill>
              </a:rPr>
              <a:t>Frederix</a:t>
            </a:r>
            <a:r>
              <a:rPr lang="en-US" sz="1100" dirty="0">
                <a:solidFill>
                  <a:schemeClr val="bg1"/>
                </a:solidFill>
              </a:rPr>
              <a:t> et al., 2015). </a:t>
            </a:r>
          </a:p>
          <a:p>
            <a:r>
              <a:rPr lang="en-US" sz="1100" dirty="0">
                <a:solidFill>
                  <a:schemeClr val="bg1"/>
                </a:solidFill>
              </a:rPr>
              <a:t> -</a:t>
            </a:r>
            <a:r>
              <a:rPr lang="en-US" sz="1100" b="1" u="sng" dirty="0">
                <a:solidFill>
                  <a:schemeClr val="bg1"/>
                </a:solidFill>
              </a:rPr>
              <a:t> Policy</a:t>
            </a:r>
            <a:r>
              <a:rPr lang="en-US" sz="1100" dirty="0">
                <a:solidFill>
                  <a:schemeClr val="bg1"/>
                </a:solidFill>
              </a:rPr>
              <a:t>: Inform NHS and employer strategies to improve CR access and completion rates among working-age populations.  </a:t>
            </a:r>
          </a:p>
          <a:p>
            <a:r>
              <a:rPr lang="en-US" sz="1100" b="1" u="sng" dirty="0">
                <a:solidFill>
                  <a:schemeClr val="bg1"/>
                </a:solidFill>
              </a:rPr>
              <a:t>Public Health</a:t>
            </a:r>
            <a:r>
              <a:rPr lang="en-US" sz="1100" dirty="0">
                <a:solidFill>
                  <a:schemeClr val="bg1"/>
                </a:solidFill>
              </a:rPr>
              <a:t>: Support targeted awareness campaigns and early intervention strategies for arrhythmia management.  </a:t>
            </a:r>
          </a:p>
          <a:p>
            <a:r>
              <a:rPr lang="en-US" sz="1100" b="1" u="sng" dirty="0">
                <a:solidFill>
                  <a:schemeClr val="bg1"/>
                </a:solidFill>
              </a:rPr>
              <a:t>- Innovation</a:t>
            </a:r>
            <a:r>
              <a:rPr lang="en-US" sz="1100" dirty="0">
                <a:solidFill>
                  <a:schemeClr val="bg1"/>
                </a:solidFill>
              </a:rPr>
              <a:t>: Encourage integration of wearable tech, telehealth, and </a:t>
            </a:r>
            <a:r>
              <a:rPr lang="en-US" sz="1100" dirty="0" err="1">
                <a:solidFill>
                  <a:schemeClr val="bg1"/>
                </a:solidFill>
              </a:rPr>
              <a:t>personalised</a:t>
            </a:r>
            <a:r>
              <a:rPr lang="en-US" sz="1100" dirty="0">
                <a:solidFill>
                  <a:schemeClr val="bg1"/>
                </a:solidFill>
              </a:rPr>
              <a:t> coaching to enhance engagement. </a:t>
            </a:r>
          </a:p>
          <a:p>
            <a:r>
              <a:rPr lang="en-US" sz="1100" dirty="0">
                <a:solidFill>
                  <a:schemeClr val="bg1"/>
                </a:solidFill>
              </a:rPr>
              <a:t> - </a:t>
            </a:r>
            <a:r>
              <a:rPr lang="en-US" sz="1100" b="1" u="sng" dirty="0">
                <a:solidFill>
                  <a:schemeClr val="bg1"/>
                </a:solidFill>
              </a:rPr>
              <a:t>Global Relevance</a:t>
            </a:r>
            <a:r>
              <a:rPr lang="en-US" sz="1100" dirty="0">
                <a:solidFill>
                  <a:schemeClr val="bg1"/>
                </a:solidFill>
              </a:rPr>
              <a:t>: Findings may be adapted for low-resource settings using community-led CR models.</a:t>
            </a:r>
            <a:endParaRPr lang="en-IN" sz="1100" dirty="0">
              <a:solidFill>
                <a:schemeClr val="bg1"/>
              </a:solidFill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920159E-EB03-4C51-8C20-21AA048547DC}"/>
              </a:ext>
            </a:extLst>
          </p:cNvPr>
          <p:cNvSpPr/>
          <p:nvPr/>
        </p:nvSpPr>
        <p:spPr>
          <a:xfrm>
            <a:off x="28016" y="7847588"/>
            <a:ext cx="5559304" cy="17204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 </a:t>
            </a:r>
            <a:r>
              <a:rPr lang="en-US" b="1" u="sng" dirty="0"/>
              <a:t>6.Rationale of the Research </a:t>
            </a:r>
          </a:p>
          <a:p>
            <a:r>
              <a:rPr lang="en-US" sz="1200" dirty="0"/>
              <a:t>Despite extensive evidence supporting CR for older adults, younger populations remain under-researched and underserved (Anderson et al., 2016). </a:t>
            </a:r>
          </a:p>
          <a:p>
            <a:r>
              <a:rPr lang="en-US" sz="1200" dirty="0"/>
              <a:t> This study addresses a critical gap by focusing on adults aged 30–50 — a group balancing work, family, and health — and explores how CR can be adapted to their needs. </a:t>
            </a:r>
          </a:p>
          <a:p>
            <a:r>
              <a:rPr lang="en-US" sz="1200" dirty="0"/>
              <a:t> The originality lies in </a:t>
            </a:r>
            <a:r>
              <a:rPr lang="en-US" sz="1200" dirty="0" err="1"/>
              <a:t>synthesising</a:t>
            </a:r>
            <a:r>
              <a:rPr lang="en-US" sz="1200" dirty="0"/>
              <a:t> lifestyle outcomes with </a:t>
            </a:r>
            <a:r>
              <a:rPr lang="en-US" sz="1200" dirty="0" err="1"/>
              <a:t>programme</a:t>
            </a:r>
            <a:r>
              <a:rPr lang="en-US" sz="1200" dirty="0"/>
              <a:t> design, digital engagement, and long-term adherence strategies.  Findings will inform inclusive CR models and support NHS goals for preventive care and health equity.</a:t>
            </a:r>
            <a:endParaRPr lang="en-IN" sz="1200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30EAAA3-BDD0-4265-A261-414BFCBCFB6A}"/>
              </a:ext>
            </a:extLst>
          </p:cNvPr>
          <p:cNvSpPr/>
          <p:nvPr/>
        </p:nvSpPr>
        <p:spPr>
          <a:xfrm>
            <a:off x="5751061" y="6553200"/>
            <a:ext cx="7022523" cy="30480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IN" sz="2400" dirty="0"/>
              <a:t>References</a:t>
            </a:r>
          </a:p>
          <a:p>
            <a:r>
              <a:rPr lang="en-IN" sz="800" dirty="0"/>
              <a:t> Anderson, L. </a:t>
            </a:r>
            <a:r>
              <a:rPr lang="en-IN" sz="800" i="1" dirty="0"/>
              <a:t>et al.</a:t>
            </a:r>
            <a:r>
              <a:rPr lang="en-IN" sz="800" dirty="0"/>
              <a:t> (2016) ‘Exercise-based cardiac rehabilitation for coronary heart disease: A meta-analysis’, </a:t>
            </a:r>
            <a:r>
              <a:rPr lang="en-IN" sz="800" i="1" dirty="0"/>
              <a:t>Journal of the American College of Cardiology (JACC)</a:t>
            </a:r>
            <a:r>
              <a:rPr lang="en-IN" sz="800" dirty="0"/>
              <a:t>, 67(1), pp. 1–12.</a:t>
            </a:r>
          </a:p>
          <a:p>
            <a:r>
              <a:rPr lang="en-IN" sz="800" dirty="0" err="1"/>
              <a:t>Breeman</a:t>
            </a:r>
            <a:r>
              <a:rPr lang="en-IN" sz="800" dirty="0"/>
              <a:t>, L.D. </a:t>
            </a:r>
            <a:r>
              <a:rPr lang="en-IN" sz="800" i="1" dirty="0"/>
              <a:t>et al.</a:t>
            </a:r>
            <a:r>
              <a:rPr lang="en-IN" sz="800" dirty="0"/>
              <a:t> (2025) ‘Lifestyle behaviour change of patients following cardiac rehabilitation’, </a:t>
            </a:r>
            <a:r>
              <a:rPr lang="en-IN" sz="800" i="1" dirty="0"/>
              <a:t>European Journal of Preventive Cardiology</a:t>
            </a:r>
            <a:r>
              <a:rPr lang="en-IN" sz="800" dirty="0"/>
              <a:t>. Available at: </a:t>
            </a:r>
            <a:r>
              <a:rPr lang="en-IN" sz="800" dirty="0">
                <a:hlinkClick r:id="rId2"/>
              </a:rPr>
              <a:t>https://doi.org/10.1093/eurjpc/zwaf193</a:t>
            </a:r>
            <a:r>
              <a:rPr lang="en-IN" sz="800" dirty="0"/>
              <a:t> (Accessed: 1 November 2025).</a:t>
            </a:r>
          </a:p>
          <a:p>
            <a:r>
              <a:rPr lang="en-IN" sz="800" dirty="0"/>
              <a:t>British Heart Foundation (2023) </a:t>
            </a:r>
            <a:r>
              <a:rPr lang="en-IN" sz="800" i="1" dirty="0"/>
              <a:t>Cardiac rehabilitation statistics</a:t>
            </a:r>
            <a:r>
              <a:rPr lang="en-IN" sz="800" dirty="0"/>
              <a:t>. Available at: </a:t>
            </a:r>
            <a:r>
              <a:rPr lang="en-IN" sz="800" dirty="0">
                <a:hlinkClick r:id="rId3"/>
              </a:rPr>
              <a:t>https://www.bhf.org.uk</a:t>
            </a:r>
            <a:r>
              <a:rPr lang="en-IN" sz="800" dirty="0"/>
              <a:t> (Accessed: 1 November 2025).</a:t>
            </a:r>
          </a:p>
          <a:p>
            <a:r>
              <a:rPr lang="en-IN" sz="800" dirty="0"/>
              <a:t>Clark, A.M. </a:t>
            </a:r>
            <a:r>
              <a:rPr lang="en-IN" sz="800" i="1" dirty="0"/>
              <a:t>et al.</a:t>
            </a:r>
            <a:r>
              <a:rPr lang="en-IN" sz="800" dirty="0"/>
              <a:t> (2014) ‘Barriers to cardiac rehabilitation’, </a:t>
            </a:r>
            <a:r>
              <a:rPr lang="en-IN" sz="800" i="1" dirty="0"/>
              <a:t>Journal of Cardiopulmonary Rehabilitation and Prevention</a:t>
            </a:r>
            <a:r>
              <a:rPr lang="en-IN" sz="800" dirty="0"/>
              <a:t>, 34(6), pp. 355–361.</a:t>
            </a:r>
          </a:p>
          <a:p>
            <a:r>
              <a:rPr lang="en-IN" sz="800" dirty="0" err="1"/>
              <a:t>Dalal</a:t>
            </a:r>
            <a:r>
              <a:rPr lang="en-IN" sz="800" dirty="0"/>
              <a:t>, H.M. </a:t>
            </a:r>
            <a:r>
              <a:rPr lang="en-IN" sz="800" i="1" dirty="0"/>
              <a:t>et al.</a:t>
            </a:r>
            <a:r>
              <a:rPr lang="en-IN" sz="800" dirty="0"/>
              <a:t> (2015) ‘Home versus centre-based cardiac rehabilitation: a systematic review’, </a:t>
            </a:r>
            <a:r>
              <a:rPr lang="en-IN" sz="800" i="1" dirty="0"/>
              <a:t>BMJ</a:t>
            </a:r>
            <a:r>
              <a:rPr lang="en-IN" sz="800" dirty="0"/>
              <a:t>, 351, h5000.</a:t>
            </a:r>
          </a:p>
          <a:p>
            <a:r>
              <a:rPr lang="en-IN" sz="800" dirty="0" err="1"/>
              <a:t>Frederix</a:t>
            </a:r>
            <a:r>
              <a:rPr lang="en-IN" sz="800" dirty="0"/>
              <a:t>, I. </a:t>
            </a:r>
            <a:r>
              <a:rPr lang="en-IN" sz="800" i="1" dirty="0"/>
              <a:t>et al.</a:t>
            </a:r>
            <a:r>
              <a:rPr lang="en-IN" sz="800" dirty="0"/>
              <a:t> (2015) ‘Digital health in cardiac rehabilitation: a review’, </a:t>
            </a:r>
            <a:r>
              <a:rPr lang="en-IN" sz="800" i="1" dirty="0"/>
              <a:t>European Journal of Cardiovascular Nursing</a:t>
            </a:r>
            <a:r>
              <a:rPr lang="en-IN" sz="800" dirty="0"/>
              <a:t>, 14(5), pp. 342–349.</a:t>
            </a:r>
          </a:p>
          <a:p>
            <a:r>
              <a:rPr lang="en-IN" sz="800" dirty="0" err="1"/>
              <a:t>Ghisi</a:t>
            </a:r>
            <a:r>
              <a:rPr lang="en-IN" sz="800" dirty="0"/>
              <a:t>, G.L.M. </a:t>
            </a:r>
            <a:r>
              <a:rPr lang="en-IN" sz="800" i="1" dirty="0"/>
              <a:t>et al.</a:t>
            </a:r>
            <a:r>
              <a:rPr lang="en-IN" sz="800" dirty="0"/>
              <a:t> (2014) ‘Knowledge and adherence in cardiac rehabilitation’, </a:t>
            </a:r>
            <a:r>
              <a:rPr lang="en-IN" sz="800" i="1" dirty="0"/>
              <a:t>Patient Education and </a:t>
            </a:r>
            <a:r>
              <a:rPr lang="en-IN" sz="800" i="1" dirty="0" err="1"/>
              <a:t>Counseling</a:t>
            </a:r>
            <a:r>
              <a:rPr lang="en-IN" sz="800" dirty="0"/>
              <a:t>, 95(2), pp. 209–217.</a:t>
            </a:r>
          </a:p>
          <a:p>
            <a:r>
              <a:rPr lang="en-IN" sz="800" dirty="0" err="1"/>
              <a:t>Heran</a:t>
            </a:r>
            <a:r>
              <a:rPr lang="en-IN" sz="800" dirty="0"/>
              <a:t>, B.S. </a:t>
            </a:r>
            <a:r>
              <a:rPr lang="en-IN" sz="800" i="1" dirty="0"/>
              <a:t>et al.</a:t>
            </a:r>
            <a:r>
              <a:rPr lang="en-IN" sz="800" dirty="0"/>
              <a:t> (2011) ‘Exercise-based cardiac rehabilitation for coronary heart disease’, </a:t>
            </a:r>
            <a:r>
              <a:rPr lang="en-IN" sz="800" i="1" dirty="0"/>
              <a:t>Cochrane Database of Systematic Reviews</a:t>
            </a:r>
            <a:r>
              <a:rPr lang="en-IN" sz="800" dirty="0"/>
              <a:t>, Issue 7.</a:t>
            </a:r>
          </a:p>
          <a:p>
            <a:r>
              <a:rPr lang="en-IN" sz="800" dirty="0"/>
              <a:t>Kraal, J.J. </a:t>
            </a:r>
            <a:r>
              <a:rPr lang="en-IN" sz="800" i="1" dirty="0"/>
              <a:t>et al.</a:t>
            </a:r>
            <a:r>
              <a:rPr lang="en-IN" sz="800" dirty="0"/>
              <a:t> (2017) ‘Effects of home-based training in cardiac rehabilitation: a randomised controlled trial’, </a:t>
            </a:r>
            <a:r>
              <a:rPr lang="en-IN" sz="800" i="1" dirty="0"/>
              <a:t>European Journal of Preventive Cardiology</a:t>
            </a:r>
            <a:r>
              <a:rPr lang="en-IN" sz="800" dirty="0"/>
              <a:t>, 24(2), pp. 148–156.</a:t>
            </a:r>
          </a:p>
          <a:p>
            <a:r>
              <a:rPr lang="en-IN" sz="800" dirty="0"/>
              <a:t>Lear, S.A. </a:t>
            </a:r>
            <a:r>
              <a:rPr lang="en-IN" sz="800" i="1" dirty="0"/>
              <a:t>et al.</a:t>
            </a:r>
            <a:r>
              <a:rPr lang="en-IN" sz="800" dirty="0"/>
              <a:t> (2017) ‘Lifestyle modification and arrhythmia recurrence’, </a:t>
            </a:r>
            <a:r>
              <a:rPr lang="en-IN" sz="800" i="1" dirty="0"/>
              <a:t>Canadian Journal of Cardiology</a:t>
            </a:r>
            <a:r>
              <a:rPr lang="en-IN" sz="800" dirty="0"/>
              <a:t>, 33(8), pp. 1020–1026.</a:t>
            </a:r>
          </a:p>
          <a:p>
            <a:r>
              <a:rPr lang="en-IN" sz="800" dirty="0"/>
              <a:t>National Audit of Cardiac Rehabilitation (NACR) (2023) </a:t>
            </a:r>
            <a:r>
              <a:rPr lang="en-IN" sz="800" i="1" dirty="0"/>
              <a:t>National audit of cardiac rehabilitation</a:t>
            </a:r>
            <a:r>
              <a:rPr lang="en-IN" sz="800" dirty="0"/>
              <a:t>. Available at: </a:t>
            </a:r>
            <a:r>
              <a:rPr lang="en-IN" sz="800" dirty="0">
                <a:hlinkClick r:id="rId4"/>
              </a:rPr>
              <a:t>https://www.nacr.org.uk</a:t>
            </a:r>
            <a:r>
              <a:rPr lang="en-IN" sz="800" dirty="0"/>
              <a:t> (Accessed: 1 November 2025).</a:t>
            </a:r>
          </a:p>
          <a:p>
            <a:r>
              <a:rPr lang="en-IN" sz="800" dirty="0"/>
              <a:t>National Institute for Health and Care Excellence (NICE) (2022) </a:t>
            </a:r>
            <a:r>
              <a:rPr lang="en-IN" sz="800" i="1" dirty="0"/>
              <a:t>Atrial fibrillation: diagnosis and management (NG196)</a:t>
            </a:r>
            <a:r>
              <a:rPr lang="en-IN" sz="800" dirty="0"/>
              <a:t>. Available at: </a:t>
            </a:r>
            <a:r>
              <a:rPr lang="en-IN" sz="800" dirty="0">
                <a:hlinkClick r:id="rId5"/>
              </a:rPr>
              <a:t>https://www.nice.org.uk/guidance/ng196</a:t>
            </a:r>
            <a:r>
              <a:rPr lang="en-IN" sz="800" dirty="0"/>
              <a:t> (Accessed: 1 November 2025).</a:t>
            </a:r>
          </a:p>
          <a:p>
            <a:r>
              <a:rPr lang="en-IN" sz="800" dirty="0"/>
              <a:t>Rashidi, A. </a:t>
            </a:r>
            <a:r>
              <a:rPr lang="en-IN" sz="800" i="1" dirty="0"/>
              <a:t>et al.</a:t>
            </a:r>
            <a:r>
              <a:rPr lang="en-IN" sz="800" dirty="0"/>
              <a:t> (2025) ‘Quality of life after cardiac rehabilitation: a systematic review’, </a:t>
            </a:r>
            <a:r>
              <a:rPr lang="en-IN" sz="800" i="1" dirty="0"/>
              <a:t>PLOS One</a:t>
            </a:r>
            <a:r>
              <a:rPr lang="en-IN" sz="800" dirty="0"/>
              <a:t>, 20(1), pp. 1–15.</a:t>
            </a:r>
          </a:p>
          <a:p>
            <a:r>
              <a:rPr lang="en-IN" sz="800" dirty="0"/>
              <a:t>Taylor, R.S. </a:t>
            </a:r>
            <a:r>
              <a:rPr lang="en-IN" sz="800" i="1" dirty="0"/>
              <a:t>et al.</a:t>
            </a:r>
            <a:r>
              <a:rPr lang="en-IN" sz="800" dirty="0"/>
              <a:t> (2019) ‘Exercise-based cardiac rehabilitation for heart failure’, </a:t>
            </a:r>
            <a:r>
              <a:rPr lang="en-IN" sz="800" i="1" dirty="0"/>
              <a:t>European Journal of Heart Failure</a:t>
            </a:r>
            <a:r>
              <a:rPr lang="en-IN" sz="800" dirty="0"/>
              <a:t>, 21(6), pp. 742–752.</a:t>
            </a:r>
          </a:p>
          <a:p>
            <a:r>
              <a:rPr lang="en-IN" sz="800" dirty="0" err="1"/>
              <a:t>Vromen</a:t>
            </a:r>
            <a:r>
              <a:rPr lang="en-IN" sz="800" dirty="0"/>
              <a:t>, T. </a:t>
            </a:r>
            <a:r>
              <a:rPr lang="en-IN" sz="800" i="1" dirty="0"/>
              <a:t>et al.</a:t>
            </a:r>
            <a:r>
              <a:rPr lang="en-IN" sz="800" dirty="0"/>
              <a:t> (2016) ‘Cardiac rehabilitation participation in younger adults’, </a:t>
            </a:r>
            <a:r>
              <a:rPr lang="en-IN" sz="800" i="1" dirty="0"/>
              <a:t>Heart &amp; Lung</a:t>
            </a:r>
            <a:r>
              <a:rPr lang="en-IN" sz="800" dirty="0"/>
              <a:t>, 45(6), pp. 486–491</a:t>
            </a:r>
          </a:p>
          <a:p>
            <a:r>
              <a:rPr lang="en-IN" sz="800" dirty="0"/>
              <a:t>.</a:t>
            </a:r>
            <a:r>
              <a:rPr lang="en-US" sz="800" dirty="0"/>
              <a:t> </a:t>
            </a:r>
            <a:r>
              <a:rPr lang="en-US" sz="800" dirty="0" err="1"/>
              <a:t>VectorMine</a:t>
            </a:r>
            <a:r>
              <a:rPr lang="en-US" sz="800" dirty="0"/>
              <a:t> (2023) Concept of cardiac health and lifestyle balance. [Illustration]. Available at: https://www.shutterstock.com (Accessed: 4 November 2025).</a:t>
            </a:r>
            <a:endParaRPr lang="en-IN" sz="800" dirty="0"/>
          </a:p>
        </p:txBody>
      </p:sp>
      <p:sp>
        <p:nvSpPr>
          <p:cNvPr id="3" name="Arrow: Curved Left 2">
            <a:extLst>
              <a:ext uri="{FF2B5EF4-FFF2-40B4-BE49-F238E27FC236}">
                <a16:creationId xmlns:a16="http://schemas.microsoft.com/office/drawing/2014/main" id="{FCC8BF95-90FE-47A5-98AC-48ACA062D880}"/>
              </a:ext>
            </a:extLst>
          </p:cNvPr>
          <p:cNvSpPr/>
          <p:nvPr/>
        </p:nvSpPr>
        <p:spPr>
          <a:xfrm>
            <a:off x="4851399" y="2823299"/>
            <a:ext cx="545991" cy="847001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sp>
        <p:nvSpPr>
          <p:cNvPr id="9" name="Arrow: Curved Right 8">
            <a:extLst>
              <a:ext uri="{FF2B5EF4-FFF2-40B4-BE49-F238E27FC236}">
                <a16:creationId xmlns:a16="http://schemas.microsoft.com/office/drawing/2014/main" id="{C538F644-AB7E-42F0-9749-21262C95DEA6}"/>
              </a:ext>
            </a:extLst>
          </p:cNvPr>
          <p:cNvSpPr/>
          <p:nvPr/>
        </p:nvSpPr>
        <p:spPr>
          <a:xfrm>
            <a:off x="-21476" y="5037982"/>
            <a:ext cx="606984" cy="334118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8A17E47-7E9D-4322-BB0D-1A65932152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2323" y="3949700"/>
            <a:ext cx="3511261" cy="26035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4084ED7-357D-49F5-8949-33552D1EF0BE}"/>
              </a:ext>
            </a:extLst>
          </p:cNvPr>
          <p:cNvSpPr txBox="1"/>
          <p:nvPr/>
        </p:nvSpPr>
        <p:spPr>
          <a:xfrm>
            <a:off x="8153400" y="6279446"/>
            <a:ext cx="21082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(Vectormone,2023)</a:t>
            </a:r>
            <a:endParaRPr lang="en-IN" sz="1100" dirty="0"/>
          </a:p>
        </p:txBody>
      </p:sp>
      <p:sp>
        <p:nvSpPr>
          <p:cNvPr id="24" name="Arrow: Curved Left 23">
            <a:extLst>
              <a:ext uri="{FF2B5EF4-FFF2-40B4-BE49-F238E27FC236}">
                <a16:creationId xmlns:a16="http://schemas.microsoft.com/office/drawing/2014/main" id="{EFFD1915-9B52-43C1-B63F-7097C6BA0E53}"/>
              </a:ext>
            </a:extLst>
          </p:cNvPr>
          <p:cNvSpPr/>
          <p:nvPr/>
        </p:nvSpPr>
        <p:spPr>
          <a:xfrm>
            <a:off x="5219700" y="7493000"/>
            <a:ext cx="531361" cy="106680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>
              <a:solidFill>
                <a:schemeClr val="tx1"/>
              </a:solidFill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EEBE96C6-2FB8-4F00-8B6F-65F644AA4B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897" y="3103502"/>
            <a:ext cx="3494763" cy="245497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  <p:extLst>
      <p:ext uri="{BB962C8B-B14F-4D97-AF65-F5344CB8AC3E}">
        <p14:creationId xmlns:p14="http://schemas.microsoft.com/office/powerpoint/2010/main" val="25939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</TotalTime>
  <Words>1137</Words>
  <Application>Microsoft Office PowerPoint</Application>
  <PresentationFormat>A3 Paper (297x420 mm)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arpita chaudhary</dc:creator>
  <cp:lastModifiedBy>arpita chaudhary</cp:lastModifiedBy>
  <cp:revision>20</cp:revision>
  <dcterms:created xsi:type="dcterms:W3CDTF">2025-11-03T05:22:55Z</dcterms:created>
  <dcterms:modified xsi:type="dcterms:W3CDTF">2025-11-04T13:40:14Z</dcterms:modified>
</cp:coreProperties>
</file>