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85" r:id="rId8"/>
    <p:sldId id="286" r:id="rId9"/>
    <p:sldId id="262" r:id="rId10"/>
    <p:sldId id="264" r:id="rId11"/>
    <p:sldId id="265" r:id="rId12"/>
    <p:sldId id="267" r:id="rId13"/>
    <p:sldId id="281" r:id="rId14"/>
    <p:sldId id="282" r:id="rId15"/>
    <p:sldId id="283" r:id="rId16"/>
    <p:sldId id="268" r:id="rId17"/>
    <p:sldId id="284" r:id="rId18"/>
    <p:sldId id="270" r:id="rId19"/>
    <p:sldId id="280" r:id="rId20"/>
    <p:sldId id="271" r:id="rId21"/>
    <p:sldId id="272" r:id="rId22"/>
    <p:sldId id="273" r:id="rId23"/>
    <p:sldId id="274" r:id="rId24"/>
    <p:sldId id="275" r:id="rId25"/>
    <p:sldId id="276" r:id="rId26"/>
    <p:sldId id="277" r:id="rId27"/>
    <p:sldId id="278" r:id="rId28"/>
  </p:sldIdLst>
  <p:sldSz cx="18288000" cy="10287000"/>
  <p:notesSz cx="6858000" cy="9144000"/>
  <p:embeddedFontLst>
    <p:embeddedFont>
      <p:font typeface="Canva Sans" panose="020B0604020202020204" charset="0"/>
      <p:regular r:id="rId30"/>
    </p:embeddedFont>
    <p:embeddedFont>
      <p:font typeface="Lumios Brush" panose="020B0604020202020204" charset="0"/>
      <p:regular r:id="rId31"/>
    </p:embeddedFont>
    <p:embeddedFont>
      <p:font typeface="Open Sans" panose="020B0606030504020204" pitchFamily="34" charset="0"/>
      <p:regular r:id="rId32"/>
    </p:embeddedFont>
    <p:embeddedFont>
      <p:font typeface="Open Sans Bold" panose="020B0604020202020204" charset="0"/>
      <p:regular r:id="rId33"/>
    </p:embeddedFont>
    <p:embeddedFont>
      <p:font typeface="Open Sans Italics" panose="020B0604020202020204" charset="0"/>
      <p:regular r:id="rId34"/>
    </p:embeddedFont>
    <p:embeddedFont>
      <p:font typeface="Open Sans Ultra-Bold" panose="020B0604020202020204" charset="0"/>
      <p:regular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765D22-A472-4D24-9160-BA99ED519D04}" v="2" dt="2025-10-20T07:02:13.5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1" d="100"/>
          <a:sy n="71" d="100"/>
        </p:scale>
        <p:origin x="71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b063123c-f51f-481b-b99c-f574606c9ace" providerId="ADAL" clId="{4E6B50E3-2A94-4DA4-8911-9463EEB4986E}"/>
    <pc:docChg chg="custSel addSld delSld modSld">
      <pc:chgData name="Zita Draper" userId="b063123c-f51f-481b-b99c-f574606c9ace" providerId="ADAL" clId="{4E6B50E3-2A94-4DA4-8911-9463EEB4986E}" dt="2025-06-30T11:55:53.151" v="500" actId="33524"/>
      <pc:docMkLst>
        <pc:docMk/>
      </pc:docMkLst>
      <pc:sldChg chg="modSp mod">
        <pc:chgData name="Zita Draper" userId="b063123c-f51f-481b-b99c-f574606c9ace" providerId="ADAL" clId="{4E6B50E3-2A94-4DA4-8911-9463EEB4986E}" dt="2025-06-30T11:55:53.151" v="500" actId="33524"/>
        <pc:sldMkLst>
          <pc:docMk/>
          <pc:sldMk cId="0" sldId="262"/>
        </pc:sldMkLst>
      </pc:sldChg>
      <pc:sldChg chg="modSp mod">
        <pc:chgData name="Zita Draper" userId="b063123c-f51f-481b-b99c-f574606c9ace" providerId="ADAL" clId="{4E6B50E3-2A94-4DA4-8911-9463EEB4986E}" dt="2025-06-18T11:28:54.297" v="62" actId="33524"/>
        <pc:sldMkLst>
          <pc:docMk/>
          <pc:sldMk cId="0" sldId="270"/>
        </pc:sldMkLst>
      </pc:sldChg>
      <pc:sldChg chg="modSp mod">
        <pc:chgData name="Zita Draper" userId="b063123c-f51f-481b-b99c-f574606c9ace" providerId="ADAL" clId="{4E6B50E3-2A94-4DA4-8911-9463EEB4986E}" dt="2025-06-18T12:37:58.490" v="474" actId="1076"/>
        <pc:sldMkLst>
          <pc:docMk/>
          <pc:sldMk cId="0" sldId="274"/>
        </pc:sldMkLst>
      </pc:sldChg>
      <pc:sldChg chg="modSp mod">
        <pc:chgData name="Zita Draper" userId="b063123c-f51f-481b-b99c-f574606c9ace" providerId="ADAL" clId="{4E6B50E3-2A94-4DA4-8911-9463EEB4986E}" dt="2025-06-18T12:38:09.367" v="475" actId="33524"/>
        <pc:sldMkLst>
          <pc:docMk/>
          <pc:sldMk cId="0" sldId="277"/>
        </pc:sldMkLst>
      </pc:sldChg>
      <pc:sldChg chg="modSp mod">
        <pc:chgData name="Zita Draper" userId="b063123c-f51f-481b-b99c-f574606c9ace" providerId="ADAL" clId="{4E6B50E3-2A94-4DA4-8911-9463EEB4986E}" dt="2025-06-18T12:38:19.805" v="476" actId="1076"/>
        <pc:sldMkLst>
          <pc:docMk/>
          <pc:sldMk cId="0" sldId="278"/>
        </pc:sldMkLst>
      </pc:sldChg>
      <pc:sldChg chg="new del">
        <pc:chgData name="Zita Draper" userId="b063123c-f51f-481b-b99c-f574606c9ace" providerId="ADAL" clId="{4E6B50E3-2A94-4DA4-8911-9463EEB4986E}" dt="2025-06-18T11:29:04.522" v="65" actId="47"/>
        <pc:sldMkLst>
          <pc:docMk/>
          <pc:sldMk cId="2080032275" sldId="279"/>
        </pc:sldMkLst>
      </pc:sldChg>
      <pc:sldChg chg="modSp add mod modNotesTx">
        <pc:chgData name="Zita Draper" userId="b063123c-f51f-481b-b99c-f574606c9ace" providerId="ADAL" clId="{4E6B50E3-2A94-4DA4-8911-9463EEB4986E}" dt="2025-06-18T12:37:44.203" v="473"/>
        <pc:sldMkLst>
          <pc:docMk/>
          <pc:sldMk cId="3358816183" sldId="280"/>
        </pc:sldMkLst>
      </pc:sldChg>
    </pc:docChg>
  </pc:docChgLst>
  <pc:docChgLst>
    <pc:chgData name="Zita Draper" userId="b063123c-f51f-481b-b99c-f574606c9ace" providerId="ADAL" clId="{4E74BBCD-A4AA-4EDF-AC19-5336A2D09662}"/>
    <pc:docChg chg="custSel modSld">
      <pc:chgData name="Zita Draper" userId="b063123c-f51f-481b-b99c-f574606c9ace" providerId="ADAL" clId="{4E74BBCD-A4AA-4EDF-AC19-5336A2D09662}" dt="2025-09-22T08:02:21.408" v="16" actId="1076"/>
      <pc:docMkLst>
        <pc:docMk/>
      </pc:docMkLst>
      <pc:sldChg chg="modSp mod">
        <pc:chgData name="Zita Draper" userId="b063123c-f51f-481b-b99c-f574606c9ace" providerId="ADAL" clId="{4E74BBCD-A4AA-4EDF-AC19-5336A2D09662}" dt="2025-09-22T07:59:49.592" v="0" actId="20577"/>
        <pc:sldMkLst>
          <pc:docMk/>
          <pc:sldMk cId="0" sldId="260"/>
        </pc:sldMkLst>
        <pc:spChg chg="mod">
          <ac:chgData name="Zita Draper" userId="b063123c-f51f-481b-b99c-f574606c9ace" providerId="ADAL" clId="{4E74BBCD-A4AA-4EDF-AC19-5336A2D09662}" dt="2025-09-22T07:59:49.592" v="0" actId="20577"/>
          <ac:spMkLst>
            <pc:docMk/>
            <pc:sldMk cId="0" sldId="260"/>
            <ac:spMk id="8" creationId="{00000000-0000-0000-0000-000000000000}"/>
          </ac:spMkLst>
        </pc:spChg>
      </pc:sldChg>
      <pc:sldChg chg="modSp mod">
        <pc:chgData name="Zita Draper" userId="b063123c-f51f-481b-b99c-f574606c9ace" providerId="ADAL" clId="{4E74BBCD-A4AA-4EDF-AC19-5336A2D09662}" dt="2025-09-22T08:00:32.601" v="3" actId="313"/>
        <pc:sldMkLst>
          <pc:docMk/>
          <pc:sldMk cId="0" sldId="264"/>
        </pc:sldMkLst>
        <pc:spChg chg="mod">
          <ac:chgData name="Zita Draper" userId="b063123c-f51f-481b-b99c-f574606c9ace" providerId="ADAL" clId="{4E74BBCD-A4AA-4EDF-AC19-5336A2D09662}" dt="2025-09-22T08:00:28.894" v="2" actId="1076"/>
          <ac:spMkLst>
            <pc:docMk/>
            <pc:sldMk cId="0" sldId="264"/>
            <ac:spMk id="7" creationId="{00000000-0000-0000-0000-000000000000}"/>
          </ac:spMkLst>
        </pc:spChg>
        <pc:spChg chg="mod">
          <ac:chgData name="Zita Draper" userId="b063123c-f51f-481b-b99c-f574606c9ace" providerId="ADAL" clId="{4E74BBCD-A4AA-4EDF-AC19-5336A2D09662}" dt="2025-09-22T08:00:32.601" v="3" actId="313"/>
          <ac:spMkLst>
            <pc:docMk/>
            <pc:sldMk cId="0" sldId="264"/>
            <ac:spMk id="9" creationId="{00000000-0000-0000-0000-000000000000}"/>
          </ac:spMkLst>
        </pc:spChg>
      </pc:sldChg>
      <pc:sldChg chg="modSp mod">
        <pc:chgData name="Zita Draper" userId="b063123c-f51f-481b-b99c-f574606c9ace" providerId="ADAL" clId="{4E74BBCD-A4AA-4EDF-AC19-5336A2D09662}" dt="2025-09-22T08:00:43.085" v="5" actId="1076"/>
        <pc:sldMkLst>
          <pc:docMk/>
          <pc:sldMk cId="0" sldId="265"/>
        </pc:sldMkLst>
        <pc:spChg chg="mod">
          <ac:chgData name="Zita Draper" userId="b063123c-f51f-481b-b99c-f574606c9ace" providerId="ADAL" clId="{4E74BBCD-A4AA-4EDF-AC19-5336A2D09662}" dt="2025-09-22T08:00:43.085" v="5" actId="1076"/>
          <ac:spMkLst>
            <pc:docMk/>
            <pc:sldMk cId="0" sldId="265"/>
            <ac:spMk id="7" creationId="{00000000-0000-0000-0000-000000000000}"/>
          </ac:spMkLst>
        </pc:spChg>
      </pc:sldChg>
      <pc:sldChg chg="modSp mod">
        <pc:chgData name="Zita Draper" userId="b063123c-f51f-481b-b99c-f574606c9ace" providerId="ADAL" clId="{4E74BBCD-A4AA-4EDF-AC19-5336A2D09662}" dt="2025-09-22T08:01:03.511" v="9" actId="1076"/>
        <pc:sldMkLst>
          <pc:docMk/>
          <pc:sldMk cId="0" sldId="266"/>
        </pc:sldMkLst>
        <pc:spChg chg="mod">
          <ac:chgData name="Zita Draper" userId="b063123c-f51f-481b-b99c-f574606c9ace" providerId="ADAL" clId="{4E74BBCD-A4AA-4EDF-AC19-5336A2D09662}" dt="2025-09-22T08:00:54.972" v="7" actId="33524"/>
          <ac:spMkLst>
            <pc:docMk/>
            <pc:sldMk cId="0" sldId="266"/>
            <ac:spMk id="7" creationId="{00000000-0000-0000-0000-000000000000}"/>
          </ac:spMkLst>
        </pc:spChg>
        <pc:spChg chg="mod">
          <ac:chgData name="Zita Draper" userId="b063123c-f51f-481b-b99c-f574606c9ace" providerId="ADAL" clId="{4E74BBCD-A4AA-4EDF-AC19-5336A2D09662}" dt="2025-09-22T08:01:03.511" v="9" actId="1076"/>
          <ac:spMkLst>
            <pc:docMk/>
            <pc:sldMk cId="0" sldId="266"/>
            <ac:spMk id="9" creationId="{00000000-0000-0000-0000-000000000000}"/>
          </ac:spMkLst>
        </pc:spChg>
        <pc:grpChg chg="mod">
          <ac:chgData name="Zita Draper" userId="b063123c-f51f-481b-b99c-f574606c9ace" providerId="ADAL" clId="{4E74BBCD-A4AA-4EDF-AC19-5336A2D09662}" dt="2025-09-22T08:00:50.573" v="6" actId="1076"/>
          <ac:grpSpMkLst>
            <pc:docMk/>
            <pc:sldMk cId="0" sldId="266"/>
            <ac:grpSpMk id="3" creationId="{00000000-0000-0000-0000-000000000000}"/>
          </ac:grpSpMkLst>
        </pc:grpChg>
      </pc:sldChg>
      <pc:sldChg chg="modSp mod">
        <pc:chgData name="Zita Draper" userId="b063123c-f51f-481b-b99c-f574606c9ace" providerId="ADAL" clId="{4E74BBCD-A4AA-4EDF-AC19-5336A2D09662}" dt="2025-09-22T08:01:10.424" v="11" actId="1076"/>
        <pc:sldMkLst>
          <pc:docMk/>
          <pc:sldMk cId="0" sldId="267"/>
        </pc:sldMkLst>
        <pc:spChg chg="mod">
          <ac:chgData name="Zita Draper" userId="b063123c-f51f-481b-b99c-f574606c9ace" providerId="ADAL" clId="{4E74BBCD-A4AA-4EDF-AC19-5336A2D09662}" dt="2025-09-22T08:01:10.424" v="11" actId="1076"/>
          <ac:spMkLst>
            <pc:docMk/>
            <pc:sldMk cId="0" sldId="267"/>
            <ac:spMk id="8" creationId="{00000000-0000-0000-0000-000000000000}"/>
          </ac:spMkLst>
        </pc:spChg>
      </pc:sldChg>
      <pc:sldChg chg="modSp mod">
        <pc:chgData name="Zita Draper" userId="b063123c-f51f-481b-b99c-f574606c9ace" providerId="ADAL" clId="{4E74BBCD-A4AA-4EDF-AC19-5336A2D09662}" dt="2025-09-22T08:01:26.085" v="13" actId="1076"/>
        <pc:sldMkLst>
          <pc:docMk/>
          <pc:sldMk cId="0" sldId="269"/>
        </pc:sldMkLst>
      </pc:sldChg>
      <pc:sldChg chg="modSp mod">
        <pc:chgData name="Zita Draper" userId="b063123c-f51f-481b-b99c-f574606c9ace" providerId="ADAL" clId="{4E74BBCD-A4AA-4EDF-AC19-5336A2D09662}" dt="2025-09-22T08:01:45.738" v="14" actId="1076"/>
        <pc:sldMkLst>
          <pc:docMk/>
          <pc:sldMk cId="0" sldId="270"/>
        </pc:sldMkLst>
        <pc:spChg chg="mod">
          <ac:chgData name="Zita Draper" userId="b063123c-f51f-481b-b99c-f574606c9ace" providerId="ADAL" clId="{4E74BBCD-A4AA-4EDF-AC19-5336A2D09662}" dt="2025-09-22T08:01:45.738" v="14" actId="1076"/>
          <ac:spMkLst>
            <pc:docMk/>
            <pc:sldMk cId="0" sldId="270"/>
            <ac:spMk id="7" creationId="{00000000-0000-0000-0000-000000000000}"/>
          </ac:spMkLst>
        </pc:spChg>
      </pc:sldChg>
      <pc:sldChg chg="modSp mod">
        <pc:chgData name="Zita Draper" userId="b063123c-f51f-481b-b99c-f574606c9ace" providerId="ADAL" clId="{4E74BBCD-A4AA-4EDF-AC19-5336A2D09662}" dt="2025-09-22T08:02:21.408" v="16" actId="1076"/>
        <pc:sldMkLst>
          <pc:docMk/>
          <pc:sldMk cId="0" sldId="277"/>
        </pc:sldMkLst>
        <pc:spChg chg="mod">
          <ac:chgData name="Zita Draper" userId="b063123c-f51f-481b-b99c-f574606c9ace" providerId="ADAL" clId="{4E74BBCD-A4AA-4EDF-AC19-5336A2D09662}" dt="2025-09-22T08:02:21.408" v="16" actId="1076"/>
          <ac:spMkLst>
            <pc:docMk/>
            <pc:sldMk cId="0" sldId="277"/>
            <ac:spMk id="8" creationId="{00000000-0000-0000-0000-000000000000}"/>
          </ac:spMkLst>
        </pc:spChg>
      </pc:sldChg>
    </pc:docChg>
  </pc:docChgLst>
  <pc:docChgLst>
    <pc:chgData name="Zita Draper" userId="b063123c-f51f-481b-b99c-f574606c9ace" providerId="ADAL" clId="{FF765D22-A472-4D24-9160-BA99ED519D04}"/>
    <pc:docChg chg="custSel addSld delSld modSld">
      <pc:chgData name="Zita Draper" userId="b063123c-f51f-481b-b99c-f574606c9ace" providerId="ADAL" clId="{FF765D22-A472-4D24-9160-BA99ED519D04}" dt="2025-10-18T20:38:21.821" v="1389" actId="1076"/>
      <pc:docMkLst>
        <pc:docMk/>
      </pc:docMkLst>
      <pc:sldChg chg="del">
        <pc:chgData name="Zita Draper" userId="b063123c-f51f-481b-b99c-f574606c9ace" providerId="ADAL" clId="{FF765D22-A472-4D24-9160-BA99ED519D04}" dt="2025-10-18T20:18:17.756" v="0" actId="47"/>
        <pc:sldMkLst>
          <pc:docMk/>
          <pc:sldMk cId="0" sldId="263"/>
        </pc:sldMkLst>
      </pc:sldChg>
      <pc:sldChg chg="modSp mod">
        <pc:chgData name="Zita Draper" userId="b063123c-f51f-481b-b99c-f574606c9ace" providerId="ADAL" clId="{FF765D22-A472-4D24-9160-BA99ED519D04}" dt="2025-10-18T20:37:05.953" v="1340" actId="1076"/>
        <pc:sldMkLst>
          <pc:docMk/>
          <pc:sldMk cId="0" sldId="268"/>
        </pc:sldMkLst>
        <pc:spChg chg="mod">
          <ac:chgData name="Zita Draper" userId="b063123c-f51f-481b-b99c-f574606c9ace" providerId="ADAL" clId="{FF765D22-A472-4D24-9160-BA99ED519D04}" dt="2025-10-18T20:37:05.953" v="1340" actId="1076"/>
          <ac:spMkLst>
            <pc:docMk/>
            <pc:sldMk cId="0" sldId="268"/>
            <ac:spMk id="7" creationId="{00000000-0000-0000-0000-000000000000}"/>
          </ac:spMkLst>
        </pc:spChg>
        <pc:grpChg chg="mod">
          <ac:chgData name="Zita Draper" userId="b063123c-f51f-481b-b99c-f574606c9ace" providerId="ADAL" clId="{FF765D22-A472-4D24-9160-BA99ED519D04}" dt="2025-10-18T20:37:01.108" v="1339" actId="1076"/>
          <ac:grpSpMkLst>
            <pc:docMk/>
            <pc:sldMk cId="0" sldId="268"/>
            <ac:grpSpMk id="3" creationId="{00000000-0000-0000-0000-000000000000}"/>
          </ac:grpSpMkLst>
        </pc:grpChg>
      </pc:sldChg>
      <pc:sldChg chg="del">
        <pc:chgData name="Zita Draper" userId="b063123c-f51f-481b-b99c-f574606c9ace" providerId="ADAL" clId="{FF765D22-A472-4D24-9160-BA99ED519D04}" dt="2025-10-18T20:37:38.120" v="1343" actId="2696"/>
        <pc:sldMkLst>
          <pc:docMk/>
          <pc:sldMk cId="0" sldId="269"/>
        </pc:sldMkLst>
      </pc:sldChg>
      <pc:sldChg chg="delSp modSp add mod">
        <pc:chgData name="Zita Draper" userId="b063123c-f51f-481b-b99c-f574606c9ace" providerId="ADAL" clId="{FF765D22-A472-4D24-9160-BA99ED519D04}" dt="2025-10-18T20:34:02.174" v="688" actId="14100"/>
        <pc:sldMkLst>
          <pc:docMk/>
          <pc:sldMk cId="817254982" sldId="281"/>
        </pc:sldMkLst>
        <pc:spChg chg="mod">
          <ac:chgData name="Zita Draper" userId="b063123c-f51f-481b-b99c-f574606c9ace" providerId="ADAL" clId="{FF765D22-A472-4D24-9160-BA99ED519D04}" dt="2025-10-18T20:20:26.860" v="29" actId="1076"/>
          <ac:spMkLst>
            <pc:docMk/>
            <pc:sldMk cId="817254982" sldId="281"/>
            <ac:spMk id="8" creationId="{681A86B0-EB3B-2100-A978-042630556AEE}"/>
          </ac:spMkLst>
        </pc:spChg>
        <pc:spChg chg="mod">
          <ac:chgData name="Zita Draper" userId="b063123c-f51f-481b-b99c-f574606c9ace" providerId="ADAL" clId="{FF765D22-A472-4D24-9160-BA99ED519D04}" dt="2025-10-18T20:34:02.174" v="688" actId="14100"/>
          <ac:spMkLst>
            <pc:docMk/>
            <pc:sldMk cId="817254982" sldId="281"/>
            <ac:spMk id="9" creationId="{945F9504-1482-B255-BADF-85755A1B7785}"/>
          </ac:spMkLst>
        </pc:spChg>
        <pc:grpChg chg="mod">
          <ac:chgData name="Zita Draper" userId="b063123c-f51f-481b-b99c-f574606c9ace" providerId="ADAL" clId="{FF765D22-A472-4D24-9160-BA99ED519D04}" dt="2025-10-18T20:20:23.673" v="28" actId="1076"/>
          <ac:grpSpMkLst>
            <pc:docMk/>
            <pc:sldMk cId="817254982" sldId="281"/>
            <ac:grpSpMk id="3" creationId="{6A8BB70F-F62C-5AE2-416B-8FC86B1F6C85}"/>
          </ac:grpSpMkLst>
        </pc:grpChg>
      </pc:sldChg>
      <pc:sldChg chg="new del">
        <pc:chgData name="Zita Draper" userId="b063123c-f51f-481b-b99c-f574606c9ace" providerId="ADAL" clId="{FF765D22-A472-4D24-9160-BA99ED519D04}" dt="2025-10-18T20:19:34.930" v="2" actId="2696"/>
        <pc:sldMkLst>
          <pc:docMk/>
          <pc:sldMk cId="3901744082" sldId="281"/>
        </pc:sldMkLst>
      </pc:sldChg>
      <pc:sldChg chg="delSp modSp add mod">
        <pc:chgData name="Zita Draper" userId="b063123c-f51f-481b-b99c-f574606c9ace" providerId="ADAL" clId="{FF765D22-A472-4D24-9160-BA99ED519D04}" dt="2025-10-18T20:35:06.205" v="1028" actId="20577"/>
        <pc:sldMkLst>
          <pc:docMk/>
          <pc:sldMk cId="1349843920" sldId="282"/>
        </pc:sldMkLst>
        <pc:spChg chg="mod">
          <ac:chgData name="Zita Draper" userId="b063123c-f51f-481b-b99c-f574606c9ace" providerId="ADAL" clId="{FF765D22-A472-4D24-9160-BA99ED519D04}" dt="2025-10-18T20:20:42.356" v="47" actId="1076"/>
          <ac:spMkLst>
            <pc:docMk/>
            <pc:sldMk cId="1349843920" sldId="282"/>
            <ac:spMk id="8" creationId="{CF191FC6-BCAD-C90C-9EA0-1632CBDDDB62}"/>
          </ac:spMkLst>
        </pc:spChg>
        <pc:spChg chg="mod">
          <ac:chgData name="Zita Draper" userId="b063123c-f51f-481b-b99c-f574606c9ace" providerId="ADAL" clId="{FF765D22-A472-4D24-9160-BA99ED519D04}" dt="2025-10-18T20:35:06.205" v="1028" actId="20577"/>
          <ac:spMkLst>
            <pc:docMk/>
            <pc:sldMk cId="1349843920" sldId="282"/>
            <ac:spMk id="9" creationId="{A5379A91-FEC1-4DAD-458C-EF655B9374DF}"/>
          </ac:spMkLst>
        </pc:spChg>
      </pc:sldChg>
      <pc:sldChg chg="modSp add mod">
        <pc:chgData name="Zita Draper" userId="b063123c-f51f-481b-b99c-f574606c9ace" providerId="ADAL" clId="{FF765D22-A472-4D24-9160-BA99ED519D04}" dt="2025-10-18T20:36:40.886" v="1338" actId="20577"/>
        <pc:sldMkLst>
          <pc:docMk/>
          <pc:sldMk cId="438314775" sldId="283"/>
        </pc:sldMkLst>
        <pc:spChg chg="mod">
          <ac:chgData name="Zita Draper" userId="b063123c-f51f-481b-b99c-f574606c9ace" providerId="ADAL" clId="{FF765D22-A472-4D24-9160-BA99ED519D04}" dt="2025-10-18T20:20:48.023" v="58" actId="20577"/>
          <ac:spMkLst>
            <pc:docMk/>
            <pc:sldMk cId="438314775" sldId="283"/>
            <ac:spMk id="8" creationId="{AD339604-E5C2-27E9-4FAC-95F68BA226C0}"/>
          </ac:spMkLst>
        </pc:spChg>
        <pc:spChg chg="mod">
          <ac:chgData name="Zita Draper" userId="b063123c-f51f-481b-b99c-f574606c9ace" providerId="ADAL" clId="{FF765D22-A472-4D24-9160-BA99ED519D04}" dt="2025-10-18T20:36:04.657" v="1236" actId="20577"/>
          <ac:spMkLst>
            <pc:docMk/>
            <pc:sldMk cId="438314775" sldId="283"/>
            <ac:spMk id="9" creationId="{4125FCBB-5931-4B0D-F7B9-81E0C5E2312C}"/>
          </ac:spMkLst>
        </pc:spChg>
        <pc:spChg chg="mod">
          <ac:chgData name="Zita Draper" userId="b063123c-f51f-481b-b99c-f574606c9ace" providerId="ADAL" clId="{FF765D22-A472-4D24-9160-BA99ED519D04}" dt="2025-10-18T20:36:40.886" v="1338" actId="20577"/>
          <ac:spMkLst>
            <pc:docMk/>
            <pc:sldMk cId="438314775" sldId="283"/>
            <ac:spMk id="10" creationId="{67861D07-C008-8A0E-D56C-57EA444D602A}"/>
          </ac:spMkLst>
        </pc:spChg>
      </pc:sldChg>
      <pc:sldChg chg="new del">
        <pc:chgData name="Zita Draper" userId="b063123c-f51f-481b-b99c-f574606c9ace" providerId="ADAL" clId="{FF765D22-A472-4D24-9160-BA99ED519D04}" dt="2025-10-18T20:37:35.396" v="1342" actId="2696"/>
        <pc:sldMkLst>
          <pc:docMk/>
          <pc:sldMk cId="314320092" sldId="284"/>
        </pc:sldMkLst>
      </pc:sldChg>
      <pc:sldChg chg="delSp modSp add mod">
        <pc:chgData name="Zita Draper" userId="b063123c-f51f-481b-b99c-f574606c9ace" providerId="ADAL" clId="{FF765D22-A472-4D24-9160-BA99ED519D04}" dt="2025-10-18T20:38:21.821" v="1389" actId="1076"/>
        <pc:sldMkLst>
          <pc:docMk/>
          <pc:sldMk cId="641131376" sldId="284"/>
        </pc:sldMkLst>
        <pc:spChg chg="mod">
          <ac:chgData name="Zita Draper" userId="b063123c-f51f-481b-b99c-f574606c9ace" providerId="ADAL" clId="{FF765D22-A472-4D24-9160-BA99ED519D04}" dt="2025-10-18T20:38:21.821" v="1389" actId="1076"/>
          <ac:spMkLst>
            <pc:docMk/>
            <pc:sldMk cId="641131376" sldId="284"/>
            <ac:spMk id="7" creationId="{F651CDC6-4132-E221-56DE-1F6A0FEC4856}"/>
          </ac:spMkLst>
        </pc:spChg>
        <pc:grpChg chg="mod">
          <ac:chgData name="Zita Draper" userId="b063123c-f51f-481b-b99c-f574606c9ace" providerId="ADAL" clId="{FF765D22-A472-4D24-9160-BA99ED519D04}" dt="2025-10-18T20:38:01.194" v="1348" actId="1076"/>
          <ac:grpSpMkLst>
            <pc:docMk/>
            <pc:sldMk cId="641131376" sldId="284"/>
            <ac:grpSpMk id="3" creationId="{3AE2E1A9-1DE2-0F05-F9BC-2731967CBCA0}"/>
          </ac:grpSpMkLst>
        </pc:grpChg>
      </pc:sldChg>
    </pc:docChg>
  </pc:docChgLst>
  <pc:docChgLst>
    <pc:chgData name="Zita Draper" userId="b063123c-f51f-481b-b99c-f574606c9ace" providerId="ADAL" clId="{EF0E77A1-30A0-420A-8B5C-1D4447251AB8}"/>
    <pc:docChg chg="addSld delSld modSld">
      <pc:chgData name="Zita Draper" userId="b063123c-f51f-481b-b99c-f574606c9ace" providerId="ADAL" clId="{EF0E77A1-30A0-420A-8B5C-1D4447251AB8}" dt="2025-10-20T07:03:18.798" v="11" actId="47"/>
      <pc:docMkLst>
        <pc:docMk/>
      </pc:docMkLst>
      <pc:sldChg chg="del">
        <pc:chgData name="Zita Draper" userId="b063123c-f51f-481b-b99c-f574606c9ace" providerId="ADAL" clId="{EF0E77A1-30A0-420A-8B5C-1D4447251AB8}" dt="2025-10-20T07:03:18.798" v="11" actId="47"/>
        <pc:sldMkLst>
          <pc:docMk/>
          <pc:sldMk cId="0" sldId="266"/>
        </pc:sldMkLst>
      </pc:sldChg>
      <pc:sldChg chg="addSp modSp new mod modAnim">
        <pc:chgData name="Zita Draper" userId="b063123c-f51f-481b-b99c-f574606c9ace" providerId="ADAL" clId="{EF0E77A1-30A0-420A-8B5C-1D4447251AB8}" dt="2025-10-20T07:02:34.121" v="10" actId="14100"/>
        <pc:sldMkLst>
          <pc:docMk/>
          <pc:sldMk cId="328786686" sldId="285"/>
        </pc:sldMkLst>
        <pc:picChg chg="add mod">
          <ac:chgData name="Zita Draper" userId="b063123c-f51f-481b-b99c-f574606c9ace" providerId="ADAL" clId="{EF0E77A1-30A0-420A-8B5C-1D4447251AB8}" dt="2025-10-20T07:02:34.121" v="10" actId="14100"/>
          <ac:picMkLst>
            <pc:docMk/>
            <pc:sldMk cId="328786686" sldId="285"/>
            <ac:picMk id="2" creationId="{07351165-7CA2-D9AE-8B4D-16AA74272CC7}"/>
          </ac:picMkLst>
        </pc:picChg>
      </pc:sldChg>
      <pc:sldChg chg="new del">
        <pc:chgData name="Zita Draper" userId="b063123c-f51f-481b-b99c-f574606c9ace" providerId="ADAL" clId="{EF0E77A1-30A0-420A-8B5C-1D4447251AB8}" dt="2025-10-20T07:01:22.662" v="1" actId="47"/>
        <pc:sldMkLst>
          <pc:docMk/>
          <pc:sldMk cId="3086561379" sldId="285"/>
        </pc:sldMkLst>
      </pc:sldChg>
      <pc:sldChg chg="addSp modSp new mod modAnim">
        <pc:chgData name="Zita Draper" userId="b063123c-f51f-481b-b99c-f574606c9ace" providerId="ADAL" clId="{EF0E77A1-30A0-420A-8B5C-1D4447251AB8}" dt="2025-10-20T07:02:25.411" v="8" actId="14100"/>
        <pc:sldMkLst>
          <pc:docMk/>
          <pc:sldMk cId="2044959852" sldId="286"/>
        </pc:sldMkLst>
        <pc:picChg chg="add mod">
          <ac:chgData name="Zita Draper" userId="b063123c-f51f-481b-b99c-f574606c9ace" providerId="ADAL" clId="{EF0E77A1-30A0-420A-8B5C-1D4447251AB8}" dt="2025-10-20T07:02:25.411" v="8" actId="14100"/>
          <ac:picMkLst>
            <pc:docMk/>
            <pc:sldMk cId="2044959852" sldId="286"/>
            <ac:picMk id="2" creationId="{9D1D3B10-40C3-2B65-E1DF-D215FA277D4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7C5C7A-4D1E-4B9D-B75C-8DF2EEFC91B2}" type="datetimeFigureOut">
              <a:rPr lang="en-GB" smtClean="0"/>
              <a:t>20/10/2025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564C15-D66F-476B-B912-A5F22B79385E}" type="slidenum">
              <a:rPr lang="en-GB" smtClean="0"/>
              <a:t>‹#›</a:t>
            </a:fld>
            <a:endParaRPr lang="en-GB"/>
          </a:p>
        </p:txBody>
      </p:sp>
    </p:spTree>
    <p:extLst>
      <p:ext uri="{BB962C8B-B14F-4D97-AF65-F5344CB8AC3E}">
        <p14:creationId xmlns:p14="http://schemas.microsoft.com/office/powerpoint/2010/main" val="1607377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file:///C:\Users\z.draper\Downloads\AI%20in%20Assessment%20-%20May%202025.pdf"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AI in Assessment - May 2025.pdf</a:t>
            </a:r>
            <a:endParaRPr lang="en-GB" dirty="0"/>
          </a:p>
        </p:txBody>
      </p:sp>
      <p:sp>
        <p:nvSpPr>
          <p:cNvPr id="4" name="Slide Number Placeholder 3"/>
          <p:cNvSpPr>
            <a:spLocks noGrp="1"/>
          </p:cNvSpPr>
          <p:nvPr>
            <p:ph type="sldNum" sz="quarter" idx="5"/>
          </p:nvPr>
        </p:nvSpPr>
        <p:spPr/>
        <p:txBody>
          <a:bodyPr/>
          <a:lstStyle/>
          <a:p>
            <a:fld id="{4E564C15-D66F-476B-B912-A5F22B79385E}" type="slidenum">
              <a:rPr lang="en-GB" smtClean="0"/>
              <a:t>19</a:t>
            </a:fld>
            <a:endParaRPr lang="en-GB"/>
          </a:p>
        </p:txBody>
      </p:sp>
    </p:spTree>
    <p:extLst>
      <p:ext uri="{BB962C8B-B14F-4D97-AF65-F5344CB8AC3E}">
        <p14:creationId xmlns:p14="http://schemas.microsoft.com/office/powerpoint/2010/main" val="988855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sv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ideo" Target="https://www.youtube.com/embed/gZ0lbvTsvnI?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video" Target="https://www.youtube.com/embed/PgG6tINads8?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8.sv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0.svg"/><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sp>
        <p:nvSpPr>
          <p:cNvPr id="3" name="Freeform 3"/>
          <p:cNvSpPr/>
          <p:nvPr/>
        </p:nvSpPr>
        <p:spPr>
          <a:xfrm>
            <a:off x="12312419" y="5563673"/>
            <a:ext cx="5975581" cy="4989610"/>
          </a:xfrm>
          <a:custGeom>
            <a:avLst/>
            <a:gdLst/>
            <a:ahLst/>
            <a:cxnLst/>
            <a:rect l="l" t="t" r="r" b="b"/>
            <a:pathLst>
              <a:path w="5975581" h="4989610">
                <a:moveTo>
                  <a:pt x="0" y="0"/>
                </a:moveTo>
                <a:lnTo>
                  <a:pt x="5975581" y="0"/>
                </a:lnTo>
                <a:lnTo>
                  <a:pt x="5975581" y="4989610"/>
                </a:lnTo>
                <a:lnTo>
                  <a:pt x="0" y="4989610"/>
                </a:lnTo>
                <a:lnTo>
                  <a:pt x="0" y="0"/>
                </a:lnTo>
                <a:close/>
              </a:path>
            </a:pathLst>
          </a:custGeom>
          <a:blipFill>
            <a:blip r:embed="rId3"/>
            <a:stretch>
              <a:fillRect/>
            </a:stretch>
          </a:blipFill>
        </p:spPr>
        <p:txBody>
          <a:bodyPr/>
          <a:lstStyle/>
          <a:p>
            <a:endParaRPr lang="en-GB"/>
          </a:p>
        </p:txBody>
      </p:sp>
      <p:sp>
        <p:nvSpPr>
          <p:cNvPr id="4" name="TextBox 4"/>
          <p:cNvSpPr txBox="1"/>
          <p:nvPr/>
        </p:nvSpPr>
        <p:spPr>
          <a:xfrm>
            <a:off x="2430816" y="1058456"/>
            <a:ext cx="13426367" cy="6304205"/>
          </a:xfrm>
          <a:prstGeom prst="rect">
            <a:avLst/>
          </a:prstGeom>
        </p:spPr>
        <p:txBody>
          <a:bodyPr lIns="0" tIns="0" rIns="0" bIns="0" rtlCol="0" anchor="t">
            <a:spAutoFit/>
          </a:bodyPr>
          <a:lstStyle/>
          <a:p>
            <a:pPr algn="ctr">
              <a:lnSpc>
                <a:spcPts val="33149"/>
              </a:lnSpc>
            </a:pPr>
            <a:r>
              <a:rPr lang="en-US" sz="23677" u="sng">
                <a:solidFill>
                  <a:srgbClr val="AB5D65"/>
                </a:solidFill>
                <a:latin typeface="Lumios Brush"/>
                <a:ea typeface="Lumios Brush"/>
                <a:cs typeface="Lumios Brush"/>
                <a:sym typeface="Lumios Brush"/>
              </a:rPr>
              <a:t>Referencing</a:t>
            </a:r>
          </a:p>
        </p:txBody>
      </p:sp>
      <p:sp>
        <p:nvSpPr>
          <p:cNvPr id="5" name="Freeform 5"/>
          <p:cNvSpPr/>
          <p:nvPr/>
        </p:nvSpPr>
        <p:spPr>
          <a:xfrm flipH="1" flipV="1">
            <a:off x="0" y="-236311"/>
            <a:ext cx="5529699" cy="4617298"/>
          </a:xfrm>
          <a:custGeom>
            <a:avLst/>
            <a:gdLst/>
            <a:ahLst/>
            <a:cxnLst/>
            <a:rect l="l" t="t" r="r" b="b"/>
            <a:pathLst>
              <a:path w="5529699" h="4617298">
                <a:moveTo>
                  <a:pt x="5529699" y="4617298"/>
                </a:moveTo>
                <a:lnTo>
                  <a:pt x="0" y="4617298"/>
                </a:lnTo>
                <a:lnTo>
                  <a:pt x="0" y="0"/>
                </a:lnTo>
                <a:lnTo>
                  <a:pt x="5529699" y="0"/>
                </a:lnTo>
                <a:lnTo>
                  <a:pt x="5529699" y="4617298"/>
                </a:lnTo>
                <a:close/>
              </a:path>
            </a:pathLst>
          </a:custGeom>
          <a:blipFill>
            <a:blip r:embed="rId3"/>
            <a:stretch>
              <a:fillRect/>
            </a:stretch>
          </a:blipFill>
        </p:spPr>
        <p:txBody>
          <a:bodyPr/>
          <a:lstStyle/>
          <a:p>
            <a:endParaRPr lang="en-GB"/>
          </a:p>
        </p:txBody>
      </p:sp>
      <p:sp>
        <p:nvSpPr>
          <p:cNvPr id="6" name="TextBox 6"/>
          <p:cNvSpPr txBox="1"/>
          <p:nvPr/>
        </p:nvSpPr>
        <p:spPr>
          <a:xfrm>
            <a:off x="6718734" y="6500191"/>
            <a:ext cx="4850532" cy="863600"/>
          </a:xfrm>
          <a:prstGeom prst="rect">
            <a:avLst/>
          </a:prstGeom>
        </p:spPr>
        <p:txBody>
          <a:bodyPr lIns="0" tIns="0" rIns="0" bIns="0" rtlCol="0" anchor="t">
            <a:spAutoFit/>
          </a:bodyPr>
          <a:lstStyle/>
          <a:p>
            <a:pPr algn="ctr">
              <a:lnSpc>
                <a:spcPts val="7000"/>
              </a:lnSpc>
            </a:pPr>
            <a:r>
              <a:rPr lang="en-US" sz="5000" b="1">
                <a:solidFill>
                  <a:srgbClr val="AB5D65"/>
                </a:solidFill>
                <a:latin typeface="Open Sans Ultra-Bold"/>
                <a:ea typeface="Open Sans Ultra-Bold"/>
                <a:cs typeface="Open Sans Ultra-Bold"/>
                <a:sym typeface="Open Sans Ultra-Bold"/>
              </a:rPr>
              <a:t>By Zita Draper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p:cNvSpPr/>
          <p:nvPr/>
        </p:nvSpPr>
        <p:spPr>
          <a:xfrm>
            <a:off x="2211600" y="2315493"/>
            <a:ext cx="5890453" cy="5160010"/>
          </a:xfrm>
          <a:custGeom>
            <a:avLst/>
            <a:gdLst/>
            <a:ahLst/>
            <a:cxnLst/>
            <a:rect l="l" t="t" r="r" b="b"/>
            <a:pathLst>
              <a:path w="5890453" h="5160010">
                <a:moveTo>
                  <a:pt x="0" y="0"/>
                </a:moveTo>
                <a:lnTo>
                  <a:pt x="5890452" y="0"/>
                </a:lnTo>
                <a:lnTo>
                  <a:pt x="5890452" y="5160010"/>
                </a:lnTo>
                <a:lnTo>
                  <a:pt x="0" y="51600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8571316" y="-220697"/>
            <a:ext cx="4361259"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Content</a:t>
            </a:r>
            <a:r>
              <a:rPr lang="en-US" sz="13299">
                <a:solidFill>
                  <a:srgbClr val="AB5D65"/>
                </a:solidFill>
                <a:latin typeface="Lumios Brush"/>
                <a:ea typeface="Lumios Brush"/>
                <a:cs typeface="Lumios Brush"/>
                <a:sym typeface="Lumios Brush"/>
              </a:rPr>
              <a:t> </a:t>
            </a:r>
          </a:p>
        </p:txBody>
      </p:sp>
      <p:sp>
        <p:nvSpPr>
          <p:cNvPr id="9" name="TextBox 9"/>
          <p:cNvSpPr txBox="1"/>
          <p:nvPr/>
        </p:nvSpPr>
        <p:spPr>
          <a:xfrm>
            <a:off x="8420439" y="3261009"/>
            <a:ext cx="6742955" cy="4855877"/>
          </a:xfrm>
          <a:prstGeom prst="rect">
            <a:avLst/>
          </a:prstGeom>
        </p:spPr>
        <p:txBody>
          <a:bodyPr lIns="0" tIns="0" rIns="0" bIns="0" rtlCol="0" anchor="t">
            <a:spAutoFit/>
          </a:bodyPr>
          <a:lstStyle/>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Aims and learning objectives</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What is referencing?</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Why is it important?</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Academic misconduct? </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Activity </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AI and the developing world </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Summary </a:t>
            </a:r>
          </a:p>
          <a:p>
            <a:pPr marL="744581" lvl="1" indent="-372291" algn="just">
              <a:lnSpc>
                <a:spcPts val="4828"/>
              </a:lnSpc>
              <a:buFont typeface="Arial"/>
              <a:buChar char="•"/>
            </a:pPr>
            <a:r>
              <a:rPr lang="en-US" sz="3448">
                <a:solidFill>
                  <a:srgbClr val="000000"/>
                </a:solidFill>
                <a:latin typeface="Open Sans"/>
                <a:ea typeface="Open Sans"/>
                <a:cs typeface="Open Sans"/>
                <a:sym typeface="Open Sans"/>
              </a:rPr>
              <a:t>Thank you, Any questions?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p:cNvSpPr/>
          <p:nvPr/>
        </p:nvSpPr>
        <p:spPr>
          <a:xfrm rot="907048">
            <a:off x="13544812" y="6521061"/>
            <a:ext cx="2913528" cy="2764210"/>
          </a:xfrm>
          <a:custGeom>
            <a:avLst/>
            <a:gdLst/>
            <a:ahLst/>
            <a:cxnLst/>
            <a:rect l="l" t="t" r="r" b="b"/>
            <a:pathLst>
              <a:path w="2913528" h="2764210">
                <a:moveTo>
                  <a:pt x="0" y="0"/>
                </a:moveTo>
                <a:lnTo>
                  <a:pt x="2913528" y="0"/>
                </a:lnTo>
                <a:lnTo>
                  <a:pt x="2913528" y="2764210"/>
                </a:lnTo>
                <a:lnTo>
                  <a:pt x="0" y="27642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1413681" y="219265"/>
            <a:ext cx="15460638" cy="1769715"/>
          </a:xfrm>
          <a:prstGeom prst="rect">
            <a:avLst/>
          </a:prstGeom>
        </p:spPr>
        <p:txBody>
          <a:bodyPr lIns="0" tIns="0" rIns="0" bIns="0" rtlCol="0" anchor="t">
            <a:spAutoFit/>
          </a:bodyPr>
          <a:lstStyle/>
          <a:p>
            <a:pPr algn="ctr"/>
            <a:r>
              <a:rPr lang="en-US" sz="11500" u="sng" dirty="0">
                <a:solidFill>
                  <a:srgbClr val="AB5D65"/>
                </a:solidFill>
                <a:latin typeface="Lumios Brush"/>
                <a:ea typeface="Lumios Brush"/>
                <a:cs typeface="Lumios Brush"/>
                <a:sym typeface="Lumios Brush"/>
              </a:rPr>
              <a:t>Aims and Learning Objectives</a:t>
            </a:r>
          </a:p>
        </p:txBody>
      </p:sp>
      <p:sp>
        <p:nvSpPr>
          <p:cNvPr id="9" name="TextBox 9"/>
          <p:cNvSpPr txBox="1"/>
          <p:nvPr/>
        </p:nvSpPr>
        <p:spPr>
          <a:xfrm>
            <a:off x="1597253" y="3530033"/>
            <a:ext cx="15460638" cy="588677"/>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The aim of today’s session is to discuss and practice referencing. </a:t>
            </a:r>
          </a:p>
        </p:txBody>
      </p:sp>
      <p:sp>
        <p:nvSpPr>
          <p:cNvPr id="10" name="TextBox 10"/>
          <p:cNvSpPr txBox="1"/>
          <p:nvPr/>
        </p:nvSpPr>
        <p:spPr>
          <a:xfrm>
            <a:off x="1597253" y="4713183"/>
            <a:ext cx="14459794" cy="18078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By the end of today’s session students should be able to demonstrate their understanding of referencing, its importance, academic misconduct and the use of AI.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p:cNvSpPr/>
          <p:nvPr/>
        </p:nvSpPr>
        <p:spPr>
          <a:xfrm>
            <a:off x="12500191" y="4970653"/>
            <a:ext cx="4200594" cy="3244166"/>
          </a:xfrm>
          <a:custGeom>
            <a:avLst/>
            <a:gdLst/>
            <a:ahLst/>
            <a:cxnLst/>
            <a:rect l="l" t="t" r="r" b="b"/>
            <a:pathLst>
              <a:path w="4200594" h="3244166">
                <a:moveTo>
                  <a:pt x="0" y="0"/>
                </a:moveTo>
                <a:lnTo>
                  <a:pt x="4200594" y="0"/>
                </a:lnTo>
                <a:lnTo>
                  <a:pt x="4200594" y="3244166"/>
                </a:lnTo>
                <a:lnTo>
                  <a:pt x="0" y="324416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3395253" y="95844"/>
            <a:ext cx="11497494"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What is referencing?</a:t>
            </a:r>
          </a:p>
        </p:txBody>
      </p:sp>
      <p:sp>
        <p:nvSpPr>
          <p:cNvPr id="9" name="TextBox 9"/>
          <p:cNvSpPr txBox="1"/>
          <p:nvPr/>
        </p:nvSpPr>
        <p:spPr>
          <a:xfrm>
            <a:off x="3146093" y="3939524"/>
            <a:ext cx="9354098" cy="3772826"/>
          </a:xfrm>
          <a:prstGeom prst="rect">
            <a:avLst/>
          </a:prstGeom>
        </p:spPr>
        <p:txBody>
          <a:bodyPr lIns="0" tIns="0" rIns="0" bIns="0" rtlCol="0" anchor="t">
            <a:spAutoFit/>
          </a:bodyPr>
          <a:lstStyle/>
          <a:p>
            <a:pPr marL="744581" lvl="1" indent="-372291" algn="l">
              <a:lnSpc>
                <a:spcPts val="7656"/>
              </a:lnSpc>
              <a:buFont typeface="Arial"/>
              <a:buChar char="•"/>
            </a:pPr>
            <a:r>
              <a:rPr lang="en-US" sz="3448">
                <a:solidFill>
                  <a:srgbClr val="000000"/>
                </a:solidFill>
                <a:latin typeface="Open Sans"/>
                <a:ea typeface="Open Sans"/>
                <a:cs typeface="Open Sans"/>
                <a:sym typeface="Open Sans"/>
              </a:rPr>
              <a:t>Acknowledging other people’s work. </a:t>
            </a:r>
          </a:p>
          <a:p>
            <a:pPr marL="744581" lvl="1" indent="-372291" algn="l">
              <a:lnSpc>
                <a:spcPts val="7656"/>
              </a:lnSpc>
              <a:buFont typeface="Arial"/>
              <a:buChar char="•"/>
            </a:pPr>
            <a:r>
              <a:rPr lang="en-US" sz="3448">
                <a:solidFill>
                  <a:srgbClr val="000000"/>
                </a:solidFill>
                <a:latin typeface="Open Sans"/>
                <a:ea typeface="Open Sans"/>
                <a:cs typeface="Open Sans"/>
                <a:sym typeface="Open Sans"/>
              </a:rPr>
              <a:t>Referencing in accordance with the Harvard referencing guide.</a:t>
            </a:r>
          </a:p>
          <a:p>
            <a:pPr marL="744581" lvl="1" indent="-372291" algn="l">
              <a:lnSpc>
                <a:spcPts val="7656"/>
              </a:lnSpc>
              <a:buFont typeface="Arial"/>
              <a:buChar char="•"/>
            </a:pPr>
            <a:r>
              <a:rPr lang="en-US" sz="3448">
                <a:solidFill>
                  <a:srgbClr val="000000"/>
                </a:solidFill>
                <a:latin typeface="Open Sans"/>
                <a:ea typeface="Open Sans"/>
                <a:cs typeface="Open Sans"/>
                <a:sym typeface="Open Sans"/>
              </a:rPr>
              <a:t>Details of sources read.</a:t>
            </a:r>
          </a:p>
        </p:txBody>
      </p:sp>
      <p:sp>
        <p:nvSpPr>
          <p:cNvPr id="10" name="TextBox 10"/>
          <p:cNvSpPr txBox="1"/>
          <p:nvPr/>
        </p:nvSpPr>
        <p:spPr>
          <a:xfrm>
            <a:off x="14138514" y="8826775"/>
            <a:ext cx="4149486" cy="356500"/>
          </a:xfrm>
          <a:prstGeom prst="rect">
            <a:avLst/>
          </a:prstGeom>
        </p:spPr>
        <p:txBody>
          <a:bodyPr lIns="0" tIns="0" rIns="0" bIns="0" rtlCol="0" anchor="t">
            <a:spAutoFit/>
          </a:bodyPr>
          <a:lstStyle/>
          <a:p>
            <a:pPr algn="ctr">
              <a:lnSpc>
                <a:spcPts val="2925"/>
              </a:lnSpc>
            </a:pPr>
            <a:r>
              <a:rPr lang="en-US" sz="2089">
                <a:solidFill>
                  <a:srgbClr val="000000"/>
                </a:solidFill>
                <a:latin typeface="Canva Sans"/>
                <a:ea typeface="Canva Sans"/>
                <a:cs typeface="Canva Sans"/>
                <a:sym typeface="Canva Sans"/>
              </a:rPr>
              <a:t>UWTSD, 2024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p:cNvSpPr/>
          <p:nvPr/>
        </p:nvSpPr>
        <p:spPr>
          <a:xfrm>
            <a:off x="4038280" y="3602167"/>
            <a:ext cx="1223153" cy="1308821"/>
          </a:xfrm>
          <a:custGeom>
            <a:avLst/>
            <a:gdLst/>
            <a:ahLst/>
            <a:cxnLst/>
            <a:rect l="l" t="t" r="r" b="b"/>
            <a:pathLst>
              <a:path w="1223153" h="1308821">
                <a:moveTo>
                  <a:pt x="0" y="0"/>
                </a:moveTo>
                <a:lnTo>
                  <a:pt x="1223153" y="0"/>
                </a:lnTo>
                <a:lnTo>
                  <a:pt x="1223153" y="1308822"/>
                </a:lnTo>
                <a:lnTo>
                  <a:pt x="0" y="130882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2403126" y="3135442"/>
            <a:ext cx="14030954" cy="4644541"/>
          </a:xfrm>
          <a:prstGeom prst="rect">
            <a:avLst/>
          </a:prstGeom>
        </p:spPr>
        <p:txBody>
          <a:bodyPr lIns="0" tIns="0" rIns="0" bIns="0" rtlCol="0" anchor="t">
            <a:spAutoFit/>
          </a:bodyPr>
          <a:lstStyle/>
          <a:p>
            <a:pPr marL="809350" lvl="1" indent="-404675" algn="l">
              <a:lnSpc>
                <a:spcPts val="9371"/>
              </a:lnSpc>
              <a:buFont typeface="Arial"/>
              <a:buChar char="•"/>
            </a:pPr>
            <a:r>
              <a:rPr lang="en-US" sz="3748" dirty="0">
                <a:solidFill>
                  <a:srgbClr val="000000"/>
                </a:solidFill>
                <a:latin typeface="Open Sans"/>
                <a:ea typeface="Open Sans"/>
                <a:cs typeface="Open Sans"/>
                <a:sym typeface="Open Sans"/>
              </a:rPr>
              <a:t>Shows the breadth of your research</a:t>
            </a:r>
          </a:p>
          <a:p>
            <a:pPr marL="809350" lvl="1" indent="-404675" algn="l">
              <a:lnSpc>
                <a:spcPts val="9371"/>
              </a:lnSpc>
              <a:buFont typeface="Arial"/>
              <a:buChar char="•"/>
            </a:pPr>
            <a:r>
              <a:rPr lang="en-US" sz="3748" dirty="0">
                <a:solidFill>
                  <a:srgbClr val="000000"/>
                </a:solidFill>
                <a:latin typeface="Open Sans"/>
                <a:ea typeface="Open Sans"/>
                <a:cs typeface="Open Sans"/>
                <a:sym typeface="Open Sans"/>
              </a:rPr>
              <a:t>Supports your arguments</a:t>
            </a:r>
          </a:p>
          <a:p>
            <a:pPr marL="809350" lvl="1" indent="-404675" algn="l">
              <a:lnSpc>
                <a:spcPts val="9371"/>
              </a:lnSpc>
              <a:buFont typeface="Arial"/>
              <a:buChar char="•"/>
            </a:pPr>
            <a:r>
              <a:rPr lang="en-US" sz="3748" dirty="0">
                <a:solidFill>
                  <a:srgbClr val="000000"/>
                </a:solidFill>
                <a:latin typeface="Open Sans"/>
                <a:ea typeface="Open Sans"/>
                <a:cs typeface="Open Sans"/>
                <a:sym typeface="Open Sans"/>
              </a:rPr>
              <a:t>Allows the tutor to follow your research/ writing trail</a:t>
            </a:r>
          </a:p>
          <a:p>
            <a:pPr marL="809350" lvl="1" indent="-404675" algn="l">
              <a:lnSpc>
                <a:spcPts val="9371"/>
              </a:lnSpc>
              <a:buFont typeface="Arial"/>
              <a:buChar char="•"/>
            </a:pPr>
            <a:r>
              <a:rPr lang="en-US" sz="3748" dirty="0">
                <a:solidFill>
                  <a:srgbClr val="000000"/>
                </a:solidFill>
                <a:latin typeface="Open Sans"/>
                <a:ea typeface="Open Sans"/>
                <a:cs typeface="Open Sans"/>
                <a:sym typeface="Open Sans"/>
              </a:rPr>
              <a:t>Acknowledge the work of others </a:t>
            </a:r>
          </a:p>
        </p:txBody>
      </p:sp>
      <p:sp>
        <p:nvSpPr>
          <p:cNvPr id="9" name="Freeform 9"/>
          <p:cNvSpPr/>
          <p:nvPr/>
        </p:nvSpPr>
        <p:spPr>
          <a:xfrm>
            <a:off x="14262441" y="6580039"/>
            <a:ext cx="2996859" cy="2599775"/>
          </a:xfrm>
          <a:custGeom>
            <a:avLst/>
            <a:gdLst/>
            <a:ahLst/>
            <a:cxnLst/>
            <a:rect l="l" t="t" r="r" b="b"/>
            <a:pathLst>
              <a:path w="2996859" h="2599775">
                <a:moveTo>
                  <a:pt x="0" y="0"/>
                </a:moveTo>
                <a:lnTo>
                  <a:pt x="2996859" y="0"/>
                </a:lnTo>
                <a:lnTo>
                  <a:pt x="2996859" y="2599775"/>
                </a:lnTo>
                <a:lnTo>
                  <a:pt x="0" y="259977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3450134" y="-56220"/>
            <a:ext cx="11387733"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Why is it important?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1898769" y="2633981"/>
            <a:ext cx="13054077" cy="5387534"/>
          </a:xfrm>
          <a:prstGeom prst="rect">
            <a:avLst/>
          </a:prstGeom>
        </p:spPr>
        <p:txBody>
          <a:bodyPr lIns="0" tIns="0" rIns="0" bIns="0" rtlCol="0" anchor="t">
            <a:spAutoFit/>
          </a:bodyPr>
          <a:lstStyle/>
          <a:p>
            <a:pPr marL="787760" lvl="1" indent="-393880" algn="l">
              <a:lnSpc>
                <a:spcPts val="8756"/>
              </a:lnSpc>
              <a:buFont typeface="Arial"/>
              <a:buChar char="•"/>
            </a:pPr>
            <a:r>
              <a:rPr lang="en-US" sz="3648">
                <a:solidFill>
                  <a:srgbClr val="000000"/>
                </a:solidFill>
                <a:latin typeface="Open Sans"/>
                <a:ea typeface="Open Sans"/>
                <a:cs typeface="Open Sans"/>
                <a:sym typeface="Open Sans"/>
              </a:rPr>
              <a:t>A term you may remember. </a:t>
            </a:r>
          </a:p>
          <a:p>
            <a:pPr marL="787760" lvl="1" indent="-393880" algn="l">
              <a:lnSpc>
                <a:spcPts val="8756"/>
              </a:lnSpc>
              <a:buFont typeface="Arial"/>
              <a:buChar char="•"/>
            </a:pPr>
            <a:r>
              <a:rPr lang="en-US" sz="3648">
                <a:solidFill>
                  <a:srgbClr val="000000"/>
                </a:solidFill>
                <a:latin typeface="Open Sans"/>
                <a:ea typeface="Open Sans"/>
                <a:cs typeface="Open Sans"/>
                <a:sym typeface="Open Sans"/>
              </a:rPr>
              <a:t>Academic misconduct - Plagiarism, self-plagiarism, collusion falsifying data, authorship and much much more. </a:t>
            </a:r>
          </a:p>
          <a:p>
            <a:pPr marL="787760" lvl="1" indent="-393880" algn="l">
              <a:lnSpc>
                <a:spcPts val="8756"/>
              </a:lnSpc>
              <a:buFont typeface="Arial"/>
              <a:buChar char="•"/>
            </a:pPr>
            <a:r>
              <a:rPr lang="en-US" sz="3648">
                <a:solidFill>
                  <a:srgbClr val="000000"/>
                </a:solidFill>
                <a:latin typeface="Open Sans"/>
                <a:ea typeface="Open Sans"/>
                <a:cs typeface="Open Sans"/>
                <a:sym typeface="Open Sans"/>
              </a:rPr>
              <a:t>Let’s take a look at the Academic misconduct policy!</a:t>
            </a:r>
          </a:p>
        </p:txBody>
      </p:sp>
      <p:sp>
        <p:nvSpPr>
          <p:cNvPr id="8" name="Freeform 8"/>
          <p:cNvSpPr/>
          <p:nvPr/>
        </p:nvSpPr>
        <p:spPr>
          <a:xfrm>
            <a:off x="13742579" y="5537298"/>
            <a:ext cx="3329596" cy="2469955"/>
          </a:xfrm>
          <a:custGeom>
            <a:avLst/>
            <a:gdLst/>
            <a:ahLst/>
            <a:cxnLst/>
            <a:rect l="l" t="t" r="r" b="b"/>
            <a:pathLst>
              <a:path w="3329596" h="2469955">
                <a:moveTo>
                  <a:pt x="0" y="0"/>
                </a:moveTo>
                <a:lnTo>
                  <a:pt x="3329596" y="0"/>
                </a:lnTo>
                <a:lnTo>
                  <a:pt x="3329596" y="2469954"/>
                </a:lnTo>
                <a:lnTo>
                  <a:pt x="0" y="24699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TextBox 9"/>
          <p:cNvSpPr txBox="1"/>
          <p:nvPr/>
        </p:nvSpPr>
        <p:spPr>
          <a:xfrm>
            <a:off x="5946577" y="-495300"/>
            <a:ext cx="6394847"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Plagiarism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Academic Misconduct | UWTSD">
            <a:hlinkClick r:id="" action="ppaction://media"/>
            <a:extLst>
              <a:ext uri="{FF2B5EF4-FFF2-40B4-BE49-F238E27FC236}">
                <a16:creationId xmlns:a16="http://schemas.microsoft.com/office/drawing/2014/main" id="{07351165-7CA2-D9AE-8B4D-16AA74272CC7}"/>
              </a:ext>
            </a:extLst>
          </p:cNvPr>
          <p:cNvPicPr>
            <a:picLocks noRot="1" noChangeAspect="1"/>
          </p:cNvPicPr>
          <p:nvPr>
            <a:videoFile r:link="rId1"/>
          </p:nvPr>
        </p:nvPicPr>
        <p:blipFill>
          <a:blip r:embed="rId3"/>
          <a:stretch>
            <a:fillRect/>
          </a:stretch>
        </p:blipFill>
        <p:spPr>
          <a:xfrm>
            <a:off x="0" y="-22860"/>
            <a:ext cx="18288000" cy="10332720"/>
          </a:xfrm>
          <a:prstGeom prst="rect">
            <a:avLst/>
          </a:prstGeom>
        </p:spPr>
      </p:pic>
    </p:spTree>
    <p:extLst>
      <p:ext uri="{BB962C8B-B14F-4D97-AF65-F5344CB8AC3E}">
        <p14:creationId xmlns:p14="http://schemas.microsoft.com/office/powerpoint/2010/main" val="328786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DON'T DO IT: Buying &amp; Selling Essays">
            <a:hlinkClick r:id="" action="ppaction://media"/>
            <a:extLst>
              <a:ext uri="{FF2B5EF4-FFF2-40B4-BE49-F238E27FC236}">
                <a16:creationId xmlns:a16="http://schemas.microsoft.com/office/drawing/2014/main" id="{9D1D3B10-40C3-2B65-E1DF-D215FA277D47}"/>
              </a:ext>
            </a:extLst>
          </p:cNvPr>
          <p:cNvPicPr>
            <a:picLocks noRot="1" noChangeAspect="1"/>
          </p:cNvPicPr>
          <p:nvPr>
            <a:videoFile r:link="rId1"/>
          </p:nvPr>
        </p:nvPicPr>
        <p:blipFill>
          <a:blip r:embed="rId3"/>
          <a:stretch>
            <a:fillRect/>
          </a:stretch>
        </p:blipFill>
        <p:spPr>
          <a:xfrm>
            <a:off x="17929" y="0"/>
            <a:ext cx="18270071" cy="10322590"/>
          </a:xfrm>
          <a:prstGeom prst="rect">
            <a:avLst/>
          </a:prstGeom>
        </p:spPr>
      </p:pic>
    </p:spTree>
    <p:extLst>
      <p:ext uri="{BB962C8B-B14F-4D97-AF65-F5344CB8AC3E}">
        <p14:creationId xmlns:p14="http://schemas.microsoft.com/office/powerpoint/2010/main" val="204495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1689865" y="333765"/>
            <a:ext cx="16598135" cy="3505710"/>
          </a:xfrm>
          <a:prstGeom prst="rect">
            <a:avLst/>
          </a:prstGeom>
        </p:spPr>
        <p:txBody>
          <a:bodyPr lIns="0" tIns="0" rIns="0" bIns="0" rtlCol="0" anchor="t">
            <a:spAutoFit/>
          </a:bodyPr>
          <a:lstStyle/>
          <a:p>
            <a:pPr algn="ctr">
              <a:lnSpc>
                <a:spcPts val="7991"/>
              </a:lnSpc>
            </a:pPr>
            <a:r>
              <a:rPr lang="en-US" sz="13100" u="sng">
                <a:solidFill>
                  <a:srgbClr val="AB5D65"/>
                </a:solidFill>
                <a:latin typeface="Lumios Brush"/>
                <a:ea typeface="Lumios Brush"/>
                <a:cs typeface="Lumios Brush"/>
                <a:sym typeface="Lumios Brush"/>
              </a:rPr>
              <a:t>What will happen if I am suspected?</a:t>
            </a:r>
          </a:p>
        </p:txBody>
      </p:sp>
      <p:sp>
        <p:nvSpPr>
          <p:cNvPr id="8" name="TextBox 8"/>
          <p:cNvSpPr txBox="1"/>
          <p:nvPr/>
        </p:nvSpPr>
        <p:spPr>
          <a:xfrm>
            <a:off x="1743091" y="3511954"/>
            <a:ext cx="15077416" cy="4884671"/>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The tutor will speaker to the academic misconduct </a:t>
            </a:r>
            <a:r>
              <a:rPr lang="en-US" sz="3448" dirty="0" err="1">
                <a:solidFill>
                  <a:srgbClr val="000000"/>
                </a:solidFill>
                <a:latin typeface="Open Sans"/>
                <a:ea typeface="Open Sans"/>
                <a:cs typeface="Open Sans"/>
                <a:sym typeface="Open Sans"/>
              </a:rPr>
              <a:t>co-ordinator</a:t>
            </a:r>
            <a:r>
              <a:rPr lang="en-US" sz="3448" dirty="0">
                <a:solidFill>
                  <a:srgbClr val="000000"/>
                </a:solidFill>
                <a:latin typeface="Open Sans"/>
                <a:ea typeface="Open Sans"/>
                <a:cs typeface="Open Sans"/>
                <a:sym typeface="Open Sans"/>
              </a:rPr>
              <a:t>. </a:t>
            </a: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The Academic misconduct </a:t>
            </a:r>
            <a:r>
              <a:rPr lang="en-US" sz="3448" dirty="0" err="1">
                <a:solidFill>
                  <a:srgbClr val="000000"/>
                </a:solidFill>
                <a:latin typeface="Open Sans"/>
                <a:ea typeface="Open Sans"/>
                <a:cs typeface="Open Sans"/>
                <a:sym typeface="Open Sans"/>
              </a:rPr>
              <a:t>co-ordinator</a:t>
            </a:r>
            <a:r>
              <a:rPr lang="en-US" sz="3448" dirty="0">
                <a:solidFill>
                  <a:srgbClr val="000000"/>
                </a:solidFill>
                <a:latin typeface="Open Sans"/>
                <a:ea typeface="Open Sans"/>
                <a:cs typeface="Open Sans"/>
                <a:sym typeface="Open Sans"/>
              </a:rPr>
              <a:t> for the school of law is Zita Draper. </a:t>
            </a: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We will </a:t>
            </a:r>
            <a:r>
              <a:rPr lang="en-US" sz="3448">
                <a:solidFill>
                  <a:srgbClr val="000000"/>
                </a:solidFill>
                <a:latin typeface="Open Sans"/>
                <a:ea typeface="Open Sans"/>
                <a:cs typeface="Open Sans"/>
                <a:sym typeface="Open Sans"/>
              </a:rPr>
              <a:t>then decide </a:t>
            </a:r>
            <a:r>
              <a:rPr lang="en-US" sz="3448" dirty="0">
                <a:solidFill>
                  <a:srgbClr val="000000"/>
                </a:solidFill>
                <a:latin typeface="Open Sans"/>
                <a:ea typeface="Open Sans"/>
                <a:cs typeface="Open Sans"/>
                <a:sym typeface="Open Sans"/>
              </a:rPr>
              <a:t>whether you will have; </a:t>
            </a: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1. A warning in your feedback. </a:t>
            </a: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2. A Poor Academic Practice Letter. </a:t>
            </a: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3. Viva Voce - SC05 completed by tutor. </a:t>
            </a: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4. A formal allegation of academic misconduct.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2679959" y="555413"/>
            <a:ext cx="13316024"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A note from the AMC!</a:t>
            </a:r>
          </a:p>
        </p:txBody>
      </p:sp>
      <p:sp>
        <p:nvSpPr>
          <p:cNvPr id="8" name="TextBox 8"/>
          <p:cNvSpPr txBox="1"/>
          <p:nvPr/>
        </p:nvSpPr>
        <p:spPr>
          <a:xfrm>
            <a:off x="1560732" y="3208883"/>
            <a:ext cx="15332790" cy="1198277"/>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In the nicest way possible, I do not want to see any of you for academic misconduct claims. </a:t>
            </a:r>
          </a:p>
        </p:txBody>
      </p:sp>
      <p:sp>
        <p:nvSpPr>
          <p:cNvPr id="9" name="TextBox 9"/>
          <p:cNvSpPr txBox="1"/>
          <p:nvPr/>
        </p:nvSpPr>
        <p:spPr>
          <a:xfrm>
            <a:off x="1560732" y="4683385"/>
            <a:ext cx="15554478" cy="3636677"/>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Use your tutors for support with referencing, we would rather you ask than struggle. </a:t>
            </a:r>
          </a:p>
          <a:p>
            <a:pPr algn="l">
              <a:lnSpc>
                <a:spcPts val="4828"/>
              </a:lnSpc>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You can also utilize the library and their study support sessions and Lisa Ellis our academic librarian.</a:t>
            </a:r>
          </a:p>
          <a:p>
            <a:pPr algn="l">
              <a:lnSpc>
                <a:spcPts val="4828"/>
              </a:lnSpc>
            </a:pPr>
            <a:endParaRPr lang="en-US" sz="3448" dirty="0">
              <a:solidFill>
                <a:srgbClr val="000000"/>
              </a:solidFill>
              <a:latin typeface="Open Sans"/>
              <a:ea typeface="Open Sans"/>
              <a:cs typeface="Open Sans"/>
              <a:sym typeface="Open San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5791200" y="571500"/>
            <a:ext cx="7628297"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Continued</a:t>
            </a:r>
          </a:p>
        </p:txBody>
      </p:sp>
      <p:sp>
        <p:nvSpPr>
          <p:cNvPr id="8" name="TextBox 8"/>
          <p:cNvSpPr txBox="1"/>
          <p:nvPr/>
        </p:nvSpPr>
        <p:spPr>
          <a:xfrm>
            <a:off x="1743091" y="3511954"/>
            <a:ext cx="7177298" cy="18078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After 4 repeated events students are likely to be expelled from the University. </a:t>
            </a:r>
          </a:p>
        </p:txBody>
      </p:sp>
      <p:sp>
        <p:nvSpPr>
          <p:cNvPr id="9" name="TextBox 9"/>
          <p:cNvSpPr txBox="1"/>
          <p:nvPr/>
        </p:nvSpPr>
        <p:spPr>
          <a:xfrm>
            <a:off x="9144000" y="3511954"/>
            <a:ext cx="6746058" cy="11982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Have a read of the academic misconduct policy.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p:cNvSpPr/>
          <p:nvPr/>
        </p:nvSpPr>
        <p:spPr>
          <a:xfrm>
            <a:off x="14003887" y="6192415"/>
            <a:ext cx="3772341" cy="3065885"/>
          </a:xfrm>
          <a:custGeom>
            <a:avLst/>
            <a:gdLst/>
            <a:ahLst/>
            <a:cxnLst/>
            <a:rect l="l" t="t" r="r" b="b"/>
            <a:pathLst>
              <a:path w="3772341" h="3065885">
                <a:moveTo>
                  <a:pt x="0" y="0"/>
                </a:moveTo>
                <a:lnTo>
                  <a:pt x="3772341" y="0"/>
                </a:lnTo>
                <a:lnTo>
                  <a:pt x="3772341" y="3065885"/>
                </a:lnTo>
                <a:lnTo>
                  <a:pt x="0" y="30658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5770003" y="495925"/>
            <a:ext cx="6100949"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Tips</a:t>
            </a:r>
          </a:p>
        </p:txBody>
      </p:sp>
      <p:sp>
        <p:nvSpPr>
          <p:cNvPr id="9" name="TextBox 9"/>
          <p:cNvSpPr txBox="1"/>
          <p:nvPr/>
        </p:nvSpPr>
        <p:spPr>
          <a:xfrm>
            <a:off x="1320625" y="2868885"/>
            <a:ext cx="7177298" cy="42462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Always reference as you go along. </a:t>
            </a: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This will make your life easier. </a:t>
            </a: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Give yourself enough time to get a draft checked - a lot of tutors will have a deadline, please ask the tutor. </a:t>
            </a:r>
          </a:p>
        </p:txBody>
      </p:sp>
      <p:sp>
        <p:nvSpPr>
          <p:cNvPr id="10" name="TextBox 10"/>
          <p:cNvSpPr txBox="1"/>
          <p:nvPr/>
        </p:nvSpPr>
        <p:spPr>
          <a:xfrm>
            <a:off x="8497923" y="2868885"/>
            <a:ext cx="6746058" cy="42462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Ensure you keep a list of your sources. </a:t>
            </a: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Utilise the Harvard referencing guide. </a:t>
            </a: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Please collect a copy of the Harvard referencing guide from the front of the room.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B3081-BBEE-093D-40F8-FC064F99049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8F98685-8D32-8630-1864-FC21F0B9AC05}"/>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a:extLst>
              <a:ext uri="{FF2B5EF4-FFF2-40B4-BE49-F238E27FC236}">
                <a16:creationId xmlns:a16="http://schemas.microsoft.com/office/drawing/2014/main" id="{6A8BB70F-F62C-5AE2-416B-8FC86B1F6C85}"/>
              </a:ext>
            </a:extLst>
          </p:cNvPr>
          <p:cNvGrpSpPr/>
          <p:nvPr/>
        </p:nvGrpSpPr>
        <p:grpSpPr>
          <a:xfrm>
            <a:off x="1288928" y="1045328"/>
            <a:ext cx="16230600" cy="8229600"/>
            <a:chOff x="0" y="0"/>
            <a:chExt cx="4274726" cy="2167467"/>
          </a:xfrm>
        </p:grpSpPr>
        <p:sp>
          <p:nvSpPr>
            <p:cNvPr id="4" name="Freeform 4">
              <a:extLst>
                <a:ext uri="{FF2B5EF4-FFF2-40B4-BE49-F238E27FC236}">
                  <a16:creationId xmlns:a16="http://schemas.microsoft.com/office/drawing/2014/main" id="{D617C232-9A2B-E64F-EA73-EDF8314408F8}"/>
                </a:ext>
              </a:extLst>
            </p:cNvPr>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a:extLst>
                <a:ext uri="{FF2B5EF4-FFF2-40B4-BE49-F238E27FC236}">
                  <a16:creationId xmlns:a16="http://schemas.microsoft.com/office/drawing/2014/main" id="{1366D7D7-B8A3-ECDD-501F-63EA44BB61B4}"/>
                </a:ext>
              </a:extLst>
            </p:cNvPr>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a:extLst>
              <a:ext uri="{FF2B5EF4-FFF2-40B4-BE49-F238E27FC236}">
                <a16:creationId xmlns:a16="http://schemas.microsoft.com/office/drawing/2014/main" id="{BB247D92-A94A-2D6A-2617-FC065384B304}"/>
              </a:ext>
            </a:extLst>
          </p:cNvPr>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8" name="TextBox 8">
            <a:extLst>
              <a:ext uri="{FF2B5EF4-FFF2-40B4-BE49-F238E27FC236}">
                <a16:creationId xmlns:a16="http://schemas.microsoft.com/office/drawing/2014/main" id="{681A86B0-EB3B-2100-A978-042630556AEE}"/>
              </a:ext>
            </a:extLst>
          </p:cNvPr>
          <p:cNvSpPr txBox="1"/>
          <p:nvPr/>
        </p:nvSpPr>
        <p:spPr>
          <a:xfrm>
            <a:off x="4419600" y="495925"/>
            <a:ext cx="9165197"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Paraphrasing </a:t>
            </a:r>
          </a:p>
        </p:txBody>
      </p:sp>
      <p:sp>
        <p:nvSpPr>
          <p:cNvPr id="9" name="TextBox 9">
            <a:extLst>
              <a:ext uri="{FF2B5EF4-FFF2-40B4-BE49-F238E27FC236}">
                <a16:creationId xmlns:a16="http://schemas.microsoft.com/office/drawing/2014/main" id="{945F9504-1482-B255-BADF-85755A1B7785}"/>
              </a:ext>
            </a:extLst>
          </p:cNvPr>
          <p:cNvSpPr txBox="1"/>
          <p:nvPr/>
        </p:nvSpPr>
        <p:spPr>
          <a:xfrm>
            <a:off x="2209800" y="2868885"/>
            <a:ext cx="15011399" cy="4269117"/>
          </a:xfrm>
          <a:prstGeom prst="rect">
            <a:avLst/>
          </a:prstGeom>
        </p:spPr>
        <p:txBody>
          <a:bodyPr wrap="square"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Taking someone’s idea and put it in your own words. </a:t>
            </a:r>
          </a:p>
          <a:p>
            <a:pPr marL="744581" lvl="1" indent="-372291" algn="l">
              <a:lnSpc>
                <a:spcPts val="4828"/>
              </a:lnSpc>
              <a:buFont typeface="Arial"/>
              <a:buChar char="•"/>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Not directly copying. </a:t>
            </a:r>
          </a:p>
          <a:p>
            <a:pPr marL="744581" lvl="1" indent="-372291" algn="l">
              <a:lnSpc>
                <a:spcPts val="4828"/>
              </a:lnSpc>
              <a:buFont typeface="Arial"/>
              <a:buChar char="•"/>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But ensuring that the same meaning is brought across. </a:t>
            </a:r>
          </a:p>
          <a:p>
            <a:pPr marL="744581" lvl="1" indent="-372291" algn="l">
              <a:lnSpc>
                <a:spcPts val="4828"/>
              </a:lnSpc>
              <a:buFont typeface="Arial"/>
              <a:buChar char="•"/>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What do you understand from what the author is saying?</a:t>
            </a:r>
          </a:p>
        </p:txBody>
      </p:sp>
    </p:spTree>
    <p:extLst>
      <p:ext uri="{BB962C8B-B14F-4D97-AF65-F5344CB8AC3E}">
        <p14:creationId xmlns:p14="http://schemas.microsoft.com/office/powerpoint/2010/main" val="817254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94A5B-4056-FF46-20D3-1DCFAEDE6DA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0F8C0DE-BACA-AD0F-58F5-479AF0AF0716}"/>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a:extLst>
              <a:ext uri="{FF2B5EF4-FFF2-40B4-BE49-F238E27FC236}">
                <a16:creationId xmlns:a16="http://schemas.microsoft.com/office/drawing/2014/main" id="{43B5CB72-EBCD-CF62-FAEF-EF87BFF068CD}"/>
              </a:ext>
            </a:extLst>
          </p:cNvPr>
          <p:cNvGrpSpPr/>
          <p:nvPr/>
        </p:nvGrpSpPr>
        <p:grpSpPr>
          <a:xfrm>
            <a:off x="1028700" y="1028700"/>
            <a:ext cx="16230600" cy="8229600"/>
            <a:chOff x="0" y="0"/>
            <a:chExt cx="4274726" cy="2167467"/>
          </a:xfrm>
        </p:grpSpPr>
        <p:sp>
          <p:nvSpPr>
            <p:cNvPr id="4" name="Freeform 4">
              <a:extLst>
                <a:ext uri="{FF2B5EF4-FFF2-40B4-BE49-F238E27FC236}">
                  <a16:creationId xmlns:a16="http://schemas.microsoft.com/office/drawing/2014/main" id="{9AEEEEB8-EF45-A3AB-4E8E-0E6D46C1E578}"/>
                </a:ext>
              </a:extLst>
            </p:cNvPr>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a:extLst>
                <a:ext uri="{FF2B5EF4-FFF2-40B4-BE49-F238E27FC236}">
                  <a16:creationId xmlns:a16="http://schemas.microsoft.com/office/drawing/2014/main" id="{E25AED2A-1A1B-48B2-412D-2A2A03694678}"/>
                </a:ext>
              </a:extLst>
            </p:cNvPr>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a:extLst>
              <a:ext uri="{FF2B5EF4-FFF2-40B4-BE49-F238E27FC236}">
                <a16:creationId xmlns:a16="http://schemas.microsoft.com/office/drawing/2014/main" id="{BAAB24E4-47F7-2B02-808B-FD19A308DC70}"/>
              </a:ext>
            </a:extLst>
          </p:cNvPr>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a:extLst>
              <a:ext uri="{FF2B5EF4-FFF2-40B4-BE49-F238E27FC236}">
                <a16:creationId xmlns:a16="http://schemas.microsoft.com/office/drawing/2014/main" id="{ECB0C69B-7B2C-E67D-9727-95FFD60883B1}"/>
              </a:ext>
            </a:extLst>
          </p:cNvPr>
          <p:cNvSpPr/>
          <p:nvPr/>
        </p:nvSpPr>
        <p:spPr>
          <a:xfrm>
            <a:off x="14003887" y="6192415"/>
            <a:ext cx="3772341" cy="3065885"/>
          </a:xfrm>
          <a:custGeom>
            <a:avLst/>
            <a:gdLst/>
            <a:ahLst/>
            <a:cxnLst/>
            <a:rect l="l" t="t" r="r" b="b"/>
            <a:pathLst>
              <a:path w="3772341" h="3065885">
                <a:moveTo>
                  <a:pt x="0" y="0"/>
                </a:moveTo>
                <a:lnTo>
                  <a:pt x="3772341" y="0"/>
                </a:lnTo>
                <a:lnTo>
                  <a:pt x="3772341" y="3065885"/>
                </a:lnTo>
                <a:lnTo>
                  <a:pt x="0" y="30658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a:extLst>
              <a:ext uri="{FF2B5EF4-FFF2-40B4-BE49-F238E27FC236}">
                <a16:creationId xmlns:a16="http://schemas.microsoft.com/office/drawing/2014/main" id="{CF191FC6-BCAD-C90C-9EA0-1632CBDDDB62}"/>
              </a:ext>
            </a:extLst>
          </p:cNvPr>
          <p:cNvSpPr txBox="1"/>
          <p:nvPr/>
        </p:nvSpPr>
        <p:spPr>
          <a:xfrm>
            <a:off x="4803584" y="495925"/>
            <a:ext cx="8631797"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Summarizing</a:t>
            </a:r>
          </a:p>
        </p:txBody>
      </p:sp>
      <p:sp>
        <p:nvSpPr>
          <p:cNvPr id="9" name="TextBox 9">
            <a:extLst>
              <a:ext uri="{FF2B5EF4-FFF2-40B4-BE49-F238E27FC236}">
                <a16:creationId xmlns:a16="http://schemas.microsoft.com/office/drawing/2014/main" id="{A5379A91-FEC1-4DAD-458C-EF655B9374DF}"/>
              </a:ext>
            </a:extLst>
          </p:cNvPr>
          <p:cNvSpPr txBox="1"/>
          <p:nvPr/>
        </p:nvSpPr>
        <p:spPr>
          <a:xfrm>
            <a:off x="2819400" y="2868885"/>
            <a:ext cx="12572999" cy="3653564"/>
          </a:xfrm>
          <a:prstGeom prst="rect">
            <a:avLst/>
          </a:prstGeom>
        </p:spPr>
        <p:txBody>
          <a:bodyPr wrap="square" lIns="0" tIns="0" rIns="0" bIns="0" rtlCol="0" anchor="t">
            <a:spAutoFit/>
          </a:bodyPr>
          <a:lstStyle/>
          <a:p>
            <a:pPr marL="829490" lvl="1" indent="-457200" algn="l">
              <a:lnSpc>
                <a:spcPts val="4828"/>
              </a:lnSpc>
              <a:buFontTx/>
              <a:buChar char="-"/>
            </a:pPr>
            <a:r>
              <a:rPr lang="en-US" sz="3448" dirty="0">
                <a:solidFill>
                  <a:srgbClr val="000000"/>
                </a:solidFill>
                <a:latin typeface="Open Sans"/>
                <a:ea typeface="Open Sans"/>
                <a:cs typeface="Open Sans"/>
                <a:sym typeface="Open Sans"/>
              </a:rPr>
              <a:t>Give an overview of someone else’s ideas. </a:t>
            </a:r>
          </a:p>
          <a:p>
            <a:pPr marL="829490" lvl="1" indent="-457200" algn="l">
              <a:lnSpc>
                <a:spcPts val="4828"/>
              </a:lnSpc>
              <a:buFontTx/>
              <a:buChar char="-"/>
            </a:pPr>
            <a:endParaRPr lang="en-US" sz="3448" dirty="0">
              <a:solidFill>
                <a:srgbClr val="000000"/>
              </a:solidFill>
              <a:latin typeface="Open Sans"/>
              <a:ea typeface="Open Sans"/>
              <a:cs typeface="Open Sans"/>
              <a:sym typeface="Open Sans"/>
            </a:endParaRPr>
          </a:p>
          <a:p>
            <a:pPr marL="829490" lvl="1" indent="-457200" algn="l">
              <a:lnSpc>
                <a:spcPts val="4828"/>
              </a:lnSpc>
              <a:buFontTx/>
              <a:buChar char="-"/>
            </a:pPr>
            <a:r>
              <a:rPr lang="en-US" sz="3448" dirty="0">
                <a:solidFill>
                  <a:srgbClr val="000000"/>
                </a:solidFill>
                <a:latin typeface="Open Sans"/>
                <a:ea typeface="Open Sans"/>
                <a:cs typeface="Open Sans"/>
                <a:sym typeface="Open Sans"/>
              </a:rPr>
              <a:t>Remember you need to ensure the same meaning is provided. </a:t>
            </a:r>
          </a:p>
          <a:p>
            <a:pPr marL="372290" lvl="1" algn="l">
              <a:lnSpc>
                <a:spcPts val="4828"/>
              </a:lnSpc>
            </a:pPr>
            <a:endParaRPr lang="en-US" sz="3448" dirty="0">
              <a:solidFill>
                <a:srgbClr val="000000"/>
              </a:solidFill>
              <a:latin typeface="Open Sans"/>
              <a:ea typeface="Open Sans"/>
              <a:cs typeface="Open Sans"/>
              <a:sym typeface="Open Sans"/>
            </a:endParaRPr>
          </a:p>
          <a:p>
            <a:pPr marL="372290" lvl="1" algn="l">
              <a:lnSpc>
                <a:spcPts val="4828"/>
              </a:lnSpc>
            </a:pPr>
            <a:r>
              <a:rPr lang="en-US" sz="3448" dirty="0">
                <a:solidFill>
                  <a:srgbClr val="000000"/>
                </a:solidFill>
                <a:latin typeface="Open Sans"/>
                <a:ea typeface="Open Sans"/>
                <a:cs typeface="Open Sans"/>
                <a:sym typeface="Open Sans"/>
              </a:rPr>
              <a:t>- Do not change the idea. </a:t>
            </a:r>
          </a:p>
        </p:txBody>
      </p:sp>
    </p:spTree>
    <p:extLst>
      <p:ext uri="{BB962C8B-B14F-4D97-AF65-F5344CB8AC3E}">
        <p14:creationId xmlns:p14="http://schemas.microsoft.com/office/powerpoint/2010/main" val="1349843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B85854-D4D2-B129-C481-104CB943A49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9D5600D-7099-09D6-CCD3-9C7F45719C01}"/>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a:extLst>
              <a:ext uri="{FF2B5EF4-FFF2-40B4-BE49-F238E27FC236}">
                <a16:creationId xmlns:a16="http://schemas.microsoft.com/office/drawing/2014/main" id="{1498CC8F-C102-778A-C3D5-FB5B76741C08}"/>
              </a:ext>
            </a:extLst>
          </p:cNvPr>
          <p:cNvGrpSpPr/>
          <p:nvPr/>
        </p:nvGrpSpPr>
        <p:grpSpPr>
          <a:xfrm>
            <a:off x="1028700" y="1028700"/>
            <a:ext cx="16230600" cy="8229600"/>
            <a:chOff x="0" y="0"/>
            <a:chExt cx="4274726" cy="2167467"/>
          </a:xfrm>
        </p:grpSpPr>
        <p:sp>
          <p:nvSpPr>
            <p:cNvPr id="4" name="Freeform 4">
              <a:extLst>
                <a:ext uri="{FF2B5EF4-FFF2-40B4-BE49-F238E27FC236}">
                  <a16:creationId xmlns:a16="http://schemas.microsoft.com/office/drawing/2014/main" id="{FD574836-C7C9-2B96-C679-8E7C86515744}"/>
                </a:ext>
              </a:extLst>
            </p:cNvPr>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a:extLst>
                <a:ext uri="{FF2B5EF4-FFF2-40B4-BE49-F238E27FC236}">
                  <a16:creationId xmlns:a16="http://schemas.microsoft.com/office/drawing/2014/main" id="{E501F4AB-7216-DFF2-43C5-8363D9F47527}"/>
                </a:ext>
              </a:extLst>
            </p:cNvPr>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a:extLst>
              <a:ext uri="{FF2B5EF4-FFF2-40B4-BE49-F238E27FC236}">
                <a16:creationId xmlns:a16="http://schemas.microsoft.com/office/drawing/2014/main" id="{E3E8FB79-E32F-5742-A499-0ACD3DE3D4F8}"/>
              </a:ext>
            </a:extLst>
          </p:cNvPr>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a:extLst>
              <a:ext uri="{FF2B5EF4-FFF2-40B4-BE49-F238E27FC236}">
                <a16:creationId xmlns:a16="http://schemas.microsoft.com/office/drawing/2014/main" id="{FF468226-BE21-00E1-0A66-1EDCD53A1384}"/>
              </a:ext>
            </a:extLst>
          </p:cNvPr>
          <p:cNvSpPr/>
          <p:nvPr/>
        </p:nvSpPr>
        <p:spPr>
          <a:xfrm>
            <a:off x="14003887" y="6192415"/>
            <a:ext cx="3772341" cy="3065885"/>
          </a:xfrm>
          <a:custGeom>
            <a:avLst/>
            <a:gdLst/>
            <a:ahLst/>
            <a:cxnLst/>
            <a:rect l="l" t="t" r="r" b="b"/>
            <a:pathLst>
              <a:path w="3772341" h="3065885">
                <a:moveTo>
                  <a:pt x="0" y="0"/>
                </a:moveTo>
                <a:lnTo>
                  <a:pt x="3772341" y="0"/>
                </a:lnTo>
                <a:lnTo>
                  <a:pt x="3772341" y="3065885"/>
                </a:lnTo>
                <a:lnTo>
                  <a:pt x="0" y="30658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a:extLst>
              <a:ext uri="{FF2B5EF4-FFF2-40B4-BE49-F238E27FC236}">
                <a16:creationId xmlns:a16="http://schemas.microsoft.com/office/drawing/2014/main" id="{AD339604-E5C2-27E9-4FAC-95F68BA226C0}"/>
              </a:ext>
            </a:extLst>
          </p:cNvPr>
          <p:cNvSpPr txBox="1"/>
          <p:nvPr/>
        </p:nvSpPr>
        <p:spPr>
          <a:xfrm>
            <a:off x="5770003" y="495925"/>
            <a:ext cx="6100949"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Quoting</a:t>
            </a:r>
          </a:p>
        </p:txBody>
      </p:sp>
      <p:sp>
        <p:nvSpPr>
          <p:cNvPr id="9" name="TextBox 9">
            <a:extLst>
              <a:ext uri="{FF2B5EF4-FFF2-40B4-BE49-F238E27FC236}">
                <a16:creationId xmlns:a16="http://schemas.microsoft.com/office/drawing/2014/main" id="{4125FCBB-5931-4B0D-F7B9-81E0C5E2312C}"/>
              </a:ext>
            </a:extLst>
          </p:cNvPr>
          <p:cNvSpPr txBox="1"/>
          <p:nvPr/>
        </p:nvSpPr>
        <p:spPr>
          <a:xfrm>
            <a:off x="1320625" y="2868885"/>
            <a:ext cx="7177298" cy="4884671"/>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Directly using the information given by the author. </a:t>
            </a:r>
          </a:p>
          <a:p>
            <a:pPr marL="744581" lvl="1" indent="-372291" algn="l">
              <a:lnSpc>
                <a:spcPts val="4828"/>
              </a:lnSpc>
              <a:buFont typeface="Arial"/>
              <a:buChar char="•"/>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In the text if it is more than 30 words it is classed as long – and should have its own paragraph and there should be an indent. </a:t>
            </a:r>
          </a:p>
        </p:txBody>
      </p:sp>
      <p:sp>
        <p:nvSpPr>
          <p:cNvPr id="10" name="TextBox 10">
            <a:extLst>
              <a:ext uri="{FF2B5EF4-FFF2-40B4-BE49-F238E27FC236}">
                <a16:creationId xmlns:a16="http://schemas.microsoft.com/office/drawing/2014/main" id="{67861D07-C008-8A0E-D56C-57EA444D602A}"/>
              </a:ext>
            </a:extLst>
          </p:cNvPr>
          <p:cNvSpPr txBox="1"/>
          <p:nvPr/>
        </p:nvSpPr>
        <p:spPr>
          <a:xfrm>
            <a:off x="8497923" y="2868885"/>
            <a:ext cx="6746058" cy="2422458"/>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Short – no need for new paragraph – but does need to be in double quotation marks. </a:t>
            </a:r>
          </a:p>
        </p:txBody>
      </p:sp>
    </p:spTree>
    <p:extLst>
      <p:ext uri="{BB962C8B-B14F-4D97-AF65-F5344CB8AC3E}">
        <p14:creationId xmlns:p14="http://schemas.microsoft.com/office/powerpoint/2010/main" val="4383147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143000" y="8001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6015000" y="655439"/>
            <a:ext cx="6257999" cy="3548381"/>
          </a:xfrm>
          <a:prstGeom prst="rect">
            <a:avLst/>
          </a:prstGeom>
        </p:spPr>
        <p:txBody>
          <a:bodyPr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A reminder</a:t>
            </a:r>
          </a:p>
        </p:txBody>
      </p:sp>
      <p:sp>
        <p:nvSpPr>
          <p:cNvPr id="8" name="TextBox 8"/>
          <p:cNvSpPr txBox="1"/>
          <p:nvPr/>
        </p:nvSpPr>
        <p:spPr>
          <a:xfrm>
            <a:off x="1743091" y="3511954"/>
            <a:ext cx="7177298" cy="30270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In text citations - Book </a:t>
            </a:r>
          </a:p>
          <a:p>
            <a:pPr algn="l">
              <a:lnSpc>
                <a:spcPts val="4828"/>
              </a:lnSpc>
            </a:pPr>
            <a:endParaRPr lang="en-US" sz="3448">
              <a:solidFill>
                <a:srgbClr val="000000"/>
              </a:solidFill>
              <a:latin typeface="Open Sans"/>
              <a:ea typeface="Open Sans"/>
              <a:cs typeface="Open Sans"/>
              <a:sym typeface="Open Sans"/>
            </a:endParaRPr>
          </a:p>
          <a:p>
            <a:pPr algn="l">
              <a:lnSpc>
                <a:spcPts val="4828"/>
              </a:lnSpc>
            </a:pPr>
            <a:r>
              <a:rPr lang="en-US" sz="3448">
                <a:solidFill>
                  <a:srgbClr val="000000"/>
                </a:solidFill>
                <a:latin typeface="Open Sans"/>
                <a:ea typeface="Open Sans"/>
                <a:cs typeface="Open Sans"/>
                <a:sym typeface="Open Sans"/>
              </a:rPr>
              <a:t>    (Jackson, 2016, P 17) </a:t>
            </a:r>
          </a:p>
          <a:p>
            <a:pPr algn="l">
              <a:lnSpc>
                <a:spcPts val="4828"/>
              </a:lnSpc>
            </a:pPr>
            <a:r>
              <a:rPr lang="en-US" sz="3448">
                <a:solidFill>
                  <a:srgbClr val="000000"/>
                </a:solidFill>
                <a:latin typeface="Open Sans"/>
                <a:ea typeface="Open Sans"/>
                <a:cs typeface="Open Sans"/>
                <a:sym typeface="Open Sans"/>
              </a:rPr>
              <a:t>                 or </a:t>
            </a:r>
          </a:p>
          <a:p>
            <a:pPr algn="l">
              <a:lnSpc>
                <a:spcPts val="4828"/>
              </a:lnSpc>
            </a:pPr>
            <a:r>
              <a:rPr lang="en-US" sz="3448">
                <a:solidFill>
                  <a:srgbClr val="000000"/>
                </a:solidFill>
                <a:latin typeface="Open Sans"/>
                <a:ea typeface="Open Sans"/>
                <a:cs typeface="Open Sans"/>
                <a:sym typeface="Open Sans"/>
              </a:rPr>
              <a:t>    Jackson (2016, P 17)</a:t>
            </a:r>
          </a:p>
        </p:txBody>
      </p:sp>
      <p:sp>
        <p:nvSpPr>
          <p:cNvPr id="9" name="TextBox 9"/>
          <p:cNvSpPr txBox="1"/>
          <p:nvPr/>
        </p:nvSpPr>
        <p:spPr>
          <a:xfrm>
            <a:off x="9144000" y="3511954"/>
            <a:ext cx="6746058" cy="30270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Reference list - </a:t>
            </a:r>
          </a:p>
          <a:p>
            <a:pPr algn="l">
              <a:lnSpc>
                <a:spcPts val="4828"/>
              </a:lnSpc>
            </a:pPr>
            <a:endParaRPr lang="en-US" sz="3448">
              <a:solidFill>
                <a:srgbClr val="000000"/>
              </a:solidFill>
              <a:latin typeface="Open Sans"/>
              <a:ea typeface="Open Sans"/>
              <a:cs typeface="Open Sans"/>
              <a:sym typeface="Open Sans"/>
            </a:endParaRPr>
          </a:p>
          <a:p>
            <a:pPr algn="l">
              <a:lnSpc>
                <a:spcPts val="4828"/>
              </a:lnSpc>
            </a:pPr>
            <a:r>
              <a:rPr lang="en-US" sz="3448">
                <a:solidFill>
                  <a:srgbClr val="000000"/>
                </a:solidFill>
                <a:latin typeface="Open Sans"/>
                <a:ea typeface="Open Sans"/>
                <a:cs typeface="Open Sans"/>
                <a:sym typeface="Open Sans"/>
              </a:rPr>
              <a:t>Jackson, L. (2016) </a:t>
            </a:r>
            <a:r>
              <a:rPr lang="en-US" sz="3448" i="1">
                <a:solidFill>
                  <a:srgbClr val="000000"/>
                </a:solidFill>
                <a:latin typeface="Open Sans Italics"/>
                <a:ea typeface="Open Sans Italics"/>
                <a:cs typeface="Open Sans Italics"/>
                <a:sym typeface="Open Sans Italics"/>
              </a:rPr>
              <a:t>How to write academically?. </a:t>
            </a:r>
            <a:r>
              <a:rPr lang="en-US" sz="3448">
                <a:solidFill>
                  <a:srgbClr val="000000"/>
                </a:solidFill>
                <a:latin typeface="Open Sans"/>
                <a:ea typeface="Open Sans"/>
                <a:cs typeface="Open Sans"/>
                <a:sym typeface="Open Sans"/>
              </a:rPr>
              <a:t>9th edn.Plymouth: Kiln Press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64C7E-F706-D8D5-1D97-91BF9541470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37E6652-6AF8-71F2-6E57-066BDC93EA1A}"/>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a:extLst>
              <a:ext uri="{FF2B5EF4-FFF2-40B4-BE49-F238E27FC236}">
                <a16:creationId xmlns:a16="http://schemas.microsoft.com/office/drawing/2014/main" id="{3AE2E1A9-1DE2-0F05-F9BC-2731967CBCA0}"/>
              </a:ext>
            </a:extLst>
          </p:cNvPr>
          <p:cNvGrpSpPr/>
          <p:nvPr/>
        </p:nvGrpSpPr>
        <p:grpSpPr>
          <a:xfrm>
            <a:off x="1143000" y="1181100"/>
            <a:ext cx="16230600" cy="8229600"/>
            <a:chOff x="0" y="0"/>
            <a:chExt cx="4274726" cy="2167467"/>
          </a:xfrm>
        </p:grpSpPr>
        <p:sp>
          <p:nvSpPr>
            <p:cNvPr id="4" name="Freeform 4">
              <a:extLst>
                <a:ext uri="{FF2B5EF4-FFF2-40B4-BE49-F238E27FC236}">
                  <a16:creationId xmlns:a16="http://schemas.microsoft.com/office/drawing/2014/main" id="{0E92BD92-D040-09C8-9828-666425F0AF31}"/>
                </a:ext>
              </a:extLst>
            </p:cNvPr>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a:extLst>
                <a:ext uri="{FF2B5EF4-FFF2-40B4-BE49-F238E27FC236}">
                  <a16:creationId xmlns:a16="http://schemas.microsoft.com/office/drawing/2014/main" id="{9442C4F2-4900-FE43-2CAE-33C088795856}"/>
                </a:ext>
              </a:extLst>
            </p:cNvPr>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a:extLst>
              <a:ext uri="{FF2B5EF4-FFF2-40B4-BE49-F238E27FC236}">
                <a16:creationId xmlns:a16="http://schemas.microsoft.com/office/drawing/2014/main" id="{4DE7DB88-2684-BE64-0009-3A74DAB5694F}"/>
              </a:ext>
            </a:extLst>
          </p:cNvPr>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a:extLst>
              <a:ext uri="{FF2B5EF4-FFF2-40B4-BE49-F238E27FC236}">
                <a16:creationId xmlns:a16="http://schemas.microsoft.com/office/drawing/2014/main" id="{F651CDC6-4132-E221-56DE-1F6A0FEC4856}"/>
              </a:ext>
            </a:extLst>
          </p:cNvPr>
          <p:cNvSpPr txBox="1"/>
          <p:nvPr/>
        </p:nvSpPr>
        <p:spPr>
          <a:xfrm>
            <a:off x="3998100" y="2781300"/>
            <a:ext cx="10520400" cy="5236049"/>
          </a:xfrm>
          <a:prstGeom prst="rect">
            <a:avLst/>
          </a:prstGeom>
        </p:spPr>
        <p:txBody>
          <a:bodyPr wrap="square" lIns="0" tIns="0" rIns="0" bIns="0" rtlCol="0" anchor="t">
            <a:spAutoFit/>
          </a:bodyPr>
          <a:lstStyle/>
          <a:p>
            <a:pPr algn="ctr">
              <a:lnSpc>
                <a:spcPts val="18619"/>
              </a:lnSpc>
            </a:pPr>
            <a:r>
              <a:rPr lang="en-US" sz="27600" u="sng" dirty="0">
                <a:solidFill>
                  <a:srgbClr val="AB5D65"/>
                </a:solidFill>
                <a:latin typeface="Lumios Brush"/>
                <a:ea typeface="Lumios Brush"/>
                <a:cs typeface="Lumios Brush"/>
                <a:sym typeface="Lumios Brush"/>
              </a:rPr>
              <a:t>Let’s practice </a:t>
            </a:r>
          </a:p>
        </p:txBody>
      </p:sp>
    </p:spTree>
    <p:extLst>
      <p:ext uri="{BB962C8B-B14F-4D97-AF65-F5344CB8AC3E}">
        <p14:creationId xmlns:p14="http://schemas.microsoft.com/office/powerpoint/2010/main" val="6411313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4706801" y="496137"/>
            <a:ext cx="8874398" cy="3548381"/>
          </a:xfrm>
          <a:prstGeom prst="rect">
            <a:avLst/>
          </a:prstGeom>
        </p:spPr>
        <p:txBody>
          <a:bodyPr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What about AI? </a:t>
            </a:r>
          </a:p>
        </p:txBody>
      </p:sp>
      <p:sp>
        <p:nvSpPr>
          <p:cNvPr id="8" name="TextBox 8"/>
          <p:cNvSpPr txBox="1"/>
          <p:nvPr/>
        </p:nvSpPr>
        <p:spPr>
          <a:xfrm>
            <a:off x="2152185" y="3511954"/>
            <a:ext cx="13737873" cy="4884671"/>
          </a:xfrm>
          <a:prstGeom prst="rect">
            <a:avLst/>
          </a:prstGeom>
        </p:spPr>
        <p:txBody>
          <a:bodyPr lIns="0" tIns="0" rIns="0" bIns="0" rtlCol="0" anchor="t">
            <a:spAutoFit/>
          </a:bodyPr>
          <a:lstStyle/>
          <a:p>
            <a:pPr algn="l">
              <a:lnSpc>
                <a:spcPts val="4828"/>
              </a:lnSpc>
            </a:pPr>
            <a:r>
              <a:rPr lang="en-US" sz="3448" dirty="0">
                <a:solidFill>
                  <a:srgbClr val="000000"/>
                </a:solidFill>
                <a:latin typeface="Open Sans"/>
                <a:ea typeface="Open Sans"/>
                <a:cs typeface="Open Sans"/>
                <a:sym typeface="Open Sans"/>
              </a:rPr>
              <a:t>Artificial intelligence is here and it is not something to be afraid of. </a:t>
            </a:r>
          </a:p>
          <a:p>
            <a:pPr algn="l">
              <a:lnSpc>
                <a:spcPts val="4828"/>
              </a:lnSpc>
            </a:pPr>
            <a:endParaRPr lang="en-US" sz="3448" dirty="0">
              <a:solidFill>
                <a:srgbClr val="000000"/>
              </a:solidFill>
              <a:latin typeface="Open Sans"/>
              <a:ea typeface="Open Sans"/>
              <a:cs typeface="Open Sans"/>
              <a:sym typeface="Open Sans"/>
            </a:endParaRPr>
          </a:p>
          <a:p>
            <a:pPr algn="l">
              <a:lnSpc>
                <a:spcPts val="4828"/>
              </a:lnSpc>
            </a:pPr>
            <a:r>
              <a:rPr lang="en-US" sz="3448" dirty="0">
                <a:solidFill>
                  <a:srgbClr val="000000"/>
                </a:solidFill>
                <a:latin typeface="Open Sans"/>
                <a:ea typeface="Open Sans"/>
                <a:cs typeface="Open Sans"/>
                <a:sym typeface="Open Sans"/>
              </a:rPr>
              <a:t>However, you cannot use of AI for an assessment if your tutor says that you cannot. </a:t>
            </a:r>
          </a:p>
          <a:p>
            <a:pPr algn="l">
              <a:lnSpc>
                <a:spcPts val="4828"/>
              </a:lnSpc>
            </a:pPr>
            <a:endParaRPr lang="en-US" sz="3448" dirty="0">
              <a:solidFill>
                <a:srgbClr val="000000"/>
              </a:solidFill>
              <a:latin typeface="Open Sans"/>
              <a:ea typeface="Open Sans"/>
              <a:cs typeface="Open Sans"/>
              <a:sym typeface="Open Sans"/>
            </a:endParaRPr>
          </a:p>
          <a:p>
            <a:pPr algn="l">
              <a:lnSpc>
                <a:spcPts val="4828"/>
              </a:lnSpc>
            </a:pPr>
            <a:r>
              <a:rPr lang="en-US" sz="3448" dirty="0">
                <a:solidFill>
                  <a:srgbClr val="000000"/>
                </a:solidFill>
                <a:latin typeface="Open Sans"/>
                <a:ea typeface="Open Sans"/>
                <a:cs typeface="Open Sans"/>
                <a:sym typeface="Open Sans"/>
              </a:rPr>
              <a:t>Except for the general allowance.</a:t>
            </a:r>
          </a:p>
          <a:p>
            <a:pPr algn="l">
              <a:lnSpc>
                <a:spcPts val="4828"/>
              </a:lnSpc>
            </a:pPr>
            <a:endParaRPr lang="en-US" sz="3448" dirty="0">
              <a:solidFill>
                <a:srgbClr val="000000"/>
              </a:solidFill>
              <a:latin typeface="Open Sans"/>
              <a:ea typeface="Open Sans"/>
              <a:cs typeface="Open Sans"/>
              <a:sym typeface="Open Sans"/>
            </a:endParaRPr>
          </a:p>
          <a:p>
            <a:pPr algn="l">
              <a:lnSpc>
                <a:spcPts val="4828"/>
              </a:lnSpc>
            </a:pPr>
            <a:r>
              <a:rPr lang="en-US" sz="3448" dirty="0">
                <a:solidFill>
                  <a:srgbClr val="000000"/>
                </a:solidFill>
                <a:latin typeface="Open Sans"/>
                <a:ea typeface="Open Sans"/>
                <a:cs typeface="Open Sans"/>
                <a:sym typeface="Open Sans"/>
              </a:rPr>
              <a:t>Let’s go back to your assignment brief and look at the AI guidance.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4E428-58C5-9329-66BE-A105EF3E852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6DC3AF4-A664-02BE-663E-3FD06054FFEA}"/>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22" b="-9222"/>
            </a:stretch>
          </a:blipFill>
        </p:spPr>
        <p:txBody>
          <a:bodyPr/>
          <a:lstStyle/>
          <a:p>
            <a:endParaRPr lang="en-GB"/>
          </a:p>
        </p:txBody>
      </p:sp>
      <p:grpSp>
        <p:nvGrpSpPr>
          <p:cNvPr id="3" name="Group 3">
            <a:extLst>
              <a:ext uri="{FF2B5EF4-FFF2-40B4-BE49-F238E27FC236}">
                <a16:creationId xmlns:a16="http://schemas.microsoft.com/office/drawing/2014/main" id="{284043A1-591E-8B6C-5471-9DED6F25EA7C}"/>
              </a:ext>
            </a:extLst>
          </p:cNvPr>
          <p:cNvGrpSpPr/>
          <p:nvPr/>
        </p:nvGrpSpPr>
        <p:grpSpPr>
          <a:xfrm>
            <a:off x="1028700" y="1028700"/>
            <a:ext cx="16230600" cy="8229600"/>
            <a:chOff x="0" y="0"/>
            <a:chExt cx="4274726" cy="2167467"/>
          </a:xfrm>
        </p:grpSpPr>
        <p:sp>
          <p:nvSpPr>
            <p:cNvPr id="4" name="Freeform 4">
              <a:extLst>
                <a:ext uri="{FF2B5EF4-FFF2-40B4-BE49-F238E27FC236}">
                  <a16:creationId xmlns:a16="http://schemas.microsoft.com/office/drawing/2014/main" id="{0D45C859-9F24-C037-C011-E97AD9F4ACB1}"/>
                </a:ext>
              </a:extLst>
            </p:cNvPr>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a:extLst>
                <a:ext uri="{FF2B5EF4-FFF2-40B4-BE49-F238E27FC236}">
                  <a16:creationId xmlns:a16="http://schemas.microsoft.com/office/drawing/2014/main" id="{DE590E8D-3FE2-70FE-97FF-25A59334ACB2}"/>
                </a:ext>
              </a:extLst>
            </p:cNvPr>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a:extLst>
              <a:ext uri="{FF2B5EF4-FFF2-40B4-BE49-F238E27FC236}">
                <a16:creationId xmlns:a16="http://schemas.microsoft.com/office/drawing/2014/main" id="{474ACCC9-59D0-653C-5E8E-9A21AE09DEE0}"/>
              </a:ext>
            </a:extLst>
          </p:cNvPr>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4"/>
            <a:stretch>
              <a:fillRect/>
            </a:stretch>
          </a:blipFill>
        </p:spPr>
        <p:txBody>
          <a:bodyPr/>
          <a:lstStyle/>
          <a:p>
            <a:endParaRPr lang="en-GB"/>
          </a:p>
        </p:txBody>
      </p:sp>
      <p:sp>
        <p:nvSpPr>
          <p:cNvPr id="7" name="TextBox 7">
            <a:extLst>
              <a:ext uri="{FF2B5EF4-FFF2-40B4-BE49-F238E27FC236}">
                <a16:creationId xmlns:a16="http://schemas.microsoft.com/office/drawing/2014/main" id="{8A3C74C1-6464-2960-C0EF-6BFE38FB8BB4}"/>
              </a:ext>
            </a:extLst>
          </p:cNvPr>
          <p:cNvSpPr txBox="1"/>
          <p:nvPr/>
        </p:nvSpPr>
        <p:spPr>
          <a:xfrm>
            <a:off x="3191600" y="779591"/>
            <a:ext cx="11904799"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General allowance?</a:t>
            </a:r>
          </a:p>
        </p:txBody>
      </p:sp>
      <p:sp>
        <p:nvSpPr>
          <p:cNvPr id="8" name="TextBox 8">
            <a:extLst>
              <a:ext uri="{FF2B5EF4-FFF2-40B4-BE49-F238E27FC236}">
                <a16:creationId xmlns:a16="http://schemas.microsoft.com/office/drawing/2014/main" id="{DD9E4CD2-7CF3-3E76-AC3B-D8B5F7636B22}"/>
              </a:ext>
            </a:extLst>
          </p:cNvPr>
          <p:cNvSpPr txBox="1"/>
          <p:nvPr/>
        </p:nvSpPr>
        <p:spPr>
          <a:xfrm>
            <a:off x="2152185" y="3511954"/>
            <a:ext cx="13737873" cy="4269117"/>
          </a:xfrm>
          <a:prstGeom prst="rect">
            <a:avLst/>
          </a:prstGeom>
        </p:spPr>
        <p:txBody>
          <a:bodyPr lIns="0" tIns="0" rIns="0" bIns="0" rtlCol="0" anchor="t">
            <a:spAutoFit/>
          </a:bodyPr>
          <a:lstStyle/>
          <a:p>
            <a:pPr marL="457200" indent="-457200" algn="l">
              <a:lnSpc>
                <a:spcPts val="4828"/>
              </a:lnSpc>
              <a:buFontTx/>
              <a:buChar char="-"/>
            </a:pPr>
            <a:r>
              <a:rPr lang="en-US" sz="3448" dirty="0">
                <a:solidFill>
                  <a:srgbClr val="000000"/>
                </a:solidFill>
                <a:latin typeface="Open Sans"/>
                <a:ea typeface="Open Sans"/>
                <a:cs typeface="Open Sans"/>
                <a:sym typeface="Open Sans"/>
              </a:rPr>
              <a:t>You can use AI for study and assessment for the following; </a:t>
            </a:r>
          </a:p>
          <a:p>
            <a:pPr marL="457200" indent="-457200" algn="l">
              <a:lnSpc>
                <a:spcPts val="4828"/>
              </a:lnSpc>
              <a:buFontTx/>
              <a:buChar char="-"/>
            </a:pPr>
            <a:endParaRPr lang="en-US" sz="3448" dirty="0">
              <a:solidFill>
                <a:srgbClr val="000000"/>
              </a:solidFill>
              <a:latin typeface="Open Sans"/>
              <a:ea typeface="Open Sans"/>
              <a:cs typeface="Open Sans"/>
              <a:sym typeface="Open Sans"/>
            </a:endParaRPr>
          </a:p>
          <a:p>
            <a:pPr algn="l">
              <a:lnSpc>
                <a:spcPts val="4828"/>
              </a:lnSpc>
            </a:pPr>
            <a:r>
              <a:rPr lang="en-US" sz="3448" dirty="0">
                <a:solidFill>
                  <a:srgbClr val="000000"/>
                </a:solidFill>
                <a:latin typeface="Open Sans"/>
                <a:ea typeface="Open Sans"/>
                <a:cs typeface="Open Sans"/>
                <a:sym typeface="Open Sans"/>
              </a:rPr>
              <a:t>1. Studying only – Summarizing</a:t>
            </a:r>
          </a:p>
          <a:p>
            <a:pPr algn="l">
              <a:lnSpc>
                <a:spcPts val="4828"/>
              </a:lnSpc>
            </a:pPr>
            <a:r>
              <a:rPr lang="en-US" sz="3448" dirty="0">
                <a:solidFill>
                  <a:srgbClr val="000000"/>
                </a:solidFill>
                <a:latin typeface="Open Sans"/>
                <a:ea typeface="Open Sans"/>
                <a:cs typeface="Open Sans"/>
                <a:sym typeface="Open Sans"/>
              </a:rPr>
              <a:t>2. Study and assessment – Create Bibliography </a:t>
            </a:r>
          </a:p>
          <a:p>
            <a:pPr algn="l">
              <a:lnSpc>
                <a:spcPts val="4828"/>
              </a:lnSpc>
            </a:pPr>
            <a:r>
              <a:rPr lang="en-US" sz="3448" dirty="0">
                <a:solidFill>
                  <a:srgbClr val="000000"/>
                </a:solidFill>
                <a:latin typeface="Open Sans"/>
                <a:ea typeface="Open Sans"/>
                <a:cs typeface="Open Sans"/>
                <a:sym typeface="Open Sans"/>
              </a:rPr>
              <a:t>3. Study and assessment – Note organization </a:t>
            </a:r>
          </a:p>
          <a:p>
            <a:pPr algn="l">
              <a:lnSpc>
                <a:spcPts val="4828"/>
              </a:lnSpc>
            </a:pPr>
            <a:r>
              <a:rPr lang="en-US" sz="3448" dirty="0">
                <a:solidFill>
                  <a:srgbClr val="000000"/>
                </a:solidFill>
                <a:latin typeface="Open Sans"/>
                <a:ea typeface="Open Sans"/>
                <a:cs typeface="Open Sans"/>
                <a:sym typeface="Open Sans"/>
              </a:rPr>
              <a:t>4. Study and assessment – Citation formatting </a:t>
            </a:r>
          </a:p>
          <a:p>
            <a:pPr algn="l">
              <a:lnSpc>
                <a:spcPts val="4828"/>
              </a:lnSpc>
            </a:pPr>
            <a:r>
              <a:rPr lang="en-US" sz="3448" dirty="0">
                <a:solidFill>
                  <a:srgbClr val="000000"/>
                </a:solidFill>
                <a:latin typeface="Open Sans"/>
                <a:ea typeface="Open Sans"/>
                <a:cs typeface="Open Sans"/>
                <a:sym typeface="Open Sans"/>
              </a:rPr>
              <a:t>5. Study and assessment – Basic Proofreading  </a:t>
            </a:r>
          </a:p>
        </p:txBody>
      </p:sp>
    </p:spTree>
    <p:extLst>
      <p:ext uri="{BB962C8B-B14F-4D97-AF65-F5344CB8AC3E}">
        <p14:creationId xmlns:p14="http://schemas.microsoft.com/office/powerpoint/2010/main" val="3358816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4706801" y="-495300"/>
            <a:ext cx="8874398"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What about AI? </a:t>
            </a:r>
          </a:p>
        </p:txBody>
      </p:sp>
      <p:sp>
        <p:nvSpPr>
          <p:cNvPr id="8" name="TextBox 8"/>
          <p:cNvSpPr txBox="1"/>
          <p:nvPr/>
        </p:nvSpPr>
        <p:spPr>
          <a:xfrm>
            <a:off x="2152185" y="3511954"/>
            <a:ext cx="13737873" cy="42462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Using things like Chagpt, Microsoft copilot to name a few. </a:t>
            </a: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Do we know how to spot it? </a:t>
            </a: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Yes, we can spot it - because we know you as students. </a:t>
            </a: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Also - there can be some tell tale signs.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4706801" y="-495300"/>
            <a:ext cx="8874398"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What about AI? </a:t>
            </a:r>
          </a:p>
        </p:txBody>
      </p:sp>
      <p:sp>
        <p:nvSpPr>
          <p:cNvPr id="8" name="TextBox 8"/>
          <p:cNvSpPr txBox="1"/>
          <p:nvPr/>
        </p:nvSpPr>
        <p:spPr>
          <a:xfrm>
            <a:off x="2152185" y="3511954"/>
            <a:ext cx="13737873" cy="30270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1. A common thing that Chat Gpt does is include ‘’Chatgpt’’ at the end of a source. </a:t>
            </a:r>
          </a:p>
          <a:p>
            <a:pPr algn="l">
              <a:lnSpc>
                <a:spcPts val="4828"/>
              </a:lnSpc>
            </a:pPr>
            <a:endParaRPr lang="en-US" sz="3448">
              <a:solidFill>
                <a:srgbClr val="000000"/>
              </a:solidFill>
              <a:latin typeface="Open Sans"/>
              <a:ea typeface="Open Sans"/>
              <a:cs typeface="Open Sans"/>
              <a:sym typeface="Open Sans"/>
            </a:endParaRPr>
          </a:p>
          <a:p>
            <a:pPr algn="l">
              <a:lnSpc>
                <a:spcPts val="4828"/>
              </a:lnSpc>
            </a:pPr>
            <a:r>
              <a:rPr lang="en-US" sz="3448">
                <a:solidFill>
                  <a:srgbClr val="000000"/>
                </a:solidFill>
                <a:latin typeface="Open Sans"/>
                <a:ea typeface="Open Sans"/>
                <a:cs typeface="Open Sans"/>
                <a:sym typeface="Open Sans"/>
              </a:rPr>
              <a:t>      Example; https://www.eventinsurancedirect.co.uk/public-liability-insurance-for-events/?utm_source=chatgpt.com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4706801" y="-495300"/>
            <a:ext cx="8874398"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What about AI? </a:t>
            </a:r>
          </a:p>
        </p:txBody>
      </p:sp>
      <p:sp>
        <p:nvSpPr>
          <p:cNvPr id="8" name="TextBox 8"/>
          <p:cNvSpPr txBox="1"/>
          <p:nvPr/>
        </p:nvSpPr>
        <p:spPr>
          <a:xfrm>
            <a:off x="2152185" y="3511954"/>
            <a:ext cx="13737873" cy="36366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They provide an answer in a specific format. </a:t>
            </a: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This is usually bullet pointed information or incomplete sentences. </a:t>
            </a: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For example,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4462053" y="496137"/>
            <a:ext cx="8874398" cy="3548381"/>
          </a:xfrm>
          <a:prstGeom prst="rect">
            <a:avLst/>
          </a:prstGeom>
        </p:spPr>
        <p:txBody>
          <a:bodyPr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What about AI? </a:t>
            </a:r>
          </a:p>
        </p:txBody>
      </p:sp>
      <p:sp>
        <p:nvSpPr>
          <p:cNvPr id="8" name="TextBox 8"/>
          <p:cNvSpPr txBox="1"/>
          <p:nvPr/>
        </p:nvSpPr>
        <p:spPr>
          <a:xfrm>
            <a:off x="2152185" y="3511954"/>
            <a:ext cx="13737873" cy="5332127"/>
          </a:xfrm>
          <a:prstGeom prst="rect">
            <a:avLst/>
          </a:prstGeom>
        </p:spPr>
        <p:txBody>
          <a:bodyPr lIns="0" tIns="0" rIns="0" bIns="0" rtlCol="0" anchor="t">
            <a:spAutoFit/>
          </a:bodyPr>
          <a:lstStyle/>
          <a:p>
            <a:pPr algn="l">
              <a:lnSpc>
                <a:spcPts val="4828"/>
              </a:lnSpc>
            </a:pPr>
            <a:r>
              <a:rPr lang="en-US" sz="3448" b="1">
                <a:solidFill>
                  <a:srgbClr val="000000"/>
                </a:solidFill>
                <a:latin typeface="Open Sans Bold"/>
                <a:ea typeface="Open Sans Bold"/>
                <a:cs typeface="Open Sans Bold"/>
                <a:sym typeface="Open Sans Bold"/>
              </a:rPr>
              <a:t>Example</a:t>
            </a:r>
            <a:r>
              <a:rPr lang="en-US" sz="3448">
                <a:solidFill>
                  <a:srgbClr val="000000"/>
                </a:solidFill>
                <a:latin typeface="Open Sans"/>
                <a:ea typeface="Open Sans"/>
                <a:cs typeface="Open Sans"/>
                <a:sym typeface="Open Sans"/>
              </a:rPr>
              <a:t>; </a:t>
            </a:r>
          </a:p>
          <a:p>
            <a:pPr algn="l">
              <a:lnSpc>
                <a:spcPts val="2379"/>
              </a:lnSpc>
            </a:pPr>
            <a:r>
              <a:rPr lang="en-US" sz="1699">
                <a:solidFill>
                  <a:srgbClr val="000000"/>
                </a:solidFill>
                <a:latin typeface="Open Sans"/>
                <a:ea typeface="Open Sans"/>
                <a:cs typeface="Open Sans"/>
                <a:sym typeface="Open Sans"/>
              </a:rPr>
              <a:t>‘’Modern Scotland</a:t>
            </a:r>
          </a:p>
          <a:p>
            <a:pPr algn="l">
              <a:lnSpc>
                <a:spcPts val="2379"/>
              </a:lnSpc>
            </a:pPr>
            <a:r>
              <a:rPr lang="en-US" sz="1699">
                <a:solidFill>
                  <a:srgbClr val="000000"/>
                </a:solidFill>
                <a:latin typeface="Open Sans"/>
                <a:ea typeface="Open Sans"/>
                <a:cs typeface="Open Sans"/>
                <a:sym typeface="Open Sans"/>
              </a:rPr>
              <a:t>In contemporary times, Scotland has continued to evolve while preserving its rich heritage. The capital city, Edinburgh, is a hub of culture and education, home to the renowned University of Edinburgh and the annual Edinburgh Festival, one of the world's largest arts festivals. Glasgow, Scotland's largest city, is known for its vibrant music scene and architectural marvels. Scotland also plays a significant role in the UK's political landscape, with the Scottish Parliament in Holyrood representing the interests of the Scottish people.</a:t>
            </a:r>
          </a:p>
          <a:p>
            <a:pPr algn="l">
              <a:lnSpc>
                <a:spcPts val="2379"/>
              </a:lnSpc>
            </a:pPr>
            <a:r>
              <a:rPr lang="en-US" sz="1699">
                <a:solidFill>
                  <a:srgbClr val="000000"/>
                </a:solidFill>
                <a:latin typeface="Open Sans"/>
                <a:ea typeface="Open Sans"/>
                <a:cs typeface="Open Sans"/>
                <a:sym typeface="Open Sans"/>
              </a:rPr>
              <a:t>Advantages:</a:t>
            </a:r>
          </a:p>
          <a:p>
            <a:pPr marL="367026" lvl="1" indent="-183513" algn="l">
              <a:lnSpc>
                <a:spcPts val="2379"/>
              </a:lnSpc>
              <a:buFont typeface="Arial"/>
              <a:buChar char="•"/>
            </a:pPr>
            <a:r>
              <a:rPr lang="en-US" sz="1699">
                <a:solidFill>
                  <a:srgbClr val="000000"/>
                </a:solidFill>
                <a:latin typeface="Open Sans"/>
                <a:ea typeface="Open Sans"/>
                <a:cs typeface="Open Sans"/>
                <a:sym typeface="Open Sans"/>
              </a:rPr>
              <a:t>Cultural and Educational Hub: Cities like Edinburgh and Glasgow offer rich cultural experiences and educational opportunities.</a:t>
            </a:r>
          </a:p>
          <a:p>
            <a:pPr marL="367026" lvl="1" indent="-183513" algn="l">
              <a:lnSpc>
                <a:spcPts val="2379"/>
              </a:lnSpc>
              <a:buFont typeface="Arial"/>
              <a:buChar char="•"/>
            </a:pPr>
            <a:r>
              <a:rPr lang="en-US" sz="1699">
                <a:solidFill>
                  <a:srgbClr val="000000"/>
                </a:solidFill>
                <a:latin typeface="Open Sans"/>
                <a:ea typeface="Open Sans"/>
                <a:cs typeface="Open Sans"/>
                <a:sym typeface="Open Sans"/>
              </a:rPr>
              <a:t>Political Representation: The Scottish Parliament allows for greater representation and autonomy within the UK.</a:t>
            </a:r>
          </a:p>
          <a:p>
            <a:pPr algn="l">
              <a:lnSpc>
                <a:spcPts val="2379"/>
              </a:lnSpc>
            </a:pPr>
            <a:r>
              <a:rPr lang="en-US" sz="1699">
                <a:solidFill>
                  <a:srgbClr val="000000"/>
                </a:solidFill>
                <a:latin typeface="Open Sans"/>
                <a:ea typeface="Open Sans"/>
                <a:cs typeface="Open Sans"/>
                <a:sym typeface="Open Sans"/>
              </a:rPr>
              <a:t>Disadvantages:</a:t>
            </a:r>
          </a:p>
          <a:p>
            <a:pPr marL="367026" lvl="1" indent="-183513" algn="l">
              <a:lnSpc>
                <a:spcPts val="2379"/>
              </a:lnSpc>
              <a:buFont typeface="Arial"/>
              <a:buChar char="•"/>
            </a:pPr>
            <a:r>
              <a:rPr lang="en-US" sz="1699">
                <a:solidFill>
                  <a:srgbClr val="000000"/>
                </a:solidFill>
                <a:latin typeface="Open Sans"/>
                <a:ea typeface="Open Sans"/>
                <a:cs typeface="Open Sans"/>
                <a:sym typeface="Open Sans"/>
              </a:rPr>
              <a:t>Economic Challenges: Scotland faces economic challenges, including disparities between urban and rural areas.</a:t>
            </a:r>
          </a:p>
          <a:p>
            <a:pPr marL="367026" lvl="1" indent="-183513" algn="l">
              <a:lnSpc>
                <a:spcPts val="2379"/>
              </a:lnSpc>
              <a:buFont typeface="Arial"/>
              <a:buChar char="•"/>
            </a:pPr>
            <a:r>
              <a:rPr lang="en-US" sz="1699">
                <a:solidFill>
                  <a:srgbClr val="000000"/>
                </a:solidFill>
                <a:latin typeface="Open Sans"/>
                <a:ea typeface="Open Sans"/>
                <a:cs typeface="Open Sans"/>
                <a:sym typeface="Open Sans"/>
              </a:rPr>
              <a:t>Political Tensions: The quest for independence and political differences can create tensions within the country.</a:t>
            </a:r>
          </a:p>
          <a:p>
            <a:pPr algn="l">
              <a:lnSpc>
                <a:spcPts val="2379"/>
              </a:lnSpc>
            </a:pPr>
            <a:r>
              <a:rPr lang="en-US" sz="1699">
                <a:solidFill>
                  <a:srgbClr val="000000"/>
                </a:solidFill>
                <a:latin typeface="Open Sans"/>
                <a:ea typeface="Open Sans"/>
                <a:cs typeface="Open Sans"/>
                <a:sym typeface="Open Sans"/>
              </a:rPr>
              <a:t>Conclusion</a:t>
            </a:r>
          </a:p>
          <a:p>
            <a:pPr algn="l">
              <a:lnSpc>
                <a:spcPts val="2379"/>
              </a:lnSpc>
            </a:pPr>
            <a:r>
              <a:rPr lang="en-US" sz="1699">
                <a:solidFill>
                  <a:srgbClr val="000000"/>
                </a:solidFill>
                <a:latin typeface="Open Sans"/>
                <a:ea typeface="Open Sans"/>
                <a:cs typeface="Open Sans"/>
                <a:sym typeface="Open Sans"/>
              </a:rPr>
              <a:t>Scotland is a land of contrasts, where ancient traditions coexist with modern innovations. Its rich history, vibrant culture, and stunning natural beauty make it a unique and captivating destination.’’</a:t>
            </a:r>
          </a:p>
          <a:p>
            <a:pPr algn="l">
              <a:lnSpc>
                <a:spcPts val="4828"/>
              </a:lnSpc>
            </a:pPr>
            <a:endParaRPr lang="en-US" sz="1699">
              <a:solidFill>
                <a:srgbClr val="000000"/>
              </a:solidFill>
              <a:latin typeface="Open Sans"/>
              <a:ea typeface="Open Sans"/>
              <a:cs typeface="Open Sans"/>
              <a:sym typeface="Open San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4706801" y="-495300"/>
            <a:ext cx="8874398"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What about AI? </a:t>
            </a:r>
          </a:p>
        </p:txBody>
      </p:sp>
      <p:sp>
        <p:nvSpPr>
          <p:cNvPr id="8" name="TextBox 8"/>
          <p:cNvSpPr txBox="1"/>
          <p:nvPr/>
        </p:nvSpPr>
        <p:spPr>
          <a:xfrm>
            <a:off x="2152185" y="3511954"/>
            <a:ext cx="13737873" cy="24174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It can also provide fake sources. </a:t>
            </a: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If your sources do not match your assignment - this is a big read flag and can demonstrate the use of AI.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TextBox 7"/>
          <p:cNvSpPr txBox="1"/>
          <p:nvPr/>
        </p:nvSpPr>
        <p:spPr>
          <a:xfrm>
            <a:off x="6923708" y="-495300"/>
            <a:ext cx="4440585" cy="3548381"/>
          </a:xfrm>
          <a:prstGeom prst="rect">
            <a:avLst/>
          </a:prstGeom>
        </p:spPr>
        <p:txBody>
          <a:bodyPr lIns="0" tIns="0" rIns="0" bIns="0" rtlCol="0" anchor="t">
            <a:spAutoFit/>
          </a:bodyPr>
          <a:lstStyle/>
          <a:p>
            <a:pPr algn="ctr">
              <a:lnSpc>
                <a:spcPts val="18619"/>
              </a:lnSpc>
            </a:pPr>
            <a:r>
              <a:rPr lang="en-US" sz="13299" u="sng">
                <a:solidFill>
                  <a:srgbClr val="AB5D65"/>
                </a:solidFill>
                <a:latin typeface="Lumios Brush"/>
                <a:ea typeface="Lumios Brush"/>
                <a:cs typeface="Lumios Brush"/>
                <a:sym typeface="Lumios Brush"/>
              </a:rPr>
              <a:t>Activity </a:t>
            </a:r>
          </a:p>
        </p:txBody>
      </p:sp>
      <p:sp>
        <p:nvSpPr>
          <p:cNvPr id="8" name="TextBox 8"/>
          <p:cNvSpPr txBox="1"/>
          <p:nvPr/>
        </p:nvSpPr>
        <p:spPr>
          <a:xfrm>
            <a:off x="2152185" y="3511954"/>
            <a:ext cx="13737873" cy="3027077"/>
          </a:xfrm>
          <a:prstGeom prst="rect">
            <a:avLst/>
          </a:prstGeom>
        </p:spPr>
        <p:txBody>
          <a:bodyPr lIns="0" tIns="0" rIns="0" bIns="0" rtlCol="0" anchor="t">
            <a:spAutoFit/>
          </a:bodyPr>
          <a:lstStyle/>
          <a:p>
            <a:pPr marL="744581" lvl="1" indent="-372291" algn="l">
              <a:lnSpc>
                <a:spcPts val="4828"/>
              </a:lnSpc>
              <a:buFont typeface="Arial"/>
              <a:buChar char="•"/>
            </a:pPr>
            <a:r>
              <a:rPr lang="en-US" sz="3448">
                <a:solidFill>
                  <a:srgbClr val="000000"/>
                </a:solidFill>
                <a:latin typeface="Open Sans"/>
                <a:ea typeface="Open Sans"/>
                <a:cs typeface="Open Sans"/>
                <a:sym typeface="Open Sans"/>
              </a:rPr>
              <a:t>Please get out your laptops and I will put you into groups. </a:t>
            </a:r>
          </a:p>
          <a:p>
            <a:pPr algn="l">
              <a:lnSpc>
                <a:spcPts val="4828"/>
              </a:lnSpc>
            </a:pPr>
            <a:endParaRPr lang="en-US" sz="3448">
              <a:solidFill>
                <a:srgbClr val="000000"/>
              </a:solidFill>
              <a:latin typeface="Open Sans"/>
              <a:ea typeface="Open Sans"/>
              <a:cs typeface="Open Sans"/>
              <a:sym typeface="Open Sans"/>
            </a:endParaRPr>
          </a:p>
          <a:p>
            <a:pPr algn="l">
              <a:lnSpc>
                <a:spcPts val="4828"/>
              </a:lnSpc>
            </a:pPr>
            <a:endParaRPr lang="en-US" sz="3448">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a:solidFill>
                  <a:srgbClr val="000000"/>
                </a:solidFill>
                <a:latin typeface="Open Sans"/>
                <a:ea typeface="Open Sans"/>
                <a:cs typeface="Open Sans"/>
                <a:sym typeface="Open Sans"/>
              </a:rPr>
              <a:t>You are then to complete the activity - AI is not a game which can be access via moodle!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0" y="0"/>
                  </a:moveTo>
                  <a:lnTo>
                    <a:pt x="4274726" y="0"/>
                  </a:lnTo>
                  <a:lnTo>
                    <a:pt x="4274726" y="2167467"/>
                  </a:lnTo>
                  <a:lnTo>
                    <a:pt x="0" y="2167467"/>
                  </a:lnTo>
                  <a:close/>
                </a:path>
              </a:pathLst>
            </a:custGeom>
            <a:solidFill>
              <a:srgbClr val="FFFFFF"/>
            </a:solidFill>
          </p:spPr>
          <p:txBody>
            <a:bodyPr/>
            <a:lstStyle/>
            <a:p>
              <a:endParaRPr lang="en-GB"/>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flipH="1" flipV="1">
            <a:off x="0" y="0"/>
            <a:ext cx="3515641" cy="2935560"/>
          </a:xfrm>
          <a:custGeom>
            <a:avLst/>
            <a:gdLst/>
            <a:ahLst/>
            <a:cxnLst/>
            <a:rect l="l" t="t" r="r" b="b"/>
            <a:pathLst>
              <a:path w="3515641" h="2935560">
                <a:moveTo>
                  <a:pt x="3515641" y="2935560"/>
                </a:moveTo>
                <a:lnTo>
                  <a:pt x="0" y="2935560"/>
                </a:lnTo>
                <a:lnTo>
                  <a:pt x="0" y="0"/>
                </a:lnTo>
                <a:lnTo>
                  <a:pt x="3515641" y="0"/>
                </a:lnTo>
                <a:lnTo>
                  <a:pt x="3515641" y="2935560"/>
                </a:lnTo>
                <a:close/>
              </a:path>
            </a:pathLst>
          </a:custGeom>
          <a:blipFill>
            <a:blip r:embed="rId3"/>
            <a:stretch>
              <a:fillRect/>
            </a:stretch>
          </a:blipFill>
        </p:spPr>
        <p:txBody>
          <a:bodyPr/>
          <a:lstStyle/>
          <a:p>
            <a:endParaRPr lang="en-GB"/>
          </a:p>
        </p:txBody>
      </p:sp>
      <p:sp>
        <p:nvSpPr>
          <p:cNvPr id="7" name="Freeform 7"/>
          <p:cNvSpPr/>
          <p:nvPr/>
        </p:nvSpPr>
        <p:spPr>
          <a:xfrm>
            <a:off x="11597460" y="4229754"/>
            <a:ext cx="3932206" cy="2309277"/>
          </a:xfrm>
          <a:custGeom>
            <a:avLst/>
            <a:gdLst/>
            <a:ahLst/>
            <a:cxnLst/>
            <a:rect l="l" t="t" r="r" b="b"/>
            <a:pathLst>
              <a:path w="3932206" h="2309277">
                <a:moveTo>
                  <a:pt x="0" y="0"/>
                </a:moveTo>
                <a:lnTo>
                  <a:pt x="3932207" y="0"/>
                </a:lnTo>
                <a:lnTo>
                  <a:pt x="3932207" y="2309277"/>
                </a:lnTo>
                <a:lnTo>
                  <a:pt x="0" y="230927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4834076" y="706479"/>
            <a:ext cx="8698111" cy="2300630"/>
          </a:xfrm>
          <a:prstGeom prst="rect">
            <a:avLst/>
          </a:prstGeom>
        </p:spPr>
        <p:txBody>
          <a:bodyPr wrap="square" lIns="0" tIns="0" rIns="0" bIns="0" rtlCol="0" anchor="t">
            <a:spAutoFit/>
          </a:bodyPr>
          <a:lstStyle/>
          <a:p>
            <a:pPr algn="ctr">
              <a:lnSpc>
                <a:spcPts val="18619"/>
              </a:lnSpc>
            </a:pPr>
            <a:r>
              <a:rPr lang="en-US" sz="13299" u="sng" dirty="0">
                <a:solidFill>
                  <a:srgbClr val="AB5D65"/>
                </a:solidFill>
                <a:latin typeface="Lumios Brush"/>
                <a:ea typeface="Lumios Brush"/>
                <a:cs typeface="Lumios Brush"/>
                <a:sym typeface="Lumios Brush"/>
              </a:rPr>
              <a:t>Conclusion</a:t>
            </a:r>
          </a:p>
        </p:txBody>
      </p:sp>
      <p:sp>
        <p:nvSpPr>
          <p:cNvPr id="9" name="TextBox 9"/>
          <p:cNvSpPr txBox="1"/>
          <p:nvPr/>
        </p:nvSpPr>
        <p:spPr>
          <a:xfrm>
            <a:off x="2152185" y="3511954"/>
            <a:ext cx="13737873" cy="3027077"/>
          </a:xfrm>
          <a:prstGeom prst="rect">
            <a:avLst/>
          </a:prstGeom>
        </p:spPr>
        <p:txBody>
          <a:bodyPr lIns="0" tIns="0" rIns="0" bIns="0" rtlCol="0" anchor="t">
            <a:spAutoFit/>
          </a:bodyPr>
          <a:lstStyle/>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Referencing is important. </a:t>
            </a:r>
          </a:p>
          <a:p>
            <a:pPr algn="l">
              <a:lnSpc>
                <a:spcPts val="4828"/>
              </a:lnSpc>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It is a skill that you will develop. </a:t>
            </a:r>
          </a:p>
          <a:p>
            <a:pPr algn="l">
              <a:lnSpc>
                <a:spcPts val="4828"/>
              </a:lnSpc>
            </a:pPr>
            <a:endParaRPr lang="en-US" sz="3448" dirty="0">
              <a:solidFill>
                <a:srgbClr val="000000"/>
              </a:solidFill>
              <a:latin typeface="Open Sans"/>
              <a:ea typeface="Open Sans"/>
              <a:cs typeface="Open Sans"/>
              <a:sym typeface="Open Sans"/>
            </a:endParaRPr>
          </a:p>
          <a:p>
            <a:pPr marL="744581" lvl="1" indent="-372291" algn="l">
              <a:lnSpc>
                <a:spcPts val="4828"/>
              </a:lnSpc>
              <a:buFont typeface="Arial"/>
              <a:buChar char="•"/>
            </a:pPr>
            <a:r>
              <a:rPr lang="en-US" sz="3448" dirty="0">
                <a:solidFill>
                  <a:srgbClr val="000000"/>
                </a:solidFill>
                <a:latin typeface="Open Sans"/>
                <a:ea typeface="Open Sans"/>
                <a:cs typeface="Open Sans"/>
                <a:sym typeface="Open Sans"/>
              </a:rPr>
              <a:t>If in doubt, please ask!</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22" b="-9222"/>
            </a:stretch>
          </a:blipFill>
        </p:spPr>
        <p:txBody>
          <a:bodyPr/>
          <a:lstStyle/>
          <a:p>
            <a:endParaRPr lang="en-GB"/>
          </a:p>
        </p:txBody>
      </p:sp>
      <p:sp>
        <p:nvSpPr>
          <p:cNvPr id="3" name="Freeform 3"/>
          <p:cNvSpPr/>
          <p:nvPr/>
        </p:nvSpPr>
        <p:spPr>
          <a:xfrm>
            <a:off x="12312419" y="5563673"/>
            <a:ext cx="5975581" cy="4989610"/>
          </a:xfrm>
          <a:custGeom>
            <a:avLst/>
            <a:gdLst/>
            <a:ahLst/>
            <a:cxnLst/>
            <a:rect l="l" t="t" r="r" b="b"/>
            <a:pathLst>
              <a:path w="5975581" h="4989610">
                <a:moveTo>
                  <a:pt x="0" y="0"/>
                </a:moveTo>
                <a:lnTo>
                  <a:pt x="5975581" y="0"/>
                </a:lnTo>
                <a:lnTo>
                  <a:pt x="5975581" y="4989610"/>
                </a:lnTo>
                <a:lnTo>
                  <a:pt x="0" y="4989610"/>
                </a:lnTo>
                <a:lnTo>
                  <a:pt x="0" y="0"/>
                </a:lnTo>
                <a:close/>
              </a:path>
            </a:pathLst>
          </a:custGeom>
          <a:blipFill>
            <a:blip r:embed="rId3"/>
            <a:stretch>
              <a:fillRect/>
            </a:stretch>
          </a:blipFill>
        </p:spPr>
        <p:txBody>
          <a:bodyPr/>
          <a:lstStyle/>
          <a:p>
            <a:endParaRPr lang="en-GB"/>
          </a:p>
        </p:txBody>
      </p:sp>
      <p:sp>
        <p:nvSpPr>
          <p:cNvPr id="4" name="TextBox 4"/>
          <p:cNvSpPr txBox="1"/>
          <p:nvPr/>
        </p:nvSpPr>
        <p:spPr>
          <a:xfrm>
            <a:off x="1600200" y="2705100"/>
            <a:ext cx="15655887" cy="7341324"/>
          </a:xfrm>
          <a:prstGeom prst="rect">
            <a:avLst/>
          </a:prstGeom>
        </p:spPr>
        <p:txBody>
          <a:bodyPr lIns="0" tIns="0" rIns="0" bIns="0" rtlCol="0" anchor="t">
            <a:spAutoFit/>
          </a:bodyPr>
          <a:lstStyle/>
          <a:p>
            <a:pPr algn="ctr">
              <a:lnSpc>
                <a:spcPts val="38653"/>
              </a:lnSpc>
            </a:pPr>
            <a:r>
              <a:rPr lang="en-US" sz="27609" dirty="0">
                <a:solidFill>
                  <a:srgbClr val="AB5D65"/>
                </a:solidFill>
                <a:latin typeface="Lumios Brush"/>
                <a:ea typeface="Lumios Brush"/>
                <a:cs typeface="Lumios Brush"/>
                <a:sym typeface="Lumios Brush"/>
              </a:rPr>
              <a:t>Thank You</a:t>
            </a:r>
          </a:p>
        </p:txBody>
      </p:sp>
      <p:sp>
        <p:nvSpPr>
          <p:cNvPr id="5" name="Freeform 5"/>
          <p:cNvSpPr/>
          <p:nvPr/>
        </p:nvSpPr>
        <p:spPr>
          <a:xfrm flipH="1" flipV="1">
            <a:off x="0" y="-236311"/>
            <a:ext cx="5529699" cy="4617298"/>
          </a:xfrm>
          <a:custGeom>
            <a:avLst/>
            <a:gdLst/>
            <a:ahLst/>
            <a:cxnLst/>
            <a:rect l="l" t="t" r="r" b="b"/>
            <a:pathLst>
              <a:path w="5529699" h="4617298">
                <a:moveTo>
                  <a:pt x="5529699" y="4617298"/>
                </a:moveTo>
                <a:lnTo>
                  <a:pt x="0" y="4617298"/>
                </a:lnTo>
                <a:lnTo>
                  <a:pt x="0" y="0"/>
                </a:lnTo>
                <a:lnTo>
                  <a:pt x="5529699" y="0"/>
                </a:lnTo>
                <a:lnTo>
                  <a:pt x="5529699" y="4617298"/>
                </a:lnTo>
                <a:close/>
              </a:path>
            </a:pathLst>
          </a:custGeom>
          <a:blipFill>
            <a:blip r:embed="rId3"/>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1105</Words>
  <Application>Microsoft Office PowerPoint</Application>
  <PresentationFormat>Custom</PresentationFormat>
  <Paragraphs>144</Paragraphs>
  <Slides>27</Slides>
  <Notes>1</Notes>
  <HiddenSlides>0</HiddenSlides>
  <MMClips>2</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Open Sans Italics</vt:lpstr>
      <vt:lpstr>Calibri</vt:lpstr>
      <vt:lpstr>Open Sans Bold</vt:lpstr>
      <vt:lpstr>Open Sans</vt:lpstr>
      <vt:lpstr>Arial</vt:lpstr>
      <vt:lpstr>Canva Sans</vt:lpstr>
      <vt:lpstr>Open Sans Ultra-Bold</vt:lpstr>
      <vt:lpstr>Aptos</vt:lpstr>
      <vt:lpstr>Lumios Brush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4 - Referencing </dc:title>
  <cp:lastModifiedBy>Zita Draper</cp:lastModifiedBy>
  <cp:revision>2</cp:revision>
  <dcterms:created xsi:type="dcterms:W3CDTF">2006-08-16T00:00:00Z</dcterms:created>
  <dcterms:modified xsi:type="dcterms:W3CDTF">2025-10-20T07:03:27Z</dcterms:modified>
  <dc:identifier>DAGqIqGv37k</dc:identifier>
</cp:coreProperties>
</file>