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5B7E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3" d="100"/>
          <a:sy n="33" d="100"/>
        </p:scale>
        <p:origin x="348" y="-420"/>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smtClean="0"/>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smtClean="0"/>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smtClean="0"/>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5/5/2020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smtClean="0"/>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5/5/2020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5/5/2020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5/5/2020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5/5/2020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5/5/2020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5/5/2020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10" Type="http://schemas.openxmlformats.org/officeDocument/2006/relationships/image" Target="../media/image8.png"/><Relationship Id="rId4" Type="http://schemas.openxmlformats.org/officeDocument/2006/relationships/hyperlink" Target="http://www.unece.org/fileadmin/DAM/trans/doc/2012/wp29grpe/WLTP-DHC-12-07e.xls" TargetMode="External"/><Relationship Id="rId9"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7" name="Group 139"/>
          <p:cNvGraphicFramePr>
            <a:graphicFrameLocks noGrp="1"/>
          </p:cNvGraphicFramePr>
          <p:nvPr>
            <p:extLst>
              <p:ext uri="{D42A27DB-BD31-4B8C-83A1-F6EECF244321}">
                <p14:modId xmlns:p14="http://schemas.microsoft.com/office/powerpoint/2010/main" val="3500551932"/>
              </p:ext>
            </p:extLst>
          </p:nvPr>
        </p:nvGraphicFramePr>
        <p:xfrm>
          <a:off x="14297546" y="8153077"/>
          <a:ext cx="6229307" cy="2499360"/>
        </p:xfrm>
        <a:graphic>
          <a:graphicData uri="http://schemas.openxmlformats.org/drawingml/2006/table">
            <a:tbl>
              <a:tblPr/>
              <a:tblGrid>
                <a:gridCol w="2031391">
                  <a:extLst>
                    <a:ext uri="{9D8B030D-6E8A-4147-A177-3AD203B41FA5}">
                      <a16:colId xmlns="" xmlns:a16="http://schemas.microsoft.com/office/drawing/2014/main" val="20000"/>
                    </a:ext>
                  </a:extLst>
                </a:gridCol>
                <a:gridCol w="1889126">
                  <a:extLst>
                    <a:ext uri="{9D8B030D-6E8A-4147-A177-3AD203B41FA5}">
                      <a16:colId xmlns="" xmlns:a16="http://schemas.microsoft.com/office/drawing/2014/main" val="20001"/>
                    </a:ext>
                  </a:extLst>
                </a:gridCol>
                <a:gridCol w="2308790">
                  <a:extLst>
                    <a:ext uri="{9D8B030D-6E8A-4147-A177-3AD203B41FA5}">
                      <a16:colId xmlns="" xmlns:a16="http://schemas.microsoft.com/office/drawing/2014/main" val="20002"/>
                    </a:ext>
                  </a:extLst>
                </a:gridCol>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TABLE </a:t>
                      </a:r>
                      <a:r>
                        <a:rPr kumimoji="0" lang="en-US" altLang="en-US" sz="2800" b="0" i="0" u="none" strike="noStrike" cap="none" normalizeH="0" baseline="0" dirty="0" smtClean="0">
                          <a:ln>
                            <a:noFill/>
                          </a:ln>
                          <a:solidFill>
                            <a:schemeClr val="tx1"/>
                          </a:solidFill>
                          <a:effectLst/>
                          <a:latin typeface="Arial" charset="0"/>
                          <a:ea typeface="ＭＳ Ｐゴシック" charset="-128"/>
                        </a:rPr>
                        <a:t>1: </a:t>
                      </a:r>
                      <a:r>
                        <a:rPr kumimoji="0" lang="en-US" altLang="en-US" sz="2800" b="0" i="0" u="none" strike="noStrike" cap="none" normalizeH="0" baseline="0" dirty="0" smtClean="0">
                          <a:ln>
                            <a:noFill/>
                          </a:ln>
                          <a:solidFill>
                            <a:schemeClr val="tx1"/>
                          </a:solidFill>
                          <a:effectLst/>
                          <a:latin typeface="Arial" charset="0"/>
                          <a:ea typeface="ＭＳ Ｐゴシック" charset="-128"/>
                        </a:rPr>
                        <a:t>Fuel usage to WNQ of NEDC to WLTP (Mock et al., 2014)</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accent6">
                        <a:lumMod val="40000"/>
                        <a:lumOff val="60000"/>
                      </a:schemeClr>
                    </a:solidFill>
                  </a:tcPr>
                </a:tc>
                <a:tc hMerge="1">
                  <a:txBody>
                    <a:bodyPr/>
                    <a:lstStyle/>
                    <a:p>
                      <a:endParaRPr lang="en-US"/>
                    </a:p>
                  </a:txBody>
                  <a:tcPr/>
                </a:tc>
                <a:tc hMerge="1">
                  <a:txBody>
                    <a:bodyPr/>
                    <a:lstStyle/>
                    <a:p>
                      <a:endParaRPr lang="en-US"/>
                    </a:p>
                  </a:txBody>
                  <a:tcPr/>
                </a:tc>
                <a:extLst>
                  <a:ext uri="{0D108BD9-81ED-4DB2-BD59-A6C34878D82A}">
                    <a16:rowId xmlns=""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AC</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Standard </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Alternative </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defRPr/>
                      </a:pPr>
                      <a:r>
                        <a:rPr kumimoji="0" lang="en-US" altLang="en-US" sz="2800" b="0" i="0" u="none" strike="noStrike" cap="none" normalizeH="0" baseline="0" dirty="0" smtClean="0">
                          <a:ln>
                            <a:noFill/>
                          </a:ln>
                          <a:solidFill>
                            <a:schemeClr val="tx1"/>
                          </a:solidFill>
                          <a:effectLst/>
                          <a:latin typeface="Arial" charset="0"/>
                          <a:ea typeface="ＭＳ Ｐゴシック" charset="-128"/>
                        </a:rPr>
                        <a:t>Off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90.19%</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91.78%</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On</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199.82%</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smtClean="0">
                          <a:ln>
                            <a:noFill/>
                          </a:ln>
                          <a:solidFill>
                            <a:schemeClr val="tx1"/>
                          </a:solidFill>
                          <a:effectLst/>
                          <a:latin typeface="Arial" charset="0"/>
                          <a:ea typeface="ＭＳ Ｐゴシック" charset="-128"/>
                        </a:rPr>
                        <a:t>102.56%</a:t>
                      </a:r>
                      <a:endParaRPr kumimoji="0" lang="en-US" altLang="en-US" sz="2800" b="0" i="0" u="none" strike="noStrike" cap="none" normalizeH="0" baseline="0" dirty="0">
                        <a:ln>
                          <a:noFill/>
                        </a:ln>
                        <a:solidFill>
                          <a:schemeClr val="tx1"/>
                        </a:solidFill>
                        <a:effectLst/>
                        <a:latin typeface="Arial" charset="0"/>
                        <a:ea typeface="ＭＳ Ｐゴシック" charset="-128"/>
                      </a:endParaRP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 xmlns:a16="http://schemas.microsoft.com/office/drawing/2014/main" val="10003"/>
                  </a:ext>
                </a:extLst>
              </a:tr>
            </a:tbl>
          </a:graphicData>
        </a:graphic>
      </p:graphicFrame>
      <p:sp>
        <p:nvSpPr>
          <p:cNvPr id="12" name="Text Box 8"/>
          <p:cNvSpPr txBox="1">
            <a:spLocks noChangeArrowheads="1"/>
          </p:cNvSpPr>
          <p:nvPr/>
        </p:nvSpPr>
        <p:spPr bwMode="auto">
          <a:xfrm>
            <a:off x="193756" y="18670811"/>
            <a:ext cx="6730567" cy="103096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smtClean="0"/>
              <a:t>Methodology </a:t>
            </a:r>
          </a:p>
          <a:p>
            <a:pPr>
              <a:spcBef>
                <a:spcPct val="20000"/>
              </a:spcBef>
            </a:pPr>
            <a:r>
              <a:rPr lang="en-AU" altLang="en-US" sz="2800" dirty="0" smtClean="0"/>
              <a:t>The bulk of the work was involved in the creation of a Microsoft Excel based simulation. Data required for this includes- </a:t>
            </a:r>
          </a:p>
          <a:p>
            <a:pPr marL="457200" indent="-457200">
              <a:spcBef>
                <a:spcPct val="20000"/>
              </a:spcBef>
              <a:buFont typeface="Arial" panose="020B0604020202020204" pitchFamily="34" charset="0"/>
              <a:buChar char="•"/>
            </a:pPr>
            <a:r>
              <a:rPr lang="en-AU" altLang="en-US" sz="2800" dirty="0" smtClean="0"/>
              <a:t>WLTC class 3b .</a:t>
            </a:r>
            <a:endParaRPr lang="en-AU" altLang="en-US" sz="2800" dirty="0"/>
          </a:p>
          <a:p>
            <a:pPr marL="457200" indent="-457200">
              <a:spcBef>
                <a:spcPct val="20000"/>
              </a:spcBef>
              <a:buFont typeface="Arial" panose="020B0604020202020204" pitchFamily="34" charset="0"/>
              <a:buChar char="•"/>
            </a:pPr>
            <a:r>
              <a:rPr lang="en-AU" altLang="en-US" sz="2800" dirty="0" smtClean="0"/>
              <a:t>Vehicle specification (Audi A6 3.2 FSI 2005).</a:t>
            </a:r>
          </a:p>
          <a:p>
            <a:pPr marL="457200" indent="-457200">
              <a:spcBef>
                <a:spcPct val="20000"/>
              </a:spcBef>
              <a:buFont typeface="Arial" panose="020B0604020202020204" pitchFamily="34" charset="0"/>
              <a:buChar char="•"/>
            </a:pPr>
            <a:r>
              <a:rPr lang="en-AU" altLang="en-US" sz="2800" dirty="0" smtClean="0"/>
              <a:t>Live engine temperature &amp; fuelling.</a:t>
            </a:r>
          </a:p>
          <a:p>
            <a:pPr marL="457200" indent="-457200">
              <a:spcBef>
                <a:spcPct val="20000"/>
              </a:spcBef>
              <a:buFont typeface="Arial" panose="020B0604020202020204" pitchFamily="34" charset="0"/>
              <a:buChar char="•"/>
            </a:pPr>
            <a:r>
              <a:rPr lang="en-AU" altLang="en-US" sz="2800" dirty="0" smtClean="0"/>
              <a:t>AC and Alternative AC systems.</a:t>
            </a:r>
            <a:endParaRPr lang="en-AU" altLang="en-US" sz="2800" dirty="0"/>
          </a:p>
          <a:p>
            <a:pPr>
              <a:spcBef>
                <a:spcPct val="20000"/>
              </a:spcBef>
            </a:pPr>
            <a:r>
              <a:rPr lang="en-AU" altLang="en-US" sz="2800" dirty="0" smtClean="0"/>
              <a:t>Vehicle tractive resistive forces were calculated </a:t>
            </a:r>
            <a:r>
              <a:rPr lang="en-GB" sz="2800" dirty="0"/>
              <a:t>(</a:t>
            </a:r>
            <a:r>
              <a:rPr lang="en-GB" sz="2800" dirty="0" err="1"/>
              <a:t>Ehsani</a:t>
            </a:r>
            <a:r>
              <a:rPr lang="en-GB" sz="2800" dirty="0"/>
              <a:t>, et al., 2010</a:t>
            </a:r>
            <a:r>
              <a:rPr lang="en-GB" sz="2800" dirty="0" smtClean="0"/>
              <a:t>)</a:t>
            </a:r>
            <a:r>
              <a:rPr lang="en-AU" sz="2800" dirty="0" smtClean="0"/>
              <a:t>. Then the forces</a:t>
            </a:r>
            <a:r>
              <a:rPr lang="en-AU" altLang="en-US" sz="2800" dirty="0" smtClean="0"/>
              <a:t> were back calculated with drivetrain </a:t>
            </a:r>
            <a:r>
              <a:rPr lang="en-AU" altLang="en-US" sz="2800" dirty="0" smtClean="0"/>
              <a:t>efficiencies to find Engine output, with the addition of AC loading. </a:t>
            </a:r>
          </a:p>
          <a:p>
            <a:pPr>
              <a:spcBef>
                <a:spcPct val="20000"/>
              </a:spcBef>
            </a:pPr>
            <a:r>
              <a:rPr lang="en-AU" altLang="en-US" sz="2800" dirty="0" smtClean="0"/>
              <a:t>Using these values and enthalpy th</a:t>
            </a:r>
            <a:r>
              <a:rPr lang="en-AU" altLang="en-US" sz="2800" dirty="0" smtClean="0"/>
              <a:t>e fuel usage could be calculated. Using stoichiometric burn of Iso-octane, E5 </a:t>
            </a:r>
            <a:r>
              <a:rPr lang="en-GB" sz="2800" dirty="0"/>
              <a:t>(</a:t>
            </a:r>
            <a:r>
              <a:rPr lang="en-GB" sz="2800" dirty="0" err="1"/>
              <a:t>Eyidogan</a:t>
            </a:r>
            <a:r>
              <a:rPr lang="en-GB" sz="2800" dirty="0"/>
              <a:t> et al., </a:t>
            </a:r>
            <a:r>
              <a:rPr lang="en-GB" sz="2800" dirty="0" smtClean="0"/>
              <a:t>2010) </a:t>
            </a:r>
            <a:r>
              <a:rPr lang="en-AU" altLang="en-US" sz="2800" dirty="0" smtClean="0"/>
              <a:t>and a blend of Iso-octane and Ethanol (95:5) as “E5-2”.</a:t>
            </a:r>
            <a:endParaRPr lang="en-AU" altLang="en-US" sz="2800" dirty="0"/>
          </a:p>
        </p:txBody>
      </p:sp>
      <p:sp>
        <p:nvSpPr>
          <p:cNvPr id="7" name="Rectangle 6"/>
          <p:cNvSpPr>
            <a:spLocks noChangeArrowheads="1"/>
          </p:cNvSpPr>
          <p:nvPr/>
        </p:nvSpPr>
        <p:spPr bwMode="auto">
          <a:xfrm>
            <a:off x="2932475" y="2077826"/>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a:lnSpc>
                <a:spcPct val="110000"/>
              </a:lnSpc>
              <a:spcBef>
                <a:spcPct val="0"/>
              </a:spcBef>
              <a:buNone/>
            </a:pPr>
            <a:r>
              <a:rPr lang="en-GB" altLang="en-US" sz="4800" dirty="0">
                <a:solidFill>
                  <a:srgbClr val="002060"/>
                </a:solidFill>
                <a:latin typeface="Calibri" charset="0"/>
                <a:ea typeface="Calibri" charset="0"/>
                <a:cs typeface="Calibri" charset="0"/>
              </a:rPr>
              <a:t>Alternative Power for Auxiliary systems within a Drive Cycle simulation</a:t>
            </a:r>
            <a:r>
              <a:rPr lang="en-GB" altLang="en-US" sz="4800" dirty="0" smtClean="0">
                <a:solidFill>
                  <a:srgbClr val="002060"/>
                </a:solidFill>
                <a:latin typeface="Calibri" charset="0"/>
                <a:ea typeface="Calibri" charset="0"/>
                <a:cs typeface="Calibri" charset="0"/>
              </a:rPr>
              <a:t>.</a:t>
            </a:r>
          </a:p>
          <a:p>
            <a:pPr>
              <a:lnSpc>
                <a:spcPct val="110000"/>
              </a:lnSpc>
              <a:spcBef>
                <a:spcPct val="0"/>
              </a:spcBef>
              <a:buNone/>
            </a:pPr>
            <a:r>
              <a:rPr lang="en-GB" altLang="en-US" sz="4000" b="1" dirty="0" smtClean="0">
                <a:solidFill>
                  <a:srgbClr val="002060"/>
                </a:solidFill>
                <a:latin typeface="Calibri" charset="0"/>
                <a:ea typeface="Calibri" charset="0"/>
                <a:cs typeface="Calibri" charset="0"/>
              </a:rPr>
              <a:t>Liam </a:t>
            </a:r>
            <a:r>
              <a:rPr lang="en-GB" altLang="en-US" sz="4000" b="1" dirty="0" smtClean="0">
                <a:solidFill>
                  <a:srgbClr val="002060"/>
                </a:solidFill>
                <a:latin typeface="Calibri" charset="0"/>
                <a:ea typeface="Calibri" charset="0"/>
                <a:cs typeface="Calibri" charset="0"/>
              </a:rPr>
              <a:t>Paul Standing</a:t>
            </a:r>
          </a:p>
          <a:p>
            <a:pPr>
              <a:lnSpc>
                <a:spcPct val="110000"/>
              </a:lnSpc>
              <a:spcBef>
                <a:spcPct val="0"/>
              </a:spcBef>
              <a:buNone/>
            </a:pPr>
            <a:r>
              <a:rPr lang="en-GB" altLang="en-US" sz="3600" dirty="0">
                <a:solidFill>
                  <a:srgbClr val="002060"/>
                </a:solidFill>
                <a:latin typeface="Calibri" charset="0"/>
                <a:ea typeface="Calibri" charset="0"/>
                <a:cs typeface="Calibri" charset="0"/>
              </a:rPr>
              <a:t>Supervisor: Andrew Gibson </a:t>
            </a:r>
            <a:endParaRPr lang="en-GB" altLang="en-US" sz="3600" dirty="0" smtClean="0">
              <a:solidFill>
                <a:srgbClr val="002060"/>
              </a:solidFill>
              <a:latin typeface="Calibri" charset="0"/>
              <a:ea typeface="Calibri" charset="0"/>
              <a:cs typeface="Calibri" charset="0"/>
            </a:endParaRP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School</a:t>
            </a:r>
            <a:r>
              <a:rPr lang="en-GB" altLang="en-US" sz="3600" dirty="0" smtClean="0">
                <a:solidFill>
                  <a:srgbClr val="002060"/>
                </a:solidFill>
                <a:latin typeface="Georgia" charset="0"/>
              </a:rPr>
              <a:t> </a:t>
            </a:r>
            <a:r>
              <a:rPr lang="en-GB" altLang="en-US" sz="3600" i="1" dirty="0" smtClean="0">
                <a:solidFill>
                  <a:srgbClr val="002060"/>
                </a:solidFill>
                <a:latin typeface="Georgia" charset="0"/>
              </a:rPr>
              <a:t>of</a:t>
            </a:r>
            <a:r>
              <a:rPr lang="en-GB" altLang="en-US" sz="3600" dirty="0" smtClean="0">
                <a:solidFill>
                  <a:srgbClr val="002060"/>
                </a:solidFill>
                <a:latin typeface="Georgia" charset="0"/>
              </a:rPr>
              <a:t> </a:t>
            </a:r>
            <a:r>
              <a:rPr lang="en-GB" altLang="en-US" sz="3600" b="1" dirty="0" smtClean="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smtClean="0">
                <a:solidFill>
                  <a:srgbClr val="002060"/>
                </a:solidFill>
                <a:latin typeface="Calibri" charset="0"/>
                <a:ea typeface="Calibri" charset="0"/>
                <a:cs typeface="Calibri" charset="0"/>
              </a:rPr>
              <a:t>Automotive Engineering BSc </a:t>
            </a:r>
            <a:r>
              <a:rPr lang="en-GB" altLang="en-US" sz="3600" dirty="0">
                <a:solidFill>
                  <a:srgbClr val="002060"/>
                </a:solidFill>
                <a:latin typeface="Calibri" charset="0"/>
                <a:ea typeface="Calibri" charset="0"/>
                <a:cs typeface="Calibri" charset="0"/>
              </a:rPr>
              <a:t>(Hons</a:t>
            </a:r>
            <a:r>
              <a:rPr lang="en-GB" altLang="en-US" sz="3600" dirty="0" smtClean="0">
                <a:solidFill>
                  <a:srgbClr val="002060"/>
                </a:solidFill>
                <a:latin typeface="Calibri" charset="0"/>
                <a:ea typeface="Calibri" charset="0"/>
                <a:cs typeface="Calibri" charset="0"/>
              </a:rPr>
              <a:t>)</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1173" y="368669"/>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640857" y="213892"/>
            <a:ext cx="1420200" cy="1576422"/>
          </a:xfrm>
          <a:prstGeom prst="rect">
            <a:avLst/>
          </a:prstGeom>
        </p:spPr>
      </p:pic>
      <p:cxnSp>
        <p:nvCxnSpPr>
          <p:cNvPr id="4" name="Straight Connector 3"/>
          <p:cNvCxnSpPr/>
          <p:nvPr/>
        </p:nvCxnSpPr>
        <p:spPr>
          <a:xfrm>
            <a:off x="102576" y="1865089"/>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02576" y="5707730"/>
            <a:ext cx="6415087" cy="133689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t>Introduction</a:t>
            </a:r>
          </a:p>
          <a:p>
            <a:pPr>
              <a:spcBef>
                <a:spcPct val="50000"/>
              </a:spcBef>
            </a:pPr>
            <a:r>
              <a:rPr lang="en-AU" altLang="en-US" sz="2800" dirty="0" smtClean="0"/>
              <a:t>The genesis of this project began out of curiosity. While using my car in the summer of 2019 I noticed the effect the Air Conditioning (AC) had on engine idle RPM and fuel usage. </a:t>
            </a:r>
          </a:p>
          <a:p>
            <a:pPr>
              <a:spcBef>
                <a:spcPct val="50000"/>
              </a:spcBef>
            </a:pPr>
            <a:r>
              <a:rPr lang="en-US" altLang="en-US" sz="2800" dirty="0" smtClean="0"/>
              <a:t>This developed in to the </a:t>
            </a:r>
            <a:r>
              <a:rPr lang="en-US" altLang="en-US" sz="2800" dirty="0"/>
              <a:t>idea </a:t>
            </a:r>
            <a:r>
              <a:rPr lang="en-US" altLang="en-US" sz="2800" dirty="0" smtClean="0"/>
              <a:t>of simulating the AC usage of a vehicle over a drive cycle. Determining the change in fuel usage due to this auxiliary. </a:t>
            </a:r>
            <a:r>
              <a:rPr lang="en-US" altLang="en-US" sz="2800" dirty="0" smtClean="0"/>
              <a:t> </a:t>
            </a:r>
          </a:p>
          <a:p>
            <a:pPr>
              <a:spcBef>
                <a:spcPct val="50000"/>
              </a:spcBef>
            </a:pPr>
            <a:r>
              <a:rPr lang="en-US" altLang="en-US" sz="2800" dirty="0" smtClean="0"/>
              <a:t>The drive cycle decided upon was the </a:t>
            </a:r>
            <a:r>
              <a:rPr lang="en-GB" altLang="en-US" sz="2800" dirty="0" smtClean="0"/>
              <a:t>Worldwide </a:t>
            </a:r>
            <a:r>
              <a:rPr lang="en-GB" altLang="en-US" sz="2800" dirty="0"/>
              <a:t>Harmonized Light Vehicles Test </a:t>
            </a:r>
            <a:r>
              <a:rPr lang="en-GB" altLang="en-US" sz="2800" dirty="0" smtClean="0"/>
              <a:t>procedure (</a:t>
            </a:r>
            <a:r>
              <a:rPr lang="en-US" sz="2800" dirty="0" smtClean="0"/>
              <a:t>WLTP) which is used to test the emissions and of new production vehicles. </a:t>
            </a:r>
            <a:r>
              <a:rPr lang="en-US" altLang="en-US" sz="2800" dirty="0" smtClean="0"/>
              <a:t>The WLTP incorporated the use of auxiliaries in to the testing unlike the previous New European Drive Cycle (NEDC). </a:t>
            </a:r>
          </a:p>
          <a:p>
            <a:pPr>
              <a:spcBef>
                <a:spcPct val="50000"/>
              </a:spcBef>
            </a:pPr>
            <a:r>
              <a:rPr lang="en-US" altLang="en-US" sz="2800" dirty="0" smtClean="0"/>
              <a:t>C</a:t>
            </a:r>
            <a:r>
              <a:rPr lang="en-US" altLang="en-US" sz="2800" dirty="0" smtClean="0"/>
              <a:t>ombining these the project became a simulation of AC durin</a:t>
            </a:r>
            <a:r>
              <a:rPr lang="en-US" altLang="en-US" sz="2800" dirty="0" smtClean="0"/>
              <a:t>g the WLTP to determine the extent the emission and fueling were affected. In addition theoretically implementing an alternative energy source to further reduce its extent. </a:t>
            </a:r>
            <a:endParaRPr lang="en-US" altLang="en-US" sz="2800" dirty="0" smtClean="0"/>
          </a:p>
        </p:txBody>
      </p:sp>
      <p:sp>
        <p:nvSpPr>
          <p:cNvPr id="24" name="Text Box 22"/>
          <p:cNvSpPr txBox="1">
            <a:spLocks noChangeArrowheads="1"/>
          </p:cNvSpPr>
          <p:nvPr/>
        </p:nvSpPr>
        <p:spPr bwMode="auto">
          <a:xfrm>
            <a:off x="6856137" y="17883684"/>
            <a:ext cx="7169312" cy="986028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200" b="1" dirty="0" smtClean="0"/>
              <a:t>Results</a:t>
            </a:r>
          </a:p>
          <a:p>
            <a:pPr>
              <a:spcBef>
                <a:spcPct val="50000"/>
              </a:spcBef>
            </a:pPr>
            <a:r>
              <a:rPr lang="en-AU" altLang="en-US" sz="2800" dirty="0" smtClean="0"/>
              <a:t>The three fuels allowed for the determination that the created simulation produced values slightly exceeding the expected results during the WLTC. </a:t>
            </a:r>
            <a:r>
              <a:rPr lang="en-GB" altLang="en-US" sz="2800" dirty="0"/>
              <a:t>T</a:t>
            </a:r>
            <a:r>
              <a:rPr lang="en-GB" altLang="en-US" sz="2800" dirty="0" smtClean="0"/>
              <a:t>he </a:t>
            </a:r>
            <a:r>
              <a:rPr lang="en-GB" altLang="en-US" sz="2800" dirty="0"/>
              <a:t>max deviation from standard being for E5 fuel as 8.6% and 24.7% difference for litres per 100km and km per litre respectively</a:t>
            </a:r>
            <a:r>
              <a:rPr lang="en-GB" altLang="en-US" sz="2800" dirty="0" smtClean="0"/>
              <a:t>. As this was with the AC this could have ruled at as a calculation along the AC section of the simulation. However the closest match </a:t>
            </a:r>
            <a:r>
              <a:rPr lang="en-GB" altLang="en-US" sz="2800" dirty="0"/>
              <a:t>with the standard value is Iso-octane. This </a:t>
            </a:r>
            <a:r>
              <a:rPr lang="en-GB" altLang="en-US" sz="2800" dirty="0" smtClean="0"/>
              <a:t>was a </a:t>
            </a:r>
            <a:r>
              <a:rPr lang="en-GB" altLang="en-US" sz="2800" dirty="0"/>
              <a:t>surprise as the iso-octane fuel </a:t>
            </a:r>
            <a:r>
              <a:rPr lang="en-GB" altLang="en-US" sz="2800" dirty="0" smtClean="0"/>
              <a:t>would have been </a:t>
            </a:r>
            <a:r>
              <a:rPr lang="en-GB" altLang="en-US" sz="2800" dirty="0"/>
              <a:t>the least similar to standard as the fuel properties are furthest way from E5. This information concludes that the simulation is accurate however slightly over on the values as iso-octane should be the </a:t>
            </a:r>
            <a:r>
              <a:rPr lang="en-GB" altLang="en-US" sz="2800" dirty="0" smtClean="0"/>
              <a:t>largest possible </a:t>
            </a:r>
            <a:r>
              <a:rPr lang="en-GB" altLang="en-US" sz="2800" dirty="0"/>
              <a:t>deviation </a:t>
            </a:r>
            <a:r>
              <a:rPr lang="en-GB" altLang="en-US" sz="2800" dirty="0" smtClean="0"/>
              <a:t>and therefore </a:t>
            </a:r>
            <a:r>
              <a:rPr lang="en-GB" altLang="en-US" sz="2800" dirty="0"/>
              <a:t>less than what it </a:t>
            </a:r>
            <a:r>
              <a:rPr lang="en-GB" altLang="en-US" sz="2800" dirty="0" smtClean="0"/>
              <a:t>Stated.</a:t>
            </a:r>
            <a:r>
              <a:rPr lang="en-AU" altLang="en-US" sz="2800" dirty="0" smtClean="0"/>
              <a:t> </a:t>
            </a:r>
            <a:endParaRPr lang="en-AU" altLang="en-US" sz="3200" b="1" dirty="0"/>
          </a:p>
        </p:txBody>
      </p:sp>
      <p:sp>
        <p:nvSpPr>
          <p:cNvPr id="25" name="Text Box 25"/>
          <p:cNvSpPr txBox="1">
            <a:spLocks noChangeArrowheads="1"/>
          </p:cNvSpPr>
          <p:nvPr/>
        </p:nvSpPr>
        <p:spPr bwMode="auto">
          <a:xfrm>
            <a:off x="14297547" y="8936301"/>
            <a:ext cx="6410325" cy="8424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endParaRPr lang="en-AU" altLang="en-US" sz="2000" i="1" dirty="0">
              <a:latin typeface="Times New Roman" charset="0"/>
            </a:endParaRPr>
          </a:p>
        </p:txBody>
      </p:sp>
      <p:sp>
        <p:nvSpPr>
          <p:cNvPr id="16" name="Text Box 16"/>
          <p:cNvSpPr txBox="1">
            <a:spLocks noChangeArrowheads="1"/>
          </p:cNvSpPr>
          <p:nvPr/>
        </p:nvSpPr>
        <p:spPr bwMode="auto">
          <a:xfrm>
            <a:off x="6567828" y="10128351"/>
            <a:ext cx="7096359"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smtClean="0">
                <a:latin typeface="Times New Roman" charset="0"/>
              </a:rPr>
              <a:t>WLTC 3b drive cycle with each of the phases coloured, blue representing the low phase in which warm-up, </a:t>
            </a:r>
            <a:r>
              <a:rPr lang="en-AU" altLang="en-US" sz="2000" i="1" dirty="0">
                <a:latin typeface="Times New Roman" charset="0"/>
              </a:rPr>
              <a:t>repurposed </a:t>
            </a:r>
            <a:r>
              <a:rPr lang="en-AU" altLang="en-US" sz="2000" i="1" dirty="0" smtClean="0">
                <a:latin typeface="Times New Roman" charset="0"/>
              </a:rPr>
              <a:t>from (UNECE, </a:t>
            </a:r>
            <a:r>
              <a:rPr lang="en-AU" altLang="en-US" sz="2000" i="1" dirty="0">
                <a:latin typeface="Times New Roman" charset="0"/>
              </a:rPr>
              <a:t>2012)</a:t>
            </a:r>
            <a:endParaRPr lang="en-AU" altLang="en-US" sz="2000" i="1" dirty="0">
              <a:latin typeface="Times New Roman" charset="0"/>
            </a:endParaRPr>
          </a:p>
        </p:txBody>
      </p:sp>
      <p:sp>
        <p:nvSpPr>
          <p:cNvPr id="18" name="Text Box 27"/>
          <p:cNvSpPr txBox="1">
            <a:spLocks noChangeArrowheads="1"/>
          </p:cNvSpPr>
          <p:nvPr/>
        </p:nvSpPr>
        <p:spPr bwMode="auto">
          <a:xfrm>
            <a:off x="6567828" y="16627635"/>
            <a:ext cx="7366295" cy="119065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smtClean="0">
                <a:latin typeface="Times New Roman" charset="0"/>
              </a:rPr>
              <a:t>Results from NEDC simulation of the Audi shown to be very similar to the urban 15.7, extra-urban 8.1 and combined 10.9 Litres per 100km. Validating the simulation without AC between values of 1-9%  </a:t>
            </a:r>
            <a:endParaRPr lang="en-AU" altLang="en-US" sz="2000" i="1" dirty="0">
              <a:latin typeface="Times New Roman" charset="0"/>
            </a:endParaRPr>
          </a:p>
        </p:txBody>
      </p:sp>
      <p:sp>
        <p:nvSpPr>
          <p:cNvPr id="22" name="Text Box 10"/>
          <p:cNvSpPr txBox="1">
            <a:spLocks noChangeArrowheads="1"/>
          </p:cNvSpPr>
          <p:nvPr/>
        </p:nvSpPr>
        <p:spPr bwMode="auto">
          <a:xfrm>
            <a:off x="14181416" y="16846453"/>
            <a:ext cx="6415088" cy="4751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US" altLang="en-US" sz="2800" dirty="0" smtClean="0"/>
              <a:t>I’d like to thank the staff and students at UWTSD. Not only for the advice and hel</a:t>
            </a:r>
            <a:r>
              <a:rPr lang="en-US" altLang="en-US" sz="2800" dirty="0" smtClean="0"/>
              <a:t>p while working through this dissertation at the university, but also by proving a beneficial working environment a the university but also online in the wake of the current  Pandemic</a:t>
            </a:r>
            <a:endParaRPr lang="en-US" altLang="en-US" sz="2800" dirty="0"/>
          </a:p>
        </p:txBody>
      </p:sp>
      <p:sp>
        <p:nvSpPr>
          <p:cNvPr id="23" name="Text Box 11"/>
          <p:cNvSpPr txBox="1">
            <a:spLocks noChangeArrowheads="1"/>
          </p:cNvSpPr>
          <p:nvPr/>
        </p:nvSpPr>
        <p:spPr bwMode="auto">
          <a:xfrm>
            <a:off x="14422725" y="22184129"/>
            <a:ext cx="6415087" cy="67825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smtClean="0">
                <a:ea typeface="Arial" charset="0"/>
                <a:cs typeface="Arial" charset="0"/>
              </a:rPr>
              <a:t>References</a:t>
            </a:r>
          </a:p>
          <a:p>
            <a:pPr>
              <a:spcBef>
                <a:spcPct val="50000"/>
              </a:spcBef>
            </a:pPr>
            <a:r>
              <a:rPr lang="en-GB" sz="2000" dirty="0" smtClean="0"/>
              <a:t>1. </a:t>
            </a:r>
            <a:r>
              <a:rPr lang="en-GB" sz="2000" dirty="0" err="1" smtClean="0"/>
              <a:t>Ehsani</a:t>
            </a:r>
            <a:r>
              <a:rPr lang="en-GB" sz="2000" dirty="0"/>
              <a:t>, M., Gao, Y. &amp; </a:t>
            </a:r>
            <a:r>
              <a:rPr lang="en-GB" sz="2000" dirty="0" err="1"/>
              <a:t>Emadi</a:t>
            </a:r>
            <a:r>
              <a:rPr lang="en-GB" sz="2000" dirty="0"/>
              <a:t>, A., 2010. </a:t>
            </a:r>
            <a:r>
              <a:rPr lang="en-GB" sz="2000" i="1" dirty="0" smtClean="0"/>
              <a:t>Modern Electric</a:t>
            </a:r>
            <a:r>
              <a:rPr lang="en-GB" sz="2000" i="1" dirty="0"/>
              <a:t>, Hybrid Electric and fuel cell vehicles. </a:t>
            </a:r>
            <a:r>
              <a:rPr lang="en-GB" sz="2000" dirty="0"/>
              <a:t>2nd Edition ed. FL: CRC Press.</a:t>
            </a:r>
          </a:p>
          <a:p>
            <a:pPr>
              <a:spcBef>
                <a:spcPct val="50000"/>
              </a:spcBef>
            </a:pPr>
            <a:r>
              <a:rPr lang="en-AU" altLang="en-US" sz="2000" dirty="0" smtClean="0">
                <a:ea typeface="Arial" charset="0"/>
                <a:cs typeface="Arial" charset="0"/>
              </a:rPr>
              <a:t>2. </a:t>
            </a:r>
            <a:r>
              <a:rPr lang="en-AU" altLang="en-US" sz="2000" dirty="0" err="1" smtClean="0">
                <a:ea typeface="Arial" charset="0"/>
                <a:cs typeface="Arial" charset="0"/>
              </a:rPr>
              <a:t>Eyidogan</a:t>
            </a:r>
            <a:r>
              <a:rPr lang="en-AU" altLang="en-US" sz="2000" dirty="0">
                <a:ea typeface="Arial" charset="0"/>
                <a:cs typeface="Arial" charset="0"/>
              </a:rPr>
              <a:t>, M. et al. (2010) ‘Impact of alcohol-gasoline fuel blends on the performance and combustion characteristics of an SI engine’, Fuel. Elsevier Ltd, 89(10), pp. 2713–2720. </a:t>
            </a:r>
            <a:r>
              <a:rPr lang="en-AU" altLang="en-US" sz="2000" dirty="0" err="1">
                <a:ea typeface="Arial" charset="0"/>
                <a:cs typeface="Arial" charset="0"/>
              </a:rPr>
              <a:t>doi</a:t>
            </a:r>
            <a:r>
              <a:rPr lang="en-AU" altLang="en-US" sz="2000" dirty="0">
                <a:ea typeface="Arial" charset="0"/>
                <a:cs typeface="Arial" charset="0"/>
              </a:rPr>
              <a:t>: 10.1016/j.fuel.2010.01.032</a:t>
            </a:r>
            <a:r>
              <a:rPr lang="en-AU" altLang="en-US" sz="2000" dirty="0" smtClean="0">
                <a:ea typeface="Arial" charset="0"/>
                <a:cs typeface="Arial" charset="0"/>
              </a:rPr>
              <a:t>.</a:t>
            </a:r>
          </a:p>
          <a:p>
            <a:pPr>
              <a:spcBef>
                <a:spcPct val="50000"/>
              </a:spcBef>
            </a:pPr>
            <a:r>
              <a:rPr lang="en-AU" altLang="en-US" sz="2000" dirty="0">
                <a:ea typeface="Arial" charset="0"/>
                <a:cs typeface="Arial" charset="0"/>
              </a:rPr>
              <a:t>3. (UNECE, 2012) </a:t>
            </a:r>
            <a:r>
              <a:rPr lang="en-AU" altLang="en-US" sz="2000" dirty="0">
                <a:ea typeface="Arial" charset="0"/>
                <a:cs typeface="Arial" charset="0"/>
                <a:hlinkClick r:id="rId4"/>
              </a:rPr>
              <a:t>http://</a:t>
            </a:r>
            <a:r>
              <a:rPr lang="en-AU" altLang="en-US" sz="2000" dirty="0" smtClean="0">
                <a:ea typeface="Arial" charset="0"/>
                <a:cs typeface="Arial" charset="0"/>
                <a:hlinkClick r:id="rId4"/>
              </a:rPr>
              <a:t>www.unece.org/fileadmin/DAM/trans/doc/2012/wp29grpe/WLTP-DHC-12-07e.xls</a:t>
            </a:r>
            <a:endParaRPr lang="en-AU" altLang="en-US" sz="2000" dirty="0" smtClean="0">
              <a:ea typeface="Arial" charset="0"/>
              <a:cs typeface="Arial" charset="0"/>
            </a:endParaRPr>
          </a:p>
          <a:p>
            <a:pPr>
              <a:spcBef>
                <a:spcPct val="50000"/>
              </a:spcBef>
            </a:pPr>
            <a:r>
              <a:rPr lang="en-AU" altLang="en-US" sz="2000" dirty="0" smtClean="0">
                <a:ea typeface="Arial" charset="0"/>
                <a:cs typeface="Arial" charset="0"/>
              </a:rPr>
              <a:t>4. </a:t>
            </a:r>
            <a:r>
              <a:rPr lang="en-GB" sz="2000" dirty="0"/>
              <a:t>Mock, P. </a:t>
            </a:r>
            <a:r>
              <a:rPr lang="en-GB" sz="2000" i="1" dirty="0"/>
              <a:t>et al.</a:t>
            </a:r>
            <a:r>
              <a:rPr lang="en-GB" sz="2000" dirty="0"/>
              <a:t> (2014) ‘The WLTP: How a new test procedure for cars will affect fuel consumption values in the EU’, </a:t>
            </a:r>
            <a:r>
              <a:rPr lang="en-GB" sz="2000" i="1" dirty="0"/>
              <a:t>ICCT White Paper</a:t>
            </a:r>
            <a:r>
              <a:rPr lang="en-GB" sz="2000" dirty="0"/>
              <a:t>, 2014(9), pp. 1–20. </a:t>
            </a:r>
            <a:r>
              <a:rPr lang="en-GB" sz="2000" dirty="0" err="1"/>
              <a:t>doi</a:t>
            </a:r>
            <a:r>
              <a:rPr lang="en-GB" sz="2000" dirty="0"/>
              <a:t>: 10.1016/j.enpol.2013.12.013i.</a:t>
            </a:r>
          </a:p>
          <a:p>
            <a:pPr>
              <a:spcBef>
                <a:spcPct val="50000"/>
              </a:spcBef>
            </a:pPr>
            <a:endParaRPr lang="en-AU" altLang="en-US" sz="2000" dirty="0" smtClean="0">
              <a:ea typeface="Arial" charset="0"/>
              <a:cs typeface="Arial" charset="0"/>
            </a:endParaRPr>
          </a:p>
        </p:txBody>
      </p:sp>
      <p:sp>
        <p:nvSpPr>
          <p:cNvPr id="30" name="Rectangle 29"/>
          <p:cNvSpPr>
            <a:spLocks noChangeArrowheads="1"/>
          </p:cNvSpPr>
          <p:nvPr/>
        </p:nvSpPr>
        <p:spPr bwMode="auto">
          <a:xfrm>
            <a:off x="14626786" y="18851085"/>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362868" y="17129959"/>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547674" y="27068734"/>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smtClean="0">
              <a:solidFill>
                <a:srgbClr val="002060"/>
              </a:solidFill>
              <a:latin typeface="Calibri" charset="0"/>
              <a:ea typeface="Calibri" charset="0"/>
              <a:cs typeface="Calibri" charset="0"/>
            </a:endParaRPr>
          </a:p>
        </p:txBody>
      </p:sp>
      <p:cxnSp>
        <p:nvCxnSpPr>
          <p:cNvPr id="36" name="Straight Connector 35"/>
          <p:cNvCxnSpPr/>
          <p:nvPr/>
        </p:nvCxnSpPr>
        <p:spPr>
          <a:xfrm>
            <a:off x="102575" y="28916929"/>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11176" y="29212610"/>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smtClean="0">
                <a:solidFill>
                  <a:srgbClr val="002060"/>
                </a:solidFill>
                <a:latin typeface="Calibri" charset="0"/>
                <a:ea typeface="Calibri" charset="0"/>
                <a:cs typeface="Calibri" charset="0"/>
              </a:rPr>
              <a:t>Engineering</a:t>
            </a:r>
            <a:endParaRPr lang="en-GB" sz="3200" dirty="0"/>
          </a:p>
        </p:txBody>
      </p:sp>
      <p:pic>
        <p:nvPicPr>
          <p:cNvPr id="20" name="Picture 19"/>
          <p:cNvPicPr>
            <a:picLocks noChangeAspect="1"/>
          </p:cNvPicPr>
          <p:nvPr/>
        </p:nvPicPr>
        <p:blipFill rotWithShape="1">
          <a:blip r:embed="rId5">
            <a:extLst>
              <a:ext uri="{28A0092B-C50C-407E-A947-70E740481C1C}">
                <a14:useLocalDpi xmlns:a14="http://schemas.microsoft.com/office/drawing/2010/main" val="0"/>
              </a:ext>
            </a:extLst>
          </a:blip>
          <a:srcRect l="12217" t="8740" r="19601" b="29090"/>
          <a:stretch/>
        </p:blipFill>
        <p:spPr>
          <a:xfrm>
            <a:off x="193756" y="2081551"/>
            <a:ext cx="2563700" cy="3506480"/>
          </a:xfrm>
          <a:prstGeom prst="rect">
            <a:avLst/>
          </a:prstGeom>
        </p:spPr>
      </p:pic>
      <p:grpSp>
        <p:nvGrpSpPr>
          <p:cNvPr id="34" name="Group 33"/>
          <p:cNvGrpSpPr/>
          <p:nvPr/>
        </p:nvGrpSpPr>
        <p:grpSpPr>
          <a:xfrm>
            <a:off x="6567829" y="6263432"/>
            <a:ext cx="7096359" cy="3792041"/>
            <a:chOff x="-12017647" y="11156949"/>
            <a:chExt cx="7096359" cy="3792041"/>
          </a:xfrm>
        </p:grpSpPr>
        <p:pic>
          <p:nvPicPr>
            <p:cNvPr id="29" name="Picture 28"/>
            <p:cNvPicPr>
              <a:picLocks noChangeAspect="1"/>
            </p:cNvPicPr>
            <p:nvPr/>
          </p:nvPicPr>
          <p:blipFill>
            <a:blip r:embed="rId6"/>
            <a:stretch>
              <a:fillRect/>
            </a:stretch>
          </p:blipFill>
          <p:spPr>
            <a:xfrm>
              <a:off x="-12017647" y="11156949"/>
              <a:ext cx="7096359" cy="3792041"/>
            </a:xfrm>
            <a:prstGeom prst="rect">
              <a:avLst/>
            </a:prstGeom>
          </p:spPr>
        </p:pic>
        <p:sp>
          <p:nvSpPr>
            <p:cNvPr id="33" name="Rectangle 32"/>
            <p:cNvSpPr/>
            <p:nvPr/>
          </p:nvSpPr>
          <p:spPr>
            <a:xfrm>
              <a:off x="-11267819" y="11633198"/>
              <a:ext cx="1948559" cy="2752703"/>
            </a:xfrm>
            <a:prstGeom prst="rect">
              <a:avLst/>
            </a:prstGeom>
            <a:solidFill>
              <a:schemeClr val="accent1">
                <a:lumMod val="40000"/>
                <a:lumOff val="60000"/>
                <a:alpha val="45000"/>
              </a:scheme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6" name="Rectangle 45"/>
            <p:cNvSpPr/>
            <p:nvPr/>
          </p:nvSpPr>
          <p:spPr>
            <a:xfrm>
              <a:off x="-6330949" y="11633198"/>
              <a:ext cx="1137062" cy="2752703"/>
            </a:xfrm>
            <a:prstGeom prst="rect">
              <a:avLst/>
            </a:prstGeom>
            <a:solidFill>
              <a:srgbClr val="7030A0">
                <a:alpha val="45000"/>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7" name="Rectangle 46"/>
            <p:cNvSpPr/>
            <p:nvPr/>
          </p:nvSpPr>
          <p:spPr>
            <a:xfrm>
              <a:off x="-9319259" y="11633198"/>
              <a:ext cx="2147344" cy="2752703"/>
            </a:xfrm>
            <a:prstGeom prst="rect">
              <a:avLst/>
            </a:prstGeom>
            <a:solidFill>
              <a:schemeClr val="accent4">
                <a:lumMod val="40000"/>
                <a:lumOff val="60000"/>
                <a:alpha val="45000"/>
              </a:scheme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8" name="Rectangle 47"/>
            <p:cNvSpPr/>
            <p:nvPr/>
          </p:nvSpPr>
          <p:spPr>
            <a:xfrm>
              <a:off x="-7195547" y="11633198"/>
              <a:ext cx="864597" cy="2752703"/>
            </a:xfrm>
            <a:prstGeom prst="rect">
              <a:avLst/>
            </a:prstGeom>
            <a:solidFill>
              <a:srgbClr val="F5B7E8">
                <a:alpha val="44706"/>
              </a:srgbClr>
            </a:solidFill>
            <a:ln w="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3" name="Picture 2"/>
          <p:cNvPicPr>
            <a:picLocks noChangeAspect="1"/>
          </p:cNvPicPr>
          <p:nvPr/>
        </p:nvPicPr>
        <p:blipFill rotWithShape="1">
          <a:blip r:embed="rId7"/>
          <a:srcRect t="26697" b="9328"/>
          <a:stretch/>
        </p:blipFill>
        <p:spPr>
          <a:xfrm>
            <a:off x="862501" y="28980182"/>
            <a:ext cx="1871018" cy="1196975"/>
          </a:xfrm>
          <a:prstGeom prst="rect">
            <a:avLst/>
          </a:prstGeom>
        </p:spPr>
      </p:pic>
      <p:pic>
        <p:nvPicPr>
          <p:cNvPr id="5" name="Picture 4"/>
          <p:cNvPicPr>
            <a:picLocks noChangeAspect="1"/>
          </p:cNvPicPr>
          <p:nvPr/>
        </p:nvPicPr>
        <p:blipFill rotWithShape="1">
          <a:blip r:embed="rId8"/>
          <a:srcRect l="12576" t="9563" r="12487" b="8814"/>
          <a:stretch/>
        </p:blipFill>
        <p:spPr>
          <a:xfrm>
            <a:off x="7142107" y="28980182"/>
            <a:ext cx="2209800" cy="1172690"/>
          </a:xfrm>
          <a:prstGeom prst="rect">
            <a:avLst/>
          </a:prstGeom>
        </p:spPr>
      </p:pic>
      <p:pic>
        <p:nvPicPr>
          <p:cNvPr id="35" name="Picture 34"/>
          <p:cNvPicPr>
            <a:picLocks noChangeAspect="1"/>
          </p:cNvPicPr>
          <p:nvPr/>
        </p:nvPicPr>
        <p:blipFill>
          <a:blip r:embed="rId9"/>
          <a:stretch>
            <a:fillRect/>
          </a:stretch>
        </p:blipFill>
        <p:spPr>
          <a:xfrm>
            <a:off x="13294176" y="28940677"/>
            <a:ext cx="2506995" cy="1289312"/>
          </a:xfrm>
          <a:prstGeom prst="rect">
            <a:avLst/>
          </a:prstGeom>
        </p:spPr>
      </p:pic>
      <p:pic>
        <p:nvPicPr>
          <p:cNvPr id="44" name="Picture 43"/>
          <p:cNvPicPr>
            <a:picLocks noChangeAspect="1"/>
          </p:cNvPicPr>
          <p:nvPr/>
        </p:nvPicPr>
        <p:blipFill>
          <a:blip r:embed="rId10"/>
          <a:stretch>
            <a:fillRect/>
          </a:stretch>
        </p:blipFill>
        <p:spPr>
          <a:xfrm>
            <a:off x="7061618" y="12036204"/>
            <a:ext cx="6254682" cy="4709659"/>
          </a:xfrm>
          <a:prstGeom prst="rect">
            <a:avLst/>
          </a:prstGeom>
        </p:spPr>
      </p:pic>
      <p:sp>
        <p:nvSpPr>
          <p:cNvPr id="51" name="TextBox 50"/>
          <p:cNvSpPr txBox="1"/>
          <p:nvPr/>
        </p:nvSpPr>
        <p:spPr>
          <a:xfrm>
            <a:off x="14302539" y="11925348"/>
            <a:ext cx="6410325" cy="4093428"/>
          </a:xfrm>
          <a:prstGeom prst="rect">
            <a:avLst/>
          </a:prstGeom>
          <a:noFill/>
        </p:spPr>
        <p:txBody>
          <a:bodyPr wrap="square" rtlCol="0">
            <a:spAutoFit/>
          </a:bodyPr>
          <a:lstStyle/>
          <a:p>
            <a:r>
              <a:rPr lang="en-GB" sz="3600" b="1" dirty="0" smtClean="0"/>
              <a:t>Conclusion </a:t>
            </a:r>
            <a:endParaRPr lang="en-GB" sz="2800" b="1" dirty="0" smtClean="0"/>
          </a:p>
          <a:p>
            <a:r>
              <a:rPr lang="en-GB" sz="2800" dirty="0"/>
              <a:t>The potential fuel savings for the alternative AC supply system is 51% as seen in section 6.5. This value is on the bases of some assumptions such as the stoichiometric burn in addition to being from various research sources online in which data could have been manipulated to satisfy other needs. </a:t>
            </a:r>
          </a:p>
        </p:txBody>
      </p:sp>
      <p:sp>
        <p:nvSpPr>
          <p:cNvPr id="52" name="TextBox 51"/>
          <p:cNvSpPr txBox="1"/>
          <p:nvPr/>
        </p:nvSpPr>
        <p:spPr>
          <a:xfrm>
            <a:off x="13934123" y="6645103"/>
            <a:ext cx="6682423" cy="1384995"/>
          </a:xfrm>
          <a:prstGeom prst="rect">
            <a:avLst/>
          </a:prstGeom>
          <a:noFill/>
        </p:spPr>
        <p:txBody>
          <a:bodyPr wrap="square" rtlCol="0">
            <a:spAutoFit/>
          </a:bodyPr>
          <a:lstStyle/>
          <a:p>
            <a:r>
              <a:rPr lang="en-AU" altLang="en-US" sz="2800" i="1" dirty="0" smtClean="0">
                <a:latin typeface="Times New Roman" charset="0"/>
              </a:rPr>
              <a:t>This Table show the overall results of the simulation with the conversion of the NEDC to WLTP  </a:t>
            </a:r>
            <a:endParaRPr lang="en-GB" sz="2800"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1080</TotalTime>
  <Words>800</Words>
  <Application>Microsoft Office PowerPoint</Application>
  <PresentationFormat>Custom</PresentationFormat>
  <Paragraphs>44</Paragraphs>
  <Slides>1</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vt:i4>
      </vt:variant>
    </vt:vector>
  </HeadingPairs>
  <TitlesOfParts>
    <vt:vector size="9" baseType="lpstr">
      <vt:lpstr>MS PGothic</vt:lpstr>
      <vt:lpstr>MS PGothic</vt:lpstr>
      <vt:lpstr>Arial</vt:lpstr>
      <vt:lpstr>Calibri</vt:lpstr>
      <vt:lpstr>Calibri Light</vt:lpstr>
      <vt:lpstr>Georgia</vt:lpstr>
      <vt:lpstr>Times New Roman</vt:lpstr>
      <vt:lpstr>Office Theme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User</cp:lastModifiedBy>
  <cp:revision>48</cp:revision>
  <dcterms:created xsi:type="dcterms:W3CDTF">2016-02-25T08:27:32Z</dcterms:created>
  <dcterms:modified xsi:type="dcterms:W3CDTF">2020-05-05T11:53:14Z</dcterms:modified>
</cp:coreProperties>
</file>