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432" r:id="rId2"/>
    <p:sldId id="433" r:id="rId3"/>
    <p:sldId id="400" r:id="rId4"/>
    <p:sldId id="410" r:id="rId5"/>
    <p:sldId id="430" r:id="rId6"/>
    <p:sldId id="431" r:id="rId7"/>
    <p:sldId id="411" r:id="rId8"/>
    <p:sldId id="260" r:id="rId9"/>
    <p:sldId id="261" r:id="rId10"/>
    <p:sldId id="274" r:id="rId11"/>
    <p:sldId id="412" r:id="rId12"/>
    <p:sldId id="414" r:id="rId13"/>
    <p:sldId id="416" r:id="rId14"/>
    <p:sldId id="420" r:id="rId15"/>
    <p:sldId id="419" r:id="rId16"/>
    <p:sldId id="418" r:id="rId17"/>
    <p:sldId id="413" r:id="rId18"/>
    <p:sldId id="423" r:id="rId19"/>
    <p:sldId id="263" r:id="rId20"/>
    <p:sldId id="434" r:id="rId21"/>
    <p:sldId id="421" r:id="rId22"/>
    <p:sldId id="422" r:id="rId23"/>
    <p:sldId id="265" r:id="rId24"/>
    <p:sldId id="424" r:id="rId25"/>
    <p:sldId id="425" r:id="rId26"/>
    <p:sldId id="435" r:id="rId27"/>
    <p:sldId id="426" r:id="rId28"/>
    <p:sldId id="427" r:id="rId29"/>
    <p:sldId id="429" r:id="rId30"/>
    <p:sldId id="264" r:id="rId31"/>
    <p:sldId id="408" r:id="rId32"/>
    <p:sldId id="436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196" autoAdjust="0"/>
    <p:restoredTop sz="94576" autoAdjust="0"/>
  </p:normalViewPr>
  <p:slideViewPr>
    <p:cSldViewPr>
      <p:cViewPr varScale="1">
        <p:scale>
          <a:sx n="67" d="100"/>
          <a:sy n="67" d="100"/>
        </p:scale>
        <p:origin x="892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1646D420-8C26-49E1-8DBF-8CFA970849A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0284DE00-F0F3-4A91-ACA7-D547A89D593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C1A67A75-9473-4034-A37E-7C548DBA63E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B808567-2DAA-4857-BC1C-94A521B0BE8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747FCE12-8E42-48FA-BC46-C47B081E935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6BAE4DF3-91D4-4F78-83F2-DA94EA693B4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860351D8-B05B-4C09-971C-A8966359A8A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B9BE5313-57C8-4C54-A5DE-D628584215E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D413D7D1-6335-45AB-A9A7-D80E6D62703C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808115C6-2258-46AF-97B8-C9A164CB138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6670B527-4C89-47CF-A85D-9CEC2C55E5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39FDD6CF-2820-4AD1-BA74-D8DB29C44A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2E0166-4CE4-4300-B67D-0F85C4FAD5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68F93C-D92F-4181-BE14-578F941A0F59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BD3C35-6A2C-4343-920C-06E0B9399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4DD73-56C1-4642-AFA3-86E5C1066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AC7C6-7A85-4DB8-AED2-F91151A47D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7727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34E704-F808-4671-931E-7CBE2BA3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65AD89-73D3-4265-BF8B-367133CFA764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FC61C-49DB-46E8-A825-5B0F3572B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F436EE-7328-45E5-8C87-EBB205E0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1A0BE-19FF-40AA-8373-1F623015BA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5593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20F97-9FFB-4B24-820E-6EC6A46DA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869E5-A9EB-4159-AD60-1EA7B3EC0F0A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02551E9-F60B-4B56-9D2F-BD18CCC2F3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4BA43-F88D-4CCA-893A-7ED90133AB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699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518CD1E-F478-4714-B2B8-750B148AB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C770F-8624-455E-B74F-D279B02CDA27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A29A46-C9A4-4FDA-8E99-7CEDC3A8C8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0E7C3-10C2-4A92-9AE7-DF61412E36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9167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64AA2D5-BF75-4CEF-B151-B8E33300D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647C2-CA1A-4551-AE88-9EC7011AB0E5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F01A70-E2A8-4EF4-B6CC-045D02086B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792CC-E4AC-4B05-8822-0582C232AE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2033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FE584FE-C123-4937-A688-056CA4DE8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9ACE9E-0EC4-4155-BBE9-33E9E624784C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21DF8DD-E247-4342-A390-7DBFB8BF02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78080F-A1E6-4845-97CA-CC0F9DBE523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0640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0375E72-7497-4AA1-B6DA-36C11B30D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A4B20-84A7-486D-A135-EFA5C829138E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170D75A-11C0-402F-825A-163D8186F9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E2164-A085-4335-BBA1-12CFDD7A400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8417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710A5AB-4C74-47EC-9A9C-FBA917636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95C1B-3C24-4631-AE58-A45DE3EBECF6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CD084D-CDB1-44B0-91A2-80D8BAADBB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FF61D-4562-4233-97F2-935DD7B714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581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38CFF6A-8980-4DF0-A9CA-41DDEDD0C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624C7-CEAC-415E-AF9A-4B16925C1284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1019CE-9338-4067-B082-52894027A2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28D384-BD2B-4256-BA0E-C323D4629F9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4123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91125-37DE-49D3-B4B7-FA69B3016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01F16-7A2B-4009-B2ED-E44033653B82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7C4061D-5140-4076-B5FB-0E48E9FA89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FB3BF-8838-4823-ADEF-51AB8E6335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3280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B68C6-3E17-4E03-8726-549CC013B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FA5032-2407-4158-A35F-A82FCB2E57D5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D52493F-103E-40D0-B119-ED21F7B077F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77D51-3680-402C-9C2C-E346E9C5DA0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5774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72ED325C-C72D-4A44-BC8C-320AB40086D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749B77C9-1A48-419E-96DB-C9020934E3F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D8861B-FBBF-4410-A371-F7C8249421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898740-C91D-4EDF-B2EF-160C220C0CED}" type="datetime1">
              <a:rPr lang="en-GB" altLang="en-US" smtClean="0"/>
              <a:t>31/10/2021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B6DDB-2B81-4A21-AAEA-4F41029CAD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D31EB870-641F-43D4-B39B-69BA8D6175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6" r:id="rId1"/>
    <p:sldLayoutId id="2147483987" r:id="rId2"/>
    <p:sldLayoutId id="2147483977" r:id="rId3"/>
    <p:sldLayoutId id="2147483978" r:id="rId4"/>
    <p:sldLayoutId id="2147483979" r:id="rId5"/>
    <p:sldLayoutId id="2147483980" r:id="rId6"/>
    <p:sldLayoutId id="2147483981" r:id="rId7"/>
    <p:sldLayoutId id="2147483982" r:id="rId8"/>
    <p:sldLayoutId id="2147483983" r:id="rId9"/>
    <p:sldLayoutId id="2147483984" r:id="rId10"/>
    <p:sldLayoutId id="21474839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ncedaily.com/releases/2008/03/080303093553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cg61/chapter/1-Recommendations" TargetMode="External"/><Relationship Id="rId2" Type="http://schemas.openxmlformats.org/officeDocument/2006/relationships/hyperlink" Target="https://www.nice.org.uk/guidance/NG59/chapter/Recommendations#non-invasive-treatments-for-low-back-pain-and-sciatic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ice.org.uk/guidance/csg4/resources/improving-supportive-and-palliative-care-for-adults-with-cancer-pdf-773375005" TargetMode="External"/><Relationship Id="rId4" Type="http://schemas.openxmlformats.org/officeDocument/2006/relationships/hyperlink" Target="https://www.nice.org.uk/guidance/ng71/chapter/Recommendations#non-pharmacological-management-of-motor-and-non-motor-symptoms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itle 1">
            <a:extLst>
              <a:ext uri="{FF2B5EF4-FFF2-40B4-BE49-F238E27FC236}">
                <a16:creationId xmlns:a16="http://schemas.microsoft.com/office/drawing/2014/main" id="{5D8AC0B7-7C3E-4E9A-91C1-E566C9D756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863" y="1125538"/>
            <a:ext cx="8804275" cy="4540250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BMHP5001 </a:t>
            </a:r>
            <a:br>
              <a:rPr lang="en-GB" altLang="en-US" b="1" dirty="0">
                <a:solidFill>
                  <a:schemeClr val="bg1"/>
                </a:solidFill>
              </a:rPr>
            </a:br>
            <a:r>
              <a:rPr lang="en-GB" altLang="en-US" b="1" dirty="0">
                <a:solidFill>
                  <a:schemeClr val="bg1"/>
                </a:solidFill>
              </a:rPr>
              <a:t>Complementary Therapies</a:t>
            </a:r>
            <a:br>
              <a:rPr lang="en-GB" altLang="en-US" b="1" dirty="0">
                <a:solidFill>
                  <a:schemeClr val="bg1"/>
                </a:solidFill>
              </a:rPr>
            </a:br>
            <a:br>
              <a:rPr lang="en-GB" altLang="en-US" b="1" dirty="0">
                <a:solidFill>
                  <a:schemeClr val="bg1"/>
                </a:solidFill>
              </a:rPr>
            </a:br>
            <a:br>
              <a:rPr lang="en-GB" altLang="en-US" sz="3600" b="1" dirty="0">
                <a:solidFill>
                  <a:schemeClr val="bg1"/>
                </a:solidFill>
              </a:rPr>
            </a:br>
            <a:r>
              <a:rPr lang="en-GB" altLang="en-US" sz="3200" b="1" dirty="0">
                <a:solidFill>
                  <a:schemeClr val="bg1"/>
                </a:solidFill>
              </a:rPr>
              <a:t>Week 4: </a:t>
            </a:r>
            <a:r>
              <a:rPr lang="en-US" altLang="en-US" sz="3200" b="1" dirty="0">
                <a:solidFill>
                  <a:schemeClr val="bg1"/>
                </a:solidFill>
              </a:rPr>
              <a:t>Efficacy/Effectiveness </a:t>
            </a:r>
            <a:r>
              <a:rPr lang="en-GB" altLang="en-US" sz="3200" b="1" dirty="0">
                <a:solidFill>
                  <a:schemeClr val="bg1"/>
                </a:solidFill>
              </a:rPr>
              <a:t>and Contraindications of CTs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A3E71031-B036-42AC-B905-1A1FAB566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916211"/>
          </a:xfrm>
        </p:spPr>
        <p:txBody>
          <a:bodyPr/>
          <a:lstStyle/>
          <a:p>
            <a: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AIM &amp; LEARNING OUTCOMES</a:t>
            </a:r>
            <a:endParaRPr lang="en-GB" altLang="en-US" sz="3200" dirty="0"/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CD17C6F2-A1A8-45F1-BF3D-F831EC6AC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1340768"/>
            <a:ext cx="7993062" cy="439169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1800" b="1" dirty="0"/>
              <a:t>AIM</a:t>
            </a:r>
          </a:p>
          <a:p>
            <a:pPr>
              <a:defRPr/>
            </a:pPr>
            <a:r>
              <a:rPr lang="en-GB" altLang="en-US" sz="1800" dirty="0"/>
              <a:t>To develop learners understanding of the role of complementary therapies in health and social care and their effectiveness in maintaining health and wellbeing.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1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1800" b="1" dirty="0"/>
              <a:t>LEARNING OUTCOMES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800" dirty="0"/>
              <a:t>1. Critically understand the principles behind current use of complementary therapies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800" dirty="0"/>
              <a:t>2. Critically understand the role of complementary therapies in relation and comparison to orthodox treatments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800" dirty="0"/>
              <a:t>3. Analyse evidence for the efficacy of complementary therapies in sustaining health and wellbeing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800" dirty="0"/>
              <a:t>4. Evaluate the systems for regulating the use of complementary therapies. </a:t>
            </a:r>
            <a:endParaRPr lang="en-US" sz="1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>
            <a:extLst>
              <a:ext uri="{FF2B5EF4-FFF2-40B4-BE49-F238E27FC236}">
                <a16:creationId xmlns:a16="http://schemas.microsoft.com/office/drawing/2014/main" id="{DB3990F3-D808-47CA-996A-F83B4C2E8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4455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Lesson Objectives</a:t>
            </a:r>
            <a:endParaRPr lang="en-GB" altLang="en-US" dirty="0"/>
          </a:p>
        </p:txBody>
      </p:sp>
      <p:sp>
        <p:nvSpPr>
          <p:cNvPr id="17410" name="Content Placeholder 2">
            <a:extLst>
              <a:ext uri="{FF2B5EF4-FFF2-40B4-BE49-F238E27FC236}">
                <a16:creationId xmlns:a16="http://schemas.microsoft.com/office/drawing/2014/main" id="{5AB8D04D-2D65-412C-BC62-F7BC1B731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2060847"/>
            <a:ext cx="7272807" cy="34557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altLang="en-US" sz="2400" dirty="0"/>
              <a:t>Evaluate of the efficacy and effectiveness of CTs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altLang="en-US" sz="2400" dirty="0"/>
              <a:t>Analyse of the contraindications of CTs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altLang="en-US" sz="2400" dirty="0"/>
              <a:t>Analyse of the research of CTs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altLang="en-US" sz="2400" dirty="0"/>
              <a:t>Discuss CTs claims and expectations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70FFD0FF-BB6C-4BEF-9776-65AF5D533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/>
              <a:t>Discussion </a:t>
            </a:r>
          </a:p>
        </p:txBody>
      </p:sp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83C5100D-98B3-426B-8921-32FC90CE3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800" dirty="0"/>
              <a:t>Are CTs effective?</a:t>
            </a:r>
          </a:p>
          <a:p>
            <a:r>
              <a:rPr lang="en-US" altLang="en-US" sz="2800" dirty="0"/>
              <a:t>Why yes? Why no?</a:t>
            </a:r>
          </a:p>
          <a:p>
            <a:r>
              <a:rPr lang="en-US" altLang="en-US" sz="2800" dirty="0"/>
              <a:t>Is your opinion based on own experiences? Stories ? Research?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>
            <a:extLst>
              <a:ext uri="{FF2B5EF4-FFF2-40B4-BE49-F238E27FC236}">
                <a16:creationId xmlns:a16="http://schemas.microsoft.com/office/drawing/2014/main" id="{04669DFF-E573-4ED5-8080-507DB7A9F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CTs Great Expectations </a:t>
            </a:r>
          </a:p>
        </p:txBody>
      </p:sp>
      <p:sp>
        <p:nvSpPr>
          <p:cNvPr id="45058" name="Content Placeholder 2">
            <a:extLst>
              <a:ext uri="{FF2B5EF4-FFF2-40B4-BE49-F238E27FC236}">
                <a16:creationId xmlns:a16="http://schemas.microsoft.com/office/drawing/2014/main" id="{2AED65B4-EE71-4841-A541-A4CD81F34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850" y="1700807"/>
            <a:ext cx="8229600" cy="3485555"/>
          </a:xfrm>
        </p:spPr>
        <p:txBody>
          <a:bodyPr/>
          <a:lstStyle/>
          <a:p>
            <a:r>
              <a:rPr lang="en-US" altLang="en-US" sz="2800" dirty="0"/>
              <a:t>Look at the table on pages 3-9 to find out what are the main expectations of people using CTs</a:t>
            </a:r>
          </a:p>
        </p:txBody>
      </p:sp>
      <p:pic>
        <p:nvPicPr>
          <p:cNvPr id="45061" name="Picture 8" descr="Text, letter&#10;&#10;Description automatically generated">
            <a:extLst>
              <a:ext uri="{FF2B5EF4-FFF2-40B4-BE49-F238E27FC236}">
                <a16:creationId xmlns:a16="http://schemas.microsoft.com/office/drawing/2014/main" id="{3A5313D8-97CA-47BE-8388-DD4819B43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00" y="3068638"/>
            <a:ext cx="7494588" cy="23256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3" name="Picture 5" descr="Table&#10;&#10;Description automatically generated">
            <a:extLst>
              <a:ext uri="{FF2B5EF4-FFF2-40B4-BE49-F238E27FC236}">
                <a16:creationId xmlns:a16="http://schemas.microsoft.com/office/drawing/2014/main" id="{186812D0-D60A-4839-AEDC-59B83B157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7613" y="114300"/>
            <a:ext cx="5699125" cy="5481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08B34C9A-6E84-4A61-BB38-3C77C3313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Indications (claims) vs benefits and risks of CTs </a:t>
            </a:r>
          </a:p>
        </p:txBody>
      </p:sp>
      <p:pic>
        <p:nvPicPr>
          <p:cNvPr id="19460" name="Picture 2" descr="Image result for research">
            <a:extLst>
              <a:ext uri="{FF2B5EF4-FFF2-40B4-BE49-F238E27FC236}">
                <a16:creationId xmlns:a16="http://schemas.microsoft.com/office/drawing/2014/main" id="{A27A6383-2C0F-43A1-902C-D542D9577C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2041525"/>
            <a:ext cx="5638800" cy="277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Content Placeholder 4">
            <a:extLst>
              <a:ext uri="{FF2B5EF4-FFF2-40B4-BE49-F238E27FC236}">
                <a16:creationId xmlns:a16="http://schemas.microsoft.com/office/drawing/2014/main" id="{B165D498-E3A1-4812-AE74-796B974889B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203200"/>
            <a:ext cx="8455025" cy="5199063"/>
          </a:xfrm>
        </p:spPr>
      </p:pic>
      <p:sp>
        <p:nvSpPr>
          <p:cNvPr id="20482" name="TextBox 5">
            <a:extLst>
              <a:ext uri="{FF2B5EF4-FFF2-40B4-BE49-F238E27FC236}">
                <a16:creationId xmlns:a16="http://schemas.microsoft.com/office/drawing/2014/main" id="{F6FCDA7F-0B41-4C7F-B3A8-5D1D5DB2C5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6350" y="5265738"/>
            <a:ext cx="1517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(Ernst, 2000)</a:t>
            </a:r>
          </a:p>
        </p:txBody>
      </p:sp>
      <p:sp>
        <p:nvSpPr>
          <p:cNvPr id="20483" name="TextBox 2">
            <a:extLst>
              <a:ext uri="{FF2B5EF4-FFF2-40B4-BE49-F238E27FC236}">
                <a16:creationId xmlns:a16="http://schemas.microsoft.com/office/drawing/2014/main" id="{E1328C85-D96F-49F1-A953-BB2262ED4A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5600" y="692150"/>
            <a:ext cx="2016125" cy="417671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20484" name="TextBox 1">
            <a:extLst>
              <a:ext uri="{FF2B5EF4-FFF2-40B4-BE49-F238E27FC236}">
                <a16:creationId xmlns:a16="http://schemas.microsoft.com/office/drawing/2014/main" id="{A980B3A2-8C9C-467C-AC9D-741F71084F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9613" y="692150"/>
            <a:ext cx="1368425" cy="4032250"/>
          </a:xfrm>
          <a:prstGeom prst="rect">
            <a:avLst/>
          </a:prstGeom>
          <a:noFill/>
          <a:ln w="9525">
            <a:solidFill>
              <a:srgbClr val="00B05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0485" name="TextBox 2">
            <a:extLst>
              <a:ext uri="{FF2B5EF4-FFF2-40B4-BE49-F238E27FC236}">
                <a16:creationId xmlns:a16="http://schemas.microsoft.com/office/drawing/2014/main" id="{DDDEEAE8-1352-48F8-BA49-C5E33F05FF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92500" y="549275"/>
            <a:ext cx="1800225" cy="4319588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Content Placeholder 2">
            <a:extLst>
              <a:ext uri="{FF2B5EF4-FFF2-40B4-BE49-F238E27FC236}">
                <a16:creationId xmlns:a16="http://schemas.microsoft.com/office/drawing/2014/main" id="{EAF0BA03-9010-44F9-A962-30238E2F9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124744"/>
            <a:ext cx="7886700" cy="2543968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i="1" dirty="0"/>
              <a:t>It has been pointed out repeatedly that complementary and alternative medicine can be “ineffective” (in the sense of not being better than a placebo) and still do a world of good to the wellbeing of our patients.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4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dirty="0"/>
              <a:t>Read the article and discuss the above statement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2400" dirty="0">
                <a:hlinkClick r:id="rId2"/>
              </a:rPr>
              <a:t>https://www.sciencedaily.com/releases/2008/03/080303093553.htm</a:t>
            </a:r>
            <a:endParaRPr lang="en-US" altLang="en-US" sz="2400" dirty="0"/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24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2400" dirty="0"/>
              <a:t>Should CTs be used regardless the clinical trial effects? Why / Why not?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EC1CF1-8322-48DD-8157-A69F0178D4E6}"/>
              </a:ext>
            </a:extLst>
          </p:cNvPr>
          <p:cNvSpPr txBox="1"/>
          <p:nvPr/>
        </p:nvSpPr>
        <p:spPr>
          <a:xfrm>
            <a:off x="1331640" y="188640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+mj-lt"/>
              </a:rPr>
              <a:t>Activity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CBF780D5-5F9A-4F32-AB35-969548640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Let’s look at some therapies in more details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13AB1-7B20-4992-9D01-541BFFC5F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1628775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b="1" dirty="0"/>
              <a:t>Class activity</a:t>
            </a:r>
          </a:p>
          <a:p>
            <a:pPr>
              <a:defRPr/>
            </a:pPr>
            <a:r>
              <a:rPr lang="en-US" dirty="0"/>
              <a:t>Open PubMed</a:t>
            </a:r>
          </a:p>
          <a:p>
            <a:pPr>
              <a:defRPr/>
            </a:pPr>
            <a:r>
              <a:rPr lang="en-US" dirty="0"/>
              <a:t>Write ‘complementary therapy’ in search, select only ‘Systemic Review’ and ‘Meta-analysis’ </a:t>
            </a:r>
          </a:p>
          <a:p>
            <a:pPr>
              <a:defRPr/>
            </a:pPr>
            <a:r>
              <a:rPr lang="en-US" dirty="0"/>
              <a:t>Select studies between 2010-2020</a:t>
            </a:r>
          </a:p>
          <a:p>
            <a:pPr>
              <a:defRPr/>
            </a:pPr>
            <a:r>
              <a:rPr lang="en-US" dirty="0"/>
              <a:t>Review the results </a:t>
            </a:r>
          </a:p>
          <a:p>
            <a:pPr>
              <a:defRPr/>
            </a:pPr>
            <a:endParaRPr lang="en-US" dirty="0"/>
          </a:p>
          <a:p>
            <a:pPr>
              <a:defRPr/>
            </a:pPr>
            <a:endParaRPr lang="en-US" dirty="0"/>
          </a:p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Content Placeholder 6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3A9F9404-F391-4487-B7F6-076593EC08B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9563" y="260350"/>
            <a:ext cx="7920037" cy="5181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211555BB-8CB4-4C58-92F0-20E37A6BE7BD}"/>
              </a:ext>
            </a:extLst>
          </p:cNvPr>
          <p:cNvSpPr/>
          <p:nvPr/>
        </p:nvSpPr>
        <p:spPr>
          <a:xfrm>
            <a:off x="2987675" y="260350"/>
            <a:ext cx="1439863" cy="7207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9688BF0-F5FD-4E6C-BF3D-2B4FB52B05F1}"/>
              </a:ext>
            </a:extLst>
          </p:cNvPr>
          <p:cNvSpPr/>
          <p:nvPr/>
        </p:nvSpPr>
        <p:spPr>
          <a:xfrm>
            <a:off x="1547813" y="1844675"/>
            <a:ext cx="1439862" cy="100806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FB5CFC6-C829-4FA1-9970-DC321CE4F57B}"/>
              </a:ext>
            </a:extLst>
          </p:cNvPr>
          <p:cNvSpPr/>
          <p:nvPr/>
        </p:nvSpPr>
        <p:spPr>
          <a:xfrm>
            <a:off x="738188" y="4362450"/>
            <a:ext cx="1817687" cy="137001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DC42995-1126-4C49-90BA-3DF009AA8D27}"/>
              </a:ext>
            </a:extLst>
          </p:cNvPr>
          <p:cNvSpPr/>
          <p:nvPr/>
        </p:nvSpPr>
        <p:spPr>
          <a:xfrm>
            <a:off x="669925" y="12700"/>
            <a:ext cx="1441450" cy="11525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A96FDEF4-2A19-4E50-9E4C-3B1E72FFE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5600" y="274638"/>
            <a:ext cx="3457575" cy="4667250"/>
          </a:xfrm>
        </p:spPr>
        <p:txBody>
          <a:bodyPr/>
          <a:lstStyle/>
          <a:p>
            <a:r>
              <a:rPr lang="en-US" altLang="en-US"/>
              <a:t>Examples of studies evaluating effectiveness </a:t>
            </a:r>
          </a:p>
        </p:txBody>
      </p:sp>
      <p:pic>
        <p:nvPicPr>
          <p:cNvPr id="24578" name="Content Placeholder 6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2D5CB288-A484-4997-BB7A-6EC291652D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75" y="114300"/>
            <a:ext cx="5145088" cy="6602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3" name="Picture 8" descr="Text&#10;&#10;Description automatically generated">
            <a:extLst>
              <a:ext uri="{FF2B5EF4-FFF2-40B4-BE49-F238E27FC236}">
                <a16:creationId xmlns:a16="http://schemas.microsoft.com/office/drawing/2014/main" id="{09E6399B-C917-4075-B449-90A5E7EDB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13" y="3997325"/>
            <a:ext cx="8893175" cy="2746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10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3C3E0B77-7EF1-4651-BF87-9D3B3549B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13" y="220663"/>
            <a:ext cx="8893175" cy="34083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7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BAD257A-BAFB-46C0-9225-FCA6B8069D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204"/>
            <a:ext cx="914400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1" name="Picture 2" descr="Text, letter&#10;&#10;Description automatically generated">
            <a:extLst>
              <a:ext uri="{FF2B5EF4-FFF2-40B4-BE49-F238E27FC236}">
                <a16:creationId xmlns:a16="http://schemas.microsoft.com/office/drawing/2014/main" id="{F49314A7-C24E-4F73-A50F-94757248F5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2" y="347662"/>
            <a:ext cx="9036496" cy="6162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5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FFC142A-B8F0-4815-AA52-774346FA9F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525" y="0"/>
            <a:ext cx="7346950" cy="67413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>
            <a:extLst>
              <a:ext uri="{FF2B5EF4-FFF2-40B4-BE49-F238E27FC236}">
                <a16:creationId xmlns:a16="http://schemas.microsoft.com/office/drawing/2014/main" id="{446F6C4A-8AB1-4834-97CA-504CE784A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altLang="en-US" dirty="0"/>
              <a:t>Activity </a:t>
            </a:r>
          </a:p>
        </p:txBody>
      </p:sp>
      <p:sp>
        <p:nvSpPr>
          <p:cNvPr id="29698" name="Content Placeholder 2">
            <a:extLst>
              <a:ext uri="{FF2B5EF4-FFF2-40B4-BE49-F238E27FC236}">
                <a16:creationId xmlns:a16="http://schemas.microsoft.com/office/drawing/2014/main" id="{73AA40D0-57C7-4CC8-A411-86C3DAC5F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176464"/>
          </a:xfrm>
        </p:spPr>
        <p:txBody>
          <a:bodyPr/>
          <a:lstStyle/>
          <a:p>
            <a:r>
              <a:rPr lang="en-US" sz="2200" dirty="0">
                <a:effectLst/>
              </a:rPr>
              <a:t>Select </a:t>
            </a:r>
            <a:r>
              <a:rPr lang="en-US" sz="2200" b="1" dirty="0">
                <a:effectLst/>
              </a:rPr>
              <a:t>two studies on the efficacy or effectiveness of complementary therapies</a:t>
            </a:r>
            <a:r>
              <a:rPr lang="en-US" sz="2200" dirty="0">
                <a:effectLst/>
              </a:rPr>
              <a:t> from those that you have found on PubMed using the instructions provided in class (you can use the same condition, e.g. depression, Parkinson’s of different conditions).</a:t>
            </a:r>
            <a:endParaRPr lang="en-US" sz="2200" dirty="0"/>
          </a:p>
          <a:p>
            <a:r>
              <a:rPr lang="en-US" sz="2200" dirty="0">
                <a:effectLst/>
              </a:rPr>
              <a:t>Write </a:t>
            </a:r>
            <a:r>
              <a:rPr lang="en-US" sz="2200" b="1" dirty="0">
                <a:effectLst/>
              </a:rPr>
              <a:t>one paragraph</a:t>
            </a:r>
            <a:r>
              <a:rPr lang="en-US" sz="2200" dirty="0">
                <a:effectLst/>
              </a:rPr>
              <a:t> summarizing the effectiveness of CTs, based on the findings that you read in these two studies.</a:t>
            </a:r>
            <a:endParaRPr lang="en-US" sz="2200" dirty="0"/>
          </a:p>
          <a:p>
            <a:r>
              <a:rPr lang="en-US" sz="2200" dirty="0">
                <a:effectLst/>
              </a:rPr>
              <a:t>Post your answer in a new discussion in the </a:t>
            </a:r>
            <a:r>
              <a:rPr lang="en-US" sz="2200" b="1" dirty="0">
                <a:effectLst/>
              </a:rPr>
              <a:t>Week 4 Forum </a:t>
            </a:r>
            <a:r>
              <a:rPr lang="en-US" sz="2200" dirty="0">
                <a:effectLst/>
              </a:rPr>
              <a:t>on Moodle.</a:t>
            </a:r>
            <a:endParaRPr lang="en-US" sz="2200" dirty="0"/>
          </a:p>
          <a:p>
            <a:endParaRPr lang="en-US" altLang="en-US" sz="2200" dirty="0"/>
          </a:p>
          <a:p>
            <a:r>
              <a:rPr lang="en-US" altLang="en-US" sz="2200" dirty="0"/>
              <a:t>Time for activity: 45 minutes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C65B4255-F285-4686-9E0C-5884E1FDF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Discussion </a:t>
            </a:r>
          </a:p>
        </p:txBody>
      </p:sp>
      <p:sp>
        <p:nvSpPr>
          <p:cNvPr id="30722" name="Content Placeholder 2">
            <a:extLst>
              <a:ext uri="{FF2B5EF4-FFF2-40B4-BE49-F238E27FC236}">
                <a16:creationId xmlns:a16="http://schemas.microsoft.com/office/drawing/2014/main" id="{1EBF30AD-7874-4FBE-A480-BFBF60758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b="1"/>
              <a:t>Efficacy / effectiveness </a:t>
            </a:r>
            <a:r>
              <a:rPr lang="en-US" altLang="en-US"/>
              <a:t>– what is the difference? </a:t>
            </a:r>
          </a:p>
          <a:p>
            <a:r>
              <a:rPr lang="en-US" altLang="en-US"/>
              <a:t>Shall we be looking at efficacy or effectiveness of CTs? Why?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>
            <a:extLst>
              <a:ext uri="{FF2B5EF4-FFF2-40B4-BE49-F238E27FC236}">
                <a16:creationId xmlns:a16="http://schemas.microsoft.com/office/drawing/2014/main" id="{334D9A2C-370C-4AF3-BC97-AEA984C15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Difficulties in evaluating the efficacy / effectiveness of CTs</a:t>
            </a:r>
          </a:p>
        </p:txBody>
      </p:sp>
      <p:sp>
        <p:nvSpPr>
          <p:cNvPr id="31746" name="Content Placeholder 2">
            <a:extLst>
              <a:ext uri="{FF2B5EF4-FFF2-40B4-BE49-F238E27FC236}">
                <a16:creationId xmlns:a16="http://schemas.microsoft.com/office/drawing/2014/main" id="{5CDDDEF5-0E1E-48A9-A50B-7C08EB3C1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455715"/>
          </a:xfrm>
        </p:spPr>
        <p:txBody>
          <a:bodyPr/>
          <a:lstStyle/>
          <a:p>
            <a:r>
              <a:rPr lang="en-US" altLang="en-US" sz="2400" dirty="0"/>
              <a:t>Quality of studies and their funding – a lack of RCTs</a:t>
            </a:r>
          </a:p>
          <a:p>
            <a:r>
              <a:rPr lang="en-GB" altLang="en-US" sz="2400" dirty="0"/>
              <a:t>Alternative approaches are often highly individualized and attempt to respond to patients' needs – difficult of evaluate </a:t>
            </a:r>
          </a:p>
          <a:p>
            <a:r>
              <a:rPr lang="en-GB" altLang="en-US" sz="2400" dirty="0"/>
              <a:t>They are often holistic, taking into account many facets of a patient's life.</a:t>
            </a:r>
          </a:p>
          <a:p>
            <a:r>
              <a:rPr lang="en-GB" altLang="en-US" sz="2400" dirty="0"/>
              <a:t>Placebo effects and the role of the provider are frequently recognized as an important part of treatment.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>
            <a:extLst>
              <a:ext uri="{FF2B5EF4-FFF2-40B4-BE49-F238E27FC236}">
                <a16:creationId xmlns:a16="http://schemas.microsoft.com/office/drawing/2014/main" id="{334D9A2C-370C-4AF3-BC97-AEA984C15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Difficulties in evaluating the efficacy / effectiveness of CTs</a:t>
            </a:r>
          </a:p>
        </p:txBody>
      </p:sp>
      <p:sp>
        <p:nvSpPr>
          <p:cNvPr id="31746" name="Content Placeholder 2">
            <a:extLst>
              <a:ext uri="{FF2B5EF4-FFF2-40B4-BE49-F238E27FC236}">
                <a16:creationId xmlns:a16="http://schemas.microsoft.com/office/drawing/2014/main" id="{5CDDDEF5-0E1E-48A9-A50B-7C08EB3C1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455715"/>
          </a:xfrm>
        </p:spPr>
        <p:txBody>
          <a:bodyPr/>
          <a:lstStyle/>
          <a:p>
            <a:r>
              <a:rPr lang="en-GB" altLang="en-US" sz="2400" dirty="0"/>
              <a:t>Outcomes of complementary therapies are often subjective, rather than being more objective outcomes, such as increased survival time</a:t>
            </a:r>
          </a:p>
          <a:p>
            <a:r>
              <a:rPr lang="en-GB" altLang="en-US" sz="2400" dirty="0"/>
              <a:t>Double-blinding not possible (e.g. acupuncture) </a:t>
            </a:r>
          </a:p>
          <a:p>
            <a:r>
              <a:rPr lang="en-GB" altLang="en-US" sz="2400" dirty="0"/>
              <a:t>Qualitative approaches can provide a rich source of data that allows the experience of the subject to be reported and can be used independently or alongside quantitative approaches. 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6873167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Content Placeholder 2">
            <a:extLst>
              <a:ext uri="{FF2B5EF4-FFF2-40B4-BE49-F238E27FC236}">
                <a16:creationId xmlns:a16="http://schemas.microsoft.com/office/drawing/2014/main" id="{C2D0F395-C8B4-428E-AEEC-94A44DA4E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1"/>
            <a:ext cx="8229600" cy="3887762"/>
          </a:xfrm>
        </p:spPr>
        <p:txBody>
          <a:bodyPr/>
          <a:lstStyle/>
          <a:p>
            <a:r>
              <a:rPr lang="en-GB" altLang="en-US" sz="2400" dirty="0"/>
              <a:t>The National Institute for Health and Care Excellence (NICE) has published guidelines that include recommendations about the use of complementary therapies for:</a:t>
            </a:r>
          </a:p>
          <a:p>
            <a:r>
              <a:rPr lang="en-GB" altLang="en-US" sz="2400" b="1" dirty="0">
                <a:hlinkClick r:id="rId2"/>
              </a:rPr>
              <a:t>Low back pain and sciatica</a:t>
            </a:r>
            <a:endParaRPr lang="en-GB" altLang="en-US" sz="2400" dirty="0"/>
          </a:p>
          <a:p>
            <a:r>
              <a:rPr lang="en-GB" altLang="en-US" sz="2400" b="1" dirty="0">
                <a:hlinkClick r:id="rId3"/>
              </a:rPr>
              <a:t>Irritable Bowel Syndrome (IBS)</a:t>
            </a:r>
            <a:endParaRPr lang="en-GB" altLang="en-US" sz="2400" dirty="0"/>
          </a:p>
          <a:p>
            <a:r>
              <a:rPr lang="en-GB" altLang="en-US" sz="2400" b="1" dirty="0">
                <a:hlinkClick r:id="rId4"/>
              </a:rPr>
              <a:t>Parkinson’s disease</a:t>
            </a:r>
            <a:endParaRPr lang="en-GB" altLang="en-US" sz="2400" dirty="0"/>
          </a:p>
          <a:p>
            <a:r>
              <a:rPr lang="en-GB" altLang="en-US" sz="2400" b="1" dirty="0">
                <a:hlinkClick r:id="rId5"/>
              </a:rPr>
              <a:t>Supportive and palliative care for adults with cancer</a:t>
            </a:r>
            <a:endParaRPr lang="en-GB" altLang="en-US" sz="2400" dirty="0"/>
          </a:p>
          <a:p>
            <a:endParaRPr lang="en-US" altLang="en-US" sz="24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A45AE5B-B144-4ACD-A646-E41BC2456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altLang="en-US" dirty="0"/>
              <a:t>Information from NICE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D5132F61-FDCE-4475-987E-13F0860ED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/>
          <a:lstStyle/>
          <a:p>
            <a:r>
              <a:rPr lang="en-US" altLang="en-US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E262B-213A-4276-B895-CBD700D7D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424936" cy="396044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000" dirty="0"/>
              <a:t>In groups/pairs, read one of the following sections of </a:t>
            </a:r>
            <a:r>
              <a:rPr lang="en-GB" sz="2000" dirty="0"/>
              <a:t>‘Assessing complementary practice’ by Prof. Black (titles highlighted in yellow on the pdf):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000" dirty="0"/>
          </a:p>
          <a:p>
            <a:pPr marL="0" indent="0">
              <a:buNone/>
              <a:defRPr/>
            </a:pPr>
            <a:r>
              <a:rPr lang="en-GB" sz="1800" b="1" i="1" dirty="0">
                <a:highlight>
                  <a:srgbClr val="FFFF00"/>
                </a:highlight>
              </a:rPr>
              <a:t>Group A: </a:t>
            </a:r>
            <a:r>
              <a:rPr lang="en-GB" sz="1800" i="1" dirty="0"/>
              <a:t>What are the distinctive difficulties of research into complementary practice?</a:t>
            </a:r>
          </a:p>
          <a:p>
            <a:pPr marL="0" indent="0">
              <a:buNone/>
              <a:defRPr/>
            </a:pPr>
            <a:r>
              <a:rPr lang="en-GB" sz="1800" b="1" i="1" dirty="0">
                <a:highlight>
                  <a:srgbClr val="00FF00"/>
                </a:highlight>
              </a:rPr>
              <a:t>Group B: </a:t>
            </a:r>
            <a:r>
              <a:rPr lang="en-GB" sz="1800" i="1" dirty="0"/>
              <a:t>What does it take to build confidence in a particular complementary practice?</a:t>
            </a:r>
          </a:p>
          <a:p>
            <a:pPr marL="0" indent="0">
              <a:buNone/>
              <a:defRPr/>
            </a:pPr>
            <a:r>
              <a:rPr lang="en-GB" sz="1800" b="1" i="1" dirty="0">
                <a:highlight>
                  <a:srgbClr val="00FFFF"/>
                </a:highlight>
              </a:rPr>
              <a:t>Group C: </a:t>
            </a:r>
            <a:r>
              <a:rPr lang="en-GB" sz="1800" i="1" dirty="0"/>
              <a:t>How can research into complementary approaches identify what works in practice?</a:t>
            </a:r>
          </a:p>
          <a:p>
            <a:pPr marL="0" indent="0">
              <a:buNone/>
              <a:defRPr/>
            </a:pPr>
            <a:r>
              <a:rPr lang="en-GB" sz="1800" b="1" i="1" dirty="0">
                <a:highlight>
                  <a:srgbClr val="C0C0C0"/>
                </a:highlight>
              </a:rPr>
              <a:t>Group D: </a:t>
            </a:r>
            <a:r>
              <a:rPr lang="en-GB" sz="1800" i="1" dirty="0"/>
              <a:t>How should complementary practice research think about the placebo effect? </a:t>
            </a:r>
            <a:endParaRPr lang="en-GB" sz="1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/>
          </a:p>
          <a:p>
            <a:pPr>
              <a:buFontTx/>
              <a:buChar char="-"/>
              <a:defRPr/>
            </a:pPr>
            <a:r>
              <a:rPr lang="en-GB" sz="2000" b="1" dirty="0"/>
              <a:t>Then discuss in class: Do you agree or disagree with Prof. Black’s findings in this report? Give reasons.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000" dirty="0"/>
              <a:t>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>
            <a:extLst>
              <a:ext uri="{FF2B5EF4-FFF2-40B4-BE49-F238E27FC236}">
                <a16:creationId xmlns:a16="http://schemas.microsoft.com/office/drawing/2014/main" id="{9502EDEB-1BF2-41C5-A5BD-857697A22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</p:spPr>
        <p:txBody>
          <a:bodyPr/>
          <a:lstStyle/>
          <a:p>
            <a:r>
              <a:rPr lang="en-US" altLang="en-US" dirty="0"/>
              <a:t>Contraindications </a:t>
            </a:r>
          </a:p>
        </p:txBody>
      </p:sp>
      <p:sp>
        <p:nvSpPr>
          <p:cNvPr id="34818" name="Content Placeholder 2">
            <a:extLst>
              <a:ext uri="{FF2B5EF4-FFF2-40B4-BE49-F238E27FC236}">
                <a16:creationId xmlns:a16="http://schemas.microsoft.com/office/drawing/2014/main" id="{C6CC0171-FEEE-42D2-9921-8E3335D80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80728"/>
            <a:ext cx="8568952" cy="4752528"/>
          </a:xfrm>
        </p:spPr>
        <p:txBody>
          <a:bodyPr/>
          <a:lstStyle/>
          <a:p>
            <a:r>
              <a:rPr lang="en-GB" altLang="en-US" sz="2200" dirty="0"/>
              <a:t>By definition, a contraindication is “a symptom or condition that makes a particular treatment or procedure inadvisable”.</a:t>
            </a:r>
          </a:p>
          <a:p>
            <a:endParaRPr lang="en-GB" altLang="en-US" sz="2200" dirty="0"/>
          </a:p>
          <a:p>
            <a:r>
              <a:rPr lang="en-GB" altLang="en-US" sz="2200" dirty="0"/>
              <a:t>In CTs, a contraindication does not necessarily mean “do not treat”, but rather, “seek doctors’ permission and proceed with caution”. </a:t>
            </a:r>
          </a:p>
          <a:p>
            <a:endParaRPr lang="en-GB" altLang="en-US" sz="2200" dirty="0"/>
          </a:p>
          <a:p>
            <a:r>
              <a:rPr lang="en-GB" altLang="en-US" sz="2200" dirty="0"/>
              <a:t>This is especially important when the client has a condition for which he or she is receiving medical attention and/or prescribed medication, e.g. cancer, diabetes, hypothyroidism, epilepsy, or high blood pressure; other ‘circumstances’ that require the same level of caution include pregnancy and withdrawal from substance misuse.</a:t>
            </a:r>
            <a:endParaRPr lang="en-US" altLang="en-US" sz="22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>
            <a:extLst>
              <a:ext uri="{FF2B5EF4-FFF2-40B4-BE49-F238E27FC236}">
                <a16:creationId xmlns:a16="http://schemas.microsoft.com/office/drawing/2014/main" id="{5571DD79-6F92-4CC3-BC52-E9411B8A7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To treat, or not to treat</a:t>
            </a:r>
            <a:endParaRPr lang="en-US" altLang="en-US"/>
          </a:p>
        </p:txBody>
      </p:sp>
      <p:sp>
        <p:nvSpPr>
          <p:cNvPr id="35842" name="Content Placeholder 2">
            <a:extLst>
              <a:ext uri="{FF2B5EF4-FFF2-40B4-BE49-F238E27FC236}">
                <a16:creationId xmlns:a16="http://schemas.microsoft.com/office/drawing/2014/main" id="{CF7FC0D0-FCBA-4FB0-9875-3E971C407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dirty="0"/>
              <a:t>Lack of experience or confidence </a:t>
            </a:r>
          </a:p>
          <a:p>
            <a:r>
              <a:rPr lang="en-US" altLang="en-US" dirty="0"/>
              <a:t>Poor understanding of the contraindications / patient’s condition </a:t>
            </a:r>
          </a:p>
          <a:p>
            <a:r>
              <a:rPr lang="en-US" altLang="en-US" dirty="0"/>
              <a:t>Concerns regarding insurance cover </a:t>
            </a:r>
          </a:p>
          <a:p>
            <a:endParaRPr lang="en-US" altLang="en-US" dirty="0"/>
          </a:p>
          <a:p>
            <a:r>
              <a:rPr lang="en-GB" altLang="en-US" b="1" u="sng" dirty="0"/>
              <a:t>First, do NO HARM</a:t>
            </a:r>
            <a:endParaRPr lang="en-US" altLang="en-US" b="1" u="sng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1">
            <a:extLst>
              <a:ext uri="{FF2B5EF4-FFF2-40B4-BE49-F238E27FC236}">
                <a16:creationId xmlns:a16="http://schemas.microsoft.com/office/drawing/2014/main" id="{538C6CE2-5300-409E-8FFF-BB665AA99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56792"/>
            <a:ext cx="8229600" cy="1728192"/>
          </a:xfrm>
        </p:spPr>
        <p:txBody>
          <a:bodyPr/>
          <a:lstStyle/>
          <a:p>
            <a:r>
              <a:rPr lang="en-US" altLang="en-US" dirty="0"/>
              <a:t>Contraindications of Complementary Therapies - examples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1">
            <a:extLst>
              <a:ext uri="{FF2B5EF4-FFF2-40B4-BE49-F238E27FC236}">
                <a16:creationId xmlns:a16="http://schemas.microsoft.com/office/drawing/2014/main" id="{538C6CE2-5300-409E-8FFF-BB665AA99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/>
          <a:lstStyle/>
          <a:p>
            <a:r>
              <a:rPr lang="en-US" altLang="en-US" dirty="0"/>
              <a:t>Acupuncture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846C9-FD43-40C5-8908-976CF1DFA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endParaRPr lang="en-US" sz="2400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i="1" dirty="0"/>
              <a:t>’Two specific contraindications deserve special mention: patients with an </a:t>
            </a:r>
            <a:r>
              <a:rPr lang="en-GB" sz="2400" b="1" i="1" dirty="0"/>
              <a:t>AICD</a:t>
            </a:r>
            <a:r>
              <a:rPr lang="en-GB" sz="2400" i="1" dirty="0"/>
              <a:t> (artificial implantable cardioverter defibrillators) should avoid any electromagnetic stimulation that might be used as a form of acupuncture. Also, it is not recommended that patients that suffer or are predisposed to suffer from </a:t>
            </a:r>
            <a:r>
              <a:rPr lang="en-GB" sz="2400" b="1" i="1" dirty="0"/>
              <a:t>psychosis or delusion </a:t>
            </a:r>
            <a:r>
              <a:rPr lang="en-GB" sz="2400" i="1" dirty="0"/>
              <a:t>undergo acupuncture as well’.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3106310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itle 1">
            <a:extLst>
              <a:ext uri="{FF2B5EF4-FFF2-40B4-BE49-F238E27FC236}">
                <a16:creationId xmlns:a16="http://schemas.microsoft.com/office/drawing/2014/main" id="{A8BA06FA-A8F6-4F4E-A139-16435B0E1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150" y="104775"/>
            <a:ext cx="8229600" cy="339725"/>
          </a:xfrm>
        </p:spPr>
        <p:txBody>
          <a:bodyPr/>
          <a:lstStyle/>
          <a:p>
            <a:r>
              <a:rPr lang="en-US" altLang="en-US"/>
              <a:t>Reflexology </a:t>
            </a:r>
          </a:p>
        </p:txBody>
      </p:sp>
      <p:pic>
        <p:nvPicPr>
          <p:cNvPr id="37890" name="Content Placeholder 6" descr="Table&#10;&#10;Description automatically generated">
            <a:extLst>
              <a:ext uri="{FF2B5EF4-FFF2-40B4-BE49-F238E27FC236}">
                <a16:creationId xmlns:a16="http://schemas.microsoft.com/office/drawing/2014/main" id="{C564F76A-5150-4E62-B0CC-EC205A43DBE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950" y="741363"/>
            <a:ext cx="8928100" cy="59801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>
            <a:extLst>
              <a:ext uri="{FF2B5EF4-FFF2-40B4-BE49-F238E27FC236}">
                <a16:creationId xmlns:a16="http://schemas.microsoft.com/office/drawing/2014/main" id="{8833AB8B-B5C3-4011-AA7E-2795FBECB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Alexander Technique </a:t>
            </a:r>
          </a:p>
        </p:txBody>
      </p:sp>
      <p:sp>
        <p:nvSpPr>
          <p:cNvPr id="38914" name="Content Placeholder 2">
            <a:extLst>
              <a:ext uri="{FF2B5EF4-FFF2-40B4-BE49-F238E27FC236}">
                <a16:creationId xmlns:a16="http://schemas.microsoft.com/office/drawing/2014/main" id="{E13E1399-93D4-4F91-953F-152F78DC6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800" dirty="0"/>
              <a:t>For most people, Alexander technique lessons are safe and pose no health risks. No manipulation of your body is involved, just gentle touch.</a:t>
            </a:r>
          </a:p>
          <a:p>
            <a:endParaRPr lang="en-GB" altLang="en-US" sz="2800" dirty="0"/>
          </a:p>
          <a:p>
            <a:r>
              <a:rPr lang="en-GB" altLang="en-US" sz="2800" dirty="0"/>
              <a:t>However, the technique may not be suitable for certain people, such as those with specific spinal problems such as an injury or slipped disc.</a:t>
            </a:r>
          </a:p>
          <a:p>
            <a:endParaRPr lang="en-US" altLang="en-US" sz="28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>
            <a:extLst>
              <a:ext uri="{FF2B5EF4-FFF2-40B4-BE49-F238E27FC236}">
                <a16:creationId xmlns:a16="http://schemas.microsoft.com/office/drawing/2014/main" id="{A554B8E7-A694-424F-AC7C-26D5EC7FF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268139"/>
          </a:xfrm>
        </p:spPr>
        <p:txBody>
          <a:bodyPr/>
          <a:lstStyle/>
          <a:p>
            <a:r>
              <a:rPr lang="en-US" altLang="en-US" dirty="0"/>
              <a:t>Yoga </a:t>
            </a:r>
          </a:p>
        </p:txBody>
      </p:sp>
      <p:pic>
        <p:nvPicPr>
          <p:cNvPr id="39941" name="Picture 2">
            <a:extLst>
              <a:ext uri="{FF2B5EF4-FFF2-40B4-BE49-F238E27FC236}">
                <a16:creationId xmlns:a16="http://schemas.microsoft.com/office/drawing/2014/main" id="{EED6AF0C-E3F7-45C8-A1B8-70EBEEE9E0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"/>
          <a:stretch/>
        </p:blipFill>
        <p:spPr bwMode="auto">
          <a:xfrm>
            <a:off x="323528" y="692696"/>
            <a:ext cx="8229600" cy="614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002C7E2-8F63-4364-BB5A-696BB4D3C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844824"/>
            <a:ext cx="8064896" cy="3700339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An alternative method may cause side effects. Or it may cause other drugs or supplements to not work as well.</a:t>
            </a:r>
          </a:p>
          <a:p>
            <a:pPr>
              <a:defRPr/>
            </a:pPr>
            <a:r>
              <a:rPr lang="en-GB" sz="2400" dirty="0"/>
              <a:t>The cancer may worsen while using an alternative therapy because it does not stop the cancer growth. And options for starting a standard treatment may become increasingly limited because of the severity of the cancer.</a:t>
            </a:r>
          </a:p>
          <a:p>
            <a:pPr>
              <a:defRPr/>
            </a:pPr>
            <a:r>
              <a:rPr lang="en-GB" sz="2400" dirty="0"/>
              <a:t>There are no effective replacements for standard cancer treatment. </a:t>
            </a:r>
            <a:endParaRPr lang="en-US" sz="24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5E46A75-489E-4CCA-B429-4AC1C2686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24197"/>
          </a:xfrm>
        </p:spPr>
        <p:txBody>
          <a:bodyPr/>
          <a:lstStyle/>
          <a:p>
            <a:r>
              <a:rPr lang="en-US" altLang="en-US" dirty="0"/>
              <a:t>Risks of alternative therapies (based on cancer example)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10FEE-6CE9-4ABF-A04B-75D244C52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Recap/Discussion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F92F4EA2-82D0-42F5-946B-C7A684917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844824"/>
            <a:ext cx="8064896" cy="3700339"/>
          </a:xfrm>
        </p:spPr>
        <p:txBody>
          <a:bodyPr/>
          <a:lstStyle/>
          <a:p>
            <a:pPr>
              <a:defRPr/>
            </a:pPr>
            <a:r>
              <a:rPr lang="en-US" sz="2800" dirty="0"/>
              <a:t>What new information did you learn today?</a:t>
            </a:r>
          </a:p>
          <a:p>
            <a:pPr>
              <a:defRPr/>
            </a:pPr>
            <a:endParaRPr lang="en-US" sz="2800" dirty="0"/>
          </a:p>
          <a:p>
            <a:pPr>
              <a:defRPr/>
            </a:pPr>
            <a:r>
              <a:rPr lang="en-US" sz="2800" dirty="0"/>
              <a:t>How can you implement this in practice?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B2BDD-7ED8-46AF-8A4D-164FBB4DF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66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3862764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171</TotalTime>
  <Words>1084</Words>
  <Application>Microsoft Office PowerPoint</Application>
  <PresentationFormat>On-screen Show (4:3)</PresentationFormat>
  <Paragraphs>103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Myriad Pro</vt:lpstr>
      <vt:lpstr>Verdana</vt:lpstr>
      <vt:lpstr>20140311PresentationUWTSDTemplate</vt:lpstr>
      <vt:lpstr>BMHP5001  Complementary Therapies   Week 4: Efficacy/Effectiveness and Contraindications of CTs</vt:lpstr>
      <vt:lpstr>MODULE AIM &amp; LEARNING OUTCOMES</vt:lpstr>
      <vt:lpstr>Lesson Objectives</vt:lpstr>
      <vt:lpstr>Discussion </vt:lpstr>
      <vt:lpstr>CTs Great Expectations </vt:lpstr>
      <vt:lpstr>PowerPoint Presentation</vt:lpstr>
      <vt:lpstr>Indications (claims) vs benefits and risks of CTs </vt:lpstr>
      <vt:lpstr>PowerPoint Presentation</vt:lpstr>
      <vt:lpstr>PowerPoint Presentation</vt:lpstr>
      <vt:lpstr>Let’s look at some therapies in more details </vt:lpstr>
      <vt:lpstr>PowerPoint Presentation</vt:lpstr>
      <vt:lpstr>Examples of studies evaluating effectiveness </vt:lpstr>
      <vt:lpstr>PowerPoint Presentation</vt:lpstr>
      <vt:lpstr>PowerPoint Presentation</vt:lpstr>
      <vt:lpstr>PowerPoint Presentation</vt:lpstr>
      <vt:lpstr>PowerPoint Presentation</vt:lpstr>
      <vt:lpstr>Activity </vt:lpstr>
      <vt:lpstr>Discussion </vt:lpstr>
      <vt:lpstr>Difficulties in evaluating the efficacy / effectiveness of CTs</vt:lpstr>
      <vt:lpstr>Difficulties in evaluating the efficacy / effectiveness of CTs</vt:lpstr>
      <vt:lpstr>Information from NICE </vt:lpstr>
      <vt:lpstr>Activity</vt:lpstr>
      <vt:lpstr>Contraindications </vt:lpstr>
      <vt:lpstr>To treat, or not to treat</vt:lpstr>
      <vt:lpstr>Contraindications of Complementary Therapies - examples </vt:lpstr>
      <vt:lpstr>Acupuncture  </vt:lpstr>
      <vt:lpstr>Reflexology </vt:lpstr>
      <vt:lpstr>Alexander Technique </vt:lpstr>
      <vt:lpstr>Yoga </vt:lpstr>
      <vt:lpstr>Risks of alternative therapies (based on cancer example) </vt:lpstr>
      <vt:lpstr>Recap/Discussion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Eleni Koutsogeorgou</cp:lastModifiedBy>
  <cp:revision>97</cp:revision>
  <cp:lastPrinted>2018-07-02T15:32:24Z</cp:lastPrinted>
  <dcterms:created xsi:type="dcterms:W3CDTF">2002-10-07T19:43:58Z</dcterms:created>
  <dcterms:modified xsi:type="dcterms:W3CDTF">2021-10-31T09:44:28Z</dcterms:modified>
</cp:coreProperties>
</file>