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59" r:id="rId6"/>
    <p:sldId id="261" r:id="rId7"/>
    <p:sldId id="262" r:id="rId8"/>
    <p:sldId id="263" r:id="rId9"/>
    <p:sldId id="265" r:id="rId10"/>
    <p:sldId id="267" r:id="rId11"/>
    <p:sldId id="268" r:id="rId12"/>
    <p:sldId id="269" r:id="rId13"/>
    <p:sldId id="270" r:id="rId14"/>
    <p:sldId id="271"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10/19/2015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Phenomenology and Existentialism: </a:t>
            </a:r>
            <a:r>
              <a:rPr lang="en-GB" dirty="0" smtClean="0"/>
              <a:t>overview </a:t>
            </a:r>
            <a:endParaRPr lang="en-GB" dirty="0"/>
          </a:p>
        </p:txBody>
      </p:sp>
      <p:sp>
        <p:nvSpPr>
          <p:cNvPr id="3" name="Subtitle 2"/>
          <p:cNvSpPr>
            <a:spLocks noGrp="1"/>
          </p:cNvSpPr>
          <p:nvPr>
            <p:ph type="subTitle" idx="1"/>
          </p:nvPr>
        </p:nvSpPr>
        <p:spPr/>
        <p:txBody>
          <a:bodyPr>
            <a:normAutofit/>
          </a:bodyPr>
          <a:lstStyle/>
          <a:p>
            <a:pPr algn="ctr"/>
            <a:r>
              <a:rPr lang="en-GB" sz="2400" dirty="0" smtClean="0"/>
              <a:t>Author Af davis</a:t>
            </a:r>
          </a:p>
          <a:p>
            <a:pPr algn="ctr"/>
            <a:r>
              <a:rPr lang="en-GB" sz="2400" dirty="0" smtClean="0"/>
              <a:t>csph6007</a:t>
            </a:r>
            <a:endParaRPr lang="en-GB" sz="2400" dirty="0"/>
          </a:p>
        </p:txBody>
      </p:sp>
    </p:spTree>
    <p:extLst>
      <p:ext uri="{BB962C8B-B14F-4D97-AF65-F5344CB8AC3E}">
        <p14:creationId xmlns:p14="http://schemas.microsoft.com/office/powerpoint/2010/main" val="2995670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33830"/>
            <a:ext cx="10131425" cy="1204684"/>
          </a:xfrm>
        </p:spPr>
        <p:txBody>
          <a:bodyPr/>
          <a:lstStyle/>
          <a:p>
            <a:r>
              <a:rPr lang="en-GB" dirty="0" smtClean="0"/>
              <a:t>Overview of material </a:t>
            </a:r>
            <a:endParaRPr lang="en-GB" dirty="0"/>
          </a:p>
        </p:txBody>
      </p:sp>
      <p:sp>
        <p:nvSpPr>
          <p:cNvPr id="3" name="Content Placeholder 2"/>
          <p:cNvSpPr>
            <a:spLocks noGrp="1"/>
          </p:cNvSpPr>
          <p:nvPr>
            <p:ph idx="1"/>
          </p:nvPr>
        </p:nvSpPr>
        <p:spPr>
          <a:xfrm>
            <a:off x="685801" y="1364343"/>
            <a:ext cx="10131425" cy="5370285"/>
          </a:xfrm>
        </p:spPr>
        <p:txBody>
          <a:bodyPr>
            <a:normAutofit/>
          </a:bodyPr>
          <a:lstStyle/>
          <a:p>
            <a:r>
              <a:rPr lang="en-GB" sz="2400" dirty="0" smtClean="0"/>
              <a:t>The term phenomenology – broadly construed, concerns a renewed philosophical and emerging psychological interest in studying the immediate and immanent qualities or properties of consciousness and the experiential mind.</a:t>
            </a:r>
          </a:p>
          <a:p>
            <a:endParaRPr lang="en-GB" sz="2400" dirty="0"/>
          </a:p>
          <a:p>
            <a:r>
              <a:rPr lang="en-GB" sz="2400" dirty="0" smtClean="0"/>
              <a:t>While the term phenomenology emerges in Kant and Hegel  it undergoes an insightful and overtly methodological turn in the philosophical psychology of Franz Brentano (1838 – 1917) who rehabilitates a much earlier scholastic and medieval or metaphysical interest in the ‘directedness’ or ‘aboutness’ of mental states.</a:t>
            </a:r>
          </a:p>
          <a:p>
            <a:endParaRPr lang="en-GB" sz="2400" dirty="0"/>
          </a:p>
          <a:p>
            <a:r>
              <a:rPr lang="en-GB" sz="2400" dirty="0" smtClean="0"/>
              <a:t>He noted that mental states always seem to exhibit intentionality when examined and are always directed toward ‘something’. </a:t>
            </a:r>
            <a:endParaRPr lang="en-GB" sz="2400" dirty="0"/>
          </a:p>
        </p:txBody>
      </p:sp>
      <p:pic>
        <p:nvPicPr>
          <p:cNvPr id="4" name="Picture 3"/>
          <p:cNvPicPr>
            <a:picLocks noChangeAspect="1"/>
          </p:cNvPicPr>
          <p:nvPr/>
        </p:nvPicPr>
        <p:blipFill>
          <a:blip r:embed="rId2"/>
          <a:stretch>
            <a:fillRect/>
          </a:stretch>
        </p:blipFill>
        <p:spPr>
          <a:xfrm>
            <a:off x="10331451" y="75407"/>
            <a:ext cx="1744436" cy="1721529"/>
          </a:xfrm>
          <a:prstGeom prst="rect">
            <a:avLst/>
          </a:prstGeom>
        </p:spPr>
      </p:pic>
    </p:spTree>
    <p:extLst>
      <p:ext uri="{BB962C8B-B14F-4D97-AF65-F5344CB8AC3E}">
        <p14:creationId xmlns:p14="http://schemas.microsoft.com/office/powerpoint/2010/main" val="943390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Phenomenology broadly construed</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Broadly construed, phenomenology – in the manner of Edmund Husserl is a philosophical and proto psychological return to the introspective ‘subject position’ of Descartes and Kant and an examination of the contents and structure of consciousness. </a:t>
            </a:r>
          </a:p>
          <a:p>
            <a:endParaRPr lang="en-GB" sz="2400" dirty="0"/>
          </a:p>
          <a:p>
            <a:r>
              <a:rPr lang="en-GB" sz="2400" dirty="0" smtClean="0"/>
              <a:t>It exhibits Kantian preoccupation with the categories of experience and fundamental apriori conditions whereat we </a:t>
            </a:r>
            <a:r>
              <a:rPr lang="en-GB" sz="2400" dirty="0" smtClean="0"/>
              <a:t>‘grasp’ reality </a:t>
            </a:r>
            <a:r>
              <a:rPr lang="en-GB" sz="2400" dirty="0" smtClean="0"/>
              <a:t>and its content and </a:t>
            </a:r>
            <a:r>
              <a:rPr lang="en-GB" sz="2400" dirty="0" smtClean="0"/>
              <a:t>inasmuch as it shares elements of a reductive </a:t>
            </a:r>
            <a:r>
              <a:rPr lang="en-GB" sz="2400" dirty="0" smtClean="0"/>
              <a:t>paring down of experiential content to a singularity </a:t>
            </a:r>
            <a:r>
              <a:rPr lang="en-GB" sz="2400" dirty="0" smtClean="0"/>
              <a:t>or Cartesian </a:t>
            </a:r>
            <a:r>
              <a:rPr lang="en-GB" sz="2400" dirty="0" smtClean="0"/>
              <a:t>‘I’ , it draws </a:t>
            </a:r>
            <a:r>
              <a:rPr lang="en-GB" sz="2400" dirty="0" smtClean="0"/>
              <a:t>on the relatively </a:t>
            </a:r>
            <a:r>
              <a:rPr lang="en-GB" sz="2400" dirty="0" smtClean="0"/>
              <a:t>disparate </a:t>
            </a:r>
            <a:r>
              <a:rPr lang="en-GB" sz="2400" dirty="0" smtClean="0"/>
              <a:t>and fuzzy fascinations </a:t>
            </a:r>
            <a:r>
              <a:rPr lang="en-GB" sz="2400" dirty="0" smtClean="0"/>
              <a:t>of idealism </a:t>
            </a:r>
            <a:r>
              <a:rPr lang="en-GB" sz="2400" dirty="0" smtClean="0"/>
              <a:t>along side the more assured methodological steps of a scientific enquiry.  </a:t>
            </a:r>
            <a:endParaRPr lang="en-GB" sz="2400" dirty="0"/>
          </a:p>
        </p:txBody>
      </p:sp>
    </p:spTree>
    <p:extLst>
      <p:ext uri="{BB962C8B-B14F-4D97-AF65-F5344CB8AC3E}">
        <p14:creationId xmlns:p14="http://schemas.microsoft.com/office/powerpoint/2010/main" val="2609144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brief intellectual history of Husserl</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Husserl was a mathematician by training and as a mathematician seemed  characteristically fascinated with certainty and the ‘flip side’ of certainty; scepticism </a:t>
            </a:r>
            <a:r>
              <a:rPr lang="en-GB" sz="2400" dirty="0" smtClean="0"/>
              <a:t>and psychologism.</a:t>
            </a:r>
            <a:endParaRPr lang="en-GB" sz="2400" dirty="0" smtClean="0"/>
          </a:p>
          <a:p>
            <a:endParaRPr lang="en-GB" sz="2400" dirty="0"/>
          </a:p>
          <a:p>
            <a:r>
              <a:rPr lang="en-GB" sz="2400" dirty="0" smtClean="0"/>
              <a:t>His first book was on arithmetic but as his interests </a:t>
            </a:r>
            <a:r>
              <a:rPr lang="en-GB" sz="2400" dirty="0" smtClean="0"/>
              <a:t>became more psychological and philosophical his </a:t>
            </a:r>
            <a:r>
              <a:rPr lang="en-GB" sz="2400" dirty="0" smtClean="0"/>
              <a:t>reputation </a:t>
            </a:r>
            <a:r>
              <a:rPr lang="en-GB" sz="2400" dirty="0" smtClean="0"/>
              <a:t>has become associated with his proto phenomenological method and work published in the </a:t>
            </a:r>
            <a:r>
              <a:rPr lang="en-GB" sz="2400" dirty="0" smtClean="0"/>
              <a:t>early </a:t>
            </a:r>
            <a:r>
              <a:rPr lang="en-GB" sz="2400" dirty="0" smtClean="0"/>
              <a:t>1900s </a:t>
            </a:r>
            <a:r>
              <a:rPr lang="en-GB" sz="2400" dirty="0" smtClean="0"/>
              <a:t>in which he set about </a:t>
            </a:r>
            <a:r>
              <a:rPr lang="en-GB" sz="2400" dirty="0" smtClean="0"/>
              <a:t>investigating how examining </a:t>
            </a:r>
            <a:r>
              <a:rPr lang="en-GB" sz="2400" dirty="0" smtClean="0"/>
              <a:t>and classifying the many  conditions or myriad of different ways (structures) </a:t>
            </a:r>
            <a:r>
              <a:rPr lang="en-GB" sz="2400" i="1" dirty="0" smtClean="0"/>
              <a:t>in</a:t>
            </a:r>
            <a:r>
              <a:rPr lang="en-GB" sz="2400" dirty="0" smtClean="0"/>
              <a:t> which we encounter and experience </a:t>
            </a:r>
            <a:r>
              <a:rPr lang="en-GB" sz="2400" dirty="0" smtClean="0"/>
              <a:t>objects informs us of the fundamental and essential nature </a:t>
            </a:r>
            <a:r>
              <a:rPr lang="en-GB" sz="2400" i="1" dirty="0" smtClean="0"/>
              <a:t>of</a:t>
            </a:r>
            <a:r>
              <a:rPr lang="en-GB" sz="2400" dirty="0" smtClean="0"/>
              <a:t> consciousness. </a:t>
            </a:r>
            <a:endParaRPr lang="en-GB" sz="2400" dirty="0"/>
          </a:p>
        </p:txBody>
      </p:sp>
      <p:pic>
        <p:nvPicPr>
          <p:cNvPr id="4" name="Picture 3"/>
          <p:cNvPicPr>
            <a:picLocks noChangeAspect="1"/>
          </p:cNvPicPr>
          <p:nvPr/>
        </p:nvPicPr>
        <p:blipFill>
          <a:blip r:embed="rId2"/>
          <a:stretch>
            <a:fillRect/>
          </a:stretch>
        </p:blipFill>
        <p:spPr>
          <a:xfrm>
            <a:off x="9910535" y="116114"/>
            <a:ext cx="2095500" cy="1949753"/>
          </a:xfrm>
          <a:prstGeom prst="rect">
            <a:avLst/>
          </a:prstGeom>
        </p:spPr>
      </p:pic>
    </p:spTree>
    <p:extLst>
      <p:ext uri="{BB962C8B-B14F-4D97-AF65-F5344CB8AC3E}">
        <p14:creationId xmlns:p14="http://schemas.microsoft.com/office/powerpoint/2010/main" val="3183662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transcendental phenomenology of Edmund Husserl</a:t>
            </a:r>
            <a:endParaRPr lang="en-GB" dirty="0"/>
          </a:p>
        </p:txBody>
      </p:sp>
      <p:sp>
        <p:nvSpPr>
          <p:cNvPr id="3" name="Content Placeholder 2"/>
          <p:cNvSpPr>
            <a:spLocks noGrp="1"/>
          </p:cNvSpPr>
          <p:nvPr>
            <p:ph idx="1"/>
          </p:nvPr>
        </p:nvSpPr>
        <p:spPr/>
        <p:txBody>
          <a:bodyPr>
            <a:normAutofit fontScale="77500" lnSpcReduction="20000"/>
          </a:bodyPr>
          <a:lstStyle/>
          <a:p>
            <a:r>
              <a:rPr lang="en-GB" sz="2400" dirty="0" smtClean="0"/>
              <a:t>Husserl building on the insights of Franz Brentano – whose lectures he attended, acknowledges as a fundamental tenet of consciousness that we are always ‘conscious of something’. </a:t>
            </a:r>
          </a:p>
          <a:p>
            <a:endParaRPr lang="en-GB" sz="2400" dirty="0"/>
          </a:p>
          <a:p>
            <a:r>
              <a:rPr lang="en-GB" sz="2400" dirty="0" smtClean="0"/>
              <a:t>In so far as you are always conscious of something, a book, a plan, a mood or a tree then no study of consciousness can be made independently of what its is conscious </a:t>
            </a:r>
            <a:r>
              <a:rPr lang="en-GB" sz="2400" dirty="0" smtClean="0"/>
              <a:t>of but it is nonetheless not dependent on what an objective world can reveal. </a:t>
            </a:r>
            <a:endParaRPr lang="en-GB" sz="2400" dirty="0" smtClean="0"/>
          </a:p>
          <a:p>
            <a:endParaRPr lang="en-GB" sz="2400" dirty="0"/>
          </a:p>
          <a:p>
            <a:r>
              <a:rPr lang="en-GB" sz="2400" dirty="0" smtClean="0"/>
              <a:t>We can therefore deliberate on the surprising </a:t>
            </a:r>
            <a:r>
              <a:rPr lang="en-GB" sz="2400" dirty="0" smtClean="0"/>
              <a:t>and unique features of consciousness </a:t>
            </a:r>
            <a:r>
              <a:rPr lang="en-GB" sz="2400" dirty="0" smtClean="0"/>
              <a:t>or when </a:t>
            </a:r>
            <a:r>
              <a:rPr lang="en-GB" sz="2400" dirty="0" smtClean="0"/>
              <a:t>you enquire in </a:t>
            </a:r>
            <a:r>
              <a:rPr lang="en-GB" sz="2400" dirty="0" smtClean="0"/>
              <a:t>a ‘directed</a:t>
            </a:r>
            <a:r>
              <a:rPr lang="en-GB" sz="2400" dirty="0" smtClean="0"/>
              <a:t>’ </a:t>
            </a:r>
            <a:r>
              <a:rPr lang="en-GB" sz="2400" dirty="0" smtClean="0"/>
              <a:t>fashion then one can </a:t>
            </a:r>
            <a:r>
              <a:rPr lang="en-GB" sz="2400" dirty="0" smtClean="0"/>
              <a:t>be conscious of the winged horse – Pegasus, even though the object does not exist or be aware of the constellation of Orion  instantaneously – some hundreds of light years away. These </a:t>
            </a:r>
            <a:r>
              <a:rPr lang="en-GB" sz="2400" dirty="0" smtClean="0"/>
              <a:t>some of the many features of consciousness that exercise the interest of the phenomenologist</a:t>
            </a:r>
            <a:r>
              <a:rPr lang="en-GB" sz="2400" dirty="0" smtClean="0"/>
              <a:t>.     </a:t>
            </a:r>
            <a:endParaRPr lang="en-GB" sz="2400" dirty="0"/>
          </a:p>
        </p:txBody>
      </p:sp>
    </p:spTree>
    <p:extLst>
      <p:ext uri="{BB962C8B-B14F-4D97-AF65-F5344CB8AC3E}">
        <p14:creationId xmlns:p14="http://schemas.microsoft.com/office/powerpoint/2010/main" val="2943307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10131425" cy="986971"/>
          </a:xfrm>
        </p:spPr>
        <p:txBody>
          <a:bodyPr>
            <a:normAutofit fontScale="90000"/>
          </a:bodyPr>
          <a:lstStyle/>
          <a:p>
            <a:r>
              <a:rPr lang="en-GB" dirty="0" smtClean="0"/>
              <a:t>Transcendental phenomenology: Bracketing or epoche: </a:t>
            </a:r>
            <a:endParaRPr lang="en-GB" dirty="0"/>
          </a:p>
        </p:txBody>
      </p:sp>
      <p:sp>
        <p:nvSpPr>
          <p:cNvPr id="3" name="Content Placeholder 2"/>
          <p:cNvSpPr>
            <a:spLocks noGrp="1"/>
          </p:cNvSpPr>
          <p:nvPr>
            <p:ph idx="1"/>
          </p:nvPr>
        </p:nvSpPr>
        <p:spPr>
          <a:xfrm>
            <a:off x="685801" y="2142067"/>
            <a:ext cx="10131425" cy="4563533"/>
          </a:xfrm>
        </p:spPr>
        <p:txBody>
          <a:bodyPr>
            <a:normAutofit fontScale="85000" lnSpcReduction="20000"/>
          </a:bodyPr>
          <a:lstStyle/>
          <a:p>
            <a:r>
              <a:rPr lang="en-GB" sz="2400" dirty="0" smtClean="0"/>
              <a:t>‘The whole world, when one is in the phenomenological attitude, is not accepted as actuality but only as actuality – phenomenon (Husserl in Law 2007: 253).   </a:t>
            </a:r>
          </a:p>
          <a:p>
            <a:endParaRPr lang="en-GB" sz="2400" dirty="0"/>
          </a:p>
          <a:p>
            <a:r>
              <a:rPr lang="en-GB" sz="2400" dirty="0" smtClean="0"/>
              <a:t>To give an example : when I am sitting quietly in the library, I am aware of  my immediate environment and the impressions it makes on my conscious mind, the table in front of me and the books upon it.  The computer screen, my aims and goals and worries.  This is not especially interesting but, thinks Husserl, that these mental states are directed towards objects; </a:t>
            </a:r>
            <a:r>
              <a:rPr lang="en-GB" sz="2400" i="1" dirty="0" smtClean="0"/>
              <a:t>is</a:t>
            </a:r>
            <a:r>
              <a:rPr lang="en-GB" sz="2400" dirty="0" smtClean="0"/>
              <a:t>.</a:t>
            </a:r>
          </a:p>
          <a:p>
            <a:endParaRPr lang="en-GB" sz="2400" dirty="0"/>
          </a:p>
          <a:p>
            <a:r>
              <a:rPr lang="en-GB" sz="2400" dirty="0" smtClean="0"/>
              <a:t>I may be dreaming any of this </a:t>
            </a:r>
            <a:r>
              <a:rPr lang="en-GB" sz="2400" dirty="0" smtClean="0"/>
              <a:t>according to Descartes but that we TAKE </a:t>
            </a:r>
            <a:r>
              <a:rPr lang="en-GB" sz="2400" dirty="0" smtClean="0"/>
              <a:t>it that our conscious minds are intentionally directed towards </a:t>
            </a:r>
            <a:r>
              <a:rPr lang="en-GB" sz="2400" dirty="0" smtClean="0"/>
              <a:t>these ‘objects’ and perceives </a:t>
            </a:r>
            <a:r>
              <a:rPr lang="en-GB" sz="2400" dirty="0" smtClean="0"/>
              <a:t>them all differently and in a distinctive </a:t>
            </a:r>
            <a:r>
              <a:rPr lang="en-GB" sz="2400" dirty="0" smtClean="0"/>
              <a:t>fashion </a:t>
            </a:r>
            <a:r>
              <a:rPr lang="en-GB" sz="2400" i="1" dirty="0" smtClean="0"/>
              <a:t>is</a:t>
            </a:r>
            <a:r>
              <a:rPr lang="en-GB" sz="2400" dirty="0" smtClean="0"/>
              <a:t> what truly matters to a phenomenologist. In so far as this is the case or entrenched Cartesian concerns about whether we can know anything with any certainty at all, diminishes as our focus shifts from the objective world to our experiences of it.</a:t>
            </a:r>
            <a:endParaRPr lang="en-GB" sz="2400" dirty="0"/>
          </a:p>
        </p:txBody>
      </p:sp>
    </p:spTree>
    <p:extLst>
      <p:ext uri="{BB962C8B-B14F-4D97-AF65-F5344CB8AC3E}">
        <p14:creationId xmlns:p14="http://schemas.microsoft.com/office/powerpoint/2010/main" val="14985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phenomenological taxonomy</a:t>
            </a:r>
            <a:endParaRPr lang="en-GB" dirty="0"/>
          </a:p>
        </p:txBody>
      </p:sp>
      <p:sp>
        <p:nvSpPr>
          <p:cNvPr id="3" name="Content Placeholder 2"/>
          <p:cNvSpPr>
            <a:spLocks noGrp="1"/>
          </p:cNvSpPr>
          <p:nvPr>
            <p:ph idx="1"/>
          </p:nvPr>
        </p:nvSpPr>
        <p:spPr>
          <a:xfrm>
            <a:off x="685801" y="1764407"/>
            <a:ext cx="10131425" cy="4026794"/>
          </a:xfrm>
        </p:spPr>
        <p:txBody>
          <a:bodyPr>
            <a:normAutofit fontScale="92500" lnSpcReduction="10000"/>
          </a:bodyPr>
          <a:lstStyle/>
          <a:p>
            <a:r>
              <a:rPr lang="en-GB" sz="2400" dirty="0" smtClean="0"/>
              <a:t>The Eidetic : ‘… a term devised by Husserl  … for the intuition of essences, which is the  of phenomenological enquiry’ (Mautner 2005).  </a:t>
            </a:r>
          </a:p>
          <a:p>
            <a:endParaRPr lang="en-GB" sz="2400" dirty="0"/>
          </a:p>
          <a:p>
            <a:r>
              <a:rPr lang="en-GB" sz="2400" dirty="0" smtClean="0"/>
              <a:t>The </a:t>
            </a:r>
            <a:r>
              <a:rPr lang="en-GB" sz="2400" dirty="0" err="1" smtClean="0"/>
              <a:t>Noema</a:t>
            </a:r>
            <a:r>
              <a:rPr lang="en-GB" sz="2400" dirty="0" smtClean="0"/>
              <a:t>:  ‘… consists of that which makes the act have the character of experience of an object, together with the particular manner of experiencing’ (Mautner 2005)</a:t>
            </a:r>
          </a:p>
          <a:p>
            <a:endParaRPr lang="en-GB" sz="2400" dirty="0"/>
          </a:p>
          <a:p>
            <a:r>
              <a:rPr lang="en-GB" sz="2400" dirty="0" smtClean="0"/>
              <a:t>Epoche: Bracketing of </a:t>
            </a:r>
            <a:r>
              <a:rPr lang="en-GB" sz="2400" dirty="0" smtClean="0"/>
              <a:t>(off) metal presuppositions. Bracketing off  peripheral presuppositions in order to examine the essential propositional </a:t>
            </a:r>
            <a:r>
              <a:rPr lang="en-GB" sz="2400" dirty="0" smtClean="0"/>
              <a:t>content </a:t>
            </a:r>
            <a:r>
              <a:rPr lang="en-GB" sz="2400" dirty="0" smtClean="0"/>
              <a:t>(of language</a:t>
            </a:r>
            <a:r>
              <a:rPr lang="en-GB" sz="2400" dirty="0" smtClean="0"/>
              <a:t>) or affective elements that attach to this directedness. This </a:t>
            </a:r>
            <a:r>
              <a:rPr lang="en-GB" sz="2400" dirty="0" smtClean="0"/>
              <a:t>reduction is a key move in the  </a:t>
            </a:r>
            <a:r>
              <a:rPr lang="en-GB" sz="2400" dirty="0" smtClean="0"/>
              <a:t>exploration of </a:t>
            </a:r>
            <a:r>
              <a:rPr lang="en-GB" sz="2400" dirty="0" smtClean="0"/>
              <a:t>our consciousness</a:t>
            </a:r>
            <a:r>
              <a:rPr lang="en-GB" sz="2400" dirty="0" smtClean="0"/>
              <a:t>. </a:t>
            </a:r>
            <a:endParaRPr lang="en-GB" sz="2400" dirty="0"/>
          </a:p>
        </p:txBody>
      </p:sp>
    </p:spTree>
    <p:extLst>
      <p:ext uri="{BB962C8B-B14F-4D97-AF65-F5344CB8AC3E}">
        <p14:creationId xmlns:p14="http://schemas.microsoft.com/office/powerpoint/2010/main" val="264521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Husserl’s phenomenology : the aims conjectures and ultimate failure </a:t>
            </a:r>
            <a:endParaRPr lang="en-GB" dirty="0"/>
          </a:p>
        </p:txBody>
      </p:sp>
      <p:sp>
        <p:nvSpPr>
          <p:cNvPr id="3" name="Content Placeholder 2"/>
          <p:cNvSpPr>
            <a:spLocks noGrp="1"/>
          </p:cNvSpPr>
          <p:nvPr>
            <p:ph idx="1"/>
          </p:nvPr>
        </p:nvSpPr>
        <p:spPr/>
        <p:txBody>
          <a:bodyPr/>
          <a:lstStyle/>
          <a:p>
            <a:r>
              <a:rPr lang="en-GB" dirty="0" smtClean="0"/>
              <a:t>While it cannot be disputed that Husserl’s initial work is sublimely gifted in its pinpointing that consciousness has a property of directedness or intentionality, and it is these features and the identifying and bracketing off of presuppositions or theories on the periphery which liberated Heidegger and Sartre and  an Merleau ponty it is hard not to concede that these writers surpassed Husserl and refined his work and approach in areas that he was only just articulating shortly before he died.</a:t>
            </a:r>
            <a:endParaRPr lang="en-GB" dirty="0"/>
          </a:p>
        </p:txBody>
      </p:sp>
    </p:spTree>
    <p:extLst>
      <p:ext uri="{BB962C8B-B14F-4D97-AF65-F5344CB8AC3E}">
        <p14:creationId xmlns:p14="http://schemas.microsoft.com/office/powerpoint/2010/main" val="4134361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transcendental or pure phenomenology is superseded by an existential phenomenology </a:t>
            </a:r>
            <a:endParaRPr lang="en-GB" dirty="0"/>
          </a:p>
        </p:txBody>
      </p:sp>
      <p:sp>
        <p:nvSpPr>
          <p:cNvPr id="3" name="Content Placeholder 2"/>
          <p:cNvSpPr>
            <a:spLocks noGrp="1"/>
          </p:cNvSpPr>
          <p:nvPr>
            <p:ph idx="1"/>
          </p:nvPr>
        </p:nvSpPr>
        <p:spPr/>
        <p:txBody>
          <a:bodyPr>
            <a:normAutofit/>
          </a:bodyPr>
          <a:lstStyle/>
          <a:p>
            <a:r>
              <a:rPr lang="en-GB" sz="2800" dirty="0" smtClean="0"/>
              <a:t>We begin to see in Husserl’s eidetic c or transcendental stream of consciousness a worrying element of Kant's transcendental idealism. Where is the body or our directedness towards ‘being’ (Heidegger )or  ‘freedom’ (Sartre’</a:t>
            </a:r>
            <a:endParaRPr lang="en-GB" sz="2800" dirty="0"/>
          </a:p>
        </p:txBody>
      </p:sp>
      <p:pic>
        <p:nvPicPr>
          <p:cNvPr id="4" name="Picture 3"/>
          <p:cNvPicPr>
            <a:picLocks noChangeAspect="1"/>
          </p:cNvPicPr>
          <p:nvPr/>
        </p:nvPicPr>
        <p:blipFill>
          <a:blip r:embed="rId2"/>
          <a:stretch>
            <a:fillRect/>
          </a:stretch>
        </p:blipFill>
        <p:spPr>
          <a:xfrm>
            <a:off x="10013950" y="292704"/>
            <a:ext cx="2061936" cy="2090057"/>
          </a:xfrm>
          <a:prstGeom prst="rect">
            <a:avLst/>
          </a:prstGeom>
        </p:spPr>
      </p:pic>
    </p:spTree>
    <p:extLst>
      <p:ext uri="{BB962C8B-B14F-4D97-AF65-F5344CB8AC3E}">
        <p14:creationId xmlns:p14="http://schemas.microsoft.com/office/powerpoint/2010/main" val="4073732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Existentialism explained</a:t>
            </a:r>
            <a:endParaRPr lang="en-GB" dirty="0"/>
          </a:p>
        </p:txBody>
      </p:sp>
      <p:sp>
        <p:nvSpPr>
          <p:cNvPr id="3" name="Content Placeholder 2"/>
          <p:cNvSpPr>
            <a:spLocks noGrp="1"/>
          </p:cNvSpPr>
          <p:nvPr>
            <p:ph idx="1"/>
          </p:nvPr>
        </p:nvSpPr>
        <p:spPr>
          <a:xfrm>
            <a:off x="685801" y="1712687"/>
            <a:ext cx="10131425" cy="4630056"/>
          </a:xfrm>
        </p:spPr>
        <p:txBody>
          <a:bodyPr>
            <a:normAutofit fontScale="85000" lnSpcReduction="10000"/>
          </a:bodyPr>
          <a:lstStyle/>
          <a:p>
            <a:r>
              <a:rPr lang="en-GB" sz="2400" dirty="0" smtClean="0"/>
              <a:t>Existentialism in its more philosophical modes and distinctions notes a fundamental difference between the ‘being’ or dasein of something which is constructed and made with a specific purpose in mind (think of a hammer’ or a pen). In this respect its essence precedes its existence in the shape of plans and designs and so on which accrue to making it. </a:t>
            </a:r>
          </a:p>
          <a:p>
            <a:endParaRPr lang="en-GB" sz="2400" dirty="0"/>
          </a:p>
          <a:p>
            <a:r>
              <a:rPr lang="en-GB" sz="2400" dirty="0" smtClean="0"/>
              <a:t>When we consider our position in an uncertain world from the perspective of their being no god or intermediary, we can say that we are not made or have no design aim or purpose – unlike the essence of a hammer or a pen, say;  and in so far as this is the case, Sartre drawing on </a:t>
            </a:r>
            <a:r>
              <a:rPr lang="en-GB" sz="2400" dirty="0" smtClean="0"/>
              <a:t>Heidegger's’ concept of our arbitrary ‘thrownness’, </a:t>
            </a:r>
            <a:r>
              <a:rPr lang="en-GB" sz="2400" dirty="0" smtClean="0"/>
              <a:t>noted </a:t>
            </a:r>
            <a:r>
              <a:rPr lang="en-GB" sz="2400" dirty="0" smtClean="0"/>
              <a:t>how we </a:t>
            </a:r>
            <a:r>
              <a:rPr lang="en-GB" sz="2400" dirty="0" smtClean="0"/>
              <a:t>are </a:t>
            </a:r>
            <a:r>
              <a:rPr lang="en-GB" sz="2400" dirty="0" smtClean="0"/>
              <a:t>fundamentally free to </a:t>
            </a:r>
            <a:r>
              <a:rPr lang="en-GB" sz="2400" dirty="0" smtClean="0"/>
              <a:t>choose who we are : </a:t>
            </a:r>
            <a:r>
              <a:rPr lang="en-GB" sz="2400" dirty="0" smtClean="0"/>
              <a:t>OUR </a:t>
            </a:r>
            <a:r>
              <a:rPr lang="en-GB" sz="2400" dirty="0" smtClean="0"/>
              <a:t>EXISTENCE PRECEDS OUR ESSENCE. </a:t>
            </a:r>
          </a:p>
          <a:p>
            <a:endParaRPr lang="en-GB" sz="2400" dirty="0"/>
          </a:p>
          <a:p>
            <a:r>
              <a:rPr lang="en-GB" sz="2400" dirty="0" smtClean="0"/>
              <a:t>This entails a directedness </a:t>
            </a:r>
            <a:r>
              <a:rPr lang="en-GB" sz="2400" dirty="0" smtClean="0"/>
              <a:t>toward ‘</a:t>
            </a:r>
            <a:r>
              <a:rPr lang="en-GB" sz="2400" dirty="0" smtClean="0"/>
              <a:t>good faith</a:t>
            </a:r>
            <a:r>
              <a:rPr lang="en-GB" sz="2400" dirty="0" smtClean="0"/>
              <a:t>’ and towards </a:t>
            </a:r>
            <a:r>
              <a:rPr lang="en-GB" sz="2400" dirty="0" smtClean="0"/>
              <a:t>the </a:t>
            </a:r>
            <a:r>
              <a:rPr lang="en-GB" sz="2400" dirty="0" smtClean="0"/>
              <a:t>allied sense </a:t>
            </a:r>
            <a:r>
              <a:rPr lang="en-GB" sz="2400" dirty="0" smtClean="0"/>
              <a:t>of freedom and </a:t>
            </a:r>
            <a:r>
              <a:rPr lang="en-GB" sz="2400" dirty="0" smtClean="0"/>
              <a:t>choice. It is this </a:t>
            </a:r>
            <a:r>
              <a:rPr lang="en-GB" sz="2400" dirty="0" smtClean="0"/>
              <a:t>directedness which marks </a:t>
            </a:r>
            <a:r>
              <a:rPr lang="en-GB" sz="2400" dirty="0" smtClean="0"/>
              <a:t>off Sartre’s </a:t>
            </a:r>
            <a:r>
              <a:rPr lang="en-GB" sz="2400" dirty="0" smtClean="0"/>
              <a:t>approach to phenomenology.  </a:t>
            </a:r>
            <a:endParaRPr lang="en-GB" dirty="0"/>
          </a:p>
        </p:txBody>
      </p:sp>
    </p:spTree>
    <p:extLst>
      <p:ext uri="{BB962C8B-B14F-4D97-AF65-F5344CB8AC3E}">
        <p14:creationId xmlns:p14="http://schemas.microsoft.com/office/powerpoint/2010/main" val="2577808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 phenomenology and its proponents</a:t>
            </a:r>
            <a:endParaRPr lang="en-GB" dirty="0"/>
          </a:p>
        </p:txBody>
      </p:sp>
      <p:sp>
        <p:nvSpPr>
          <p:cNvPr id="3" name="Content Placeholder 2"/>
          <p:cNvSpPr>
            <a:spLocks noGrp="1"/>
          </p:cNvSpPr>
          <p:nvPr>
            <p:ph idx="1"/>
          </p:nvPr>
        </p:nvSpPr>
        <p:spPr/>
        <p:txBody>
          <a:bodyPr>
            <a:normAutofit/>
          </a:bodyPr>
          <a:lstStyle/>
          <a:p>
            <a:r>
              <a:rPr lang="en-GB" sz="2400" dirty="0" smtClean="0"/>
              <a:t>Key proponents and their seminal works on existential or embodied phenomenology would include : Martin Heidegger and his masterwork ‘Being and Time’ . Jean Paul Sartre and ‘Being and Nothingness’ and Merleau Ponty and his insistence on the ‘primacy of perception’.    </a:t>
            </a:r>
            <a:endParaRPr lang="en-GB" sz="2400" dirty="0"/>
          </a:p>
        </p:txBody>
      </p:sp>
      <p:pic>
        <p:nvPicPr>
          <p:cNvPr id="4" name="Picture 3"/>
          <p:cNvPicPr>
            <a:picLocks noChangeAspect="1"/>
          </p:cNvPicPr>
          <p:nvPr/>
        </p:nvPicPr>
        <p:blipFill>
          <a:blip r:embed="rId2"/>
          <a:stretch>
            <a:fillRect/>
          </a:stretch>
        </p:blipFill>
        <p:spPr>
          <a:xfrm>
            <a:off x="256947" y="5867400"/>
            <a:ext cx="1285875" cy="857250"/>
          </a:xfrm>
          <a:prstGeom prst="rect">
            <a:avLst/>
          </a:prstGeom>
        </p:spPr>
      </p:pic>
    </p:spTree>
    <p:extLst>
      <p:ext uri="{BB962C8B-B14F-4D97-AF65-F5344CB8AC3E}">
        <p14:creationId xmlns:p14="http://schemas.microsoft.com/office/powerpoint/2010/main" val="145965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Heidegger : being or dasein </a:t>
            </a:r>
            <a:endParaRPr lang="en-GB" dirty="0"/>
          </a:p>
        </p:txBody>
      </p:sp>
      <p:sp>
        <p:nvSpPr>
          <p:cNvPr id="3" name="Content Placeholder 2"/>
          <p:cNvSpPr>
            <a:spLocks noGrp="1"/>
          </p:cNvSpPr>
          <p:nvPr>
            <p:ph idx="1"/>
          </p:nvPr>
        </p:nvSpPr>
        <p:spPr/>
        <p:txBody>
          <a:bodyPr>
            <a:normAutofit/>
          </a:bodyPr>
          <a:lstStyle/>
          <a:p>
            <a:r>
              <a:rPr lang="en-GB" sz="2400" dirty="0" smtClean="0"/>
              <a:t>Being toward death as the final and ultimate horizon in our existence is the mark of authenticity and the goal of Heidegger's philosophy.  To live authentically is to bracket off the chatter of </a:t>
            </a:r>
            <a:r>
              <a:rPr lang="en-GB" sz="2400" dirty="0" smtClean="0"/>
              <a:t>‘Das </a:t>
            </a:r>
            <a:r>
              <a:rPr lang="en-GB" sz="2400" dirty="0" smtClean="0"/>
              <a:t>Man’ and direct our attention toward our ultimate horizon of mortality. This is a fundamental refinement of Husserl’s ‘</a:t>
            </a:r>
            <a:r>
              <a:rPr lang="en-GB" sz="2400" dirty="0" smtClean="0"/>
              <a:t>epoche’. </a:t>
            </a:r>
            <a:endParaRPr lang="en-GB" sz="2400" dirty="0"/>
          </a:p>
        </p:txBody>
      </p:sp>
      <p:pic>
        <p:nvPicPr>
          <p:cNvPr id="4" name="Picture 3"/>
          <p:cNvPicPr>
            <a:picLocks noChangeAspect="1"/>
          </p:cNvPicPr>
          <p:nvPr/>
        </p:nvPicPr>
        <p:blipFill>
          <a:blip r:embed="rId2"/>
          <a:stretch>
            <a:fillRect/>
          </a:stretch>
        </p:blipFill>
        <p:spPr>
          <a:xfrm>
            <a:off x="320675" y="4905829"/>
            <a:ext cx="2016125" cy="1640114"/>
          </a:xfrm>
          <a:prstGeom prst="rect">
            <a:avLst/>
          </a:prstGeom>
        </p:spPr>
      </p:pic>
    </p:spTree>
    <p:extLst>
      <p:ext uri="{BB962C8B-B14F-4D97-AF65-F5344CB8AC3E}">
        <p14:creationId xmlns:p14="http://schemas.microsoft.com/office/powerpoint/2010/main" val="3087001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Sartre: freedom and ‘existence precedes essence’</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In Sartre's account the philosophical cannon is subverted in so far as he decries the primacy of the ‘essence’ which has long been the principal philosophical point of entry and target of any quest for the truths from Plato through to the German idealists.  </a:t>
            </a:r>
          </a:p>
          <a:p>
            <a:endParaRPr lang="en-GB" sz="2400" dirty="0"/>
          </a:p>
          <a:p>
            <a:r>
              <a:rPr lang="en-GB" sz="2400" dirty="0" smtClean="0"/>
              <a:t>For Sartre </a:t>
            </a:r>
            <a:r>
              <a:rPr lang="en-GB" sz="2400" dirty="0" smtClean="0"/>
              <a:t>– a committed </a:t>
            </a:r>
            <a:r>
              <a:rPr lang="en-GB" sz="2400" dirty="0" smtClean="0"/>
              <a:t>Marxist, </a:t>
            </a:r>
            <a:r>
              <a:rPr lang="en-GB" sz="2400" dirty="0" smtClean="0"/>
              <a:t>understood the pivotal role of being, existence and our </a:t>
            </a:r>
            <a:r>
              <a:rPr lang="en-GB" sz="2400" dirty="0" smtClean="0"/>
              <a:t>directedness </a:t>
            </a:r>
            <a:r>
              <a:rPr lang="en-GB" sz="2400" dirty="0" smtClean="0"/>
              <a:t>toward the goal of personal and collective freedom as mediating and shaping our conscious experiences . His existential phenomenology </a:t>
            </a:r>
            <a:r>
              <a:rPr lang="en-GB" sz="2400" dirty="0" smtClean="0"/>
              <a:t>therefore, concerns itself with ‘inauthenticity’ or ‘</a:t>
            </a:r>
            <a:r>
              <a:rPr lang="en-GB" sz="2400" dirty="0" smtClean="0"/>
              <a:t>bad faith’  and the necessity of </a:t>
            </a:r>
            <a:r>
              <a:rPr lang="en-GB" sz="2400" dirty="0" smtClean="0"/>
              <a:t>choice in constructing who we are and who we become.</a:t>
            </a:r>
            <a:endParaRPr lang="en-GB" sz="2400" dirty="0"/>
          </a:p>
        </p:txBody>
      </p:sp>
      <p:pic>
        <p:nvPicPr>
          <p:cNvPr id="4" name="Picture 3"/>
          <p:cNvPicPr>
            <a:picLocks noChangeAspect="1"/>
          </p:cNvPicPr>
          <p:nvPr/>
        </p:nvPicPr>
        <p:blipFill>
          <a:blip r:embed="rId2"/>
          <a:stretch>
            <a:fillRect/>
          </a:stretch>
        </p:blipFill>
        <p:spPr>
          <a:xfrm>
            <a:off x="9942285" y="143934"/>
            <a:ext cx="2097313" cy="1921933"/>
          </a:xfrm>
          <a:prstGeom prst="rect">
            <a:avLst/>
          </a:prstGeom>
        </p:spPr>
      </p:pic>
    </p:spTree>
    <p:extLst>
      <p:ext uri="{BB962C8B-B14F-4D97-AF65-F5344CB8AC3E}">
        <p14:creationId xmlns:p14="http://schemas.microsoft.com/office/powerpoint/2010/main" val="1872608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Merleau ponty: the ‘primacy of perception’</a:t>
            </a:r>
            <a:endParaRPr lang="en-GB" dirty="0"/>
          </a:p>
        </p:txBody>
      </p:sp>
      <p:sp>
        <p:nvSpPr>
          <p:cNvPr id="3" name="Content Placeholder 2"/>
          <p:cNvSpPr>
            <a:spLocks noGrp="1"/>
          </p:cNvSpPr>
          <p:nvPr>
            <p:ph idx="1"/>
          </p:nvPr>
        </p:nvSpPr>
        <p:spPr/>
        <p:txBody>
          <a:bodyPr>
            <a:normAutofit/>
          </a:bodyPr>
          <a:lstStyle/>
          <a:p>
            <a:r>
              <a:rPr lang="en-GB" sz="2400" dirty="0" smtClean="0"/>
              <a:t>The western philosophical cannon with its emphasis on empiricism or conversely the more idealist notion of a detached mind </a:t>
            </a:r>
            <a:r>
              <a:rPr lang="en-GB" sz="2400" dirty="0" smtClean="0"/>
              <a:t>‘trapped’ in </a:t>
            </a:r>
            <a:r>
              <a:rPr lang="en-GB" sz="2400" dirty="0" smtClean="0"/>
              <a:t>a subservient body </a:t>
            </a:r>
            <a:r>
              <a:rPr lang="en-GB" sz="2400" dirty="0" smtClean="0"/>
              <a:t>has </a:t>
            </a:r>
            <a:r>
              <a:rPr lang="en-GB" sz="2400" dirty="0" smtClean="0"/>
              <a:t>routinely ‘short changed ‘ the importance and myriad role of the body in mediating consciousness or immanent conscious experience. </a:t>
            </a:r>
            <a:endParaRPr lang="en-GB" sz="2400" dirty="0" smtClean="0"/>
          </a:p>
          <a:p>
            <a:endParaRPr lang="en-GB" sz="2400" dirty="0"/>
          </a:p>
          <a:p>
            <a:r>
              <a:rPr lang="en-GB" sz="2400" dirty="0" smtClean="0"/>
              <a:t>Embodiment.</a:t>
            </a:r>
            <a:endParaRPr lang="en-GB" sz="2400" dirty="0" smtClean="0"/>
          </a:p>
          <a:p>
            <a:endParaRPr lang="en-GB" sz="2400" dirty="0"/>
          </a:p>
          <a:p>
            <a:endParaRPr lang="en-GB" sz="2400" dirty="0"/>
          </a:p>
        </p:txBody>
      </p:sp>
      <p:pic>
        <p:nvPicPr>
          <p:cNvPr id="4" name="Picture 3"/>
          <p:cNvPicPr>
            <a:picLocks noChangeAspect="1"/>
          </p:cNvPicPr>
          <p:nvPr/>
        </p:nvPicPr>
        <p:blipFill>
          <a:blip r:embed="rId2"/>
          <a:stretch>
            <a:fillRect/>
          </a:stretch>
        </p:blipFill>
        <p:spPr>
          <a:xfrm>
            <a:off x="9869713" y="4738914"/>
            <a:ext cx="2046515" cy="2104571"/>
          </a:xfrm>
          <a:prstGeom prst="rect">
            <a:avLst/>
          </a:prstGeom>
        </p:spPr>
      </p:pic>
    </p:spTree>
    <p:extLst>
      <p:ext uri="{BB962C8B-B14F-4D97-AF65-F5344CB8AC3E}">
        <p14:creationId xmlns:p14="http://schemas.microsoft.com/office/powerpoint/2010/main" val="1177416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131425" cy="1455738"/>
          </a:xfrm>
        </p:spPr>
        <p:txBody>
          <a:bodyPr>
            <a:normAutofit fontScale="90000"/>
          </a:bodyPr>
          <a:lstStyle/>
          <a:p>
            <a:pPr algn="ct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Concluding thoughts??</a:t>
            </a:r>
            <a:br>
              <a:rPr lang="en-GB" dirty="0" smtClean="0"/>
            </a:br>
            <a:r>
              <a:rPr lang="en-GB" dirty="0" smtClean="0"/>
              <a:t/>
            </a:r>
            <a:br>
              <a:rPr lang="en-GB" dirty="0" smtClean="0"/>
            </a:br>
            <a:r>
              <a:rPr lang="en-GB" dirty="0" smtClean="0"/>
              <a:t>To what extent does the temporal horizons and notions of freedom and </a:t>
            </a:r>
            <a:r>
              <a:rPr lang="en-GB" dirty="0" smtClean="0"/>
              <a:t>choice </a:t>
            </a:r>
            <a:r>
              <a:rPr lang="en-GB" dirty="0" smtClean="0"/>
              <a:t>structure our consciousness and is there a risk with these existential approaches that we are theorizing?</a:t>
            </a:r>
            <a:br>
              <a:rPr lang="en-GB" dirty="0" smtClean="0"/>
            </a:br>
            <a:r>
              <a:rPr lang="en-GB" dirty="0"/>
              <a:t/>
            </a:r>
            <a:br>
              <a:rPr lang="en-GB" dirty="0"/>
            </a:br>
            <a:r>
              <a:rPr lang="en-GB" dirty="0" smtClean="0"/>
              <a:t>To what extent can we determine these differing aspects of directedness through our language  i.e. Heidegger’s  oft quoted claim ‘language is the house of being’.</a:t>
            </a:r>
            <a:endParaRPr lang="en-GB" dirty="0"/>
          </a:p>
        </p:txBody>
      </p:sp>
    </p:spTree>
    <p:extLst>
      <p:ext uri="{BB962C8B-B14F-4D97-AF65-F5344CB8AC3E}">
        <p14:creationId xmlns:p14="http://schemas.microsoft.com/office/powerpoint/2010/main" val="4479332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278</TotalTime>
  <Words>1428</Words>
  <Application>Microsoft Office PowerPoint</Application>
  <PresentationFormat>Widescreen</PresentationFormat>
  <Paragraphs>58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Celestial</vt:lpstr>
      <vt:lpstr>Phenomenology and Existentialism: overview </vt:lpstr>
      <vt:lpstr>Overview of material </vt:lpstr>
      <vt:lpstr>Phenomenology broadly construed</vt:lpstr>
      <vt:lpstr>A brief intellectual history of Husserl</vt:lpstr>
      <vt:lpstr>The transcendental phenomenology of Edmund Husserl</vt:lpstr>
      <vt:lpstr>Transcendental phenomenology: Bracketing or epoche: </vt:lpstr>
      <vt:lpstr>A phenomenological taxonomy</vt:lpstr>
      <vt:lpstr>Husserl’s phenomenology : the aims conjectures and ultimate failure </vt:lpstr>
      <vt:lpstr>The transcendental or pure phenomenology is superseded by an existential phenomenology </vt:lpstr>
      <vt:lpstr>Existentialism explained</vt:lpstr>
      <vt:lpstr>Existential phenomenology and its proponents</vt:lpstr>
      <vt:lpstr>Heidegger : being or dasein </vt:lpstr>
      <vt:lpstr>Sartre: freedom and ‘existence precedes essence’</vt:lpstr>
      <vt:lpstr>Merleau ponty: the ‘primacy of perception’</vt:lpstr>
      <vt:lpstr>       Concluding thoughts??  To what extent does the temporal horizons and notions of freedom and choice structure our consciousness and is there a risk with these existential approaches that we are theorizing?  To what extent can we determine these differing aspects of directedness through our language  i.e. Heidegger’s  oft quoted claim ‘language is the house of being’.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Phenomenology and Existentialism lecture</dc:title>
  <dc:creator>Adrian</dc:creator>
  <cp:lastModifiedBy>Adrian</cp:lastModifiedBy>
  <cp:revision>34</cp:revision>
  <dcterms:created xsi:type="dcterms:W3CDTF">2015-10-04T21:56:52Z</dcterms:created>
  <dcterms:modified xsi:type="dcterms:W3CDTF">2015-10-18T23:45:05Z</dcterms:modified>
</cp:coreProperties>
</file>