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374" r:id="rId2"/>
    <p:sldId id="381" r:id="rId3"/>
    <p:sldId id="382" r:id="rId4"/>
    <p:sldId id="383" r:id="rId5"/>
    <p:sldId id="391" r:id="rId6"/>
    <p:sldId id="392" r:id="rId7"/>
    <p:sldId id="393" r:id="rId8"/>
    <p:sldId id="394" r:id="rId9"/>
    <p:sldId id="395" r:id="rId10"/>
  </p:sldIdLst>
  <p:sldSz cx="9144000" cy="6858000" type="screen4x3"/>
  <p:notesSz cx="685800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333333"/>
    <a:srgbClr val="CCFF33"/>
    <a:srgbClr val="FF9933"/>
    <a:srgbClr val="CECECE"/>
    <a:srgbClr val="FAFD00"/>
    <a:srgbClr val="474747"/>
    <a:srgbClr val="FFFFFF"/>
    <a:srgbClr val="C0FE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53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89998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46613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2051" name="Rectangle 3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9350" y="857250"/>
            <a:ext cx="4559300" cy="3416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</p:spTree>
    <p:extLst>
      <p:ext uri="{BB962C8B-B14F-4D97-AF65-F5344CB8AC3E}">
        <p14:creationId xmlns:p14="http://schemas.microsoft.com/office/powerpoint/2010/main" val="146602897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546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702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4451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621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252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67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6772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9475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3561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690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830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Text Box 1026"/>
          <p:cNvSpPr txBox="1">
            <a:spLocks noChangeArrowheads="1"/>
          </p:cNvSpPr>
          <p:nvPr/>
        </p:nvSpPr>
        <p:spPr bwMode="auto">
          <a:xfrm>
            <a:off x="2536825" y="306388"/>
            <a:ext cx="4113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Manifold Pressure Sensors</a:t>
            </a:r>
          </a:p>
        </p:txBody>
      </p:sp>
      <p:pic>
        <p:nvPicPr>
          <p:cNvPr id="246788" name="Picture 1028" descr="A:\MVC-001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50" y="1352550"/>
            <a:ext cx="4826000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46802" name="Group 1042"/>
          <p:cNvGrpSpPr>
            <a:grpSpLocks/>
          </p:cNvGrpSpPr>
          <p:nvPr/>
        </p:nvGrpSpPr>
        <p:grpSpPr bwMode="auto">
          <a:xfrm>
            <a:off x="5829300" y="1276350"/>
            <a:ext cx="3048000" cy="2238375"/>
            <a:chOff x="3660" y="1164"/>
            <a:chExt cx="1920" cy="1410"/>
          </a:xfrm>
        </p:grpSpPr>
        <p:sp>
          <p:nvSpPr>
            <p:cNvPr id="246797" name="Rectangle 1037"/>
            <p:cNvSpPr>
              <a:spLocks noChangeArrowheads="1"/>
            </p:cNvSpPr>
            <p:nvPr/>
          </p:nvSpPr>
          <p:spPr bwMode="auto">
            <a:xfrm rot="-120608">
              <a:off x="4169" y="2387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6789" name="Rectangle 1029"/>
            <p:cNvSpPr>
              <a:spLocks noChangeArrowheads="1"/>
            </p:cNvSpPr>
            <p:nvPr/>
          </p:nvSpPr>
          <p:spPr bwMode="auto">
            <a:xfrm>
              <a:off x="3660" y="1164"/>
              <a:ext cx="1920" cy="936"/>
            </a:xfrm>
            <a:prstGeom prst="rect">
              <a:avLst/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100000">
                  <a:srgbClr val="474747"/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6790" name="Rectangle 1030"/>
            <p:cNvSpPr>
              <a:spLocks noChangeArrowheads="1"/>
            </p:cNvSpPr>
            <p:nvPr/>
          </p:nvSpPr>
          <p:spPr bwMode="auto">
            <a:xfrm>
              <a:off x="3960" y="1272"/>
              <a:ext cx="1284" cy="684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algn="ctr"/>
              <a:endParaRPr lang="en-US" altLang="en-US"/>
            </a:p>
          </p:txBody>
        </p:sp>
        <p:sp>
          <p:nvSpPr>
            <p:cNvPr id="246791" name="Oval 1031"/>
            <p:cNvSpPr>
              <a:spLocks noChangeArrowheads="1"/>
            </p:cNvSpPr>
            <p:nvPr/>
          </p:nvSpPr>
          <p:spPr bwMode="auto">
            <a:xfrm>
              <a:off x="3732" y="14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92" name="Oval 1032"/>
            <p:cNvSpPr>
              <a:spLocks noChangeArrowheads="1"/>
            </p:cNvSpPr>
            <p:nvPr/>
          </p:nvSpPr>
          <p:spPr bwMode="auto">
            <a:xfrm>
              <a:off x="5220" y="17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94" name="Text Box 1034"/>
            <p:cNvSpPr txBox="1">
              <a:spLocks noChangeArrowheads="1"/>
            </p:cNvSpPr>
            <p:nvPr/>
          </p:nvSpPr>
          <p:spPr bwMode="auto">
            <a:xfrm rot="662162">
              <a:off x="4394" y="1441"/>
              <a:ext cx="42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/>
                <a:t>GM</a:t>
              </a:r>
            </a:p>
          </p:txBody>
        </p:sp>
        <p:sp>
          <p:nvSpPr>
            <p:cNvPr id="246795" name="Text Box 1035"/>
            <p:cNvSpPr txBox="1">
              <a:spLocks noChangeArrowheads="1"/>
            </p:cNvSpPr>
            <p:nvPr/>
          </p:nvSpPr>
          <p:spPr bwMode="auto">
            <a:xfrm rot="553086">
              <a:off x="4082" y="1713"/>
              <a:ext cx="104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1200"/>
                <a:t>123400992</a:t>
              </a:r>
            </a:p>
          </p:txBody>
        </p:sp>
        <p:sp>
          <p:nvSpPr>
            <p:cNvPr id="246799" name="Rectangle 1039"/>
            <p:cNvSpPr>
              <a:spLocks noChangeArrowheads="1"/>
            </p:cNvSpPr>
            <p:nvPr/>
          </p:nvSpPr>
          <p:spPr bwMode="auto">
            <a:xfrm rot="-120608">
              <a:off x="4433" y="243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6800" name="Rectangle 1040"/>
            <p:cNvSpPr>
              <a:spLocks noChangeArrowheads="1"/>
            </p:cNvSpPr>
            <p:nvPr/>
          </p:nvSpPr>
          <p:spPr bwMode="auto">
            <a:xfrm rot="-120608">
              <a:off x="4725" y="247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6796" name="Rectangle 1036"/>
            <p:cNvSpPr>
              <a:spLocks noChangeArrowheads="1"/>
            </p:cNvSpPr>
            <p:nvPr/>
          </p:nvSpPr>
          <p:spPr bwMode="auto">
            <a:xfrm rot="-120608">
              <a:off x="4080" y="2112"/>
              <a:ext cx="960" cy="372"/>
            </a:xfrm>
            <a:prstGeom prst="rect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6801" name="AutoShape 1041"/>
            <p:cNvSpPr>
              <a:spLocks noChangeArrowheads="1"/>
            </p:cNvSpPr>
            <p:nvPr/>
          </p:nvSpPr>
          <p:spPr bwMode="auto">
            <a:xfrm rot="175507" flipV="1">
              <a:off x="3780" y="1995"/>
              <a:ext cx="176" cy="516"/>
            </a:xfrm>
            <a:prstGeom prst="can">
              <a:avLst>
                <a:gd name="adj" fmla="val 73295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pic>
        <p:nvPicPr>
          <p:cNvPr id="246803" name="Picture 1043" descr="A:\MVC-008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250" y="3867150"/>
            <a:ext cx="3683000" cy="276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Text Box 1026"/>
          <p:cNvSpPr txBox="1">
            <a:spLocks noChangeArrowheads="1"/>
          </p:cNvSpPr>
          <p:nvPr/>
        </p:nvSpPr>
        <p:spPr bwMode="auto">
          <a:xfrm>
            <a:off x="2536825" y="306388"/>
            <a:ext cx="4113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Manifold Pressure Sensors</a:t>
            </a:r>
          </a:p>
        </p:txBody>
      </p:sp>
      <p:grpSp>
        <p:nvGrpSpPr>
          <p:cNvPr id="253968" name="Group 1040"/>
          <p:cNvGrpSpPr>
            <a:grpSpLocks/>
          </p:cNvGrpSpPr>
          <p:nvPr/>
        </p:nvGrpSpPr>
        <p:grpSpPr bwMode="auto">
          <a:xfrm>
            <a:off x="6096000" y="1485900"/>
            <a:ext cx="3048000" cy="2238375"/>
            <a:chOff x="3660" y="1164"/>
            <a:chExt cx="1920" cy="1410"/>
          </a:xfrm>
        </p:grpSpPr>
        <p:sp>
          <p:nvSpPr>
            <p:cNvPr id="253969" name="Rectangle 1041"/>
            <p:cNvSpPr>
              <a:spLocks noChangeArrowheads="1"/>
            </p:cNvSpPr>
            <p:nvPr/>
          </p:nvSpPr>
          <p:spPr bwMode="auto">
            <a:xfrm rot="-120608">
              <a:off x="4169" y="2387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3970" name="Rectangle 1042"/>
            <p:cNvSpPr>
              <a:spLocks noChangeArrowheads="1"/>
            </p:cNvSpPr>
            <p:nvPr/>
          </p:nvSpPr>
          <p:spPr bwMode="auto">
            <a:xfrm>
              <a:off x="3660" y="1164"/>
              <a:ext cx="1920" cy="936"/>
            </a:xfrm>
            <a:prstGeom prst="rect">
              <a:avLst/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100000">
                  <a:srgbClr val="474747"/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3971" name="Rectangle 1043"/>
            <p:cNvSpPr>
              <a:spLocks noChangeArrowheads="1"/>
            </p:cNvSpPr>
            <p:nvPr/>
          </p:nvSpPr>
          <p:spPr bwMode="auto">
            <a:xfrm>
              <a:off x="3960" y="1272"/>
              <a:ext cx="1284" cy="684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algn="ctr"/>
              <a:endParaRPr lang="en-US" altLang="en-US"/>
            </a:p>
          </p:txBody>
        </p:sp>
        <p:sp>
          <p:nvSpPr>
            <p:cNvPr id="253972" name="Oval 1044"/>
            <p:cNvSpPr>
              <a:spLocks noChangeArrowheads="1"/>
            </p:cNvSpPr>
            <p:nvPr/>
          </p:nvSpPr>
          <p:spPr bwMode="auto">
            <a:xfrm>
              <a:off x="3732" y="14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3973" name="Oval 1045"/>
            <p:cNvSpPr>
              <a:spLocks noChangeArrowheads="1"/>
            </p:cNvSpPr>
            <p:nvPr/>
          </p:nvSpPr>
          <p:spPr bwMode="auto">
            <a:xfrm>
              <a:off x="5220" y="17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3974" name="Text Box 1046"/>
            <p:cNvSpPr txBox="1">
              <a:spLocks noChangeArrowheads="1"/>
            </p:cNvSpPr>
            <p:nvPr/>
          </p:nvSpPr>
          <p:spPr bwMode="auto">
            <a:xfrm rot="662162">
              <a:off x="4394" y="1441"/>
              <a:ext cx="42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/>
                <a:t>GM</a:t>
              </a:r>
            </a:p>
          </p:txBody>
        </p:sp>
        <p:sp>
          <p:nvSpPr>
            <p:cNvPr id="253975" name="Text Box 1047"/>
            <p:cNvSpPr txBox="1">
              <a:spLocks noChangeArrowheads="1"/>
            </p:cNvSpPr>
            <p:nvPr/>
          </p:nvSpPr>
          <p:spPr bwMode="auto">
            <a:xfrm rot="553086">
              <a:off x="4082" y="1713"/>
              <a:ext cx="104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1200"/>
                <a:t>123400992</a:t>
              </a:r>
            </a:p>
          </p:txBody>
        </p:sp>
        <p:sp>
          <p:nvSpPr>
            <p:cNvPr id="253976" name="Rectangle 1048"/>
            <p:cNvSpPr>
              <a:spLocks noChangeArrowheads="1"/>
            </p:cNvSpPr>
            <p:nvPr/>
          </p:nvSpPr>
          <p:spPr bwMode="auto">
            <a:xfrm rot="-120608">
              <a:off x="4433" y="243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3977" name="Rectangle 1049"/>
            <p:cNvSpPr>
              <a:spLocks noChangeArrowheads="1"/>
            </p:cNvSpPr>
            <p:nvPr/>
          </p:nvSpPr>
          <p:spPr bwMode="auto">
            <a:xfrm rot="-120608">
              <a:off x="4725" y="247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3978" name="Rectangle 1050"/>
            <p:cNvSpPr>
              <a:spLocks noChangeArrowheads="1"/>
            </p:cNvSpPr>
            <p:nvPr/>
          </p:nvSpPr>
          <p:spPr bwMode="auto">
            <a:xfrm rot="-120608">
              <a:off x="4080" y="2112"/>
              <a:ext cx="960" cy="372"/>
            </a:xfrm>
            <a:prstGeom prst="rect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3979" name="AutoShape 1051"/>
            <p:cNvSpPr>
              <a:spLocks noChangeArrowheads="1"/>
            </p:cNvSpPr>
            <p:nvPr/>
          </p:nvSpPr>
          <p:spPr bwMode="auto">
            <a:xfrm rot="175507" flipV="1">
              <a:off x="3780" y="1995"/>
              <a:ext cx="176" cy="516"/>
            </a:xfrm>
            <a:prstGeom prst="can">
              <a:avLst>
                <a:gd name="adj" fmla="val 73295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53980" name="Text Box 1052"/>
          <p:cNvSpPr txBox="1">
            <a:spLocks noChangeArrowheads="1"/>
          </p:cNvSpPr>
          <p:nvPr/>
        </p:nvSpPr>
        <p:spPr bwMode="auto">
          <a:xfrm>
            <a:off x="117475" y="1163638"/>
            <a:ext cx="9092554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 smtClean="0">
                <a:solidFill>
                  <a:srgbClr val="333333"/>
                </a:solidFill>
              </a:rPr>
              <a:t>       The </a:t>
            </a:r>
            <a:r>
              <a:rPr lang="en-GB" altLang="en-US" dirty="0">
                <a:solidFill>
                  <a:srgbClr val="333333"/>
                </a:solidFill>
              </a:rPr>
              <a:t>MAP sensor indicates to the</a:t>
            </a:r>
          </a:p>
          <a:p>
            <a:r>
              <a:rPr lang="en-GB" altLang="en-US" dirty="0" smtClean="0">
                <a:solidFill>
                  <a:srgbClr val="333333"/>
                </a:solidFill>
              </a:rPr>
              <a:t>        ECU </a:t>
            </a:r>
            <a:r>
              <a:rPr lang="en-GB" altLang="en-US" dirty="0">
                <a:solidFill>
                  <a:srgbClr val="333333"/>
                </a:solidFill>
              </a:rPr>
              <a:t>the intake manifold vacuum / </a:t>
            </a:r>
          </a:p>
          <a:p>
            <a:r>
              <a:rPr lang="en-GB" altLang="en-US" dirty="0" smtClean="0">
                <a:solidFill>
                  <a:srgbClr val="333333"/>
                </a:solidFill>
              </a:rPr>
              <a:t>     pressure</a:t>
            </a:r>
            <a:r>
              <a:rPr lang="en-GB" altLang="en-US" dirty="0">
                <a:solidFill>
                  <a:srgbClr val="333333"/>
                </a:solidFill>
              </a:rPr>
              <a:t>, this acts as an indication</a:t>
            </a:r>
          </a:p>
          <a:p>
            <a:r>
              <a:rPr lang="en-GB" altLang="en-US" dirty="0" smtClean="0">
                <a:solidFill>
                  <a:srgbClr val="333333"/>
                </a:solidFill>
              </a:rPr>
              <a:t>     of </a:t>
            </a:r>
            <a:r>
              <a:rPr lang="en-GB" altLang="en-US" dirty="0">
                <a:solidFill>
                  <a:srgbClr val="333333"/>
                </a:solidFill>
              </a:rPr>
              <a:t>engine load.</a:t>
            </a:r>
          </a:p>
          <a:p>
            <a:endParaRPr lang="en-GB" altLang="en-US" sz="1200" dirty="0">
              <a:solidFill>
                <a:srgbClr val="CECECE"/>
              </a:solidFill>
            </a:endParaRPr>
          </a:p>
          <a:p>
            <a:r>
              <a:rPr lang="en-GB" altLang="en-US" dirty="0">
                <a:solidFill>
                  <a:srgbClr val="333333"/>
                </a:solidFill>
              </a:rPr>
              <a:t>Atmospheric pressure sensors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operate in the same way, but measure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atmospheric pressure changes. Changes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in atmospheric, especially altitude, require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changes in fuel quantity.</a:t>
            </a:r>
          </a:p>
          <a:p>
            <a:endParaRPr lang="en-GB" altLang="en-US" sz="1200" dirty="0">
              <a:solidFill>
                <a:srgbClr val="CECECE"/>
              </a:solidFill>
            </a:endParaRPr>
          </a:p>
          <a:p>
            <a:r>
              <a:rPr lang="en-GB" altLang="en-US" dirty="0">
                <a:solidFill>
                  <a:srgbClr val="333333"/>
                </a:solidFill>
              </a:rPr>
              <a:t>Most sensors make use of electronic solid state components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that send a signal to the ECU to indicate load.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Text Box 1026"/>
          <p:cNvSpPr txBox="1">
            <a:spLocks noChangeArrowheads="1"/>
          </p:cNvSpPr>
          <p:nvPr/>
        </p:nvSpPr>
        <p:spPr bwMode="auto">
          <a:xfrm>
            <a:off x="2536825" y="306388"/>
            <a:ext cx="4113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Manifold Pressure Sensors</a:t>
            </a:r>
          </a:p>
        </p:txBody>
      </p:sp>
      <p:grpSp>
        <p:nvGrpSpPr>
          <p:cNvPr id="254979" name="Group 1027"/>
          <p:cNvGrpSpPr>
            <a:grpSpLocks/>
          </p:cNvGrpSpPr>
          <p:nvPr/>
        </p:nvGrpSpPr>
        <p:grpSpPr bwMode="auto">
          <a:xfrm>
            <a:off x="742950" y="1428750"/>
            <a:ext cx="3048000" cy="2238375"/>
            <a:chOff x="3660" y="1164"/>
            <a:chExt cx="1920" cy="1410"/>
          </a:xfrm>
        </p:grpSpPr>
        <p:sp>
          <p:nvSpPr>
            <p:cNvPr id="254980" name="Rectangle 1028"/>
            <p:cNvSpPr>
              <a:spLocks noChangeArrowheads="1"/>
            </p:cNvSpPr>
            <p:nvPr/>
          </p:nvSpPr>
          <p:spPr bwMode="auto">
            <a:xfrm rot="-120608">
              <a:off x="4169" y="2387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4981" name="Rectangle 1029"/>
            <p:cNvSpPr>
              <a:spLocks noChangeArrowheads="1"/>
            </p:cNvSpPr>
            <p:nvPr/>
          </p:nvSpPr>
          <p:spPr bwMode="auto">
            <a:xfrm>
              <a:off x="3660" y="1164"/>
              <a:ext cx="1920" cy="936"/>
            </a:xfrm>
            <a:prstGeom prst="rect">
              <a:avLst/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100000">
                  <a:srgbClr val="474747"/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4982" name="Rectangle 1030"/>
            <p:cNvSpPr>
              <a:spLocks noChangeArrowheads="1"/>
            </p:cNvSpPr>
            <p:nvPr/>
          </p:nvSpPr>
          <p:spPr bwMode="auto">
            <a:xfrm>
              <a:off x="3960" y="1272"/>
              <a:ext cx="1284" cy="684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algn="ctr"/>
              <a:endParaRPr lang="en-US" altLang="en-US"/>
            </a:p>
          </p:txBody>
        </p:sp>
        <p:sp>
          <p:nvSpPr>
            <p:cNvPr id="254983" name="Oval 1031"/>
            <p:cNvSpPr>
              <a:spLocks noChangeArrowheads="1"/>
            </p:cNvSpPr>
            <p:nvPr/>
          </p:nvSpPr>
          <p:spPr bwMode="auto">
            <a:xfrm>
              <a:off x="3732" y="14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4984" name="Oval 1032"/>
            <p:cNvSpPr>
              <a:spLocks noChangeArrowheads="1"/>
            </p:cNvSpPr>
            <p:nvPr/>
          </p:nvSpPr>
          <p:spPr bwMode="auto">
            <a:xfrm>
              <a:off x="5220" y="17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4985" name="Text Box 1033"/>
            <p:cNvSpPr txBox="1">
              <a:spLocks noChangeArrowheads="1"/>
            </p:cNvSpPr>
            <p:nvPr/>
          </p:nvSpPr>
          <p:spPr bwMode="auto">
            <a:xfrm rot="662162">
              <a:off x="4394" y="1441"/>
              <a:ext cx="42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/>
                <a:t>GM</a:t>
              </a:r>
            </a:p>
          </p:txBody>
        </p:sp>
        <p:sp>
          <p:nvSpPr>
            <p:cNvPr id="254986" name="Text Box 1034"/>
            <p:cNvSpPr txBox="1">
              <a:spLocks noChangeArrowheads="1"/>
            </p:cNvSpPr>
            <p:nvPr/>
          </p:nvSpPr>
          <p:spPr bwMode="auto">
            <a:xfrm rot="553086">
              <a:off x="4082" y="1713"/>
              <a:ext cx="104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1200"/>
                <a:t>123400992</a:t>
              </a:r>
            </a:p>
          </p:txBody>
        </p:sp>
        <p:sp>
          <p:nvSpPr>
            <p:cNvPr id="254987" name="Rectangle 1035"/>
            <p:cNvSpPr>
              <a:spLocks noChangeArrowheads="1"/>
            </p:cNvSpPr>
            <p:nvPr/>
          </p:nvSpPr>
          <p:spPr bwMode="auto">
            <a:xfrm rot="-120608">
              <a:off x="4433" y="243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4988" name="Rectangle 1036"/>
            <p:cNvSpPr>
              <a:spLocks noChangeArrowheads="1"/>
            </p:cNvSpPr>
            <p:nvPr/>
          </p:nvSpPr>
          <p:spPr bwMode="auto">
            <a:xfrm rot="-120608">
              <a:off x="4725" y="247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4989" name="Rectangle 1037"/>
            <p:cNvSpPr>
              <a:spLocks noChangeArrowheads="1"/>
            </p:cNvSpPr>
            <p:nvPr/>
          </p:nvSpPr>
          <p:spPr bwMode="auto">
            <a:xfrm rot="-120608">
              <a:off x="4080" y="2112"/>
              <a:ext cx="960" cy="372"/>
            </a:xfrm>
            <a:prstGeom prst="rect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4990" name="AutoShape 1038"/>
            <p:cNvSpPr>
              <a:spLocks noChangeArrowheads="1"/>
            </p:cNvSpPr>
            <p:nvPr/>
          </p:nvSpPr>
          <p:spPr bwMode="auto">
            <a:xfrm rot="175507" flipV="1">
              <a:off x="3780" y="1995"/>
              <a:ext cx="176" cy="516"/>
            </a:xfrm>
            <a:prstGeom prst="can">
              <a:avLst>
                <a:gd name="adj" fmla="val 73295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54991" name="Text Box 1039"/>
          <p:cNvSpPr txBox="1">
            <a:spLocks noChangeArrowheads="1"/>
          </p:cNvSpPr>
          <p:nvPr/>
        </p:nvSpPr>
        <p:spPr bwMode="auto">
          <a:xfrm>
            <a:off x="4365625" y="1506538"/>
            <a:ext cx="4342856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Most pressure sensors have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3 terminals: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 </a:t>
            </a:r>
          </a:p>
          <a:p>
            <a:pPr>
              <a:buFontTx/>
              <a:buChar char="•"/>
            </a:pPr>
            <a:r>
              <a:rPr lang="en-GB" altLang="en-US" dirty="0">
                <a:solidFill>
                  <a:srgbClr val="333333"/>
                </a:solidFill>
              </a:rPr>
              <a:t> live feed</a:t>
            </a:r>
          </a:p>
          <a:p>
            <a:pPr>
              <a:buFontTx/>
              <a:buChar char="•"/>
            </a:pPr>
            <a:r>
              <a:rPr lang="en-GB" altLang="en-US" dirty="0">
                <a:solidFill>
                  <a:srgbClr val="333333"/>
                </a:solidFill>
              </a:rPr>
              <a:t> signal</a:t>
            </a:r>
          </a:p>
          <a:p>
            <a:pPr>
              <a:buFontTx/>
              <a:buChar char="•"/>
            </a:pPr>
            <a:r>
              <a:rPr lang="en-GB" altLang="en-US" dirty="0">
                <a:solidFill>
                  <a:srgbClr val="333333"/>
                </a:solidFill>
              </a:rPr>
              <a:t> earth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Text Box 1026"/>
          <p:cNvSpPr txBox="1">
            <a:spLocks noChangeArrowheads="1"/>
          </p:cNvSpPr>
          <p:nvPr/>
        </p:nvSpPr>
        <p:spPr bwMode="auto">
          <a:xfrm>
            <a:off x="2536825" y="306388"/>
            <a:ext cx="4113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Manifold Pressure Sensors</a:t>
            </a:r>
          </a:p>
        </p:txBody>
      </p:sp>
      <p:grpSp>
        <p:nvGrpSpPr>
          <p:cNvPr id="256003" name="Group 1027"/>
          <p:cNvGrpSpPr>
            <a:grpSpLocks/>
          </p:cNvGrpSpPr>
          <p:nvPr/>
        </p:nvGrpSpPr>
        <p:grpSpPr bwMode="auto">
          <a:xfrm>
            <a:off x="742950" y="1428750"/>
            <a:ext cx="3048000" cy="2238375"/>
            <a:chOff x="3660" y="1164"/>
            <a:chExt cx="1920" cy="1410"/>
          </a:xfrm>
        </p:grpSpPr>
        <p:sp>
          <p:nvSpPr>
            <p:cNvPr id="256004" name="Rectangle 1028"/>
            <p:cNvSpPr>
              <a:spLocks noChangeArrowheads="1"/>
            </p:cNvSpPr>
            <p:nvPr/>
          </p:nvSpPr>
          <p:spPr bwMode="auto">
            <a:xfrm rot="-120608">
              <a:off x="4169" y="2387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6005" name="Rectangle 1029"/>
            <p:cNvSpPr>
              <a:spLocks noChangeArrowheads="1"/>
            </p:cNvSpPr>
            <p:nvPr/>
          </p:nvSpPr>
          <p:spPr bwMode="auto">
            <a:xfrm>
              <a:off x="3660" y="1164"/>
              <a:ext cx="1920" cy="936"/>
            </a:xfrm>
            <a:prstGeom prst="rect">
              <a:avLst/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100000">
                  <a:srgbClr val="474747"/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6006" name="Rectangle 1030"/>
            <p:cNvSpPr>
              <a:spLocks noChangeArrowheads="1"/>
            </p:cNvSpPr>
            <p:nvPr/>
          </p:nvSpPr>
          <p:spPr bwMode="auto">
            <a:xfrm>
              <a:off x="3960" y="1272"/>
              <a:ext cx="1284" cy="684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algn="ctr"/>
              <a:endParaRPr lang="en-US" altLang="en-US"/>
            </a:p>
          </p:txBody>
        </p:sp>
        <p:sp>
          <p:nvSpPr>
            <p:cNvPr id="256007" name="Oval 1031"/>
            <p:cNvSpPr>
              <a:spLocks noChangeArrowheads="1"/>
            </p:cNvSpPr>
            <p:nvPr/>
          </p:nvSpPr>
          <p:spPr bwMode="auto">
            <a:xfrm>
              <a:off x="3732" y="14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008" name="Oval 1032"/>
            <p:cNvSpPr>
              <a:spLocks noChangeArrowheads="1"/>
            </p:cNvSpPr>
            <p:nvPr/>
          </p:nvSpPr>
          <p:spPr bwMode="auto">
            <a:xfrm>
              <a:off x="5220" y="17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009" name="Text Box 1033"/>
            <p:cNvSpPr txBox="1">
              <a:spLocks noChangeArrowheads="1"/>
            </p:cNvSpPr>
            <p:nvPr/>
          </p:nvSpPr>
          <p:spPr bwMode="auto">
            <a:xfrm rot="662162">
              <a:off x="4394" y="1441"/>
              <a:ext cx="42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/>
                <a:t>GM</a:t>
              </a:r>
            </a:p>
          </p:txBody>
        </p:sp>
        <p:sp>
          <p:nvSpPr>
            <p:cNvPr id="256010" name="Text Box 1034"/>
            <p:cNvSpPr txBox="1">
              <a:spLocks noChangeArrowheads="1"/>
            </p:cNvSpPr>
            <p:nvPr/>
          </p:nvSpPr>
          <p:spPr bwMode="auto">
            <a:xfrm rot="553086">
              <a:off x="4082" y="1713"/>
              <a:ext cx="104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1200"/>
                <a:t>123400992</a:t>
              </a:r>
            </a:p>
          </p:txBody>
        </p:sp>
        <p:sp>
          <p:nvSpPr>
            <p:cNvPr id="256011" name="Rectangle 1035"/>
            <p:cNvSpPr>
              <a:spLocks noChangeArrowheads="1"/>
            </p:cNvSpPr>
            <p:nvPr/>
          </p:nvSpPr>
          <p:spPr bwMode="auto">
            <a:xfrm rot="-120608">
              <a:off x="4433" y="243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6012" name="Rectangle 1036"/>
            <p:cNvSpPr>
              <a:spLocks noChangeArrowheads="1"/>
            </p:cNvSpPr>
            <p:nvPr/>
          </p:nvSpPr>
          <p:spPr bwMode="auto">
            <a:xfrm rot="-120608">
              <a:off x="4725" y="247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6013" name="Rectangle 1037"/>
            <p:cNvSpPr>
              <a:spLocks noChangeArrowheads="1"/>
            </p:cNvSpPr>
            <p:nvPr/>
          </p:nvSpPr>
          <p:spPr bwMode="auto">
            <a:xfrm rot="-120608">
              <a:off x="4080" y="2112"/>
              <a:ext cx="960" cy="372"/>
            </a:xfrm>
            <a:prstGeom prst="rect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56014" name="AutoShape 1038"/>
            <p:cNvSpPr>
              <a:spLocks noChangeArrowheads="1"/>
            </p:cNvSpPr>
            <p:nvPr/>
          </p:nvSpPr>
          <p:spPr bwMode="auto">
            <a:xfrm rot="175507" flipV="1">
              <a:off x="3780" y="1995"/>
              <a:ext cx="176" cy="516"/>
            </a:xfrm>
            <a:prstGeom prst="can">
              <a:avLst>
                <a:gd name="adj" fmla="val 73295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56015" name="Text Box 1039"/>
          <p:cNvSpPr txBox="1">
            <a:spLocks noChangeArrowheads="1"/>
          </p:cNvSpPr>
          <p:nvPr/>
        </p:nvSpPr>
        <p:spPr bwMode="auto">
          <a:xfrm>
            <a:off x="4251325" y="1125538"/>
            <a:ext cx="4642233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Testing:</a:t>
            </a:r>
          </a:p>
          <a:p>
            <a:endParaRPr lang="en-GB" altLang="en-US" dirty="0">
              <a:solidFill>
                <a:srgbClr val="333333"/>
              </a:solidFill>
            </a:endParaRPr>
          </a:p>
          <a:p>
            <a:pPr>
              <a:buFontTx/>
              <a:buChar char="•"/>
            </a:pPr>
            <a:r>
              <a:rPr lang="en-GB" altLang="en-US" dirty="0">
                <a:solidFill>
                  <a:srgbClr val="333333"/>
                </a:solidFill>
              </a:rPr>
              <a:t> Power supply, usually 5 volts</a:t>
            </a:r>
          </a:p>
        </p:txBody>
      </p:sp>
      <p:grpSp>
        <p:nvGrpSpPr>
          <p:cNvPr id="256016" name="Group 1040"/>
          <p:cNvGrpSpPr>
            <a:grpSpLocks/>
          </p:cNvGrpSpPr>
          <p:nvPr/>
        </p:nvGrpSpPr>
        <p:grpSpPr bwMode="auto">
          <a:xfrm>
            <a:off x="5930900" y="3184525"/>
            <a:ext cx="1984375" cy="3197225"/>
            <a:chOff x="4" y="1642"/>
            <a:chExt cx="1250" cy="2014"/>
          </a:xfrm>
        </p:grpSpPr>
        <p:sp>
          <p:nvSpPr>
            <p:cNvPr id="256017" name="AutoShape 1041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018" name="Rectangle 1042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019" name="AutoShape 1043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020" name="Freeform 1044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6021" name="Rectangle 1045"/>
            <p:cNvSpPr>
              <a:spLocks noChangeArrowheads="1"/>
            </p:cNvSpPr>
            <p:nvPr/>
          </p:nvSpPr>
          <p:spPr bwMode="auto">
            <a:xfrm>
              <a:off x="248" y="2054"/>
              <a:ext cx="786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/>
                <a:t>   5 volts</a:t>
              </a:r>
            </a:p>
          </p:txBody>
        </p:sp>
        <p:grpSp>
          <p:nvGrpSpPr>
            <p:cNvPr id="256022" name="Group 1046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56023" name="Oval 1047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6024" name="Oval 1048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56025" name="Group 1049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56026" name="Freeform 1050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6027" name="Oval 1051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6028" name="Oval 1052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56029" name="Group 1053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56030" name="AutoShape 1054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6031" name="AutoShape 1055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56032" name="Group 1056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56033" name="Oval 1057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6034" name="Oval 1058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56035" name="Group 1059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56036" name="Oval 1060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6037" name="Oval 1061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56038" name="Group 1062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56039" name="Oval 1063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6040" name="Oval 1064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56041" name="Rectangle 1065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Amp</a:t>
                </a:r>
              </a:p>
            </p:txBody>
          </p:sp>
          <p:sp>
            <p:nvSpPr>
              <p:cNvPr id="256042" name="Rectangle 1066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Volt</a:t>
                </a:r>
              </a:p>
            </p:txBody>
          </p:sp>
        </p:grpSp>
        <p:sp>
          <p:nvSpPr>
            <p:cNvPr id="256043" name="Rectangle 1067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600"/>
                <a:t>Ohm</a:t>
              </a:r>
            </a:p>
          </p:txBody>
        </p:sp>
        <p:sp>
          <p:nvSpPr>
            <p:cNvPr id="256044" name="Rectangle 1068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 sz="1800">
                  <a:solidFill>
                    <a:schemeClr val="tx2"/>
                  </a:solidFill>
                  <a:latin typeface="Times New Roman" panose="02020603050405020304" pitchFamily="18" charset="0"/>
                </a:rPr>
                <a:t>Farad</a:t>
              </a:r>
            </a:p>
          </p:txBody>
        </p:sp>
      </p:grpSp>
      <p:sp>
        <p:nvSpPr>
          <p:cNvPr id="256045" name="Line 1069"/>
          <p:cNvSpPr>
            <a:spLocks noChangeShapeType="1"/>
          </p:cNvSpPr>
          <p:nvPr/>
        </p:nvSpPr>
        <p:spPr bwMode="auto">
          <a:xfrm flipH="1" flipV="1">
            <a:off x="2667000" y="3733800"/>
            <a:ext cx="3829050" cy="24955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4" name="Text Box 2050"/>
          <p:cNvSpPr txBox="1">
            <a:spLocks noChangeArrowheads="1"/>
          </p:cNvSpPr>
          <p:nvPr/>
        </p:nvSpPr>
        <p:spPr bwMode="auto">
          <a:xfrm>
            <a:off x="2536825" y="306388"/>
            <a:ext cx="4113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Manifold Pressure Sensors</a:t>
            </a:r>
          </a:p>
        </p:txBody>
      </p:sp>
      <p:grpSp>
        <p:nvGrpSpPr>
          <p:cNvPr id="264195" name="Group 2051"/>
          <p:cNvGrpSpPr>
            <a:grpSpLocks/>
          </p:cNvGrpSpPr>
          <p:nvPr/>
        </p:nvGrpSpPr>
        <p:grpSpPr bwMode="auto">
          <a:xfrm>
            <a:off x="742950" y="1428750"/>
            <a:ext cx="3048000" cy="2238375"/>
            <a:chOff x="3660" y="1164"/>
            <a:chExt cx="1920" cy="1410"/>
          </a:xfrm>
        </p:grpSpPr>
        <p:sp>
          <p:nvSpPr>
            <p:cNvPr id="264196" name="Rectangle 2052"/>
            <p:cNvSpPr>
              <a:spLocks noChangeArrowheads="1"/>
            </p:cNvSpPr>
            <p:nvPr/>
          </p:nvSpPr>
          <p:spPr bwMode="auto">
            <a:xfrm rot="-120608">
              <a:off x="4169" y="2387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4197" name="Rectangle 2053"/>
            <p:cNvSpPr>
              <a:spLocks noChangeArrowheads="1"/>
            </p:cNvSpPr>
            <p:nvPr/>
          </p:nvSpPr>
          <p:spPr bwMode="auto">
            <a:xfrm>
              <a:off x="3660" y="1164"/>
              <a:ext cx="1920" cy="936"/>
            </a:xfrm>
            <a:prstGeom prst="rect">
              <a:avLst/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100000">
                  <a:srgbClr val="474747"/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4198" name="Rectangle 2054"/>
            <p:cNvSpPr>
              <a:spLocks noChangeArrowheads="1"/>
            </p:cNvSpPr>
            <p:nvPr/>
          </p:nvSpPr>
          <p:spPr bwMode="auto">
            <a:xfrm>
              <a:off x="3960" y="1272"/>
              <a:ext cx="1284" cy="684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algn="ctr"/>
              <a:endParaRPr lang="en-US" altLang="en-US"/>
            </a:p>
          </p:txBody>
        </p:sp>
        <p:sp>
          <p:nvSpPr>
            <p:cNvPr id="264199" name="Oval 2055"/>
            <p:cNvSpPr>
              <a:spLocks noChangeArrowheads="1"/>
            </p:cNvSpPr>
            <p:nvPr/>
          </p:nvSpPr>
          <p:spPr bwMode="auto">
            <a:xfrm>
              <a:off x="3732" y="14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4200" name="Oval 2056"/>
            <p:cNvSpPr>
              <a:spLocks noChangeArrowheads="1"/>
            </p:cNvSpPr>
            <p:nvPr/>
          </p:nvSpPr>
          <p:spPr bwMode="auto">
            <a:xfrm>
              <a:off x="5220" y="17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4201" name="Text Box 2057"/>
            <p:cNvSpPr txBox="1">
              <a:spLocks noChangeArrowheads="1"/>
            </p:cNvSpPr>
            <p:nvPr/>
          </p:nvSpPr>
          <p:spPr bwMode="auto">
            <a:xfrm rot="662162">
              <a:off x="4394" y="1441"/>
              <a:ext cx="42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/>
                <a:t>GM</a:t>
              </a:r>
            </a:p>
          </p:txBody>
        </p:sp>
        <p:sp>
          <p:nvSpPr>
            <p:cNvPr id="264202" name="Text Box 2058"/>
            <p:cNvSpPr txBox="1">
              <a:spLocks noChangeArrowheads="1"/>
            </p:cNvSpPr>
            <p:nvPr/>
          </p:nvSpPr>
          <p:spPr bwMode="auto">
            <a:xfrm rot="553086">
              <a:off x="4082" y="1713"/>
              <a:ext cx="104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1200"/>
                <a:t>123400992</a:t>
              </a:r>
            </a:p>
          </p:txBody>
        </p:sp>
        <p:sp>
          <p:nvSpPr>
            <p:cNvPr id="264203" name="Rectangle 2059"/>
            <p:cNvSpPr>
              <a:spLocks noChangeArrowheads="1"/>
            </p:cNvSpPr>
            <p:nvPr/>
          </p:nvSpPr>
          <p:spPr bwMode="auto">
            <a:xfrm rot="-120608">
              <a:off x="4433" y="243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4204" name="Rectangle 2060"/>
            <p:cNvSpPr>
              <a:spLocks noChangeArrowheads="1"/>
            </p:cNvSpPr>
            <p:nvPr/>
          </p:nvSpPr>
          <p:spPr bwMode="auto">
            <a:xfrm rot="-120608">
              <a:off x="4725" y="247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4205" name="Rectangle 2061"/>
            <p:cNvSpPr>
              <a:spLocks noChangeArrowheads="1"/>
            </p:cNvSpPr>
            <p:nvPr/>
          </p:nvSpPr>
          <p:spPr bwMode="auto">
            <a:xfrm rot="-120608">
              <a:off x="4080" y="2112"/>
              <a:ext cx="960" cy="372"/>
            </a:xfrm>
            <a:prstGeom prst="rect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4206" name="AutoShape 2062"/>
            <p:cNvSpPr>
              <a:spLocks noChangeArrowheads="1"/>
            </p:cNvSpPr>
            <p:nvPr/>
          </p:nvSpPr>
          <p:spPr bwMode="auto">
            <a:xfrm rot="175507" flipV="1">
              <a:off x="3780" y="1995"/>
              <a:ext cx="176" cy="516"/>
            </a:xfrm>
            <a:prstGeom prst="can">
              <a:avLst>
                <a:gd name="adj" fmla="val 73295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64207" name="Text Box 2063"/>
          <p:cNvSpPr txBox="1">
            <a:spLocks noChangeArrowheads="1"/>
          </p:cNvSpPr>
          <p:nvPr/>
        </p:nvSpPr>
        <p:spPr bwMode="auto">
          <a:xfrm>
            <a:off x="4251325" y="1125538"/>
            <a:ext cx="4642233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Testing:</a:t>
            </a:r>
          </a:p>
          <a:p>
            <a:endParaRPr lang="en-GB" altLang="en-US" dirty="0">
              <a:solidFill>
                <a:srgbClr val="333333"/>
              </a:solidFill>
            </a:endParaRPr>
          </a:p>
          <a:p>
            <a:pPr>
              <a:buFontTx/>
              <a:buChar char="•"/>
            </a:pPr>
            <a:r>
              <a:rPr lang="en-GB" altLang="en-US" dirty="0">
                <a:solidFill>
                  <a:srgbClr val="333333"/>
                </a:solidFill>
              </a:rPr>
              <a:t> Power supply, usually 5 volts</a:t>
            </a:r>
          </a:p>
          <a:p>
            <a:pPr>
              <a:buFontTx/>
              <a:buChar char="•"/>
            </a:pPr>
            <a:r>
              <a:rPr lang="en-GB" altLang="en-US" dirty="0">
                <a:solidFill>
                  <a:srgbClr val="333333"/>
                </a:solidFill>
              </a:rPr>
              <a:t> 0 volts on earth path, accept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  up to 0.1 volts</a:t>
            </a:r>
          </a:p>
        </p:txBody>
      </p:sp>
      <p:grpSp>
        <p:nvGrpSpPr>
          <p:cNvPr id="264208" name="Group 2064"/>
          <p:cNvGrpSpPr>
            <a:grpSpLocks/>
          </p:cNvGrpSpPr>
          <p:nvPr/>
        </p:nvGrpSpPr>
        <p:grpSpPr bwMode="auto">
          <a:xfrm>
            <a:off x="5930900" y="3184525"/>
            <a:ext cx="1984375" cy="3197225"/>
            <a:chOff x="4" y="1642"/>
            <a:chExt cx="1250" cy="2014"/>
          </a:xfrm>
        </p:grpSpPr>
        <p:sp>
          <p:nvSpPr>
            <p:cNvPr id="264209" name="AutoShape 2065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4210" name="Rectangle 2066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4211" name="AutoShape 2067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4212" name="Freeform 2068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4213" name="Rectangle 2069"/>
            <p:cNvSpPr>
              <a:spLocks noChangeArrowheads="1"/>
            </p:cNvSpPr>
            <p:nvPr/>
          </p:nvSpPr>
          <p:spPr bwMode="auto">
            <a:xfrm>
              <a:off x="248" y="2054"/>
              <a:ext cx="83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/>
                <a:t> 0.1 volts</a:t>
              </a:r>
            </a:p>
          </p:txBody>
        </p:sp>
        <p:grpSp>
          <p:nvGrpSpPr>
            <p:cNvPr id="264214" name="Group 2070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64215" name="Oval 2071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64216" name="Oval 2072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64217" name="Group 2073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64218" name="Freeform 2074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4219" name="Oval 2075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64220" name="Oval 2076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64221" name="Group 2077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64222" name="AutoShape 2078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64223" name="AutoShape 2079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64224" name="Group 2080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64225" name="Oval 2081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64226" name="Oval 2082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64227" name="Group 2083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64228" name="Oval 2084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64229" name="Oval 2085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64230" name="Group 2086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64231" name="Oval 2087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64232" name="Oval 2088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64233" name="Rectangle 2089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Amp</a:t>
                </a:r>
              </a:p>
            </p:txBody>
          </p:sp>
          <p:sp>
            <p:nvSpPr>
              <p:cNvPr id="264234" name="Rectangle 2090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Volt</a:t>
                </a:r>
              </a:p>
            </p:txBody>
          </p:sp>
        </p:grpSp>
        <p:sp>
          <p:nvSpPr>
            <p:cNvPr id="264235" name="Rectangle 2091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600"/>
                <a:t>Ohm</a:t>
              </a:r>
            </a:p>
          </p:txBody>
        </p:sp>
        <p:sp>
          <p:nvSpPr>
            <p:cNvPr id="264236" name="Rectangle 2092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 sz="1800">
                  <a:solidFill>
                    <a:schemeClr val="tx2"/>
                  </a:solidFill>
                  <a:latin typeface="Times New Roman" panose="02020603050405020304" pitchFamily="18" charset="0"/>
                </a:rPr>
                <a:t>Farad</a:t>
              </a:r>
            </a:p>
          </p:txBody>
        </p:sp>
      </p:grpSp>
      <p:sp>
        <p:nvSpPr>
          <p:cNvPr id="264237" name="Line 2093"/>
          <p:cNvSpPr>
            <a:spLocks noChangeShapeType="1"/>
          </p:cNvSpPr>
          <p:nvPr/>
        </p:nvSpPr>
        <p:spPr bwMode="auto">
          <a:xfrm flipH="1" flipV="1">
            <a:off x="2057400" y="3562350"/>
            <a:ext cx="4438650" cy="26670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Text Box 2050"/>
          <p:cNvSpPr txBox="1">
            <a:spLocks noChangeArrowheads="1"/>
          </p:cNvSpPr>
          <p:nvPr/>
        </p:nvSpPr>
        <p:spPr bwMode="auto">
          <a:xfrm>
            <a:off x="2536825" y="306388"/>
            <a:ext cx="4113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Manifold Pressure Sensors</a:t>
            </a:r>
          </a:p>
        </p:txBody>
      </p:sp>
      <p:grpSp>
        <p:nvGrpSpPr>
          <p:cNvPr id="265219" name="Group 2051"/>
          <p:cNvGrpSpPr>
            <a:grpSpLocks/>
          </p:cNvGrpSpPr>
          <p:nvPr/>
        </p:nvGrpSpPr>
        <p:grpSpPr bwMode="auto">
          <a:xfrm>
            <a:off x="471488" y="820738"/>
            <a:ext cx="3048000" cy="2332038"/>
            <a:chOff x="3729" y="1105"/>
            <a:chExt cx="1920" cy="1469"/>
          </a:xfrm>
        </p:grpSpPr>
        <p:sp>
          <p:nvSpPr>
            <p:cNvPr id="265220" name="Rectangle 2052"/>
            <p:cNvSpPr>
              <a:spLocks noChangeArrowheads="1"/>
            </p:cNvSpPr>
            <p:nvPr/>
          </p:nvSpPr>
          <p:spPr bwMode="auto">
            <a:xfrm rot="-120608">
              <a:off x="4169" y="2387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5221" name="Rectangle 2053"/>
            <p:cNvSpPr>
              <a:spLocks noChangeArrowheads="1"/>
            </p:cNvSpPr>
            <p:nvPr/>
          </p:nvSpPr>
          <p:spPr bwMode="auto">
            <a:xfrm>
              <a:off x="3729" y="1105"/>
              <a:ext cx="1920" cy="936"/>
            </a:xfrm>
            <a:prstGeom prst="rect">
              <a:avLst/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100000">
                  <a:srgbClr val="474747"/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5222" name="Rectangle 2054"/>
            <p:cNvSpPr>
              <a:spLocks noChangeArrowheads="1"/>
            </p:cNvSpPr>
            <p:nvPr/>
          </p:nvSpPr>
          <p:spPr bwMode="auto">
            <a:xfrm>
              <a:off x="3960" y="1272"/>
              <a:ext cx="1284" cy="684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pPr algn="ctr"/>
              <a:endParaRPr lang="en-US" altLang="en-US"/>
            </a:p>
          </p:txBody>
        </p:sp>
        <p:sp>
          <p:nvSpPr>
            <p:cNvPr id="265223" name="Oval 2055"/>
            <p:cNvSpPr>
              <a:spLocks noChangeArrowheads="1"/>
            </p:cNvSpPr>
            <p:nvPr/>
          </p:nvSpPr>
          <p:spPr bwMode="auto">
            <a:xfrm>
              <a:off x="3732" y="14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5224" name="Oval 2056"/>
            <p:cNvSpPr>
              <a:spLocks noChangeArrowheads="1"/>
            </p:cNvSpPr>
            <p:nvPr/>
          </p:nvSpPr>
          <p:spPr bwMode="auto">
            <a:xfrm>
              <a:off x="5220" y="1728"/>
              <a:ext cx="192" cy="16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5225" name="Text Box 2057"/>
            <p:cNvSpPr txBox="1">
              <a:spLocks noChangeArrowheads="1"/>
            </p:cNvSpPr>
            <p:nvPr/>
          </p:nvSpPr>
          <p:spPr bwMode="auto">
            <a:xfrm rot="662162">
              <a:off x="4394" y="1441"/>
              <a:ext cx="42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dirty="0"/>
                <a:t>GM</a:t>
              </a:r>
            </a:p>
          </p:txBody>
        </p:sp>
        <p:sp>
          <p:nvSpPr>
            <p:cNvPr id="265226" name="Text Box 2058"/>
            <p:cNvSpPr txBox="1">
              <a:spLocks noChangeArrowheads="1"/>
            </p:cNvSpPr>
            <p:nvPr/>
          </p:nvSpPr>
          <p:spPr bwMode="auto">
            <a:xfrm rot="553086">
              <a:off x="4082" y="1713"/>
              <a:ext cx="104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1200"/>
                <a:t>123400992</a:t>
              </a:r>
            </a:p>
          </p:txBody>
        </p:sp>
        <p:sp>
          <p:nvSpPr>
            <p:cNvPr id="265227" name="Rectangle 2059"/>
            <p:cNvSpPr>
              <a:spLocks noChangeArrowheads="1"/>
            </p:cNvSpPr>
            <p:nvPr/>
          </p:nvSpPr>
          <p:spPr bwMode="auto">
            <a:xfrm rot="-120608">
              <a:off x="4433" y="243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5228" name="Rectangle 2060"/>
            <p:cNvSpPr>
              <a:spLocks noChangeArrowheads="1"/>
            </p:cNvSpPr>
            <p:nvPr/>
          </p:nvSpPr>
          <p:spPr bwMode="auto">
            <a:xfrm rot="-120608">
              <a:off x="4725" y="2471"/>
              <a:ext cx="199" cy="103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5229" name="Rectangle 2061"/>
            <p:cNvSpPr>
              <a:spLocks noChangeArrowheads="1"/>
            </p:cNvSpPr>
            <p:nvPr/>
          </p:nvSpPr>
          <p:spPr bwMode="auto">
            <a:xfrm rot="-120608">
              <a:off x="4080" y="2112"/>
              <a:ext cx="960" cy="372"/>
            </a:xfrm>
            <a:prstGeom prst="rect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20099999" lon="20099999" rev="0"/>
              </a:camera>
              <a:lightRig rig="legacyFlat2" dir="t"/>
            </a:scene3d>
            <a:sp3d extrusionH="746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5230" name="AutoShape 2062"/>
            <p:cNvSpPr>
              <a:spLocks noChangeArrowheads="1"/>
            </p:cNvSpPr>
            <p:nvPr/>
          </p:nvSpPr>
          <p:spPr bwMode="auto">
            <a:xfrm rot="175507" flipV="1">
              <a:off x="3780" y="1995"/>
              <a:ext cx="176" cy="516"/>
            </a:xfrm>
            <a:prstGeom prst="can">
              <a:avLst>
                <a:gd name="adj" fmla="val 73295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65231" name="Text Box 2063"/>
          <p:cNvSpPr txBox="1">
            <a:spLocks noChangeArrowheads="1"/>
          </p:cNvSpPr>
          <p:nvPr/>
        </p:nvSpPr>
        <p:spPr bwMode="auto">
          <a:xfrm>
            <a:off x="3712659" y="721614"/>
            <a:ext cx="5620247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Testing:</a:t>
            </a:r>
          </a:p>
          <a:p>
            <a:endParaRPr lang="en-GB" altLang="en-US" dirty="0">
              <a:solidFill>
                <a:srgbClr val="333333"/>
              </a:solidFill>
            </a:endParaRPr>
          </a:p>
          <a:p>
            <a:pPr>
              <a:buFontTx/>
              <a:buChar char="•"/>
            </a:pPr>
            <a:r>
              <a:rPr lang="en-GB" altLang="en-US" dirty="0">
                <a:solidFill>
                  <a:srgbClr val="333333"/>
                </a:solidFill>
              </a:rPr>
              <a:t> Power supply, usually 5 volts</a:t>
            </a:r>
          </a:p>
          <a:p>
            <a:pPr>
              <a:buFontTx/>
              <a:buChar char="•"/>
            </a:pPr>
            <a:r>
              <a:rPr lang="en-GB" altLang="en-US" dirty="0">
                <a:solidFill>
                  <a:srgbClr val="333333"/>
                </a:solidFill>
              </a:rPr>
              <a:t> 0 volts on earth path, accept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  up to 0.1 volts</a:t>
            </a:r>
          </a:p>
          <a:p>
            <a:pPr>
              <a:buFontTx/>
              <a:buChar char="•"/>
            </a:pPr>
            <a:r>
              <a:rPr lang="en-GB" altLang="en-US" dirty="0">
                <a:solidFill>
                  <a:srgbClr val="333333"/>
                </a:solidFill>
              </a:rPr>
              <a:t> signal voltage should change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  with engine load 0.25 to 0.5v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  the voltage should rise to as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  much as 4.75v when manifold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  vacuum is zero (this can be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  simulated by snap open of the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  throttle.</a:t>
            </a:r>
          </a:p>
        </p:txBody>
      </p:sp>
      <p:grpSp>
        <p:nvGrpSpPr>
          <p:cNvPr id="265232" name="Group 2064"/>
          <p:cNvGrpSpPr>
            <a:grpSpLocks/>
          </p:cNvGrpSpPr>
          <p:nvPr/>
        </p:nvGrpSpPr>
        <p:grpSpPr bwMode="auto">
          <a:xfrm>
            <a:off x="578215" y="3351621"/>
            <a:ext cx="1984375" cy="3197225"/>
            <a:chOff x="4" y="1642"/>
            <a:chExt cx="1250" cy="2014"/>
          </a:xfrm>
        </p:grpSpPr>
        <p:sp>
          <p:nvSpPr>
            <p:cNvPr id="265233" name="AutoShape 2065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5234" name="Rectangle 2066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5235" name="AutoShape 2067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5236" name="Freeform 2068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5237" name="Rectangle 2069"/>
            <p:cNvSpPr>
              <a:spLocks noChangeArrowheads="1"/>
            </p:cNvSpPr>
            <p:nvPr/>
          </p:nvSpPr>
          <p:spPr bwMode="auto">
            <a:xfrm>
              <a:off x="248" y="2054"/>
              <a:ext cx="83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/>
                <a:t> 0.1 volts</a:t>
              </a:r>
            </a:p>
          </p:txBody>
        </p:sp>
        <p:grpSp>
          <p:nvGrpSpPr>
            <p:cNvPr id="265238" name="Group 2070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65239" name="Oval 2071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65240" name="Oval 2072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65241" name="Group 2073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65242" name="Freeform 2074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5243" name="Oval 2075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65244" name="Oval 2076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65245" name="Group 2077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65246" name="AutoShape 2078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65247" name="AutoShape 2079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65248" name="Group 2080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65249" name="Oval 2081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65250" name="Oval 2082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65251" name="Group 2083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65252" name="Oval 2084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65253" name="Oval 2085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65254" name="Group 2086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65255" name="Oval 2087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65256" name="Oval 2088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65257" name="Rectangle 2089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Amp</a:t>
                </a:r>
              </a:p>
            </p:txBody>
          </p:sp>
          <p:sp>
            <p:nvSpPr>
              <p:cNvPr id="265258" name="Rectangle 2090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Volt</a:t>
                </a:r>
              </a:p>
            </p:txBody>
          </p:sp>
        </p:grpSp>
        <p:sp>
          <p:nvSpPr>
            <p:cNvPr id="265259" name="Rectangle 2091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600"/>
                <a:t>Ohm</a:t>
              </a:r>
            </a:p>
          </p:txBody>
        </p:sp>
        <p:sp>
          <p:nvSpPr>
            <p:cNvPr id="265260" name="Rectangle 2092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 sz="1800">
                  <a:solidFill>
                    <a:schemeClr val="tx2"/>
                  </a:solidFill>
                  <a:latin typeface="Times New Roman" panose="02020603050405020304" pitchFamily="18" charset="0"/>
                </a:rPr>
                <a:t>Farad</a:t>
              </a:r>
            </a:p>
          </p:txBody>
        </p:sp>
      </p:grpSp>
      <p:sp>
        <p:nvSpPr>
          <p:cNvPr id="265261" name="Line 2093"/>
          <p:cNvSpPr>
            <a:spLocks noChangeShapeType="1"/>
          </p:cNvSpPr>
          <p:nvPr/>
        </p:nvSpPr>
        <p:spPr bwMode="auto">
          <a:xfrm flipV="1">
            <a:off x="1157370" y="3027256"/>
            <a:ext cx="133350" cy="33718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2" name="Text Box 2050"/>
          <p:cNvSpPr txBox="1">
            <a:spLocks noChangeArrowheads="1"/>
          </p:cNvSpPr>
          <p:nvPr/>
        </p:nvSpPr>
        <p:spPr bwMode="auto">
          <a:xfrm>
            <a:off x="2974975" y="325438"/>
            <a:ext cx="2403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Knock Sensors</a:t>
            </a:r>
          </a:p>
        </p:txBody>
      </p:sp>
      <p:sp>
        <p:nvSpPr>
          <p:cNvPr id="266287" name="Text Box 2095"/>
          <p:cNvSpPr txBox="1">
            <a:spLocks noChangeArrowheads="1"/>
          </p:cNvSpPr>
          <p:nvPr/>
        </p:nvSpPr>
        <p:spPr bwMode="auto">
          <a:xfrm>
            <a:off x="4327525" y="1258888"/>
            <a:ext cx="4932761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Knock sensors provide a 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signal to the ECU of combustion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knock.</a:t>
            </a:r>
          </a:p>
          <a:p>
            <a:endParaRPr lang="en-GB" altLang="en-US" dirty="0">
              <a:solidFill>
                <a:srgbClr val="333333"/>
              </a:solidFill>
            </a:endParaRPr>
          </a:p>
          <a:p>
            <a:r>
              <a:rPr lang="en-GB" altLang="en-US" dirty="0">
                <a:solidFill>
                  <a:srgbClr val="333333"/>
                </a:solidFill>
              </a:rPr>
              <a:t>The ECU is able to determine 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which cylinder is knocking and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then retards the problem until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the problem disappears.</a:t>
            </a:r>
          </a:p>
        </p:txBody>
      </p:sp>
      <p:grpSp>
        <p:nvGrpSpPr>
          <p:cNvPr id="266295" name="Group 2103"/>
          <p:cNvGrpSpPr>
            <a:grpSpLocks/>
          </p:cNvGrpSpPr>
          <p:nvPr/>
        </p:nvGrpSpPr>
        <p:grpSpPr bwMode="auto">
          <a:xfrm>
            <a:off x="5378450" y="4511760"/>
            <a:ext cx="1524000" cy="1689100"/>
            <a:chOff x="3048" y="2976"/>
            <a:chExt cx="960" cy="1064"/>
          </a:xfrm>
        </p:grpSpPr>
        <p:sp>
          <p:nvSpPr>
            <p:cNvPr id="266288" name="Oval 2096"/>
            <p:cNvSpPr>
              <a:spLocks noChangeArrowheads="1"/>
            </p:cNvSpPr>
            <p:nvPr/>
          </p:nvSpPr>
          <p:spPr bwMode="auto">
            <a:xfrm>
              <a:off x="3048" y="2976"/>
              <a:ext cx="960" cy="912"/>
            </a:xfrm>
            <a:prstGeom prst="ellipse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12700">
              <a:round/>
              <a:headEnd/>
              <a:tailEnd/>
            </a:ln>
            <a:effectLst/>
            <a:scene3d>
              <a:camera prst="legacyPerspectiveBottomLeft"/>
              <a:lightRig rig="legacyFlat3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6290" name="Rectangle 2098"/>
            <p:cNvSpPr>
              <a:spLocks noChangeArrowheads="1"/>
            </p:cNvSpPr>
            <p:nvPr/>
          </p:nvSpPr>
          <p:spPr bwMode="auto">
            <a:xfrm>
              <a:off x="3492" y="3828"/>
              <a:ext cx="504" cy="212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extrusionH="4302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6291" name="Rectangle 2099"/>
            <p:cNvSpPr>
              <a:spLocks noChangeArrowheads="1"/>
            </p:cNvSpPr>
            <p:nvPr/>
          </p:nvSpPr>
          <p:spPr bwMode="auto">
            <a:xfrm>
              <a:off x="3828" y="3872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6292" name="Rectangle 2100"/>
            <p:cNvSpPr>
              <a:spLocks noChangeArrowheads="1"/>
            </p:cNvSpPr>
            <p:nvPr/>
          </p:nvSpPr>
          <p:spPr bwMode="auto">
            <a:xfrm>
              <a:off x="3680" y="3900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6293" name="Rectangle 2101"/>
            <p:cNvSpPr>
              <a:spLocks noChangeArrowheads="1"/>
            </p:cNvSpPr>
            <p:nvPr/>
          </p:nvSpPr>
          <p:spPr bwMode="auto">
            <a:xfrm>
              <a:off x="3532" y="3928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6294" name="AutoShape 2102"/>
            <p:cNvSpPr>
              <a:spLocks noChangeArrowheads="1"/>
            </p:cNvSpPr>
            <p:nvPr/>
          </p:nvSpPr>
          <p:spPr bwMode="auto">
            <a:xfrm>
              <a:off x="3420" y="3340"/>
              <a:ext cx="220" cy="176"/>
            </a:xfrm>
            <a:prstGeom prst="hexagon">
              <a:avLst>
                <a:gd name="adj" fmla="val 31250"/>
                <a:gd name="vf" fmla="val 11547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pic>
        <p:nvPicPr>
          <p:cNvPr id="266296" name="Picture 2104" descr="A:\MVC-016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00" y="2095500"/>
            <a:ext cx="3835400" cy="287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6" name="Text Box 2050"/>
          <p:cNvSpPr txBox="1">
            <a:spLocks noChangeArrowheads="1"/>
          </p:cNvSpPr>
          <p:nvPr/>
        </p:nvSpPr>
        <p:spPr bwMode="auto">
          <a:xfrm>
            <a:off x="2974975" y="325438"/>
            <a:ext cx="2403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Knock Sensors</a:t>
            </a:r>
          </a:p>
        </p:txBody>
      </p:sp>
      <p:sp>
        <p:nvSpPr>
          <p:cNvPr id="267268" name="Text Box 2052"/>
          <p:cNvSpPr txBox="1">
            <a:spLocks noChangeArrowheads="1"/>
          </p:cNvSpPr>
          <p:nvPr/>
        </p:nvSpPr>
        <p:spPr bwMode="auto">
          <a:xfrm>
            <a:off x="3565525" y="1258888"/>
            <a:ext cx="534352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The sensor contains </a:t>
            </a:r>
            <a:r>
              <a:rPr lang="en-GB" altLang="en-US" dirty="0" err="1">
                <a:solidFill>
                  <a:srgbClr val="333333"/>
                </a:solidFill>
              </a:rPr>
              <a:t>pzieoceramic</a:t>
            </a:r>
            <a:endParaRPr lang="en-GB" altLang="en-US" dirty="0">
              <a:solidFill>
                <a:srgbClr val="333333"/>
              </a:solidFill>
            </a:endParaRPr>
          </a:p>
          <a:p>
            <a:r>
              <a:rPr lang="en-GB" altLang="en-US" dirty="0">
                <a:solidFill>
                  <a:srgbClr val="333333"/>
                </a:solidFill>
              </a:rPr>
              <a:t>crystals that vibrate when a sound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wave hits them.</a:t>
            </a:r>
          </a:p>
          <a:p>
            <a:endParaRPr lang="en-GB" altLang="en-US" dirty="0">
              <a:solidFill>
                <a:srgbClr val="333333"/>
              </a:solidFill>
            </a:endParaRPr>
          </a:p>
          <a:p>
            <a:r>
              <a:rPr lang="en-GB" altLang="en-US" dirty="0">
                <a:solidFill>
                  <a:srgbClr val="333333"/>
                </a:solidFill>
              </a:rPr>
              <a:t>The ECU has programming that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filters out any unwanted noise and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so can distinguish between noise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within the engine.</a:t>
            </a:r>
          </a:p>
        </p:txBody>
      </p:sp>
      <p:grpSp>
        <p:nvGrpSpPr>
          <p:cNvPr id="267269" name="Group 2053"/>
          <p:cNvGrpSpPr>
            <a:grpSpLocks/>
          </p:cNvGrpSpPr>
          <p:nvPr/>
        </p:nvGrpSpPr>
        <p:grpSpPr bwMode="auto">
          <a:xfrm>
            <a:off x="1094217" y="1093282"/>
            <a:ext cx="1524000" cy="1689100"/>
            <a:chOff x="3048" y="2976"/>
            <a:chExt cx="960" cy="1064"/>
          </a:xfrm>
        </p:grpSpPr>
        <p:sp>
          <p:nvSpPr>
            <p:cNvPr id="267270" name="Oval 2054"/>
            <p:cNvSpPr>
              <a:spLocks noChangeArrowheads="1"/>
            </p:cNvSpPr>
            <p:nvPr/>
          </p:nvSpPr>
          <p:spPr bwMode="auto">
            <a:xfrm>
              <a:off x="3048" y="2976"/>
              <a:ext cx="960" cy="912"/>
            </a:xfrm>
            <a:prstGeom prst="ellipse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12700">
              <a:round/>
              <a:headEnd/>
              <a:tailEnd/>
            </a:ln>
            <a:effectLst/>
            <a:scene3d>
              <a:camera prst="legacyPerspectiveBottomLeft"/>
              <a:lightRig rig="legacyFlat3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7271" name="Rectangle 2055"/>
            <p:cNvSpPr>
              <a:spLocks noChangeArrowheads="1"/>
            </p:cNvSpPr>
            <p:nvPr/>
          </p:nvSpPr>
          <p:spPr bwMode="auto">
            <a:xfrm>
              <a:off x="3492" y="3828"/>
              <a:ext cx="504" cy="212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extrusionH="4302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7272" name="Rectangle 2056"/>
            <p:cNvSpPr>
              <a:spLocks noChangeArrowheads="1"/>
            </p:cNvSpPr>
            <p:nvPr/>
          </p:nvSpPr>
          <p:spPr bwMode="auto">
            <a:xfrm>
              <a:off x="3828" y="3872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7273" name="Rectangle 2057"/>
            <p:cNvSpPr>
              <a:spLocks noChangeArrowheads="1"/>
            </p:cNvSpPr>
            <p:nvPr/>
          </p:nvSpPr>
          <p:spPr bwMode="auto">
            <a:xfrm>
              <a:off x="3680" y="3900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7274" name="Rectangle 2058"/>
            <p:cNvSpPr>
              <a:spLocks noChangeArrowheads="1"/>
            </p:cNvSpPr>
            <p:nvPr/>
          </p:nvSpPr>
          <p:spPr bwMode="auto">
            <a:xfrm>
              <a:off x="3532" y="3928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7275" name="AutoShape 2059"/>
            <p:cNvSpPr>
              <a:spLocks noChangeArrowheads="1"/>
            </p:cNvSpPr>
            <p:nvPr/>
          </p:nvSpPr>
          <p:spPr bwMode="auto">
            <a:xfrm>
              <a:off x="3420" y="3340"/>
              <a:ext cx="220" cy="176"/>
            </a:xfrm>
            <a:prstGeom prst="hexagon">
              <a:avLst>
                <a:gd name="adj" fmla="val 31250"/>
                <a:gd name="vf" fmla="val 11547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67277" name="Rectangle 2061" descr="Large grid"/>
          <p:cNvSpPr>
            <a:spLocks noChangeArrowheads="1"/>
          </p:cNvSpPr>
          <p:nvPr/>
        </p:nvSpPr>
        <p:spPr bwMode="auto">
          <a:xfrm>
            <a:off x="563562" y="3429000"/>
            <a:ext cx="2733675" cy="2092325"/>
          </a:xfrm>
          <a:prstGeom prst="rect">
            <a:avLst/>
          </a:prstGeom>
          <a:pattFill prst="lgGrid">
            <a:fgClr>
              <a:srgbClr val="CECECE"/>
            </a:fgClr>
            <a:bgClr>
              <a:srgbClr val="7FFF00"/>
            </a:bgClr>
          </a:patt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CECECE"/>
            </a:extrusionClr>
            <a:contourClr>
              <a:srgbClr val="CECECE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67278" name="Line 2062"/>
          <p:cNvSpPr>
            <a:spLocks noChangeShapeType="1"/>
          </p:cNvSpPr>
          <p:nvPr/>
        </p:nvSpPr>
        <p:spPr bwMode="auto">
          <a:xfrm>
            <a:off x="563562" y="4725601"/>
            <a:ext cx="2768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Text Box 2"/>
          <p:cNvSpPr txBox="1">
            <a:spLocks noChangeArrowheads="1"/>
          </p:cNvSpPr>
          <p:nvPr/>
        </p:nvSpPr>
        <p:spPr bwMode="auto">
          <a:xfrm>
            <a:off x="2974975" y="325438"/>
            <a:ext cx="2403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Knock Sensors</a:t>
            </a:r>
          </a:p>
        </p:txBody>
      </p:sp>
      <p:sp>
        <p:nvSpPr>
          <p:cNvPr id="268291" name="Text Box 3"/>
          <p:cNvSpPr txBox="1">
            <a:spLocks noChangeArrowheads="1"/>
          </p:cNvSpPr>
          <p:nvPr/>
        </p:nvSpPr>
        <p:spPr bwMode="auto">
          <a:xfrm>
            <a:off x="3474909" y="964952"/>
            <a:ext cx="5343525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dirty="0">
                <a:solidFill>
                  <a:srgbClr val="333333"/>
                </a:solidFill>
              </a:rPr>
              <a:t>The sensor has 3 terminals:</a:t>
            </a:r>
          </a:p>
          <a:p>
            <a:endParaRPr lang="en-GB" altLang="en-US" dirty="0">
              <a:solidFill>
                <a:srgbClr val="333333"/>
              </a:solidFill>
            </a:endParaRPr>
          </a:p>
          <a:p>
            <a:pPr>
              <a:buFontTx/>
              <a:buChar char="•"/>
            </a:pPr>
            <a:r>
              <a:rPr lang="en-GB" altLang="en-US" dirty="0">
                <a:solidFill>
                  <a:srgbClr val="333333"/>
                </a:solidFill>
              </a:rPr>
              <a:t> signal</a:t>
            </a:r>
          </a:p>
          <a:p>
            <a:pPr>
              <a:buFontTx/>
              <a:buChar char="•"/>
            </a:pPr>
            <a:r>
              <a:rPr lang="en-GB" altLang="en-US" dirty="0">
                <a:solidFill>
                  <a:srgbClr val="333333"/>
                </a:solidFill>
              </a:rPr>
              <a:t>earth</a:t>
            </a:r>
          </a:p>
          <a:p>
            <a:pPr>
              <a:buFontTx/>
              <a:buChar char="•"/>
            </a:pPr>
            <a:r>
              <a:rPr lang="en-GB" altLang="en-US" dirty="0">
                <a:solidFill>
                  <a:srgbClr val="333333"/>
                </a:solidFill>
              </a:rPr>
              <a:t>shield</a:t>
            </a:r>
          </a:p>
          <a:p>
            <a:endParaRPr lang="en-GB" altLang="en-US" dirty="0">
              <a:solidFill>
                <a:srgbClr val="333333"/>
              </a:solidFill>
            </a:endParaRPr>
          </a:p>
          <a:p>
            <a:r>
              <a:rPr lang="en-GB" altLang="en-US" dirty="0">
                <a:solidFill>
                  <a:srgbClr val="333333"/>
                </a:solidFill>
              </a:rPr>
              <a:t>When the block is tapped lightly a </a:t>
            </a:r>
          </a:p>
          <a:p>
            <a:r>
              <a:rPr lang="en-GB" altLang="en-US" dirty="0">
                <a:solidFill>
                  <a:srgbClr val="333333"/>
                </a:solidFill>
              </a:rPr>
              <a:t>signal of around 0.5 - 1 volt is generated from the signal wire.</a:t>
            </a:r>
          </a:p>
          <a:p>
            <a:endParaRPr lang="en-GB" altLang="en-US" dirty="0">
              <a:solidFill>
                <a:srgbClr val="333333"/>
              </a:solidFill>
            </a:endParaRPr>
          </a:p>
          <a:p>
            <a:r>
              <a:rPr lang="en-GB" altLang="en-US" dirty="0">
                <a:solidFill>
                  <a:srgbClr val="333333"/>
                </a:solidFill>
              </a:rPr>
              <a:t>The signal looks similar to this.</a:t>
            </a:r>
          </a:p>
        </p:txBody>
      </p:sp>
      <p:grpSp>
        <p:nvGrpSpPr>
          <p:cNvPr id="268292" name="Group 4"/>
          <p:cNvGrpSpPr>
            <a:grpSpLocks/>
          </p:cNvGrpSpPr>
          <p:nvPr/>
        </p:nvGrpSpPr>
        <p:grpSpPr bwMode="auto">
          <a:xfrm>
            <a:off x="1096105" y="1407876"/>
            <a:ext cx="1524000" cy="1689100"/>
            <a:chOff x="3048" y="2976"/>
            <a:chExt cx="960" cy="1064"/>
          </a:xfrm>
        </p:grpSpPr>
        <p:sp>
          <p:nvSpPr>
            <p:cNvPr id="268293" name="Oval 5"/>
            <p:cNvSpPr>
              <a:spLocks noChangeArrowheads="1"/>
            </p:cNvSpPr>
            <p:nvPr/>
          </p:nvSpPr>
          <p:spPr bwMode="auto">
            <a:xfrm>
              <a:off x="3048" y="2976"/>
              <a:ext cx="960" cy="912"/>
            </a:xfrm>
            <a:prstGeom prst="ellipse">
              <a:avLst/>
            </a:prstGeom>
            <a:gradFill rotWithShape="0">
              <a:gsLst>
                <a:gs pos="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12700">
              <a:round/>
              <a:headEnd/>
              <a:tailEnd/>
            </a:ln>
            <a:effectLst/>
            <a:scene3d>
              <a:camera prst="legacyPerspectiveBottomLeft"/>
              <a:lightRig rig="legacyFlat3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8294" name="Rectangle 6"/>
            <p:cNvSpPr>
              <a:spLocks noChangeArrowheads="1"/>
            </p:cNvSpPr>
            <p:nvPr/>
          </p:nvSpPr>
          <p:spPr bwMode="auto">
            <a:xfrm>
              <a:off x="3492" y="3828"/>
              <a:ext cx="504" cy="212"/>
            </a:xfrm>
            <a:prstGeom prst="rect">
              <a:avLst/>
            </a:prstGeom>
            <a:solidFill>
              <a:srgbClr val="474747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extrusionH="430200" prstMaterial="legacyMatte">
              <a:bevelT w="13500" h="13500" prst="angle"/>
              <a:bevelB w="13500" h="13500" prst="angle"/>
              <a:extrusionClr>
                <a:srgbClr val="474747"/>
              </a:extrusionClr>
              <a:contourClr>
                <a:srgbClr val="474747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8295" name="Rectangle 7"/>
            <p:cNvSpPr>
              <a:spLocks noChangeArrowheads="1"/>
            </p:cNvSpPr>
            <p:nvPr/>
          </p:nvSpPr>
          <p:spPr bwMode="auto">
            <a:xfrm>
              <a:off x="3828" y="3872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8296" name="Rectangle 8"/>
            <p:cNvSpPr>
              <a:spLocks noChangeArrowheads="1"/>
            </p:cNvSpPr>
            <p:nvPr/>
          </p:nvSpPr>
          <p:spPr bwMode="auto">
            <a:xfrm>
              <a:off x="3680" y="3900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8297" name="Rectangle 9"/>
            <p:cNvSpPr>
              <a:spLocks noChangeArrowheads="1"/>
            </p:cNvSpPr>
            <p:nvPr/>
          </p:nvSpPr>
          <p:spPr bwMode="auto">
            <a:xfrm>
              <a:off x="3532" y="3928"/>
              <a:ext cx="124" cy="72"/>
            </a:xfrm>
            <a:prstGeom prst="rect">
              <a:avLst/>
            </a:prstGeom>
            <a:solidFill>
              <a:srgbClr val="FFFFFF"/>
            </a:solidFill>
            <a:ln w="12700">
              <a:miter lim="800000"/>
              <a:headEnd/>
              <a:tailEnd/>
            </a:ln>
            <a:effectLst/>
            <a:scene3d>
              <a:camera prst="legacyPerspectiveFront">
                <a:rot lat="1500000" lon="20099999" rev="0"/>
              </a:camera>
              <a:lightRig rig="legacyFlat4" dir="t"/>
            </a:scene3d>
            <a:sp3d prstMaterial="legacyMatte">
              <a:bevelT w="13500" h="13500" prst="angle"/>
              <a:bevelB w="13500" h="13500" prst="angle"/>
              <a:extrusionClr>
                <a:srgbClr val="FFFFFF"/>
              </a:extrusionClr>
              <a:contourClr>
                <a:srgbClr val="FFFF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68298" name="AutoShape 10"/>
            <p:cNvSpPr>
              <a:spLocks noChangeArrowheads="1"/>
            </p:cNvSpPr>
            <p:nvPr/>
          </p:nvSpPr>
          <p:spPr bwMode="auto">
            <a:xfrm>
              <a:off x="3420" y="3340"/>
              <a:ext cx="220" cy="176"/>
            </a:xfrm>
            <a:prstGeom prst="hexagon">
              <a:avLst>
                <a:gd name="adj" fmla="val 31250"/>
                <a:gd name="vf" fmla="val 11547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68299" name="Rectangle 11" descr="Large grid"/>
          <p:cNvSpPr>
            <a:spLocks noChangeArrowheads="1"/>
          </p:cNvSpPr>
          <p:nvPr/>
        </p:nvSpPr>
        <p:spPr bwMode="auto">
          <a:xfrm>
            <a:off x="491267" y="3525837"/>
            <a:ext cx="2733675" cy="2092325"/>
          </a:xfrm>
          <a:prstGeom prst="rect">
            <a:avLst/>
          </a:prstGeom>
          <a:pattFill prst="lgGrid">
            <a:fgClr>
              <a:srgbClr val="CECECE"/>
            </a:fgClr>
            <a:bgClr>
              <a:srgbClr val="7FFF00"/>
            </a:bgClr>
          </a:patt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CECECE"/>
            </a:extrusionClr>
            <a:contourClr>
              <a:srgbClr val="CECECE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68300" name="Line 12"/>
          <p:cNvSpPr>
            <a:spLocks noChangeShapeType="1"/>
          </p:cNvSpPr>
          <p:nvPr/>
        </p:nvSpPr>
        <p:spPr bwMode="auto">
          <a:xfrm>
            <a:off x="491267" y="4791504"/>
            <a:ext cx="2768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8302" name="Freeform 14"/>
          <p:cNvSpPr>
            <a:spLocks/>
          </p:cNvSpPr>
          <p:nvPr/>
        </p:nvSpPr>
        <p:spPr bwMode="auto">
          <a:xfrm>
            <a:off x="491267" y="4021136"/>
            <a:ext cx="2705100" cy="1169988"/>
          </a:xfrm>
          <a:custGeom>
            <a:avLst/>
            <a:gdLst>
              <a:gd name="T0" fmla="*/ 16 w 1704"/>
              <a:gd name="T1" fmla="*/ 468 h 737"/>
              <a:gd name="T2" fmla="*/ 48 w 1704"/>
              <a:gd name="T3" fmla="*/ 440 h 737"/>
              <a:gd name="T4" fmla="*/ 176 w 1704"/>
              <a:gd name="T5" fmla="*/ 536 h 737"/>
              <a:gd name="T6" fmla="*/ 192 w 1704"/>
              <a:gd name="T7" fmla="*/ 640 h 737"/>
              <a:gd name="T8" fmla="*/ 264 w 1704"/>
              <a:gd name="T9" fmla="*/ 700 h 737"/>
              <a:gd name="T10" fmla="*/ 340 w 1704"/>
              <a:gd name="T11" fmla="*/ 732 h 737"/>
              <a:gd name="T12" fmla="*/ 408 w 1704"/>
              <a:gd name="T13" fmla="*/ 508 h 737"/>
              <a:gd name="T14" fmla="*/ 408 w 1704"/>
              <a:gd name="T15" fmla="*/ 292 h 737"/>
              <a:gd name="T16" fmla="*/ 456 w 1704"/>
              <a:gd name="T17" fmla="*/ 124 h 737"/>
              <a:gd name="T18" fmla="*/ 480 w 1704"/>
              <a:gd name="T19" fmla="*/ 4 h 737"/>
              <a:gd name="T20" fmla="*/ 500 w 1704"/>
              <a:gd name="T21" fmla="*/ 44 h 737"/>
              <a:gd name="T22" fmla="*/ 528 w 1704"/>
              <a:gd name="T23" fmla="*/ 272 h 737"/>
              <a:gd name="T24" fmla="*/ 564 w 1704"/>
              <a:gd name="T25" fmla="*/ 356 h 737"/>
              <a:gd name="T26" fmla="*/ 592 w 1704"/>
              <a:gd name="T27" fmla="*/ 480 h 737"/>
              <a:gd name="T28" fmla="*/ 692 w 1704"/>
              <a:gd name="T29" fmla="*/ 552 h 737"/>
              <a:gd name="T30" fmla="*/ 736 w 1704"/>
              <a:gd name="T31" fmla="*/ 464 h 737"/>
              <a:gd name="T32" fmla="*/ 820 w 1704"/>
              <a:gd name="T33" fmla="*/ 356 h 737"/>
              <a:gd name="T34" fmla="*/ 860 w 1704"/>
              <a:gd name="T35" fmla="*/ 472 h 737"/>
              <a:gd name="T36" fmla="*/ 880 w 1704"/>
              <a:gd name="T37" fmla="*/ 556 h 737"/>
              <a:gd name="T38" fmla="*/ 928 w 1704"/>
              <a:gd name="T39" fmla="*/ 520 h 737"/>
              <a:gd name="T40" fmla="*/ 992 w 1704"/>
              <a:gd name="T41" fmla="*/ 416 h 737"/>
              <a:gd name="T42" fmla="*/ 1012 w 1704"/>
              <a:gd name="T43" fmla="*/ 140 h 737"/>
              <a:gd name="T44" fmla="*/ 1068 w 1704"/>
              <a:gd name="T45" fmla="*/ 188 h 737"/>
              <a:gd name="T46" fmla="*/ 1128 w 1704"/>
              <a:gd name="T47" fmla="*/ 300 h 737"/>
              <a:gd name="T48" fmla="*/ 1184 w 1704"/>
              <a:gd name="T49" fmla="*/ 392 h 737"/>
              <a:gd name="T50" fmla="*/ 1244 w 1704"/>
              <a:gd name="T51" fmla="*/ 428 h 737"/>
              <a:gd name="T52" fmla="*/ 1344 w 1704"/>
              <a:gd name="T53" fmla="*/ 540 h 737"/>
              <a:gd name="T54" fmla="*/ 1388 w 1704"/>
              <a:gd name="T55" fmla="*/ 520 h 737"/>
              <a:gd name="T56" fmla="*/ 1464 w 1704"/>
              <a:gd name="T57" fmla="*/ 500 h 737"/>
              <a:gd name="T58" fmla="*/ 1512 w 1704"/>
              <a:gd name="T59" fmla="*/ 480 h 737"/>
              <a:gd name="T60" fmla="*/ 1536 w 1704"/>
              <a:gd name="T61" fmla="*/ 92 h 737"/>
              <a:gd name="T62" fmla="*/ 1584 w 1704"/>
              <a:gd name="T63" fmla="*/ 408 h 737"/>
              <a:gd name="T64" fmla="*/ 1640 w 1704"/>
              <a:gd name="T65" fmla="*/ 392 h 737"/>
              <a:gd name="T66" fmla="*/ 1684 w 1704"/>
              <a:gd name="T67" fmla="*/ 472 h 7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1704" h="737">
                <a:moveTo>
                  <a:pt x="0" y="508"/>
                </a:moveTo>
                <a:cubicBezTo>
                  <a:pt x="6" y="499"/>
                  <a:pt x="9" y="474"/>
                  <a:pt x="16" y="468"/>
                </a:cubicBezTo>
                <a:cubicBezTo>
                  <a:pt x="24" y="462"/>
                  <a:pt x="35" y="463"/>
                  <a:pt x="44" y="460"/>
                </a:cubicBezTo>
                <a:cubicBezTo>
                  <a:pt x="45" y="453"/>
                  <a:pt x="43" y="445"/>
                  <a:pt x="48" y="440"/>
                </a:cubicBezTo>
                <a:cubicBezTo>
                  <a:pt x="55" y="433"/>
                  <a:pt x="88" y="427"/>
                  <a:pt x="100" y="424"/>
                </a:cubicBezTo>
                <a:cubicBezTo>
                  <a:pt x="157" y="438"/>
                  <a:pt x="138" y="511"/>
                  <a:pt x="176" y="536"/>
                </a:cubicBezTo>
                <a:cubicBezTo>
                  <a:pt x="180" y="549"/>
                  <a:pt x="184" y="563"/>
                  <a:pt x="188" y="576"/>
                </a:cubicBezTo>
                <a:cubicBezTo>
                  <a:pt x="189" y="597"/>
                  <a:pt x="186" y="619"/>
                  <a:pt x="192" y="640"/>
                </a:cubicBezTo>
                <a:cubicBezTo>
                  <a:pt x="193" y="642"/>
                  <a:pt x="244" y="663"/>
                  <a:pt x="248" y="664"/>
                </a:cubicBezTo>
                <a:cubicBezTo>
                  <a:pt x="261" y="683"/>
                  <a:pt x="254" y="671"/>
                  <a:pt x="264" y="700"/>
                </a:cubicBezTo>
                <a:cubicBezTo>
                  <a:pt x="268" y="712"/>
                  <a:pt x="300" y="716"/>
                  <a:pt x="300" y="716"/>
                </a:cubicBezTo>
                <a:cubicBezTo>
                  <a:pt x="307" y="737"/>
                  <a:pt x="321" y="737"/>
                  <a:pt x="340" y="732"/>
                </a:cubicBezTo>
                <a:cubicBezTo>
                  <a:pt x="358" y="679"/>
                  <a:pt x="301" y="592"/>
                  <a:pt x="360" y="572"/>
                </a:cubicBezTo>
                <a:cubicBezTo>
                  <a:pt x="372" y="536"/>
                  <a:pt x="389" y="537"/>
                  <a:pt x="408" y="508"/>
                </a:cubicBezTo>
                <a:cubicBezTo>
                  <a:pt x="411" y="487"/>
                  <a:pt x="417" y="469"/>
                  <a:pt x="420" y="448"/>
                </a:cubicBezTo>
                <a:cubicBezTo>
                  <a:pt x="417" y="343"/>
                  <a:pt x="423" y="353"/>
                  <a:pt x="408" y="292"/>
                </a:cubicBezTo>
                <a:cubicBezTo>
                  <a:pt x="413" y="173"/>
                  <a:pt x="392" y="220"/>
                  <a:pt x="436" y="176"/>
                </a:cubicBezTo>
                <a:cubicBezTo>
                  <a:pt x="442" y="158"/>
                  <a:pt x="456" y="124"/>
                  <a:pt x="456" y="124"/>
                </a:cubicBezTo>
                <a:cubicBezTo>
                  <a:pt x="459" y="101"/>
                  <a:pt x="459" y="79"/>
                  <a:pt x="472" y="60"/>
                </a:cubicBezTo>
                <a:cubicBezTo>
                  <a:pt x="477" y="42"/>
                  <a:pt x="475" y="22"/>
                  <a:pt x="480" y="4"/>
                </a:cubicBezTo>
                <a:cubicBezTo>
                  <a:pt x="481" y="0"/>
                  <a:pt x="482" y="12"/>
                  <a:pt x="484" y="16"/>
                </a:cubicBezTo>
                <a:cubicBezTo>
                  <a:pt x="490" y="30"/>
                  <a:pt x="492" y="32"/>
                  <a:pt x="500" y="44"/>
                </a:cubicBezTo>
                <a:cubicBezTo>
                  <a:pt x="505" y="62"/>
                  <a:pt x="514" y="69"/>
                  <a:pt x="524" y="84"/>
                </a:cubicBezTo>
                <a:cubicBezTo>
                  <a:pt x="525" y="147"/>
                  <a:pt x="524" y="209"/>
                  <a:pt x="528" y="272"/>
                </a:cubicBezTo>
                <a:cubicBezTo>
                  <a:pt x="529" y="286"/>
                  <a:pt x="555" y="304"/>
                  <a:pt x="560" y="320"/>
                </a:cubicBezTo>
                <a:cubicBezTo>
                  <a:pt x="561" y="332"/>
                  <a:pt x="561" y="344"/>
                  <a:pt x="564" y="356"/>
                </a:cubicBezTo>
                <a:cubicBezTo>
                  <a:pt x="565" y="361"/>
                  <a:pt x="571" y="363"/>
                  <a:pt x="572" y="368"/>
                </a:cubicBezTo>
                <a:cubicBezTo>
                  <a:pt x="577" y="402"/>
                  <a:pt x="565" y="453"/>
                  <a:pt x="592" y="480"/>
                </a:cubicBezTo>
                <a:cubicBezTo>
                  <a:pt x="608" y="527"/>
                  <a:pt x="600" y="504"/>
                  <a:pt x="632" y="536"/>
                </a:cubicBezTo>
                <a:cubicBezTo>
                  <a:pt x="642" y="566"/>
                  <a:pt x="660" y="555"/>
                  <a:pt x="692" y="552"/>
                </a:cubicBezTo>
                <a:cubicBezTo>
                  <a:pt x="702" y="538"/>
                  <a:pt x="700" y="523"/>
                  <a:pt x="708" y="508"/>
                </a:cubicBezTo>
                <a:cubicBezTo>
                  <a:pt x="715" y="496"/>
                  <a:pt x="727" y="477"/>
                  <a:pt x="736" y="464"/>
                </a:cubicBezTo>
                <a:cubicBezTo>
                  <a:pt x="747" y="448"/>
                  <a:pt x="767" y="441"/>
                  <a:pt x="780" y="428"/>
                </a:cubicBezTo>
                <a:cubicBezTo>
                  <a:pt x="787" y="400"/>
                  <a:pt x="789" y="366"/>
                  <a:pt x="820" y="356"/>
                </a:cubicBezTo>
                <a:cubicBezTo>
                  <a:pt x="831" y="388"/>
                  <a:pt x="814" y="424"/>
                  <a:pt x="844" y="444"/>
                </a:cubicBezTo>
                <a:cubicBezTo>
                  <a:pt x="847" y="454"/>
                  <a:pt x="858" y="461"/>
                  <a:pt x="860" y="472"/>
                </a:cubicBezTo>
                <a:cubicBezTo>
                  <a:pt x="864" y="492"/>
                  <a:pt x="859" y="513"/>
                  <a:pt x="864" y="532"/>
                </a:cubicBezTo>
                <a:cubicBezTo>
                  <a:pt x="866" y="541"/>
                  <a:pt x="880" y="556"/>
                  <a:pt x="880" y="556"/>
                </a:cubicBezTo>
                <a:cubicBezTo>
                  <a:pt x="895" y="555"/>
                  <a:pt x="912" y="561"/>
                  <a:pt x="924" y="552"/>
                </a:cubicBezTo>
                <a:cubicBezTo>
                  <a:pt x="933" y="546"/>
                  <a:pt x="926" y="531"/>
                  <a:pt x="928" y="520"/>
                </a:cubicBezTo>
                <a:cubicBezTo>
                  <a:pt x="931" y="501"/>
                  <a:pt x="943" y="481"/>
                  <a:pt x="956" y="468"/>
                </a:cubicBezTo>
                <a:cubicBezTo>
                  <a:pt x="962" y="437"/>
                  <a:pt x="977" y="447"/>
                  <a:pt x="992" y="416"/>
                </a:cubicBezTo>
                <a:cubicBezTo>
                  <a:pt x="993" y="345"/>
                  <a:pt x="994" y="275"/>
                  <a:pt x="996" y="204"/>
                </a:cubicBezTo>
                <a:cubicBezTo>
                  <a:pt x="997" y="187"/>
                  <a:pt x="1001" y="154"/>
                  <a:pt x="1012" y="140"/>
                </a:cubicBezTo>
                <a:cubicBezTo>
                  <a:pt x="1025" y="124"/>
                  <a:pt x="1046" y="124"/>
                  <a:pt x="1064" y="120"/>
                </a:cubicBezTo>
                <a:cubicBezTo>
                  <a:pt x="1065" y="143"/>
                  <a:pt x="1065" y="166"/>
                  <a:pt x="1068" y="188"/>
                </a:cubicBezTo>
                <a:cubicBezTo>
                  <a:pt x="1071" y="209"/>
                  <a:pt x="1104" y="224"/>
                  <a:pt x="1116" y="240"/>
                </a:cubicBezTo>
                <a:cubicBezTo>
                  <a:pt x="1121" y="260"/>
                  <a:pt x="1119" y="282"/>
                  <a:pt x="1128" y="300"/>
                </a:cubicBezTo>
                <a:cubicBezTo>
                  <a:pt x="1153" y="354"/>
                  <a:pt x="1150" y="295"/>
                  <a:pt x="1168" y="348"/>
                </a:cubicBezTo>
                <a:cubicBezTo>
                  <a:pt x="1173" y="362"/>
                  <a:pt x="1178" y="379"/>
                  <a:pt x="1184" y="392"/>
                </a:cubicBezTo>
                <a:cubicBezTo>
                  <a:pt x="1195" y="413"/>
                  <a:pt x="1211" y="417"/>
                  <a:pt x="1232" y="424"/>
                </a:cubicBezTo>
                <a:cubicBezTo>
                  <a:pt x="1236" y="425"/>
                  <a:pt x="1244" y="428"/>
                  <a:pt x="1244" y="428"/>
                </a:cubicBezTo>
                <a:cubicBezTo>
                  <a:pt x="1268" y="446"/>
                  <a:pt x="1265" y="465"/>
                  <a:pt x="1280" y="488"/>
                </a:cubicBezTo>
                <a:cubicBezTo>
                  <a:pt x="1288" y="519"/>
                  <a:pt x="1318" y="526"/>
                  <a:pt x="1344" y="540"/>
                </a:cubicBezTo>
                <a:cubicBezTo>
                  <a:pt x="1352" y="545"/>
                  <a:pt x="1368" y="556"/>
                  <a:pt x="1368" y="556"/>
                </a:cubicBezTo>
                <a:cubicBezTo>
                  <a:pt x="1389" y="549"/>
                  <a:pt x="1381" y="540"/>
                  <a:pt x="1388" y="520"/>
                </a:cubicBezTo>
                <a:cubicBezTo>
                  <a:pt x="1398" y="489"/>
                  <a:pt x="1410" y="459"/>
                  <a:pt x="1420" y="428"/>
                </a:cubicBezTo>
                <a:cubicBezTo>
                  <a:pt x="1431" y="460"/>
                  <a:pt x="1435" y="480"/>
                  <a:pt x="1464" y="500"/>
                </a:cubicBezTo>
                <a:cubicBezTo>
                  <a:pt x="1471" y="511"/>
                  <a:pt x="1480" y="536"/>
                  <a:pt x="1480" y="536"/>
                </a:cubicBezTo>
                <a:cubicBezTo>
                  <a:pt x="1521" y="529"/>
                  <a:pt x="1506" y="517"/>
                  <a:pt x="1512" y="480"/>
                </a:cubicBezTo>
                <a:cubicBezTo>
                  <a:pt x="1520" y="337"/>
                  <a:pt x="1514" y="455"/>
                  <a:pt x="1520" y="240"/>
                </a:cubicBezTo>
                <a:cubicBezTo>
                  <a:pt x="1522" y="177"/>
                  <a:pt x="1506" y="137"/>
                  <a:pt x="1536" y="92"/>
                </a:cubicBezTo>
                <a:cubicBezTo>
                  <a:pt x="1611" y="200"/>
                  <a:pt x="1556" y="104"/>
                  <a:pt x="1568" y="372"/>
                </a:cubicBezTo>
                <a:cubicBezTo>
                  <a:pt x="1568" y="375"/>
                  <a:pt x="1577" y="403"/>
                  <a:pt x="1584" y="408"/>
                </a:cubicBezTo>
                <a:cubicBezTo>
                  <a:pt x="1591" y="412"/>
                  <a:pt x="1608" y="416"/>
                  <a:pt x="1608" y="416"/>
                </a:cubicBezTo>
                <a:cubicBezTo>
                  <a:pt x="1630" y="405"/>
                  <a:pt x="1620" y="399"/>
                  <a:pt x="1640" y="392"/>
                </a:cubicBezTo>
                <a:cubicBezTo>
                  <a:pt x="1669" y="411"/>
                  <a:pt x="1657" y="401"/>
                  <a:pt x="1676" y="420"/>
                </a:cubicBezTo>
                <a:cubicBezTo>
                  <a:pt x="1676" y="421"/>
                  <a:pt x="1683" y="469"/>
                  <a:pt x="1684" y="472"/>
                </a:cubicBezTo>
                <a:cubicBezTo>
                  <a:pt x="1689" y="484"/>
                  <a:pt x="1698" y="493"/>
                  <a:pt x="1704" y="504"/>
                </a:cubicBezTo>
              </a:path>
            </a:pathLst>
          </a:custGeom>
          <a:noFill/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">
  <a:themeElements>
    <a:clrScheme name="">
      <a:dk1>
        <a:srgbClr val="000000"/>
      </a:dk1>
      <a:lt1>
        <a:srgbClr val="063DE8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AAAFF2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defaul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MapKnockSensors</Template>
  <TotalTime>14</TotalTime>
  <Pages>58</Pages>
  <Words>347</Words>
  <Application>Microsoft Office PowerPoint</Application>
  <PresentationFormat>On-screen Show (4:3)</PresentationFormat>
  <Paragraphs>101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Times New Roman</vt:lpstr>
      <vt:lpstr>Arial</vt:lpstr>
      <vt:lpstr>default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Andrew Gibson</dc:creator>
  <cp:keywords/>
  <dc:description/>
  <cp:lastModifiedBy>Andrew Gibson</cp:lastModifiedBy>
  <cp:revision>2</cp:revision>
  <cp:lastPrinted>1601-01-01T00:00:00Z</cp:lastPrinted>
  <dcterms:created xsi:type="dcterms:W3CDTF">2018-11-15T08:34:37Z</dcterms:created>
  <dcterms:modified xsi:type="dcterms:W3CDTF">2018-11-15T08:49:05Z</dcterms:modified>
</cp:coreProperties>
</file>