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9" r:id="rId1"/>
  </p:sldMasterIdLst>
  <p:notesMasterIdLst>
    <p:notesMasterId r:id="rId40"/>
  </p:notesMasterIdLst>
  <p:sldIdLst>
    <p:sldId id="256" r:id="rId2"/>
    <p:sldId id="257" r:id="rId3"/>
    <p:sldId id="258" r:id="rId4"/>
    <p:sldId id="259" r:id="rId5"/>
    <p:sldId id="260" r:id="rId6"/>
    <p:sldId id="281" r:id="rId7"/>
    <p:sldId id="282" r:id="rId8"/>
    <p:sldId id="283" r:id="rId9"/>
    <p:sldId id="286" r:id="rId10"/>
    <p:sldId id="284" r:id="rId11"/>
    <p:sldId id="291" r:id="rId12"/>
    <p:sldId id="292" r:id="rId13"/>
    <p:sldId id="261" r:id="rId14"/>
    <p:sldId id="262" r:id="rId15"/>
    <p:sldId id="264" r:id="rId16"/>
    <p:sldId id="287" r:id="rId17"/>
    <p:sldId id="294" r:id="rId18"/>
    <p:sldId id="293" r:id="rId19"/>
    <p:sldId id="266" r:id="rId20"/>
    <p:sldId id="267" r:id="rId21"/>
    <p:sldId id="269" r:id="rId22"/>
    <p:sldId id="270" r:id="rId23"/>
    <p:sldId id="268" r:id="rId24"/>
    <p:sldId id="272" r:id="rId25"/>
    <p:sldId id="273" r:id="rId26"/>
    <p:sldId id="274" r:id="rId27"/>
    <p:sldId id="285" r:id="rId28"/>
    <p:sldId id="276" r:id="rId29"/>
    <p:sldId id="277" r:id="rId30"/>
    <p:sldId id="280" r:id="rId31"/>
    <p:sldId id="278" r:id="rId32"/>
    <p:sldId id="279" r:id="rId33"/>
    <p:sldId id="288" r:id="rId34"/>
    <p:sldId id="297" r:id="rId35"/>
    <p:sldId id="289" r:id="rId36"/>
    <p:sldId id="295" r:id="rId37"/>
    <p:sldId id="290" r:id="rId38"/>
    <p:sldId id="296" r:id="rId3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1BBB96-4FB0-4BAF-B16B-F514E38C36CE}" v="1" dt="2022-10-04T19:33:50.6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5970" autoAdjust="0"/>
  </p:normalViewPr>
  <p:slideViewPr>
    <p:cSldViewPr snapToGrid="0">
      <p:cViewPr varScale="1">
        <p:scale>
          <a:sx n="65" d="100"/>
          <a:sy n="65" d="100"/>
        </p:scale>
        <p:origin x="78" y="24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Slade" userId="8111b2c8-df5f-4978-8c54-12699a69998a" providerId="ADAL" clId="{A41BBB96-4FB0-4BAF-B16B-F514E38C36CE}"/>
    <pc:docChg chg="custSel addSld modSld">
      <pc:chgData name="Catherine Slade" userId="8111b2c8-df5f-4978-8c54-12699a69998a" providerId="ADAL" clId="{A41BBB96-4FB0-4BAF-B16B-F514E38C36CE}" dt="2022-10-04T19:33:55.052" v="84" actId="26606"/>
      <pc:docMkLst>
        <pc:docMk/>
      </pc:docMkLst>
      <pc:sldChg chg="modSp mod">
        <pc:chgData name="Catherine Slade" userId="8111b2c8-df5f-4978-8c54-12699a69998a" providerId="ADAL" clId="{A41BBB96-4FB0-4BAF-B16B-F514E38C36CE}" dt="2022-10-04T19:02:30.384" v="52" actId="20577"/>
        <pc:sldMkLst>
          <pc:docMk/>
          <pc:sldMk cId="3181889386" sldId="288"/>
        </pc:sldMkLst>
        <pc:spChg chg="mod">
          <ac:chgData name="Catherine Slade" userId="8111b2c8-df5f-4978-8c54-12699a69998a" providerId="ADAL" clId="{A41BBB96-4FB0-4BAF-B16B-F514E38C36CE}" dt="2022-10-04T19:02:30.384" v="52" actId="20577"/>
          <ac:spMkLst>
            <pc:docMk/>
            <pc:sldMk cId="3181889386" sldId="288"/>
            <ac:spMk id="3" creationId="{4EBAFA4B-1584-49B6-BC87-94387BA1A799}"/>
          </ac:spMkLst>
        </pc:spChg>
      </pc:sldChg>
      <pc:sldChg chg="addSp delSp modSp new mod setBg">
        <pc:chgData name="Catherine Slade" userId="8111b2c8-df5f-4978-8c54-12699a69998a" providerId="ADAL" clId="{A41BBB96-4FB0-4BAF-B16B-F514E38C36CE}" dt="2022-10-04T19:33:55.052" v="84" actId="26606"/>
        <pc:sldMkLst>
          <pc:docMk/>
          <pc:sldMk cId="894591735" sldId="297"/>
        </pc:sldMkLst>
        <pc:spChg chg="mod ord">
          <ac:chgData name="Catherine Slade" userId="8111b2c8-df5f-4978-8c54-12699a69998a" providerId="ADAL" clId="{A41BBB96-4FB0-4BAF-B16B-F514E38C36CE}" dt="2022-10-04T19:33:55.052" v="84" actId="26606"/>
          <ac:spMkLst>
            <pc:docMk/>
            <pc:sldMk cId="894591735" sldId="297"/>
            <ac:spMk id="2" creationId="{1A5C5523-CF3A-F0D3-BB1A-FFAA89F7C340}"/>
          </ac:spMkLst>
        </pc:spChg>
        <pc:spChg chg="del">
          <ac:chgData name="Catherine Slade" userId="8111b2c8-df5f-4978-8c54-12699a69998a" providerId="ADAL" clId="{A41BBB96-4FB0-4BAF-B16B-F514E38C36CE}" dt="2022-10-04T19:33:50.601" v="83"/>
          <ac:spMkLst>
            <pc:docMk/>
            <pc:sldMk cId="894591735" sldId="297"/>
            <ac:spMk id="3" creationId="{BF69DEED-F62D-2BE3-29A5-1558F7F80F5E}"/>
          </ac:spMkLst>
        </pc:spChg>
        <pc:spChg chg="add">
          <ac:chgData name="Catherine Slade" userId="8111b2c8-df5f-4978-8c54-12699a69998a" providerId="ADAL" clId="{A41BBB96-4FB0-4BAF-B16B-F514E38C36CE}" dt="2022-10-04T19:33:55.052" v="84" actId="26606"/>
          <ac:spMkLst>
            <pc:docMk/>
            <pc:sldMk cId="894591735" sldId="297"/>
            <ac:spMk id="1031" creationId="{8D06CE56-3881-4ADA-8CEF-D18B02C242A3}"/>
          </ac:spMkLst>
        </pc:spChg>
        <pc:spChg chg="add">
          <ac:chgData name="Catherine Slade" userId="8111b2c8-df5f-4978-8c54-12699a69998a" providerId="ADAL" clId="{A41BBB96-4FB0-4BAF-B16B-F514E38C36CE}" dt="2022-10-04T19:33:55.052" v="84" actId="26606"/>
          <ac:spMkLst>
            <pc:docMk/>
            <pc:sldMk cId="894591735" sldId="297"/>
            <ac:spMk id="1033" creationId="{79F3C543-62EC-4433-9C93-A2CD8764E9B4}"/>
          </ac:spMkLst>
        </pc:spChg>
        <pc:spChg chg="add">
          <ac:chgData name="Catherine Slade" userId="8111b2c8-df5f-4978-8c54-12699a69998a" providerId="ADAL" clId="{A41BBB96-4FB0-4BAF-B16B-F514E38C36CE}" dt="2022-10-04T19:33:55.052" v="84" actId="26606"/>
          <ac:spMkLst>
            <pc:docMk/>
            <pc:sldMk cId="894591735" sldId="297"/>
            <ac:spMk id="1035" creationId="{155D7866-985D-4D23-BF0E-72CA30F5C7E9}"/>
          </ac:spMkLst>
        </pc:spChg>
        <pc:spChg chg="add">
          <ac:chgData name="Catherine Slade" userId="8111b2c8-df5f-4978-8c54-12699a69998a" providerId="ADAL" clId="{A41BBB96-4FB0-4BAF-B16B-F514E38C36CE}" dt="2022-10-04T19:33:55.052" v="84" actId="26606"/>
          <ac:spMkLst>
            <pc:docMk/>
            <pc:sldMk cId="894591735" sldId="297"/>
            <ac:spMk id="1037" creationId="{0ADDB668-2CA4-4D2B-9C34-3487CA330BA8}"/>
          </ac:spMkLst>
        </pc:spChg>
        <pc:spChg chg="add">
          <ac:chgData name="Catherine Slade" userId="8111b2c8-df5f-4978-8c54-12699a69998a" providerId="ADAL" clId="{A41BBB96-4FB0-4BAF-B16B-F514E38C36CE}" dt="2022-10-04T19:33:55.052" v="84" actId="26606"/>
          <ac:spMkLst>
            <pc:docMk/>
            <pc:sldMk cId="894591735" sldId="297"/>
            <ac:spMk id="1039" creationId="{2568BC19-F052-4108-93E1-6A3D1DEC072F}"/>
          </ac:spMkLst>
        </pc:spChg>
        <pc:spChg chg="add">
          <ac:chgData name="Catherine Slade" userId="8111b2c8-df5f-4978-8c54-12699a69998a" providerId="ADAL" clId="{A41BBB96-4FB0-4BAF-B16B-F514E38C36CE}" dt="2022-10-04T19:33:55.052" v="84" actId="26606"/>
          <ac:spMkLst>
            <pc:docMk/>
            <pc:sldMk cId="894591735" sldId="297"/>
            <ac:spMk id="1041" creationId="{D5FD337D-4D6B-4C8B-B6F5-121097E09881}"/>
          </ac:spMkLst>
        </pc:spChg>
        <pc:picChg chg="add mod">
          <ac:chgData name="Catherine Slade" userId="8111b2c8-df5f-4978-8c54-12699a69998a" providerId="ADAL" clId="{A41BBB96-4FB0-4BAF-B16B-F514E38C36CE}" dt="2022-10-04T19:33:55.052" v="84" actId="26606"/>
          <ac:picMkLst>
            <pc:docMk/>
            <pc:sldMk cId="894591735" sldId="297"/>
            <ac:picMk id="1026" creationId="{146A313C-DA3E-F81A-FE93-E231D3B8E8B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8353FF-9752-4BED-BC98-A253AE149ECA}" type="datetimeFigureOut">
              <a:rPr lang="en-GB"/>
              <a:t>04/10/2022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45CCE1-DABA-430E-8E02-1AD8D8F0AADF}" type="slidenum">
              <a:rPr lang="en-GB"/>
              <a:t>‹#›</a:t>
            </a:fld>
            <a:endParaRPr lang="en-GB"/>
          </a:p>
        </p:txBody>
      </p:sp>
    </p:spTree>
    <p:extLst>
      <p:ext uri="{BB962C8B-B14F-4D97-AF65-F5344CB8AC3E}">
        <p14:creationId xmlns:p14="http://schemas.microsoft.com/office/powerpoint/2010/main" val="623872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bbc.co.uk/sounds/play/b016w808"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pexels.com/@francesco-ungaro?utm_content=attributionCopyText&amp;utm_medium=referral&amp;utm_source=pexels"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pexels.com/photo/ancient-architecture-art-carved-stones-96928/?utm_content=attributionCopyText&amp;utm_medium=referral&amp;utm_source=pexels"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pixabay.com/users/morhamedufmg-1003717/?utm_source=link-attribution&amp;utm_medium=referral&amp;utm_campaign=image&amp;utm_content=756620"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pixabay.com/?utm_source=link-attribution&amp;utm_medium=referral&amp;utm_campaign=image&amp;utm_content=756620"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pixabay.com/users/cmalinaric-2030195/?utm_source=link-attribution&amp;utm_medium=referral&amp;utm_campaign=image&amp;utm_content=1190564"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pixabay.com/?utm_source=link-attribution&amp;utm_medium=referral&amp;utm_campaign=image&amp;utm_content=1190564"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pixabay.com/users/TheDigitalArtist-202249/?utm_source=link-attribution&amp;utm_medium=referral&amp;utm_campaign=image&amp;utm_content=1845962"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pixabay.com/?utm_source=link-attribution&amp;utm_medium=referral&amp;utm_campaign=image&amp;utm_content=1845962"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pixabay.com/photos/?utm_source=link-attribution&amp;utm_medium=referral&amp;utm_campaign=image&amp;utm_content=1082011"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pixabay.com/?utm_source=link-attribution&amp;utm_medium=referral&amp;utm_campaign=image&amp;utm_content=1082011" TargetMode="Externa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pexels.com/@ketut-subiyanto?utm_content=attributionCopyText&amp;utm_medium=referral&amp;utm_source=pexels"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www.pexels.com/photo/crop-man-taking-notes-in-planner-while-working-remotely-in-cafe-with-laptop-4559592/?utm_content=attributionCopyText&amp;utm_medium=referral&amp;utm_source=pexels"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pixabay.com/photos/?utm_source=link-attribution&amp;utm_medium=referral&amp;utm_campaign=image&amp;utm_content=1030832" TargetMode="External"/><Relationship Id="rId2" Type="http://schemas.openxmlformats.org/officeDocument/2006/relationships/slide" Target="../slides/slide30.xml"/><Relationship Id="rId1" Type="http://schemas.openxmlformats.org/officeDocument/2006/relationships/notesMaster" Target="../notesMasters/notesMaster1.xml"/><Relationship Id="rId4" Type="http://schemas.openxmlformats.org/officeDocument/2006/relationships/hyperlink" Target="https://pixabay.com/?utm_source=link-attribution&amp;utm_medium=referral&amp;utm_campaign=image&amp;utm_content=1030832"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pixabay.com/photos/?utm_source=link-attribution&amp;utm_medium=referral&amp;utm_campaign=image&amp;utm_content=1245690"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pixabay.com/?utm_source=link-attribution&amp;utm_medium=referral&amp;utm_campaign=image&amp;utm_content=124569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45CCE1-DABA-430E-8E02-1AD8D8F0AADF}" type="slidenum">
              <a:rPr lang="en-GB" smtClean="0"/>
              <a:t>1</a:t>
            </a:fld>
            <a:endParaRPr lang="en-GB"/>
          </a:p>
        </p:txBody>
      </p:sp>
    </p:spTree>
    <p:extLst>
      <p:ext uri="{BB962C8B-B14F-4D97-AF65-F5344CB8AC3E}">
        <p14:creationId xmlns:p14="http://schemas.microsoft.com/office/powerpoint/2010/main" val="93862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45CCE1-DABA-430E-8E02-1AD8D8F0AADF}" type="slidenum">
              <a:rPr lang="en-GB" smtClean="0"/>
              <a:t>2</a:t>
            </a:fld>
            <a:endParaRPr lang="en-GB"/>
          </a:p>
        </p:txBody>
      </p:sp>
    </p:spTree>
    <p:extLst>
      <p:ext uri="{BB962C8B-B14F-4D97-AF65-F5344CB8AC3E}">
        <p14:creationId xmlns:p14="http://schemas.microsoft.com/office/powerpoint/2010/main" val="6249519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Within this module we will be using a variety of terms to describe mental illness and mental health. We are going to be using the terms that were used during the period under discussion. So you may hear the terms "madness", "lunacy", "idiot". As we progress through this module you will begin to understand why these terms were used.</a:t>
            </a:r>
          </a:p>
        </p:txBody>
      </p:sp>
      <p:sp>
        <p:nvSpPr>
          <p:cNvPr id="4" name="Slide Number Placeholder 3"/>
          <p:cNvSpPr>
            <a:spLocks noGrp="1"/>
          </p:cNvSpPr>
          <p:nvPr>
            <p:ph type="sldNum" sz="quarter" idx="5"/>
          </p:nvPr>
        </p:nvSpPr>
        <p:spPr/>
        <p:txBody>
          <a:bodyPr/>
          <a:lstStyle/>
          <a:p>
            <a:fld id="{EE45CCE1-DABA-430E-8E02-1AD8D8F0AADF}" type="slidenum">
              <a:rPr lang="en-GB"/>
              <a:t>3</a:t>
            </a:fld>
            <a:endParaRPr lang="en-GB"/>
          </a:p>
        </p:txBody>
      </p:sp>
    </p:spTree>
    <p:extLst>
      <p:ext uri="{BB962C8B-B14F-4D97-AF65-F5344CB8AC3E}">
        <p14:creationId xmlns:p14="http://schemas.microsoft.com/office/powerpoint/2010/main" val="3404589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7</a:t>
            </a:fld>
            <a:endParaRPr lang="en-GB"/>
          </a:p>
        </p:txBody>
      </p:sp>
    </p:spTree>
    <p:extLst>
      <p:ext uri="{BB962C8B-B14F-4D97-AF65-F5344CB8AC3E}">
        <p14:creationId xmlns:p14="http://schemas.microsoft.com/office/powerpoint/2010/main" val="17930230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a typeface="+mn-lt"/>
                <a:cs typeface="+mn-lt"/>
                <a:hlinkClick r:id="rId3"/>
              </a:rPr>
              <a:t>https://www.bbc.co.uk/sounds/play/b016w808</a:t>
            </a:r>
            <a:endParaRPr lang="en-GB" dirty="0">
              <a:ea typeface="+mn-lt"/>
              <a:cs typeface="+mn-lt"/>
            </a:endParaRPr>
          </a:p>
          <a:p>
            <a:endParaRPr lang="en-GB" dirty="0"/>
          </a:p>
        </p:txBody>
      </p:sp>
      <p:sp>
        <p:nvSpPr>
          <p:cNvPr id="4" name="Slide Number Placeholder 3"/>
          <p:cNvSpPr>
            <a:spLocks noGrp="1"/>
          </p:cNvSpPr>
          <p:nvPr>
            <p:ph type="sldNum" sz="quarter" idx="10"/>
          </p:nvPr>
        </p:nvSpPr>
        <p:spPr/>
        <p:txBody>
          <a:bodyPr/>
          <a:lstStyle/>
          <a:p>
            <a:fld id="{EE45CCE1-DABA-430E-8E02-1AD8D8F0AADF}" type="slidenum">
              <a:rPr lang="en-GB" smtClean="0"/>
              <a:t>8</a:t>
            </a:fld>
            <a:endParaRPr lang="en-GB"/>
          </a:p>
        </p:txBody>
      </p:sp>
    </p:spTree>
    <p:extLst>
      <p:ext uri="{BB962C8B-B14F-4D97-AF65-F5344CB8AC3E}">
        <p14:creationId xmlns:p14="http://schemas.microsoft.com/office/powerpoint/2010/main" val="18565946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Photo by </a:t>
            </a:r>
            <a:r>
              <a:rPr lang="en-US" b="1" dirty="0">
                <a:hlinkClick r:id="rId3"/>
              </a:rPr>
              <a:t>Francesco Ungaro</a:t>
            </a:r>
            <a:r>
              <a:rPr lang="en-US"/>
              <a:t> from </a:t>
            </a:r>
            <a:r>
              <a:rPr lang="en-US" b="1" dirty="0">
                <a:hlinkClick r:id="rId4"/>
              </a:rPr>
              <a:t>Pexels</a:t>
            </a:r>
            <a:endParaRPr lang="en-US"/>
          </a:p>
        </p:txBody>
      </p:sp>
      <p:sp>
        <p:nvSpPr>
          <p:cNvPr id="4" name="Slide Number Placeholder 3"/>
          <p:cNvSpPr>
            <a:spLocks noGrp="1"/>
          </p:cNvSpPr>
          <p:nvPr>
            <p:ph type="sldNum" sz="quarter" idx="5"/>
          </p:nvPr>
        </p:nvSpPr>
        <p:spPr/>
        <p:txBody>
          <a:bodyPr/>
          <a:lstStyle/>
          <a:p>
            <a:fld id="{EE45CCE1-DABA-430E-8E02-1AD8D8F0AADF}" type="slidenum">
              <a:rPr lang="en-GB"/>
              <a:t>9</a:t>
            </a:fld>
            <a:endParaRPr lang="en-GB"/>
          </a:p>
        </p:txBody>
      </p:sp>
    </p:spTree>
    <p:extLst>
      <p:ext uri="{BB962C8B-B14F-4D97-AF65-F5344CB8AC3E}">
        <p14:creationId xmlns:p14="http://schemas.microsoft.com/office/powerpoint/2010/main" val="22961532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Image by </a:t>
            </a:r>
            <a:r>
              <a:rPr lang="en-US" u="sng" dirty="0">
                <a:hlinkClick r:id="rId3"/>
              </a:rPr>
              <a:t>morhamedufmg</a:t>
            </a:r>
            <a:r>
              <a:rPr lang="en-US"/>
              <a:t> from </a:t>
            </a:r>
            <a:r>
              <a:rPr lang="en-US" u="sng" dirty="0">
                <a:hlinkClick r:id="rId4"/>
              </a:rPr>
              <a:t>Pixabay</a:t>
            </a:r>
            <a:endParaRPr lang="en-US"/>
          </a:p>
        </p:txBody>
      </p:sp>
      <p:sp>
        <p:nvSpPr>
          <p:cNvPr id="4" name="Slide Number Placeholder 3"/>
          <p:cNvSpPr>
            <a:spLocks noGrp="1"/>
          </p:cNvSpPr>
          <p:nvPr>
            <p:ph type="sldNum" sz="quarter" idx="5"/>
          </p:nvPr>
        </p:nvSpPr>
        <p:spPr/>
        <p:txBody>
          <a:bodyPr/>
          <a:lstStyle/>
          <a:p>
            <a:fld id="{EE45CCE1-DABA-430E-8E02-1AD8D8F0AADF}" type="slidenum">
              <a:rPr lang="en-GB"/>
              <a:t>10</a:t>
            </a:fld>
            <a:endParaRPr lang="en-GB"/>
          </a:p>
        </p:txBody>
      </p:sp>
    </p:spTree>
    <p:extLst>
      <p:ext uri="{BB962C8B-B14F-4D97-AF65-F5344CB8AC3E}">
        <p14:creationId xmlns:p14="http://schemas.microsoft.com/office/powerpoint/2010/main" val="17164282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religious beliefs of Ancient Greece </a:t>
            </a:r>
            <a:r>
              <a:rPr lang="en-US" dirty="0" err="1">
                <a:cs typeface="Calibri"/>
              </a:rPr>
              <a:t>centred</a:t>
            </a:r>
            <a:r>
              <a:rPr lang="en-US" dirty="0">
                <a:cs typeface="Calibri"/>
              </a:rPr>
              <a:t> around multiple deities. Zeus was the king of the Gods and controlled the weather and was married to Hera, goddess of women and marriage. The God of war was Ares with Poseidon being the God of the sea and rivers. There were also many minor </a:t>
            </a:r>
            <a:r>
              <a:rPr lang="en-US" dirty="0" err="1">
                <a:cs typeface="Calibri"/>
              </a:rPr>
              <a:t>dieties</a:t>
            </a:r>
            <a:r>
              <a:rPr lang="en-US" dirty="0">
                <a:cs typeface="Calibri"/>
              </a:rPr>
              <a:t>, such as Nemesis and Artemis.</a:t>
            </a:r>
          </a:p>
          <a:p>
            <a:r>
              <a:rPr lang="en-US" dirty="0">
                <a:cs typeface="Calibri"/>
              </a:rPr>
              <a:t>Many times these gods could be benevolent and teach humankind skills, such as Demeter, who taught agriculture and </a:t>
            </a:r>
            <a:r>
              <a:rPr lang="en-US" dirty="0" err="1">
                <a:cs typeface="Calibri"/>
              </a:rPr>
              <a:t>Haepheastus</a:t>
            </a:r>
            <a:r>
              <a:rPr lang="en-US" baseline="0" dirty="0">
                <a:cs typeface="Calibri"/>
              </a:rPr>
              <a:t> who shared the skill of fire</a:t>
            </a:r>
            <a:r>
              <a:rPr lang="en-US" dirty="0">
                <a:cs typeface="Calibri"/>
              </a:rPr>
              <a:t>. However, the gods could be easily displeased and vengeful. Greek sagas and poetry is interspersed with tales of vengeance and anger caused by the gods</a:t>
            </a:r>
          </a:p>
        </p:txBody>
      </p:sp>
      <p:sp>
        <p:nvSpPr>
          <p:cNvPr id="4" name="Slide Number Placeholder 3"/>
          <p:cNvSpPr>
            <a:spLocks noGrp="1"/>
          </p:cNvSpPr>
          <p:nvPr>
            <p:ph type="sldNum" sz="quarter" idx="5"/>
          </p:nvPr>
        </p:nvSpPr>
        <p:spPr/>
        <p:txBody>
          <a:bodyPr/>
          <a:lstStyle/>
          <a:p>
            <a:fld id="{EE45CCE1-DABA-430E-8E02-1AD8D8F0AADF}" type="slidenum">
              <a:rPr lang="en-GB"/>
              <a:t>12</a:t>
            </a:fld>
            <a:endParaRPr lang="en-GB"/>
          </a:p>
        </p:txBody>
      </p:sp>
    </p:spTree>
    <p:extLst>
      <p:ext uri="{BB962C8B-B14F-4D97-AF65-F5344CB8AC3E}">
        <p14:creationId xmlns:p14="http://schemas.microsoft.com/office/powerpoint/2010/main" val="20811368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Texts that have survived from the ancient Greeks highlight the close links between Greek drama and poetry.</a:t>
            </a:r>
          </a:p>
          <a:p>
            <a:r>
              <a:rPr lang="en-US" dirty="0">
                <a:cs typeface="Calibri"/>
              </a:rPr>
              <a:t>The word panic, that we are so familiar as meaning chaos, high levels of stress and anxiety, comes from the Greek work </a:t>
            </a:r>
            <a:r>
              <a:rPr lang="en-US" dirty="0" err="1">
                <a:cs typeface="Calibri"/>
              </a:rPr>
              <a:t>Panikon</a:t>
            </a:r>
            <a:r>
              <a:rPr lang="en-US" dirty="0">
                <a:cs typeface="Calibri"/>
              </a:rPr>
              <a:t>, from the Greek god Pan. This deity is known for causing irrational fears and terror.</a:t>
            </a:r>
          </a:p>
          <a:p>
            <a:r>
              <a:rPr lang="en-US" dirty="0">
                <a:cs typeface="Calibri"/>
              </a:rPr>
              <a:t>The Iliad and Odessey, texts written by Homer, are epic tales, yet scattered throughout these stories are tales of madness, (Circe, the witch goddess and the land of the lotus eaters.</a:t>
            </a:r>
          </a:p>
          <a:p>
            <a:r>
              <a:rPr lang="en-US" dirty="0">
                <a:cs typeface="Calibri"/>
              </a:rPr>
              <a:t>There are other examples of madness within the </a:t>
            </a:r>
            <a:r>
              <a:rPr lang="en-US" dirty="0" err="1">
                <a:cs typeface="Calibri"/>
              </a:rPr>
              <a:t>greek</a:t>
            </a:r>
            <a:r>
              <a:rPr lang="en-US" dirty="0">
                <a:cs typeface="Calibri"/>
              </a:rPr>
              <a:t> texts, </a:t>
            </a:r>
          </a:p>
          <a:p>
            <a:r>
              <a:rPr lang="en-US" dirty="0">
                <a:cs typeface="Calibri"/>
              </a:rPr>
              <a:t> (for example </a:t>
            </a:r>
            <a:r>
              <a:rPr lang="en-US" dirty="0"/>
              <a:t>Odysseus, for instance, feigned madness in order to avoid having to go join the Trojan wars. He tried to sow his fields with salt as proof of madness, but Agamemnon’s man tricked him into revealing his sanity. He placed Odysseus’ infant son in front of the plough’s path, and the father could not fake delusion any more. He turned aside to save his child.</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13</a:t>
            </a:fld>
            <a:endParaRPr lang="en-GB"/>
          </a:p>
        </p:txBody>
      </p:sp>
    </p:spTree>
    <p:extLst>
      <p:ext uri="{BB962C8B-B14F-4D97-AF65-F5344CB8AC3E}">
        <p14:creationId xmlns:p14="http://schemas.microsoft.com/office/powerpoint/2010/main" val="41430132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many instances and descriptions of madness within the Greek stories, for example</a:t>
            </a:r>
            <a:br>
              <a:rPr lang="en-US" dirty="0">
                <a:cs typeface="+mn-lt"/>
              </a:rPr>
            </a:br>
            <a:r>
              <a:rPr lang="en-US" dirty="0"/>
              <a:t>Hera (Zeus' wife) hates Hercules because of the affair of Zeus with Alcmene (mother of Hercules). She sends madness upon him to the extent that he kills his wife and children, thinking they are the children of his mortal enemy Eurystheus</a:t>
            </a:r>
            <a:endParaRPr lang="en-US" dirty="0" err="1">
              <a:cs typeface="Calibri"/>
            </a:endParaRPr>
          </a:p>
          <a:p>
            <a:r>
              <a:rPr lang="en-US" dirty="0"/>
              <a:t>Medea was in love with Jason, and after helping him obtain the golden fleece he left her, dismissing her as a barbarian. He marries Glauce. Medea is so enraged that she poisons Glauce and then dispatches Jason’s sons. Other family members including Orestes and Oedipus are all shown out of their mind, with hallucinations, mistaking one object for another, violent and murderous by turns.</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14</a:t>
            </a:fld>
            <a:endParaRPr lang="en-GB"/>
          </a:p>
        </p:txBody>
      </p:sp>
    </p:spTree>
    <p:extLst>
      <p:ext uri="{BB962C8B-B14F-4D97-AF65-F5344CB8AC3E}">
        <p14:creationId xmlns:p14="http://schemas.microsoft.com/office/powerpoint/2010/main" val="11289585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Priests would engage in prayer, incantation and sacrifice to try to appease the gods and cure the individual of sickness.</a:t>
            </a:r>
          </a:p>
          <a:p>
            <a:endParaRPr lang="en-US" dirty="0">
              <a:cs typeface="Calibri"/>
            </a:endParaRPr>
          </a:p>
          <a:p>
            <a:r>
              <a:rPr lang="en-US"/>
              <a:t>Image by </a:t>
            </a:r>
            <a:r>
              <a:rPr lang="en-US" u="sng" dirty="0">
                <a:hlinkClick r:id="rId3"/>
              </a:rPr>
              <a:t>Chelsea M.</a:t>
            </a:r>
            <a:r>
              <a:rPr lang="en-US"/>
              <a:t> from </a:t>
            </a:r>
            <a:r>
              <a:rPr lang="en-US" u="sng" dirty="0">
                <a:hlinkClick r:id="rId4"/>
              </a:rPr>
              <a:t>Pixabay</a:t>
            </a:r>
            <a:endParaRPr lang="en-US"/>
          </a:p>
        </p:txBody>
      </p:sp>
      <p:sp>
        <p:nvSpPr>
          <p:cNvPr id="4" name="Slide Number Placeholder 3"/>
          <p:cNvSpPr>
            <a:spLocks noGrp="1"/>
          </p:cNvSpPr>
          <p:nvPr>
            <p:ph type="sldNum" sz="quarter" idx="5"/>
          </p:nvPr>
        </p:nvSpPr>
        <p:spPr/>
        <p:txBody>
          <a:bodyPr/>
          <a:lstStyle/>
          <a:p>
            <a:fld id="{EE45CCE1-DABA-430E-8E02-1AD8D8F0AADF}" type="slidenum">
              <a:rPr lang="en-GB"/>
              <a:t>15</a:t>
            </a:fld>
            <a:endParaRPr lang="en-GB"/>
          </a:p>
        </p:txBody>
      </p:sp>
    </p:spTree>
    <p:extLst>
      <p:ext uri="{BB962C8B-B14F-4D97-AF65-F5344CB8AC3E}">
        <p14:creationId xmlns:p14="http://schemas.microsoft.com/office/powerpoint/2010/main" val="26772607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During this time there was an increase in the developments of politics, literature, architecture, philosophy and medicine. You may have heard of Socrates, Plato, Aristotle and Hippocrates, but you perhaps have less knowledge that all of these philosophers had some perspectives on Madness</a:t>
            </a:r>
          </a:p>
          <a:p>
            <a:r>
              <a:rPr lang="en-US">
                <a:cs typeface="Calibri"/>
              </a:rPr>
              <a:t>Socrates suggested that Madness was a gift from the gods and should be celebrated, they were a connection to the god.</a:t>
            </a:r>
            <a:endParaRPr lang="en-US" dirty="0">
              <a:cs typeface="Calibri"/>
            </a:endParaRPr>
          </a:p>
          <a:p>
            <a:r>
              <a:rPr lang="en-US">
                <a:cs typeface="Calibri"/>
              </a:rPr>
              <a:t>Plato had his own ideas about madness: Logistikon: logic, reason and intellectual thought. The Epitumetikon: base instincts and desires, such as lust and Thumoeides (drive and energy). We can see how these ideas might have influenced Freud's thoughts about the Id and the Ego</a:t>
            </a:r>
            <a:endParaRPr lang="en-US" dirty="0">
              <a:cs typeface="Calibri"/>
            </a:endParaRPr>
          </a:p>
          <a:p>
            <a:r>
              <a:rPr lang="en-US">
                <a:cs typeface="Calibri"/>
              </a:rPr>
              <a:t>Hippocrates: a physician and a polymath, extensive writings on health complaints and madness. He moved away from the supersitious ideas and influence of the gods, to a more physiological explanation for illness.</a:t>
            </a:r>
          </a:p>
          <a:p>
            <a:r>
              <a:rPr lang="en-US">
                <a:cs typeface="Calibri"/>
              </a:rPr>
              <a:t>Aristotle accepted the humoural understanding of illness (which we'll explore shortly), but he also explored the idea of genius and depression and believed that melancholy was a trait linked with significant people of power and creativity.</a:t>
            </a:r>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17</a:t>
            </a:fld>
            <a:endParaRPr lang="en-GB"/>
          </a:p>
        </p:txBody>
      </p:sp>
    </p:spTree>
    <p:extLst>
      <p:ext uri="{BB962C8B-B14F-4D97-AF65-F5344CB8AC3E}">
        <p14:creationId xmlns:p14="http://schemas.microsoft.com/office/powerpoint/2010/main" val="5235340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Image by </a:t>
            </a:r>
            <a:r>
              <a:rPr lang="en-US" u="sng" dirty="0">
                <a:hlinkClick r:id="rId3"/>
              </a:rPr>
              <a:t>Pete Linforth</a:t>
            </a:r>
            <a:r>
              <a:rPr lang="en-US"/>
              <a:t> from </a:t>
            </a:r>
            <a:r>
              <a:rPr lang="en-US" u="sng" dirty="0">
                <a:hlinkClick r:id="rId4"/>
              </a:rPr>
              <a:t>Pixabay</a:t>
            </a:r>
            <a:r>
              <a:rPr lang="en-US" dirty="0"/>
              <a:t>  </a:t>
            </a:r>
          </a:p>
        </p:txBody>
      </p:sp>
      <p:sp>
        <p:nvSpPr>
          <p:cNvPr id="4" name="Slide Number Placeholder 3"/>
          <p:cNvSpPr>
            <a:spLocks noGrp="1"/>
          </p:cNvSpPr>
          <p:nvPr>
            <p:ph type="sldNum" sz="quarter" idx="5"/>
          </p:nvPr>
        </p:nvSpPr>
        <p:spPr/>
        <p:txBody>
          <a:bodyPr/>
          <a:lstStyle/>
          <a:p>
            <a:fld id="{EE45CCE1-DABA-430E-8E02-1AD8D8F0AADF}" type="slidenum">
              <a:rPr lang="en-GB"/>
              <a:t>18</a:t>
            </a:fld>
            <a:endParaRPr lang="en-GB"/>
          </a:p>
        </p:txBody>
      </p:sp>
    </p:spTree>
    <p:extLst>
      <p:ext uri="{BB962C8B-B14F-4D97-AF65-F5344CB8AC3E}">
        <p14:creationId xmlns:p14="http://schemas.microsoft.com/office/powerpoint/2010/main" val="42772699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Depending on specific symptoms epileptic fits were attributed to different deities, including Poseidon, Mars, Hermes and Apollo</a:t>
            </a:r>
          </a:p>
        </p:txBody>
      </p:sp>
      <p:sp>
        <p:nvSpPr>
          <p:cNvPr id="4" name="Slide Number Placeholder 3"/>
          <p:cNvSpPr>
            <a:spLocks noGrp="1"/>
          </p:cNvSpPr>
          <p:nvPr>
            <p:ph type="sldNum" sz="quarter" idx="5"/>
          </p:nvPr>
        </p:nvSpPr>
        <p:spPr/>
        <p:txBody>
          <a:bodyPr/>
          <a:lstStyle/>
          <a:p>
            <a:fld id="{EE45CCE1-DABA-430E-8E02-1AD8D8F0AADF}" type="slidenum">
              <a:rPr lang="en-GB"/>
              <a:t>19</a:t>
            </a:fld>
            <a:endParaRPr lang="en-GB"/>
          </a:p>
        </p:txBody>
      </p:sp>
    </p:spTree>
    <p:extLst>
      <p:ext uri="{BB962C8B-B14F-4D97-AF65-F5344CB8AC3E}">
        <p14:creationId xmlns:p14="http://schemas.microsoft.com/office/powerpoint/2010/main" val="469494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Prior to the Hippocratic writings, the belief was that the individual had caused the gods displeasure and this is why they were inflicted with physical and psychological illness. Appeasing the gods would provide the cure.</a:t>
            </a:r>
          </a:p>
          <a:p>
            <a:r>
              <a:rPr lang="en-US" dirty="0">
                <a:cs typeface="Calibri"/>
              </a:rPr>
              <a:t>However Hippocrates and others writing around this time started to question this, they studied the human body and believed that Illness was actually caused by physical ailments.</a:t>
            </a:r>
          </a:p>
          <a:p>
            <a:r>
              <a:rPr lang="en-US" dirty="0">
                <a:cs typeface="Calibri"/>
              </a:rPr>
              <a:t>Within the ancient Hippocratic texts there is discussion around the Sacred Disease or Epilepsy</a:t>
            </a:r>
          </a:p>
        </p:txBody>
      </p:sp>
      <p:sp>
        <p:nvSpPr>
          <p:cNvPr id="4" name="Slide Number Placeholder 3"/>
          <p:cNvSpPr>
            <a:spLocks noGrp="1"/>
          </p:cNvSpPr>
          <p:nvPr>
            <p:ph type="sldNum" sz="quarter" idx="5"/>
          </p:nvPr>
        </p:nvSpPr>
        <p:spPr/>
        <p:txBody>
          <a:bodyPr/>
          <a:lstStyle/>
          <a:p>
            <a:fld id="{EE45CCE1-DABA-430E-8E02-1AD8D8F0AADF}" type="slidenum">
              <a:rPr lang="en-GB"/>
              <a:t>20</a:t>
            </a:fld>
            <a:endParaRPr lang="en-GB"/>
          </a:p>
        </p:txBody>
      </p:sp>
    </p:spTree>
    <p:extLst>
      <p:ext uri="{BB962C8B-B14F-4D97-AF65-F5344CB8AC3E}">
        <p14:creationId xmlns:p14="http://schemas.microsoft.com/office/powerpoint/2010/main" val="12666427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Image by </a:t>
            </a:r>
            <a:r>
              <a:rPr lang="en-US" u="sng" dirty="0">
                <a:hlinkClick r:id="rId3"/>
              </a:rPr>
              <a:t>Free-Photos</a:t>
            </a:r>
            <a:r>
              <a:rPr lang="en-US"/>
              <a:t> from </a:t>
            </a:r>
            <a:r>
              <a:rPr lang="en-US" u="sng" dirty="0">
                <a:hlinkClick r:id="rId4"/>
              </a:rPr>
              <a:t>Pixabay</a:t>
            </a:r>
            <a:endParaRPr lang="en-US"/>
          </a:p>
        </p:txBody>
      </p:sp>
      <p:sp>
        <p:nvSpPr>
          <p:cNvPr id="4" name="Slide Number Placeholder 3"/>
          <p:cNvSpPr>
            <a:spLocks noGrp="1"/>
          </p:cNvSpPr>
          <p:nvPr>
            <p:ph type="sldNum" sz="quarter" idx="5"/>
          </p:nvPr>
        </p:nvSpPr>
        <p:spPr/>
        <p:txBody>
          <a:bodyPr/>
          <a:lstStyle/>
          <a:p>
            <a:fld id="{EE45CCE1-DABA-430E-8E02-1AD8D8F0AADF}" type="slidenum">
              <a:rPr lang="en-GB"/>
              <a:t>22</a:t>
            </a:fld>
            <a:endParaRPr lang="en-GB"/>
          </a:p>
        </p:txBody>
      </p:sp>
    </p:spTree>
    <p:extLst>
      <p:ext uri="{BB962C8B-B14F-4D97-AF65-F5344CB8AC3E}">
        <p14:creationId xmlns:p14="http://schemas.microsoft.com/office/powerpoint/2010/main" val="19456318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Photo by </a:t>
            </a:r>
            <a:r>
              <a:rPr lang="en-US" b="1" dirty="0">
                <a:hlinkClick r:id="rId3"/>
              </a:rPr>
              <a:t>Ketut Subiyanto</a:t>
            </a:r>
            <a:r>
              <a:rPr lang="en-US"/>
              <a:t> from </a:t>
            </a:r>
            <a:r>
              <a:rPr lang="en-US" b="1" dirty="0">
                <a:hlinkClick r:id="rId4"/>
              </a:rPr>
              <a:t>Pexels</a:t>
            </a:r>
            <a:endParaRPr lang="en-US"/>
          </a:p>
        </p:txBody>
      </p:sp>
      <p:sp>
        <p:nvSpPr>
          <p:cNvPr id="4" name="Slide Number Placeholder 3"/>
          <p:cNvSpPr>
            <a:spLocks noGrp="1"/>
          </p:cNvSpPr>
          <p:nvPr>
            <p:ph type="sldNum" sz="quarter" idx="5"/>
          </p:nvPr>
        </p:nvSpPr>
        <p:spPr/>
        <p:txBody>
          <a:bodyPr/>
          <a:lstStyle/>
          <a:p>
            <a:fld id="{EE45CCE1-DABA-430E-8E02-1AD8D8F0AADF}" type="slidenum">
              <a:rPr lang="en-GB"/>
              <a:t>23</a:t>
            </a:fld>
            <a:endParaRPr lang="en-GB"/>
          </a:p>
        </p:txBody>
      </p:sp>
    </p:spTree>
    <p:extLst>
      <p:ext uri="{BB962C8B-B14F-4D97-AF65-F5344CB8AC3E}">
        <p14:creationId xmlns:p14="http://schemas.microsoft.com/office/powerpoint/2010/main" val="11202316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According to the </a:t>
            </a:r>
            <a:r>
              <a:rPr lang="en-US" dirty="0" err="1">
                <a:cs typeface="Calibri"/>
              </a:rPr>
              <a:t>Humoural</a:t>
            </a:r>
            <a:r>
              <a:rPr lang="en-US" dirty="0">
                <a:cs typeface="Calibri"/>
              </a:rPr>
              <a:t> ideas of illness there are </a:t>
            </a:r>
            <a:r>
              <a:rPr lang="en-US" dirty="0" err="1">
                <a:cs typeface="Calibri"/>
              </a:rPr>
              <a:t>fou</a:t>
            </a:r>
          </a:p>
        </p:txBody>
      </p:sp>
      <p:sp>
        <p:nvSpPr>
          <p:cNvPr id="4" name="Slide Number Placeholder 3"/>
          <p:cNvSpPr>
            <a:spLocks noGrp="1"/>
          </p:cNvSpPr>
          <p:nvPr>
            <p:ph type="sldNum" sz="quarter" idx="5"/>
          </p:nvPr>
        </p:nvSpPr>
        <p:spPr/>
        <p:txBody>
          <a:bodyPr/>
          <a:lstStyle/>
          <a:p>
            <a:fld id="{EE45CCE1-DABA-430E-8E02-1AD8D8F0AADF}" type="slidenum">
              <a:rPr lang="en-GB"/>
              <a:t>26</a:t>
            </a:fld>
            <a:endParaRPr lang="en-GB"/>
          </a:p>
        </p:txBody>
      </p:sp>
    </p:spTree>
    <p:extLst>
      <p:ext uri="{BB962C8B-B14F-4D97-AF65-F5344CB8AC3E}">
        <p14:creationId xmlns:p14="http://schemas.microsoft.com/office/powerpoint/2010/main" val="5355857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Good health is when all four aspects are in harmony with each other. Pain and illness will be produced if one of these elements is either in excess or defect.</a:t>
            </a:r>
            <a:endParaRPr lang="en-US"/>
          </a:p>
        </p:txBody>
      </p:sp>
      <p:sp>
        <p:nvSpPr>
          <p:cNvPr id="4" name="Slide Number Placeholder 3"/>
          <p:cNvSpPr>
            <a:spLocks noGrp="1"/>
          </p:cNvSpPr>
          <p:nvPr>
            <p:ph type="sldNum" sz="quarter" idx="5"/>
          </p:nvPr>
        </p:nvSpPr>
        <p:spPr/>
        <p:txBody>
          <a:bodyPr/>
          <a:lstStyle/>
          <a:p>
            <a:fld id="{EE45CCE1-DABA-430E-8E02-1AD8D8F0AADF}" type="slidenum">
              <a:rPr lang="en-GB"/>
              <a:t>27</a:t>
            </a:fld>
            <a:endParaRPr lang="en-GB"/>
          </a:p>
        </p:txBody>
      </p:sp>
    </p:spTree>
    <p:extLst>
      <p:ext uri="{BB962C8B-B14F-4D97-AF65-F5344CB8AC3E}">
        <p14:creationId xmlns:p14="http://schemas.microsoft.com/office/powerpoint/2010/main" val="27434650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Image by </a:t>
            </a:r>
            <a:r>
              <a:rPr lang="en-US" u="sng" dirty="0">
                <a:hlinkClick r:id="rId3"/>
              </a:rPr>
              <a:t>Free-Photos</a:t>
            </a:r>
            <a:r>
              <a:rPr lang="en-US"/>
              <a:t> from </a:t>
            </a:r>
            <a:r>
              <a:rPr lang="en-US" u="sng" dirty="0">
                <a:hlinkClick r:id="rId4"/>
              </a:rPr>
              <a:t>Pixabay</a:t>
            </a:r>
            <a:endParaRPr lang="en-US"/>
          </a:p>
        </p:txBody>
      </p:sp>
      <p:sp>
        <p:nvSpPr>
          <p:cNvPr id="4" name="Slide Number Placeholder 3"/>
          <p:cNvSpPr>
            <a:spLocks noGrp="1"/>
          </p:cNvSpPr>
          <p:nvPr>
            <p:ph type="sldNum" sz="quarter" idx="5"/>
          </p:nvPr>
        </p:nvSpPr>
        <p:spPr/>
        <p:txBody>
          <a:bodyPr/>
          <a:lstStyle/>
          <a:p>
            <a:fld id="{EE45CCE1-DABA-430E-8E02-1AD8D8F0AADF}" type="slidenum">
              <a:rPr lang="en-GB"/>
              <a:t>30</a:t>
            </a:fld>
            <a:endParaRPr lang="en-GB"/>
          </a:p>
        </p:txBody>
      </p:sp>
    </p:spTree>
    <p:extLst>
      <p:ext uri="{BB962C8B-B14F-4D97-AF65-F5344CB8AC3E}">
        <p14:creationId xmlns:p14="http://schemas.microsoft.com/office/powerpoint/2010/main" val="36942807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idea that the body was responsible for causing the ailments, illness and madness was a suggestoin that became highly persuasive within Western Europe as it emerged from the Dark Ages in around the 14th century. We'll discuss the influence of the Greek philosophers on Medieval Europe at a later date, but the impact of their ideas had a resonance across Europe until the 19th century.</a:t>
            </a:r>
          </a:p>
          <a:p>
            <a:r>
              <a:rPr lang="en-US">
                <a:cs typeface="Calibri"/>
              </a:rPr>
              <a:t>We can see the influence of the Greek philopsophical ideas on the Core ideas of Freud, (EGO, ID and the SuperEGO)</a:t>
            </a:r>
            <a:endParaRPr lang="en-US" dirty="0">
              <a:cs typeface="Calibri"/>
            </a:endParaRPr>
          </a:p>
          <a:p>
            <a:r>
              <a:rPr lang="en-US">
                <a:cs typeface="Calibri"/>
              </a:rPr>
              <a:t>We can also see the Greek influence on our modern understanding of Mental Health. We are able to distinguish between different conditions and this started in early Greek methodology, exploring Epilepsy, Melancholy, dementia and panic attacks.</a:t>
            </a:r>
          </a:p>
          <a:p>
            <a:r>
              <a:rPr lang="en-US">
                <a:cs typeface="Calibri"/>
              </a:rPr>
              <a:t>We will take a look at Galen's work when we explore the Middle Ages, but Galen was largely responsible for developing the Greek ideas and gathering the information together, to create a complete system of health understanding and care.</a:t>
            </a:r>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35</a:t>
            </a:fld>
            <a:endParaRPr lang="en-GB"/>
          </a:p>
        </p:txBody>
      </p:sp>
    </p:spTree>
    <p:extLst>
      <p:ext uri="{BB962C8B-B14F-4D97-AF65-F5344CB8AC3E}">
        <p14:creationId xmlns:p14="http://schemas.microsoft.com/office/powerpoint/2010/main" val="10099424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Within today's session we've taken a look at the evidence of trepanation within early </a:t>
            </a:r>
            <a:r>
              <a:rPr lang="en-US" dirty="0" err="1">
                <a:cs typeface="Calibri"/>
              </a:rPr>
              <a:t>civilisations</a:t>
            </a:r>
            <a:r>
              <a:rPr lang="en-US" dirty="0">
                <a:cs typeface="Calibri"/>
              </a:rPr>
              <a:t>. These fascinating finds continue to puzzle </a:t>
            </a:r>
            <a:r>
              <a:rPr lang="en-US" dirty="0" err="1">
                <a:cs typeface="Calibri"/>
              </a:rPr>
              <a:t>archaeoligists</a:t>
            </a:r>
            <a:r>
              <a:rPr lang="en-US" dirty="0">
                <a:cs typeface="Calibri"/>
              </a:rPr>
              <a:t> and historians today, but the belief in the physical inhabitation of spirits is one idea that has been discussed for  over 150 years.</a:t>
            </a:r>
          </a:p>
          <a:p>
            <a:r>
              <a:rPr lang="en-US" dirty="0">
                <a:cs typeface="Calibri"/>
              </a:rPr>
              <a:t>The philosophical ideas from 2,000 years ago still have a significant influence on much of the medical work that we do today, despite changes and the development of our understanding of mental health and psychological disorders, the foundation of our studies started here in within these ancient civilizations.</a:t>
            </a:r>
          </a:p>
          <a:p>
            <a:r>
              <a:rPr lang="en-US" dirty="0">
                <a:cs typeface="Calibri"/>
              </a:rPr>
              <a:t>Picture is from the Lascaux caves in France and possibly depicts a shaman.</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36</a:t>
            </a:fld>
            <a:endParaRPr lang="en-GB"/>
          </a:p>
        </p:txBody>
      </p:sp>
    </p:spTree>
    <p:extLst>
      <p:ext uri="{BB962C8B-B14F-4D97-AF65-F5344CB8AC3E}">
        <p14:creationId xmlns:p14="http://schemas.microsoft.com/office/powerpoint/2010/main" val="23766745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Image by </a:t>
            </a:r>
            <a:r>
              <a:rPr lang="en-US" u="sng" dirty="0">
                <a:hlinkClick r:id="rId3"/>
              </a:rPr>
              <a:t>Free-Photos</a:t>
            </a:r>
            <a:r>
              <a:rPr lang="en-US"/>
              <a:t> from </a:t>
            </a:r>
            <a:r>
              <a:rPr lang="en-US" u="sng" dirty="0">
                <a:hlinkClick r:id="rId4"/>
              </a:rPr>
              <a:t>Pixabay</a:t>
            </a:r>
            <a:r>
              <a:rPr lang="en-US" dirty="0"/>
              <a:t> </a:t>
            </a:r>
          </a:p>
        </p:txBody>
      </p:sp>
      <p:sp>
        <p:nvSpPr>
          <p:cNvPr id="4" name="Slide Number Placeholder 3"/>
          <p:cNvSpPr>
            <a:spLocks noGrp="1"/>
          </p:cNvSpPr>
          <p:nvPr>
            <p:ph type="sldNum" sz="quarter" idx="5"/>
          </p:nvPr>
        </p:nvSpPr>
        <p:spPr/>
        <p:txBody>
          <a:bodyPr/>
          <a:lstStyle/>
          <a:p>
            <a:fld id="{EE45CCE1-DABA-430E-8E02-1AD8D8F0AADF}" type="slidenum">
              <a:rPr lang="en-GB"/>
              <a:t>37</a:t>
            </a:fld>
            <a:endParaRPr lang="en-GB"/>
          </a:p>
        </p:txBody>
      </p:sp>
    </p:spTree>
    <p:extLst>
      <p:ext uri="{BB962C8B-B14F-4D97-AF65-F5344CB8AC3E}">
        <p14:creationId xmlns:p14="http://schemas.microsoft.com/office/powerpoint/2010/main" val="2650531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10/4/2022</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88621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10/4/2022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51160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10/4/2022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29880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10/4/2022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93105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10/4/2022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90192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10/4/2022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169887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10/4/2022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42848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10/4/2022</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01927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10/4/2022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25416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10/4/2022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56666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10/4/2022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50786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10/4/2022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101372925"/>
      </p:ext>
    </p:extLst>
  </p:cSld>
  <p:clrMap bg1="lt1" tx1="dk1" bg2="lt2" tx2="dk2" accent1="accent1" accent2="accent2" accent3="accent3" accent4="accent4" accent5="accent5" accent6="accent6" hlink="hlink" folHlink="folHlink"/>
  <p:sldLayoutIdLst>
    <p:sldLayoutId id="2147483884" r:id="rId1"/>
    <p:sldLayoutId id="2147483885" r:id="rId2"/>
    <p:sldLayoutId id="2147483886" r:id="rId3"/>
    <p:sldLayoutId id="2147483887" r:id="rId4"/>
    <p:sldLayoutId id="2147483888" r:id="rId5"/>
    <p:sldLayoutId id="2147483882" r:id="rId6"/>
    <p:sldLayoutId id="2147483878" r:id="rId7"/>
    <p:sldLayoutId id="2147483879" r:id="rId8"/>
    <p:sldLayoutId id="2147483880" r:id="rId9"/>
    <p:sldLayoutId id="2147483881" r:id="rId10"/>
    <p:sldLayoutId id="21474838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bbc.co.uk/sounds/play/b016w808"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bbc.co.uk/sounds/play/b016wzrd"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6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building, outdoor, water, bridge&#10;&#10;Description automatically generated">
            <a:extLst>
              <a:ext uri="{FF2B5EF4-FFF2-40B4-BE49-F238E27FC236}">
                <a16:creationId xmlns:a16="http://schemas.microsoft.com/office/drawing/2014/main" id="{9AF75062-D9BD-44EA-A29B-D7F7A9191609}"/>
              </a:ext>
            </a:extLst>
          </p:cNvPr>
          <p:cNvPicPr>
            <a:picLocks noChangeAspect="1"/>
          </p:cNvPicPr>
          <p:nvPr/>
        </p:nvPicPr>
        <p:blipFill rotWithShape="1">
          <a:blip r:embed="rId3"/>
          <a:srcRect l="8815" r="20085"/>
          <a:stretch/>
        </p:blipFill>
        <p:spPr>
          <a:xfrm>
            <a:off x="3523488" y="10"/>
            <a:ext cx="8668512" cy="6857990"/>
          </a:xfrm>
          <a:prstGeom prst="rect">
            <a:avLst/>
          </a:prstGeom>
        </p:spPr>
      </p:pic>
      <p:sp>
        <p:nvSpPr>
          <p:cNvPr id="91" name="Rectangle 71">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fontScale="90000"/>
          </a:bodyPr>
          <a:lstStyle/>
          <a:p>
            <a:r>
              <a:rPr lang="en-GB" sz="3700" dirty="0">
                <a:cs typeface="Calibri Light"/>
              </a:rPr>
              <a:t>History of Counselling</a:t>
            </a:r>
            <a:br>
              <a:rPr lang="en-GB" sz="3700" dirty="0">
                <a:cs typeface="Calibri Light"/>
              </a:rPr>
            </a:br>
            <a:br>
              <a:rPr lang="en-GB" sz="3700" dirty="0">
                <a:cs typeface="Calibri Light"/>
              </a:rPr>
            </a:br>
            <a:r>
              <a:rPr lang="en-GB" sz="3700" dirty="0">
                <a:cs typeface="Calibri Light"/>
              </a:rPr>
              <a:t>Beliefs and Views of Madness in the Prehistoric and Ancient World</a:t>
            </a:r>
            <a:endParaRPr lang="en-GB" sz="3700" dirty="0"/>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spcAft>
                <a:spcPts val="600"/>
              </a:spcAft>
            </a:pPr>
            <a:endParaRPr lang="en-GB" sz="2000">
              <a:cs typeface="Calibri"/>
            </a:endParaRPr>
          </a:p>
          <a:p>
            <a:pPr>
              <a:spcAft>
                <a:spcPts val="600"/>
              </a:spcAft>
            </a:pPr>
            <a:endParaRPr lang="en-GB" sz="2000">
              <a:cs typeface="Calibri"/>
            </a:endParaRPr>
          </a:p>
        </p:txBody>
      </p:sp>
      <p:sp>
        <p:nvSpPr>
          <p:cNvPr id="92" name="Rectangle 7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3" name="Rectangle 7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Many question marks on black background">
            <a:extLst>
              <a:ext uri="{FF2B5EF4-FFF2-40B4-BE49-F238E27FC236}">
                <a16:creationId xmlns:a16="http://schemas.microsoft.com/office/drawing/2014/main" id="{B2B5C422-38AA-4F92-A039-5BE90462AFD0}"/>
              </a:ext>
            </a:extLst>
          </p:cNvPr>
          <p:cNvPicPr>
            <a:picLocks noChangeAspect="1"/>
          </p:cNvPicPr>
          <p:nvPr/>
        </p:nvPicPr>
        <p:blipFill rotWithShape="1">
          <a:blip r:embed="rId3"/>
          <a:srcRect l="22895" r="2" b="2"/>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8C85D7-E55F-47C7-954F-A060687A1E20}"/>
              </a:ext>
            </a:extLst>
          </p:cNvPr>
          <p:cNvSpPr>
            <a:spLocks noGrp="1"/>
          </p:cNvSpPr>
          <p:nvPr>
            <p:ph type="title"/>
          </p:nvPr>
        </p:nvSpPr>
        <p:spPr>
          <a:xfrm>
            <a:off x="371094" y="1161288"/>
            <a:ext cx="3438144" cy="1124712"/>
          </a:xfrm>
        </p:spPr>
        <p:txBody>
          <a:bodyPr anchor="b">
            <a:normAutofit/>
          </a:bodyPr>
          <a:lstStyle/>
          <a:p>
            <a:r>
              <a:rPr lang="en-GB" sz="2800"/>
              <a:t>Where do you think the history starts?</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527F2C2-DC2A-4F5E-B7F2-03A9521ECFC6}"/>
              </a:ext>
            </a:extLst>
          </p:cNvPr>
          <p:cNvSpPr>
            <a:spLocks noGrp="1"/>
          </p:cNvSpPr>
          <p:nvPr>
            <p:ph idx="1"/>
          </p:nvPr>
        </p:nvSpPr>
        <p:spPr>
          <a:xfrm>
            <a:off x="371094" y="2718054"/>
            <a:ext cx="3438906" cy="3207258"/>
          </a:xfrm>
        </p:spPr>
        <p:txBody>
          <a:bodyPr vert="horz" lIns="91440" tIns="45720" rIns="91440" bIns="45720" rtlCol="0" anchor="t">
            <a:normAutofit fontScale="92500" lnSpcReduction="20000"/>
          </a:bodyPr>
          <a:lstStyle/>
          <a:p>
            <a:r>
              <a:rPr lang="en-GB" sz="1700" dirty="0"/>
              <a:t>Think about your understanding of Counselling and Psychology and consider where you think it might have all started.</a:t>
            </a:r>
            <a:endParaRPr lang="en-US" sz="1700" dirty="0"/>
          </a:p>
          <a:p>
            <a:r>
              <a:rPr lang="en-GB" sz="1700" dirty="0"/>
              <a:t>Jot some ideas down as we will be discussing these during our synchronous sessions this week. Aim to do this before you move on to the next slide.</a:t>
            </a:r>
          </a:p>
          <a:p>
            <a:r>
              <a:rPr lang="en-GB" sz="1700" dirty="0"/>
              <a:t>Give yourself around five minutes for this, to allow time to really consider your ideas.</a:t>
            </a:r>
          </a:p>
        </p:txBody>
      </p:sp>
    </p:spTree>
    <p:extLst>
      <p:ext uri="{BB962C8B-B14F-4D97-AF65-F5344CB8AC3E}">
        <p14:creationId xmlns:p14="http://schemas.microsoft.com/office/powerpoint/2010/main" val="2838036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D1A4588A-55D5-49B8-BE41-54ACDCFF2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piece, table&#10;&#10;Description automatically generated">
            <a:extLst>
              <a:ext uri="{FF2B5EF4-FFF2-40B4-BE49-F238E27FC236}">
                <a16:creationId xmlns:a16="http://schemas.microsoft.com/office/drawing/2014/main" id="{BF5B1849-7957-4935-A921-2617778D8197}"/>
              </a:ext>
            </a:extLst>
          </p:cNvPr>
          <p:cNvPicPr>
            <a:picLocks noChangeAspect="1"/>
          </p:cNvPicPr>
          <p:nvPr/>
        </p:nvPicPr>
        <p:blipFill rotWithShape="1">
          <a:blip r:embed="rId3"/>
          <a:srcRect t="25351" b="19566"/>
          <a:stretch/>
        </p:blipFill>
        <p:spPr>
          <a:xfrm>
            <a:off x="20" y="10"/>
            <a:ext cx="12191980" cy="4465973"/>
          </a:xfrm>
          <a:prstGeom prst="rect">
            <a:avLst/>
          </a:prstGeom>
        </p:spPr>
      </p:pic>
      <p:sp>
        <p:nvSpPr>
          <p:cNvPr id="16" name="Rectangle: Rounded Corners 10">
            <a:extLst>
              <a:ext uri="{FF2B5EF4-FFF2-40B4-BE49-F238E27FC236}">
                <a16:creationId xmlns:a16="http://schemas.microsoft.com/office/drawing/2014/main" id="{F97E7EA2-EDCD-47E9-81BC-415C606D1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19552"/>
            <a:ext cx="9382538"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88660-AFDB-4731-BE82-6D64AA8C2230}"/>
              </a:ext>
            </a:extLst>
          </p:cNvPr>
          <p:cNvSpPr>
            <a:spLocks noGrp="1"/>
          </p:cNvSpPr>
          <p:nvPr>
            <p:ph type="title"/>
          </p:nvPr>
        </p:nvSpPr>
        <p:spPr>
          <a:xfrm>
            <a:off x="566928" y="4203278"/>
            <a:ext cx="8557193" cy="536063"/>
          </a:xfrm>
        </p:spPr>
        <p:txBody>
          <a:bodyPr>
            <a:normAutofit/>
          </a:bodyPr>
          <a:lstStyle/>
          <a:p>
            <a:r>
              <a:rPr lang="en-GB" sz="2800">
                <a:solidFill>
                  <a:schemeClr val="bg1"/>
                </a:solidFill>
              </a:rPr>
              <a:t>The Language of Mental Health</a:t>
            </a:r>
          </a:p>
        </p:txBody>
      </p:sp>
      <p:sp>
        <p:nvSpPr>
          <p:cNvPr id="3" name="Content Placeholder 2">
            <a:extLst>
              <a:ext uri="{FF2B5EF4-FFF2-40B4-BE49-F238E27FC236}">
                <a16:creationId xmlns:a16="http://schemas.microsoft.com/office/drawing/2014/main" id="{C1F92636-3793-469B-A334-760BE1B16021}"/>
              </a:ext>
            </a:extLst>
          </p:cNvPr>
          <p:cNvSpPr>
            <a:spLocks noGrp="1"/>
          </p:cNvSpPr>
          <p:nvPr>
            <p:ph idx="1"/>
          </p:nvPr>
        </p:nvSpPr>
        <p:spPr>
          <a:xfrm>
            <a:off x="566928" y="4956314"/>
            <a:ext cx="11058144" cy="1306417"/>
          </a:xfrm>
        </p:spPr>
        <p:txBody>
          <a:bodyPr vert="horz" lIns="91440" tIns="45720" rIns="91440" bIns="45720" rtlCol="0">
            <a:normAutofit/>
          </a:bodyPr>
          <a:lstStyle/>
          <a:p>
            <a:pPr>
              <a:lnSpc>
                <a:spcPct val="100000"/>
              </a:lnSpc>
            </a:pPr>
            <a:r>
              <a:rPr lang="en-GB" sz="1300"/>
              <a:t>Madness</a:t>
            </a:r>
          </a:p>
          <a:p>
            <a:pPr>
              <a:lnSpc>
                <a:spcPct val="100000"/>
              </a:lnSpc>
            </a:pPr>
            <a:r>
              <a:rPr lang="en-GB" sz="1300"/>
              <a:t>Lunacy</a:t>
            </a:r>
          </a:p>
          <a:p>
            <a:pPr>
              <a:lnSpc>
                <a:spcPct val="100000"/>
              </a:lnSpc>
            </a:pPr>
            <a:r>
              <a:rPr lang="en-GB" sz="1300"/>
              <a:t>Idiocy</a:t>
            </a:r>
          </a:p>
          <a:p>
            <a:pPr>
              <a:lnSpc>
                <a:spcPct val="100000"/>
              </a:lnSpc>
            </a:pPr>
            <a:r>
              <a:rPr lang="en-GB" sz="1300"/>
              <a:t>Degenerates</a:t>
            </a:r>
          </a:p>
        </p:txBody>
      </p:sp>
    </p:spTree>
    <p:extLst>
      <p:ext uri="{BB962C8B-B14F-4D97-AF65-F5344CB8AC3E}">
        <p14:creationId xmlns:p14="http://schemas.microsoft.com/office/powerpoint/2010/main" val="1607287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0F568F-D527-4CD1-B84F-A26B1152B87A}"/>
              </a:ext>
            </a:extLst>
          </p:cNvPr>
          <p:cNvSpPr>
            <a:spLocks noGrp="1"/>
          </p:cNvSpPr>
          <p:nvPr>
            <p:ph type="title"/>
          </p:nvPr>
        </p:nvSpPr>
        <p:spPr>
          <a:xfrm>
            <a:off x="841246" y="978619"/>
            <a:ext cx="5991244" cy="1106424"/>
          </a:xfrm>
        </p:spPr>
        <p:txBody>
          <a:bodyPr>
            <a:normAutofit/>
          </a:bodyPr>
          <a:lstStyle/>
          <a:p>
            <a:r>
              <a:rPr lang="en-GB" sz="3200"/>
              <a:t>Long history...</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F261DED-B25A-466A-9329-D2D822786340}"/>
              </a:ext>
            </a:extLst>
          </p:cNvPr>
          <p:cNvSpPr>
            <a:spLocks noGrp="1"/>
          </p:cNvSpPr>
          <p:nvPr>
            <p:ph idx="1"/>
          </p:nvPr>
        </p:nvSpPr>
        <p:spPr>
          <a:xfrm>
            <a:off x="841248" y="2252870"/>
            <a:ext cx="5993892" cy="3560251"/>
          </a:xfrm>
        </p:spPr>
        <p:txBody>
          <a:bodyPr vert="horz" lIns="91440" tIns="45720" rIns="91440" bIns="45720" rtlCol="0" anchor="t">
            <a:normAutofit/>
          </a:bodyPr>
          <a:lstStyle/>
          <a:p>
            <a:r>
              <a:rPr lang="en-GB" sz="1800" dirty="0"/>
              <a:t>The history of Psychology and Counselling goes back thousands of years. During this module we will be looking chronologically at society's understanding of mental illness and madness, with some integration of neuroscience and neurobiology to provide further foundation to your studies.</a:t>
            </a:r>
            <a:endParaRPr lang="en-US" sz="1800" dirty="0"/>
          </a:p>
          <a:p>
            <a:r>
              <a:rPr lang="en-GB" sz="1800" dirty="0"/>
              <a:t>It is a fascinating journey and allows you to really consider whether we have travelled very far in our understanding of psychological illness</a:t>
            </a:r>
          </a:p>
          <a:p>
            <a:pPr marL="0" indent="0">
              <a:buNone/>
            </a:pPr>
            <a:endParaRPr lang="en-GB" sz="1800"/>
          </a:p>
        </p:txBody>
      </p:sp>
      <p:pic>
        <p:nvPicPr>
          <p:cNvPr id="4" name="Picture 4" descr="Diagram&#10;&#10;Description automatically generated">
            <a:extLst>
              <a:ext uri="{FF2B5EF4-FFF2-40B4-BE49-F238E27FC236}">
                <a16:creationId xmlns:a16="http://schemas.microsoft.com/office/drawing/2014/main" id="{DEA87E13-ED4A-41B3-A2C9-F651CF816B72}"/>
              </a:ext>
            </a:extLst>
          </p:cNvPr>
          <p:cNvPicPr>
            <a:picLocks noChangeAspect="1"/>
          </p:cNvPicPr>
          <p:nvPr/>
        </p:nvPicPr>
        <p:blipFill>
          <a:blip r:embed="rId2"/>
          <a:stretch>
            <a:fillRect/>
          </a:stretch>
        </p:blipFill>
        <p:spPr>
          <a:xfrm>
            <a:off x="7679814" y="691720"/>
            <a:ext cx="4097657" cy="5373976"/>
          </a:xfrm>
          <a:prstGeom prst="rect">
            <a:avLst/>
          </a:prstGeom>
        </p:spPr>
      </p:pic>
    </p:spTree>
    <p:extLst>
      <p:ext uri="{BB962C8B-B14F-4D97-AF65-F5344CB8AC3E}">
        <p14:creationId xmlns:p14="http://schemas.microsoft.com/office/powerpoint/2010/main" val="1711025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tower&#10;&#10;Description automatically generated">
            <a:extLst>
              <a:ext uri="{FF2B5EF4-FFF2-40B4-BE49-F238E27FC236}">
                <a16:creationId xmlns:a16="http://schemas.microsoft.com/office/drawing/2014/main" id="{677651B3-C190-4FEB-ADD8-0DB40BBD5CC1}"/>
              </a:ext>
            </a:extLst>
          </p:cNvPr>
          <p:cNvPicPr>
            <a:picLocks noChangeAspect="1"/>
          </p:cNvPicPr>
          <p:nvPr/>
        </p:nvPicPr>
        <p:blipFill rotWithShape="1">
          <a:blip r:embed="rId2">
            <a:alphaModFix amt="40000"/>
          </a:blip>
          <a:srcRect b="15414"/>
          <a:stretch/>
        </p:blipFill>
        <p:spPr>
          <a:xfrm>
            <a:off x="20" y="10"/>
            <a:ext cx="12191979" cy="6857990"/>
          </a:xfrm>
          <a:prstGeom prst="rect">
            <a:avLst/>
          </a:prstGeom>
        </p:spPr>
      </p:pic>
      <p:sp>
        <p:nvSpPr>
          <p:cNvPr id="2" name="Title 1">
            <a:extLst>
              <a:ext uri="{FF2B5EF4-FFF2-40B4-BE49-F238E27FC236}">
                <a16:creationId xmlns:a16="http://schemas.microsoft.com/office/drawing/2014/main" id="{40F02972-48EC-428D-879C-72B903C7354A}"/>
              </a:ext>
            </a:extLst>
          </p:cNvPr>
          <p:cNvSpPr>
            <a:spLocks noGrp="1"/>
          </p:cNvSpPr>
          <p:nvPr>
            <p:ph type="title"/>
          </p:nvPr>
        </p:nvSpPr>
        <p:spPr>
          <a:xfrm>
            <a:off x="841249" y="941832"/>
            <a:ext cx="10506456" cy="2057400"/>
          </a:xfrm>
        </p:spPr>
        <p:txBody>
          <a:bodyPr anchor="b">
            <a:normAutofit/>
          </a:bodyPr>
          <a:lstStyle/>
          <a:p>
            <a:r>
              <a:rPr lang="en-GB" sz="5000"/>
              <a:t>Lecture One</a:t>
            </a:r>
          </a:p>
        </p:txBody>
      </p:sp>
      <p:sp>
        <p:nvSpPr>
          <p:cNvPr id="11"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E72F930-0C8D-478D-B907-FDBB8201C46F}"/>
              </a:ext>
            </a:extLst>
          </p:cNvPr>
          <p:cNvSpPr>
            <a:spLocks noGrp="1"/>
          </p:cNvSpPr>
          <p:nvPr>
            <p:ph idx="1"/>
          </p:nvPr>
        </p:nvSpPr>
        <p:spPr>
          <a:xfrm>
            <a:off x="841248" y="3502152"/>
            <a:ext cx="10506456" cy="2670048"/>
          </a:xfrm>
        </p:spPr>
        <p:txBody>
          <a:bodyPr vert="horz" lIns="91440" tIns="45720" rIns="91440" bIns="45720" rtlCol="0" anchor="t">
            <a:normAutofit/>
          </a:bodyPr>
          <a:lstStyle/>
          <a:p>
            <a:r>
              <a:rPr lang="en-GB" sz="2000" dirty="0"/>
              <a:t>During this week's session we're going to look at the prehistoric ideas of the brain as well as exploring the Greek understanding of madness. We'll start by looking at pre-historic trepanation before moving on to exploring the Greek understanding of the sacred disease, ailments and madness.</a:t>
            </a:r>
            <a:endParaRPr lang="en-US" sz="2000" dirty="0"/>
          </a:p>
          <a:p>
            <a:r>
              <a:rPr lang="en-GB" sz="2000" dirty="0"/>
              <a:t>The aim is to begin to look at some of the core ideas that became the foundation of psychological understanding for hundreds of years.</a:t>
            </a:r>
          </a:p>
        </p:txBody>
      </p:sp>
    </p:spTree>
    <p:extLst>
      <p:ext uri="{BB962C8B-B14F-4D97-AF65-F5344CB8AC3E}">
        <p14:creationId xmlns:p14="http://schemas.microsoft.com/office/powerpoint/2010/main" val="329969089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A4588A-55D5-49B8-BE41-54ACDCFF2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itting, brown, table, close&#10;&#10;Description automatically generated">
            <a:extLst>
              <a:ext uri="{FF2B5EF4-FFF2-40B4-BE49-F238E27FC236}">
                <a16:creationId xmlns:a16="http://schemas.microsoft.com/office/drawing/2014/main" id="{38A82ABB-31FD-4B22-8ACE-38C151C155A8}"/>
              </a:ext>
            </a:extLst>
          </p:cNvPr>
          <p:cNvPicPr>
            <a:picLocks noChangeAspect="1"/>
          </p:cNvPicPr>
          <p:nvPr/>
        </p:nvPicPr>
        <p:blipFill rotWithShape="1">
          <a:blip r:embed="rId2"/>
          <a:srcRect t="13816" b="17717"/>
          <a:stretch/>
        </p:blipFill>
        <p:spPr>
          <a:xfrm>
            <a:off x="20" y="10"/>
            <a:ext cx="12191980" cy="4465973"/>
          </a:xfrm>
          <a:prstGeom prst="rect">
            <a:avLst/>
          </a:prstGeom>
        </p:spPr>
      </p:pic>
      <p:sp>
        <p:nvSpPr>
          <p:cNvPr id="11" name="Rectangle: Rounded Corners 10">
            <a:extLst>
              <a:ext uri="{FF2B5EF4-FFF2-40B4-BE49-F238E27FC236}">
                <a16:creationId xmlns:a16="http://schemas.microsoft.com/office/drawing/2014/main" id="{F97E7EA2-EDCD-47E9-81BC-415C606D1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19552"/>
            <a:ext cx="9382538"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98A588-E504-4230-A5A2-36EE5BCDB0A6}"/>
              </a:ext>
            </a:extLst>
          </p:cNvPr>
          <p:cNvSpPr>
            <a:spLocks noGrp="1"/>
          </p:cNvSpPr>
          <p:nvPr>
            <p:ph type="title"/>
          </p:nvPr>
        </p:nvSpPr>
        <p:spPr>
          <a:xfrm>
            <a:off x="566928" y="4203278"/>
            <a:ext cx="8557193" cy="536063"/>
          </a:xfrm>
        </p:spPr>
        <p:txBody>
          <a:bodyPr>
            <a:normAutofit/>
          </a:bodyPr>
          <a:lstStyle/>
          <a:p>
            <a:r>
              <a:rPr lang="en-GB" sz="2800">
                <a:solidFill>
                  <a:schemeClr val="bg1"/>
                </a:solidFill>
              </a:rPr>
              <a:t>Pre-historic Understanding of the Brain</a:t>
            </a:r>
          </a:p>
        </p:txBody>
      </p:sp>
      <p:sp>
        <p:nvSpPr>
          <p:cNvPr id="3" name="Content Placeholder 2">
            <a:extLst>
              <a:ext uri="{FF2B5EF4-FFF2-40B4-BE49-F238E27FC236}">
                <a16:creationId xmlns:a16="http://schemas.microsoft.com/office/drawing/2014/main" id="{88490733-C7A2-448A-9E10-ABC8249CC6BF}"/>
              </a:ext>
            </a:extLst>
          </p:cNvPr>
          <p:cNvSpPr>
            <a:spLocks noGrp="1"/>
          </p:cNvSpPr>
          <p:nvPr>
            <p:ph idx="1"/>
          </p:nvPr>
        </p:nvSpPr>
        <p:spPr>
          <a:xfrm>
            <a:off x="566928" y="4956314"/>
            <a:ext cx="11058144" cy="1306417"/>
          </a:xfrm>
        </p:spPr>
        <p:txBody>
          <a:bodyPr vert="horz" lIns="91440" tIns="45720" rIns="91440" bIns="45720" rtlCol="0" anchor="t">
            <a:normAutofit/>
          </a:bodyPr>
          <a:lstStyle/>
          <a:p>
            <a:pPr>
              <a:lnSpc>
                <a:spcPct val="100000"/>
              </a:lnSpc>
            </a:pPr>
            <a:r>
              <a:rPr lang="en-GB" sz="1200" dirty="0"/>
              <a:t>There is limited written information on the early understanding of the brain and mental illness there is, however, a tremendous amount of archaeological evidence to support the idea that early civilisations undertook trepanation of the skull.</a:t>
            </a:r>
          </a:p>
          <a:p>
            <a:pPr>
              <a:lnSpc>
                <a:spcPct val="100000"/>
              </a:lnSpc>
            </a:pPr>
            <a:r>
              <a:rPr lang="en-GB" sz="1200" dirty="0"/>
              <a:t>Ancient skulls have been found throughout the world with clear and deliberate holes drilled into them.</a:t>
            </a:r>
          </a:p>
          <a:p>
            <a:pPr>
              <a:lnSpc>
                <a:spcPct val="100000"/>
              </a:lnSpc>
            </a:pPr>
            <a:r>
              <a:rPr lang="en-GB" sz="1200" dirty="0"/>
              <a:t>In addition, archaeological evidence suggests that the trepanned operation was undertaken whilst the individual was alive, and scientific scans (CT) of the </a:t>
            </a:r>
            <a:r>
              <a:rPr lang="en-GB" sz="1200"/>
              <a:t>skulls suggest that the individual survived for many years after the operation.</a:t>
            </a:r>
          </a:p>
        </p:txBody>
      </p:sp>
    </p:spTree>
    <p:extLst>
      <p:ext uri="{BB962C8B-B14F-4D97-AF65-F5344CB8AC3E}">
        <p14:creationId xmlns:p14="http://schemas.microsoft.com/office/powerpoint/2010/main" val="1310377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1C07917-AB22-48EA-A3A2-9D5EF02B39A5}"/>
              </a:ext>
            </a:extLst>
          </p:cNvPr>
          <p:cNvSpPr>
            <a:spLocks noGrp="1"/>
          </p:cNvSpPr>
          <p:nvPr>
            <p:ph type="title"/>
          </p:nvPr>
        </p:nvSpPr>
        <p:spPr>
          <a:xfrm>
            <a:off x="841246" y="978619"/>
            <a:ext cx="5991244" cy="1106424"/>
          </a:xfrm>
        </p:spPr>
        <p:txBody>
          <a:bodyPr>
            <a:normAutofit/>
          </a:bodyPr>
          <a:lstStyle/>
          <a:p>
            <a:r>
              <a:rPr lang="en-GB" sz="3200"/>
              <a:t>The legacy of Paul Broca (1824-1880)</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8F33830-FBAE-4C65-BBB1-1C49319D111D}"/>
              </a:ext>
            </a:extLst>
          </p:cNvPr>
          <p:cNvSpPr>
            <a:spLocks noGrp="1"/>
          </p:cNvSpPr>
          <p:nvPr>
            <p:ph idx="1"/>
          </p:nvPr>
        </p:nvSpPr>
        <p:spPr>
          <a:xfrm>
            <a:off x="841248" y="2252870"/>
            <a:ext cx="5993892" cy="3560251"/>
          </a:xfrm>
        </p:spPr>
        <p:txBody>
          <a:bodyPr vert="horz" lIns="91440" tIns="45720" rIns="91440" bIns="45720" rtlCol="0" anchor="t">
            <a:normAutofit/>
          </a:bodyPr>
          <a:lstStyle/>
          <a:p>
            <a:r>
              <a:rPr lang="en-GB" sz="1800" dirty="0"/>
              <a:t>Paul Broca was a scientist working in the 19th century. He was fascinated with early ideas of neuroscience and neurosurgery but was also particularly intrigued </a:t>
            </a:r>
            <a:r>
              <a:rPr lang="en-GB" sz="1800"/>
              <a:t>by ancient trepanned skulls.</a:t>
            </a:r>
          </a:p>
          <a:p>
            <a:r>
              <a:rPr lang="en-GB" sz="1800" dirty="0"/>
              <a:t>He suggested that trepanation was used to treat convulsions in babies and small children. He believed that Neolithic man attributed these fits to evil spirits. The trepanation would create a hole in the head that would allow the spirit to be released and thus the convulsions would cease.</a:t>
            </a:r>
          </a:p>
        </p:txBody>
      </p:sp>
      <p:pic>
        <p:nvPicPr>
          <p:cNvPr id="4" name="Picture 4" descr="A person wearing a suit and tie&#10;&#10;Description automatically generated">
            <a:extLst>
              <a:ext uri="{FF2B5EF4-FFF2-40B4-BE49-F238E27FC236}">
                <a16:creationId xmlns:a16="http://schemas.microsoft.com/office/drawing/2014/main" id="{97342F93-E9C6-4CA2-A86D-BF80274F2DEB}"/>
              </a:ext>
            </a:extLst>
          </p:cNvPr>
          <p:cNvPicPr>
            <a:picLocks noChangeAspect="1"/>
          </p:cNvPicPr>
          <p:nvPr/>
        </p:nvPicPr>
        <p:blipFill>
          <a:blip r:embed="rId3"/>
          <a:stretch>
            <a:fillRect/>
          </a:stretch>
        </p:blipFill>
        <p:spPr>
          <a:xfrm>
            <a:off x="7679814" y="643967"/>
            <a:ext cx="4097657" cy="5469481"/>
          </a:xfrm>
          <a:prstGeom prst="rect">
            <a:avLst/>
          </a:prstGeom>
        </p:spPr>
      </p:pic>
    </p:spTree>
    <p:extLst>
      <p:ext uri="{BB962C8B-B14F-4D97-AF65-F5344CB8AC3E}">
        <p14:creationId xmlns:p14="http://schemas.microsoft.com/office/powerpoint/2010/main" val="897747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3E1B2-A559-493B-B5B3-C121049EA6F8}"/>
              </a:ext>
            </a:extLst>
          </p:cNvPr>
          <p:cNvSpPr>
            <a:spLocks noGrp="1"/>
          </p:cNvSpPr>
          <p:nvPr>
            <p:ph type="title"/>
          </p:nvPr>
        </p:nvSpPr>
        <p:spPr/>
        <p:txBody>
          <a:bodyPr/>
          <a:lstStyle/>
          <a:p>
            <a:r>
              <a:rPr lang="en-GB"/>
              <a:t>Take a listen</a:t>
            </a:r>
          </a:p>
        </p:txBody>
      </p:sp>
      <p:sp>
        <p:nvSpPr>
          <p:cNvPr id="3" name="Content Placeholder 2">
            <a:extLst>
              <a:ext uri="{FF2B5EF4-FFF2-40B4-BE49-F238E27FC236}">
                <a16:creationId xmlns:a16="http://schemas.microsoft.com/office/drawing/2014/main" id="{3C72EB54-F26F-436C-9613-FFDE8D8D56D3}"/>
              </a:ext>
            </a:extLst>
          </p:cNvPr>
          <p:cNvSpPr>
            <a:spLocks noGrp="1"/>
          </p:cNvSpPr>
          <p:nvPr>
            <p:ph idx="1"/>
          </p:nvPr>
        </p:nvSpPr>
        <p:spPr/>
        <p:txBody>
          <a:bodyPr vert="horz" lIns="91440" tIns="45720" rIns="91440" bIns="45720" rtlCol="0" anchor="t">
            <a:normAutofit/>
          </a:bodyPr>
          <a:lstStyle/>
          <a:p>
            <a:r>
              <a:rPr lang="en-GB" dirty="0"/>
              <a:t>These short radio clips from BBC sounds are useful to underpin the theory that I am providing you with. Please take a listen as you may find them helpful as you move towards preparing for your assignments.</a:t>
            </a:r>
          </a:p>
          <a:p>
            <a:r>
              <a:rPr lang="en-GB" dirty="0">
                <a:ea typeface="+mn-lt"/>
                <a:cs typeface="+mn-lt"/>
                <a:hlinkClick r:id="rId3"/>
              </a:rPr>
              <a:t>A History of the Brain: A Hole in the Head</a:t>
            </a:r>
            <a:endParaRPr lang="en-GB" dirty="0">
              <a:ea typeface="+mn-lt"/>
              <a:cs typeface="+mn-lt"/>
            </a:endParaRPr>
          </a:p>
        </p:txBody>
      </p:sp>
    </p:spTree>
    <p:extLst>
      <p:ext uri="{BB962C8B-B14F-4D97-AF65-F5344CB8AC3E}">
        <p14:creationId xmlns:p14="http://schemas.microsoft.com/office/powerpoint/2010/main" val="220192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EAF38DC-B069-4F74-89ED-92C7579C3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living, cat, building, sitting&#10;&#10;Description automatically generated">
            <a:extLst>
              <a:ext uri="{FF2B5EF4-FFF2-40B4-BE49-F238E27FC236}">
                <a16:creationId xmlns:a16="http://schemas.microsoft.com/office/drawing/2014/main" id="{EFB0D90C-F599-48F4-AB9E-28A0CF1EB16C}"/>
              </a:ext>
            </a:extLst>
          </p:cNvPr>
          <p:cNvPicPr>
            <a:picLocks noChangeAspect="1"/>
          </p:cNvPicPr>
          <p:nvPr/>
        </p:nvPicPr>
        <p:blipFill rotWithShape="1">
          <a:blip r:embed="rId3"/>
          <a:srcRect l="11471" r="13660" b="1"/>
          <a:stretch/>
        </p:blipFill>
        <p:spPr>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2" name="Freeform: Shape 11">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6C3992-E3B7-4007-957F-FAE285E9F3B0}"/>
              </a:ext>
            </a:extLst>
          </p:cNvPr>
          <p:cNvSpPr>
            <a:spLocks noGrp="1"/>
          </p:cNvSpPr>
          <p:nvPr>
            <p:ph type="title"/>
          </p:nvPr>
        </p:nvSpPr>
        <p:spPr>
          <a:xfrm>
            <a:off x="374904" y="856488"/>
            <a:ext cx="4992624" cy="1173761"/>
          </a:xfrm>
        </p:spPr>
        <p:txBody>
          <a:bodyPr anchor="b">
            <a:normAutofit/>
          </a:bodyPr>
          <a:lstStyle/>
          <a:p>
            <a:r>
              <a:rPr lang="en-GB" sz="3400"/>
              <a:t>Belief in spirits and demons</a:t>
            </a:r>
          </a:p>
        </p:txBody>
      </p:sp>
      <p:sp>
        <p:nvSpPr>
          <p:cNvPr id="16" name="Rectangle 15">
            <a:extLst>
              <a:ext uri="{FF2B5EF4-FFF2-40B4-BE49-F238E27FC236}">
                <a16:creationId xmlns:a16="http://schemas.microsoft.com/office/drawing/2014/main" id="{7A0CBFF4-EA32-4FE2-BA6B-8F3A6E6ED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253806"/>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C42DBE8-7F7D-4BEB-B70C-038BC6CECB14}"/>
              </a:ext>
            </a:extLst>
          </p:cNvPr>
          <p:cNvSpPr>
            <a:spLocks noGrp="1"/>
          </p:cNvSpPr>
          <p:nvPr>
            <p:ph idx="1"/>
          </p:nvPr>
        </p:nvSpPr>
        <p:spPr>
          <a:xfrm>
            <a:off x="374904" y="2522949"/>
            <a:ext cx="5065776" cy="3402363"/>
          </a:xfrm>
        </p:spPr>
        <p:txBody>
          <a:bodyPr vert="horz" lIns="91440" tIns="45720" rIns="91440" bIns="45720" rtlCol="0" anchor="t">
            <a:normAutofit/>
          </a:bodyPr>
          <a:lstStyle/>
          <a:p>
            <a:r>
              <a:rPr lang="en-GB" sz="1800" dirty="0"/>
              <a:t>Throughout history and in many different cultures there has been a belief that spirits can invade the body and cause illness.</a:t>
            </a:r>
          </a:p>
          <a:p>
            <a:r>
              <a:rPr lang="en-GB" sz="1800" dirty="0"/>
              <a:t>Any behaviours, illnesses and ailments that could not be explained would be blamed on the supernatural (spirits, gods, demons).</a:t>
            </a:r>
          </a:p>
        </p:txBody>
      </p:sp>
    </p:spTree>
    <p:extLst>
      <p:ext uri="{BB962C8B-B14F-4D97-AF65-F5344CB8AC3E}">
        <p14:creationId xmlns:p14="http://schemas.microsoft.com/office/powerpoint/2010/main" val="3555980925"/>
      </p:ext>
    </p:extLst>
  </p:cSld>
  <p:clrMapOvr>
    <a:masterClrMapping/>
  </p:clrMapOvr>
  <mc:AlternateContent xmlns:mc="http://schemas.openxmlformats.org/markup-compatibility/2006" xmlns:p14="http://schemas.microsoft.com/office/powerpoint/2010/main">
    <mc:Choice Requires="p14">
      <p:transition spd="slow" p14:dur="2000" advTm="37598"/>
    </mc:Choice>
    <mc:Fallback xmlns="">
      <p:transition spd="slow" advTm="3759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group of stuffed animals&#10;&#10;Description automatically generated">
            <a:extLst>
              <a:ext uri="{FF2B5EF4-FFF2-40B4-BE49-F238E27FC236}">
                <a16:creationId xmlns:a16="http://schemas.microsoft.com/office/drawing/2014/main" id="{5267A3FA-AD72-4B82-9F59-98D079273559}"/>
              </a:ext>
            </a:extLst>
          </p:cNvPr>
          <p:cNvPicPr>
            <a:picLocks noGrp="1" noChangeAspect="1"/>
          </p:cNvPicPr>
          <p:nvPr>
            <p:ph idx="1"/>
          </p:nvPr>
        </p:nvPicPr>
        <p:blipFill rotWithShape="1">
          <a:blip r:embed="rId3"/>
          <a:srcRect t="6412" b="9633"/>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9FA98EAA-A866-4C95-A2A8-44E46FBA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56000">
                <a:schemeClr val="tx1">
                  <a:alpha val="40000"/>
                </a:schemeClr>
              </a:gs>
              <a:gs pos="100000">
                <a:schemeClr val="tx1">
                  <a:alpha val="8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D5E1FF-A6CC-49B7-BE24-F32762A26A83}"/>
              </a:ext>
            </a:extLst>
          </p:cNvPr>
          <p:cNvSpPr>
            <a:spLocks noGrp="1"/>
          </p:cNvSpPr>
          <p:nvPr>
            <p:ph type="title"/>
          </p:nvPr>
        </p:nvSpPr>
        <p:spPr>
          <a:xfrm>
            <a:off x="2103121" y="4727173"/>
            <a:ext cx="7985759" cy="868823"/>
          </a:xfrm>
        </p:spPr>
        <p:txBody>
          <a:bodyPr vert="horz" lIns="91440" tIns="45720" rIns="91440" bIns="45720" rtlCol="0" anchor="b">
            <a:normAutofit/>
          </a:bodyPr>
          <a:lstStyle/>
          <a:p>
            <a:pPr algn="ctr"/>
            <a:r>
              <a:rPr lang="en-US">
                <a:solidFill>
                  <a:schemeClr val="bg1"/>
                </a:solidFill>
              </a:rPr>
              <a:t>The Ancient Greeks and Madness</a:t>
            </a:r>
          </a:p>
        </p:txBody>
      </p:sp>
    </p:spTree>
    <p:extLst>
      <p:ext uri="{BB962C8B-B14F-4D97-AF65-F5344CB8AC3E}">
        <p14:creationId xmlns:p14="http://schemas.microsoft.com/office/powerpoint/2010/main" val="4172609988"/>
      </p:ext>
    </p:extLst>
  </p:cSld>
  <p:clrMapOvr>
    <a:masterClrMapping/>
  </p:clrMapOvr>
  <mc:AlternateContent xmlns:mc="http://schemas.openxmlformats.org/markup-compatibility/2006" xmlns:p14="http://schemas.microsoft.com/office/powerpoint/2010/main">
    <mc:Choice Requires="p14">
      <p:transition spd="slow" p14:dur="2000" advTm="5454"/>
    </mc:Choice>
    <mc:Fallback xmlns="">
      <p:transition spd="slow" advTm="5454"/>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A4588A-55D5-49B8-BE41-54ACDCFF2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sculpture of a person&#10;&#10;Description automatically generated">
            <a:extLst>
              <a:ext uri="{FF2B5EF4-FFF2-40B4-BE49-F238E27FC236}">
                <a16:creationId xmlns:a16="http://schemas.microsoft.com/office/drawing/2014/main" id="{3D072FC4-D594-44B1-9F88-9834B3BE49E5}"/>
              </a:ext>
            </a:extLst>
          </p:cNvPr>
          <p:cNvPicPr>
            <a:picLocks noChangeAspect="1"/>
          </p:cNvPicPr>
          <p:nvPr/>
        </p:nvPicPr>
        <p:blipFill rotWithShape="1">
          <a:blip r:embed="rId2"/>
          <a:srcRect t="16037" b="17962"/>
          <a:stretch/>
        </p:blipFill>
        <p:spPr>
          <a:xfrm>
            <a:off x="20" y="10"/>
            <a:ext cx="12191980" cy="4465973"/>
          </a:xfrm>
          <a:prstGeom prst="rect">
            <a:avLst/>
          </a:prstGeom>
        </p:spPr>
      </p:pic>
      <p:sp>
        <p:nvSpPr>
          <p:cNvPr id="11" name="Rectangle: Rounded Corners 10">
            <a:extLst>
              <a:ext uri="{FF2B5EF4-FFF2-40B4-BE49-F238E27FC236}">
                <a16:creationId xmlns:a16="http://schemas.microsoft.com/office/drawing/2014/main" id="{F97E7EA2-EDCD-47E9-81BC-415C606D1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19552"/>
            <a:ext cx="9382538"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0DD976-198F-4570-8416-FBD991952D9C}"/>
              </a:ext>
            </a:extLst>
          </p:cNvPr>
          <p:cNvSpPr>
            <a:spLocks noGrp="1"/>
          </p:cNvSpPr>
          <p:nvPr>
            <p:ph type="title"/>
          </p:nvPr>
        </p:nvSpPr>
        <p:spPr>
          <a:xfrm>
            <a:off x="566928" y="4203278"/>
            <a:ext cx="8557193" cy="536063"/>
          </a:xfrm>
        </p:spPr>
        <p:txBody>
          <a:bodyPr>
            <a:normAutofit/>
          </a:bodyPr>
          <a:lstStyle/>
          <a:p>
            <a:r>
              <a:rPr lang="en-GB" sz="2800">
                <a:solidFill>
                  <a:schemeClr val="bg1"/>
                </a:solidFill>
              </a:rPr>
              <a:t>The Influence of Ancient Greece</a:t>
            </a:r>
          </a:p>
        </p:txBody>
      </p:sp>
      <p:sp>
        <p:nvSpPr>
          <p:cNvPr id="3" name="Content Placeholder 2">
            <a:extLst>
              <a:ext uri="{FF2B5EF4-FFF2-40B4-BE49-F238E27FC236}">
                <a16:creationId xmlns:a16="http://schemas.microsoft.com/office/drawing/2014/main" id="{6497FECE-FFC9-4388-A671-AE9CBF4BED47}"/>
              </a:ext>
            </a:extLst>
          </p:cNvPr>
          <p:cNvSpPr>
            <a:spLocks noGrp="1"/>
          </p:cNvSpPr>
          <p:nvPr>
            <p:ph idx="1"/>
          </p:nvPr>
        </p:nvSpPr>
        <p:spPr>
          <a:xfrm>
            <a:off x="566928" y="4956314"/>
            <a:ext cx="11058144" cy="1306417"/>
          </a:xfrm>
        </p:spPr>
        <p:txBody>
          <a:bodyPr vert="horz" lIns="91440" tIns="45720" rIns="91440" bIns="45720" rtlCol="0" anchor="t">
            <a:normAutofit/>
          </a:bodyPr>
          <a:lstStyle/>
          <a:p>
            <a:pPr>
              <a:lnSpc>
                <a:spcPct val="100000"/>
              </a:lnSpc>
            </a:pPr>
            <a:r>
              <a:rPr lang="en-GB" sz="900" dirty="0"/>
              <a:t>Despite being an ancient civilisation, the influence of Greek thought and ideas about madness continued well into the 19th century and to some degree into our current understanding of mental health today.</a:t>
            </a:r>
          </a:p>
          <a:p>
            <a:pPr>
              <a:lnSpc>
                <a:spcPct val="100000"/>
              </a:lnSpc>
            </a:pPr>
            <a:r>
              <a:rPr lang="en-GB" sz="900" dirty="0"/>
              <a:t>The idea that madness can be caused by physiological dysfunction and can be treated through talking therapy is not a new idea and is in evidence within the ancient Greek texts.</a:t>
            </a:r>
          </a:p>
          <a:p>
            <a:pPr>
              <a:lnSpc>
                <a:spcPct val="100000"/>
              </a:lnSpc>
            </a:pPr>
            <a:r>
              <a:rPr lang="en-GB" sz="900" dirty="0"/>
              <a:t>In addition, the Greeks were keen observers and meticulously recorded their observations and experiments, again underpinning our ideas of the scientific method today.</a:t>
            </a:r>
          </a:p>
        </p:txBody>
      </p:sp>
    </p:spTree>
    <p:extLst>
      <p:ext uri="{BB962C8B-B14F-4D97-AF65-F5344CB8AC3E}">
        <p14:creationId xmlns:p14="http://schemas.microsoft.com/office/powerpoint/2010/main" val="2601347"/>
      </p:ext>
    </p:extLst>
  </p:cSld>
  <p:clrMapOvr>
    <a:masterClrMapping/>
  </p:clrMapOvr>
  <mc:AlternateContent xmlns:mc="http://schemas.openxmlformats.org/markup-compatibility/2006" xmlns:p14="http://schemas.microsoft.com/office/powerpoint/2010/main">
    <mc:Choice Requires="p14">
      <p:transition spd="slow" p14:dur="2000" advTm="36891"/>
    </mc:Choice>
    <mc:Fallback xmlns="">
      <p:transition spd="slow" advTm="36891"/>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704A28-A4A9-486E-BDBE-117D0970ED86}"/>
              </a:ext>
            </a:extLst>
          </p:cNvPr>
          <p:cNvSpPr>
            <a:spLocks noGrp="1"/>
          </p:cNvSpPr>
          <p:nvPr>
            <p:ph type="title"/>
          </p:nvPr>
        </p:nvSpPr>
        <p:spPr>
          <a:xfrm>
            <a:off x="612648" y="1078992"/>
            <a:ext cx="6268770" cy="1536192"/>
          </a:xfrm>
        </p:spPr>
        <p:txBody>
          <a:bodyPr anchor="b">
            <a:normAutofit/>
          </a:bodyPr>
          <a:lstStyle/>
          <a:p>
            <a:r>
              <a:rPr lang="en-GB" sz="5200"/>
              <a:t>Ancient Greek gods</a:t>
            </a:r>
          </a:p>
        </p:txBody>
      </p:sp>
      <p:sp>
        <p:nvSpPr>
          <p:cNvPr id="11" name="Rectangle 10">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A1B85D6-F5B9-45E6-AB4F-5A20DE43C15D}"/>
              </a:ext>
            </a:extLst>
          </p:cNvPr>
          <p:cNvSpPr>
            <a:spLocks noGrp="1"/>
          </p:cNvSpPr>
          <p:nvPr>
            <p:ph idx="1"/>
          </p:nvPr>
        </p:nvSpPr>
        <p:spPr>
          <a:xfrm>
            <a:off x="615458" y="3355848"/>
            <a:ext cx="6268770" cy="2825496"/>
          </a:xfrm>
        </p:spPr>
        <p:txBody>
          <a:bodyPr vert="horz" lIns="91440" tIns="45720" rIns="91440" bIns="45720" rtlCol="0">
            <a:normAutofit/>
          </a:bodyPr>
          <a:lstStyle/>
          <a:p>
            <a:r>
              <a:rPr lang="en-GB" sz="1800"/>
              <a:t>Benevolent gods</a:t>
            </a:r>
          </a:p>
          <a:p>
            <a:r>
              <a:rPr lang="en-GB" sz="1800"/>
              <a:t>God displeasure</a:t>
            </a:r>
          </a:p>
          <a:p>
            <a:r>
              <a:rPr lang="en-GB" sz="1800"/>
              <a:t>Vengeance by the gods</a:t>
            </a:r>
          </a:p>
          <a:p>
            <a:endParaRPr lang="en-GB" sz="1800"/>
          </a:p>
        </p:txBody>
      </p:sp>
      <p:pic>
        <p:nvPicPr>
          <p:cNvPr id="4" name="Picture 4" descr="A statue of a person&#10;&#10;Description automatically generated">
            <a:extLst>
              <a:ext uri="{FF2B5EF4-FFF2-40B4-BE49-F238E27FC236}">
                <a16:creationId xmlns:a16="http://schemas.microsoft.com/office/drawing/2014/main" id="{18161B36-682A-440C-82C8-D7685F46E2A5}"/>
              </a:ext>
            </a:extLst>
          </p:cNvPr>
          <p:cNvPicPr>
            <a:picLocks noChangeAspect="1"/>
          </p:cNvPicPr>
          <p:nvPr/>
        </p:nvPicPr>
        <p:blipFill rotWithShape="1">
          <a:blip r:embed="rId3"/>
          <a:srcRect r="-2" b="7579"/>
          <a:stretch/>
        </p:blipFill>
        <p:spPr>
          <a:xfrm>
            <a:off x="7684006" y="10"/>
            <a:ext cx="4507993" cy="6857990"/>
          </a:xfrm>
          <a:prstGeom prst="rect">
            <a:avLst/>
          </a:prstGeom>
        </p:spPr>
      </p:pic>
    </p:spTree>
    <p:extLst>
      <p:ext uri="{BB962C8B-B14F-4D97-AF65-F5344CB8AC3E}">
        <p14:creationId xmlns:p14="http://schemas.microsoft.com/office/powerpoint/2010/main" val="1458189657"/>
      </p:ext>
    </p:extLst>
  </p:cSld>
  <p:clrMapOvr>
    <a:masterClrMapping/>
  </p:clrMapOvr>
  <mc:AlternateContent xmlns:mc="http://schemas.openxmlformats.org/markup-compatibility/2006" xmlns:p14="http://schemas.microsoft.com/office/powerpoint/2010/main">
    <mc:Choice Requires="p14">
      <p:transition spd="slow" p14:dur="2000" advTm="18282"/>
    </mc:Choice>
    <mc:Fallback xmlns="">
      <p:transition spd="slow" advTm="1828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28E3505-36F5-47A9-A188-7C60ACBB9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statue of a person&#10;&#10;Description automatically generated">
            <a:extLst>
              <a:ext uri="{FF2B5EF4-FFF2-40B4-BE49-F238E27FC236}">
                <a16:creationId xmlns:a16="http://schemas.microsoft.com/office/drawing/2014/main" id="{B0829386-EA9C-4ABC-B4DB-405EF46A332D}"/>
              </a:ext>
            </a:extLst>
          </p:cNvPr>
          <p:cNvPicPr>
            <a:picLocks noChangeAspect="1"/>
          </p:cNvPicPr>
          <p:nvPr/>
        </p:nvPicPr>
        <p:blipFill rotWithShape="1">
          <a:blip r:embed="rId3"/>
          <a:srcRect b="7644"/>
          <a:stretch/>
        </p:blipFill>
        <p:spPr>
          <a:xfrm>
            <a:off x="3143213" y="10"/>
            <a:ext cx="4956582" cy="6857990"/>
          </a:xfrm>
          <a:custGeom>
            <a:avLst/>
            <a:gdLst/>
            <a:ahLst/>
            <a:cxnLst/>
            <a:rect l="l" t="t" r="r" b="b"/>
            <a:pathLst>
              <a:path w="4956582" h="6858000">
                <a:moveTo>
                  <a:pt x="0" y="0"/>
                </a:moveTo>
                <a:lnTo>
                  <a:pt x="4161807" y="0"/>
                </a:lnTo>
                <a:lnTo>
                  <a:pt x="4176560" y="27485"/>
                </a:lnTo>
                <a:cubicBezTo>
                  <a:pt x="4666464" y="986552"/>
                  <a:pt x="4956582" y="2177077"/>
                  <a:pt x="4956582" y="3466807"/>
                </a:cubicBezTo>
                <a:cubicBezTo>
                  <a:pt x="4956582" y="4657326"/>
                  <a:pt x="4709381" y="5763316"/>
                  <a:pt x="4286027" y="6680757"/>
                </a:cubicBezTo>
                <a:lnTo>
                  <a:pt x="4199937" y="6858000"/>
                </a:lnTo>
                <a:lnTo>
                  <a:pt x="53039" y="6858000"/>
                </a:lnTo>
                <a:lnTo>
                  <a:pt x="132047" y="6695338"/>
                </a:lnTo>
                <a:cubicBezTo>
                  <a:pt x="555401" y="5777898"/>
                  <a:pt x="802602" y="4671908"/>
                  <a:pt x="802602" y="3481388"/>
                </a:cubicBezTo>
                <a:cubicBezTo>
                  <a:pt x="802602" y="2191659"/>
                  <a:pt x="512484" y="1001134"/>
                  <a:pt x="22579" y="42066"/>
                </a:cubicBezTo>
                <a:close/>
              </a:path>
            </a:pathLst>
          </a:custGeom>
        </p:spPr>
      </p:pic>
      <p:sp useBgFill="1">
        <p:nvSpPr>
          <p:cNvPr id="11" name="Freeform: Shape 10">
            <a:extLst>
              <a:ext uri="{FF2B5EF4-FFF2-40B4-BE49-F238E27FC236}">
                <a16:creationId xmlns:a16="http://schemas.microsoft.com/office/drawing/2014/main" id="{283B6091-C9A6-4C92-8315-2DE12015E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CC6ACBBE-7216-419A-81B7-BD305A9FE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5069A5A-85B6-4E00-A48D-79B235E4980F}"/>
              </a:ext>
            </a:extLst>
          </p:cNvPr>
          <p:cNvSpPr>
            <a:spLocks noGrp="1"/>
          </p:cNvSpPr>
          <p:nvPr>
            <p:ph type="title"/>
          </p:nvPr>
        </p:nvSpPr>
        <p:spPr>
          <a:xfrm>
            <a:off x="621792" y="1161288"/>
            <a:ext cx="2903843" cy="4526280"/>
          </a:xfrm>
        </p:spPr>
        <p:txBody>
          <a:bodyPr>
            <a:normAutofit/>
          </a:bodyPr>
          <a:lstStyle/>
          <a:p>
            <a:r>
              <a:rPr lang="en-GB" sz="3200"/>
              <a:t>The Greeks and Madness</a:t>
            </a:r>
          </a:p>
        </p:txBody>
      </p:sp>
      <p:sp>
        <p:nvSpPr>
          <p:cNvPr id="15" name="Rectangle 14">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9747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65EA336-1AAA-4D46-ACC2-FE90CD142554}"/>
              </a:ext>
            </a:extLst>
          </p:cNvPr>
          <p:cNvSpPr>
            <a:spLocks noGrp="1"/>
          </p:cNvSpPr>
          <p:nvPr>
            <p:ph idx="1"/>
          </p:nvPr>
        </p:nvSpPr>
        <p:spPr>
          <a:xfrm>
            <a:off x="8420101" y="932688"/>
            <a:ext cx="3150108" cy="4992624"/>
          </a:xfrm>
        </p:spPr>
        <p:txBody>
          <a:bodyPr vert="horz" lIns="91440" tIns="45720" rIns="91440" bIns="45720" rtlCol="0" anchor="ctr">
            <a:normAutofit/>
          </a:bodyPr>
          <a:lstStyle/>
          <a:p>
            <a:r>
              <a:rPr lang="en-GB" sz="1800"/>
              <a:t>Close links between madness and Greek drama and poetry in the ancient world.</a:t>
            </a:r>
          </a:p>
          <a:p>
            <a:r>
              <a:rPr lang="en-GB" sz="1800"/>
              <a:t>The word Panic (</a:t>
            </a:r>
            <a:r>
              <a:rPr lang="en-GB" sz="1800" i="1"/>
              <a:t>panikon)</a:t>
            </a:r>
          </a:p>
          <a:p>
            <a:r>
              <a:rPr lang="en-GB" sz="1800" i="1"/>
              <a:t>Iliad </a:t>
            </a:r>
            <a:r>
              <a:rPr lang="en-GB" sz="1800"/>
              <a:t>and</a:t>
            </a:r>
            <a:r>
              <a:rPr lang="en-GB" sz="1800" i="1"/>
              <a:t> Odyssey</a:t>
            </a:r>
          </a:p>
          <a:p>
            <a:r>
              <a:rPr lang="en-GB" sz="1800"/>
              <a:t>The Greek gods are seen as playing with people – sirens, furies and so on.</a:t>
            </a:r>
            <a:endParaRPr lang="en-GB" sz="1800" i="1"/>
          </a:p>
          <a:p>
            <a:endParaRPr lang="en-GB" sz="1800" i="1"/>
          </a:p>
        </p:txBody>
      </p:sp>
    </p:spTree>
    <p:extLst>
      <p:ext uri="{BB962C8B-B14F-4D97-AF65-F5344CB8AC3E}">
        <p14:creationId xmlns:p14="http://schemas.microsoft.com/office/powerpoint/2010/main" val="17830198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334BAD-ED91-4D82-9B30-0B5E9D385788}"/>
              </a:ext>
            </a:extLst>
          </p:cNvPr>
          <p:cNvSpPr>
            <a:spLocks noGrp="1"/>
          </p:cNvSpPr>
          <p:nvPr>
            <p:ph type="title"/>
          </p:nvPr>
        </p:nvSpPr>
        <p:spPr>
          <a:xfrm>
            <a:off x="612648" y="1078992"/>
            <a:ext cx="6268770" cy="1536192"/>
          </a:xfrm>
        </p:spPr>
        <p:txBody>
          <a:bodyPr anchor="b">
            <a:normAutofit/>
          </a:bodyPr>
          <a:lstStyle/>
          <a:p>
            <a:r>
              <a:rPr lang="en-GB" sz="5200"/>
              <a:t>Greek narratives and madness</a:t>
            </a:r>
          </a:p>
        </p:txBody>
      </p:sp>
      <p:sp>
        <p:nvSpPr>
          <p:cNvPr id="11" name="Rectangle 10">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15352E1-8704-4958-81F9-8123BE68E656}"/>
              </a:ext>
            </a:extLst>
          </p:cNvPr>
          <p:cNvSpPr>
            <a:spLocks noGrp="1"/>
          </p:cNvSpPr>
          <p:nvPr>
            <p:ph idx="1"/>
          </p:nvPr>
        </p:nvSpPr>
        <p:spPr>
          <a:xfrm>
            <a:off x="615458" y="3355848"/>
            <a:ext cx="6268770" cy="2825496"/>
          </a:xfrm>
        </p:spPr>
        <p:txBody>
          <a:bodyPr vert="horz" lIns="91440" tIns="45720" rIns="91440" bIns="45720" rtlCol="0">
            <a:normAutofit/>
          </a:bodyPr>
          <a:lstStyle/>
          <a:p>
            <a:r>
              <a:rPr lang="en-GB" sz="1800"/>
              <a:t>Other examples of madness in the Greek stories are:</a:t>
            </a:r>
            <a:endParaRPr lang="en-US" sz="1800"/>
          </a:p>
          <a:p>
            <a:pPr lvl="1"/>
            <a:r>
              <a:rPr lang="en-GB" sz="1800"/>
              <a:t>The 12 labours of Hercules</a:t>
            </a:r>
          </a:p>
          <a:p>
            <a:pPr lvl="1"/>
            <a:r>
              <a:rPr lang="en-GB" sz="1800"/>
              <a:t>Medea (Jason and the Golden Fleece)</a:t>
            </a:r>
          </a:p>
          <a:p>
            <a:pPr lvl="1"/>
            <a:r>
              <a:rPr lang="en-GB" sz="1800"/>
              <a:t>The Sacred Disease</a:t>
            </a:r>
          </a:p>
        </p:txBody>
      </p:sp>
      <p:pic>
        <p:nvPicPr>
          <p:cNvPr id="4" name="Picture 4" descr="A sculpture of a person&#10;&#10;Description automatically generated">
            <a:extLst>
              <a:ext uri="{FF2B5EF4-FFF2-40B4-BE49-F238E27FC236}">
                <a16:creationId xmlns:a16="http://schemas.microsoft.com/office/drawing/2014/main" id="{CD42E3FA-D4C8-4FB2-A27D-FAF87295B01C}"/>
              </a:ext>
            </a:extLst>
          </p:cNvPr>
          <p:cNvPicPr>
            <a:picLocks noChangeAspect="1"/>
          </p:cNvPicPr>
          <p:nvPr/>
        </p:nvPicPr>
        <p:blipFill rotWithShape="1">
          <a:blip r:embed="rId3"/>
          <a:srcRect l="12355"/>
          <a:stretch/>
        </p:blipFill>
        <p:spPr>
          <a:xfrm>
            <a:off x="7684006" y="10"/>
            <a:ext cx="4507993" cy="6857990"/>
          </a:xfrm>
          <a:prstGeom prst="rect">
            <a:avLst/>
          </a:prstGeom>
        </p:spPr>
      </p:pic>
    </p:spTree>
    <p:extLst>
      <p:ext uri="{BB962C8B-B14F-4D97-AF65-F5344CB8AC3E}">
        <p14:creationId xmlns:p14="http://schemas.microsoft.com/office/powerpoint/2010/main" val="40048997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lant, outdoor, sitting, bird&#10;&#10;Description automatically generated">
            <a:extLst>
              <a:ext uri="{FF2B5EF4-FFF2-40B4-BE49-F238E27FC236}">
                <a16:creationId xmlns:a16="http://schemas.microsoft.com/office/drawing/2014/main" id="{27F5B5CA-FB9E-4DA9-A09F-86A8495CAEE6}"/>
              </a:ext>
            </a:extLst>
          </p:cNvPr>
          <p:cNvPicPr>
            <a:picLocks noChangeAspect="1"/>
          </p:cNvPicPr>
          <p:nvPr/>
        </p:nvPicPr>
        <p:blipFill rotWithShape="1">
          <a:blip r:embed="rId3">
            <a:alphaModFix amt="40000"/>
          </a:blip>
          <a:srcRect t="19285" b="5715"/>
          <a:stretch/>
        </p:blipFill>
        <p:spPr>
          <a:xfrm>
            <a:off x="20" y="10"/>
            <a:ext cx="12191979" cy="6857990"/>
          </a:xfrm>
          <a:prstGeom prst="rect">
            <a:avLst/>
          </a:prstGeom>
        </p:spPr>
      </p:pic>
      <p:sp>
        <p:nvSpPr>
          <p:cNvPr id="2" name="Title 1">
            <a:extLst>
              <a:ext uri="{FF2B5EF4-FFF2-40B4-BE49-F238E27FC236}">
                <a16:creationId xmlns:a16="http://schemas.microsoft.com/office/drawing/2014/main" id="{A85926C4-EBC2-4AE2-989C-48F594D2B1DD}"/>
              </a:ext>
            </a:extLst>
          </p:cNvPr>
          <p:cNvSpPr>
            <a:spLocks noGrp="1"/>
          </p:cNvSpPr>
          <p:nvPr>
            <p:ph type="title"/>
          </p:nvPr>
        </p:nvSpPr>
        <p:spPr>
          <a:xfrm>
            <a:off x="841249" y="941832"/>
            <a:ext cx="10506456" cy="2057400"/>
          </a:xfrm>
        </p:spPr>
        <p:txBody>
          <a:bodyPr anchor="b">
            <a:normAutofit/>
          </a:bodyPr>
          <a:lstStyle/>
          <a:p>
            <a:r>
              <a:rPr lang="en-GB" sz="5000"/>
              <a:t>Greek Magico-Religious Medicine</a:t>
            </a:r>
          </a:p>
        </p:txBody>
      </p:sp>
      <p:sp>
        <p:nvSpPr>
          <p:cNvPr id="11"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2A80F2C-3FF4-44B3-B4F6-44C952A5703B}"/>
              </a:ext>
            </a:extLst>
          </p:cNvPr>
          <p:cNvSpPr>
            <a:spLocks noGrp="1"/>
          </p:cNvSpPr>
          <p:nvPr>
            <p:ph idx="1"/>
          </p:nvPr>
        </p:nvSpPr>
        <p:spPr>
          <a:xfrm>
            <a:off x="841248" y="3502152"/>
            <a:ext cx="10506456" cy="2670048"/>
          </a:xfrm>
        </p:spPr>
        <p:txBody>
          <a:bodyPr vert="horz" lIns="91440" tIns="45720" rIns="91440" bIns="45720" rtlCol="0">
            <a:normAutofit/>
          </a:bodyPr>
          <a:lstStyle/>
          <a:p>
            <a:r>
              <a:rPr lang="en-GB" sz="2000"/>
              <a:t>Sickness was viewed as a disease that affected the human body. It was sent by the gods and spirits and as such early healers would do nothing to heal that area of the body, instead they would try to appease the gods.</a:t>
            </a:r>
          </a:p>
        </p:txBody>
      </p:sp>
    </p:spTree>
    <p:extLst>
      <p:ext uri="{BB962C8B-B14F-4D97-AF65-F5344CB8AC3E}">
        <p14:creationId xmlns:p14="http://schemas.microsoft.com/office/powerpoint/2010/main" val="61049494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51FAF6-DF58-4CDE-B8F5-AFB293941E7E}"/>
              </a:ext>
            </a:extLst>
          </p:cNvPr>
          <p:cNvSpPr>
            <a:spLocks noGrp="1"/>
          </p:cNvSpPr>
          <p:nvPr>
            <p:ph type="title"/>
          </p:nvPr>
        </p:nvSpPr>
        <p:spPr>
          <a:xfrm>
            <a:off x="612648" y="1078992"/>
            <a:ext cx="6268770" cy="1536192"/>
          </a:xfrm>
        </p:spPr>
        <p:txBody>
          <a:bodyPr anchor="b">
            <a:normAutofit/>
          </a:bodyPr>
          <a:lstStyle/>
          <a:p>
            <a:r>
              <a:rPr lang="en-GB" sz="5200"/>
              <a:t>Madness and the Natural World</a:t>
            </a:r>
          </a:p>
        </p:txBody>
      </p:sp>
      <p:sp>
        <p:nvSpPr>
          <p:cNvPr id="11" name="Rectangle 10">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F50396A-DD4A-4939-9306-9D1C03034AF2}"/>
              </a:ext>
            </a:extLst>
          </p:cNvPr>
          <p:cNvSpPr>
            <a:spLocks noGrp="1"/>
          </p:cNvSpPr>
          <p:nvPr>
            <p:ph idx="1"/>
          </p:nvPr>
        </p:nvSpPr>
        <p:spPr>
          <a:xfrm>
            <a:off x="615458" y="3355848"/>
            <a:ext cx="6268770" cy="2825496"/>
          </a:xfrm>
        </p:spPr>
        <p:txBody>
          <a:bodyPr vert="horz" lIns="91440" tIns="45720" rIns="91440" bIns="45720" rtlCol="0" anchor="t">
            <a:normAutofit/>
          </a:bodyPr>
          <a:lstStyle/>
          <a:p>
            <a:pPr>
              <a:lnSpc>
                <a:spcPct val="100000"/>
              </a:lnSpc>
            </a:pPr>
            <a:r>
              <a:rPr lang="en-GB" sz="1500"/>
              <a:t>The gods were not always to be blamed for abnormal behaviours, however. The weather and environmental conditions could be blamed for illness or madness.</a:t>
            </a:r>
          </a:p>
          <a:p>
            <a:pPr>
              <a:lnSpc>
                <a:spcPct val="100000"/>
              </a:lnSpc>
            </a:pPr>
            <a:r>
              <a:rPr lang="en-GB" sz="1500"/>
              <a:t>Phrenitis, an illness which causes an individual to act in a frenzied manner was deemed to be more common in the autumn and winter months (indeed the word frenzy derives from phrenitis).</a:t>
            </a:r>
          </a:p>
          <a:p>
            <a:pPr>
              <a:lnSpc>
                <a:spcPct val="100000"/>
              </a:lnSpc>
            </a:pPr>
            <a:r>
              <a:rPr lang="en-GB" sz="1500"/>
              <a:t>Sacrifices were made to Zeus to try to appease him as it was felt that Zeus had some influence over states of madness. During the autumn and winter months there was an increase in sacrificial ceremonies to try to seek Zeus' support and help.</a:t>
            </a:r>
          </a:p>
        </p:txBody>
      </p:sp>
      <p:pic>
        <p:nvPicPr>
          <p:cNvPr id="4" name="Picture 4" descr="A person standing in front of a building&#10;&#10;Description automatically generated">
            <a:extLst>
              <a:ext uri="{FF2B5EF4-FFF2-40B4-BE49-F238E27FC236}">
                <a16:creationId xmlns:a16="http://schemas.microsoft.com/office/drawing/2014/main" id="{0B4C78B0-3191-4478-A445-7369E409AA46}"/>
              </a:ext>
            </a:extLst>
          </p:cNvPr>
          <p:cNvPicPr>
            <a:picLocks noChangeAspect="1"/>
          </p:cNvPicPr>
          <p:nvPr/>
        </p:nvPicPr>
        <p:blipFill rotWithShape="1">
          <a:blip r:embed="rId2"/>
          <a:srcRect r="25"/>
          <a:stretch/>
        </p:blipFill>
        <p:spPr>
          <a:xfrm>
            <a:off x="7684006" y="10"/>
            <a:ext cx="4507993" cy="6857990"/>
          </a:xfrm>
          <a:prstGeom prst="rect">
            <a:avLst/>
          </a:prstGeom>
        </p:spPr>
      </p:pic>
    </p:spTree>
    <p:extLst>
      <p:ext uri="{BB962C8B-B14F-4D97-AF65-F5344CB8AC3E}">
        <p14:creationId xmlns:p14="http://schemas.microsoft.com/office/powerpoint/2010/main" val="34305094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BB9492-545B-4B2B-911D-ACA9B5FC215A}"/>
              </a:ext>
            </a:extLst>
          </p:cNvPr>
          <p:cNvSpPr>
            <a:spLocks noGrp="1"/>
          </p:cNvSpPr>
          <p:nvPr>
            <p:ph type="title"/>
          </p:nvPr>
        </p:nvSpPr>
        <p:spPr>
          <a:xfrm>
            <a:off x="612648" y="1078992"/>
            <a:ext cx="6268770" cy="1536192"/>
          </a:xfrm>
        </p:spPr>
        <p:txBody>
          <a:bodyPr anchor="b">
            <a:normAutofit/>
          </a:bodyPr>
          <a:lstStyle/>
          <a:p>
            <a:r>
              <a:rPr lang="en-GB" sz="5200"/>
              <a:t>Ancient Greek Philosophers</a:t>
            </a:r>
          </a:p>
        </p:txBody>
      </p:sp>
      <p:sp>
        <p:nvSpPr>
          <p:cNvPr id="11" name="Rectangle 10">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9131E8A-8D7B-4B27-8240-E7A02195B498}"/>
              </a:ext>
            </a:extLst>
          </p:cNvPr>
          <p:cNvSpPr>
            <a:spLocks noGrp="1"/>
          </p:cNvSpPr>
          <p:nvPr>
            <p:ph idx="1"/>
          </p:nvPr>
        </p:nvSpPr>
        <p:spPr>
          <a:xfrm>
            <a:off x="615458" y="3355848"/>
            <a:ext cx="6268770" cy="2825496"/>
          </a:xfrm>
        </p:spPr>
        <p:txBody>
          <a:bodyPr vert="horz" lIns="91440" tIns="45720" rIns="91440" bIns="45720" rtlCol="0">
            <a:normAutofit/>
          </a:bodyPr>
          <a:lstStyle/>
          <a:p>
            <a:pPr>
              <a:lnSpc>
                <a:spcPct val="100000"/>
              </a:lnSpc>
            </a:pPr>
            <a:r>
              <a:rPr lang="en-GB" sz="1700"/>
              <a:t>Socrates, Plato and Hippocrates</a:t>
            </a:r>
          </a:p>
          <a:p>
            <a:pPr>
              <a:lnSpc>
                <a:spcPct val="100000"/>
              </a:lnSpc>
            </a:pPr>
            <a:r>
              <a:rPr lang="en-GB" sz="1700"/>
              <a:t>Socrates (470-299BCE) limited written text, but perhaps the most famous philosopher. </a:t>
            </a:r>
          </a:p>
          <a:p>
            <a:pPr>
              <a:lnSpc>
                <a:spcPct val="100000"/>
              </a:lnSpc>
            </a:pPr>
            <a:r>
              <a:rPr lang="en-GB" sz="1700"/>
              <a:t>Plato (428-348 BCE) The Logistikon, The Epitumetikon and Thumoeides.</a:t>
            </a:r>
          </a:p>
          <a:p>
            <a:pPr>
              <a:lnSpc>
                <a:spcPct val="100000"/>
              </a:lnSpc>
            </a:pPr>
            <a:r>
              <a:rPr lang="en-GB" sz="1700"/>
              <a:t>Hippocrates (460-370 BCE). Founder of modern medicine.</a:t>
            </a:r>
          </a:p>
          <a:p>
            <a:pPr>
              <a:lnSpc>
                <a:spcPct val="100000"/>
              </a:lnSpc>
            </a:pPr>
            <a:r>
              <a:rPr lang="en-GB" sz="1700"/>
              <a:t>Aristotle (384-322 BCE) further developed the humoural theories.</a:t>
            </a:r>
          </a:p>
        </p:txBody>
      </p:sp>
      <p:pic>
        <p:nvPicPr>
          <p:cNvPr id="4" name="Picture 4" descr="A sculpture of a person&#10;&#10;Description automatically generated">
            <a:extLst>
              <a:ext uri="{FF2B5EF4-FFF2-40B4-BE49-F238E27FC236}">
                <a16:creationId xmlns:a16="http://schemas.microsoft.com/office/drawing/2014/main" id="{3EF76E15-E6E0-4F0C-96A7-961B8536A4E3}"/>
              </a:ext>
            </a:extLst>
          </p:cNvPr>
          <p:cNvPicPr>
            <a:picLocks noChangeAspect="1"/>
          </p:cNvPicPr>
          <p:nvPr/>
        </p:nvPicPr>
        <p:blipFill rotWithShape="1">
          <a:blip r:embed="rId3"/>
          <a:srcRect l="11075" r="96"/>
          <a:stretch/>
        </p:blipFill>
        <p:spPr>
          <a:xfrm>
            <a:off x="7684006" y="10"/>
            <a:ext cx="4507993" cy="6857990"/>
          </a:xfrm>
          <a:prstGeom prst="rect">
            <a:avLst/>
          </a:prstGeom>
        </p:spPr>
      </p:pic>
    </p:spTree>
    <p:extLst>
      <p:ext uri="{BB962C8B-B14F-4D97-AF65-F5344CB8AC3E}">
        <p14:creationId xmlns:p14="http://schemas.microsoft.com/office/powerpoint/2010/main" val="23978125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2">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waterfall, star, water, wave&#10;&#10;Description automatically generated">
            <a:extLst>
              <a:ext uri="{FF2B5EF4-FFF2-40B4-BE49-F238E27FC236}">
                <a16:creationId xmlns:a16="http://schemas.microsoft.com/office/drawing/2014/main" id="{C70695B9-C7DD-4AAD-8D22-98AF93555B17}"/>
              </a:ext>
            </a:extLst>
          </p:cNvPr>
          <p:cNvPicPr>
            <a:picLocks noGrp="1" noChangeAspect="1"/>
          </p:cNvPicPr>
          <p:nvPr>
            <p:ph idx="1"/>
          </p:nvPr>
        </p:nvPicPr>
        <p:blipFill rotWithShape="1">
          <a:blip r:embed="rId3"/>
          <a:srcRect l="8390" r="2343" b="2"/>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18" name="Freeform: Shape 14">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6">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1D519A-0429-43BB-87EE-EA5019004835}"/>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400"/>
              <a:t>What is your understanding of Epilepsy?</a:t>
            </a:r>
          </a:p>
        </p:txBody>
      </p:sp>
      <p:sp>
        <p:nvSpPr>
          <p:cNvPr id="22"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52374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FB1726-03DB-4E9D-ADB4-5F010FD249A4}"/>
              </a:ext>
            </a:extLst>
          </p:cNvPr>
          <p:cNvSpPr>
            <a:spLocks noGrp="1"/>
          </p:cNvSpPr>
          <p:nvPr>
            <p:ph type="title"/>
          </p:nvPr>
        </p:nvSpPr>
        <p:spPr>
          <a:xfrm>
            <a:off x="612648" y="1078992"/>
            <a:ext cx="6268770" cy="1536192"/>
          </a:xfrm>
        </p:spPr>
        <p:txBody>
          <a:bodyPr anchor="b">
            <a:normAutofit/>
          </a:bodyPr>
          <a:lstStyle/>
          <a:p>
            <a:r>
              <a:rPr lang="en-GB" sz="3600"/>
              <a:t>Early Greek understanding of Epilepsy</a:t>
            </a:r>
          </a:p>
        </p:txBody>
      </p:sp>
      <p:sp>
        <p:nvSpPr>
          <p:cNvPr id="11" name="Rectangle 10">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D25A066-0E2A-476D-98FD-11002AF6C343}"/>
              </a:ext>
            </a:extLst>
          </p:cNvPr>
          <p:cNvSpPr>
            <a:spLocks noGrp="1"/>
          </p:cNvSpPr>
          <p:nvPr>
            <p:ph idx="1"/>
          </p:nvPr>
        </p:nvSpPr>
        <p:spPr>
          <a:xfrm>
            <a:off x="615458" y="3355848"/>
            <a:ext cx="6268770" cy="2825496"/>
          </a:xfrm>
        </p:spPr>
        <p:txBody>
          <a:bodyPr vert="horz" lIns="91440" tIns="45720" rIns="91440" bIns="45720" rtlCol="0">
            <a:normAutofit/>
          </a:bodyPr>
          <a:lstStyle/>
          <a:p>
            <a:r>
              <a:rPr lang="en-GB" sz="1800"/>
              <a:t>Even in ancient times, Epilepsy was a visible illness and it caused concern.</a:t>
            </a:r>
          </a:p>
          <a:p>
            <a:r>
              <a:rPr lang="en-GB" sz="1800"/>
              <a:t>However in ancient times it was seen as a miasma or an unpleasant smell or vapour.</a:t>
            </a:r>
          </a:p>
          <a:p>
            <a:r>
              <a:rPr lang="en-GB" sz="1800"/>
              <a:t>It was a mist that had been draped over the individual, and it was caused by a range of different gods.</a:t>
            </a:r>
          </a:p>
        </p:txBody>
      </p:sp>
      <p:pic>
        <p:nvPicPr>
          <p:cNvPr id="4" name="Picture 4" descr="A picture containing dark, looking, fire, light&#10;&#10;Description automatically generated">
            <a:extLst>
              <a:ext uri="{FF2B5EF4-FFF2-40B4-BE49-F238E27FC236}">
                <a16:creationId xmlns:a16="http://schemas.microsoft.com/office/drawing/2014/main" id="{444E2EF9-B281-45E9-803C-94A2BF83EE37}"/>
              </a:ext>
            </a:extLst>
          </p:cNvPr>
          <p:cNvPicPr>
            <a:picLocks noChangeAspect="1"/>
          </p:cNvPicPr>
          <p:nvPr/>
        </p:nvPicPr>
        <p:blipFill rotWithShape="1">
          <a:blip r:embed="rId3"/>
          <a:srcRect r="15183"/>
          <a:stretch/>
        </p:blipFill>
        <p:spPr>
          <a:xfrm>
            <a:off x="7684006" y="10"/>
            <a:ext cx="4507993" cy="6857990"/>
          </a:xfrm>
          <a:prstGeom prst="rect">
            <a:avLst/>
          </a:prstGeom>
        </p:spPr>
      </p:pic>
    </p:spTree>
    <p:extLst>
      <p:ext uri="{BB962C8B-B14F-4D97-AF65-F5344CB8AC3E}">
        <p14:creationId xmlns:p14="http://schemas.microsoft.com/office/powerpoint/2010/main" val="9623462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F3976D-F4D1-46AD-A798-B39A222C884E}"/>
              </a:ext>
            </a:extLst>
          </p:cNvPr>
          <p:cNvSpPr>
            <a:spLocks noGrp="1"/>
          </p:cNvSpPr>
          <p:nvPr>
            <p:ph type="title"/>
          </p:nvPr>
        </p:nvSpPr>
        <p:spPr>
          <a:xfrm>
            <a:off x="612648" y="1078992"/>
            <a:ext cx="6268770" cy="1536192"/>
          </a:xfrm>
        </p:spPr>
        <p:txBody>
          <a:bodyPr anchor="b">
            <a:normAutofit/>
          </a:bodyPr>
          <a:lstStyle/>
          <a:p>
            <a:r>
              <a:rPr lang="en-GB" sz="5200"/>
              <a:t>Sacred Disease and Hippocrates</a:t>
            </a:r>
          </a:p>
        </p:txBody>
      </p:sp>
      <p:sp>
        <p:nvSpPr>
          <p:cNvPr id="11" name="Rectangle 10">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24C70B5-4E03-47FB-B648-04DAA39AD705}"/>
              </a:ext>
            </a:extLst>
          </p:cNvPr>
          <p:cNvSpPr>
            <a:spLocks noGrp="1"/>
          </p:cNvSpPr>
          <p:nvPr>
            <p:ph idx="1"/>
          </p:nvPr>
        </p:nvSpPr>
        <p:spPr>
          <a:xfrm>
            <a:off x="615458" y="3355848"/>
            <a:ext cx="6268770" cy="2825496"/>
          </a:xfrm>
        </p:spPr>
        <p:txBody>
          <a:bodyPr vert="horz" lIns="91440" tIns="45720" rIns="91440" bIns="45720" rtlCol="0">
            <a:normAutofit/>
          </a:bodyPr>
          <a:lstStyle/>
          <a:p>
            <a:pPr>
              <a:lnSpc>
                <a:spcPct val="100000"/>
              </a:lnSpc>
            </a:pPr>
            <a:r>
              <a:rPr lang="en-GB" sz="1500"/>
              <a:t>In the 5th Century BCE 'On the Sacred Disease' introduced a new idea that would move away from the concepts of the divine influence and would eventually change Western medical ideas significantly.</a:t>
            </a:r>
            <a:endParaRPr lang="en-US" sz="1500"/>
          </a:p>
          <a:p>
            <a:pPr>
              <a:lnSpc>
                <a:spcPct val="100000"/>
              </a:lnSpc>
            </a:pPr>
            <a:r>
              <a:rPr lang="en-GB" sz="1500"/>
              <a:t>The Sacred Disease – Epilepsy</a:t>
            </a:r>
          </a:p>
          <a:p>
            <a:pPr>
              <a:lnSpc>
                <a:spcPct val="100000"/>
              </a:lnSpc>
            </a:pPr>
            <a:r>
              <a:rPr lang="en-GB" sz="1500"/>
              <a:t>Hippocrates was writing about 400BC, he and several others at the time sought to prove that madness and other illnesses were caused by illness within the body, rather than the ill favour of the gods.</a:t>
            </a:r>
          </a:p>
          <a:p>
            <a:pPr>
              <a:lnSpc>
                <a:spcPct val="100000"/>
              </a:lnSpc>
            </a:pPr>
            <a:r>
              <a:rPr lang="en-GB" sz="1500"/>
              <a:t>The Hippocratic writings were to have a huge influence on the development of medicine even into the 19th century.</a:t>
            </a:r>
          </a:p>
        </p:txBody>
      </p:sp>
      <p:pic>
        <p:nvPicPr>
          <p:cNvPr id="4" name="Picture 4" descr="A sculpture of a person&#10;&#10;Description automatically generated">
            <a:extLst>
              <a:ext uri="{FF2B5EF4-FFF2-40B4-BE49-F238E27FC236}">
                <a16:creationId xmlns:a16="http://schemas.microsoft.com/office/drawing/2014/main" id="{8DA3A972-8F39-4D0A-B8B8-F8BABBFBFD0C}"/>
              </a:ext>
            </a:extLst>
          </p:cNvPr>
          <p:cNvPicPr>
            <a:picLocks noChangeAspect="1"/>
          </p:cNvPicPr>
          <p:nvPr/>
        </p:nvPicPr>
        <p:blipFill rotWithShape="1">
          <a:blip r:embed="rId3"/>
          <a:srcRect l="12355"/>
          <a:stretch/>
        </p:blipFill>
        <p:spPr>
          <a:xfrm>
            <a:off x="7684006" y="10"/>
            <a:ext cx="4507993" cy="6857990"/>
          </a:xfrm>
          <a:prstGeom prst="rect">
            <a:avLst/>
          </a:prstGeom>
        </p:spPr>
      </p:pic>
    </p:spTree>
    <p:extLst>
      <p:ext uri="{BB962C8B-B14F-4D97-AF65-F5344CB8AC3E}">
        <p14:creationId xmlns:p14="http://schemas.microsoft.com/office/powerpoint/2010/main" val="3131694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282F19-87AC-45A9-854F-359E51D6AC88}"/>
              </a:ext>
            </a:extLst>
          </p:cNvPr>
          <p:cNvSpPr>
            <a:spLocks noGrp="1"/>
          </p:cNvSpPr>
          <p:nvPr>
            <p:ph type="title"/>
          </p:nvPr>
        </p:nvSpPr>
        <p:spPr>
          <a:xfrm>
            <a:off x="411480" y="987552"/>
            <a:ext cx="4485861" cy="1088136"/>
          </a:xfrm>
        </p:spPr>
        <p:txBody>
          <a:bodyPr anchor="b">
            <a:normAutofit/>
          </a:bodyPr>
          <a:lstStyle/>
          <a:p>
            <a:r>
              <a:rPr lang="en-GB" sz="3400"/>
              <a:t>Sacred Disease</a:t>
            </a:r>
          </a:p>
        </p:txBody>
      </p:sp>
      <p:sp>
        <p:nvSpPr>
          <p:cNvPr id="7"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C456377-B141-4F28-B887-11E400623EEB}"/>
              </a:ext>
            </a:extLst>
          </p:cNvPr>
          <p:cNvSpPr>
            <a:spLocks noGrp="1"/>
          </p:cNvSpPr>
          <p:nvPr>
            <p:ph idx="1"/>
          </p:nvPr>
        </p:nvSpPr>
        <p:spPr>
          <a:xfrm>
            <a:off x="411479" y="2688336"/>
            <a:ext cx="4498848" cy="3584448"/>
          </a:xfrm>
        </p:spPr>
        <p:txBody>
          <a:bodyPr vert="horz" lIns="91440" tIns="45720" rIns="91440" bIns="45720" rtlCol="0" anchor="t">
            <a:normAutofit/>
          </a:bodyPr>
          <a:lstStyle/>
          <a:p>
            <a:pPr>
              <a:lnSpc>
                <a:spcPct val="100000"/>
              </a:lnSpc>
            </a:pPr>
            <a:r>
              <a:rPr lang="en-GB" sz="1600"/>
              <a:t>Within the Hippocratic texts there is mention of the 'Sacred Disease' this is what we would now term Epilepsy.</a:t>
            </a:r>
          </a:p>
          <a:p>
            <a:pPr>
              <a:lnSpc>
                <a:spcPct val="100000"/>
              </a:lnSpc>
            </a:pPr>
            <a:r>
              <a:rPr lang="en-GB" sz="1600"/>
              <a:t>Hippocrates discussed this very disease but was very disparaging of the methods used to cure it. He believed that "witch-doctors, quacks and charlatans" were calling upon the gods for a quick heal to screen their own failure to give appropriate and adequate treatment.</a:t>
            </a:r>
          </a:p>
          <a:p>
            <a:pPr>
              <a:lnSpc>
                <a:spcPct val="100000"/>
              </a:lnSpc>
            </a:pPr>
            <a:r>
              <a:rPr lang="en-GB" sz="1600"/>
              <a:t>He stated that these healers were so inept at their jobs, that they invoked a divine element to hide their inadequacies.</a:t>
            </a:r>
          </a:p>
        </p:txBody>
      </p:sp>
      <p:pic>
        <p:nvPicPr>
          <p:cNvPr id="4" name="Picture 4" descr="A pot with food in it&#10;&#10;Description automatically generated">
            <a:extLst>
              <a:ext uri="{FF2B5EF4-FFF2-40B4-BE49-F238E27FC236}">
                <a16:creationId xmlns:a16="http://schemas.microsoft.com/office/drawing/2014/main" id="{AD3C4121-0AA1-4D31-9B01-37866FDD6C3B}"/>
              </a:ext>
            </a:extLst>
          </p:cNvPr>
          <p:cNvPicPr>
            <a:picLocks noChangeAspect="1"/>
          </p:cNvPicPr>
          <p:nvPr/>
        </p:nvPicPr>
        <p:blipFill rotWithShape="1">
          <a:blip r:embed="rId2"/>
          <a:srcRect l="4820" r="2817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1351951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E19671-2C31-4ACF-8653-6A501337EB2B}"/>
              </a:ext>
            </a:extLst>
          </p:cNvPr>
          <p:cNvSpPr>
            <a:spLocks noGrp="1"/>
          </p:cNvSpPr>
          <p:nvPr>
            <p:ph type="title"/>
          </p:nvPr>
        </p:nvSpPr>
        <p:spPr>
          <a:xfrm>
            <a:off x="411480" y="987552"/>
            <a:ext cx="4485861" cy="1088136"/>
          </a:xfrm>
        </p:spPr>
        <p:txBody>
          <a:bodyPr anchor="b">
            <a:normAutofit/>
          </a:bodyPr>
          <a:lstStyle/>
          <a:p>
            <a:r>
              <a:rPr lang="en-GB" sz="3400"/>
              <a:t>The Sacred Disease</a:t>
            </a:r>
            <a:endParaRPr lang="en-US" sz="3400"/>
          </a:p>
        </p:txBody>
      </p:sp>
      <p:sp>
        <p:nvSpPr>
          <p:cNvPr id="7"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681E1A1-E26B-4785-AE09-A0F2F8D604DA}"/>
              </a:ext>
            </a:extLst>
          </p:cNvPr>
          <p:cNvSpPr>
            <a:spLocks noGrp="1"/>
          </p:cNvSpPr>
          <p:nvPr>
            <p:ph idx="1"/>
          </p:nvPr>
        </p:nvSpPr>
        <p:spPr>
          <a:xfrm>
            <a:off x="411479" y="2688336"/>
            <a:ext cx="4498848" cy="3584448"/>
          </a:xfrm>
        </p:spPr>
        <p:txBody>
          <a:bodyPr vert="horz" lIns="91440" tIns="45720" rIns="91440" bIns="45720" rtlCol="0" anchor="t">
            <a:normAutofit/>
          </a:bodyPr>
          <a:lstStyle/>
          <a:p>
            <a:pPr>
              <a:lnSpc>
                <a:spcPct val="100000"/>
              </a:lnSpc>
            </a:pPr>
            <a:r>
              <a:rPr lang="en-GB" sz="1400"/>
              <a:t>The suggestion was that by blaming the gods for the worsening of the disease, the Healers would have no need to use drugs, potions, baths or foods to cure the individual.</a:t>
            </a:r>
          </a:p>
          <a:p>
            <a:pPr>
              <a:lnSpc>
                <a:spcPct val="100000"/>
              </a:lnSpc>
            </a:pPr>
            <a:r>
              <a:rPr lang="en-GB" sz="1400"/>
              <a:t>If the sick person became any worse, it was because they had offended the gods too much.</a:t>
            </a:r>
          </a:p>
          <a:p>
            <a:pPr>
              <a:lnSpc>
                <a:spcPct val="100000"/>
              </a:lnSpc>
            </a:pPr>
            <a:r>
              <a:rPr lang="en-GB" sz="1400"/>
              <a:t>However if the patient improved, the healer could claim credit, stating that their chants and invocations had pleased the gods very much.</a:t>
            </a:r>
          </a:p>
          <a:p>
            <a:pPr>
              <a:lnSpc>
                <a:spcPct val="100000"/>
              </a:lnSpc>
            </a:pPr>
            <a:r>
              <a:rPr lang="en-GB" sz="1400"/>
              <a:t>This meant that the healer had no accountability.</a:t>
            </a:r>
          </a:p>
        </p:txBody>
      </p:sp>
      <p:pic>
        <p:nvPicPr>
          <p:cNvPr id="4" name="Picture 4" descr="A picture containing dark, sitting, light, water&#10;&#10;Description automatically generated">
            <a:extLst>
              <a:ext uri="{FF2B5EF4-FFF2-40B4-BE49-F238E27FC236}">
                <a16:creationId xmlns:a16="http://schemas.microsoft.com/office/drawing/2014/main" id="{1BC3F706-AD39-4323-B183-C290B0BE819A}"/>
              </a:ext>
            </a:extLst>
          </p:cNvPr>
          <p:cNvPicPr>
            <a:picLocks noChangeAspect="1"/>
          </p:cNvPicPr>
          <p:nvPr/>
        </p:nvPicPr>
        <p:blipFill rotWithShape="1">
          <a:blip r:embed="rId3"/>
          <a:srcRect l="26004" r="6992"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7678713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456210-4E71-4D66-8A93-DEB3FAFFDAC7}"/>
              </a:ext>
            </a:extLst>
          </p:cNvPr>
          <p:cNvSpPr>
            <a:spLocks noGrp="1"/>
          </p:cNvSpPr>
          <p:nvPr>
            <p:ph type="title"/>
          </p:nvPr>
        </p:nvSpPr>
        <p:spPr>
          <a:xfrm>
            <a:off x="411480" y="987552"/>
            <a:ext cx="4485861" cy="1088136"/>
          </a:xfrm>
        </p:spPr>
        <p:txBody>
          <a:bodyPr anchor="b">
            <a:normAutofit/>
          </a:bodyPr>
          <a:lstStyle/>
          <a:p>
            <a:r>
              <a:rPr lang="en-GB" sz="3400"/>
              <a:t>READING</a:t>
            </a:r>
          </a:p>
        </p:txBody>
      </p:sp>
      <p:sp>
        <p:nvSpPr>
          <p:cNvPr id="7"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68C6DC0-F934-4528-AC96-2B41FD5BBCCA}"/>
              </a:ext>
            </a:extLst>
          </p:cNvPr>
          <p:cNvSpPr>
            <a:spLocks noGrp="1"/>
          </p:cNvSpPr>
          <p:nvPr>
            <p:ph idx="1"/>
          </p:nvPr>
        </p:nvSpPr>
        <p:spPr>
          <a:xfrm>
            <a:off x="411479" y="2688336"/>
            <a:ext cx="4498848" cy="3584448"/>
          </a:xfrm>
        </p:spPr>
        <p:txBody>
          <a:bodyPr vert="horz" lIns="91440" tIns="45720" rIns="91440" bIns="45720" rtlCol="0" anchor="t">
            <a:normAutofit/>
          </a:bodyPr>
          <a:lstStyle/>
          <a:p>
            <a:r>
              <a:rPr lang="en-GB" sz="1700"/>
              <a:t>Please read the article on Moodle relating to Hippocrates and the Sacred Disease.</a:t>
            </a:r>
          </a:p>
        </p:txBody>
      </p:sp>
      <p:pic>
        <p:nvPicPr>
          <p:cNvPr id="4" name="Picture 4" descr="A person sitting at a table using a computer&#10;&#10;Description automatically generated">
            <a:extLst>
              <a:ext uri="{FF2B5EF4-FFF2-40B4-BE49-F238E27FC236}">
                <a16:creationId xmlns:a16="http://schemas.microsoft.com/office/drawing/2014/main" id="{1556D6A4-2CE9-4835-8F4E-033550B72AD7}"/>
              </a:ext>
            </a:extLst>
          </p:cNvPr>
          <p:cNvPicPr>
            <a:picLocks noChangeAspect="1"/>
          </p:cNvPicPr>
          <p:nvPr/>
        </p:nvPicPr>
        <p:blipFill rotWithShape="1">
          <a:blip r:embed="rId3"/>
          <a:srcRect l="12043" r="20953"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2566083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able, shirt&#10;&#10;Description automatically generated">
            <a:extLst>
              <a:ext uri="{FF2B5EF4-FFF2-40B4-BE49-F238E27FC236}">
                <a16:creationId xmlns:a16="http://schemas.microsoft.com/office/drawing/2014/main" id="{FA02BB24-26AB-44F8-9C54-8CEABFAA40AB}"/>
              </a:ext>
            </a:extLst>
          </p:cNvPr>
          <p:cNvPicPr>
            <a:picLocks noChangeAspect="1"/>
          </p:cNvPicPr>
          <p:nvPr/>
        </p:nvPicPr>
        <p:blipFill rotWithShape="1">
          <a:blip r:embed="rId2"/>
          <a:srcRect l="1311" r="9699"/>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8"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BFFAC0-F028-4A79-ACF7-187DD8EEC902}"/>
              </a:ext>
            </a:extLst>
          </p:cNvPr>
          <p:cNvSpPr>
            <a:spLocks noGrp="1"/>
          </p:cNvSpPr>
          <p:nvPr>
            <p:ph type="title"/>
          </p:nvPr>
        </p:nvSpPr>
        <p:spPr>
          <a:xfrm>
            <a:off x="374904" y="856488"/>
            <a:ext cx="4992624" cy="1243584"/>
          </a:xfrm>
        </p:spPr>
        <p:txBody>
          <a:bodyPr anchor="ctr">
            <a:normAutofit/>
          </a:bodyPr>
          <a:lstStyle/>
          <a:p>
            <a:r>
              <a:rPr lang="en-GB" sz="3400"/>
              <a:t>The Hippocratic Corpus – The Four Humours</a:t>
            </a:r>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A075630-795E-4EAF-94A9-54CDE0301700}"/>
              </a:ext>
            </a:extLst>
          </p:cNvPr>
          <p:cNvSpPr>
            <a:spLocks noGrp="1"/>
          </p:cNvSpPr>
          <p:nvPr>
            <p:ph idx="1"/>
          </p:nvPr>
        </p:nvSpPr>
        <p:spPr>
          <a:xfrm>
            <a:off x="374904" y="2522949"/>
            <a:ext cx="5065776" cy="3402363"/>
          </a:xfrm>
        </p:spPr>
        <p:txBody>
          <a:bodyPr vert="horz" lIns="91440" tIns="45720" rIns="91440" bIns="45720" rtlCol="0" anchor="t">
            <a:normAutofit/>
          </a:bodyPr>
          <a:lstStyle/>
          <a:p>
            <a:r>
              <a:rPr lang="en-GB" sz="1800"/>
              <a:t>We will spend further time discussing the Four Humours, particularly when we look at Galen and Medieval medicine, but it is useful to introduce the ideas now, as the initial concept of the Four Humours was introduced by Greek physicians in around 6th and 4th centuries BCE.</a:t>
            </a:r>
          </a:p>
        </p:txBody>
      </p:sp>
    </p:spTree>
    <p:extLst>
      <p:ext uri="{BB962C8B-B14F-4D97-AF65-F5344CB8AC3E}">
        <p14:creationId xmlns:p14="http://schemas.microsoft.com/office/powerpoint/2010/main" val="3384236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able, food, sitting, piece&#10;&#10;Description automatically generated">
            <a:extLst>
              <a:ext uri="{FF2B5EF4-FFF2-40B4-BE49-F238E27FC236}">
                <a16:creationId xmlns:a16="http://schemas.microsoft.com/office/drawing/2014/main" id="{6E5B7EBB-9670-4FD0-A6BF-3A48193DB077}"/>
              </a:ext>
            </a:extLst>
          </p:cNvPr>
          <p:cNvPicPr>
            <a:picLocks noChangeAspect="1"/>
          </p:cNvPicPr>
          <p:nvPr/>
        </p:nvPicPr>
        <p:blipFill rotWithShape="1">
          <a:blip r:embed="rId2"/>
          <a:srcRect l="5090" r="110"/>
          <a:stretch/>
        </p:blipFill>
        <p:spPr>
          <a:xfrm>
            <a:off x="3523488" y="10"/>
            <a:ext cx="8668512" cy="6857990"/>
          </a:xfrm>
          <a:prstGeom prst="rect">
            <a:avLst/>
          </a:prstGeom>
        </p:spPr>
      </p:pic>
      <p:sp>
        <p:nvSpPr>
          <p:cNvPr id="17"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A5277F-014F-4A4C-A543-D800A1119330}"/>
              </a:ext>
            </a:extLst>
          </p:cNvPr>
          <p:cNvSpPr>
            <a:spLocks noGrp="1"/>
          </p:cNvSpPr>
          <p:nvPr>
            <p:ph type="title"/>
          </p:nvPr>
        </p:nvSpPr>
        <p:spPr>
          <a:xfrm>
            <a:off x="371094" y="1161288"/>
            <a:ext cx="3438144" cy="1124712"/>
          </a:xfrm>
        </p:spPr>
        <p:txBody>
          <a:bodyPr anchor="b">
            <a:normAutofit/>
          </a:bodyPr>
          <a:lstStyle/>
          <a:p>
            <a:r>
              <a:rPr lang="en-GB" sz="2800"/>
              <a:t>Hippocratic Texts</a:t>
            </a:r>
          </a:p>
        </p:txBody>
      </p:sp>
      <p:sp>
        <p:nvSpPr>
          <p:cNvPr id="18"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7663E9C-49CF-4B99-9E91-EF78A5A10141}"/>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GB" sz="1700"/>
              <a:t>Hippocrates did not write all of the medical texts around this time, however all of the texts written within these 200 hundred years were believed to be related to and derived from his initial teachings. </a:t>
            </a:r>
          </a:p>
        </p:txBody>
      </p:sp>
    </p:spTree>
    <p:extLst>
      <p:ext uri="{BB962C8B-B14F-4D97-AF65-F5344CB8AC3E}">
        <p14:creationId xmlns:p14="http://schemas.microsoft.com/office/powerpoint/2010/main" val="31003731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F74AC9-EB64-4AE8-8CC7-58AFED0F0476}"/>
              </a:ext>
            </a:extLst>
          </p:cNvPr>
          <p:cNvSpPr>
            <a:spLocks noGrp="1"/>
          </p:cNvSpPr>
          <p:nvPr>
            <p:ph type="title"/>
          </p:nvPr>
        </p:nvSpPr>
        <p:spPr>
          <a:xfrm>
            <a:off x="838199" y="564211"/>
            <a:ext cx="4571999" cy="1165002"/>
          </a:xfrm>
        </p:spPr>
        <p:txBody>
          <a:bodyPr anchor="b">
            <a:normAutofit/>
          </a:bodyPr>
          <a:lstStyle/>
          <a:p>
            <a:r>
              <a:rPr lang="en-GB" sz="3600"/>
              <a:t>Brief Introduction to the Four Humours</a:t>
            </a:r>
          </a:p>
        </p:txBody>
      </p:sp>
      <p:sp>
        <p:nvSpPr>
          <p:cNvPr id="3" name="Content Placeholder 2">
            <a:extLst>
              <a:ext uri="{FF2B5EF4-FFF2-40B4-BE49-F238E27FC236}">
                <a16:creationId xmlns:a16="http://schemas.microsoft.com/office/drawing/2014/main" id="{8561B1B6-E4BA-4793-A041-11108982F358}"/>
              </a:ext>
            </a:extLst>
          </p:cNvPr>
          <p:cNvSpPr>
            <a:spLocks noGrp="1"/>
          </p:cNvSpPr>
          <p:nvPr>
            <p:ph idx="1"/>
          </p:nvPr>
        </p:nvSpPr>
        <p:spPr>
          <a:xfrm>
            <a:off x="838199" y="2055327"/>
            <a:ext cx="4571999" cy="3776975"/>
          </a:xfrm>
        </p:spPr>
        <p:txBody>
          <a:bodyPr vert="horz" lIns="91440" tIns="45720" rIns="91440" bIns="45720" rtlCol="0">
            <a:normAutofit/>
          </a:bodyPr>
          <a:lstStyle/>
          <a:p>
            <a:pPr marL="0" indent="0">
              <a:buNone/>
            </a:pPr>
            <a:r>
              <a:rPr lang="en-GB" sz="1800"/>
              <a:t>Each of us have four basic elements within the body:</a:t>
            </a:r>
          </a:p>
          <a:p>
            <a:pPr marL="0" indent="0">
              <a:buNone/>
            </a:pPr>
            <a:r>
              <a:rPr lang="en-GB" sz="1800"/>
              <a:t>Blood, Phlegm, Yellow Bile and Black Bile.</a:t>
            </a:r>
          </a:p>
          <a:p>
            <a:pPr marL="0" indent="0">
              <a:buNone/>
            </a:pPr>
            <a:r>
              <a:rPr lang="en-GB" sz="1800"/>
              <a:t>Each is fighting for supremacy within the body</a:t>
            </a:r>
          </a:p>
          <a:p>
            <a:pPr marL="0" indent="0">
              <a:buNone/>
            </a:pPr>
            <a:r>
              <a:rPr lang="en-GB" sz="1800"/>
              <a:t>When one of these elements becomes elevated it will give rise to different temperaments, illnesses and conditions.</a:t>
            </a:r>
          </a:p>
        </p:txBody>
      </p:sp>
      <p:pic>
        <p:nvPicPr>
          <p:cNvPr id="4" name="Picture 4" descr="A picture containing diagram&#10;&#10;Description automatically generated">
            <a:extLst>
              <a:ext uri="{FF2B5EF4-FFF2-40B4-BE49-F238E27FC236}">
                <a16:creationId xmlns:a16="http://schemas.microsoft.com/office/drawing/2014/main" id="{33D4EC2D-115D-4736-873E-47B4BBE48F7E}"/>
              </a:ext>
            </a:extLst>
          </p:cNvPr>
          <p:cNvPicPr>
            <a:picLocks noChangeAspect="1"/>
          </p:cNvPicPr>
          <p:nvPr/>
        </p:nvPicPr>
        <p:blipFill rotWithShape="1">
          <a:blip r:embed="rId3"/>
          <a:srcRect l="1539" r="455" b="-2"/>
          <a:stretch/>
        </p:blipFill>
        <p:spPr>
          <a:xfrm>
            <a:off x="6190488" y="566928"/>
            <a:ext cx="5157216" cy="5286197"/>
          </a:xfrm>
          <a:prstGeom prst="rect">
            <a:avLst/>
          </a:prstGeom>
        </p:spPr>
      </p:pic>
      <p:sp>
        <p:nvSpPr>
          <p:cNvPr id="12" name="Rectangle 10">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2">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54957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7FFD59-B9B8-4E95-8FAA-FECF2E3A4E2E}"/>
              </a:ext>
            </a:extLst>
          </p:cNvPr>
          <p:cNvSpPr>
            <a:spLocks noGrp="1"/>
          </p:cNvSpPr>
          <p:nvPr>
            <p:ph type="title"/>
          </p:nvPr>
        </p:nvSpPr>
        <p:spPr>
          <a:xfrm>
            <a:off x="838199" y="564211"/>
            <a:ext cx="4571999" cy="1165002"/>
          </a:xfrm>
        </p:spPr>
        <p:txBody>
          <a:bodyPr anchor="b">
            <a:normAutofit/>
          </a:bodyPr>
          <a:lstStyle/>
          <a:p>
            <a:r>
              <a:rPr lang="en-GB" sz="3600"/>
              <a:t>The Four Humours</a:t>
            </a:r>
          </a:p>
        </p:txBody>
      </p:sp>
      <p:sp>
        <p:nvSpPr>
          <p:cNvPr id="3" name="Content Placeholder 2">
            <a:extLst>
              <a:ext uri="{FF2B5EF4-FFF2-40B4-BE49-F238E27FC236}">
                <a16:creationId xmlns:a16="http://schemas.microsoft.com/office/drawing/2014/main" id="{46D161F2-CE69-49F0-A5C6-B65221AD1A23}"/>
              </a:ext>
            </a:extLst>
          </p:cNvPr>
          <p:cNvSpPr>
            <a:spLocks noGrp="1"/>
          </p:cNvSpPr>
          <p:nvPr>
            <p:ph idx="1"/>
          </p:nvPr>
        </p:nvSpPr>
        <p:spPr>
          <a:xfrm>
            <a:off x="838199" y="2055327"/>
            <a:ext cx="4571999" cy="3776975"/>
          </a:xfrm>
        </p:spPr>
        <p:txBody>
          <a:bodyPr vert="horz" lIns="91440" tIns="45720" rIns="91440" bIns="45720" rtlCol="0">
            <a:normAutofit/>
          </a:bodyPr>
          <a:lstStyle/>
          <a:p>
            <a:pPr>
              <a:lnSpc>
                <a:spcPct val="100000"/>
              </a:lnSpc>
            </a:pPr>
            <a:r>
              <a:rPr lang="en-GB" sz="1700"/>
              <a:t>Blood makes the body hot and wet</a:t>
            </a:r>
          </a:p>
          <a:p>
            <a:pPr>
              <a:lnSpc>
                <a:spcPct val="100000"/>
              </a:lnSpc>
            </a:pPr>
            <a:r>
              <a:rPr lang="en-GB" sz="1700"/>
              <a:t>Phlegm makes the body cold and wet and is made of secretions such as sweat and tears</a:t>
            </a:r>
          </a:p>
          <a:p>
            <a:pPr>
              <a:lnSpc>
                <a:spcPct val="100000"/>
              </a:lnSpc>
            </a:pPr>
            <a:r>
              <a:rPr lang="en-GB" sz="1700"/>
              <a:t>Yellow bile makes the body hot and dry</a:t>
            </a:r>
          </a:p>
          <a:p>
            <a:pPr>
              <a:lnSpc>
                <a:spcPct val="100000"/>
              </a:lnSpc>
            </a:pPr>
            <a:r>
              <a:rPr lang="en-GB" sz="1700"/>
              <a:t>Black bile makes the body cold and dry and is found in the spleen, darking the stools and the blood.</a:t>
            </a:r>
          </a:p>
          <a:p>
            <a:pPr>
              <a:lnSpc>
                <a:spcPct val="100000"/>
              </a:lnSpc>
            </a:pPr>
            <a:r>
              <a:rPr lang="en-GB" sz="1700"/>
              <a:t>When a person is in good health, all four aspects are in harmony with each other. Pain and illness is caused if one of these elements is either defective or in excess</a:t>
            </a:r>
          </a:p>
        </p:txBody>
      </p:sp>
      <p:pic>
        <p:nvPicPr>
          <p:cNvPr id="4" name="Picture 4" descr="A group of people standing next to a window&#10;&#10;Description automatically generated">
            <a:extLst>
              <a:ext uri="{FF2B5EF4-FFF2-40B4-BE49-F238E27FC236}">
                <a16:creationId xmlns:a16="http://schemas.microsoft.com/office/drawing/2014/main" id="{293A9C60-B1F2-40E7-9E73-692F04A0D0CF}"/>
              </a:ext>
            </a:extLst>
          </p:cNvPr>
          <p:cNvPicPr>
            <a:picLocks noChangeAspect="1"/>
          </p:cNvPicPr>
          <p:nvPr/>
        </p:nvPicPr>
        <p:blipFill rotWithShape="1">
          <a:blip r:embed="rId3"/>
          <a:srcRect l="7687" r="9962" b="2"/>
          <a:stretch/>
        </p:blipFill>
        <p:spPr>
          <a:xfrm>
            <a:off x="6190488" y="566928"/>
            <a:ext cx="5157216" cy="5286197"/>
          </a:xfrm>
          <a:prstGeom prst="rect">
            <a:avLst/>
          </a:prstGeom>
        </p:spPr>
      </p:pic>
      <p:sp>
        <p:nvSpPr>
          <p:cNvPr id="7" name="Rectangle 10">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12">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92019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B5165-4564-4C1F-9BF1-1F85801BB905}"/>
              </a:ext>
            </a:extLst>
          </p:cNvPr>
          <p:cNvSpPr>
            <a:spLocks noGrp="1"/>
          </p:cNvSpPr>
          <p:nvPr>
            <p:ph type="title"/>
          </p:nvPr>
        </p:nvSpPr>
        <p:spPr/>
        <p:txBody>
          <a:bodyPr/>
          <a:lstStyle/>
          <a:p>
            <a:r>
              <a:rPr lang="en-GB"/>
              <a:t>Listen</a:t>
            </a:r>
          </a:p>
        </p:txBody>
      </p:sp>
      <p:sp>
        <p:nvSpPr>
          <p:cNvPr id="3" name="Content Placeholder 2">
            <a:extLst>
              <a:ext uri="{FF2B5EF4-FFF2-40B4-BE49-F238E27FC236}">
                <a16:creationId xmlns:a16="http://schemas.microsoft.com/office/drawing/2014/main" id="{B7EFCCE3-8D74-4455-8857-E99E09DF31BF}"/>
              </a:ext>
            </a:extLst>
          </p:cNvPr>
          <p:cNvSpPr>
            <a:spLocks noGrp="1"/>
          </p:cNvSpPr>
          <p:nvPr>
            <p:ph idx="1"/>
          </p:nvPr>
        </p:nvSpPr>
        <p:spPr/>
        <p:txBody>
          <a:bodyPr vert="horz" lIns="91440" tIns="45720" rIns="91440" bIns="45720" rtlCol="0" anchor="t">
            <a:normAutofit/>
          </a:bodyPr>
          <a:lstStyle/>
          <a:p>
            <a:r>
              <a:rPr lang="en-GB" dirty="0"/>
              <a:t>Take a listen to this radio programme. It explores some of the Hippocratic ideas and takes a brief look into the Sacred Disease. You need only to listen up to 8minutes.</a:t>
            </a:r>
          </a:p>
          <a:p>
            <a:endParaRPr lang="en-GB" dirty="0"/>
          </a:p>
          <a:p>
            <a:r>
              <a:rPr lang="en-GB" dirty="0">
                <a:ea typeface="+mn-lt"/>
                <a:cs typeface="+mn-lt"/>
                <a:hlinkClick r:id="rId2"/>
              </a:rPr>
              <a:t>A History of the Brain - The Blood of the Gladiators</a:t>
            </a:r>
            <a:endParaRPr lang="en-GB" dirty="0"/>
          </a:p>
        </p:txBody>
      </p:sp>
    </p:spTree>
    <p:extLst>
      <p:ext uri="{BB962C8B-B14F-4D97-AF65-F5344CB8AC3E}">
        <p14:creationId xmlns:p14="http://schemas.microsoft.com/office/powerpoint/2010/main" val="24623809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EAF38DC-B069-4F74-89ED-92C7579C3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group of clouds in the sky&#10;&#10;Description automatically generated">
            <a:extLst>
              <a:ext uri="{FF2B5EF4-FFF2-40B4-BE49-F238E27FC236}">
                <a16:creationId xmlns:a16="http://schemas.microsoft.com/office/drawing/2014/main" id="{115C18A1-4742-4D79-BEA2-53268C207657}"/>
              </a:ext>
            </a:extLst>
          </p:cNvPr>
          <p:cNvPicPr>
            <a:picLocks noChangeAspect="1"/>
          </p:cNvPicPr>
          <p:nvPr/>
        </p:nvPicPr>
        <p:blipFill rotWithShape="1">
          <a:blip r:embed="rId2"/>
          <a:srcRect l="28861" r="-1" b="-1"/>
          <a:stretch/>
        </p:blipFill>
        <p:spPr>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F09597-92AF-4F63-A8A5-7446F79E9CF8}"/>
              </a:ext>
            </a:extLst>
          </p:cNvPr>
          <p:cNvSpPr>
            <a:spLocks noGrp="1"/>
          </p:cNvSpPr>
          <p:nvPr>
            <p:ph type="title"/>
          </p:nvPr>
        </p:nvSpPr>
        <p:spPr>
          <a:xfrm>
            <a:off x="374904" y="856488"/>
            <a:ext cx="4992624" cy="1173761"/>
          </a:xfrm>
        </p:spPr>
        <p:txBody>
          <a:bodyPr anchor="b">
            <a:normAutofit/>
          </a:bodyPr>
          <a:lstStyle/>
          <a:p>
            <a:r>
              <a:rPr lang="en-GB" sz="3400"/>
              <a:t>The Sacred Disease and Hippocratic Ideas</a:t>
            </a:r>
          </a:p>
        </p:txBody>
      </p:sp>
      <p:sp>
        <p:nvSpPr>
          <p:cNvPr id="15" name="Rectangle 14">
            <a:extLst>
              <a:ext uri="{FF2B5EF4-FFF2-40B4-BE49-F238E27FC236}">
                <a16:creationId xmlns:a16="http://schemas.microsoft.com/office/drawing/2014/main" id="{7A0CBFF4-EA32-4FE2-BA6B-8F3A6E6ED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253806"/>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F6A14B2-1857-4D00-BA35-D932D78338C3}"/>
              </a:ext>
            </a:extLst>
          </p:cNvPr>
          <p:cNvSpPr>
            <a:spLocks noGrp="1"/>
          </p:cNvSpPr>
          <p:nvPr>
            <p:ph idx="1"/>
          </p:nvPr>
        </p:nvSpPr>
        <p:spPr>
          <a:xfrm>
            <a:off x="374904" y="2522949"/>
            <a:ext cx="5065776" cy="3402363"/>
          </a:xfrm>
        </p:spPr>
        <p:txBody>
          <a:bodyPr vert="horz" lIns="91440" tIns="45720" rIns="91440" bIns="45720" rtlCol="0" anchor="t">
            <a:normAutofit/>
          </a:bodyPr>
          <a:lstStyle/>
          <a:p>
            <a:pPr>
              <a:lnSpc>
                <a:spcPct val="100000"/>
              </a:lnSpc>
            </a:pPr>
            <a:r>
              <a:rPr lang="en-GB" sz="1800"/>
              <a:t>According to the Hippocratic texts, disease is caused by both internal (diet, exercise, age, constitution) and external (wind changes, climate, external temperature) conditions.</a:t>
            </a:r>
          </a:p>
          <a:p>
            <a:pPr>
              <a:lnSpc>
                <a:spcPct val="100000"/>
              </a:lnSpc>
            </a:pPr>
            <a:r>
              <a:rPr lang="en-GB" sz="1800"/>
              <a:t>Epilepsy was specifically caused by weather conditions such as too much warmth, too cold or winds.</a:t>
            </a:r>
          </a:p>
          <a:p>
            <a:pPr>
              <a:lnSpc>
                <a:spcPct val="100000"/>
              </a:lnSpc>
            </a:pPr>
            <a:r>
              <a:rPr lang="en-GB" sz="1800"/>
              <a:t>Hippocrates suggested that the cure for Epilepsy would be found if the physician was able to balance out these conditions.</a:t>
            </a:r>
          </a:p>
        </p:txBody>
      </p:sp>
    </p:spTree>
    <p:extLst>
      <p:ext uri="{BB962C8B-B14F-4D97-AF65-F5344CB8AC3E}">
        <p14:creationId xmlns:p14="http://schemas.microsoft.com/office/powerpoint/2010/main" val="18804530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tree in a forest&#10;&#10;Description automatically generated">
            <a:extLst>
              <a:ext uri="{FF2B5EF4-FFF2-40B4-BE49-F238E27FC236}">
                <a16:creationId xmlns:a16="http://schemas.microsoft.com/office/drawing/2014/main" id="{5732AAFE-4D06-4BD0-8001-A4A40AC7D669}"/>
              </a:ext>
            </a:extLst>
          </p:cNvPr>
          <p:cNvPicPr>
            <a:picLocks noChangeAspect="1"/>
          </p:cNvPicPr>
          <p:nvPr/>
        </p:nvPicPr>
        <p:blipFill rotWithShape="1">
          <a:blip r:embed="rId3"/>
          <a:srcRect l="2450" r="13176" b="-1"/>
          <a:stretch/>
        </p:blipFill>
        <p:spPr>
          <a:xfrm>
            <a:off x="3523488" y="10"/>
            <a:ext cx="8668512" cy="6857990"/>
          </a:xfrm>
          <a:prstGeom prst="rect">
            <a:avLst/>
          </a:prstGeom>
        </p:spPr>
      </p:pic>
      <p:sp>
        <p:nvSpPr>
          <p:cNvPr id="12"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E9FAC7-C782-463E-9352-C03C7485447D}"/>
              </a:ext>
            </a:extLst>
          </p:cNvPr>
          <p:cNvSpPr>
            <a:spLocks noGrp="1"/>
          </p:cNvSpPr>
          <p:nvPr>
            <p:ph type="title"/>
          </p:nvPr>
        </p:nvSpPr>
        <p:spPr>
          <a:xfrm>
            <a:off x="371094" y="1161288"/>
            <a:ext cx="3438144" cy="1124712"/>
          </a:xfrm>
        </p:spPr>
        <p:txBody>
          <a:bodyPr anchor="b">
            <a:normAutofit/>
          </a:bodyPr>
          <a:lstStyle/>
          <a:p>
            <a:r>
              <a:rPr lang="en-GB" sz="2800"/>
              <a:t>Madness</a:t>
            </a:r>
          </a:p>
        </p:txBody>
      </p:sp>
      <p:sp>
        <p:nvSpPr>
          <p:cNvPr id="14"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9A29766-D4C1-4179-A97C-A4071537EDB0}"/>
              </a:ext>
            </a:extLst>
          </p:cNvPr>
          <p:cNvSpPr>
            <a:spLocks noGrp="1"/>
          </p:cNvSpPr>
          <p:nvPr>
            <p:ph idx="1"/>
          </p:nvPr>
        </p:nvSpPr>
        <p:spPr>
          <a:xfrm>
            <a:off x="371094" y="2718054"/>
            <a:ext cx="3438906" cy="3207258"/>
          </a:xfrm>
        </p:spPr>
        <p:txBody>
          <a:bodyPr vert="horz" lIns="91440" tIns="45720" rIns="91440" bIns="45720" rtlCol="0" anchor="t">
            <a:normAutofit/>
          </a:bodyPr>
          <a:lstStyle/>
          <a:p>
            <a:pPr>
              <a:lnSpc>
                <a:spcPct val="100000"/>
              </a:lnSpc>
            </a:pPr>
            <a:r>
              <a:rPr lang="en-GB" sz="1200"/>
              <a:t>Depending on what was going on within the system, madness could take on different forms – it depended on the imbalance of the humours:</a:t>
            </a:r>
          </a:p>
          <a:p>
            <a:pPr>
              <a:lnSpc>
                <a:spcPct val="100000"/>
              </a:lnSpc>
            </a:pPr>
            <a:r>
              <a:rPr lang="en-GB" sz="1200"/>
              <a:t>Nightmares and night terrors were caused by too much blood in the body (warming the brain)</a:t>
            </a:r>
          </a:p>
          <a:p>
            <a:pPr>
              <a:lnSpc>
                <a:spcPct val="100000"/>
              </a:lnSpc>
            </a:pPr>
            <a:r>
              <a:rPr lang="en-GB" sz="1200"/>
              <a:t>An individual who was too quiet had too much phlegm</a:t>
            </a:r>
          </a:p>
          <a:p>
            <a:pPr>
              <a:lnSpc>
                <a:spcPct val="100000"/>
              </a:lnSpc>
            </a:pPr>
            <a:r>
              <a:rPr lang="en-GB" sz="1200"/>
              <a:t>Those that are fidgety and can't keep still, shout, or up to no good have too much bile</a:t>
            </a:r>
          </a:p>
          <a:p>
            <a:pPr>
              <a:lnSpc>
                <a:spcPct val="100000"/>
              </a:lnSpc>
            </a:pPr>
            <a:r>
              <a:rPr lang="en-GB" sz="1200"/>
              <a:t>And those who are low in mood are melancholic, which derives from the Greek meaning black (melan) and bile (chole).</a:t>
            </a:r>
          </a:p>
        </p:txBody>
      </p:sp>
    </p:spTree>
    <p:extLst>
      <p:ext uri="{BB962C8B-B14F-4D97-AF65-F5344CB8AC3E}">
        <p14:creationId xmlns:p14="http://schemas.microsoft.com/office/powerpoint/2010/main" val="39897954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3EAF38DC-B069-4F74-89ED-92C7579C3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hat, bag, shirt&#10;&#10;Description automatically generated">
            <a:extLst>
              <a:ext uri="{FF2B5EF4-FFF2-40B4-BE49-F238E27FC236}">
                <a16:creationId xmlns:a16="http://schemas.microsoft.com/office/drawing/2014/main" id="{854561A4-627D-4700-805F-85D3E28DB9DD}"/>
              </a:ext>
            </a:extLst>
          </p:cNvPr>
          <p:cNvPicPr>
            <a:picLocks noChangeAspect="1"/>
          </p:cNvPicPr>
          <p:nvPr/>
        </p:nvPicPr>
        <p:blipFill rotWithShape="1">
          <a:blip r:embed="rId2"/>
          <a:srcRect l="18722" r="16800" b="1"/>
          <a:stretch/>
        </p:blipFill>
        <p:spPr>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7"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834361-6BA9-4990-95B1-56D8E33C6B2D}"/>
              </a:ext>
            </a:extLst>
          </p:cNvPr>
          <p:cNvSpPr>
            <a:spLocks noGrp="1"/>
          </p:cNvSpPr>
          <p:nvPr>
            <p:ph type="title"/>
          </p:nvPr>
        </p:nvSpPr>
        <p:spPr>
          <a:xfrm>
            <a:off x="374904" y="856488"/>
            <a:ext cx="4992624" cy="1173761"/>
          </a:xfrm>
        </p:spPr>
        <p:txBody>
          <a:bodyPr anchor="b">
            <a:normAutofit/>
          </a:bodyPr>
          <a:lstStyle/>
          <a:p>
            <a:r>
              <a:rPr lang="en-GB" sz="3400"/>
              <a:t>Question</a:t>
            </a:r>
          </a:p>
        </p:txBody>
      </p:sp>
      <p:sp>
        <p:nvSpPr>
          <p:cNvPr id="15" name="Rectangle 14">
            <a:extLst>
              <a:ext uri="{FF2B5EF4-FFF2-40B4-BE49-F238E27FC236}">
                <a16:creationId xmlns:a16="http://schemas.microsoft.com/office/drawing/2014/main" id="{7A0CBFF4-EA32-4FE2-BA6B-8F3A6E6ED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253806"/>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03062B3-7F36-4CFF-B0F7-3951FCC092E3}"/>
              </a:ext>
            </a:extLst>
          </p:cNvPr>
          <p:cNvSpPr>
            <a:spLocks noGrp="1"/>
          </p:cNvSpPr>
          <p:nvPr>
            <p:ph idx="1"/>
          </p:nvPr>
        </p:nvSpPr>
        <p:spPr>
          <a:xfrm>
            <a:off x="374904" y="2522949"/>
            <a:ext cx="5065776" cy="3402363"/>
          </a:xfrm>
        </p:spPr>
        <p:txBody>
          <a:bodyPr vert="horz" lIns="91440" tIns="45720" rIns="91440" bIns="45720" rtlCol="0" anchor="t">
            <a:normAutofit/>
          </a:bodyPr>
          <a:lstStyle/>
          <a:p>
            <a:r>
              <a:rPr lang="en-GB" sz="1800" dirty="0"/>
              <a:t>The Greeks even had ideas about women's 'problems' and hysteria!</a:t>
            </a:r>
            <a:endParaRPr lang="en-US" sz="1800" dirty="0"/>
          </a:p>
          <a:p>
            <a:r>
              <a:rPr lang="en-GB" sz="1800" dirty="0"/>
              <a:t>Spend a few minutes, just considering what you know about a woman's monthly cycle, pregnancy and menopause and how it might affect the temperament of a woman!</a:t>
            </a:r>
          </a:p>
          <a:p>
            <a:r>
              <a:rPr lang="en-GB" sz="1800" dirty="0"/>
              <a:t>Give yourself about five minutes to reflect on this one.</a:t>
            </a:r>
          </a:p>
        </p:txBody>
      </p:sp>
    </p:spTree>
    <p:extLst>
      <p:ext uri="{BB962C8B-B14F-4D97-AF65-F5344CB8AC3E}">
        <p14:creationId xmlns:p14="http://schemas.microsoft.com/office/powerpoint/2010/main" val="19710121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BCC5C8-4A0F-497E-A141-1DBA23D19A63}"/>
              </a:ext>
            </a:extLst>
          </p:cNvPr>
          <p:cNvSpPr>
            <a:spLocks noGrp="1"/>
          </p:cNvSpPr>
          <p:nvPr>
            <p:ph type="title"/>
          </p:nvPr>
        </p:nvSpPr>
        <p:spPr>
          <a:xfrm>
            <a:off x="838199" y="564211"/>
            <a:ext cx="4571999" cy="1165002"/>
          </a:xfrm>
        </p:spPr>
        <p:txBody>
          <a:bodyPr anchor="b">
            <a:normAutofit/>
          </a:bodyPr>
          <a:lstStyle/>
          <a:p>
            <a:r>
              <a:rPr lang="en-GB" sz="3600"/>
              <a:t>Hysteria – the female disorder!</a:t>
            </a:r>
          </a:p>
        </p:txBody>
      </p:sp>
      <p:sp>
        <p:nvSpPr>
          <p:cNvPr id="3" name="Content Placeholder 2">
            <a:extLst>
              <a:ext uri="{FF2B5EF4-FFF2-40B4-BE49-F238E27FC236}">
                <a16:creationId xmlns:a16="http://schemas.microsoft.com/office/drawing/2014/main" id="{059DA516-C075-40F2-BEC2-204ED906E568}"/>
              </a:ext>
            </a:extLst>
          </p:cNvPr>
          <p:cNvSpPr>
            <a:spLocks noGrp="1"/>
          </p:cNvSpPr>
          <p:nvPr>
            <p:ph idx="1"/>
          </p:nvPr>
        </p:nvSpPr>
        <p:spPr>
          <a:xfrm>
            <a:off x="838199" y="2055327"/>
            <a:ext cx="4571999" cy="3776975"/>
          </a:xfrm>
        </p:spPr>
        <p:txBody>
          <a:bodyPr vert="horz" lIns="91440" tIns="45720" rIns="91440" bIns="45720" rtlCol="0">
            <a:normAutofit/>
          </a:bodyPr>
          <a:lstStyle/>
          <a:p>
            <a:r>
              <a:rPr lang="en-GB" sz="1800"/>
              <a:t>According to Hippocratic text "the womb is the origin of all diseases".</a:t>
            </a:r>
          </a:p>
          <a:p>
            <a:r>
              <a:rPr lang="en-GB" sz="1800">
                <a:ea typeface="+mn-lt"/>
                <a:cs typeface="+mn-lt"/>
              </a:rPr>
              <a:t>Puberty, pregnancy, menopause, suppressed menstruation all have the potential to cause problems for the female. The internal equilibrium is set off balance, thus causing a variety of complaints.</a:t>
            </a:r>
            <a:endParaRPr lang="en-GB" sz="1800"/>
          </a:p>
          <a:p>
            <a:r>
              <a:rPr lang="en-GB" sz="1800">
                <a:ea typeface="+mn-lt"/>
                <a:cs typeface="+mn-lt"/>
              </a:rPr>
              <a:t>It was these ideas that were taken up by Galen and later moved into Western ideas about medicine.</a:t>
            </a:r>
            <a:endParaRPr lang="en-GB" sz="1800"/>
          </a:p>
          <a:p>
            <a:endParaRPr lang="en-GB" sz="1800"/>
          </a:p>
        </p:txBody>
      </p:sp>
      <p:pic>
        <p:nvPicPr>
          <p:cNvPr id="4" name="Picture 4" descr="A picture containing sculpture, building, sitting, indoor&#10;&#10;Description automatically generated">
            <a:extLst>
              <a:ext uri="{FF2B5EF4-FFF2-40B4-BE49-F238E27FC236}">
                <a16:creationId xmlns:a16="http://schemas.microsoft.com/office/drawing/2014/main" id="{CA7D2BEB-32F4-4A35-B22D-41FCFAB6399F}"/>
              </a:ext>
            </a:extLst>
          </p:cNvPr>
          <p:cNvPicPr>
            <a:picLocks noChangeAspect="1"/>
          </p:cNvPicPr>
          <p:nvPr/>
        </p:nvPicPr>
        <p:blipFill rotWithShape="1">
          <a:blip r:embed="rId2"/>
          <a:srcRect b="8518"/>
          <a:stretch/>
        </p:blipFill>
        <p:spPr>
          <a:xfrm>
            <a:off x="6190488" y="566928"/>
            <a:ext cx="5157216" cy="5286197"/>
          </a:xfrm>
          <a:prstGeom prst="rect">
            <a:avLst/>
          </a:prstGeom>
        </p:spPr>
      </p:pic>
      <p:sp>
        <p:nvSpPr>
          <p:cNvPr id="7" name="Rectangle 10">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12">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82209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outdoor, building, fence, wooden&#10;&#10;Description automatically generated">
            <a:extLst>
              <a:ext uri="{FF2B5EF4-FFF2-40B4-BE49-F238E27FC236}">
                <a16:creationId xmlns:a16="http://schemas.microsoft.com/office/drawing/2014/main" id="{BEB944BC-C2E9-44B9-B50E-3228BB7859DE}"/>
              </a:ext>
            </a:extLst>
          </p:cNvPr>
          <p:cNvPicPr>
            <a:picLocks noChangeAspect="1"/>
          </p:cNvPicPr>
          <p:nvPr/>
        </p:nvPicPr>
        <p:blipFill rotWithShape="1">
          <a:blip r:embed="rId2">
            <a:alphaModFix amt="40000"/>
          </a:blip>
          <a:srcRect t="11626" r="-1" b="3844"/>
          <a:stretch/>
        </p:blipFill>
        <p:spPr>
          <a:xfrm>
            <a:off x="20" y="10"/>
            <a:ext cx="12191979" cy="6857990"/>
          </a:xfrm>
          <a:prstGeom prst="rect">
            <a:avLst/>
          </a:prstGeom>
        </p:spPr>
      </p:pic>
      <p:sp>
        <p:nvSpPr>
          <p:cNvPr id="2" name="Title 1">
            <a:extLst>
              <a:ext uri="{FF2B5EF4-FFF2-40B4-BE49-F238E27FC236}">
                <a16:creationId xmlns:a16="http://schemas.microsoft.com/office/drawing/2014/main" id="{F359EBD0-FABD-4057-9221-6E1B657287B2}"/>
              </a:ext>
            </a:extLst>
          </p:cNvPr>
          <p:cNvSpPr>
            <a:spLocks noGrp="1"/>
          </p:cNvSpPr>
          <p:nvPr>
            <p:ph type="title"/>
          </p:nvPr>
        </p:nvSpPr>
        <p:spPr>
          <a:xfrm>
            <a:off x="841249" y="941832"/>
            <a:ext cx="10506456" cy="2057400"/>
          </a:xfrm>
        </p:spPr>
        <p:txBody>
          <a:bodyPr anchor="b">
            <a:normAutofit/>
          </a:bodyPr>
          <a:lstStyle/>
          <a:p>
            <a:r>
              <a:rPr lang="en-GB" sz="5000"/>
              <a:t>Treatments for madness</a:t>
            </a:r>
          </a:p>
        </p:txBody>
      </p:sp>
      <p:sp>
        <p:nvSpPr>
          <p:cNvPr id="11"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EBAFA4B-1584-49B6-BC87-94387BA1A799}"/>
              </a:ext>
            </a:extLst>
          </p:cNvPr>
          <p:cNvSpPr>
            <a:spLocks noGrp="1"/>
          </p:cNvSpPr>
          <p:nvPr>
            <p:ph idx="1"/>
          </p:nvPr>
        </p:nvSpPr>
        <p:spPr>
          <a:xfrm>
            <a:off x="841248" y="3502152"/>
            <a:ext cx="10506456" cy="2670048"/>
          </a:xfrm>
        </p:spPr>
        <p:txBody>
          <a:bodyPr vert="horz" lIns="91440" tIns="45720" rIns="91440" bIns="45720" rtlCol="0">
            <a:normAutofit/>
          </a:bodyPr>
          <a:lstStyle/>
          <a:p>
            <a:r>
              <a:rPr lang="en-GB" sz="2000" dirty="0"/>
              <a:t>On Moodle I have provided a table of mental health conditions and treatments that were suggested by the Greeks.</a:t>
            </a:r>
          </a:p>
          <a:p>
            <a:r>
              <a:rPr lang="en-GB" sz="2000" dirty="0"/>
              <a:t>This has come from a new book that has just been released:</a:t>
            </a:r>
          </a:p>
          <a:p>
            <a:r>
              <a:rPr lang="en-GB" sz="2000" dirty="0"/>
              <a:t>Tyson, P., </a:t>
            </a:r>
            <a:r>
              <a:rPr lang="en-GB" sz="2000" dirty="0" err="1"/>
              <a:t>Khanam</a:t>
            </a:r>
            <a:r>
              <a:rPr lang="en-GB" sz="2000" dirty="0"/>
              <a:t> Davies, S. and Torn, A (2020) Madness. History, Concepts and Controversies. Oxon: Routledge.</a:t>
            </a:r>
          </a:p>
        </p:txBody>
      </p:sp>
    </p:spTree>
    <p:extLst>
      <p:ext uri="{BB962C8B-B14F-4D97-AF65-F5344CB8AC3E}">
        <p14:creationId xmlns:p14="http://schemas.microsoft.com/office/powerpoint/2010/main" val="3181889386"/>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3" name="Rectangle 1032">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5" name="Rectangle 1034">
            <a:extLst>
              <a:ext uri="{FF2B5EF4-FFF2-40B4-BE49-F238E27FC236}">
                <a16:creationId xmlns:a16="http://schemas.microsoft.com/office/drawing/2014/main" id="{155D7866-985D-4D23-BF0E-72CA30F5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ree Macro Photography of Pepper Powder Stock Photo">
            <a:extLst>
              <a:ext uri="{FF2B5EF4-FFF2-40B4-BE49-F238E27FC236}">
                <a16:creationId xmlns:a16="http://schemas.microsoft.com/office/drawing/2014/main" id="{146A313C-DA3E-F81A-FE93-E231D3B8E8B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3229" b="2185"/>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731" y="4716089"/>
            <a:ext cx="6288261" cy="1573149"/>
          </a:xfrm>
          <a:prstGeom prst="rect">
            <a:avLst/>
          </a:prstGeom>
          <a:solidFill>
            <a:schemeClr val="tx1">
              <a:alpha val="30000"/>
            </a:schemeClr>
          </a:solidFill>
          <a:ln w="12700">
            <a:noFill/>
          </a:ln>
          <a:effectLst>
            <a:outerShdw blurRad="50800" dist="508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A5C5523-CF3A-F0D3-BB1A-FFAA89F7C340}"/>
              </a:ext>
            </a:extLst>
          </p:cNvPr>
          <p:cNvSpPr>
            <a:spLocks noGrp="1"/>
          </p:cNvSpPr>
          <p:nvPr>
            <p:ph type="title"/>
          </p:nvPr>
        </p:nvSpPr>
        <p:spPr>
          <a:xfrm>
            <a:off x="5849388" y="4907629"/>
            <a:ext cx="3212386" cy="1185353"/>
          </a:xfrm>
        </p:spPr>
        <p:txBody>
          <a:bodyPr vert="horz" lIns="91440" tIns="45720" rIns="91440" bIns="45720" rtlCol="0" anchor="ctr">
            <a:normAutofit/>
          </a:bodyPr>
          <a:lstStyle/>
          <a:p>
            <a:r>
              <a:rPr lang="en-US" sz="2600">
                <a:solidFill>
                  <a:schemeClr val="bg1"/>
                </a:solidFill>
              </a:rPr>
              <a:t>Four Humours Activity</a:t>
            </a:r>
          </a:p>
        </p:txBody>
      </p:sp>
      <p:sp>
        <p:nvSpPr>
          <p:cNvPr id="1039" name="Rectangle 1038">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7962" y="517571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41" name="Rectangle 1040">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722114" y="5495733"/>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45917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9F83E0-8247-4585-B0CF-F390E80AF0CD}"/>
              </a:ext>
            </a:extLst>
          </p:cNvPr>
          <p:cNvSpPr>
            <a:spLocks noGrp="1"/>
          </p:cNvSpPr>
          <p:nvPr>
            <p:ph type="title"/>
          </p:nvPr>
        </p:nvSpPr>
        <p:spPr>
          <a:xfrm>
            <a:off x="841246" y="978619"/>
            <a:ext cx="5991244" cy="1106424"/>
          </a:xfrm>
        </p:spPr>
        <p:txBody>
          <a:bodyPr>
            <a:normAutofit/>
          </a:bodyPr>
          <a:lstStyle/>
          <a:p>
            <a:r>
              <a:rPr lang="en-GB" sz="3200"/>
              <a:t>Greek Influence on Modern Understanding</a:t>
            </a:r>
          </a:p>
        </p:txBody>
      </p:sp>
      <p:sp>
        <p:nvSpPr>
          <p:cNvPr id="8"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64E983E-7256-40A0-8FA5-912AE5F91EDE}"/>
              </a:ext>
            </a:extLst>
          </p:cNvPr>
          <p:cNvSpPr>
            <a:spLocks noGrp="1"/>
          </p:cNvSpPr>
          <p:nvPr>
            <p:ph idx="1"/>
          </p:nvPr>
        </p:nvSpPr>
        <p:spPr>
          <a:xfrm>
            <a:off x="841248" y="2252870"/>
            <a:ext cx="5993892" cy="3560251"/>
          </a:xfrm>
        </p:spPr>
        <p:txBody>
          <a:bodyPr vert="horz" lIns="91440" tIns="45720" rIns="91440" bIns="45720" rtlCol="0">
            <a:normAutofit/>
          </a:bodyPr>
          <a:lstStyle/>
          <a:p>
            <a:r>
              <a:rPr lang="en-GB" sz="1800"/>
              <a:t>Greek philosophy and Western European medicinal understanding (14th century – 19th century).</a:t>
            </a:r>
          </a:p>
          <a:p>
            <a:r>
              <a:rPr lang="en-GB" sz="1800"/>
              <a:t>Ideas of Freud</a:t>
            </a:r>
          </a:p>
          <a:p>
            <a:r>
              <a:rPr lang="en-GB" sz="1800"/>
              <a:t>Distinct symptoms and treatments for different psychological disorders</a:t>
            </a:r>
          </a:p>
          <a:p>
            <a:r>
              <a:rPr lang="en-GB" sz="1800"/>
              <a:t>Galen</a:t>
            </a:r>
          </a:p>
        </p:txBody>
      </p:sp>
      <p:pic>
        <p:nvPicPr>
          <p:cNvPr id="4" name="Picture 4" descr="A picture containing text, book&#10;&#10;Description automatically generated">
            <a:extLst>
              <a:ext uri="{FF2B5EF4-FFF2-40B4-BE49-F238E27FC236}">
                <a16:creationId xmlns:a16="http://schemas.microsoft.com/office/drawing/2014/main" id="{1C1EF0A2-F8CB-4EB6-9D03-749B40CB5155}"/>
              </a:ext>
            </a:extLst>
          </p:cNvPr>
          <p:cNvPicPr>
            <a:picLocks noChangeAspect="1"/>
          </p:cNvPicPr>
          <p:nvPr/>
        </p:nvPicPr>
        <p:blipFill>
          <a:blip r:embed="rId3"/>
          <a:stretch>
            <a:fillRect/>
          </a:stretch>
        </p:blipFill>
        <p:spPr>
          <a:xfrm>
            <a:off x="7679814" y="717892"/>
            <a:ext cx="4097657" cy="5321632"/>
          </a:xfrm>
          <a:prstGeom prst="rect">
            <a:avLst/>
          </a:prstGeom>
        </p:spPr>
      </p:pic>
    </p:spTree>
    <p:extLst>
      <p:ext uri="{BB962C8B-B14F-4D97-AF65-F5344CB8AC3E}">
        <p14:creationId xmlns:p14="http://schemas.microsoft.com/office/powerpoint/2010/main" val="28141888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reptile&#10;&#10;Description automatically generated">
            <a:extLst>
              <a:ext uri="{FF2B5EF4-FFF2-40B4-BE49-F238E27FC236}">
                <a16:creationId xmlns:a16="http://schemas.microsoft.com/office/drawing/2014/main" id="{397025CA-84DB-4C15-8C75-F2E4B2A45FA6}"/>
              </a:ext>
            </a:extLst>
          </p:cNvPr>
          <p:cNvPicPr>
            <a:picLocks noChangeAspect="1"/>
          </p:cNvPicPr>
          <p:nvPr/>
        </p:nvPicPr>
        <p:blipFill rotWithShape="1">
          <a:blip r:embed="rId3"/>
          <a:srcRect t="6170" r="1" b="1"/>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C84A587-0EFF-49AC-ADE1-80A2FB640D26}"/>
              </a:ext>
            </a:extLst>
          </p:cNvPr>
          <p:cNvSpPr>
            <a:spLocks noGrp="1"/>
          </p:cNvSpPr>
          <p:nvPr>
            <p:ph type="title"/>
          </p:nvPr>
        </p:nvSpPr>
        <p:spPr>
          <a:xfrm>
            <a:off x="374904" y="856488"/>
            <a:ext cx="4992624" cy="1243584"/>
          </a:xfrm>
        </p:spPr>
        <p:txBody>
          <a:bodyPr anchor="ctr">
            <a:normAutofit/>
          </a:bodyPr>
          <a:lstStyle/>
          <a:p>
            <a:r>
              <a:rPr lang="en-GB" sz="3400"/>
              <a:t>Summary</a:t>
            </a:r>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B275180-4C9E-4A8E-8CCD-4EBA5C3767AB}"/>
              </a:ext>
            </a:extLst>
          </p:cNvPr>
          <p:cNvSpPr>
            <a:spLocks noGrp="1"/>
          </p:cNvSpPr>
          <p:nvPr>
            <p:ph idx="1"/>
          </p:nvPr>
        </p:nvSpPr>
        <p:spPr>
          <a:xfrm>
            <a:off x="374904" y="2522949"/>
            <a:ext cx="5065776" cy="3402363"/>
          </a:xfrm>
        </p:spPr>
        <p:txBody>
          <a:bodyPr vert="horz" lIns="91440" tIns="45720" rIns="91440" bIns="45720" rtlCol="0" anchor="t">
            <a:normAutofit/>
          </a:bodyPr>
          <a:lstStyle/>
          <a:p>
            <a:r>
              <a:rPr lang="en-GB" sz="1800"/>
              <a:t>Pre-historic ideas and trepannation</a:t>
            </a:r>
          </a:p>
          <a:p>
            <a:r>
              <a:rPr lang="en-GB" sz="1800"/>
              <a:t>Early Greek ideas about medicine and treatment</a:t>
            </a:r>
          </a:p>
        </p:txBody>
      </p:sp>
    </p:spTree>
    <p:extLst>
      <p:ext uri="{BB962C8B-B14F-4D97-AF65-F5344CB8AC3E}">
        <p14:creationId xmlns:p14="http://schemas.microsoft.com/office/powerpoint/2010/main" val="15606782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21">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A71ECE-A6AC-4D2B-942B-94A9EF49B056}"/>
              </a:ext>
            </a:extLst>
          </p:cNvPr>
          <p:cNvSpPr>
            <a:spLocks noGrp="1"/>
          </p:cNvSpPr>
          <p:nvPr>
            <p:ph type="title"/>
          </p:nvPr>
        </p:nvSpPr>
        <p:spPr>
          <a:xfrm>
            <a:off x="612648" y="1078992"/>
            <a:ext cx="6268770" cy="1536192"/>
          </a:xfrm>
        </p:spPr>
        <p:txBody>
          <a:bodyPr anchor="b">
            <a:normAutofit/>
          </a:bodyPr>
          <a:lstStyle/>
          <a:p>
            <a:r>
              <a:rPr lang="en-GB" sz="5200"/>
              <a:t>Further Reading</a:t>
            </a:r>
          </a:p>
        </p:txBody>
      </p:sp>
      <p:sp>
        <p:nvSpPr>
          <p:cNvPr id="20" name="Rectangle 23">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5">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5DC192D-4AF5-4815-A2F8-7B76696F1EE9}"/>
              </a:ext>
            </a:extLst>
          </p:cNvPr>
          <p:cNvSpPr>
            <a:spLocks noGrp="1"/>
          </p:cNvSpPr>
          <p:nvPr>
            <p:ph idx="1"/>
          </p:nvPr>
        </p:nvSpPr>
        <p:spPr>
          <a:xfrm>
            <a:off x="615458" y="3355848"/>
            <a:ext cx="6268770" cy="2825496"/>
          </a:xfrm>
        </p:spPr>
        <p:txBody>
          <a:bodyPr vert="horz" lIns="91440" tIns="45720" rIns="91440" bIns="45720" rtlCol="0" anchor="t">
            <a:normAutofit fontScale="55000" lnSpcReduction="20000"/>
          </a:bodyPr>
          <a:lstStyle/>
          <a:p>
            <a:pPr marL="0" indent="0">
              <a:lnSpc>
                <a:spcPct val="100000"/>
              </a:lnSpc>
              <a:buNone/>
            </a:pPr>
            <a:r>
              <a:rPr lang="en-GB" sz="1700" b="1" i="1" dirty="0" err="1">
                <a:ea typeface="+mn-lt"/>
                <a:cs typeface="+mn-lt"/>
              </a:rPr>
              <a:t>Akiskal</a:t>
            </a:r>
            <a:r>
              <a:rPr lang="en-GB" sz="1700" b="1" i="1" dirty="0">
                <a:ea typeface="+mn-lt"/>
                <a:cs typeface="+mn-lt"/>
              </a:rPr>
              <a:t>. H. S. &amp; </a:t>
            </a:r>
            <a:r>
              <a:rPr lang="en-GB" sz="1700" b="1" i="1" dirty="0" err="1">
                <a:ea typeface="+mn-lt"/>
                <a:cs typeface="+mn-lt"/>
              </a:rPr>
              <a:t>Akiskal</a:t>
            </a:r>
            <a:r>
              <a:rPr lang="en-GB" sz="1700" b="1" i="1" dirty="0">
                <a:ea typeface="+mn-lt"/>
                <a:cs typeface="+mn-lt"/>
              </a:rPr>
              <a:t>, K. K. 2007. In search of Aristotle: Temperament, human nature, melancholia, creativity and eminence. Journal of Affective Disorders, 100, 1–6.</a:t>
            </a:r>
            <a:endParaRPr lang="en-GB" sz="1700" b="1" i="1" dirty="0"/>
          </a:p>
          <a:p>
            <a:pPr marL="0" indent="0">
              <a:lnSpc>
                <a:spcPct val="100000"/>
              </a:lnSpc>
              <a:buNone/>
            </a:pPr>
            <a:r>
              <a:rPr lang="en-GB" sz="1700" dirty="0"/>
              <a:t>This is quite a wordy paper and you might find it a little challenging at this point but have a look and see if you can pick up on some of the themes.</a:t>
            </a:r>
            <a:endParaRPr lang="en-GB" sz="1700" i="1" dirty="0"/>
          </a:p>
          <a:p>
            <a:pPr>
              <a:lnSpc>
                <a:spcPct val="100000"/>
              </a:lnSpc>
              <a:buNone/>
            </a:pPr>
            <a:r>
              <a:rPr lang="en-GB" sz="1700" b="1" i="1" dirty="0">
                <a:ea typeface="+mn-lt"/>
                <a:cs typeface="+mn-lt"/>
              </a:rPr>
              <a:t>Bynum, B. 2000. Discarded diagnoses: </a:t>
            </a:r>
            <a:r>
              <a:rPr lang="en-GB" sz="1700" b="1" i="1" dirty="0" err="1">
                <a:ea typeface="+mn-lt"/>
                <a:cs typeface="+mn-lt"/>
              </a:rPr>
              <a:t>Phrenitis</a:t>
            </a:r>
            <a:r>
              <a:rPr lang="en-GB" sz="1700" b="1" i="1" dirty="0">
                <a:ea typeface="+mn-lt"/>
                <a:cs typeface="+mn-lt"/>
              </a:rPr>
              <a:t>: What’s in a name? The Lancet, 356, 1936.</a:t>
            </a:r>
            <a:endParaRPr lang="en-GB" sz="1700" b="1" i="1" dirty="0"/>
          </a:p>
          <a:p>
            <a:pPr>
              <a:lnSpc>
                <a:spcPct val="100000"/>
              </a:lnSpc>
              <a:buNone/>
            </a:pPr>
            <a:r>
              <a:rPr lang="en-GB" sz="1700" dirty="0"/>
              <a:t>A small article that discusses the origin of the term </a:t>
            </a:r>
            <a:r>
              <a:rPr lang="en-GB" sz="1700" dirty="0" err="1"/>
              <a:t>Phrenitis</a:t>
            </a:r>
            <a:endParaRPr lang="en-GB" sz="1700" i="1" dirty="0"/>
          </a:p>
          <a:p>
            <a:pPr>
              <a:lnSpc>
                <a:spcPct val="100000"/>
              </a:lnSpc>
              <a:buNone/>
            </a:pPr>
            <a:r>
              <a:rPr lang="en-GB" sz="1700" dirty="0"/>
              <a:t>I have put both articles on Moodle for now, but please start to use the Online Resource list for the provided reading links.</a:t>
            </a:r>
          </a:p>
          <a:p>
            <a:pPr>
              <a:lnSpc>
                <a:spcPct val="100000"/>
              </a:lnSpc>
              <a:buNone/>
            </a:pPr>
            <a:r>
              <a:rPr lang="en-GB" sz="1700" b="1" i="1" dirty="0"/>
              <a:t>Howard, A. (2000) What can philosophy offer Counselling and Psychotherapy?. British Journal of Guidance and Counselling, 28, 3.</a:t>
            </a:r>
          </a:p>
          <a:p>
            <a:pPr>
              <a:lnSpc>
                <a:spcPct val="100000"/>
              </a:lnSpc>
              <a:buNone/>
            </a:pPr>
            <a:r>
              <a:rPr lang="en-GB" sz="1700" dirty="0"/>
              <a:t>A fairly straightforward read, reflecting on the philosophical roots of Counselling and Psychotherapy.</a:t>
            </a:r>
          </a:p>
          <a:p>
            <a:pPr>
              <a:lnSpc>
                <a:spcPct val="100000"/>
              </a:lnSpc>
              <a:buNone/>
            </a:pPr>
            <a:r>
              <a:rPr lang="en-GB" sz="1700" b="1" dirty="0">
                <a:latin typeface="+mj-lt"/>
              </a:rPr>
              <a:t>Scull, A. (2016). </a:t>
            </a:r>
            <a:r>
              <a:rPr lang="en-GB" sz="1700" b="1" i="1" dirty="0">
                <a:latin typeface="+mj-lt"/>
              </a:rPr>
              <a:t>Madness in civilization : A cultural history of insanity from the Bible to Freud, from the madhouse to modern medicine</a:t>
            </a:r>
            <a:r>
              <a:rPr lang="en-GB" sz="1700" b="1" dirty="0">
                <a:latin typeface="+mj-lt"/>
              </a:rPr>
              <a:t>. </a:t>
            </a:r>
            <a:r>
              <a:rPr lang="en-GB" sz="1700" b="1" i="1" dirty="0">
                <a:latin typeface="+mj-lt"/>
              </a:rPr>
              <a:t>London: Thames and Hudson (p26-47)</a:t>
            </a:r>
          </a:p>
          <a:p>
            <a:pPr>
              <a:lnSpc>
                <a:spcPct val="100000"/>
              </a:lnSpc>
              <a:buNone/>
            </a:pPr>
            <a:r>
              <a:rPr lang="en-GB" sz="1700" dirty="0">
                <a:latin typeface="+mj-lt"/>
              </a:rPr>
              <a:t>This is the Core textbook for this module and I would recommend that you aim to obtain a copy of your own as we will be returning to it throughout the module.</a:t>
            </a:r>
          </a:p>
          <a:p>
            <a:pPr>
              <a:lnSpc>
                <a:spcPct val="100000"/>
              </a:lnSpc>
              <a:buNone/>
            </a:pPr>
            <a:endParaRPr lang="en-GB" sz="1700" dirty="0"/>
          </a:p>
          <a:p>
            <a:pPr marL="0" indent="0">
              <a:lnSpc>
                <a:spcPct val="100000"/>
              </a:lnSpc>
              <a:buNone/>
            </a:pPr>
            <a:endParaRPr lang="en-GB" sz="1700" dirty="0"/>
          </a:p>
          <a:p>
            <a:pPr>
              <a:lnSpc>
                <a:spcPct val="100000"/>
              </a:lnSpc>
            </a:pPr>
            <a:endParaRPr lang="en-GB" sz="1700" dirty="0"/>
          </a:p>
        </p:txBody>
      </p:sp>
      <p:pic>
        <p:nvPicPr>
          <p:cNvPr id="4" name="Picture 4" descr="A stack of flyers on a table&#10;&#10;Description automatically generated">
            <a:extLst>
              <a:ext uri="{FF2B5EF4-FFF2-40B4-BE49-F238E27FC236}">
                <a16:creationId xmlns:a16="http://schemas.microsoft.com/office/drawing/2014/main" id="{938694DF-C91B-4830-A45F-E029E2F0DF0C}"/>
              </a:ext>
            </a:extLst>
          </p:cNvPr>
          <p:cNvPicPr>
            <a:picLocks noChangeAspect="1"/>
          </p:cNvPicPr>
          <p:nvPr/>
        </p:nvPicPr>
        <p:blipFill rotWithShape="1">
          <a:blip r:embed="rId3"/>
          <a:srcRect l="24227" r="31895" b="-1"/>
          <a:stretch/>
        </p:blipFill>
        <p:spPr>
          <a:xfrm>
            <a:off x="7684006" y="10"/>
            <a:ext cx="4507993" cy="6857990"/>
          </a:xfrm>
          <a:prstGeom prst="rect">
            <a:avLst/>
          </a:prstGeom>
        </p:spPr>
      </p:pic>
    </p:spTree>
    <p:extLst>
      <p:ext uri="{BB962C8B-B14F-4D97-AF65-F5344CB8AC3E}">
        <p14:creationId xmlns:p14="http://schemas.microsoft.com/office/powerpoint/2010/main" val="27855469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Scull, A. (2016). </a:t>
            </a:r>
            <a:r>
              <a:rPr lang="en-GB" i="1" dirty="0"/>
              <a:t>Madness in civilization : A cultural history of insanity from the Bible to Freud, from the madhouse to modern medicine</a:t>
            </a:r>
            <a:r>
              <a:rPr lang="en-GB" dirty="0"/>
              <a:t>. </a:t>
            </a:r>
            <a:r>
              <a:rPr lang="en-GB" i="1" dirty="0"/>
              <a:t>London: Thames and Hudson</a:t>
            </a:r>
          </a:p>
          <a:p>
            <a:r>
              <a:rPr lang="en-GB" dirty="0"/>
              <a:t>Tyson, P., </a:t>
            </a:r>
            <a:r>
              <a:rPr lang="en-GB" dirty="0" err="1"/>
              <a:t>Khanam</a:t>
            </a:r>
            <a:r>
              <a:rPr lang="en-GB" dirty="0"/>
              <a:t> Davies, S. and Torn, A (2020) Madness. History, Concepts and Controversies. Oxon: Routledge.</a:t>
            </a:r>
          </a:p>
          <a:p>
            <a:pPr marL="0" indent="0">
              <a:buNone/>
            </a:pPr>
            <a:endParaRPr lang="en-GB" dirty="0"/>
          </a:p>
        </p:txBody>
      </p:sp>
    </p:spTree>
    <p:extLst>
      <p:ext uri="{BB962C8B-B14F-4D97-AF65-F5344CB8AC3E}">
        <p14:creationId xmlns:p14="http://schemas.microsoft.com/office/powerpoint/2010/main" val="1926830367"/>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3697</TotalTime>
  <Words>3577</Words>
  <Application>Microsoft Office PowerPoint</Application>
  <PresentationFormat>Widescreen</PresentationFormat>
  <Paragraphs>207</Paragraphs>
  <Slides>38</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Avenir Next LT Pro</vt:lpstr>
      <vt:lpstr>Calibri</vt:lpstr>
      <vt:lpstr>AccentBoxVTI</vt:lpstr>
      <vt:lpstr>History of Counselling  Beliefs and Views of Madness in the Prehistoric and Ancient World</vt:lpstr>
      <vt:lpstr>Where do you think the history starts?</vt:lpstr>
      <vt:lpstr>The Language of Mental Health</vt:lpstr>
      <vt:lpstr>Long history...</vt:lpstr>
      <vt:lpstr>Lecture One</vt:lpstr>
      <vt:lpstr>Pre-historic Understanding of the Brain</vt:lpstr>
      <vt:lpstr>The legacy of Paul Broca (1824-1880)</vt:lpstr>
      <vt:lpstr>Take a listen</vt:lpstr>
      <vt:lpstr>Belief in spirits and demons</vt:lpstr>
      <vt:lpstr>The Ancient Greeks and Madness</vt:lpstr>
      <vt:lpstr>The Influence of Ancient Greece</vt:lpstr>
      <vt:lpstr>Ancient Greek gods</vt:lpstr>
      <vt:lpstr>The Greeks and Madness</vt:lpstr>
      <vt:lpstr>Greek narratives and madness</vt:lpstr>
      <vt:lpstr>Greek Magico-Religious Medicine</vt:lpstr>
      <vt:lpstr>Madness and the Natural World</vt:lpstr>
      <vt:lpstr>Ancient Greek Philosophers</vt:lpstr>
      <vt:lpstr>What is your understanding of Epilepsy?</vt:lpstr>
      <vt:lpstr>Early Greek understanding of Epilepsy</vt:lpstr>
      <vt:lpstr>Sacred Disease and Hippocrates</vt:lpstr>
      <vt:lpstr>Sacred Disease</vt:lpstr>
      <vt:lpstr>The Sacred Disease</vt:lpstr>
      <vt:lpstr>READING</vt:lpstr>
      <vt:lpstr>The Hippocratic Corpus – The Four Humours</vt:lpstr>
      <vt:lpstr>Hippocratic Texts</vt:lpstr>
      <vt:lpstr>Brief Introduction to the Four Humours</vt:lpstr>
      <vt:lpstr>The Four Humours</vt:lpstr>
      <vt:lpstr>Listen</vt:lpstr>
      <vt:lpstr>The Sacred Disease and Hippocratic Ideas</vt:lpstr>
      <vt:lpstr>Madness</vt:lpstr>
      <vt:lpstr>Question</vt:lpstr>
      <vt:lpstr>Hysteria – the female disorder!</vt:lpstr>
      <vt:lpstr>Treatments for madness</vt:lpstr>
      <vt:lpstr>Four Humours Activity</vt:lpstr>
      <vt:lpstr>Greek Influence on Modern Understanding</vt:lpstr>
      <vt:lpstr>Summary</vt:lpstr>
      <vt:lpstr>Further Reading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1677</cp:revision>
  <dcterms:created xsi:type="dcterms:W3CDTF">2020-09-23T20:07:54Z</dcterms:created>
  <dcterms:modified xsi:type="dcterms:W3CDTF">2022-10-04T19:33:56Z</dcterms:modified>
</cp:coreProperties>
</file>