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heme/themeOverride1.xml" ContentType="application/vnd.openxmlformats-officedocument.themeOverr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heme/themeOverride2.xml" ContentType="application/vnd.openxmlformats-officedocument.themeOverride+xml"/>
  <Override PartName="/ppt/notesSlides/notesSlide16.xml" ContentType="application/vnd.openxmlformats-officedocument.presentationml.notesSlide+xml"/>
  <Override PartName="/ppt/theme/themeOverride3.xml" ContentType="application/vnd.openxmlformats-officedocument.themeOverride+xml"/>
  <Override PartName="/ppt/notesSlides/notesSlide17.xml" ContentType="application/vnd.openxmlformats-officedocument.presentationml.notesSlide+xml"/>
  <Override PartName="/ppt/theme/themeOverride4.xml" ContentType="application/vnd.openxmlformats-officedocument.themeOverride+xml"/>
  <Override PartName="/ppt/notesSlides/notesSlide18.xml" ContentType="application/vnd.openxmlformats-officedocument.presentationml.notesSlide+xml"/>
  <Override PartName="/ppt/theme/themeOverride5.xml" ContentType="application/vnd.openxmlformats-officedocument.themeOverr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heme/themeOverride6.xml" ContentType="application/vnd.openxmlformats-officedocument.themeOverride+xml"/>
  <Override PartName="/ppt/notesSlides/notesSlide21.xml" ContentType="application/vnd.openxmlformats-officedocument.presentationml.notesSlide+xml"/>
  <Override PartName="/ppt/theme/themeOverride7.xml" ContentType="application/vnd.openxmlformats-officedocument.themeOverr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4865" r:id="rId6"/>
    <p:sldMasterId id="2147484933" r:id="rId7"/>
  </p:sldMasterIdLst>
  <p:notesMasterIdLst>
    <p:notesMasterId r:id="rId50"/>
  </p:notesMasterIdLst>
  <p:handoutMasterIdLst>
    <p:handoutMasterId r:id="rId51"/>
  </p:handoutMasterIdLst>
  <p:sldIdLst>
    <p:sldId id="618" r:id="rId8"/>
    <p:sldId id="698" r:id="rId9"/>
    <p:sldId id="701" r:id="rId10"/>
    <p:sldId id="699" r:id="rId11"/>
    <p:sldId id="700" r:id="rId12"/>
    <p:sldId id="593" r:id="rId13"/>
    <p:sldId id="437" r:id="rId14"/>
    <p:sldId id="620" r:id="rId15"/>
    <p:sldId id="621" r:id="rId16"/>
    <p:sldId id="347" r:id="rId17"/>
    <p:sldId id="702" r:id="rId18"/>
    <p:sldId id="622" r:id="rId19"/>
    <p:sldId id="694" r:id="rId20"/>
    <p:sldId id="696" r:id="rId21"/>
    <p:sldId id="695" r:id="rId22"/>
    <p:sldId id="693" r:id="rId23"/>
    <p:sldId id="628" r:id="rId24"/>
    <p:sldId id="301" r:id="rId25"/>
    <p:sldId id="619" r:id="rId26"/>
    <p:sldId id="430" r:id="rId27"/>
    <p:sldId id="623" r:id="rId28"/>
    <p:sldId id="697" r:id="rId29"/>
    <p:sldId id="300" r:id="rId30"/>
    <p:sldId id="624" r:id="rId31"/>
    <p:sldId id="629" r:id="rId32"/>
    <p:sldId id="692" r:id="rId33"/>
    <p:sldId id="630" r:id="rId34"/>
    <p:sldId id="631" r:id="rId35"/>
    <p:sldId id="626" r:id="rId36"/>
    <p:sldId id="632" r:id="rId37"/>
    <p:sldId id="326" r:id="rId38"/>
    <p:sldId id="452" r:id="rId39"/>
    <p:sldId id="633" r:id="rId40"/>
    <p:sldId id="453" r:id="rId41"/>
    <p:sldId id="319" r:id="rId42"/>
    <p:sldId id="332" r:id="rId43"/>
    <p:sldId id="321" r:id="rId44"/>
    <p:sldId id="634" r:id="rId45"/>
    <p:sldId id="627" r:id="rId46"/>
    <p:sldId id="256" r:id="rId47"/>
    <p:sldId id="259" r:id="rId48"/>
    <p:sldId id="306" r:id="rId49"/>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A3156-FA5C-3F16-9E72-DBE2871B8039}" v="20" dt="2024-09-23T10:47:59.972"/>
    <p1510:client id="{A59906C9-9281-E9D2-0B8A-CDD503211523}" v="7" dt="2024-09-23T10:23:22.2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56840" autoAdjust="0"/>
  </p:normalViewPr>
  <p:slideViewPr>
    <p:cSldViewPr>
      <p:cViewPr varScale="1">
        <p:scale>
          <a:sx n="59" d="100"/>
          <a:sy n="59" d="100"/>
        </p:scale>
        <p:origin x="3720" y="184"/>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viewProps" Target="viewProps.xml"/><Relationship Id="rId5" Type="http://schemas.openxmlformats.org/officeDocument/2006/relationships/slideMaster" Target="slideMasters/slideMaster1.xml"/><Relationship Id="rId19" Type="http://schemas.openxmlformats.org/officeDocument/2006/relationships/slide" Target="slides/slide12.xml"/><Relationship Id="rId4" Type="http://schemas.openxmlformats.org/officeDocument/2006/relationships/customXml" Target="../customXml/item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microsoft.com/office/2016/11/relationships/changesInfo" Target="changesInfos/changesInfo1.xml"/><Relationship Id="rId8" Type="http://schemas.openxmlformats.org/officeDocument/2006/relationships/slide" Target="slides/slide1.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microsoft.com/office/2015/10/relationships/revisionInfo" Target="revisionInfo.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n Cross" userId="S::kencross@sso.group::a8551758-715d-46e1-81f1-65fef4c6b7b3" providerId="AD" clId="Web-{A59906C9-9281-E9D2-0B8A-CDD503211523}"/>
    <pc:docChg chg="modSld">
      <pc:chgData name="Ken Cross" userId="S::kencross@sso.group::a8551758-715d-46e1-81f1-65fef4c6b7b3" providerId="AD" clId="Web-{A59906C9-9281-E9D2-0B8A-CDD503211523}" dt="2024-09-23T10:23:22.283" v="2" actId="20577"/>
      <pc:docMkLst>
        <pc:docMk/>
      </pc:docMkLst>
      <pc:sldChg chg="modSp">
        <pc:chgData name="Ken Cross" userId="S::kencross@sso.group::a8551758-715d-46e1-81f1-65fef4c6b7b3" providerId="AD" clId="Web-{A59906C9-9281-E9D2-0B8A-CDD503211523}" dt="2024-09-23T10:23:22.283" v="2" actId="20577"/>
        <pc:sldMkLst>
          <pc:docMk/>
          <pc:sldMk cId="0" sldId="628"/>
        </pc:sldMkLst>
        <pc:spChg chg="mod">
          <ac:chgData name="Ken Cross" userId="S::kencross@sso.group::a8551758-715d-46e1-81f1-65fef4c6b7b3" providerId="AD" clId="Web-{A59906C9-9281-E9D2-0B8A-CDD503211523}" dt="2024-09-23T10:23:22.283" v="2" actId="20577"/>
          <ac:spMkLst>
            <pc:docMk/>
            <pc:sldMk cId="0" sldId="628"/>
            <ac:spMk id="28674" creationId="{6DD154DC-8187-B775-8A50-3C8E401E86CE}"/>
          </ac:spMkLst>
        </pc:spChg>
      </pc:sldChg>
    </pc:docChg>
  </pc:docChgLst>
  <pc:docChgLst>
    <pc:chgData name="Ken Cross" userId="S::kencross@sso.group::a8551758-715d-46e1-81f1-65fef4c6b7b3" providerId="AD" clId="Web-{033A3156-FA5C-3F16-9E72-DBE2871B8039}"/>
    <pc:docChg chg="modSld">
      <pc:chgData name="Ken Cross" userId="S::kencross@sso.group::a8551758-715d-46e1-81f1-65fef4c6b7b3" providerId="AD" clId="Web-{033A3156-FA5C-3F16-9E72-DBE2871B8039}" dt="2024-09-23T10:47:59.972" v="14" actId="1076"/>
      <pc:docMkLst>
        <pc:docMk/>
      </pc:docMkLst>
      <pc:sldChg chg="modSp">
        <pc:chgData name="Ken Cross" userId="S::kencross@sso.group::a8551758-715d-46e1-81f1-65fef4c6b7b3" providerId="AD" clId="Web-{033A3156-FA5C-3F16-9E72-DBE2871B8039}" dt="2024-09-23T10:47:59.972" v="14" actId="1076"/>
        <pc:sldMkLst>
          <pc:docMk/>
          <pc:sldMk cId="0" sldId="628"/>
        </pc:sldMkLst>
        <pc:spChg chg="mod">
          <ac:chgData name="Ken Cross" userId="S::kencross@sso.group::a8551758-715d-46e1-81f1-65fef4c6b7b3" providerId="AD" clId="Web-{033A3156-FA5C-3F16-9E72-DBE2871B8039}" dt="2024-09-23T10:47:56.035" v="13" actId="1076"/>
          <ac:spMkLst>
            <pc:docMk/>
            <pc:sldMk cId="0" sldId="628"/>
            <ac:spMk id="28674" creationId="{6DD154DC-8187-B775-8A50-3C8E401E86CE}"/>
          </ac:spMkLst>
        </pc:spChg>
        <pc:picChg chg="mod">
          <ac:chgData name="Ken Cross" userId="S::kencross@sso.group::a8551758-715d-46e1-81f1-65fef4c6b7b3" providerId="AD" clId="Web-{033A3156-FA5C-3F16-9E72-DBE2871B8039}" dt="2024-09-23T10:47:59.972" v="14" actId="1076"/>
          <ac:picMkLst>
            <pc:docMk/>
            <pc:sldMk cId="0" sldId="628"/>
            <ac:picMk id="28676" creationId="{A560363B-DB2F-BEAB-61FE-29B52A97056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11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12</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17</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22</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32</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37</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39</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image" Target="../media/image280.png"/><Relationship Id="rId5" Type="http://schemas.openxmlformats.org/officeDocument/2006/relationships/image" Target="../media/image270.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emf"/><Relationship Id="rId7"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37.png"/><Relationship Id="rId4" Type="http://schemas.openxmlformats.org/officeDocument/2006/relationships/image" Target="../media/image36.emf"/></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0.jpeg"/><Relationship Id="rId4" Type="http://schemas.openxmlformats.org/officeDocument/2006/relationships/image" Target="../media/image1.jpeg"/></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1.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1.jpeg"/></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emf"/><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
        <p:nvSpPr>
          <p:cNvPr id="9" name="TextBox 8">
            <a:extLst>
              <a:ext uri="{FF2B5EF4-FFF2-40B4-BE49-F238E27FC236}">
                <a16:creationId xmlns:a16="http://schemas.microsoft.com/office/drawing/2014/main" id="{D2082283-63B1-1BAC-EC35-70413EEA3406}"/>
              </a:ext>
            </a:extLst>
          </p:cNvPr>
          <p:cNvSpPr txBox="1"/>
          <p:nvPr/>
        </p:nvSpPr>
        <p:spPr>
          <a:xfrm>
            <a:off x="1109042" y="2492896"/>
            <a:ext cx="6925915" cy="3139321"/>
          </a:xfrm>
          <a:prstGeom prst="rect">
            <a:avLst/>
          </a:prstGeom>
          <a:solidFill>
            <a:schemeClr val="bg1"/>
          </a:solidFill>
        </p:spPr>
        <p:txBody>
          <a:bodyPr wrap="square" rtlCol="0">
            <a:spAutoFit/>
          </a:bodyPr>
          <a:lstStyle/>
          <a:p>
            <a:r>
              <a:rPr lang="en-GB" sz="1800" i="1" dirty="0">
                <a:effectLst/>
                <a:latin typeface="MuseoSans"/>
              </a:rPr>
              <a:t>“I felt confident with my training and knowledge. What I didn’t feel confident in is perhaps applying that practically because we never had the chance to do that in a simulated situation.”</a:t>
            </a:r>
            <a:r>
              <a:rPr lang="en-GB" sz="1800" dirty="0">
                <a:effectLst/>
                <a:latin typeface="MuseoSans"/>
              </a:rPr>
              <a:t>752 </a:t>
            </a:r>
          </a:p>
          <a:p>
            <a:endParaRPr lang="en-GB" dirty="0">
              <a:latin typeface="MuseoSans"/>
            </a:endParaRPr>
          </a:p>
          <a:p>
            <a:r>
              <a:rPr lang="en-GB" dirty="0">
                <a:latin typeface="MuseoSans"/>
              </a:rPr>
              <a:t>There had been failures to prepare. There had been inadequacies in training. Well‐established principles had not been ingrained in practice.</a:t>
            </a:r>
          </a:p>
          <a:p>
            <a:endParaRPr lang="en-GB" dirty="0">
              <a:latin typeface="MuseoSans"/>
            </a:endParaRPr>
          </a:p>
          <a:p>
            <a:r>
              <a:rPr lang="en-GB" sz="1800" dirty="0">
                <a:effectLst/>
                <a:latin typeface="MuseoSans"/>
              </a:rPr>
              <a:t>‘muscle memory’ requires effective training , exposure and exercising </a:t>
            </a:r>
            <a:endParaRPr lang="en-GB" dirty="0"/>
          </a:p>
          <a:p>
            <a:endParaRPr lang="en-GB" dirty="0">
              <a:latin typeface="MuseoSans"/>
            </a:endParaRPr>
          </a:p>
          <a:p>
            <a:endParaRPr lang="en-GB" dirty="0">
              <a:latin typeface="MuseoSans"/>
            </a:endParaRPr>
          </a:p>
          <a:p>
            <a:pPr algn="ctr"/>
            <a:r>
              <a:rPr lang="en-GB" dirty="0">
                <a:effectLst/>
                <a:latin typeface="MuseoSans"/>
              </a:rPr>
              <a:t>Manchester Arena Inquest</a:t>
            </a:r>
            <a:endParaRPr lang="en-GB" dirty="0">
              <a:effectLst/>
            </a:endParaRPr>
          </a:p>
        </p:txBody>
      </p:sp>
    </p:spTree>
    <p:extLst>
      <p:ext uri="{BB962C8B-B14F-4D97-AF65-F5344CB8AC3E}">
        <p14:creationId xmlns:p14="http://schemas.microsoft.com/office/powerpoint/2010/main" val="1702306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420645"/>
            <a:ext cx="6408738" cy="5324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400" dirty="0">
                <a:latin typeface="Arial"/>
                <a:ea typeface="ＭＳ Ｐゴシック"/>
                <a:cs typeface="Arial"/>
              </a:rPr>
              <a:t> Blast Wave</a:t>
            </a:r>
            <a:endParaRPr lang="en-US" dirty="0">
              <a:latin typeface="Arial"/>
              <a:ea typeface="ＭＳ Ｐゴシック"/>
              <a:cs typeface="Arial"/>
            </a:endParaRPr>
          </a:p>
          <a:p>
            <a:pPr lvl="1">
              <a:spcBef>
                <a:spcPct val="0"/>
              </a:spcBef>
              <a:buClrTx/>
              <a:buFontTx/>
              <a:buChar char="•"/>
            </a:pPr>
            <a:r>
              <a:rPr lang="en-GB" altLang="en-US" sz="2000" dirty="0">
                <a:latin typeface="Arial"/>
                <a:ea typeface="ＭＳ Ｐゴシック"/>
                <a:cs typeface="Arial"/>
              </a:rPr>
              <a:t>700 tonnes per square inch in a millisecond</a:t>
            </a:r>
          </a:p>
          <a:p>
            <a:pPr lvl="1">
              <a:spcBef>
                <a:spcPct val="0"/>
              </a:spcBef>
              <a:buClrTx/>
              <a:buFontTx/>
              <a:buChar char="•"/>
            </a:pPr>
            <a:r>
              <a:rPr lang="en-GB" sz="2000" dirty="0">
                <a:latin typeface="Arial"/>
                <a:ea typeface="ＭＳ Ｐゴシック"/>
                <a:cs typeface="Arial"/>
              </a:rPr>
              <a:t>i.e. the weight of 116 male Savannah elephants on one square inch</a:t>
            </a:r>
            <a:endParaRPr lang="en-GB" sz="2000"/>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sz="2000" dirty="0">
                <a:latin typeface="Arial"/>
                <a:ea typeface="ＭＳ Ｐゴシック"/>
                <a:cs typeface="Arial"/>
              </a:rPr>
              <a:t>Primary</a:t>
            </a:r>
          </a:p>
          <a:p>
            <a:pPr lvl="1">
              <a:spcBef>
                <a:spcPct val="0"/>
              </a:spcBef>
              <a:buClrTx/>
              <a:buFontTx/>
              <a:buChar char="•"/>
            </a:pPr>
            <a:r>
              <a:rPr lang="en-GB" altLang="en-US" sz="2000" dirty="0">
                <a:latin typeface="Arial"/>
                <a:ea typeface="ＭＳ Ｐゴシック"/>
                <a:cs typeface="Arial"/>
              </a:rPr>
              <a:t>Secondary</a:t>
            </a:r>
          </a:p>
          <a:p>
            <a:pPr lvl="1">
              <a:spcBef>
                <a:spcPct val="0"/>
              </a:spcBef>
              <a:buClrTx/>
              <a:buFontTx/>
              <a:buChar char="•"/>
            </a:pPr>
            <a:endParaRPr lang="en-GB" altLang="en-US" sz="2100" dirty="0"/>
          </a:p>
          <a:p>
            <a:pPr marL="285750" indent="-285750">
              <a:spcBef>
                <a:spcPct val="0"/>
              </a:spcBef>
              <a:buFont typeface="Wingdings"/>
              <a:buChar char="•"/>
            </a:pPr>
            <a:r>
              <a:rPr lang="en-GB" altLang="en-US" sz="2400" dirty="0">
                <a:latin typeface="Arial"/>
                <a:ea typeface="ＭＳ Ｐゴシック"/>
                <a:cs typeface="Arial"/>
              </a:rPr>
              <a:t> </a:t>
            </a:r>
            <a:r>
              <a:rPr lang="en-GB" sz="2400" dirty="0">
                <a:latin typeface="Arial"/>
                <a:ea typeface="ＭＳ Ｐゴシック"/>
                <a:cs typeface="Arial"/>
              </a:rPr>
              <a:t>Ground Shock</a:t>
            </a:r>
            <a:endParaRPr lang="en-GB" sz="2400" dirty="0">
              <a:solidFill>
                <a:srgbClr val="000000"/>
              </a:solidFill>
              <a:latin typeface="Arial"/>
              <a:ea typeface="ＭＳ Ｐゴシック"/>
              <a:cs typeface="Arial"/>
            </a:endParaRPr>
          </a:p>
          <a:p>
            <a:pPr lvl="1" indent="0">
              <a:spcBef>
                <a:spcPct val="0"/>
              </a:spcBef>
              <a:buFont typeface="Wingdings"/>
              <a:buChar char="•"/>
            </a:pPr>
            <a:r>
              <a:rPr lang="en-GB" sz="2000" dirty="0">
                <a:latin typeface="Arial"/>
                <a:ea typeface="ＭＳ Ｐゴシック"/>
                <a:cs typeface="Arial"/>
              </a:rPr>
              <a:t>Vertical waves, Transverse waves, compression waves (Peak Particle Velocity at sensible frequencies)</a:t>
            </a:r>
            <a:endParaRPr lang="en-GB" sz="2000">
              <a:solidFill>
                <a:srgbClr val="000000"/>
              </a:solidFill>
              <a:latin typeface="Arial"/>
              <a:ea typeface="ＭＳ Ｐゴシック"/>
              <a:cs typeface="Arial"/>
            </a:endParaRPr>
          </a:p>
          <a:p>
            <a:pPr lvl="1">
              <a:spcBef>
                <a:spcPct val="0"/>
              </a:spcBef>
              <a:buClrTx/>
              <a:buFontTx/>
              <a:buChar char="•"/>
            </a:pPr>
            <a:endParaRPr lang="en-GB" altLang="en-US" sz="2100" dirty="0">
              <a:cs typeface="Arial" panose="020B0604020202020204" pitchFamily="34" charset="0"/>
            </a:endParaRPr>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26066" y="2665684"/>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Tree>
    <p:extLst>
      <p:ext uri="{BB962C8B-B14F-4D97-AF65-F5344CB8AC3E}">
        <p14:creationId xmlns:p14="http://schemas.microsoft.com/office/powerpoint/2010/main" val="368984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spTree>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spTree>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spTree>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8B0D2E-5CE6-47FA-8C36-74242125AF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065779-0a3c-4ba0-a672-3d0c7b6a8a2f"/>
    <ds:schemaRef ds:uri="f82ed513-2835-4dd1-b542-3d75ae70e6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3.xml><?xml version="1.0" encoding="utf-8"?>
<ds:datastoreItem xmlns:ds="http://schemas.openxmlformats.org/officeDocument/2006/customXml" ds:itemID="{630FAECE-4D15-410B-87D9-78794997F81E}">
  <ds:schemaRefs>
    <ds:schemaRef ds:uri="http://schemas.microsoft.com/sharepoint/v3/contenttype/forms"/>
  </ds:schemaRefs>
</ds:datastoreItem>
</file>

<file path=customXml/itemProps4.xml><?xml version="1.0" encoding="utf-8"?>
<ds:datastoreItem xmlns:ds="http://schemas.openxmlformats.org/officeDocument/2006/customXml" ds:itemID="{FC94E223-89FC-4EB6-A70C-5133161D3B3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20254</TotalTime>
  <Words>1064</Words>
  <Application>Microsoft Office PowerPoint</Application>
  <PresentationFormat>On-screen Show (4:3)</PresentationFormat>
  <Paragraphs>195</Paragraphs>
  <Slides>42</Slides>
  <Notes>22</Notes>
  <HiddenSlides>0</HiddenSlides>
  <MMClips>0</MMClips>
  <ScaleCrop>false</ScaleCrop>
  <HeadingPairs>
    <vt:vector size="4" baseType="variant">
      <vt:variant>
        <vt:lpstr>Theme</vt:lpstr>
      </vt:variant>
      <vt:variant>
        <vt:i4>3</vt:i4>
      </vt:variant>
      <vt:variant>
        <vt:lpstr>Slide Titles</vt:lpstr>
      </vt:variant>
      <vt:variant>
        <vt:i4>42</vt:i4>
      </vt:variant>
    </vt:vector>
  </HeadingPairs>
  <TitlesOfParts>
    <vt:vector size="45" baseType="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Blast injuries from a secondary explosive (RDX/TNT)</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727</cp:revision>
  <cp:lastPrinted>2020-05-12T07:36:41Z</cp:lastPrinted>
  <dcterms:created xsi:type="dcterms:W3CDTF">2008-04-17T14:40:59Z</dcterms:created>
  <dcterms:modified xsi:type="dcterms:W3CDTF">2024-09-23T10:48:06Z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0x010100EE5DEC50FA5B5A4788751834B920179F</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