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59" r:id="rId3"/>
    <p:sldId id="294" r:id="rId4"/>
    <p:sldId id="256" r:id="rId5"/>
    <p:sldId id="290" r:id="rId6"/>
    <p:sldId id="293" r:id="rId7"/>
    <p:sldId id="298" r:id="rId8"/>
    <p:sldId id="295" r:id="rId9"/>
    <p:sldId id="296" r:id="rId10"/>
    <p:sldId id="291" r:id="rId11"/>
    <p:sldId id="292" r:id="rId12"/>
    <p:sldId id="299" r:id="rId13"/>
    <p:sldId id="297" r:id="rId14"/>
    <p:sldId id="28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6" autoAdjust="0"/>
    <p:restoredTop sz="94660"/>
  </p:normalViewPr>
  <p:slideViewPr>
    <p:cSldViewPr snapToGrid="0">
      <p:cViewPr varScale="1">
        <p:scale>
          <a:sx n="94" d="100"/>
          <a:sy n="94" d="100"/>
        </p:scale>
        <p:origin x="106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0886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058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695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8222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178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6650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7293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4121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88762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2615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9835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02/03/2019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4347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_SMJ-Uwmk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9_SMJ-Uwmkg" TargetMode="External"/><Relationship Id="rId2" Type="http://schemas.openxmlformats.org/officeDocument/2006/relationships/hyperlink" Target="https://www.nsvrc.org/sites/default/files/file/just-rural-2013_active_listening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E0035-0668-4996-BF9A-DFCC359B850B}"/>
              </a:ext>
            </a:extLst>
          </p:cNvPr>
          <p:cNvSpPr txBox="1"/>
          <p:nvPr/>
        </p:nvSpPr>
        <p:spPr>
          <a:xfrm>
            <a:off x="296635" y="2312006"/>
            <a:ext cx="505119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Song with lyrics student choice to be inserted here</a:t>
            </a:r>
          </a:p>
          <a:p>
            <a:r>
              <a:rPr lang="en-GB" dirty="0">
                <a:hlinkClick r:id="rId2"/>
              </a:rPr>
              <a:t>https://www.youtube.com/watch?v=9_SMJ-Uwmkg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D7A7A-0D60-45A9-B223-76B121F0F7F6}"/>
              </a:ext>
            </a:extLst>
          </p:cNvPr>
          <p:cNvSpPr txBox="1"/>
          <p:nvPr/>
        </p:nvSpPr>
        <p:spPr>
          <a:xfrm>
            <a:off x="10457283" y="6419824"/>
            <a:ext cx="16503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(Stewart, 1967) </a:t>
            </a:r>
          </a:p>
        </p:txBody>
      </p:sp>
    </p:spTree>
    <p:extLst>
      <p:ext uri="{BB962C8B-B14F-4D97-AF65-F5344CB8AC3E}">
        <p14:creationId xmlns:p14="http://schemas.microsoft.com/office/powerpoint/2010/main" val="1678056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915" y="385457"/>
            <a:ext cx="8532556" cy="1399090"/>
          </a:xfrm>
        </p:spPr>
        <p:txBody>
          <a:bodyPr>
            <a:normAutofit fontScale="90000"/>
          </a:bodyPr>
          <a:lstStyle/>
          <a:p>
            <a:br>
              <a:rPr lang="en-US" sz="3600" b="1" dirty="0"/>
            </a:br>
            <a:r>
              <a:rPr lang="en-US" sz="4000" b="1" dirty="0">
                <a:solidFill>
                  <a:schemeClr val="accent1"/>
                </a:solidFill>
              </a:rPr>
              <a:t>Active listening skills </a:t>
            </a:r>
            <a:br>
              <a:rPr lang="en-US" sz="4000" b="1" dirty="0">
                <a:solidFill>
                  <a:schemeClr val="accent1"/>
                </a:solidFill>
              </a:rPr>
            </a:br>
            <a:r>
              <a:rPr lang="en-US" sz="4000" b="1" dirty="0">
                <a:solidFill>
                  <a:schemeClr val="accent1"/>
                </a:solidFill>
              </a:rPr>
              <a:t>and active service user engagement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51EE74-2D79-474F-93B1-7E7811F5532F}"/>
              </a:ext>
            </a:extLst>
          </p:cNvPr>
          <p:cNvSpPr txBox="1"/>
          <p:nvPr/>
        </p:nvSpPr>
        <p:spPr>
          <a:xfrm>
            <a:off x="1187508" y="2538387"/>
            <a:ext cx="98169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Any questions from last weeks session on current UK legislation?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BE392-FE5A-4291-9195-052472C083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679" y="2179865"/>
            <a:ext cx="11405507" cy="124913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sz="36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7300" b="1" dirty="0">
                <a:solidFill>
                  <a:schemeClr val="accent1"/>
                </a:solidFill>
              </a:rPr>
              <a:t>As a group what do you think active listening entails?</a:t>
            </a:r>
          </a:p>
        </p:txBody>
      </p:sp>
    </p:spTree>
    <p:extLst>
      <p:ext uri="{BB962C8B-B14F-4D97-AF65-F5344CB8AC3E}">
        <p14:creationId xmlns:p14="http://schemas.microsoft.com/office/powerpoint/2010/main" val="4111379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35560" y="116632"/>
            <a:ext cx="7772400" cy="79208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Active Listening Skills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02903" y="2019977"/>
            <a:ext cx="106884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1. Paying attention </a:t>
            </a:r>
            <a:r>
              <a:rPr lang="en-GB" sz="2400" dirty="0"/>
              <a:t>- This is done by maintaining eye contact with the speaker, putting aside distracting thoughts, avoiding formulating responses while listening, avoiding distractions, and listening to the speaker’s body language</a:t>
            </a:r>
            <a:r>
              <a:rPr lang="en-GB" sz="20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02903" y="3753796"/>
            <a:ext cx="106149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2. Showing that you are listening </a:t>
            </a:r>
            <a:r>
              <a:rPr lang="en-GB" sz="2400" dirty="0"/>
              <a:t>- This is done by occasionally nodding, smiling, having an open and inviting posture, and encouraging the speaker with small verbal comments such as “yes”, “uh huh”, etc.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572870" y="6433591"/>
            <a:ext cx="25184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(Topornycky,  Golparian, 2016)</a:t>
            </a:r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7E36E-05E3-4601-A6AE-2555403E0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603" y="102909"/>
            <a:ext cx="5472793" cy="11430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Active listening skills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36BF06-1880-4912-B598-3FE963002E7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09599" y="1245909"/>
            <a:ext cx="10972800" cy="201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1"/>
                </a:solidFill>
              </a:rPr>
              <a:t>3. Providing feedback </a:t>
            </a:r>
            <a:r>
              <a:rPr lang="en-GB" sz="2400" dirty="0"/>
              <a:t>- This involves reflection, clarification of the listener’s assumptions, and confirmation of our understanding of what was said. This is done through asking clarification questions, paraphrasing, and providing a summary of what was said.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1187C-194C-4599-8ED0-E5DF98993DA7}"/>
              </a:ext>
            </a:extLst>
          </p:cNvPr>
          <p:cNvSpPr txBox="1"/>
          <p:nvPr/>
        </p:nvSpPr>
        <p:spPr>
          <a:xfrm>
            <a:off x="609599" y="2970154"/>
            <a:ext cx="113674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4. Deferring judgment </a:t>
            </a:r>
            <a:r>
              <a:rPr lang="en-GB" sz="2400" dirty="0"/>
              <a:t>- This means allowing the speaker to communicate without</a:t>
            </a:r>
          </a:p>
          <a:p>
            <a:r>
              <a:rPr lang="en-GB" sz="2400" dirty="0"/>
              <a:t>interruption, letting them finish each point before asking questions, and refraining from interrupting them with counter arguments.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7E3E9A-3680-420C-859B-68AC1FC0DC11}"/>
              </a:ext>
            </a:extLst>
          </p:cNvPr>
          <p:cNvSpPr txBox="1"/>
          <p:nvPr/>
        </p:nvSpPr>
        <p:spPr>
          <a:xfrm>
            <a:off x="609599" y="4455712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</a:rPr>
              <a:t>5. Responding appropriately </a:t>
            </a:r>
            <a:r>
              <a:rPr lang="en-GB" sz="2400" dirty="0"/>
              <a:t>- This means responding openly and honestly, and treating the other person in a way that we think they would want to be treated</a:t>
            </a:r>
            <a:r>
              <a:rPr lang="en-GB" sz="2000" dirty="0"/>
              <a:t>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EE9542-1103-42EE-B520-73ACD5DFE7C9}"/>
              </a:ext>
            </a:extLst>
          </p:cNvPr>
          <p:cNvSpPr/>
          <p:nvPr/>
        </p:nvSpPr>
        <p:spPr>
          <a:xfrm>
            <a:off x="9413138" y="6428405"/>
            <a:ext cx="271343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600" dirty="0"/>
              <a:t>(Topornycky,  Golparian, 2016)</a:t>
            </a:r>
          </a:p>
        </p:txBody>
      </p:sp>
    </p:spTree>
    <p:extLst>
      <p:ext uri="{BB962C8B-B14F-4D97-AF65-F5344CB8AC3E}">
        <p14:creationId xmlns:p14="http://schemas.microsoft.com/office/powerpoint/2010/main" val="3899312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3F11D-9846-4546-B172-D748B6D38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693" y="62365"/>
            <a:ext cx="6656614" cy="11430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Active listening in advocacy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DA239-1B3D-46B2-B1DA-D6CCE26037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07" y="1335993"/>
            <a:ext cx="11952514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 Active listening is a learned skill requiring energy, concentration, and practice of specific techniques.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 It is not the same as simply hearing and replying. 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 The advocate works to comprehend, reflect, and respond to the words and feelings portrayed instead of passively hearing the words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2800" dirty="0"/>
              <a:t> As an advocate, you gather information and feelings using your senses and experience to understand. Such attention signals respect to your service user.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882FC4D-0B53-43F8-B121-61EFDBB24536}"/>
              </a:ext>
            </a:extLst>
          </p:cNvPr>
          <p:cNvSpPr/>
          <p:nvPr/>
        </p:nvSpPr>
        <p:spPr>
          <a:xfrm>
            <a:off x="8005059" y="6426303"/>
            <a:ext cx="41107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(Rape Victim Advocacy Programme, 2011) </a:t>
            </a:r>
          </a:p>
        </p:txBody>
      </p:sp>
    </p:spTree>
    <p:extLst>
      <p:ext uri="{BB962C8B-B14F-4D97-AF65-F5344CB8AC3E}">
        <p14:creationId xmlns:p14="http://schemas.microsoft.com/office/powerpoint/2010/main" val="15499684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DFEB3-768E-4150-B463-8FF746ADB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Active listening in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6A8F7-D8AC-4D11-9ACC-A63310E93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34886"/>
            <a:ext cx="10972800" cy="3102428"/>
          </a:xfrm>
        </p:spPr>
        <p:txBody>
          <a:bodyPr/>
          <a:lstStyle/>
          <a:p>
            <a:pPr marL="0" indent="0" algn="ctr">
              <a:buNone/>
            </a:pPr>
            <a:endParaRPr lang="en-GB" b="1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chemeClr val="accent1"/>
                </a:solidFill>
              </a:rPr>
              <a:t>I need a volunteer please to come up and read out a statement. </a:t>
            </a:r>
          </a:p>
          <a:p>
            <a:pPr marL="0" indent="0" algn="ctr">
              <a:buNone/>
            </a:pPr>
            <a:r>
              <a:rPr lang="en-GB" sz="4000" b="1" dirty="0">
                <a:solidFill>
                  <a:schemeClr val="accent1"/>
                </a:solidFill>
              </a:rPr>
              <a:t>Don’t make me pick one of you now!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202A0F-7232-4381-ADA0-0C35B221E5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904" y="4754562"/>
            <a:ext cx="1747157" cy="1747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0704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F440B-7E71-4263-BD95-37E7D5FDA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0370"/>
            <a:ext cx="10972800" cy="11430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CARESS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6DE03-1806-40F0-9B0C-0FEFFA24B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23371"/>
            <a:ext cx="10972800" cy="430443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3900" b="1" dirty="0">
                <a:solidFill>
                  <a:schemeClr val="accent1"/>
                </a:solidFill>
              </a:rPr>
              <a:t>How can one become an effective listener?</a:t>
            </a:r>
            <a:r>
              <a:rPr lang="en-GB" dirty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/>
              <a:t>Consider the CARESS Model as presented by Tony Alessandra, Ph.D. and Phil Hunsaker, Ph.D. in their book “Communicating at Work.” </a:t>
            </a:r>
          </a:p>
          <a:p>
            <a:endParaRPr lang="en-GB" dirty="0"/>
          </a:p>
          <a:p>
            <a:r>
              <a:rPr lang="en-GB" dirty="0"/>
              <a:t>• Concentrate </a:t>
            </a:r>
          </a:p>
          <a:p>
            <a:r>
              <a:rPr lang="en-GB" dirty="0"/>
              <a:t>• Acknowledge </a:t>
            </a:r>
          </a:p>
          <a:p>
            <a:r>
              <a:rPr lang="en-GB" dirty="0"/>
              <a:t>• Research </a:t>
            </a:r>
          </a:p>
          <a:p>
            <a:r>
              <a:rPr lang="en-GB" dirty="0"/>
              <a:t>• Exercise </a:t>
            </a:r>
          </a:p>
          <a:p>
            <a:r>
              <a:rPr lang="en-GB" dirty="0"/>
              <a:t>• Sense </a:t>
            </a:r>
          </a:p>
          <a:p>
            <a:r>
              <a:rPr lang="en-GB" dirty="0"/>
              <a:t>• Structure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70CCDC-B137-463D-95DD-239447625E4D}"/>
              </a:ext>
            </a:extLst>
          </p:cNvPr>
          <p:cNvSpPr txBox="1"/>
          <p:nvPr/>
        </p:nvSpPr>
        <p:spPr>
          <a:xfrm>
            <a:off x="9458036" y="6308298"/>
            <a:ext cx="2786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(Alessandra, Hunsker, 1993)</a:t>
            </a:r>
          </a:p>
        </p:txBody>
      </p:sp>
    </p:spTree>
    <p:extLst>
      <p:ext uri="{BB962C8B-B14F-4D97-AF65-F5344CB8AC3E}">
        <p14:creationId xmlns:p14="http://schemas.microsoft.com/office/powerpoint/2010/main" val="2205928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9815-6952-4507-99D2-88D8889BAB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Hand out 1 CARESS model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C913CC2-26C5-46BB-9577-9E250F694A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437" y="2791619"/>
            <a:ext cx="2143125" cy="2143125"/>
          </a:xfrm>
        </p:spPr>
      </p:pic>
    </p:spTree>
    <p:extLst>
      <p:ext uri="{BB962C8B-B14F-4D97-AF65-F5344CB8AC3E}">
        <p14:creationId xmlns:p14="http://schemas.microsoft.com/office/powerpoint/2010/main" val="444051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9FB44-10E7-432C-B5C3-4A12BECDE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Activity active Listening hand out 2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F3434-2834-4CE0-A52F-354F8EA88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465" y="1563576"/>
            <a:ext cx="11481707" cy="27877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Please align yourselves Into pairs</a:t>
            </a:r>
          </a:p>
          <a:p>
            <a:pPr marL="0" indent="0">
              <a:buNone/>
            </a:pPr>
            <a:r>
              <a:rPr lang="en-GB" dirty="0"/>
              <a:t>While one person will read out a statement either A or B </a:t>
            </a:r>
          </a:p>
          <a:p>
            <a:pPr marL="0" indent="0">
              <a:buNone/>
            </a:pPr>
            <a:r>
              <a:rPr lang="en-GB" dirty="0"/>
              <a:t>Your partners job is to recorded the information given and to actively listen to what is being conversed.</a:t>
            </a:r>
          </a:p>
          <a:p>
            <a:pPr marL="0" indent="0">
              <a:buNone/>
            </a:pPr>
            <a:r>
              <a:rPr lang="en-GB" dirty="0"/>
              <a:t>And we will swop over and then discuss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2A38905A-6C7D-43A8-B047-72F5A2389F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2085" y="4065586"/>
            <a:ext cx="2086088" cy="2086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8337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D361C3-6D45-432E-B911-42DAD2E83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3903" y="160336"/>
            <a:ext cx="5244193" cy="11430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Active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659E2-7C42-4443-9B31-3EB8F256D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36915"/>
            <a:ext cx="10972800" cy="416378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600" b="1" dirty="0"/>
              <a:t>As a advocate how are you going to engage with your service user ? </a:t>
            </a:r>
          </a:p>
        </p:txBody>
      </p:sp>
    </p:spTree>
    <p:extLst>
      <p:ext uri="{BB962C8B-B14F-4D97-AF65-F5344CB8AC3E}">
        <p14:creationId xmlns:p14="http://schemas.microsoft.com/office/powerpoint/2010/main" val="4265077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3BB7E-CF4F-4845-9A20-686FAA1CD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10568" y="160336"/>
            <a:ext cx="6370864" cy="1143000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Using resources to engage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31D35-7CBB-4C1F-B97C-472C30854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6" y="1240971"/>
            <a:ext cx="11476264" cy="476794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100" dirty="0"/>
              <a:t>If the service user has limited capacity or young children.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Colouring books</a:t>
            </a:r>
            <a:r>
              <a:rPr lang="en-GB" sz="5100" dirty="0"/>
              <a:t>.</a:t>
            </a:r>
          </a:p>
          <a:p>
            <a:pPr marL="0" indent="0">
              <a:buNone/>
            </a:pPr>
            <a:endParaRPr lang="en-GB" sz="5100" dirty="0"/>
          </a:p>
          <a:p>
            <a:pPr marL="0" indent="0">
              <a:buNone/>
            </a:pPr>
            <a:r>
              <a:rPr lang="en-GB" sz="5100" dirty="0"/>
              <a:t>Using your available resources in a proactive way to encourage communication.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mobile phone.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5100" dirty="0"/>
              <a:t>Outside subject knowledge to give positive enforcement and build trust.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sports, TV, film, etc</a:t>
            </a:r>
          </a:p>
          <a:p>
            <a:pPr marL="0" indent="0">
              <a:buNone/>
            </a:pPr>
            <a:endParaRPr lang="en-GB" sz="5100" b="1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5100" dirty="0"/>
              <a:t>Communication about what they are engaged in. </a:t>
            </a:r>
          </a:p>
          <a:p>
            <a:pPr marL="0" indent="0">
              <a:buNone/>
            </a:pPr>
            <a:r>
              <a:rPr lang="en-GB" sz="5100" b="1" dirty="0">
                <a:solidFill>
                  <a:schemeClr val="accent1"/>
                </a:solidFill>
              </a:rPr>
              <a:t>Example, What are you watching ? Where are you going?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1978558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3D5B2-22AD-4806-825B-3B6157052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CB8F0D-5BC0-4E64-A35A-EE8A2ACD1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8156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/>
              <a:t>Bernard Moss (2007) Communication Skills for Health and Social Care. London: Sage publications.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sz="2800" dirty="0">
                <a:solidFill>
                  <a:schemeClr val="accent1"/>
                </a:solidFill>
              </a:rPr>
              <a:t>(Chapter 5) </a:t>
            </a:r>
            <a:r>
              <a:rPr lang="en-GB" sz="2800" dirty="0"/>
              <a:t>Alessandra, T. Ph.D. Hunsaker, P. Ph.D. (1993) Communicating at Work. New York, London: Simon &amp; Schuster.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Rodrigo Ortiz Crespo (2010) The Active listener how to develop your listening skills. New York:  Lulu Enterprises Inc.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5504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B98F-6420-4B8D-A6A3-ED59EC8F6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9054"/>
            <a:ext cx="1379764" cy="362178"/>
          </a:xfrm>
        </p:spPr>
        <p:txBody>
          <a:bodyPr>
            <a:noAutofit/>
          </a:bodyPr>
          <a:lstStyle/>
          <a:p>
            <a:r>
              <a:rPr lang="en-GB" sz="18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EB1C6-1B33-4CFB-AB05-A700D1645D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79665"/>
            <a:ext cx="11582400" cy="55465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Alessandra, T. Ph.D. Hunsaker, P. Ph.D. (1993) </a:t>
            </a:r>
            <a:r>
              <a:rPr lang="en-GB" sz="1800" i="1" dirty="0"/>
              <a:t>Communicating at Work. </a:t>
            </a:r>
            <a:r>
              <a:rPr lang="en-GB" sz="1800" dirty="0"/>
              <a:t>New York, London: Simon &amp; Schuster.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Rape Victim Advocacy Programme (2011) Available At:  </a:t>
            </a:r>
            <a:r>
              <a:rPr lang="en-GB" sz="1800" dirty="0">
                <a:hlinkClick r:id="rId2"/>
              </a:rPr>
              <a:t>https://www.nsvrc.org/sites/default/files/file/just-rural-2013_active_listening.pdf</a:t>
            </a:r>
            <a:r>
              <a:rPr lang="en-GB" sz="1800" dirty="0"/>
              <a:t> (Downloaded 28/2/2019).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Stewart, J. (1967) </a:t>
            </a:r>
            <a:r>
              <a:rPr lang="en-GB" sz="1800" i="1" dirty="0"/>
              <a:t>Daydream believer.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The Monkeys (1967) </a:t>
            </a:r>
            <a:r>
              <a:rPr lang="en-GB" sz="1800" i="1" dirty="0"/>
              <a:t>Daydream believer. </a:t>
            </a:r>
            <a:r>
              <a:rPr lang="en-GB" sz="1800" dirty="0"/>
              <a:t>Hollywood: </a:t>
            </a:r>
            <a:r>
              <a:rPr lang="en-GB" sz="1800" i="1" dirty="0"/>
              <a:t>RCA </a:t>
            </a:r>
            <a:r>
              <a:rPr lang="en-GB" sz="1800" dirty="0"/>
              <a:t>victor Records. Available at:</a:t>
            </a:r>
            <a:r>
              <a:rPr lang="en-GB" sz="1800" i="1" dirty="0"/>
              <a:t> </a:t>
            </a:r>
            <a:r>
              <a:rPr lang="en-GB" sz="1800" dirty="0">
                <a:hlinkClick r:id="rId3"/>
              </a:rPr>
              <a:t>https://www.youtube.com/watch?v=9_SMJ-Uwmkg</a:t>
            </a:r>
            <a:r>
              <a:rPr lang="en-GB" sz="1800" dirty="0"/>
              <a:t> (downloaded 28/2/2019).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r>
              <a:rPr lang="en-GB" sz="1800" dirty="0"/>
              <a:t>Topornycky, J. &amp; Golparian, S. (2016) ‘Balancing Openness &amp; Interpretation in Active Listening’ Collected Essays on Learning &amp; Teaching Vol 9 pp.175-184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i="1" dirty="0"/>
          </a:p>
        </p:txBody>
      </p:sp>
    </p:spTree>
    <p:extLst>
      <p:ext uri="{BB962C8B-B14F-4D97-AF65-F5344CB8AC3E}">
        <p14:creationId xmlns:p14="http://schemas.microsoft.com/office/powerpoint/2010/main" val="393088772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2998</TotalTime>
  <Words>822</Words>
  <Application>Microsoft Office PowerPoint</Application>
  <PresentationFormat>Widescreen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UWTSD PPT Template</vt:lpstr>
      <vt:lpstr>Welcome to ECAY 4001  Advocacy in the Contemporary World   Please take a moment to settle in </vt:lpstr>
      <vt:lpstr> Active listening skills  and active service user engagement  </vt:lpstr>
      <vt:lpstr>PowerPoint Presentation</vt:lpstr>
      <vt:lpstr>Active Listening Skills</vt:lpstr>
      <vt:lpstr>Active listening skills </vt:lpstr>
      <vt:lpstr>Active listening in advocacy </vt:lpstr>
      <vt:lpstr>Active listening in practice </vt:lpstr>
      <vt:lpstr>CARESS Model </vt:lpstr>
      <vt:lpstr>Hand out 1 CARESS model </vt:lpstr>
      <vt:lpstr>Activity active Listening hand out 2  </vt:lpstr>
      <vt:lpstr>Active Engagement </vt:lpstr>
      <vt:lpstr>Using resources to engage </vt:lpstr>
      <vt:lpstr>Further reading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peter williams</dc:creator>
  <cp:lastModifiedBy>peter williams</cp:lastModifiedBy>
  <cp:revision>60</cp:revision>
  <dcterms:created xsi:type="dcterms:W3CDTF">2019-02-27T17:14:10Z</dcterms:created>
  <dcterms:modified xsi:type="dcterms:W3CDTF">2019-03-03T17:22:22Z</dcterms:modified>
</cp:coreProperties>
</file>