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22"/>
  </p:notesMasterIdLst>
  <p:sldIdLst>
    <p:sldId id="261" r:id="rId6"/>
    <p:sldId id="269" r:id="rId7"/>
    <p:sldId id="260" r:id="rId8"/>
    <p:sldId id="262" r:id="rId9"/>
    <p:sldId id="279" r:id="rId10"/>
    <p:sldId id="271" r:id="rId11"/>
    <p:sldId id="273" r:id="rId12"/>
    <p:sldId id="263" r:id="rId13"/>
    <p:sldId id="264" r:id="rId14"/>
    <p:sldId id="276" r:id="rId15"/>
    <p:sldId id="278" r:id="rId16"/>
    <p:sldId id="265" r:id="rId17"/>
    <p:sldId id="277" r:id="rId18"/>
    <p:sldId id="268" r:id="rId19"/>
    <p:sldId id="270" r:id="rId20"/>
    <p:sldId id="267"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779DF6-4DDD-4331-A3C0-D06E65C9E34E}" v="4" dt="2023-04-08T12:55:59.567"/>
    <p1510:client id="{6CBC0386-1C69-459F-B705-52764073CDD3}" v="98" dt="2023-04-06T20:19:16.949"/>
    <p1510:client id="{7F560ECC-5D3F-3359-DE05-C1BE71B0CDE6}" v="440" dt="2023-04-07T11:13:46.986"/>
    <p1510:client id="{F4C61956-F527-418E-998B-6C83914C537A}" v="11" dt="2023-04-06T13:59:23.4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2" d="100"/>
          <a:sy n="102" d="100"/>
        </p:scale>
        <p:origin x="918"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im Hunt (2240789)" userId="S::2240789@student.uwtsd.ac.uk::e23b5de6-a191-4b9d-8bb6-10a48ae2e2ee" providerId="AD" clId="Web-{6CBC0386-1C69-459F-B705-52764073CDD3}"/>
    <pc:docChg chg="delSld modSld">
      <pc:chgData name="Tim Hunt (2240789)" userId="S::2240789@student.uwtsd.ac.uk::e23b5de6-a191-4b9d-8bb6-10a48ae2e2ee" providerId="AD" clId="Web-{6CBC0386-1C69-459F-B705-52764073CDD3}" dt="2023-04-06T20:19:16.949" v="77"/>
      <pc:docMkLst>
        <pc:docMk/>
      </pc:docMkLst>
      <pc:sldChg chg="modSp">
        <pc:chgData name="Tim Hunt (2240789)" userId="S::2240789@student.uwtsd.ac.uk::e23b5de6-a191-4b9d-8bb6-10a48ae2e2ee" providerId="AD" clId="Web-{6CBC0386-1C69-459F-B705-52764073CDD3}" dt="2023-04-06T20:14:51.620" v="59" actId="20577"/>
        <pc:sldMkLst>
          <pc:docMk/>
          <pc:sldMk cId="2401064471" sldId="260"/>
        </pc:sldMkLst>
        <pc:spChg chg="mod">
          <ac:chgData name="Tim Hunt (2240789)" userId="S::2240789@student.uwtsd.ac.uk::e23b5de6-a191-4b9d-8bb6-10a48ae2e2ee" providerId="AD" clId="Web-{6CBC0386-1C69-459F-B705-52764073CDD3}" dt="2023-04-06T20:14:51.620" v="59" actId="20577"/>
          <ac:spMkLst>
            <pc:docMk/>
            <pc:sldMk cId="2401064471" sldId="260"/>
            <ac:spMk id="6" creationId="{03F5A692-1101-AF3C-FB20-08BD0258A2C1}"/>
          </ac:spMkLst>
        </pc:spChg>
      </pc:sldChg>
      <pc:sldChg chg="modSp">
        <pc:chgData name="Tim Hunt (2240789)" userId="S::2240789@student.uwtsd.ac.uk::e23b5de6-a191-4b9d-8bb6-10a48ae2e2ee" providerId="AD" clId="Web-{6CBC0386-1C69-459F-B705-52764073CDD3}" dt="2023-04-06T20:13:33.052" v="55" actId="1076"/>
        <pc:sldMkLst>
          <pc:docMk/>
          <pc:sldMk cId="4130509032" sldId="261"/>
        </pc:sldMkLst>
        <pc:spChg chg="mod">
          <ac:chgData name="Tim Hunt (2240789)" userId="S::2240789@student.uwtsd.ac.uk::e23b5de6-a191-4b9d-8bb6-10a48ae2e2ee" providerId="AD" clId="Web-{6CBC0386-1C69-459F-B705-52764073CDD3}" dt="2023-04-06T20:13:31.130" v="54" actId="1076"/>
          <ac:spMkLst>
            <pc:docMk/>
            <pc:sldMk cId="4130509032" sldId="261"/>
            <ac:spMk id="4" creationId="{6AF60A3E-AEA5-E196-6FC7-7FC93EB67708}"/>
          </ac:spMkLst>
        </pc:spChg>
        <pc:picChg chg="mod">
          <ac:chgData name="Tim Hunt (2240789)" userId="S::2240789@student.uwtsd.ac.uk::e23b5de6-a191-4b9d-8bb6-10a48ae2e2ee" providerId="AD" clId="Web-{6CBC0386-1C69-459F-B705-52764073CDD3}" dt="2023-04-06T20:13:33.052" v="55" actId="1076"/>
          <ac:picMkLst>
            <pc:docMk/>
            <pc:sldMk cId="4130509032" sldId="261"/>
            <ac:picMk id="2" creationId="{6FF38139-839C-55FD-AE0F-46F0F9EC94A5}"/>
          </ac:picMkLst>
        </pc:picChg>
      </pc:sldChg>
      <pc:sldChg chg="modSp">
        <pc:chgData name="Tim Hunt (2240789)" userId="S::2240789@student.uwtsd.ac.uk::e23b5de6-a191-4b9d-8bb6-10a48ae2e2ee" providerId="AD" clId="Web-{6CBC0386-1C69-459F-B705-52764073CDD3}" dt="2023-04-06T20:12:26.548" v="41" actId="20577"/>
        <pc:sldMkLst>
          <pc:docMk/>
          <pc:sldMk cId="1021530184" sldId="262"/>
        </pc:sldMkLst>
        <pc:spChg chg="mod">
          <ac:chgData name="Tim Hunt (2240789)" userId="S::2240789@student.uwtsd.ac.uk::e23b5de6-a191-4b9d-8bb6-10a48ae2e2ee" providerId="AD" clId="Web-{6CBC0386-1C69-459F-B705-52764073CDD3}" dt="2023-04-06T20:12:26.548" v="41" actId="20577"/>
          <ac:spMkLst>
            <pc:docMk/>
            <pc:sldMk cId="1021530184" sldId="262"/>
            <ac:spMk id="4" creationId="{5B821FB1-A8D3-1748-2D07-BA88BF883328}"/>
          </ac:spMkLst>
        </pc:spChg>
        <pc:spChg chg="mod">
          <ac:chgData name="Tim Hunt (2240789)" userId="S::2240789@student.uwtsd.ac.uk::e23b5de6-a191-4b9d-8bb6-10a48ae2e2ee" providerId="AD" clId="Web-{6CBC0386-1C69-459F-B705-52764073CDD3}" dt="2023-04-06T20:09:11.614" v="2" actId="20577"/>
          <ac:spMkLst>
            <pc:docMk/>
            <pc:sldMk cId="1021530184" sldId="262"/>
            <ac:spMk id="12" creationId="{C3B41F8D-B3C9-EED8-1ECE-F3A372BF7D00}"/>
          </ac:spMkLst>
        </pc:spChg>
      </pc:sldChg>
      <pc:sldChg chg="del">
        <pc:chgData name="Tim Hunt (2240789)" userId="S::2240789@student.uwtsd.ac.uk::e23b5de6-a191-4b9d-8bb6-10a48ae2e2ee" providerId="AD" clId="Web-{6CBC0386-1C69-459F-B705-52764073CDD3}" dt="2023-04-06T20:12:54.691" v="45"/>
        <pc:sldMkLst>
          <pc:docMk/>
          <pc:sldMk cId="2242542880" sldId="266"/>
        </pc:sldMkLst>
      </pc:sldChg>
      <pc:sldChg chg="modSp">
        <pc:chgData name="Tim Hunt (2240789)" userId="S::2240789@student.uwtsd.ac.uk::e23b5de6-a191-4b9d-8bb6-10a48ae2e2ee" providerId="AD" clId="Web-{6CBC0386-1C69-459F-B705-52764073CDD3}" dt="2023-04-06T20:13:19.676" v="51" actId="20577"/>
        <pc:sldMkLst>
          <pc:docMk/>
          <pc:sldMk cId="139628740" sldId="267"/>
        </pc:sldMkLst>
        <pc:spChg chg="mod">
          <ac:chgData name="Tim Hunt (2240789)" userId="S::2240789@student.uwtsd.ac.uk::e23b5de6-a191-4b9d-8bb6-10a48ae2e2ee" providerId="AD" clId="Web-{6CBC0386-1C69-459F-B705-52764073CDD3}" dt="2023-04-06T20:13:19.676" v="51" actId="20577"/>
          <ac:spMkLst>
            <pc:docMk/>
            <pc:sldMk cId="139628740" sldId="267"/>
            <ac:spMk id="3" creationId="{3133F04B-D83A-C3A3-2655-B695E5B9D07B}"/>
          </ac:spMkLst>
        </pc:spChg>
      </pc:sldChg>
      <pc:sldChg chg="modSp">
        <pc:chgData name="Tim Hunt (2240789)" userId="S::2240789@student.uwtsd.ac.uk::e23b5de6-a191-4b9d-8bb6-10a48ae2e2ee" providerId="AD" clId="Web-{6CBC0386-1C69-459F-B705-52764073CDD3}" dt="2023-04-06T20:15:55.842" v="64" actId="20577"/>
        <pc:sldMkLst>
          <pc:docMk/>
          <pc:sldMk cId="3450950690" sldId="276"/>
        </pc:sldMkLst>
        <pc:spChg chg="mod">
          <ac:chgData name="Tim Hunt (2240789)" userId="S::2240789@student.uwtsd.ac.uk::e23b5de6-a191-4b9d-8bb6-10a48ae2e2ee" providerId="AD" clId="Web-{6CBC0386-1C69-459F-B705-52764073CDD3}" dt="2023-04-06T20:15:55.842" v="64" actId="20577"/>
          <ac:spMkLst>
            <pc:docMk/>
            <pc:sldMk cId="3450950690" sldId="276"/>
            <ac:spMk id="3" creationId="{F2D30152-2A13-DA4D-6D7D-6BE878982452}"/>
          </ac:spMkLst>
        </pc:spChg>
      </pc:sldChg>
      <pc:sldChg chg="addSp delSp modSp">
        <pc:chgData name="Tim Hunt (2240789)" userId="S::2240789@student.uwtsd.ac.uk::e23b5de6-a191-4b9d-8bb6-10a48ae2e2ee" providerId="AD" clId="Web-{6CBC0386-1C69-459F-B705-52764073CDD3}" dt="2023-04-06T20:19:16.949" v="77"/>
        <pc:sldMkLst>
          <pc:docMk/>
          <pc:sldMk cId="1000617124" sldId="278"/>
        </pc:sldMkLst>
        <pc:spChg chg="add del mod">
          <ac:chgData name="Tim Hunt (2240789)" userId="S::2240789@student.uwtsd.ac.uk::e23b5de6-a191-4b9d-8bb6-10a48ae2e2ee" providerId="AD" clId="Web-{6CBC0386-1C69-459F-B705-52764073CDD3}" dt="2023-04-06T20:18:46.744" v="73"/>
          <ac:spMkLst>
            <pc:docMk/>
            <pc:sldMk cId="1000617124" sldId="278"/>
            <ac:spMk id="2" creationId="{F20BA10E-5041-7E53-9B56-DFA305544460}"/>
          </ac:spMkLst>
        </pc:spChg>
        <pc:spChg chg="mod">
          <ac:chgData name="Tim Hunt (2240789)" userId="S::2240789@student.uwtsd.ac.uk::e23b5de6-a191-4b9d-8bb6-10a48ae2e2ee" providerId="AD" clId="Web-{6CBC0386-1C69-459F-B705-52764073CDD3}" dt="2023-04-06T20:18:54.010" v="74" actId="1076"/>
          <ac:spMkLst>
            <pc:docMk/>
            <pc:sldMk cId="1000617124" sldId="278"/>
            <ac:spMk id="7" creationId="{107AA286-7477-376C-541B-36E53F7115E8}"/>
          </ac:spMkLst>
        </pc:spChg>
        <pc:picChg chg="mod modCrop">
          <ac:chgData name="Tim Hunt (2240789)" userId="S::2240789@student.uwtsd.ac.uk::e23b5de6-a191-4b9d-8bb6-10a48ae2e2ee" providerId="AD" clId="Web-{6CBC0386-1C69-459F-B705-52764073CDD3}" dt="2023-04-06T20:19:16.949" v="77"/>
          <ac:picMkLst>
            <pc:docMk/>
            <pc:sldMk cId="1000617124" sldId="278"/>
            <ac:picMk id="4" creationId="{D80E41D6-E821-C614-8888-8D2BA6254996}"/>
          </ac:picMkLst>
        </pc:picChg>
      </pc:sldChg>
    </pc:docChg>
  </pc:docChgLst>
  <pc:docChgLst>
    <pc:chgData name="Jamie Butcher (2125856)" userId="S::2125856@student.uwtsd.ac.uk::8adc1ba6-ebe0-49e7-a50c-2d79daea21d5" providerId="AD" clId="Web-{F4C61956-F527-418E-998B-6C83914C537A}"/>
    <pc:docChg chg="modSld">
      <pc:chgData name="Jamie Butcher (2125856)" userId="S::2125856@student.uwtsd.ac.uk::8adc1ba6-ebe0-49e7-a50c-2d79daea21d5" providerId="AD" clId="Web-{F4C61956-F527-418E-998B-6C83914C537A}" dt="2023-04-06T13:59:23.416" v="10" actId="20577"/>
      <pc:docMkLst>
        <pc:docMk/>
      </pc:docMkLst>
      <pc:sldChg chg="modSp">
        <pc:chgData name="Jamie Butcher (2125856)" userId="S::2125856@student.uwtsd.ac.uk::8adc1ba6-ebe0-49e7-a50c-2d79daea21d5" providerId="AD" clId="Web-{F4C61956-F527-418E-998B-6C83914C537A}" dt="2023-04-06T13:59:23.416" v="10" actId="20577"/>
        <pc:sldMkLst>
          <pc:docMk/>
          <pc:sldMk cId="3450950690" sldId="276"/>
        </pc:sldMkLst>
        <pc:spChg chg="mod">
          <ac:chgData name="Jamie Butcher (2125856)" userId="S::2125856@student.uwtsd.ac.uk::8adc1ba6-ebe0-49e7-a50c-2d79daea21d5" providerId="AD" clId="Web-{F4C61956-F527-418E-998B-6C83914C537A}" dt="2023-04-06T13:59:23.416" v="10" actId="20577"/>
          <ac:spMkLst>
            <pc:docMk/>
            <pc:sldMk cId="3450950690" sldId="276"/>
            <ac:spMk id="3" creationId="{F2D30152-2A13-DA4D-6D7D-6BE878982452}"/>
          </ac:spMkLst>
        </pc:spChg>
      </pc:sldChg>
    </pc:docChg>
  </pc:docChgLst>
  <pc:docChgLst>
    <pc:chgData name="Adam Farmer (2126992)" userId="S::2126992@student.uwtsd.ac.uk::a9b4d4b8-8e27-4da2-9a61-54fa35b7e4c3" providerId="AD" clId="Web-{7F560ECC-5D3F-3359-DE05-C1BE71B0CDE6}"/>
    <pc:docChg chg="modSld">
      <pc:chgData name="Adam Farmer (2126992)" userId="S::2126992@student.uwtsd.ac.uk::a9b4d4b8-8e27-4da2-9a61-54fa35b7e4c3" providerId="AD" clId="Web-{7F560ECC-5D3F-3359-DE05-C1BE71B0CDE6}" dt="2023-04-07T11:13:46.517" v="409" actId="20577"/>
      <pc:docMkLst>
        <pc:docMk/>
      </pc:docMkLst>
      <pc:sldChg chg="modSp">
        <pc:chgData name="Adam Farmer (2126992)" userId="S::2126992@student.uwtsd.ac.uk::a9b4d4b8-8e27-4da2-9a61-54fa35b7e4c3" providerId="AD" clId="Web-{7F560ECC-5D3F-3359-DE05-C1BE71B0CDE6}" dt="2023-04-07T11:06:33.945" v="168" actId="20577"/>
        <pc:sldMkLst>
          <pc:docMk/>
          <pc:sldMk cId="139628740" sldId="267"/>
        </pc:sldMkLst>
        <pc:spChg chg="mod">
          <ac:chgData name="Adam Farmer (2126992)" userId="S::2126992@student.uwtsd.ac.uk::a9b4d4b8-8e27-4da2-9a61-54fa35b7e4c3" providerId="AD" clId="Web-{7F560ECC-5D3F-3359-DE05-C1BE71B0CDE6}" dt="2023-04-07T11:06:33.945" v="168" actId="20577"/>
          <ac:spMkLst>
            <pc:docMk/>
            <pc:sldMk cId="139628740" sldId="267"/>
            <ac:spMk id="3" creationId="{3133F04B-D83A-C3A3-2655-B695E5B9D07B}"/>
          </ac:spMkLst>
        </pc:spChg>
      </pc:sldChg>
      <pc:sldChg chg="modSp">
        <pc:chgData name="Adam Farmer (2126992)" userId="S::2126992@student.uwtsd.ac.uk::a9b4d4b8-8e27-4da2-9a61-54fa35b7e4c3" providerId="AD" clId="Web-{7F560ECC-5D3F-3359-DE05-C1BE71B0CDE6}" dt="2023-04-07T11:11:29.920" v="289" actId="20577"/>
        <pc:sldMkLst>
          <pc:docMk/>
          <pc:sldMk cId="1512412207" sldId="268"/>
        </pc:sldMkLst>
        <pc:spChg chg="mod">
          <ac:chgData name="Adam Farmer (2126992)" userId="S::2126992@student.uwtsd.ac.uk::a9b4d4b8-8e27-4da2-9a61-54fa35b7e4c3" providerId="AD" clId="Web-{7F560ECC-5D3F-3359-DE05-C1BE71B0CDE6}" dt="2023-04-07T10:53:01.817" v="119" actId="20577"/>
          <ac:spMkLst>
            <pc:docMk/>
            <pc:sldMk cId="1512412207" sldId="268"/>
            <ac:spMk id="4" creationId="{759DBD11-FFC3-E994-A730-AB317D38B6AB}"/>
          </ac:spMkLst>
        </pc:spChg>
        <pc:spChg chg="mod">
          <ac:chgData name="Adam Farmer (2126992)" userId="S::2126992@student.uwtsd.ac.uk::a9b4d4b8-8e27-4da2-9a61-54fa35b7e4c3" providerId="AD" clId="Web-{7F560ECC-5D3F-3359-DE05-C1BE71B0CDE6}" dt="2023-04-07T11:11:29.920" v="289" actId="20577"/>
          <ac:spMkLst>
            <pc:docMk/>
            <pc:sldMk cId="1512412207" sldId="268"/>
            <ac:spMk id="9" creationId="{E62D335A-BCB9-C728-15ED-B47E7377707E}"/>
          </ac:spMkLst>
        </pc:spChg>
        <pc:spChg chg="mod">
          <ac:chgData name="Adam Farmer (2126992)" userId="S::2126992@student.uwtsd.ac.uk::a9b4d4b8-8e27-4da2-9a61-54fa35b7e4c3" providerId="AD" clId="Web-{7F560ECC-5D3F-3359-DE05-C1BE71B0CDE6}" dt="2023-04-07T10:53:16.270" v="126" actId="20577"/>
          <ac:spMkLst>
            <pc:docMk/>
            <pc:sldMk cId="1512412207" sldId="268"/>
            <ac:spMk id="10" creationId="{A1B4464F-E127-35E4-06F3-D4B4008871E8}"/>
          </ac:spMkLst>
        </pc:spChg>
        <pc:spChg chg="mod">
          <ac:chgData name="Adam Farmer (2126992)" userId="S::2126992@student.uwtsd.ac.uk::a9b4d4b8-8e27-4da2-9a61-54fa35b7e4c3" providerId="AD" clId="Web-{7F560ECC-5D3F-3359-DE05-C1BE71B0CDE6}" dt="2023-04-07T10:53:25.489" v="128" actId="20577"/>
          <ac:spMkLst>
            <pc:docMk/>
            <pc:sldMk cId="1512412207" sldId="268"/>
            <ac:spMk id="11" creationId="{AB35769B-98B6-B8F5-C469-88B7A64BB537}"/>
          </ac:spMkLst>
        </pc:spChg>
      </pc:sldChg>
      <pc:sldChg chg="modSp">
        <pc:chgData name="Adam Farmer (2126992)" userId="S::2126992@student.uwtsd.ac.uk::a9b4d4b8-8e27-4da2-9a61-54fa35b7e4c3" providerId="AD" clId="Web-{7F560ECC-5D3F-3359-DE05-C1BE71B0CDE6}" dt="2023-04-07T11:13:46.517" v="409" actId="20577"/>
        <pc:sldMkLst>
          <pc:docMk/>
          <pc:sldMk cId="2415464993" sldId="270"/>
        </pc:sldMkLst>
        <pc:spChg chg="mod">
          <ac:chgData name="Adam Farmer (2126992)" userId="S::2126992@student.uwtsd.ac.uk::a9b4d4b8-8e27-4da2-9a61-54fa35b7e4c3" providerId="AD" clId="Web-{7F560ECC-5D3F-3359-DE05-C1BE71B0CDE6}" dt="2023-04-07T11:13:46.517" v="409" actId="20577"/>
          <ac:spMkLst>
            <pc:docMk/>
            <pc:sldMk cId="2415464993" sldId="270"/>
            <ac:spMk id="12" creationId="{25B078E3-4AD1-F049-6C40-708400F005FF}"/>
          </ac:spMkLst>
        </pc:spChg>
      </pc:sldChg>
      <pc:sldChg chg="addSp delSp modSp">
        <pc:chgData name="Adam Farmer (2126992)" userId="S::2126992@student.uwtsd.ac.uk::a9b4d4b8-8e27-4da2-9a61-54fa35b7e4c3" providerId="AD" clId="Web-{7F560ECC-5D3F-3359-DE05-C1BE71B0CDE6}" dt="2023-04-07T11:00:00.123" v="145" actId="1076"/>
        <pc:sldMkLst>
          <pc:docMk/>
          <pc:sldMk cId="909366536" sldId="271"/>
        </pc:sldMkLst>
        <pc:spChg chg="mod">
          <ac:chgData name="Adam Farmer (2126992)" userId="S::2126992@student.uwtsd.ac.uk::a9b4d4b8-8e27-4da2-9a61-54fa35b7e4c3" providerId="AD" clId="Web-{7F560ECC-5D3F-3359-DE05-C1BE71B0CDE6}" dt="2023-04-07T10:57:45.651" v="132" actId="1076"/>
          <ac:spMkLst>
            <pc:docMk/>
            <pc:sldMk cId="909366536" sldId="271"/>
            <ac:spMk id="4" creationId="{A36F9A5C-FCEB-21B4-9A40-96A5363628B3}"/>
          </ac:spMkLst>
        </pc:spChg>
        <pc:spChg chg="add mod">
          <ac:chgData name="Adam Farmer (2126992)" userId="S::2126992@student.uwtsd.ac.uk::a9b4d4b8-8e27-4da2-9a61-54fa35b7e4c3" providerId="AD" clId="Web-{7F560ECC-5D3F-3359-DE05-C1BE71B0CDE6}" dt="2023-04-07T11:00:00.123" v="145" actId="1076"/>
          <ac:spMkLst>
            <pc:docMk/>
            <pc:sldMk cId="909366536" sldId="271"/>
            <ac:spMk id="8" creationId="{B9B51B08-11D4-CDB3-149E-C0618AA5004F}"/>
          </ac:spMkLst>
        </pc:spChg>
        <pc:picChg chg="add mod">
          <ac:chgData name="Adam Farmer (2126992)" userId="S::2126992@student.uwtsd.ac.uk::a9b4d4b8-8e27-4da2-9a61-54fa35b7e4c3" providerId="AD" clId="Web-{7F560ECC-5D3F-3359-DE05-C1BE71B0CDE6}" dt="2023-04-07T10:57:47.761" v="133" actId="1076"/>
          <ac:picMkLst>
            <pc:docMk/>
            <pc:sldMk cId="909366536" sldId="271"/>
            <ac:picMk id="2" creationId="{009DA841-88CC-D582-2675-F8A966C78C6D}"/>
          </ac:picMkLst>
        </pc:picChg>
        <pc:picChg chg="del">
          <ac:chgData name="Adam Farmer (2126992)" userId="S::2126992@student.uwtsd.ac.uk::a9b4d4b8-8e27-4da2-9a61-54fa35b7e4c3" providerId="AD" clId="Web-{7F560ECC-5D3F-3359-DE05-C1BE71B0CDE6}" dt="2023-04-07T10:56:50.650" v="129"/>
          <ac:picMkLst>
            <pc:docMk/>
            <pc:sldMk cId="909366536" sldId="271"/>
            <ac:picMk id="7" creationId="{4E2D9DCA-D7E0-A0B5-7EDD-51AF27F05266}"/>
          </ac:picMkLst>
        </pc:picChg>
      </pc:sldChg>
      <pc:sldChg chg="addSp delSp modSp">
        <pc:chgData name="Adam Farmer (2126992)" userId="S::2126992@student.uwtsd.ac.uk::a9b4d4b8-8e27-4da2-9a61-54fa35b7e4c3" providerId="AD" clId="Web-{7F560ECC-5D3F-3359-DE05-C1BE71B0CDE6}" dt="2023-04-07T11:08:23.025" v="190" actId="20577"/>
        <pc:sldMkLst>
          <pc:docMk/>
          <pc:sldMk cId="1080715031" sldId="273"/>
        </pc:sldMkLst>
        <pc:spChg chg="add del mod">
          <ac:chgData name="Adam Farmer (2126992)" userId="S::2126992@student.uwtsd.ac.uk::a9b4d4b8-8e27-4da2-9a61-54fa35b7e4c3" providerId="AD" clId="Web-{7F560ECC-5D3F-3359-DE05-C1BE71B0CDE6}" dt="2023-04-07T11:06:59.929" v="172"/>
          <ac:spMkLst>
            <pc:docMk/>
            <pc:sldMk cId="1080715031" sldId="273"/>
            <ac:spMk id="2" creationId="{771B7E14-EA99-8CDA-6B0A-F1B32CDC9F15}"/>
          </ac:spMkLst>
        </pc:spChg>
        <pc:spChg chg="add mod">
          <ac:chgData name="Adam Farmer (2126992)" userId="S::2126992@student.uwtsd.ac.uk::a9b4d4b8-8e27-4da2-9a61-54fa35b7e4c3" providerId="AD" clId="Web-{7F560ECC-5D3F-3359-DE05-C1BE71B0CDE6}" dt="2023-04-07T11:08:23.025" v="190" actId="20577"/>
          <ac:spMkLst>
            <pc:docMk/>
            <pc:sldMk cId="1080715031" sldId="273"/>
            <ac:spMk id="5" creationId="{2F668D10-4F25-9D62-3C5F-729B369673E4}"/>
          </ac:spMkLst>
        </pc:spChg>
      </pc:sldChg>
      <pc:sldChg chg="modSp">
        <pc:chgData name="Adam Farmer (2126992)" userId="S::2126992@student.uwtsd.ac.uk::a9b4d4b8-8e27-4da2-9a61-54fa35b7e4c3" providerId="AD" clId="Web-{7F560ECC-5D3F-3359-DE05-C1BE71B0CDE6}" dt="2023-04-07T10:16:54.372" v="68" actId="20577"/>
        <pc:sldMkLst>
          <pc:docMk/>
          <pc:sldMk cId="3469707004" sldId="277"/>
        </pc:sldMkLst>
        <pc:spChg chg="mod">
          <ac:chgData name="Adam Farmer (2126992)" userId="S::2126992@student.uwtsd.ac.uk::a9b4d4b8-8e27-4da2-9a61-54fa35b7e4c3" providerId="AD" clId="Web-{7F560ECC-5D3F-3359-DE05-C1BE71B0CDE6}" dt="2023-04-07T10:16:54.372" v="68" actId="20577"/>
          <ac:spMkLst>
            <pc:docMk/>
            <pc:sldMk cId="3469707004" sldId="277"/>
            <ac:spMk id="5" creationId="{48011C3C-EA9D-D66B-8E40-8A32194A37E0}"/>
          </ac:spMkLst>
        </pc:spChg>
      </pc:sldChg>
    </pc:docChg>
  </pc:docChgLst>
  <pc:docChgLst>
    <pc:chgData name="Adam Morgan (2238752)" userId="S::2238752@student.uwtsd.ac.uk::e3b89f9e-4517-4588-a346-d39dfdae9b04" providerId="AD" clId="Web-{0E779DF6-4DDD-4331-A3C0-D06E65C9E34E}"/>
    <pc:docChg chg="modSld">
      <pc:chgData name="Adam Morgan (2238752)" userId="S::2238752@student.uwtsd.ac.uk::e3b89f9e-4517-4588-a346-d39dfdae9b04" providerId="AD" clId="Web-{0E779DF6-4DDD-4331-A3C0-D06E65C9E34E}" dt="2023-04-08T12:55:58.739" v="0" actId="20577"/>
      <pc:docMkLst>
        <pc:docMk/>
      </pc:docMkLst>
      <pc:sldChg chg="modSp">
        <pc:chgData name="Adam Morgan (2238752)" userId="S::2238752@student.uwtsd.ac.uk::e3b89f9e-4517-4588-a346-d39dfdae9b04" providerId="AD" clId="Web-{0E779DF6-4DDD-4331-A3C0-D06E65C9E34E}" dt="2023-04-08T12:55:58.739" v="0" actId="20577"/>
        <pc:sldMkLst>
          <pc:docMk/>
          <pc:sldMk cId="4130509032" sldId="261"/>
        </pc:sldMkLst>
        <pc:spChg chg="mod">
          <ac:chgData name="Adam Morgan (2238752)" userId="S::2238752@student.uwtsd.ac.uk::e3b89f9e-4517-4588-a346-d39dfdae9b04" providerId="AD" clId="Web-{0E779DF6-4DDD-4331-A3C0-D06E65C9E34E}" dt="2023-04-08T12:55:58.739" v="0" actId="20577"/>
          <ac:spMkLst>
            <pc:docMk/>
            <pc:sldMk cId="4130509032" sldId="261"/>
            <ac:spMk id="4" creationId="{6AF60A3E-AEA5-E196-6FC7-7FC93EB6770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C209F3-A760-4A70-AAF4-B6A4C3EEBBB3}" type="datetimeFigureOut">
              <a:t>4/8/2023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40274B-CC9B-4EC5-99A0-9ECB47D14E72}" type="slidenum">
              <a:t>‹#›</a:t>
            </a:fld>
            <a:endParaRPr lang="en-GB"/>
          </a:p>
        </p:txBody>
      </p:sp>
    </p:spTree>
    <p:extLst>
      <p:ext uri="{BB962C8B-B14F-4D97-AF65-F5344CB8AC3E}">
        <p14:creationId xmlns:p14="http://schemas.microsoft.com/office/powerpoint/2010/main" val="1489653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aldi.co.uk/about-aldi/corporate-responsibility/people/training-and-development"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Market researcher Kantar said Aldi's sales increased 18.7% over the 12 weeks to Sept. 4, taking its UK grocery market share to 9.3% from 8.1% a year ago. Morrisons' sales fell 4.1%, with its share falling to 9.1% from 9.8%.</a:t>
            </a:r>
          </a:p>
          <a:p>
            <a:r>
              <a:rPr lang="en-US"/>
              <a:t>This has allowed them to compete and beat their main rivals in the UK and dominate some of the biggest retailers in the world to obtain a 90% revenue from their private label goods.</a:t>
            </a:r>
            <a:endParaRPr lang="en-US">
              <a:cs typeface="Calibri"/>
            </a:endParaRPr>
          </a:p>
          <a:p>
            <a:endParaRPr lang="en-US"/>
          </a:p>
          <a:p>
            <a:r>
              <a:rPr lang="en-US"/>
              <a:t>Aldi made it above </a:t>
            </a:r>
            <a:r>
              <a:rPr lang="en-US" err="1"/>
              <a:t>morrisons</a:t>
            </a:r>
            <a:r>
              <a:rPr lang="en-US"/>
              <a:t> to 4th place, This is related to </a:t>
            </a:r>
            <a:r>
              <a:rPr lang="en-US" err="1"/>
              <a:t>to</a:t>
            </a:r>
            <a:r>
              <a:rPr lang="en-US"/>
              <a:t> a number of their innovations, </a:t>
            </a:r>
            <a:endParaRPr lang="en-US">
              <a:cs typeface="Calibri"/>
            </a:endParaRPr>
          </a:p>
          <a:p>
            <a:pPr marL="285750" indent="-285750">
              <a:buFont typeface="Arial,Sans-Serif"/>
              <a:buChar char="•"/>
            </a:pPr>
            <a:r>
              <a:rPr lang="en-US"/>
              <a:t>store layout</a:t>
            </a:r>
            <a:endParaRPr lang="en-US">
              <a:cs typeface="Calibri"/>
            </a:endParaRPr>
          </a:p>
          <a:p>
            <a:pPr marL="285750" indent="-285750">
              <a:buFont typeface="Arial,Sans-Serif"/>
              <a:buChar char="•"/>
            </a:pPr>
            <a:r>
              <a:rPr lang="en-US"/>
              <a:t>lean company structure </a:t>
            </a:r>
            <a:endParaRPr lang="en-US">
              <a:cs typeface="Calibri"/>
            </a:endParaRPr>
          </a:p>
          <a:p>
            <a:pPr marL="285750" indent="-285750">
              <a:buFont typeface="Arial,Sans-Serif"/>
              <a:buChar char="•"/>
            </a:pPr>
            <a:r>
              <a:rPr lang="en-US"/>
              <a:t>product packaging</a:t>
            </a:r>
            <a:endParaRPr lang="en-US">
              <a:cs typeface="Calibri"/>
            </a:endParaRPr>
          </a:p>
          <a:p>
            <a:pPr marL="285750" indent="-285750">
              <a:buFont typeface="Arial,Sans-Serif"/>
              <a:buChar char="•"/>
            </a:pPr>
            <a:r>
              <a:rPr lang="en-US"/>
              <a:t>JIT deliveries</a:t>
            </a:r>
            <a:endParaRPr lang="en-US">
              <a:cs typeface="Calibri"/>
            </a:endParaRPr>
          </a:p>
          <a:p>
            <a:pPr marL="285750" indent="-285750">
              <a:buFont typeface="Arial,Sans-Serif"/>
              <a:buChar char="•"/>
            </a:pPr>
            <a:r>
              <a:rPr lang="en-US"/>
              <a:t>Marketing campaigns</a:t>
            </a:r>
            <a:endParaRPr lang="en-US">
              <a:cs typeface="Calibri"/>
            </a:endParaRPr>
          </a:p>
        </p:txBody>
      </p:sp>
      <p:sp>
        <p:nvSpPr>
          <p:cNvPr id="4" name="Slide Number Placeholder 3"/>
          <p:cNvSpPr>
            <a:spLocks noGrp="1"/>
          </p:cNvSpPr>
          <p:nvPr>
            <p:ph type="sldNum" sz="quarter" idx="5"/>
          </p:nvPr>
        </p:nvSpPr>
        <p:spPr/>
        <p:txBody>
          <a:bodyPr/>
          <a:lstStyle/>
          <a:p>
            <a:fld id="{FF40274B-CC9B-4EC5-99A0-9ECB47D14E72}" type="slidenum">
              <a:rPr lang="en-US"/>
              <a:t>4</a:t>
            </a:fld>
            <a:endParaRPr lang="en-US"/>
          </a:p>
        </p:txBody>
      </p:sp>
    </p:spTree>
    <p:extLst>
      <p:ext uri="{BB962C8B-B14F-4D97-AF65-F5344CB8AC3E}">
        <p14:creationId xmlns:p14="http://schemas.microsoft.com/office/powerpoint/2010/main" val="6849236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a:p>
            <a:r>
              <a:rPr lang="en-US"/>
              <a:t>•Aldi’s success of the last 10 years has continued to grow and improve year on year as they chase the so called “Big Four” supermarkets in the UK of Tesco, Sainsburys, Asda and Morrisons and for the first time in September 2022 (according to Kantar, leading data company) they managed to overtake Morrisons, and breakup the Big Four, with Asda now within their sights as the next target to chase down.</a:t>
            </a:r>
          </a:p>
        </p:txBody>
      </p:sp>
      <p:sp>
        <p:nvSpPr>
          <p:cNvPr id="4" name="Slide Number Placeholder 3"/>
          <p:cNvSpPr>
            <a:spLocks noGrp="1"/>
          </p:cNvSpPr>
          <p:nvPr>
            <p:ph type="sldNum" sz="quarter" idx="5"/>
          </p:nvPr>
        </p:nvSpPr>
        <p:spPr/>
        <p:txBody>
          <a:bodyPr/>
          <a:lstStyle/>
          <a:p>
            <a:fld id="{FF40274B-CC9B-4EC5-99A0-9ECB47D14E72}" type="slidenum">
              <a:rPr lang="en-US"/>
              <a:t>5</a:t>
            </a:fld>
            <a:endParaRPr lang="en-US"/>
          </a:p>
        </p:txBody>
      </p:sp>
    </p:spTree>
    <p:extLst>
      <p:ext uri="{BB962C8B-B14F-4D97-AF65-F5344CB8AC3E}">
        <p14:creationId xmlns:p14="http://schemas.microsoft.com/office/powerpoint/2010/main" val="39474090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1)Inventory management: With an inventory 25% the size of Tesco for example focusing on offering a limited selection of products, this has allowed the company to streamline its inventory management processes and reduce waste. Aldi stock around 6k versus Tesco 25,000 </a:t>
            </a:r>
          </a:p>
          <a:p>
            <a:endParaRPr lang="en-US" dirty="0"/>
          </a:p>
          <a:p>
            <a:r>
              <a:rPr lang="en-US" dirty="0"/>
              <a:t>2) Employee training: Employees are trained to work quickly and effectively to restock shelves, manage stocks and maintain the highest level of customer service. People being a key part of their set values but taking the time to train to the required level to keep the shop flowing reduces the need to carry extra staff. All members are training to cover multiple roles within the store – Tills, restocking etc.  Management conduct people </a:t>
            </a:r>
            <a:r>
              <a:rPr lang="en-US" dirty="0" err="1"/>
              <a:t>surverys</a:t>
            </a:r>
            <a:r>
              <a:rPr lang="en-US" dirty="0"/>
              <a:t> and had an incredible response of 94% engagement. </a:t>
            </a:r>
            <a:r>
              <a:rPr lang="en-US" dirty="0">
                <a:hlinkClick r:id="rId3"/>
              </a:rPr>
              <a:t>https://www.aldi.co.uk/about-aldi/corporate-responsibility/people/training-and-development</a:t>
            </a:r>
            <a:endParaRPr lang="en-US" dirty="0"/>
          </a:p>
          <a:p>
            <a:endParaRPr lang="en-US" dirty="0"/>
          </a:p>
          <a:p>
            <a:r>
              <a:rPr lang="en-US" dirty="0"/>
              <a:t>3) Central decision-making: Store layout is consistent across all of its stores, and the company has a centralized decision-making structure that allows it to maintain consistency in its operations. This centralized structure helps to ensure that the company's store layout and management processes are optimized for efficiency and cost control.</a:t>
            </a:r>
            <a:endParaRPr lang="en-US" dirty="0">
              <a:cs typeface="Calibri"/>
            </a:endParaRPr>
          </a:p>
          <a:p>
            <a:endParaRPr lang="en-US" dirty="0">
              <a:cs typeface="Calibri"/>
            </a:endParaRPr>
          </a:p>
          <a:p>
            <a:r>
              <a:rPr lang="en-US" dirty="0"/>
              <a:t>4) Merchandising Methods : The simplistic approach to merchandising with products displayed on simple shelving, on transportable Dusseldorf pallet and prices displayed on basic formats from the roof allows for quick reduce labour costs and faster restocking.</a:t>
            </a:r>
          </a:p>
          <a:p>
            <a:endParaRPr lang="en-US" dirty="0"/>
          </a:p>
          <a:p>
            <a:r>
              <a:rPr lang="en-US" dirty="0"/>
              <a:t>5) Customer Navigation – Simple layout, easy to get around the store quick with minimal pinch points and with the consistency this does not matter if in Liverpool, Luton or Ludlow. </a:t>
            </a:r>
          </a:p>
          <a:p>
            <a:endParaRPr lang="en-US" dirty="0"/>
          </a:p>
          <a:p>
            <a:r>
              <a:rPr lang="en-US" dirty="0"/>
              <a:t>6) Continuous Improvement: Aldi is committed to continuously improving its store layout and operations. The company regularly surveys customers and collects feedback to identify areas for improvement. They use marketing tools on this to boost completion rates. (shown below)</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FF40274B-CC9B-4EC5-99A0-9ECB47D14E72}" type="slidenum">
              <a:t>6</a:t>
            </a:fld>
            <a:endParaRPr lang="en-GB"/>
          </a:p>
        </p:txBody>
      </p:sp>
    </p:spTree>
    <p:extLst>
      <p:ext uri="{BB962C8B-B14F-4D97-AF65-F5344CB8AC3E}">
        <p14:creationId xmlns:p14="http://schemas.microsoft.com/office/powerpoint/2010/main" val="14023026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Aldi's marketing strategy has had a significant impact on the company's internal structures and management processes. Aldi is known for its low-cost and no-frills approach to retail, and this philosophy is reflected in the companies management technique. </a:t>
            </a:r>
          </a:p>
          <a:p>
            <a:r>
              <a:rPr lang="en-US"/>
              <a:t>The marketing strategy used promotes efficiency and cost-cutting measures. Their marketing campaigns emphasize the company's commitment to keeping costs low. </a:t>
            </a:r>
          </a:p>
          <a:p>
            <a:endParaRPr lang="en-US"/>
          </a:p>
          <a:p>
            <a:r>
              <a:rPr lang="en-US"/>
              <a:t>Aldi's marketing strategy has influenced the companies management processes is by promoting a culture of accountability and ownership. Aldi's marketing campaigns often highlight the company's focus on quality control and product testing, like sources of meat and Alcohol sourcing.</a:t>
            </a:r>
          </a:p>
          <a:p>
            <a:r>
              <a:rPr lang="en-US"/>
              <a:t>At store level, the managers take ownership of their stores and are measured for their performance against other stores. This culture of ownership and accountability has helped Aldi maintain its reputation for high-quality products and customer service. </a:t>
            </a:r>
            <a:endParaRPr lang="en-GB"/>
          </a:p>
        </p:txBody>
      </p:sp>
      <p:sp>
        <p:nvSpPr>
          <p:cNvPr id="4" name="Slide Number Placeholder 3"/>
          <p:cNvSpPr>
            <a:spLocks noGrp="1"/>
          </p:cNvSpPr>
          <p:nvPr>
            <p:ph type="sldNum" sz="quarter" idx="5"/>
          </p:nvPr>
        </p:nvSpPr>
        <p:spPr/>
        <p:txBody>
          <a:bodyPr/>
          <a:lstStyle/>
          <a:p>
            <a:fld id="{FF40274B-CC9B-4EC5-99A0-9ECB47D14E72}" type="slidenum">
              <a:t>8</a:t>
            </a:fld>
            <a:endParaRPr lang="en-GB"/>
          </a:p>
        </p:txBody>
      </p:sp>
    </p:spTree>
    <p:extLst>
      <p:ext uri="{BB962C8B-B14F-4D97-AF65-F5344CB8AC3E}">
        <p14:creationId xmlns:p14="http://schemas.microsoft.com/office/powerpoint/2010/main" val="33547096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19B32-EDCA-F47B-C3DC-9242C4AD3F0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8CB78D2-4AD4-854E-9163-E26639CA9F2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A7833C3-35BF-1E6A-65AE-A4F1A94895C2}"/>
              </a:ext>
            </a:extLst>
          </p:cNvPr>
          <p:cNvSpPr>
            <a:spLocks noGrp="1"/>
          </p:cNvSpPr>
          <p:nvPr>
            <p:ph type="dt" sz="half" idx="10"/>
          </p:nvPr>
        </p:nvSpPr>
        <p:spPr/>
        <p:txBody>
          <a:bodyPr/>
          <a:lstStyle/>
          <a:p>
            <a:fld id="{786EBA8A-EEE6-4536-8980-5AB11EF9651C}" type="datetimeFigureOut">
              <a:rPr lang="en-GB" smtClean="0"/>
              <a:t>08/04/2023</a:t>
            </a:fld>
            <a:endParaRPr lang="en-GB"/>
          </a:p>
        </p:txBody>
      </p:sp>
      <p:sp>
        <p:nvSpPr>
          <p:cNvPr id="5" name="Footer Placeholder 4">
            <a:extLst>
              <a:ext uri="{FF2B5EF4-FFF2-40B4-BE49-F238E27FC236}">
                <a16:creationId xmlns:a16="http://schemas.microsoft.com/office/drawing/2014/main" id="{324148F4-BF44-C87B-E3BD-DC786F3ECC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A766B9-7263-6754-3085-499273302465}"/>
              </a:ext>
            </a:extLst>
          </p:cNvPr>
          <p:cNvSpPr>
            <a:spLocks noGrp="1"/>
          </p:cNvSpPr>
          <p:nvPr>
            <p:ph type="sldNum" sz="quarter" idx="12"/>
          </p:nvPr>
        </p:nvSpPr>
        <p:spPr/>
        <p:txBody>
          <a:bodyPr/>
          <a:lstStyle/>
          <a:p>
            <a:fld id="{0CBF0BAF-D1DC-4FF1-B593-6A10A162B7D8}" type="slidenum">
              <a:rPr lang="en-GB" smtClean="0"/>
              <a:t>‹#›</a:t>
            </a:fld>
            <a:endParaRPr lang="en-GB"/>
          </a:p>
        </p:txBody>
      </p:sp>
    </p:spTree>
    <p:extLst>
      <p:ext uri="{BB962C8B-B14F-4D97-AF65-F5344CB8AC3E}">
        <p14:creationId xmlns:p14="http://schemas.microsoft.com/office/powerpoint/2010/main" val="7903864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804B4-6324-1B23-EEB9-F9D2453CBCA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3117F25-B9E2-BB03-F6E6-1D6D86DC225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53682F-FE3A-19A6-D60B-98845F97C888}"/>
              </a:ext>
            </a:extLst>
          </p:cNvPr>
          <p:cNvSpPr>
            <a:spLocks noGrp="1"/>
          </p:cNvSpPr>
          <p:nvPr>
            <p:ph type="dt" sz="half" idx="10"/>
          </p:nvPr>
        </p:nvSpPr>
        <p:spPr/>
        <p:txBody>
          <a:bodyPr/>
          <a:lstStyle/>
          <a:p>
            <a:fld id="{786EBA8A-EEE6-4536-8980-5AB11EF9651C}" type="datetimeFigureOut">
              <a:rPr lang="en-GB" smtClean="0"/>
              <a:t>08/04/2023</a:t>
            </a:fld>
            <a:endParaRPr lang="en-GB"/>
          </a:p>
        </p:txBody>
      </p:sp>
      <p:sp>
        <p:nvSpPr>
          <p:cNvPr id="5" name="Footer Placeholder 4">
            <a:extLst>
              <a:ext uri="{FF2B5EF4-FFF2-40B4-BE49-F238E27FC236}">
                <a16:creationId xmlns:a16="http://schemas.microsoft.com/office/drawing/2014/main" id="{87CF04B6-A41C-ECB8-4BC2-FDB4E143B5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6CD4DD-1AA0-E1EC-31BF-8CEF884AEE5A}"/>
              </a:ext>
            </a:extLst>
          </p:cNvPr>
          <p:cNvSpPr>
            <a:spLocks noGrp="1"/>
          </p:cNvSpPr>
          <p:nvPr>
            <p:ph type="sldNum" sz="quarter" idx="12"/>
          </p:nvPr>
        </p:nvSpPr>
        <p:spPr/>
        <p:txBody>
          <a:bodyPr/>
          <a:lstStyle/>
          <a:p>
            <a:fld id="{0CBF0BAF-D1DC-4FF1-B593-6A10A162B7D8}" type="slidenum">
              <a:rPr lang="en-GB" smtClean="0"/>
              <a:t>‹#›</a:t>
            </a:fld>
            <a:endParaRPr lang="en-GB"/>
          </a:p>
        </p:txBody>
      </p:sp>
    </p:spTree>
    <p:extLst>
      <p:ext uri="{BB962C8B-B14F-4D97-AF65-F5344CB8AC3E}">
        <p14:creationId xmlns:p14="http://schemas.microsoft.com/office/powerpoint/2010/main" val="20628250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483E4-D757-3BF1-BEEC-8FE6E62A6D8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ABE5D4B-D430-E845-EC4E-0C54385368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E7B8A57-93AD-07F6-2237-216B17FE3515}"/>
              </a:ext>
            </a:extLst>
          </p:cNvPr>
          <p:cNvSpPr>
            <a:spLocks noGrp="1"/>
          </p:cNvSpPr>
          <p:nvPr>
            <p:ph type="dt" sz="half" idx="10"/>
          </p:nvPr>
        </p:nvSpPr>
        <p:spPr/>
        <p:txBody>
          <a:bodyPr/>
          <a:lstStyle/>
          <a:p>
            <a:fld id="{786EBA8A-EEE6-4536-8980-5AB11EF9651C}" type="datetimeFigureOut">
              <a:rPr lang="en-GB" smtClean="0"/>
              <a:t>08/04/2023</a:t>
            </a:fld>
            <a:endParaRPr lang="en-GB"/>
          </a:p>
        </p:txBody>
      </p:sp>
      <p:sp>
        <p:nvSpPr>
          <p:cNvPr id="5" name="Footer Placeholder 4">
            <a:extLst>
              <a:ext uri="{FF2B5EF4-FFF2-40B4-BE49-F238E27FC236}">
                <a16:creationId xmlns:a16="http://schemas.microsoft.com/office/drawing/2014/main" id="{FD7540F3-5976-C593-7E3F-CD97D67200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D61E57-2D41-35F9-B75E-04B9D2986F9A}"/>
              </a:ext>
            </a:extLst>
          </p:cNvPr>
          <p:cNvSpPr>
            <a:spLocks noGrp="1"/>
          </p:cNvSpPr>
          <p:nvPr>
            <p:ph type="sldNum" sz="quarter" idx="12"/>
          </p:nvPr>
        </p:nvSpPr>
        <p:spPr/>
        <p:txBody>
          <a:bodyPr/>
          <a:lstStyle/>
          <a:p>
            <a:fld id="{0CBF0BAF-D1DC-4FF1-B593-6A10A162B7D8}" type="slidenum">
              <a:rPr lang="en-GB" smtClean="0"/>
              <a:t>‹#›</a:t>
            </a:fld>
            <a:endParaRPr lang="en-GB"/>
          </a:p>
        </p:txBody>
      </p:sp>
    </p:spTree>
    <p:extLst>
      <p:ext uri="{BB962C8B-B14F-4D97-AF65-F5344CB8AC3E}">
        <p14:creationId xmlns:p14="http://schemas.microsoft.com/office/powerpoint/2010/main" val="19378207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DD0F0-82EB-7090-63EC-5B85E431DEA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D91372-61F2-3280-8F09-09520079634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074A95E-E86C-7644-4C37-F6550850355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2D9654A-22E3-50C2-DB7F-6CB8D11ADE2C}"/>
              </a:ext>
            </a:extLst>
          </p:cNvPr>
          <p:cNvSpPr>
            <a:spLocks noGrp="1"/>
          </p:cNvSpPr>
          <p:nvPr>
            <p:ph type="dt" sz="half" idx="10"/>
          </p:nvPr>
        </p:nvSpPr>
        <p:spPr/>
        <p:txBody>
          <a:bodyPr/>
          <a:lstStyle/>
          <a:p>
            <a:fld id="{786EBA8A-EEE6-4536-8980-5AB11EF9651C}" type="datetimeFigureOut">
              <a:rPr lang="en-GB" smtClean="0"/>
              <a:t>08/04/2023</a:t>
            </a:fld>
            <a:endParaRPr lang="en-GB"/>
          </a:p>
        </p:txBody>
      </p:sp>
      <p:sp>
        <p:nvSpPr>
          <p:cNvPr id="6" name="Footer Placeholder 5">
            <a:extLst>
              <a:ext uri="{FF2B5EF4-FFF2-40B4-BE49-F238E27FC236}">
                <a16:creationId xmlns:a16="http://schemas.microsoft.com/office/drawing/2014/main" id="{A864937A-5B30-B820-4FEC-9C0E179913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8597560-2282-063B-9FA6-40371C0FDB6C}"/>
              </a:ext>
            </a:extLst>
          </p:cNvPr>
          <p:cNvSpPr>
            <a:spLocks noGrp="1"/>
          </p:cNvSpPr>
          <p:nvPr>
            <p:ph type="sldNum" sz="quarter" idx="12"/>
          </p:nvPr>
        </p:nvSpPr>
        <p:spPr/>
        <p:txBody>
          <a:bodyPr/>
          <a:lstStyle/>
          <a:p>
            <a:fld id="{0CBF0BAF-D1DC-4FF1-B593-6A10A162B7D8}" type="slidenum">
              <a:rPr lang="en-GB" smtClean="0"/>
              <a:t>‹#›</a:t>
            </a:fld>
            <a:endParaRPr lang="en-GB"/>
          </a:p>
        </p:txBody>
      </p:sp>
    </p:spTree>
    <p:extLst>
      <p:ext uri="{BB962C8B-B14F-4D97-AF65-F5344CB8AC3E}">
        <p14:creationId xmlns:p14="http://schemas.microsoft.com/office/powerpoint/2010/main" val="32928093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50FA3-D615-F966-C7C7-9D9AB666303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D99E18E-4747-227B-884A-7C8797AF040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1BE0B67-2E1B-EB1D-4F84-D94807C724B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18BD705-E53E-FB47-B6A7-243D7AC8D63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806032-3E10-BCE3-4B62-CAD6B919FD0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A76A4DF-4343-C189-B135-1A0626112030}"/>
              </a:ext>
            </a:extLst>
          </p:cNvPr>
          <p:cNvSpPr>
            <a:spLocks noGrp="1"/>
          </p:cNvSpPr>
          <p:nvPr>
            <p:ph type="dt" sz="half" idx="10"/>
          </p:nvPr>
        </p:nvSpPr>
        <p:spPr/>
        <p:txBody>
          <a:bodyPr/>
          <a:lstStyle/>
          <a:p>
            <a:fld id="{786EBA8A-EEE6-4536-8980-5AB11EF9651C}" type="datetimeFigureOut">
              <a:rPr lang="en-GB" smtClean="0"/>
              <a:t>08/04/2023</a:t>
            </a:fld>
            <a:endParaRPr lang="en-GB"/>
          </a:p>
        </p:txBody>
      </p:sp>
      <p:sp>
        <p:nvSpPr>
          <p:cNvPr id="8" name="Footer Placeholder 7">
            <a:extLst>
              <a:ext uri="{FF2B5EF4-FFF2-40B4-BE49-F238E27FC236}">
                <a16:creationId xmlns:a16="http://schemas.microsoft.com/office/drawing/2014/main" id="{FE3499E3-D557-465E-C71E-D6E92407FF2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D73870D-6DE8-E922-45D0-27889FA743CE}"/>
              </a:ext>
            </a:extLst>
          </p:cNvPr>
          <p:cNvSpPr>
            <a:spLocks noGrp="1"/>
          </p:cNvSpPr>
          <p:nvPr>
            <p:ph type="sldNum" sz="quarter" idx="12"/>
          </p:nvPr>
        </p:nvSpPr>
        <p:spPr/>
        <p:txBody>
          <a:bodyPr/>
          <a:lstStyle/>
          <a:p>
            <a:fld id="{0CBF0BAF-D1DC-4FF1-B593-6A10A162B7D8}" type="slidenum">
              <a:rPr lang="en-GB" smtClean="0"/>
              <a:t>‹#›</a:t>
            </a:fld>
            <a:endParaRPr lang="en-GB"/>
          </a:p>
        </p:txBody>
      </p:sp>
    </p:spTree>
    <p:extLst>
      <p:ext uri="{BB962C8B-B14F-4D97-AF65-F5344CB8AC3E}">
        <p14:creationId xmlns:p14="http://schemas.microsoft.com/office/powerpoint/2010/main" val="27438630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2EC0A-1811-C04C-4A7C-A7E778827EF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F568189-66CA-CE70-F432-ECBEBD02D275}"/>
              </a:ext>
            </a:extLst>
          </p:cNvPr>
          <p:cNvSpPr>
            <a:spLocks noGrp="1"/>
          </p:cNvSpPr>
          <p:nvPr>
            <p:ph type="dt" sz="half" idx="10"/>
          </p:nvPr>
        </p:nvSpPr>
        <p:spPr/>
        <p:txBody>
          <a:bodyPr/>
          <a:lstStyle/>
          <a:p>
            <a:fld id="{786EBA8A-EEE6-4536-8980-5AB11EF9651C}" type="datetimeFigureOut">
              <a:rPr lang="en-GB" smtClean="0"/>
              <a:t>08/04/2023</a:t>
            </a:fld>
            <a:endParaRPr lang="en-GB"/>
          </a:p>
        </p:txBody>
      </p:sp>
      <p:sp>
        <p:nvSpPr>
          <p:cNvPr id="4" name="Footer Placeholder 3">
            <a:extLst>
              <a:ext uri="{FF2B5EF4-FFF2-40B4-BE49-F238E27FC236}">
                <a16:creationId xmlns:a16="http://schemas.microsoft.com/office/drawing/2014/main" id="{F7CB30AD-10D3-0979-A620-D22FB9A5501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512DCA-8B9F-431F-4458-ADC055218A16}"/>
              </a:ext>
            </a:extLst>
          </p:cNvPr>
          <p:cNvSpPr>
            <a:spLocks noGrp="1"/>
          </p:cNvSpPr>
          <p:nvPr>
            <p:ph type="sldNum" sz="quarter" idx="12"/>
          </p:nvPr>
        </p:nvSpPr>
        <p:spPr/>
        <p:txBody>
          <a:bodyPr/>
          <a:lstStyle/>
          <a:p>
            <a:fld id="{0CBF0BAF-D1DC-4FF1-B593-6A10A162B7D8}" type="slidenum">
              <a:rPr lang="en-GB" smtClean="0"/>
              <a:t>‹#›</a:t>
            </a:fld>
            <a:endParaRPr lang="en-GB"/>
          </a:p>
        </p:txBody>
      </p:sp>
    </p:spTree>
    <p:extLst>
      <p:ext uri="{BB962C8B-B14F-4D97-AF65-F5344CB8AC3E}">
        <p14:creationId xmlns:p14="http://schemas.microsoft.com/office/powerpoint/2010/main" val="27094077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7015671-A71B-C8B9-6852-F2ABC6D29D4D}"/>
              </a:ext>
            </a:extLst>
          </p:cNvPr>
          <p:cNvSpPr>
            <a:spLocks noGrp="1"/>
          </p:cNvSpPr>
          <p:nvPr>
            <p:ph type="dt" sz="half" idx="10"/>
          </p:nvPr>
        </p:nvSpPr>
        <p:spPr/>
        <p:txBody>
          <a:bodyPr/>
          <a:lstStyle/>
          <a:p>
            <a:fld id="{786EBA8A-EEE6-4536-8980-5AB11EF9651C}" type="datetimeFigureOut">
              <a:rPr lang="en-GB" smtClean="0"/>
              <a:t>08/04/2023</a:t>
            </a:fld>
            <a:endParaRPr lang="en-GB"/>
          </a:p>
        </p:txBody>
      </p:sp>
      <p:sp>
        <p:nvSpPr>
          <p:cNvPr id="3" name="Footer Placeholder 2">
            <a:extLst>
              <a:ext uri="{FF2B5EF4-FFF2-40B4-BE49-F238E27FC236}">
                <a16:creationId xmlns:a16="http://schemas.microsoft.com/office/drawing/2014/main" id="{AEE4BA38-2BB6-0F78-BF40-294938338CB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A7F2870-E2C5-7E8C-5F51-AB35C65E2986}"/>
              </a:ext>
            </a:extLst>
          </p:cNvPr>
          <p:cNvSpPr>
            <a:spLocks noGrp="1"/>
          </p:cNvSpPr>
          <p:nvPr>
            <p:ph type="sldNum" sz="quarter" idx="12"/>
          </p:nvPr>
        </p:nvSpPr>
        <p:spPr/>
        <p:txBody>
          <a:bodyPr/>
          <a:lstStyle/>
          <a:p>
            <a:fld id="{0CBF0BAF-D1DC-4FF1-B593-6A10A162B7D8}" type="slidenum">
              <a:rPr lang="en-GB" smtClean="0"/>
              <a:t>‹#›</a:t>
            </a:fld>
            <a:endParaRPr lang="en-GB"/>
          </a:p>
        </p:txBody>
      </p:sp>
    </p:spTree>
    <p:extLst>
      <p:ext uri="{BB962C8B-B14F-4D97-AF65-F5344CB8AC3E}">
        <p14:creationId xmlns:p14="http://schemas.microsoft.com/office/powerpoint/2010/main" val="3586063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2C8FC-697B-50B7-4923-4976386224B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245C1D7-702A-CDDC-6270-DB571754370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6EB7E4F-E953-1225-B019-21ABF6648C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6254687-B90A-8FEB-5887-1F3248845BE1}"/>
              </a:ext>
            </a:extLst>
          </p:cNvPr>
          <p:cNvSpPr>
            <a:spLocks noGrp="1"/>
          </p:cNvSpPr>
          <p:nvPr>
            <p:ph type="dt" sz="half" idx="10"/>
          </p:nvPr>
        </p:nvSpPr>
        <p:spPr/>
        <p:txBody>
          <a:bodyPr/>
          <a:lstStyle/>
          <a:p>
            <a:fld id="{786EBA8A-EEE6-4536-8980-5AB11EF9651C}" type="datetimeFigureOut">
              <a:rPr lang="en-GB" smtClean="0"/>
              <a:t>08/04/2023</a:t>
            </a:fld>
            <a:endParaRPr lang="en-GB"/>
          </a:p>
        </p:txBody>
      </p:sp>
      <p:sp>
        <p:nvSpPr>
          <p:cNvPr id="6" name="Footer Placeholder 5">
            <a:extLst>
              <a:ext uri="{FF2B5EF4-FFF2-40B4-BE49-F238E27FC236}">
                <a16:creationId xmlns:a16="http://schemas.microsoft.com/office/drawing/2014/main" id="{6297999D-E116-C0C8-59BC-D8D203A76BD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A88421E-0989-8D43-7E7C-76870351241D}"/>
              </a:ext>
            </a:extLst>
          </p:cNvPr>
          <p:cNvSpPr>
            <a:spLocks noGrp="1"/>
          </p:cNvSpPr>
          <p:nvPr>
            <p:ph type="sldNum" sz="quarter" idx="12"/>
          </p:nvPr>
        </p:nvSpPr>
        <p:spPr/>
        <p:txBody>
          <a:bodyPr/>
          <a:lstStyle/>
          <a:p>
            <a:fld id="{0CBF0BAF-D1DC-4FF1-B593-6A10A162B7D8}" type="slidenum">
              <a:rPr lang="en-GB" smtClean="0"/>
              <a:t>‹#›</a:t>
            </a:fld>
            <a:endParaRPr lang="en-GB"/>
          </a:p>
        </p:txBody>
      </p:sp>
    </p:spTree>
    <p:extLst>
      <p:ext uri="{BB962C8B-B14F-4D97-AF65-F5344CB8AC3E}">
        <p14:creationId xmlns:p14="http://schemas.microsoft.com/office/powerpoint/2010/main" val="38974165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672DA-1CA3-9489-D3F4-C279B96DDF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983EA1-3D7D-9EC4-EAD0-257E37E7CEC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9883F8-42B7-3399-BD0D-840D4BD709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29D27C7-C84B-51C8-331C-9CB28848DDC2}"/>
              </a:ext>
            </a:extLst>
          </p:cNvPr>
          <p:cNvSpPr>
            <a:spLocks noGrp="1"/>
          </p:cNvSpPr>
          <p:nvPr>
            <p:ph type="dt" sz="half" idx="10"/>
          </p:nvPr>
        </p:nvSpPr>
        <p:spPr/>
        <p:txBody>
          <a:bodyPr/>
          <a:lstStyle/>
          <a:p>
            <a:fld id="{786EBA8A-EEE6-4536-8980-5AB11EF9651C}" type="datetimeFigureOut">
              <a:rPr lang="en-GB" smtClean="0"/>
              <a:t>08/04/2023</a:t>
            </a:fld>
            <a:endParaRPr lang="en-GB"/>
          </a:p>
        </p:txBody>
      </p:sp>
      <p:sp>
        <p:nvSpPr>
          <p:cNvPr id="6" name="Footer Placeholder 5">
            <a:extLst>
              <a:ext uri="{FF2B5EF4-FFF2-40B4-BE49-F238E27FC236}">
                <a16:creationId xmlns:a16="http://schemas.microsoft.com/office/drawing/2014/main" id="{86F17FA9-7325-71BC-01B4-1F1FC8D7EBA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EE8F678-807D-BFBF-B4CD-59EBFFE9084B}"/>
              </a:ext>
            </a:extLst>
          </p:cNvPr>
          <p:cNvSpPr>
            <a:spLocks noGrp="1"/>
          </p:cNvSpPr>
          <p:nvPr>
            <p:ph type="sldNum" sz="quarter" idx="12"/>
          </p:nvPr>
        </p:nvSpPr>
        <p:spPr/>
        <p:txBody>
          <a:bodyPr/>
          <a:lstStyle/>
          <a:p>
            <a:fld id="{0CBF0BAF-D1DC-4FF1-B593-6A10A162B7D8}" type="slidenum">
              <a:rPr lang="en-GB" smtClean="0"/>
              <a:t>‹#›</a:t>
            </a:fld>
            <a:endParaRPr lang="en-GB"/>
          </a:p>
        </p:txBody>
      </p:sp>
    </p:spTree>
    <p:extLst>
      <p:ext uri="{BB962C8B-B14F-4D97-AF65-F5344CB8AC3E}">
        <p14:creationId xmlns:p14="http://schemas.microsoft.com/office/powerpoint/2010/main" val="14393525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987F8-8DEA-1121-AA8B-5E116042EA7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7E75B10-C840-92E1-8B2B-0713E633F0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FD4DBB-24F0-6068-E3A7-21FCDE4146A6}"/>
              </a:ext>
            </a:extLst>
          </p:cNvPr>
          <p:cNvSpPr>
            <a:spLocks noGrp="1"/>
          </p:cNvSpPr>
          <p:nvPr>
            <p:ph type="dt" sz="half" idx="10"/>
          </p:nvPr>
        </p:nvSpPr>
        <p:spPr/>
        <p:txBody>
          <a:bodyPr/>
          <a:lstStyle/>
          <a:p>
            <a:fld id="{786EBA8A-EEE6-4536-8980-5AB11EF9651C}" type="datetimeFigureOut">
              <a:rPr lang="en-GB" smtClean="0"/>
              <a:t>08/04/2023</a:t>
            </a:fld>
            <a:endParaRPr lang="en-GB"/>
          </a:p>
        </p:txBody>
      </p:sp>
      <p:sp>
        <p:nvSpPr>
          <p:cNvPr id="5" name="Footer Placeholder 4">
            <a:extLst>
              <a:ext uri="{FF2B5EF4-FFF2-40B4-BE49-F238E27FC236}">
                <a16:creationId xmlns:a16="http://schemas.microsoft.com/office/drawing/2014/main" id="{86BB3EDA-147B-0C39-736F-A0F5512F34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AC9DBD-DD11-1B44-51FA-BFE202F476C9}"/>
              </a:ext>
            </a:extLst>
          </p:cNvPr>
          <p:cNvSpPr>
            <a:spLocks noGrp="1"/>
          </p:cNvSpPr>
          <p:nvPr>
            <p:ph type="sldNum" sz="quarter" idx="12"/>
          </p:nvPr>
        </p:nvSpPr>
        <p:spPr/>
        <p:txBody>
          <a:bodyPr/>
          <a:lstStyle/>
          <a:p>
            <a:fld id="{0CBF0BAF-D1DC-4FF1-B593-6A10A162B7D8}" type="slidenum">
              <a:rPr lang="en-GB" smtClean="0"/>
              <a:t>‹#›</a:t>
            </a:fld>
            <a:endParaRPr lang="en-GB"/>
          </a:p>
        </p:txBody>
      </p:sp>
    </p:spTree>
    <p:extLst>
      <p:ext uri="{BB962C8B-B14F-4D97-AF65-F5344CB8AC3E}">
        <p14:creationId xmlns:p14="http://schemas.microsoft.com/office/powerpoint/2010/main" val="20723009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45F310B-4726-9740-CA98-7CF64FEC37C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F3E96AC-8EFE-3E1F-4A3B-2746B807340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DB34AC-C1DA-5246-11F0-70645B528F42}"/>
              </a:ext>
            </a:extLst>
          </p:cNvPr>
          <p:cNvSpPr>
            <a:spLocks noGrp="1"/>
          </p:cNvSpPr>
          <p:nvPr>
            <p:ph type="dt" sz="half" idx="10"/>
          </p:nvPr>
        </p:nvSpPr>
        <p:spPr/>
        <p:txBody>
          <a:bodyPr/>
          <a:lstStyle/>
          <a:p>
            <a:fld id="{786EBA8A-EEE6-4536-8980-5AB11EF9651C}" type="datetimeFigureOut">
              <a:rPr lang="en-GB" smtClean="0"/>
              <a:t>08/04/2023</a:t>
            </a:fld>
            <a:endParaRPr lang="en-GB"/>
          </a:p>
        </p:txBody>
      </p:sp>
      <p:sp>
        <p:nvSpPr>
          <p:cNvPr id="5" name="Footer Placeholder 4">
            <a:extLst>
              <a:ext uri="{FF2B5EF4-FFF2-40B4-BE49-F238E27FC236}">
                <a16:creationId xmlns:a16="http://schemas.microsoft.com/office/drawing/2014/main" id="{9587C3A8-21BE-B981-1CD0-726B90AF7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717224-683E-FC8B-970A-C974E4290263}"/>
              </a:ext>
            </a:extLst>
          </p:cNvPr>
          <p:cNvSpPr>
            <a:spLocks noGrp="1"/>
          </p:cNvSpPr>
          <p:nvPr>
            <p:ph type="sldNum" sz="quarter" idx="12"/>
          </p:nvPr>
        </p:nvSpPr>
        <p:spPr/>
        <p:txBody>
          <a:bodyPr/>
          <a:lstStyle/>
          <a:p>
            <a:fld id="{0CBF0BAF-D1DC-4FF1-B593-6A10A162B7D8}" type="slidenum">
              <a:rPr lang="en-GB" smtClean="0"/>
              <a:t>‹#›</a:t>
            </a:fld>
            <a:endParaRPr lang="en-GB"/>
          </a:p>
        </p:txBody>
      </p:sp>
    </p:spTree>
    <p:extLst>
      <p:ext uri="{BB962C8B-B14F-4D97-AF65-F5344CB8AC3E}">
        <p14:creationId xmlns:p14="http://schemas.microsoft.com/office/powerpoint/2010/main" val="23382693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4/8/2023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4/8/2023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4/8/2023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4/8/2023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4/8/2023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4/8/2023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4/8/2023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4/8/2023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4/8/2023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6F0D5BE-DD28-3209-7DE9-A74D622B623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88C77C1-B6C6-527B-A726-7F61A8FC29A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AC0654-896A-6843-FAF6-D418CB7AF33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6EBA8A-EEE6-4536-8980-5AB11EF9651C}" type="datetimeFigureOut">
              <a:rPr lang="en-GB" smtClean="0"/>
              <a:t>08/04/2023</a:t>
            </a:fld>
            <a:endParaRPr lang="en-GB"/>
          </a:p>
        </p:txBody>
      </p:sp>
      <p:sp>
        <p:nvSpPr>
          <p:cNvPr id="5" name="Footer Placeholder 4">
            <a:extLst>
              <a:ext uri="{FF2B5EF4-FFF2-40B4-BE49-F238E27FC236}">
                <a16:creationId xmlns:a16="http://schemas.microsoft.com/office/drawing/2014/main" id="{445EC8D9-0E32-40D5-D5FD-BC35C9EAEEB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68C128C-5F82-0C5E-1A94-6CFE42C6539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CBF0BAF-D1DC-4FF1-B593-6A10A162B7D8}" type="slidenum">
              <a:rPr lang="en-GB" smtClean="0"/>
              <a:t>‹#›</a:t>
            </a:fld>
            <a:endParaRPr lang="en-GB"/>
          </a:p>
        </p:txBody>
      </p:sp>
    </p:spTree>
    <p:extLst>
      <p:ext uri="{BB962C8B-B14F-4D97-AF65-F5344CB8AC3E}">
        <p14:creationId xmlns:p14="http://schemas.microsoft.com/office/powerpoint/2010/main" val="26735738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4/8/2023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hyperlink" Target="https://www.aldi.co.uk/about-aldi"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generatepress.com/" TargetMode="External"/><Relationship Id="rId5" Type="http://schemas.openxmlformats.org/officeDocument/2006/relationships/image" Target="../media/image5.png"/><Relationship Id="rId4" Type="http://schemas.openxmlformats.org/officeDocument/2006/relationships/hyperlink" Target="https://www.aldi.co.uk/about-aldi/corporate-responsibility/people/training-and-development"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hyperlink" Target="https://www.gloucestershirelive.co.uk/" TargetMode="External"/><Relationship Id="rId5" Type="http://schemas.openxmlformats.org/officeDocument/2006/relationships/image" Target="../media/image1.png"/><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kantar.com/uki/inspiration/fmcg/2022-wp-big-four-line-up-changes-as-grocery-price-inflation-accelerates-again" TargetMode="External"/><Relationship Id="rId3" Type="http://schemas.openxmlformats.org/officeDocument/2006/relationships/hyperlink" Target="https://www.aldi.co.uk/about-aldi" TargetMode="External"/><Relationship Id="rId7" Type="http://schemas.openxmlformats.org/officeDocument/2006/relationships/hyperlink" Target="https://www.statista.com/statistics/280208/grocery-market-share-in-the-united-kingdom-uk/" TargetMode="External"/><Relationship Id="rId2" Type="http://schemas.openxmlformats.org/officeDocument/2006/relationships/hyperlink" Target="https://www.aldi.co.uk/about-aldi/corporate-responsibility/people/training-and-development" TargetMode="External"/><Relationship Id="rId1" Type="http://schemas.openxmlformats.org/officeDocument/2006/relationships/slideLayout" Target="../slideLayouts/slideLayout2.xml"/><Relationship Id="rId6" Type="http://schemas.openxmlformats.org/officeDocument/2006/relationships/hyperlink" Target="https://www.which.co.uk/reviews/supermarkets/article/best-and-worst-supermarkets/supermarkets-compared-aOJjN2J0A10N" TargetMode="External"/><Relationship Id="rId11" Type="http://schemas.openxmlformats.org/officeDocument/2006/relationships/image" Target="../media/image1.png"/><Relationship Id="rId5" Type="http://schemas.openxmlformats.org/officeDocument/2006/relationships/hyperlink" Target="https://www.theguardian.com/business/2019/mar/05/long-read-aldi-discount-supermarket-changed-britain-shopping" TargetMode="External"/><Relationship Id="rId10" Type="http://schemas.openxmlformats.org/officeDocument/2006/relationships/hyperlink" Target="https://www.linkedin.com/pulse/case-studies-what-we-can-learn-from-aldis-social-media-paul-brown-?trk=pulse-article_more-articles_related-content-card" TargetMode="External"/><Relationship Id="rId4" Type="http://schemas.openxmlformats.org/officeDocument/2006/relationships/hyperlink" Target="https://surveysteps.co/aldi-survey/" TargetMode="External"/><Relationship Id="rId9" Type="http://schemas.openxmlformats.org/officeDocument/2006/relationships/hyperlink" Target="https://gottabemarketing.co.uk/field-marketing/experiential-marketing/%EF%BF%BChow-aldi-is-dominating-the-internet-through-marketing/#:~:text=Aldi%20showed%20us%20a%20new,the%20brands%20%E2%80%93%20Aldi%20vs%20Lid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text, yellow, picture frame&#10;&#10;Description automatically generated">
            <a:extLst>
              <a:ext uri="{FF2B5EF4-FFF2-40B4-BE49-F238E27FC236}">
                <a16:creationId xmlns:a16="http://schemas.microsoft.com/office/drawing/2014/main" id="{6FF38139-839C-55FD-AE0F-46F0F9EC94A5}"/>
              </a:ext>
            </a:extLst>
          </p:cNvPr>
          <p:cNvPicPr>
            <a:picLocks noChangeAspect="1"/>
          </p:cNvPicPr>
          <p:nvPr/>
        </p:nvPicPr>
        <p:blipFill>
          <a:blip r:embed="rId2"/>
          <a:stretch>
            <a:fillRect/>
          </a:stretch>
        </p:blipFill>
        <p:spPr>
          <a:xfrm>
            <a:off x="1394337" y="1352759"/>
            <a:ext cx="2108157" cy="2494179"/>
          </a:xfrm>
          <a:prstGeom prst="rect">
            <a:avLst/>
          </a:prstGeom>
        </p:spPr>
      </p:pic>
      <p:sp>
        <p:nvSpPr>
          <p:cNvPr id="3" name="TextBox 2">
            <a:extLst>
              <a:ext uri="{FF2B5EF4-FFF2-40B4-BE49-F238E27FC236}">
                <a16:creationId xmlns:a16="http://schemas.microsoft.com/office/drawing/2014/main" id="{8AD51B7C-1C79-B0A5-3A52-498EB2250F39}"/>
              </a:ext>
            </a:extLst>
          </p:cNvPr>
          <p:cNvSpPr txBox="1"/>
          <p:nvPr/>
        </p:nvSpPr>
        <p:spPr>
          <a:xfrm>
            <a:off x="1331059" y="6101172"/>
            <a:ext cx="9908295"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cs typeface="Calibri"/>
              </a:rPr>
              <a:t>T</a:t>
            </a:r>
            <a:r>
              <a:rPr lang="en-GB" sz="2400" b="1" dirty="0">
                <a:cs typeface="Calibri"/>
              </a:rPr>
              <a:t>eam Ceiriog:  </a:t>
            </a:r>
            <a:r>
              <a:rPr lang="en-GB" sz="2400" dirty="0">
                <a:cs typeface="Calibri"/>
              </a:rPr>
              <a:t>Adam Morgan, Tim Hunt, Adam Farmer &amp; Jamie Butcher</a:t>
            </a:r>
            <a:endParaRPr lang="en-GB" sz="2400" b="1" dirty="0">
              <a:cs typeface="Calibri"/>
            </a:endParaRPr>
          </a:p>
        </p:txBody>
      </p:sp>
      <p:sp>
        <p:nvSpPr>
          <p:cNvPr id="4" name="TextBox 3">
            <a:extLst>
              <a:ext uri="{FF2B5EF4-FFF2-40B4-BE49-F238E27FC236}">
                <a16:creationId xmlns:a16="http://schemas.microsoft.com/office/drawing/2014/main" id="{6AF60A3E-AEA5-E196-6FC7-7FC93EB67708}"/>
              </a:ext>
            </a:extLst>
          </p:cNvPr>
          <p:cNvSpPr txBox="1"/>
          <p:nvPr/>
        </p:nvSpPr>
        <p:spPr>
          <a:xfrm>
            <a:off x="4295110" y="896577"/>
            <a:ext cx="6512664" cy="32316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400" dirty="0">
              <a:cs typeface="Calibri"/>
            </a:endParaRPr>
          </a:p>
          <a:p>
            <a:pPr marL="285750" indent="-285750">
              <a:buFont typeface="Arial"/>
              <a:buChar char="•"/>
            </a:pPr>
            <a:r>
              <a:rPr lang="en-GB" dirty="0">
                <a:cs typeface="Calibri"/>
              </a:rPr>
              <a:t>Established in 1913 in Germany under the name Karl Albrecht grocery store by Anna Albrecht</a:t>
            </a:r>
          </a:p>
          <a:p>
            <a:pPr marL="285750" indent="-285750">
              <a:buFont typeface="Arial"/>
              <a:buChar char="•"/>
            </a:pPr>
            <a:r>
              <a:rPr lang="en-GB" dirty="0">
                <a:cs typeface="Calibri"/>
              </a:rPr>
              <a:t>Sons Karl and Theo Albrecht took over the business in 1946 naming it Albrecht KG</a:t>
            </a:r>
          </a:p>
          <a:p>
            <a:pPr marL="285750" indent="-285750">
              <a:buFont typeface="Arial"/>
              <a:buChar char="•"/>
            </a:pPr>
            <a:r>
              <a:rPr lang="en-GB" dirty="0">
                <a:cs typeface="Calibri"/>
              </a:rPr>
              <a:t>In 1962 the Aldi name was created</a:t>
            </a:r>
          </a:p>
          <a:p>
            <a:pPr marL="285750" indent="-285750">
              <a:buFont typeface="Arial"/>
              <a:buChar char="•"/>
            </a:pPr>
            <a:r>
              <a:rPr lang="en-GB" dirty="0">
                <a:cs typeface="Calibri"/>
              </a:rPr>
              <a:t>Turnover - $142 Billion Worldwide</a:t>
            </a:r>
          </a:p>
          <a:p>
            <a:pPr marL="285750" indent="-285750">
              <a:buFont typeface="Arial"/>
              <a:buChar char="•"/>
            </a:pPr>
            <a:r>
              <a:rPr lang="en-GB" dirty="0">
                <a:cs typeface="Calibri"/>
              </a:rPr>
              <a:t>Number of countries – 20 </a:t>
            </a:r>
          </a:p>
          <a:p>
            <a:pPr marL="285750" indent="-285750">
              <a:buFont typeface="Arial"/>
              <a:buChar char="•"/>
            </a:pPr>
            <a:r>
              <a:rPr lang="en-GB" dirty="0">
                <a:cs typeface="Calibri"/>
              </a:rPr>
              <a:t>Number of stores – 12,419</a:t>
            </a:r>
          </a:p>
          <a:p>
            <a:pPr marL="285750" indent="-285750">
              <a:buFont typeface="Arial"/>
              <a:buChar char="•"/>
            </a:pPr>
            <a:r>
              <a:rPr lang="en-GB" dirty="0">
                <a:cs typeface="Calibri"/>
              </a:rPr>
              <a:t>Opening date into UK – 5th April 1990 (Stechford, Birmingham)</a:t>
            </a:r>
          </a:p>
          <a:p>
            <a:endParaRPr lang="en-GB" dirty="0">
              <a:cs typeface="Calibri"/>
            </a:endParaRPr>
          </a:p>
        </p:txBody>
      </p:sp>
      <p:pic>
        <p:nvPicPr>
          <p:cNvPr id="5" name="Picture 2" descr="A picture containing text, yellow, picture frame&#10;&#10;Description automatically generated">
            <a:extLst>
              <a:ext uri="{FF2B5EF4-FFF2-40B4-BE49-F238E27FC236}">
                <a16:creationId xmlns:a16="http://schemas.microsoft.com/office/drawing/2014/main" id="{984F0FAB-11F8-718B-437F-52195BE9A77A}"/>
              </a:ext>
            </a:extLst>
          </p:cNvPr>
          <p:cNvPicPr>
            <a:picLocks noChangeAspect="1"/>
          </p:cNvPicPr>
          <p:nvPr/>
        </p:nvPicPr>
        <p:blipFill>
          <a:blip r:embed="rId2"/>
          <a:stretch>
            <a:fillRect/>
          </a:stretch>
        </p:blipFill>
        <p:spPr>
          <a:xfrm>
            <a:off x="10901505" y="5356366"/>
            <a:ext cx="1163946" cy="1386837"/>
          </a:xfrm>
          <a:prstGeom prst="rect">
            <a:avLst/>
          </a:prstGeom>
        </p:spPr>
      </p:pic>
    </p:spTree>
    <p:extLst>
      <p:ext uri="{BB962C8B-B14F-4D97-AF65-F5344CB8AC3E}">
        <p14:creationId xmlns:p14="http://schemas.microsoft.com/office/powerpoint/2010/main" val="41305090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B47FC9C-2ED3-4100-A4EF-E8CDFEE106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2" descr="A picture containing text, yellow, picture frame&#10;&#10;Description automatically generated">
            <a:extLst>
              <a:ext uri="{FF2B5EF4-FFF2-40B4-BE49-F238E27FC236}">
                <a16:creationId xmlns:a16="http://schemas.microsoft.com/office/drawing/2014/main" id="{A7E5E3FA-3A4A-7DFD-27E0-33677737DFCD}"/>
              </a:ext>
            </a:extLst>
          </p:cNvPr>
          <p:cNvPicPr>
            <a:picLocks noChangeAspect="1"/>
          </p:cNvPicPr>
          <p:nvPr/>
        </p:nvPicPr>
        <p:blipFill>
          <a:blip r:embed="rId2"/>
          <a:stretch>
            <a:fillRect/>
          </a:stretch>
        </p:blipFill>
        <p:spPr>
          <a:xfrm>
            <a:off x="10901505" y="5356366"/>
            <a:ext cx="1163946" cy="1386837"/>
          </a:xfrm>
          <a:prstGeom prst="rect">
            <a:avLst/>
          </a:prstGeom>
        </p:spPr>
      </p:pic>
      <p:pic>
        <p:nvPicPr>
          <p:cNvPr id="4" name="Picture 4" descr="A picture containing text, newspaper, screenshot&#10;&#10;Description automatically generated">
            <a:extLst>
              <a:ext uri="{FF2B5EF4-FFF2-40B4-BE49-F238E27FC236}">
                <a16:creationId xmlns:a16="http://schemas.microsoft.com/office/drawing/2014/main" id="{BFB0C656-926B-67A6-FC3B-4D7D41DC57CC}"/>
              </a:ext>
            </a:extLst>
          </p:cNvPr>
          <p:cNvPicPr>
            <a:picLocks noGrp="1" noChangeAspect="1"/>
          </p:cNvPicPr>
          <p:nvPr>
            <p:ph idx="1"/>
          </p:nvPr>
        </p:nvPicPr>
        <p:blipFill>
          <a:blip r:embed="rId3"/>
          <a:stretch>
            <a:fillRect/>
          </a:stretch>
        </p:blipFill>
        <p:spPr>
          <a:xfrm>
            <a:off x="-17818" y="591025"/>
            <a:ext cx="11360576" cy="4764656"/>
          </a:xfrm>
        </p:spPr>
      </p:pic>
      <p:sp>
        <p:nvSpPr>
          <p:cNvPr id="7" name="TextBox 6">
            <a:extLst>
              <a:ext uri="{FF2B5EF4-FFF2-40B4-BE49-F238E27FC236}">
                <a16:creationId xmlns:a16="http://schemas.microsoft.com/office/drawing/2014/main" id="{F61492C6-A256-442A-F97D-BDAFD2AF7823}"/>
              </a:ext>
            </a:extLst>
          </p:cNvPr>
          <p:cNvSpPr txBox="1"/>
          <p:nvPr/>
        </p:nvSpPr>
        <p:spPr>
          <a:xfrm>
            <a:off x="8591266" y="627114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linkClick r:id="rId4"/>
              </a:rPr>
              <a:t>About Aldi - ALDI UK</a:t>
            </a:r>
            <a:endParaRPr lang="en-US"/>
          </a:p>
        </p:txBody>
      </p:sp>
      <p:sp>
        <p:nvSpPr>
          <p:cNvPr id="3" name="TextBox 2">
            <a:extLst>
              <a:ext uri="{FF2B5EF4-FFF2-40B4-BE49-F238E27FC236}">
                <a16:creationId xmlns:a16="http://schemas.microsoft.com/office/drawing/2014/main" id="{875D86C7-0CF7-A9DA-25D0-2C67BAC1A0F6}"/>
              </a:ext>
            </a:extLst>
          </p:cNvPr>
          <p:cNvSpPr txBox="1"/>
          <p:nvPr/>
        </p:nvSpPr>
        <p:spPr>
          <a:xfrm>
            <a:off x="547352" y="461493"/>
            <a:ext cx="595647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cs typeface="Calibri"/>
              </a:rPr>
              <a:t>Aldi Company Values</a:t>
            </a:r>
            <a:endParaRPr lang="en-US" b="1" dirty="0"/>
          </a:p>
        </p:txBody>
      </p:sp>
    </p:spTree>
    <p:extLst>
      <p:ext uri="{BB962C8B-B14F-4D97-AF65-F5344CB8AC3E}">
        <p14:creationId xmlns:p14="http://schemas.microsoft.com/office/powerpoint/2010/main" val="22514637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94CF71C-CE8C-A9BA-F526-49AA2BB0BFB6}"/>
              </a:ext>
            </a:extLst>
          </p:cNvPr>
          <p:cNvSpPr/>
          <p:nvPr/>
        </p:nvSpPr>
        <p:spPr>
          <a:xfrm>
            <a:off x="4506939" y="348792"/>
            <a:ext cx="3572473" cy="3080208"/>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t"/>
          <a:lstStyle/>
          <a:p>
            <a:pPr algn="ctr"/>
            <a:r>
              <a:rPr lang="en-GB" b="1">
                <a:solidFill>
                  <a:schemeClr val="tx1"/>
                </a:solidFill>
              </a:rPr>
              <a:t>Breakthrough Innovation</a:t>
            </a:r>
          </a:p>
          <a:p>
            <a:pPr algn="ctr"/>
            <a:endParaRPr lang="en-GB" b="1">
              <a:solidFill>
                <a:schemeClr val="tx1"/>
              </a:solidFill>
            </a:endParaRPr>
          </a:p>
          <a:p>
            <a:pPr marL="171450" indent="-171450" algn="ctr">
              <a:buFont typeface="Arial" panose="020B0604020202020204" pitchFamily="34" charset="0"/>
              <a:buChar char="•"/>
            </a:pPr>
            <a:r>
              <a:rPr lang="en-GB" sz="1200">
                <a:solidFill>
                  <a:schemeClr val="tx1"/>
                </a:solidFill>
              </a:rPr>
              <a:t>Agile problem solving – adding additional tills</a:t>
            </a:r>
            <a:endParaRPr lang="en-GB" sz="1200">
              <a:solidFill>
                <a:schemeClr val="tx1"/>
              </a:solidFill>
              <a:cs typeface="Calibri"/>
            </a:endParaRPr>
          </a:p>
          <a:p>
            <a:pPr marL="171450" indent="-171450" algn="ctr">
              <a:buFont typeface="Arial" panose="020B0604020202020204" pitchFamily="34" charset="0"/>
              <a:buChar char="•"/>
            </a:pPr>
            <a:r>
              <a:rPr lang="en-GB" sz="1200">
                <a:solidFill>
                  <a:schemeClr val="tx1"/>
                </a:solidFill>
                <a:cs typeface="Calibri"/>
              </a:rPr>
              <a:t>Till Less stores</a:t>
            </a:r>
          </a:p>
          <a:p>
            <a:pPr marL="171450" indent="-171450" algn="ctr">
              <a:buFont typeface="Arial" panose="020B0604020202020204" pitchFamily="34" charset="0"/>
              <a:buChar char="•"/>
            </a:pPr>
            <a:endParaRPr lang="en-GB" sz="1200">
              <a:solidFill>
                <a:schemeClr val="tx1"/>
              </a:solidFill>
              <a:cs typeface="Calibri"/>
            </a:endParaRPr>
          </a:p>
        </p:txBody>
      </p:sp>
      <p:sp>
        <p:nvSpPr>
          <p:cNvPr id="8" name="Rectangle 7">
            <a:extLst>
              <a:ext uri="{FF2B5EF4-FFF2-40B4-BE49-F238E27FC236}">
                <a16:creationId xmlns:a16="http://schemas.microsoft.com/office/drawing/2014/main" id="{372CFF57-1CB9-4ECB-EA2D-E473862D8087}"/>
              </a:ext>
            </a:extLst>
          </p:cNvPr>
          <p:cNvSpPr/>
          <p:nvPr/>
        </p:nvSpPr>
        <p:spPr>
          <a:xfrm>
            <a:off x="4506939" y="3436047"/>
            <a:ext cx="3572473" cy="3080208"/>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b="1">
                <a:solidFill>
                  <a:schemeClr val="tx1"/>
                </a:solidFill>
              </a:rPr>
              <a:t>Basic Research</a:t>
            </a:r>
          </a:p>
          <a:p>
            <a:pPr algn="ctr"/>
            <a:endParaRPr lang="en-GB" b="1">
              <a:solidFill>
                <a:schemeClr val="tx1"/>
              </a:solidFill>
            </a:endParaRPr>
          </a:p>
          <a:p>
            <a:pPr marL="285750" indent="-285750" algn="ctr">
              <a:buFont typeface="Arial" panose="020B0604020202020204" pitchFamily="34" charset="0"/>
              <a:buChar char="•"/>
            </a:pPr>
            <a:r>
              <a:rPr lang="en-GB" sz="1200">
                <a:solidFill>
                  <a:schemeClr val="tx1"/>
                </a:solidFill>
              </a:rPr>
              <a:t>Product Recipes</a:t>
            </a:r>
          </a:p>
        </p:txBody>
      </p:sp>
      <p:sp>
        <p:nvSpPr>
          <p:cNvPr id="9" name="Rectangle 8">
            <a:extLst>
              <a:ext uri="{FF2B5EF4-FFF2-40B4-BE49-F238E27FC236}">
                <a16:creationId xmlns:a16="http://schemas.microsoft.com/office/drawing/2014/main" id="{7CAB1766-82B5-D184-58CC-F61E4B9CC36D}"/>
              </a:ext>
            </a:extLst>
          </p:cNvPr>
          <p:cNvSpPr/>
          <p:nvPr/>
        </p:nvSpPr>
        <p:spPr>
          <a:xfrm>
            <a:off x="8072175" y="348792"/>
            <a:ext cx="3572473" cy="3080208"/>
          </a:xfrm>
          <a:prstGeom prst="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b="1">
                <a:solidFill>
                  <a:schemeClr val="tx1"/>
                </a:solidFill>
              </a:rPr>
              <a:t>Sustaining Innovation</a:t>
            </a:r>
          </a:p>
          <a:p>
            <a:pPr algn="ctr"/>
            <a:endParaRPr lang="en-GB" b="1">
              <a:solidFill>
                <a:schemeClr val="tx1"/>
              </a:solidFill>
            </a:endParaRPr>
          </a:p>
          <a:p>
            <a:pPr marL="171450" indent="-171450" algn="ctr">
              <a:buFont typeface="Arial" panose="020B0604020202020204" pitchFamily="34" charset="0"/>
              <a:buChar char="•"/>
            </a:pPr>
            <a:r>
              <a:rPr lang="en-GB" sz="1200">
                <a:solidFill>
                  <a:schemeClr val="tx1"/>
                </a:solidFill>
              </a:rPr>
              <a:t>Low staffing levels – financial efficiencies</a:t>
            </a:r>
          </a:p>
          <a:p>
            <a:pPr marL="171450" indent="-171450" algn="ctr">
              <a:buFont typeface="Arial" panose="020B0604020202020204" pitchFamily="34" charset="0"/>
              <a:buChar char="•"/>
            </a:pPr>
            <a:r>
              <a:rPr lang="en-GB" sz="1200">
                <a:solidFill>
                  <a:schemeClr val="tx1"/>
                </a:solidFill>
              </a:rPr>
              <a:t>Adding beehives to UK Headquarters – profits from sales to UK Charity’s</a:t>
            </a:r>
          </a:p>
          <a:p>
            <a:pPr marL="171450" indent="-171450" algn="ctr">
              <a:buFont typeface="Arial" panose="020B0604020202020204" pitchFamily="34" charset="0"/>
              <a:buChar char="•"/>
            </a:pPr>
            <a:r>
              <a:rPr lang="en-GB" sz="1200">
                <a:solidFill>
                  <a:schemeClr val="tx1"/>
                </a:solidFill>
              </a:rPr>
              <a:t>Investing 1.6m in UK dairy, meat and poultry products.</a:t>
            </a:r>
          </a:p>
          <a:p>
            <a:pPr marL="171450" indent="-171450" algn="ctr">
              <a:buFont typeface="Arial" panose="020B0604020202020204" pitchFamily="34" charset="0"/>
              <a:buChar char="•"/>
            </a:pPr>
            <a:r>
              <a:rPr lang="en-GB" sz="1200">
                <a:solidFill>
                  <a:schemeClr val="tx1"/>
                </a:solidFill>
              </a:rPr>
              <a:t>Limited product offering allows Aldi to buy in bigger quantities, reducing cost per unit.</a:t>
            </a:r>
          </a:p>
          <a:p>
            <a:pPr marL="171450" indent="-171450" algn="ctr">
              <a:buFont typeface="Arial" panose="020B0604020202020204" pitchFamily="34" charset="0"/>
              <a:buChar char="•"/>
            </a:pPr>
            <a:r>
              <a:rPr lang="en-GB" sz="1200">
                <a:solidFill>
                  <a:schemeClr val="tx1"/>
                </a:solidFill>
              </a:rPr>
              <a:t>Reducing profit margins to 2-3%, compared to “big four” at around 7%</a:t>
            </a:r>
          </a:p>
          <a:p>
            <a:pPr algn="ctr"/>
            <a:endParaRPr lang="en-GB" sz="1200">
              <a:solidFill>
                <a:schemeClr val="tx1"/>
              </a:solidFill>
            </a:endParaRPr>
          </a:p>
        </p:txBody>
      </p:sp>
      <p:sp>
        <p:nvSpPr>
          <p:cNvPr id="10" name="Rectangle 9">
            <a:extLst>
              <a:ext uri="{FF2B5EF4-FFF2-40B4-BE49-F238E27FC236}">
                <a16:creationId xmlns:a16="http://schemas.microsoft.com/office/drawing/2014/main" id="{FCFDC988-4600-C41C-7832-89AD2934BC8B}"/>
              </a:ext>
            </a:extLst>
          </p:cNvPr>
          <p:cNvSpPr/>
          <p:nvPr/>
        </p:nvSpPr>
        <p:spPr>
          <a:xfrm>
            <a:off x="8072175" y="3436047"/>
            <a:ext cx="3572473" cy="3080208"/>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b="1">
                <a:solidFill>
                  <a:schemeClr val="tx1"/>
                </a:solidFill>
              </a:rPr>
              <a:t>Disruptive Innovation</a:t>
            </a:r>
          </a:p>
          <a:p>
            <a:pPr algn="ctr"/>
            <a:endParaRPr lang="en-GB" b="1">
              <a:solidFill>
                <a:schemeClr val="tx1"/>
              </a:solidFill>
            </a:endParaRPr>
          </a:p>
          <a:p>
            <a:pPr marL="171450" indent="-171450" algn="ctr">
              <a:buFont typeface="Arial" panose="020B0604020202020204" pitchFamily="34" charset="0"/>
              <a:buChar char="•"/>
            </a:pPr>
            <a:r>
              <a:rPr lang="en-GB" sz="1200">
                <a:solidFill>
                  <a:schemeClr val="tx1"/>
                </a:solidFill>
              </a:rPr>
              <a:t>Product offering – low cost but quality fare, limited range, own branded, limited “special offers” for branded goods</a:t>
            </a:r>
          </a:p>
          <a:p>
            <a:pPr marL="171450" indent="-171450" algn="ctr">
              <a:buFont typeface="Arial" panose="020B0604020202020204" pitchFamily="34" charset="0"/>
              <a:buChar char="•"/>
            </a:pPr>
            <a:r>
              <a:rPr lang="en-GB" sz="1200">
                <a:solidFill>
                  <a:schemeClr val="tx1"/>
                </a:solidFill>
              </a:rPr>
              <a:t>Integrated product displays, weekly brochures highlighting seasonal offers.</a:t>
            </a:r>
          </a:p>
          <a:p>
            <a:pPr marL="171450" indent="-171450" algn="ctr">
              <a:buFont typeface="Arial" panose="020B0604020202020204" pitchFamily="34" charset="0"/>
              <a:buChar char="•"/>
            </a:pPr>
            <a:r>
              <a:rPr lang="en-GB" sz="1200">
                <a:solidFill>
                  <a:schemeClr val="tx1"/>
                </a:solidFill>
              </a:rPr>
              <a:t>Buy it now before its gone scenario</a:t>
            </a:r>
          </a:p>
          <a:p>
            <a:pPr marL="171450" indent="-171450" algn="ctr">
              <a:buFont typeface="Arial" panose="020B0604020202020204" pitchFamily="34" charset="0"/>
              <a:buChar char="•"/>
            </a:pPr>
            <a:r>
              <a:rPr lang="en-GB" sz="1200">
                <a:solidFill>
                  <a:schemeClr val="tx1"/>
                </a:solidFill>
              </a:rPr>
              <a:t>Marketing campaigns</a:t>
            </a:r>
          </a:p>
          <a:p>
            <a:pPr marL="171450" indent="-171450" algn="ctr">
              <a:buFont typeface="Arial" panose="020B0604020202020204" pitchFamily="34" charset="0"/>
              <a:buChar char="•"/>
            </a:pPr>
            <a:r>
              <a:rPr lang="en-GB" sz="1200">
                <a:solidFill>
                  <a:schemeClr val="tx1"/>
                </a:solidFill>
              </a:rPr>
              <a:t>Consumer Psychology – Low aisle heights, product on pallets</a:t>
            </a:r>
          </a:p>
          <a:p>
            <a:pPr marL="171450" indent="-171450" algn="ctr">
              <a:buFont typeface="Arial" panose="020B0604020202020204" pitchFamily="34" charset="0"/>
              <a:buChar char="•"/>
            </a:pPr>
            <a:r>
              <a:rPr lang="en-GB" sz="1200">
                <a:solidFill>
                  <a:schemeClr val="tx1"/>
                </a:solidFill>
              </a:rPr>
              <a:t>Store layout and atmosphere</a:t>
            </a:r>
          </a:p>
          <a:p>
            <a:pPr marL="171450" indent="-171450" algn="ctr">
              <a:buFont typeface="Arial" panose="020B0604020202020204" pitchFamily="34" charset="0"/>
              <a:buChar char="•"/>
            </a:pPr>
            <a:r>
              <a:rPr lang="en-GB" sz="1200">
                <a:solidFill>
                  <a:schemeClr val="tx1"/>
                </a:solidFill>
              </a:rPr>
              <a:t>Intensive international expansion</a:t>
            </a:r>
          </a:p>
          <a:p>
            <a:pPr marL="171450" indent="-171450" algn="ctr">
              <a:buFont typeface="Arial" panose="020B0604020202020204" pitchFamily="34" charset="0"/>
              <a:buChar char="•"/>
            </a:pPr>
            <a:r>
              <a:rPr lang="en-GB" sz="1200">
                <a:solidFill>
                  <a:schemeClr val="tx1"/>
                </a:solidFill>
              </a:rPr>
              <a:t>Copying popular named brands – Nestle, Brew Dog, Cuthbert Caterpillar</a:t>
            </a:r>
          </a:p>
          <a:p>
            <a:pPr marL="171450" indent="-171450" algn="ctr">
              <a:buFont typeface="Arial" panose="020B0604020202020204" pitchFamily="34" charset="0"/>
              <a:buChar char="•"/>
            </a:pPr>
            <a:endParaRPr lang="en-GB" sz="1400">
              <a:solidFill>
                <a:schemeClr val="tx1"/>
              </a:solidFill>
            </a:endParaRPr>
          </a:p>
        </p:txBody>
      </p:sp>
      <p:sp>
        <p:nvSpPr>
          <p:cNvPr id="3" name="TextBox 2">
            <a:extLst>
              <a:ext uri="{FF2B5EF4-FFF2-40B4-BE49-F238E27FC236}">
                <a16:creationId xmlns:a16="http://schemas.microsoft.com/office/drawing/2014/main" id="{F4413728-FC93-8591-6F11-77EE1BD1B49D}"/>
              </a:ext>
            </a:extLst>
          </p:cNvPr>
          <p:cNvSpPr txBox="1"/>
          <p:nvPr/>
        </p:nvSpPr>
        <p:spPr>
          <a:xfrm>
            <a:off x="547352" y="461493"/>
            <a:ext cx="318566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err="1">
                <a:cs typeface="Calibri"/>
              </a:rPr>
              <a:t>Satell’s</a:t>
            </a:r>
            <a:r>
              <a:rPr lang="en-US" b="1" dirty="0">
                <a:cs typeface="Calibri"/>
              </a:rPr>
              <a:t> Innovation Matrix</a:t>
            </a:r>
            <a:endParaRPr lang="en-US" b="1" dirty="0"/>
          </a:p>
        </p:txBody>
      </p:sp>
      <p:sp>
        <p:nvSpPr>
          <p:cNvPr id="6" name="TextBox 5">
            <a:extLst>
              <a:ext uri="{FF2B5EF4-FFF2-40B4-BE49-F238E27FC236}">
                <a16:creationId xmlns:a16="http://schemas.microsoft.com/office/drawing/2014/main" id="{03F5A692-1101-AF3C-FB20-08BD0258A2C1}"/>
              </a:ext>
            </a:extLst>
          </p:cNvPr>
          <p:cNvSpPr txBox="1"/>
          <p:nvPr/>
        </p:nvSpPr>
        <p:spPr>
          <a:xfrm>
            <a:off x="547351" y="976648"/>
            <a:ext cx="3850913"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dirty="0">
                <a:cs typeface="Calibri"/>
              </a:rPr>
              <a:t>From the innovations that were reviewed it can be clearly seen that Aldi are not into spending money on developing new products and processes through Basic Research and Breakthrough Innovation, the bulk of there innovation is through sustaining and being a disruptor in the market.</a:t>
            </a:r>
          </a:p>
        </p:txBody>
      </p:sp>
    </p:spTree>
    <p:extLst>
      <p:ext uri="{BB962C8B-B14F-4D97-AF65-F5344CB8AC3E}">
        <p14:creationId xmlns:p14="http://schemas.microsoft.com/office/powerpoint/2010/main" val="24010644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A picture containing text, yellow, picture frame&#10;&#10;Description automatically generated">
            <a:extLst>
              <a:ext uri="{FF2B5EF4-FFF2-40B4-BE49-F238E27FC236}">
                <a16:creationId xmlns:a16="http://schemas.microsoft.com/office/drawing/2014/main" id="{F666F766-9CCC-34CF-E6A6-5D6F1102B5FF}"/>
              </a:ext>
            </a:extLst>
          </p:cNvPr>
          <p:cNvPicPr>
            <a:picLocks noChangeAspect="1"/>
          </p:cNvPicPr>
          <p:nvPr/>
        </p:nvPicPr>
        <p:blipFill>
          <a:blip r:embed="rId3"/>
          <a:stretch>
            <a:fillRect/>
          </a:stretch>
        </p:blipFill>
        <p:spPr>
          <a:xfrm>
            <a:off x="10945005" y="5356952"/>
            <a:ext cx="1163946" cy="1386837"/>
          </a:xfrm>
          <a:prstGeom prst="rect">
            <a:avLst/>
          </a:prstGeom>
        </p:spPr>
      </p:pic>
      <p:sp>
        <p:nvSpPr>
          <p:cNvPr id="4" name="TextBox 3">
            <a:extLst>
              <a:ext uri="{FF2B5EF4-FFF2-40B4-BE49-F238E27FC236}">
                <a16:creationId xmlns:a16="http://schemas.microsoft.com/office/drawing/2014/main" id="{5B821FB1-A8D3-1748-2D07-BA88BF883328}"/>
              </a:ext>
            </a:extLst>
          </p:cNvPr>
          <p:cNvSpPr txBox="1"/>
          <p:nvPr/>
        </p:nvSpPr>
        <p:spPr>
          <a:xfrm>
            <a:off x="360632" y="1114887"/>
            <a:ext cx="6392613"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i="1" dirty="0">
                <a:ea typeface="+mn-lt"/>
                <a:cs typeface="+mn-lt"/>
              </a:rPr>
              <a:t>Innovative Stores:</a:t>
            </a:r>
            <a:endParaRPr lang="en-US" sz="1400" dirty="0">
              <a:cs typeface="Calibri"/>
            </a:endParaRPr>
          </a:p>
          <a:p>
            <a:endParaRPr lang="en-US" sz="1400" dirty="0">
              <a:cs typeface="Calibri"/>
            </a:endParaRPr>
          </a:p>
          <a:p>
            <a:r>
              <a:rPr lang="en-US" sz="1400" dirty="0">
                <a:cs typeface="Calibri"/>
              </a:rPr>
              <a:t>The midlands and the north were the choice for the first stores due to a few factors:</a:t>
            </a:r>
          </a:p>
          <a:p>
            <a:pPr marL="285750" indent="-285750">
              <a:buFont typeface="Arial" panose="020B0604020202020204" pitchFamily="34" charset="0"/>
              <a:buChar char="•"/>
            </a:pPr>
            <a:r>
              <a:rPr lang="en-US" sz="1400" dirty="0">
                <a:cs typeface="Calibri"/>
              </a:rPr>
              <a:t>Lower rent</a:t>
            </a:r>
          </a:p>
          <a:p>
            <a:pPr marL="285750" indent="-285750">
              <a:buFont typeface="Arial" panose="020B0604020202020204" pitchFamily="34" charset="0"/>
              <a:buChar char="•"/>
            </a:pPr>
            <a:r>
              <a:rPr lang="en-US" sz="1400" dirty="0">
                <a:cs typeface="Calibri"/>
              </a:rPr>
              <a:t>Less affluent customers</a:t>
            </a:r>
          </a:p>
          <a:p>
            <a:pPr marL="285750" indent="-285750">
              <a:buFont typeface="Calibri"/>
              <a:buChar char="-"/>
            </a:pPr>
            <a:endParaRPr lang="en-US" sz="1400" dirty="0">
              <a:cs typeface="Calibri"/>
            </a:endParaRPr>
          </a:p>
          <a:p>
            <a:r>
              <a:rPr lang="en-US" sz="1400" dirty="0">
                <a:cs typeface="Calibri"/>
              </a:rPr>
              <a:t>The UK market was a good fit because there where no 'big discounters' and all the competition were in the stock exchange. </a:t>
            </a:r>
          </a:p>
          <a:p>
            <a:pPr marL="285750" indent="-285750">
              <a:buFont typeface="Calibri"/>
              <a:buChar char="-"/>
            </a:pPr>
            <a:endParaRPr lang="en-US" sz="1400" dirty="0">
              <a:cs typeface="Calibri"/>
            </a:endParaRPr>
          </a:p>
          <a:p>
            <a:r>
              <a:rPr lang="en-US" sz="1400" dirty="0">
                <a:cs typeface="Calibri"/>
              </a:rPr>
              <a:t>In 2008 customers needed a low price, reasonable quality product.  </a:t>
            </a:r>
            <a:r>
              <a:rPr lang="en-US" sz="1400" dirty="0">
                <a:ea typeface="+mn-lt"/>
                <a:cs typeface="+mn-lt"/>
              </a:rPr>
              <a:t>(a)</a:t>
            </a:r>
          </a:p>
          <a:p>
            <a:endParaRPr lang="en-US" sz="1400" dirty="0">
              <a:cs typeface="Calibri"/>
            </a:endParaRPr>
          </a:p>
          <a:p>
            <a:r>
              <a:rPr lang="en-US" sz="1400" dirty="0">
                <a:cs typeface="Calibri"/>
              </a:rPr>
              <a:t>Aldi are able to offer reasonable quality products at low prices due to a few innovative actions.</a:t>
            </a:r>
          </a:p>
          <a:p>
            <a:pPr marL="285750" indent="-285750">
              <a:buFont typeface="Arial,Sans-Serif"/>
              <a:buChar char="•"/>
            </a:pPr>
            <a:endParaRPr lang="en-US" sz="1400" dirty="0">
              <a:ea typeface="+mn-lt"/>
              <a:cs typeface="+mn-lt"/>
            </a:endParaRPr>
          </a:p>
          <a:p>
            <a:pPr marL="285750" indent="-285750">
              <a:buFont typeface="Arial,Sans-Serif"/>
              <a:buChar char="•"/>
            </a:pPr>
            <a:r>
              <a:rPr lang="en-US" sz="1400" dirty="0">
                <a:ea typeface="+mn-lt"/>
                <a:cs typeface="+mn-lt"/>
              </a:rPr>
              <a:t>store layout – products remain on pallet, reduced till area</a:t>
            </a:r>
            <a:endParaRPr lang="en-US" sz="1400" dirty="0"/>
          </a:p>
          <a:p>
            <a:pPr marL="285750" indent="-285750">
              <a:buFont typeface="Arial,Sans-Serif"/>
              <a:buChar char="•"/>
            </a:pPr>
            <a:r>
              <a:rPr lang="en-US" sz="1400" dirty="0">
                <a:ea typeface="+mn-lt"/>
                <a:cs typeface="+mn-lt"/>
              </a:rPr>
              <a:t>lean company structure - all staff can do all tasks, minimum number of staff required</a:t>
            </a:r>
          </a:p>
          <a:p>
            <a:pPr marL="285750" indent="-285750">
              <a:buFont typeface="Arial,Sans-Serif"/>
              <a:buChar char="•"/>
            </a:pPr>
            <a:r>
              <a:rPr lang="en-US" sz="1400" dirty="0">
                <a:ea typeface="+mn-lt"/>
                <a:cs typeface="+mn-lt"/>
              </a:rPr>
              <a:t>product – only 18k product lines, barcode packaging, 90% own label</a:t>
            </a:r>
            <a:endParaRPr lang="en-US" sz="1400" dirty="0">
              <a:cs typeface="Calibri"/>
            </a:endParaRPr>
          </a:p>
          <a:p>
            <a:endParaRPr lang="en-US" sz="1400" dirty="0">
              <a:cs typeface="Calibri"/>
            </a:endParaRPr>
          </a:p>
          <a:p>
            <a:r>
              <a:rPr lang="en-US" sz="1400" dirty="0">
                <a:cs typeface="Calibri"/>
              </a:rPr>
              <a:t>Aldi made it above Morrisons to become 4th in the UK market in 2022. (b)</a:t>
            </a:r>
            <a:endParaRPr lang="en-US" sz="1400" dirty="0"/>
          </a:p>
        </p:txBody>
      </p:sp>
      <p:grpSp>
        <p:nvGrpSpPr>
          <p:cNvPr id="21" name="Group 20">
            <a:extLst>
              <a:ext uri="{FF2B5EF4-FFF2-40B4-BE49-F238E27FC236}">
                <a16:creationId xmlns:a16="http://schemas.microsoft.com/office/drawing/2014/main" id="{9EAD44A3-AA6F-4F2C-71E7-154CF5675EBB}"/>
              </a:ext>
            </a:extLst>
          </p:cNvPr>
          <p:cNvGrpSpPr/>
          <p:nvPr/>
        </p:nvGrpSpPr>
        <p:grpSpPr>
          <a:xfrm>
            <a:off x="6991387" y="1507128"/>
            <a:ext cx="5049597" cy="3375858"/>
            <a:chOff x="306888" y="1607255"/>
            <a:chExt cx="5049597" cy="3375858"/>
          </a:xfrm>
        </p:grpSpPr>
        <p:grpSp>
          <p:nvGrpSpPr>
            <p:cNvPr id="18" name="Group 17">
              <a:extLst>
                <a:ext uri="{FF2B5EF4-FFF2-40B4-BE49-F238E27FC236}">
                  <a16:creationId xmlns:a16="http://schemas.microsoft.com/office/drawing/2014/main" id="{EE62BA94-02E2-7935-943D-EC0E5E9D9B15}"/>
                </a:ext>
              </a:extLst>
            </p:cNvPr>
            <p:cNvGrpSpPr/>
            <p:nvPr/>
          </p:nvGrpSpPr>
          <p:grpSpPr>
            <a:xfrm>
              <a:off x="306888" y="1607255"/>
              <a:ext cx="4713716" cy="3250482"/>
              <a:chOff x="543513" y="1481104"/>
              <a:chExt cx="6212732" cy="4488546"/>
            </a:xfrm>
          </p:grpSpPr>
          <p:pic>
            <p:nvPicPr>
              <p:cNvPr id="3" name="Picture 3" descr="Chart, histogram&#10;&#10;Description automatically generated">
                <a:extLst>
                  <a:ext uri="{FF2B5EF4-FFF2-40B4-BE49-F238E27FC236}">
                    <a16:creationId xmlns:a16="http://schemas.microsoft.com/office/drawing/2014/main" id="{4C013141-8B30-2D6C-ED09-6DCE4651D8C4}"/>
                  </a:ext>
                </a:extLst>
              </p:cNvPr>
              <p:cNvPicPr>
                <a:picLocks noChangeAspect="1"/>
              </p:cNvPicPr>
              <p:nvPr/>
            </p:nvPicPr>
            <p:blipFill>
              <a:blip r:embed="rId4"/>
              <a:stretch>
                <a:fillRect/>
              </a:stretch>
            </p:blipFill>
            <p:spPr>
              <a:xfrm>
                <a:off x="543513" y="1481104"/>
                <a:ext cx="6212732" cy="4107977"/>
              </a:xfrm>
              <a:prstGeom prst="rect">
                <a:avLst/>
              </a:prstGeom>
            </p:spPr>
          </p:pic>
          <p:sp>
            <p:nvSpPr>
              <p:cNvPr id="6" name="TextBox 5">
                <a:extLst>
                  <a:ext uri="{FF2B5EF4-FFF2-40B4-BE49-F238E27FC236}">
                    <a16:creationId xmlns:a16="http://schemas.microsoft.com/office/drawing/2014/main" id="{77C4B2AB-91F4-14E1-8FBB-F583866A5F8A}"/>
                  </a:ext>
                </a:extLst>
              </p:cNvPr>
              <p:cNvSpPr txBox="1"/>
              <p:nvPr/>
            </p:nvSpPr>
            <p:spPr>
              <a:xfrm>
                <a:off x="1470407" y="5642042"/>
                <a:ext cx="550784" cy="3276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lnSpc>
                    <a:spcPct val="150000"/>
                  </a:lnSpc>
                </a:pPr>
                <a:r>
                  <a:rPr lang="en-US" sz="700">
                    <a:cs typeface="Calibri"/>
                  </a:rPr>
                  <a:t>Tesco</a:t>
                </a:r>
                <a:endParaRPr lang="en-US" sz="700"/>
              </a:p>
            </p:txBody>
          </p:sp>
          <p:sp>
            <p:nvSpPr>
              <p:cNvPr id="7" name="Oval 6">
                <a:extLst>
                  <a:ext uri="{FF2B5EF4-FFF2-40B4-BE49-F238E27FC236}">
                    <a16:creationId xmlns:a16="http://schemas.microsoft.com/office/drawing/2014/main" id="{1798468F-15BF-F175-385B-90199F536FDF}"/>
                  </a:ext>
                </a:extLst>
              </p:cNvPr>
              <p:cNvSpPr/>
              <p:nvPr/>
            </p:nvSpPr>
            <p:spPr>
              <a:xfrm>
                <a:off x="1319950" y="5720558"/>
                <a:ext cx="134799" cy="14012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a:extLst>
                  <a:ext uri="{FF2B5EF4-FFF2-40B4-BE49-F238E27FC236}">
                    <a16:creationId xmlns:a16="http://schemas.microsoft.com/office/drawing/2014/main" id="{272B34F0-CCB9-E19B-0572-AD55CFB3C2C2}"/>
                  </a:ext>
                </a:extLst>
              </p:cNvPr>
              <p:cNvSpPr/>
              <p:nvPr/>
            </p:nvSpPr>
            <p:spPr>
              <a:xfrm>
                <a:off x="2081950" y="5727815"/>
                <a:ext cx="134799" cy="140125"/>
              </a:xfrm>
              <a:prstGeom prst="ellipse">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0C2525BC-10AA-B4F1-81FB-E4BA1866D242}"/>
                  </a:ext>
                </a:extLst>
              </p:cNvPr>
              <p:cNvSpPr/>
              <p:nvPr/>
            </p:nvSpPr>
            <p:spPr>
              <a:xfrm>
                <a:off x="3126171" y="5717533"/>
                <a:ext cx="134799" cy="140125"/>
              </a:xfrm>
              <a:prstGeom prst="ellipse">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64661EBD-A30C-E3DB-1231-420E8D25A855}"/>
                  </a:ext>
                </a:extLst>
              </p:cNvPr>
              <p:cNvSpPr/>
              <p:nvPr/>
            </p:nvSpPr>
            <p:spPr>
              <a:xfrm>
                <a:off x="3958727" y="5725799"/>
                <a:ext cx="134799" cy="140125"/>
              </a:xfrm>
              <a:prstGeom prst="ellipse">
                <a:avLst/>
              </a:prstGeom>
              <a:solidFill>
                <a:schemeClr val="accent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413EF3A8-F9B5-9B71-4CDC-74870C1FC138}"/>
                  </a:ext>
                </a:extLst>
              </p:cNvPr>
              <p:cNvSpPr/>
              <p:nvPr/>
            </p:nvSpPr>
            <p:spPr>
              <a:xfrm>
                <a:off x="4976341" y="5722171"/>
                <a:ext cx="134799" cy="140125"/>
              </a:xfrm>
              <a:prstGeom prst="ellipse">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a:extLst>
                  <a:ext uri="{FF2B5EF4-FFF2-40B4-BE49-F238E27FC236}">
                    <a16:creationId xmlns:a16="http://schemas.microsoft.com/office/drawing/2014/main" id="{E850F448-59D7-3039-5087-862C08AB66E4}"/>
                  </a:ext>
                </a:extLst>
              </p:cNvPr>
              <p:cNvSpPr txBox="1"/>
              <p:nvPr/>
            </p:nvSpPr>
            <p:spPr>
              <a:xfrm>
                <a:off x="2218296" y="5642042"/>
                <a:ext cx="790672" cy="3276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lnSpc>
                    <a:spcPct val="150000"/>
                  </a:lnSpc>
                </a:pPr>
                <a:r>
                  <a:rPr lang="en-US" sz="700">
                    <a:cs typeface="Calibri"/>
                  </a:rPr>
                  <a:t>Sainsbury</a:t>
                </a:r>
              </a:p>
            </p:txBody>
          </p:sp>
          <p:sp>
            <p:nvSpPr>
              <p:cNvPr id="15" name="TextBox 14">
                <a:extLst>
                  <a:ext uri="{FF2B5EF4-FFF2-40B4-BE49-F238E27FC236}">
                    <a16:creationId xmlns:a16="http://schemas.microsoft.com/office/drawing/2014/main" id="{93232650-70B5-9908-3DA3-51A30CBDFF4E}"/>
                  </a:ext>
                </a:extLst>
              </p:cNvPr>
              <p:cNvSpPr txBox="1"/>
              <p:nvPr/>
            </p:nvSpPr>
            <p:spPr>
              <a:xfrm>
                <a:off x="3191962" y="5642043"/>
                <a:ext cx="678344" cy="3276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700">
                    <a:cs typeface="Calibri"/>
                  </a:rPr>
                  <a:t>M &amp; S</a:t>
                </a:r>
              </a:p>
            </p:txBody>
          </p:sp>
          <p:sp>
            <p:nvSpPr>
              <p:cNvPr id="16" name="TextBox 15">
                <a:extLst>
                  <a:ext uri="{FF2B5EF4-FFF2-40B4-BE49-F238E27FC236}">
                    <a16:creationId xmlns:a16="http://schemas.microsoft.com/office/drawing/2014/main" id="{1F4811BC-EFF4-4848-051A-9532BA2C8B18}"/>
                  </a:ext>
                </a:extLst>
              </p:cNvPr>
              <p:cNvSpPr txBox="1"/>
              <p:nvPr/>
            </p:nvSpPr>
            <p:spPr>
              <a:xfrm>
                <a:off x="4024519" y="5642042"/>
                <a:ext cx="918231" cy="3276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lnSpc>
                    <a:spcPct val="150000"/>
                  </a:lnSpc>
                </a:pPr>
                <a:r>
                  <a:rPr lang="en-US" sz="700">
                    <a:cs typeface="Calibri"/>
                  </a:rPr>
                  <a:t>Morrisons</a:t>
                </a:r>
              </a:p>
            </p:txBody>
          </p:sp>
          <p:sp>
            <p:nvSpPr>
              <p:cNvPr id="17" name="TextBox 16">
                <a:extLst>
                  <a:ext uri="{FF2B5EF4-FFF2-40B4-BE49-F238E27FC236}">
                    <a16:creationId xmlns:a16="http://schemas.microsoft.com/office/drawing/2014/main" id="{0CBF4F73-9350-8CEB-30F5-887E6689C65E}"/>
                  </a:ext>
                </a:extLst>
              </p:cNvPr>
              <p:cNvSpPr txBox="1"/>
              <p:nvPr/>
            </p:nvSpPr>
            <p:spPr>
              <a:xfrm>
                <a:off x="5111074" y="5642042"/>
                <a:ext cx="550784" cy="3276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lnSpc>
                    <a:spcPct val="150000"/>
                  </a:lnSpc>
                </a:pPr>
                <a:r>
                  <a:rPr lang="en-US" sz="700">
                    <a:cs typeface="Calibri"/>
                  </a:rPr>
                  <a:t>Aldi</a:t>
                </a:r>
                <a:endParaRPr lang="en-US" sz="700"/>
              </a:p>
            </p:txBody>
          </p:sp>
        </p:grpSp>
        <p:sp>
          <p:nvSpPr>
            <p:cNvPr id="12" name="TextBox 11">
              <a:extLst>
                <a:ext uri="{FF2B5EF4-FFF2-40B4-BE49-F238E27FC236}">
                  <a16:creationId xmlns:a16="http://schemas.microsoft.com/office/drawing/2014/main" id="{C3B41F8D-B3C9-EED8-1ECE-F3A372BF7D00}"/>
                </a:ext>
              </a:extLst>
            </p:cNvPr>
            <p:cNvSpPr txBox="1"/>
            <p:nvPr/>
          </p:nvSpPr>
          <p:spPr>
            <a:xfrm>
              <a:off x="627089" y="4736892"/>
              <a:ext cx="4729396"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t>Market share, UK supermarkets 2017 – 2022 (Statistica, 2023) </a:t>
              </a:r>
              <a:r>
                <a:rPr lang="en-US" sz="1000" dirty="0">
                  <a:ea typeface="+mn-lt"/>
                  <a:cs typeface="+mn-lt"/>
                </a:rPr>
                <a:t>(1)</a:t>
              </a:r>
              <a:endParaRPr lang="en-US" sz="1000" dirty="0">
                <a:cs typeface="Calibri"/>
              </a:endParaRPr>
            </a:p>
          </p:txBody>
        </p:sp>
      </p:grpSp>
      <p:sp>
        <p:nvSpPr>
          <p:cNvPr id="13" name="TextBox 12">
            <a:extLst>
              <a:ext uri="{FF2B5EF4-FFF2-40B4-BE49-F238E27FC236}">
                <a16:creationId xmlns:a16="http://schemas.microsoft.com/office/drawing/2014/main" id="{104FE017-83E8-A9C1-9A1B-1EA764944CCD}"/>
              </a:ext>
            </a:extLst>
          </p:cNvPr>
          <p:cNvSpPr txBox="1"/>
          <p:nvPr/>
        </p:nvSpPr>
        <p:spPr>
          <a:xfrm>
            <a:off x="547351" y="461493"/>
            <a:ext cx="780232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cs typeface="Calibri"/>
              </a:rPr>
              <a:t>1. The extent to which they have shifted the company’s market position</a:t>
            </a:r>
            <a:endParaRPr lang="en-US" b="1" dirty="0"/>
          </a:p>
        </p:txBody>
      </p:sp>
    </p:spTree>
    <p:extLst>
      <p:ext uri="{BB962C8B-B14F-4D97-AF65-F5344CB8AC3E}">
        <p14:creationId xmlns:p14="http://schemas.microsoft.com/office/powerpoint/2010/main" val="10215301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Table&#10;&#10;Description automatically generated">
            <a:extLst>
              <a:ext uri="{FF2B5EF4-FFF2-40B4-BE49-F238E27FC236}">
                <a16:creationId xmlns:a16="http://schemas.microsoft.com/office/drawing/2014/main" id="{E3419BC6-ACFC-3D12-E3CA-45288A2F0D2F}"/>
              </a:ext>
            </a:extLst>
          </p:cNvPr>
          <p:cNvPicPr>
            <a:picLocks noChangeAspect="1"/>
          </p:cNvPicPr>
          <p:nvPr/>
        </p:nvPicPr>
        <p:blipFill rotWithShape="1">
          <a:blip r:embed="rId3"/>
          <a:srcRect b="1733"/>
          <a:stretch/>
        </p:blipFill>
        <p:spPr>
          <a:xfrm>
            <a:off x="6289964" y="1246980"/>
            <a:ext cx="5797015" cy="3372379"/>
          </a:xfrm>
          <a:prstGeom prst="rect">
            <a:avLst/>
          </a:prstGeom>
        </p:spPr>
      </p:pic>
      <p:sp>
        <p:nvSpPr>
          <p:cNvPr id="4" name="TextBox 3">
            <a:extLst>
              <a:ext uri="{FF2B5EF4-FFF2-40B4-BE49-F238E27FC236}">
                <a16:creationId xmlns:a16="http://schemas.microsoft.com/office/drawing/2014/main" id="{7E9F59D6-B20D-107E-8268-01725082FFBB}"/>
              </a:ext>
            </a:extLst>
          </p:cNvPr>
          <p:cNvSpPr txBox="1"/>
          <p:nvPr/>
        </p:nvSpPr>
        <p:spPr>
          <a:xfrm>
            <a:off x="353802" y="1023936"/>
            <a:ext cx="5690680" cy="48936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i="1" dirty="0">
                <a:ea typeface="+mn-lt"/>
                <a:cs typeface="+mn-lt"/>
              </a:rPr>
              <a:t>Marketing:</a:t>
            </a:r>
          </a:p>
          <a:p>
            <a:endParaRPr lang="en-US" sz="1400" dirty="0">
              <a:cs typeface="Calibri"/>
            </a:endParaRPr>
          </a:p>
          <a:p>
            <a:r>
              <a:rPr lang="en-US" sz="1400" dirty="0">
                <a:cs typeface="Calibri"/>
              </a:rPr>
              <a:t>Kevin the carrot - Anti Establishment IPA - </a:t>
            </a:r>
            <a:r>
              <a:rPr lang="en-US" sz="1400" dirty="0">
                <a:ea typeface="+mn-lt"/>
                <a:cs typeface="+mn-lt"/>
              </a:rPr>
              <a:t>Cuthbert the Caterpillar</a:t>
            </a:r>
            <a:endParaRPr lang="en-US" sz="1400" dirty="0">
              <a:cs typeface="Calibri"/>
            </a:endParaRPr>
          </a:p>
          <a:p>
            <a:endParaRPr lang="en-US" sz="1400" dirty="0">
              <a:cs typeface="Calibri"/>
            </a:endParaRPr>
          </a:p>
          <a:p>
            <a:r>
              <a:rPr lang="en-US" sz="1400" dirty="0">
                <a:cs typeface="Calibri"/>
              </a:rPr>
              <a:t>When Aldi first launched in the UK in 1990 they didn’t even put a sign in the window of the new store. </a:t>
            </a:r>
          </a:p>
          <a:p>
            <a:endParaRPr lang="en-US" sz="1400" dirty="0">
              <a:cs typeface="Calibri"/>
            </a:endParaRPr>
          </a:p>
          <a:p>
            <a:r>
              <a:rPr lang="en-US" sz="1400" dirty="0">
                <a:cs typeface="Calibri"/>
              </a:rPr>
              <a:t>Now they are arguably the top Supermarket for innovative marketing strategies. First introducing Kevin the Carrot in 2016. A character which they continue to use today. </a:t>
            </a:r>
          </a:p>
          <a:p>
            <a:endParaRPr lang="en-US" sz="1400" dirty="0">
              <a:cs typeface="Calibri"/>
            </a:endParaRPr>
          </a:p>
          <a:p>
            <a:r>
              <a:rPr lang="en-US" sz="1400" dirty="0">
                <a:cs typeface="Calibri"/>
              </a:rPr>
              <a:t>Next came the social media activity between Aldi and Brew dog. Communicating in a playful way quite different to how a company might be perceived. </a:t>
            </a:r>
          </a:p>
          <a:p>
            <a:endParaRPr lang="en-US" sz="1400" dirty="0">
              <a:cs typeface="Calibri"/>
            </a:endParaRPr>
          </a:p>
          <a:p>
            <a:r>
              <a:rPr lang="en-US" sz="1400" dirty="0">
                <a:cs typeface="Calibri"/>
              </a:rPr>
              <a:t>Then, they achieved a fantastic campaign on social media regarding Cuthbert the Caterpillar.</a:t>
            </a:r>
          </a:p>
          <a:p>
            <a:endParaRPr lang="en-US" sz="1400" dirty="0">
              <a:cs typeface="Calibri"/>
            </a:endParaRPr>
          </a:p>
          <a:p>
            <a:r>
              <a:rPr lang="en-US" sz="1400" dirty="0">
                <a:cs typeface="Calibri"/>
              </a:rPr>
              <a:t>Social media has extremely low financial cost, and Aldi's posting means it stands out from its competitors. Making innovative use of the platform. </a:t>
            </a:r>
          </a:p>
          <a:p>
            <a:endParaRPr lang="en-US" sz="1400" dirty="0">
              <a:cs typeface="Calibri"/>
            </a:endParaRPr>
          </a:p>
          <a:p>
            <a:endParaRPr lang="en-US" dirty="0">
              <a:cs typeface="Calibri"/>
            </a:endParaRPr>
          </a:p>
        </p:txBody>
      </p:sp>
      <p:pic>
        <p:nvPicPr>
          <p:cNvPr id="7" name="Picture 2" descr="A picture containing text, yellow, picture frame&#10;&#10;Description automatically generated">
            <a:extLst>
              <a:ext uri="{FF2B5EF4-FFF2-40B4-BE49-F238E27FC236}">
                <a16:creationId xmlns:a16="http://schemas.microsoft.com/office/drawing/2014/main" id="{CCE9FD07-A923-6465-608F-6359AA704CA2}"/>
              </a:ext>
            </a:extLst>
          </p:cNvPr>
          <p:cNvPicPr>
            <a:picLocks noChangeAspect="1"/>
          </p:cNvPicPr>
          <p:nvPr/>
        </p:nvPicPr>
        <p:blipFill>
          <a:blip r:embed="rId4"/>
          <a:stretch>
            <a:fillRect/>
          </a:stretch>
        </p:blipFill>
        <p:spPr>
          <a:xfrm>
            <a:off x="10923033" y="5350889"/>
            <a:ext cx="1163946" cy="1386837"/>
          </a:xfrm>
          <a:prstGeom prst="rect">
            <a:avLst/>
          </a:prstGeom>
        </p:spPr>
      </p:pic>
      <p:sp>
        <p:nvSpPr>
          <p:cNvPr id="6" name="TextBox 5">
            <a:extLst>
              <a:ext uri="{FF2B5EF4-FFF2-40B4-BE49-F238E27FC236}">
                <a16:creationId xmlns:a16="http://schemas.microsoft.com/office/drawing/2014/main" id="{077E6DFA-CD07-2158-F85D-D1BE5D7E95C7}"/>
              </a:ext>
            </a:extLst>
          </p:cNvPr>
          <p:cNvSpPr txBox="1"/>
          <p:nvPr/>
        </p:nvSpPr>
        <p:spPr>
          <a:xfrm>
            <a:off x="547351" y="461493"/>
            <a:ext cx="780232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cs typeface="Calibri"/>
              </a:rPr>
              <a:t>1. The extent to which they have shifted the company’s market position</a:t>
            </a:r>
            <a:endParaRPr lang="en-US" b="1" dirty="0"/>
          </a:p>
        </p:txBody>
      </p:sp>
    </p:spTree>
    <p:extLst>
      <p:ext uri="{BB962C8B-B14F-4D97-AF65-F5344CB8AC3E}">
        <p14:creationId xmlns:p14="http://schemas.microsoft.com/office/powerpoint/2010/main" val="22454231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1F92A6C-F3B6-02DC-05E6-37882E980F37}"/>
              </a:ext>
            </a:extLst>
          </p:cNvPr>
          <p:cNvSpPr>
            <a:spLocks noGrp="1"/>
          </p:cNvSpPr>
          <p:nvPr>
            <p:ph idx="1"/>
          </p:nvPr>
        </p:nvSpPr>
        <p:spPr/>
        <p:txBody>
          <a:bodyPr vert="horz" lIns="91440" tIns="45720" rIns="91440" bIns="45720" rtlCol="0" anchor="t">
            <a:normAutofit/>
          </a:bodyPr>
          <a:lstStyle/>
          <a:p>
            <a:pPr>
              <a:buNone/>
            </a:pPr>
            <a:endParaRPr lang="en-GB" sz="2300">
              <a:ea typeface="+mn-lt"/>
              <a:cs typeface="+mn-lt"/>
            </a:endParaRPr>
          </a:p>
          <a:p>
            <a:pPr marL="0" indent="0">
              <a:buNone/>
            </a:pPr>
            <a:endParaRPr lang="en-GB" sz="2300">
              <a:cs typeface="Calibri"/>
            </a:endParaRPr>
          </a:p>
        </p:txBody>
      </p:sp>
      <p:pic>
        <p:nvPicPr>
          <p:cNvPr id="5" name="Picture 2" descr="A picture containing text, yellow, picture frame&#10;&#10;Description automatically generated">
            <a:extLst>
              <a:ext uri="{FF2B5EF4-FFF2-40B4-BE49-F238E27FC236}">
                <a16:creationId xmlns:a16="http://schemas.microsoft.com/office/drawing/2014/main" id="{58F347EE-46F0-8B32-C435-1171C7D67923}"/>
              </a:ext>
            </a:extLst>
          </p:cNvPr>
          <p:cNvPicPr>
            <a:picLocks noChangeAspect="1"/>
          </p:cNvPicPr>
          <p:nvPr/>
        </p:nvPicPr>
        <p:blipFill>
          <a:blip r:embed="rId3"/>
          <a:stretch>
            <a:fillRect/>
          </a:stretch>
        </p:blipFill>
        <p:spPr>
          <a:xfrm>
            <a:off x="10901505" y="5356366"/>
            <a:ext cx="1163946" cy="1386837"/>
          </a:xfrm>
          <a:prstGeom prst="rect">
            <a:avLst/>
          </a:prstGeom>
        </p:spPr>
      </p:pic>
      <p:sp>
        <p:nvSpPr>
          <p:cNvPr id="4" name="TextBox 3">
            <a:extLst>
              <a:ext uri="{FF2B5EF4-FFF2-40B4-BE49-F238E27FC236}">
                <a16:creationId xmlns:a16="http://schemas.microsoft.com/office/drawing/2014/main" id="{A36F9A5C-FCEB-21B4-9A40-96A5363628B3}"/>
              </a:ext>
            </a:extLst>
          </p:cNvPr>
          <p:cNvSpPr txBox="1"/>
          <p:nvPr/>
        </p:nvSpPr>
        <p:spPr>
          <a:xfrm>
            <a:off x="92769" y="969178"/>
            <a:ext cx="11659737" cy="40318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i="1" dirty="0">
                <a:ea typeface="+mn-lt"/>
                <a:cs typeface="+mn-lt"/>
              </a:rPr>
              <a:t>Innovative Stores:</a:t>
            </a:r>
            <a:endParaRPr lang="en-US" sz="1400" dirty="0">
              <a:cs typeface="Calibri"/>
            </a:endParaRPr>
          </a:p>
          <a:p>
            <a:endParaRPr lang="en-US" sz="1400" dirty="0">
              <a:solidFill>
                <a:srgbClr val="374151"/>
              </a:solidFill>
              <a:latin typeface="Calibri"/>
              <a:cs typeface="Segoe UI"/>
            </a:endParaRPr>
          </a:p>
          <a:p>
            <a:pPr marL="285750" indent="-285750">
              <a:buFont typeface="Arial" panose="020B0604020202020204" pitchFamily="34" charset="0"/>
              <a:buChar char="•"/>
            </a:pPr>
            <a:r>
              <a:rPr lang="en-US" sz="1400" dirty="0">
                <a:solidFill>
                  <a:srgbClr val="374151"/>
                </a:solidFill>
                <a:latin typeface="Calibri"/>
                <a:cs typeface="Segoe UI"/>
              </a:rPr>
              <a:t>Inventory management: Smaller stores meaning a reduced inventory. Against other in the region of 25% less than their competitors offering a limited selection of products some branded but mainly private label.</a:t>
            </a:r>
            <a:endParaRPr lang="en-US" sz="1400" dirty="0">
              <a:latin typeface="Calibri"/>
              <a:cs typeface="Calibri"/>
            </a:endParaRPr>
          </a:p>
          <a:p>
            <a:endParaRPr lang="en-US" sz="1400" dirty="0">
              <a:solidFill>
                <a:srgbClr val="374151"/>
              </a:solidFill>
              <a:latin typeface="Calibri"/>
              <a:cs typeface="Segoe UI"/>
            </a:endParaRPr>
          </a:p>
          <a:p>
            <a:pPr marL="285750" indent="-285750">
              <a:buFont typeface="Arial" panose="020B0604020202020204" pitchFamily="34" charset="0"/>
              <a:buChar char="•"/>
            </a:pPr>
            <a:r>
              <a:rPr lang="en-US" sz="1400" dirty="0">
                <a:solidFill>
                  <a:srgbClr val="374151"/>
                </a:solidFill>
                <a:latin typeface="Calibri"/>
                <a:cs typeface="Segoe UI"/>
              </a:rPr>
              <a:t>Employee training: Employees are trained to work quickly and effectively. All members are trained to cover multiple roles within the store – Tills, restocking etc.  Management conduct people surveys and had an incredible response of 94% engagement. </a:t>
            </a:r>
            <a:r>
              <a:rPr lang="en-US" sz="1400" dirty="0">
                <a:ea typeface="+mn-lt"/>
                <a:cs typeface="+mn-lt"/>
                <a:hlinkClick r:id="rId4"/>
              </a:rPr>
              <a:t>https://www.aldi.co.uk/about-aldi/corporate-responsibility/people/training-and-development</a:t>
            </a:r>
            <a:endParaRPr lang="en-US" sz="1400" dirty="0">
              <a:ea typeface="+mn-lt"/>
              <a:cs typeface="+mn-lt"/>
            </a:endParaRPr>
          </a:p>
          <a:p>
            <a:endParaRPr lang="en-US" sz="1400" dirty="0">
              <a:solidFill>
                <a:srgbClr val="000000"/>
              </a:solidFill>
              <a:latin typeface="Calibri"/>
              <a:cs typeface="Calibri"/>
            </a:endParaRPr>
          </a:p>
          <a:p>
            <a:pPr marL="285750" indent="-285750">
              <a:buFont typeface="Arial" panose="020B0604020202020204" pitchFamily="34" charset="0"/>
              <a:buChar char="•"/>
            </a:pPr>
            <a:r>
              <a:rPr lang="en-US" sz="1400" dirty="0">
                <a:solidFill>
                  <a:srgbClr val="374151"/>
                </a:solidFill>
                <a:latin typeface="Calibri"/>
                <a:cs typeface="Segoe UI"/>
              </a:rPr>
              <a:t>Central decision-making: Allows it to maintain consistency in its operations with store layout and management processes are optimized for efficiency and cost control. </a:t>
            </a:r>
            <a:r>
              <a:rPr lang="en-US" sz="1400" dirty="0">
                <a:solidFill>
                  <a:srgbClr val="374151"/>
                </a:solidFill>
                <a:latin typeface="Calibri"/>
                <a:cs typeface="Calibri"/>
              </a:rPr>
              <a:t> With this customer navigation is easy with the consistency this does not matter if in Liverpool, Luton or Ludlow. </a:t>
            </a:r>
          </a:p>
          <a:p>
            <a:endParaRPr lang="en-US" sz="1400" dirty="0">
              <a:solidFill>
                <a:srgbClr val="FF0000"/>
              </a:solidFill>
              <a:latin typeface="Calibri"/>
              <a:cs typeface="Segoe UI"/>
            </a:endParaRPr>
          </a:p>
          <a:p>
            <a:pPr marL="285750" indent="-285750">
              <a:buFont typeface="Arial" panose="020B0604020202020204" pitchFamily="34" charset="0"/>
              <a:buChar char="•"/>
            </a:pPr>
            <a:r>
              <a:rPr lang="en-US" sz="1400" dirty="0">
                <a:solidFill>
                  <a:srgbClr val="FF0000"/>
                </a:solidFill>
                <a:latin typeface="Calibri"/>
                <a:cs typeface="Calibri"/>
              </a:rPr>
              <a:t>Merchandising Methods: The simplistic approach to merchandising with products displayed on simple shelving, on transportable Dusseldorf pallet and prices displayed on basic formats from the roof allows for quick reduce labour costs and faster restocking.</a:t>
            </a:r>
            <a:endParaRPr lang="en-US" sz="1400" dirty="0">
              <a:solidFill>
                <a:srgbClr val="FF0000"/>
              </a:solidFill>
              <a:ea typeface="+mn-lt"/>
              <a:cs typeface="+mn-lt"/>
            </a:endParaRPr>
          </a:p>
          <a:p>
            <a:endParaRPr lang="en-US" sz="1400" dirty="0">
              <a:ea typeface="+mn-lt"/>
              <a:cs typeface="+mn-lt"/>
            </a:endParaRPr>
          </a:p>
          <a:p>
            <a:pPr marL="285750" indent="-285750">
              <a:buFont typeface="Arial" panose="020B0604020202020204" pitchFamily="34" charset="0"/>
              <a:buChar char="•"/>
            </a:pPr>
            <a:r>
              <a:rPr lang="en-US" sz="1400" dirty="0">
                <a:latin typeface="Calibri"/>
                <a:cs typeface="Calibri"/>
              </a:rPr>
              <a:t>Continuous Improvement: Aldi is committed to continuously improvement, and they have used regularly surveys from customers to collect feedback to identify areas for improvement. They use marketing tools on this to boost completion rates. (shown below)</a:t>
            </a:r>
            <a:endParaRPr lang="en-US" sz="1400" dirty="0">
              <a:cs typeface="Calibri" panose="020F0502020204030204"/>
            </a:endParaRPr>
          </a:p>
          <a:p>
            <a:endParaRPr lang="en-US" dirty="0">
              <a:cs typeface="Calibri" panose="020F0502020204030204"/>
            </a:endParaRPr>
          </a:p>
        </p:txBody>
      </p:sp>
      <p:sp>
        <p:nvSpPr>
          <p:cNvPr id="6" name="TextBox 5">
            <a:extLst>
              <a:ext uri="{FF2B5EF4-FFF2-40B4-BE49-F238E27FC236}">
                <a16:creationId xmlns:a16="http://schemas.microsoft.com/office/drawing/2014/main" id="{D2E12571-AE34-38D4-0D18-7082A20534BC}"/>
              </a:ext>
            </a:extLst>
          </p:cNvPr>
          <p:cNvSpPr txBox="1"/>
          <p:nvPr/>
        </p:nvSpPr>
        <p:spPr>
          <a:xfrm>
            <a:off x="547351" y="461493"/>
            <a:ext cx="1043468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cs typeface="Calibri"/>
              </a:rPr>
              <a:t>2. The extent to which they have influenced the company’s internal structures and management processes.</a:t>
            </a:r>
            <a:endParaRPr lang="en-US" b="1" dirty="0"/>
          </a:p>
        </p:txBody>
      </p:sp>
      <p:pic>
        <p:nvPicPr>
          <p:cNvPr id="2" name="Picture 7">
            <a:extLst>
              <a:ext uri="{FF2B5EF4-FFF2-40B4-BE49-F238E27FC236}">
                <a16:creationId xmlns:a16="http://schemas.microsoft.com/office/drawing/2014/main" id="{009DA841-88CC-D582-2675-F8A966C78C6D}"/>
              </a:ext>
            </a:extLst>
          </p:cNvPr>
          <p:cNvPicPr>
            <a:picLocks noChangeAspect="1"/>
          </p:cNvPicPr>
          <p:nvPr/>
        </p:nvPicPr>
        <p:blipFill>
          <a:blip r:embed="rId5"/>
          <a:stretch>
            <a:fillRect/>
          </a:stretch>
        </p:blipFill>
        <p:spPr>
          <a:xfrm>
            <a:off x="451021" y="4901357"/>
            <a:ext cx="2743200" cy="1915610"/>
          </a:xfrm>
          <a:prstGeom prst="rect">
            <a:avLst/>
          </a:prstGeom>
        </p:spPr>
      </p:pic>
      <p:sp>
        <p:nvSpPr>
          <p:cNvPr id="8" name="TextBox 7">
            <a:extLst>
              <a:ext uri="{FF2B5EF4-FFF2-40B4-BE49-F238E27FC236}">
                <a16:creationId xmlns:a16="http://schemas.microsoft.com/office/drawing/2014/main" id="{B9B51B08-11D4-CDB3-149E-C0618AA5004F}"/>
              </a:ext>
            </a:extLst>
          </p:cNvPr>
          <p:cNvSpPr txBox="1"/>
          <p:nvPr/>
        </p:nvSpPr>
        <p:spPr>
          <a:xfrm>
            <a:off x="3468130" y="6371968"/>
            <a:ext cx="5163064"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solidFill>
                  <a:srgbClr val="222222"/>
                </a:solidFill>
                <a:latin typeface="-apple-system"/>
              </a:rPr>
              <a:t>( © 2023 Survey Steps • Built with </a:t>
            </a:r>
            <a:r>
              <a:rPr lang="en-US" sz="1100" dirty="0">
                <a:latin typeface="-apple-system"/>
                <a:hlinkClick r:id="rId6"/>
              </a:rPr>
              <a:t>GeneratePress)</a:t>
            </a:r>
            <a:endParaRPr lang="en-US" sz="1100" dirty="0"/>
          </a:p>
        </p:txBody>
      </p:sp>
    </p:spTree>
    <p:extLst>
      <p:ext uri="{BB962C8B-B14F-4D97-AF65-F5344CB8AC3E}">
        <p14:creationId xmlns:p14="http://schemas.microsoft.com/office/powerpoint/2010/main" val="9093665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Timeline&#10;&#10;Description automatically generated">
            <a:extLst>
              <a:ext uri="{FF2B5EF4-FFF2-40B4-BE49-F238E27FC236}">
                <a16:creationId xmlns:a16="http://schemas.microsoft.com/office/drawing/2014/main" id="{8E76EC3F-8842-281C-D3BB-407CC85D8325}"/>
              </a:ext>
            </a:extLst>
          </p:cNvPr>
          <p:cNvPicPr>
            <a:picLocks noGrp="1" noChangeAspect="1"/>
          </p:cNvPicPr>
          <p:nvPr>
            <p:ph idx="1"/>
          </p:nvPr>
        </p:nvPicPr>
        <p:blipFill rotWithShape="1">
          <a:blip r:embed="rId2"/>
          <a:srcRect l="-303" t="8090" r="253" b="20449"/>
          <a:stretch/>
        </p:blipFill>
        <p:spPr>
          <a:xfrm>
            <a:off x="5791200" y="3937538"/>
            <a:ext cx="5107709" cy="2736124"/>
          </a:xfrm>
        </p:spPr>
      </p:pic>
      <p:pic>
        <p:nvPicPr>
          <p:cNvPr id="6" name="Picture 6" descr="Shape&#10;&#10;Description automatically generated">
            <a:extLst>
              <a:ext uri="{FF2B5EF4-FFF2-40B4-BE49-F238E27FC236}">
                <a16:creationId xmlns:a16="http://schemas.microsoft.com/office/drawing/2014/main" id="{2785A2DA-6EAC-4993-AEA3-2957A8879076}"/>
              </a:ext>
            </a:extLst>
          </p:cNvPr>
          <p:cNvPicPr>
            <a:picLocks noChangeAspect="1"/>
          </p:cNvPicPr>
          <p:nvPr/>
        </p:nvPicPr>
        <p:blipFill>
          <a:blip r:embed="rId3"/>
          <a:stretch>
            <a:fillRect/>
          </a:stretch>
        </p:blipFill>
        <p:spPr>
          <a:xfrm>
            <a:off x="1041491" y="4357411"/>
            <a:ext cx="2653054" cy="2233123"/>
          </a:xfrm>
          <a:prstGeom prst="rect">
            <a:avLst/>
          </a:prstGeom>
        </p:spPr>
      </p:pic>
      <p:pic>
        <p:nvPicPr>
          <p:cNvPr id="7" name="Picture 7" descr="Graphical user interface, website&#10;&#10;Description automatically generated">
            <a:extLst>
              <a:ext uri="{FF2B5EF4-FFF2-40B4-BE49-F238E27FC236}">
                <a16:creationId xmlns:a16="http://schemas.microsoft.com/office/drawing/2014/main" id="{E8722EC4-F9C5-0A23-9505-B5C2A921C33A}"/>
              </a:ext>
            </a:extLst>
          </p:cNvPr>
          <p:cNvPicPr>
            <a:picLocks noChangeAspect="1"/>
          </p:cNvPicPr>
          <p:nvPr/>
        </p:nvPicPr>
        <p:blipFill>
          <a:blip r:embed="rId4"/>
          <a:stretch>
            <a:fillRect/>
          </a:stretch>
        </p:blipFill>
        <p:spPr>
          <a:xfrm>
            <a:off x="6888469" y="876425"/>
            <a:ext cx="5176982" cy="2459938"/>
          </a:xfrm>
          <a:prstGeom prst="rect">
            <a:avLst/>
          </a:prstGeom>
        </p:spPr>
      </p:pic>
      <p:sp>
        <p:nvSpPr>
          <p:cNvPr id="8" name="Oval 7">
            <a:extLst>
              <a:ext uri="{FF2B5EF4-FFF2-40B4-BE49-F238E27FC236}">
                <a16:creationId xmlns:a16="http://schemas.microsoft.com/office/drawing/2014/main" id="{B1E15DF6-6CE5-9B79-264E-57E7966356E5}"/>
              </a:ext>
            </a:extLst>
          </p:cNvPr>
          <p:cNvSpPr/>
          <p:nvPr/>
        </p:nvSpPr>
        <p:spPr>
          <a:xfrm>
            <a:off x="7758900" y="5939406"/>
            <a:ext cx="1172307" cy="293076"/>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0D13ED63-1B40-54BA-73EA-EDD0E6689811}"/>
              </a:ext>
            </a:extLst>
          </p:cNvPr>
          <p:cNvSpPr txBox="1"/>
          <p:nvPr/>
        </p:nvSpPr>
        <p:spPr>
          <a:xfrm>
            <a:off x="361461" y="927506"/>
            <a:ext cx="5965448" cy="23698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GB" sz="1400" dirty="0">
                <a:cs typeface="Calibri" panose="020F0502020204030204"/>
              </a:rPr>
              <a:t>Highlighted on Organisational structure, District Managers/Area Manager are given approx. 4-5 stores to look after. </a:t>
            </a:r>
          </a:p>
          <a:p>
            <a:pPr marL="285750" indent="-285750">
              <a:buFont typeface="Arial" panose="020B0604020202020204" pitchFamily="34" charset="0"/>
              <a:buChar char="•"/>
            </a:pPr>
            <a:endParaRPr lang="en-GB" sz="1400" dirty="0">
              <a:cs typeface="Calibri" panose="020F0502020204030204"/>
            </a:endParaRPr>
          </a:p>
          <a:p>
            <a:pPr marL="285750" indent="-285750">
              <a:buFont typeface="Arial" panose="020B0604020202020204" pitchFamily="34" charset="0"/>
              <a:buChar char="•"/>
            </a:pPr>
            <a:r>
              <a:rPr lang="en-GB" sz="1400" dirty="0">
                <a:cs typeface="Calibri" panose="020F0502020204030204"/>
              </a:rPr>
              <a:t>Store layout offers to managerial structure:</a:t>
            </a:r>
          </a:p>
          <a:p>
            <a:pPr marL="742950" lvl="1" indent="-285750">
              <a:buFont typeface="Calibri"/>
              <a:buChar char="-"/>
            </a:pPr>
            <a:r>
              <a:rPr lang="en-GB" sz="1400" dirty="0">
                <a:cs typeface="Calibri" panose="020F0502020204030204"/>
              </a:rPr>
              <a:t>Consistency between stores</a:t>
            </a:r>
          </a:p>
          <a:p>
            <a:pPr marL="742950" lvl="1" indent="-285750">
              <a:buFont typeface="Calibri"/>
              <a:buChar char="-"/>
            </a:pPr>
            <a:r>
              <a:rPr lang="en-GB" sz="1400" dirty="0">
                <a:cs typeface="Calibri" panose="020F0502020204030204"/>
              </a:rPr>
              <a:t>Effectiveness of customer service </a:t>
            </a:r>
          </a:p>
          <a:p>
            <a:pPr marL="742950" lvl="1" indent="-285750">
              <a:buFont typeface="Calibri"/>
              <a:buChar char="-"/>
            </a:pPr>
            <a:r>
              <a:rPr lang="en-GB" sz="1400" dirty="0">
                <a:cs typeface="Calibri" panose="020F0502020204030204"/>
              </a:rPr>
              <a:t>Opportunity to compare like for like </a:t>
            </a:r>
          </a:p>
          <a:p>
            <a:pPr marL="742950" lvl="1" indent="-285750">
              <a:buFont typeface="Calibri"/>
              <a:buChar char="-"/>
            </a:pPr>
            <a:r>
              <a:rPr lang="en-GB" sz="1400" dirty="0">
                <a:cs typeface="Calibri" panose="020F0502020204030204"/>
              </a:rPr>
              <a:t>Staff skill set can move about stores</a:t>
            </a:r>
          </a:p>
          <a:p>
            <a:pPr marL="742950" lvl="1" indent="-285750">
              <a:buFont typeface="Calibri"/>
              <a:buChar char="-"/>
            </a:pPr>
            <a:r>
              <a:rPr lang="en-GB" sz="1400" dirty="0">
                <a:cs typeface="Calibri" panose="020F0502020204030204"/>
              </a:rPr>
              <a:t>Roll out from central Headquarters, same script</a:t>
            </a:r>
            <a:r>
              <a:rPr lang="en-GB" dirty="0">
                <a:cs typeface="Calibri" panose="020F0502020204030204"/>
              </a:rPr>
              <a:t>.</a:t>
            </a:r>
          </a:p>
          <a:p>
            <a:endParaRPr lang="en-GB" dirty="0">
              <a:cs typeface="Calibri" panose="020F0502020204030204"/>
            </a:endParaRPr>
          </a:p>
        </p:txBody>
      </p:sp>
      <p:sp>
        <p:nvSpPr>
          <p:cNvPr id="3" name="TextBox 2">
            <a:extLst>
              <a:ext uri="{FF2B5EF4-FFF2-40B4-BE49-F238E27FC236}">
                <a16:creationId xmlns:a16="http://schemas.microsoft.com/office/drawing/2014/main" id="{833BD2CE-CD6B-E2B4-756E-68D157393B4E}"/>
              </a:ext>
            </a:extLst>
          </p:cNvPr>
          <p:cNvSpPr txBox="1"/>
          <p:nvPr/>
        </p:nvSpPr>
        <p:spPr>
          <a:xfrm>
            <a:off x="361461" y="3336363"/>
            <a:ext cx="1093461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ea typeface="+mn-lt"/>
                <a:cs typeface="+mn-lt"/>
              </a:rPr>
              <a:t>Overall, Aldi organisational structure is designed to ensure efficient operations and clear lines of communication and decision-making. It is a hierarchical structure with a strong emphasis on accountability and responsibility at each level.</a:t>
            </a:r>
            <a:endParaRPr lang="en-US" sz="1400" dirty="0"/>
          </a:p>
        </p:txBody>
      </p:sp>
      <p:pic>
        <p:nvPicPr>
          <p:cNvPr id="11" name="Picture 2" descr="A picture containing text, yellow, picture frame&#10;&#10;Description automatically generated">
            <a:extLst>
              <a:ext uri="{FF2B5EF4-FFF2-40B4-BE49-F238E27FC236}">
                <a16:creationId xmlns:a16="http://schemas.microsoft.com/office/drawing/2014/main" id="{7C9C45AD-0B1F-C4E2-9721-3EA504B3AD4B}"/>
              </a:ext>
            </a:extLst>
          </p:cNvPr>
          <p:cNvPicPr>
            <a:picLocks noChangeAspect="1"/>
          </p:cNvPicPr>
          <p:nvPr/>
        </p:nvPicPr>
        <p:blipFill>
          <a:blip r:embed="rId5"/>
          <a:stretch>
            <a:fillRect/>
          </a:stretch>
        </p:blipFill>
        <p:spPr>
          <a:xfrm>
            <a:off x="10901505" y="5356366"/>
            <a:ext cx="1163946" cy="1386837"/>
          </a:xfrm>
          <a:prstGeom prst="rect">
            <a:avLst/>
          </a:prstGeom>
        </p:spPr>
      </p:pic>
      <p:sp>
        <p:nvSpPr>
          <p:cNvPr id="12" name="TextBox 11">
            <a:extLst>
              <a:ext uri="{FF2B5EF4-FFF2-40B4-BE49-F238E27FC236}">
                <a16:creationId xmlns:a16="http://schemas.microsoft.com/office/drawing/2014/main" id="{89D86373-6B39-F249-44D0-4E9043D6BF99}"/>
              </a:ext>
            </a:extLst>
          </p:cNvPr>
          <p:cNvSpPr txBox="1"/>
          <p:nvPr/>
        </p:nvSpPr>
        <p:spPr>
          <a:xfrm>
            <a:off x="547351" y="461493"/>
            <a:ext cx="1043468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cs typeface="Calibri"/>
              </a:rPr>
              <a:t>2. The extent to which they have influenced the company’s internal structures and management processes.</a:t>
            </a:r>
            <a:endParaRPr lang="en-US" b="1" dirty="0"/>
          </a:p>
        </p:txBody>
      </p:sp>
      <p:sp>
        <p:nvSpPr>
          <p:cNvPr id="5" name="TextBox 4">
            <a:extLst>
              <a:ext uri="{FF2B5EF4-FFF2-40B4-BE49-F238E27FC236}">
                <a16:creationId xmlns:a16="http://schemas.microsoft.com/office/drawing/2014/main" id="{2F668D10-4F25-9D62-3C5F-729B369673E4}"/>
              </a:ext>
            </a:extLst>
          </p:cNvPr>
          <p:cNvSpPr txBox="1"/>
          <p:nvPr/>
        </p:nvSpPr>
        <p:spPr>
          <a:xfrm>
            <a:off x="10387914" y="461319"/>
            <a:ext cx="280498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900"/>
          </a:p>
          <a:p>
            <a:pPr marL="171450" indent="-171450">
              <a:buFont typeface="Arial"/>
              <a:buChar char="•"/>
            </a:pPr>
            <a:r>
              <a:rPr lang="en-US" sz="900" dirty="0">
                <a:solidFill>
                  <a:srgbClr val="FFFFFF"/>
                </a:solidFill>
                <a:latin typeface="inherit"/>
                <a:hlinkClick r:id="rId6"/>
              </a:rPr>
              <a:t>© 2023 Local </a:t>
            </a:r>
            <a:br>
              <a:rPr lang="en-US" dirty="0"/>
            </a:br>
            <a:r>
              <a:rPr lang="en-US" sz="900" dirty="0">
                <a:ea typeface="+mn-lt"/>
                <a:cs typeface="+mn-lt"/>
                <a:hlinkClick r:id="rId6"/>
              </a:rPr>
              <a:t>© 2023 Local World</a:t>
            </a:r>
          </a:p>
          <a:p>
            <a:pPr>
              <a:buChar char="•"/>
            </a:pPr>
            <a:r>
              <a:rPr lang="en-US" sz="900" dirty="0">
                <a:solidFill>
                  <a:srgbClr val="FFFFFF"/>
                </a:solidFill>
                <a:latin typeface="inherit"/>
                <a:hlinkClick r:id="rId6"/>
              </a:rPr>
              <a:t>World</a:t>
            </a:r>
            <a:endParaRPr lang="en-US" dirty="0">
              <a:hlinkClick r:id="rId6"/>
            </a:endParaRPr>
          </a:p>
        </p:txBody>
      </p:sp>
    </p:spTree>
    <p:extLst>
      <p:ext uri="{BB962C8B-B14F-4D97-AF65-F5344CB8AC3E}">
        <p14:creationId xmlns:p14="http://schemas.microsoft.com/office/powerpoint/2010/main" val="10807150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1F92A6C-F3B6-02DC-05E6-37882E980F37}"/>
              </a:ext>
            </a:extLst>
          </p:cNvPr>
          <p:cNvSpPr>
            <a:spLocks noGrp="1"/>
          </p:cNvSpPr>
          <p:nvPr>
            <p:ph idx="1"/>
          </p:nvPr>
        </p:nvSpPr>
        <p:spPr/>
        <p:txBody>
          <a:bodyPr vert="horz" lIns="91440" tIns="45720" rIns="91440" bIns="45720" rtlCol="0" anchor="t">
            <a:normAutofit/>
          </a:bodyPr>
          <a:lstStyle/>
          <a:p>
            <a:pPr>
              <a:buNone/>
            </a:pPr>
            <a:endParaRPr lang="en-GB" sz="2300">
              <a:ea typeface="+mn-lt"/>
              <a:cs typeface="+mn-lt"/>
            </a:endParaRPr>
          </a:p>
          <a:p>
            <a:pPr marL="0" indent="0">
              <a:buNone/>
            </a:pPr>
            <a:endParaRPr lang="en-GB" sz="2300">
              <a:cs typeface="Calibri"/>
            </a:endParaRPr>
          </a:p>
        </p:txBody>
      </p:sp>
      <p:pic>
        <p:nvPicPr>
          <p:cNvPr id="5" name="Picture 2" descr="A picture containing text, yellow, picture frame&#10;&#10;Description automatically generated">
            <a:extLst>
              <a:ext uri="{FF2B5EF4-FFF2-40B4-BE49-F238E27FC236}">
                <a16:creationId xmlns:a16="http://schemas.microsoft.com/office/drawing/2014/main" id="{58F347EE-46F0-8B32-C435-1171C7D67923}"/>
              </a:ext>
            </a:extLst>
          </p:cNvPr>
          <p:cNvPicPr>
            <a:picLocks noChangeAspect="1"/>
          </p:cNvPicPr>
          <p:nvPr/>
        </p:nvPicPr>
        <p:blipFill>
          <a:blip r:embed="rId3"/>
          <a:stretch>
            <a:fillRect/>
          </a:stretch>
        </p:blipFill>
        <p:spPr>
          <a:xfrm>
            <a:off x="10901505" y="5356366"/>
            <a:ext cx="1163946" cy="1386837"/>
          </a:xfrm>
          <a:prstGeom prst="rect">
            <a:avLst/>
          </a:prstGeom>
        </p:spPr>
      </p:pic>
      <p:sp>
        <p:nvSpPr>
          <p:cNvPr id="6" name="TextBox 5">
            <a:extLst>
              <a:ext uri="{FF2B5EF4-FFF2-40B4-BE49-F238E27FC236}">
                <a16:creationId xmlns:a16="http://schemas.microsoft.com/office/drawing/2014/main" id="{4140419F-E7BD-DB49-FE49-5C8C3E37C2EB}"/>
              </a:ext>
            </a:extLst>
          </p:cNvPr>
          <p:cNvSpPr txBox="1"/>
          <p:nvPr/>
        </p:nvSpPr>
        <p:spPr>
          <a:xfrm>
            <a:off x="313462" y="1321208"/>
            <a:ext cx="8119338" cy="35086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i="1" dirty="0">
                <a:ea typeface="+mn-lt"/>
                <a:cs typeface="+mn-lt"/>
              </a:rPr>
              <a:t>Marketing:</a:t>
            </a:r>
          </a:p>
          <a:p>
            <a:endParaRPr lang="en-US" sz="1400" dirty="0">
              <a:ea typeface="+mn-lt"/>
              <a:cs typeface="+mn-lt"/>
            </a:endParaRPr>
          </a:p>
          <a:p>
            <a:endParaRPr lang="en-US" sz="1400" dirty="0">
              <a:ea typeface="+mn-lt"/>
              <a:cs typeface="+mn-lt"/>
            </a:endParaRPr>
          </a:p>
          <a:p>
            <a:r>
              <a:rPr lang="en-US" sz="1400" dirty="0">
                <a:ea typeface="+mn-lt"/>
                <a:cs typeface="+mn-lt"/>
              </a:rPr>
              <a:t>Aldi's marketing strategy has always been to focus on its private label products, which are cheaper alternatives to well-known brands. This attracts customers who are looking for affordable alternatives.</a:t>
            </a:r>
            <a:endParaRPr lang="en-US" sz="1400" dirty="0">
              <a:cs typeface="Calibri"/>
            </a:endParaRPr>
          </a:p>
          <a:p>
            <a:endParaRPr lang="en-US" sz="1400" dirty="0">
              <a:cs typeface="Calibri"/>
            </a:endParaRPr>
          </a:p>
          <a:p>
            <a:r>
              <a:rPr lang="en-US" sz="1400" dirty="0">
                <a:cs typeface="Calibri"/>
              </a:rPr>
              <a:t>The marketing strategy used promotes efficiency and cost-cutting measures. Their marketing campaigns emphasize the company's commitment to keeping costs low. </a:t>
            </a:r>
          </a:p>
          <a:p>
            <a:endParaRPr lang="en-US" sz="1400" dirty="0">
              <a:cs typeface="Calibri"/>
            </a:endParaRPr>
          </a:p>
          <a:p>
            <a:r>
              <a:rPr lang="en-US" sz="1400" dirty="0">
                <a:cs typeface="Calibri"/>
              </a:rPr>
              <a:t>They continue to promote a culture of accountability and ownership. Aldi's marketing campaigns often highlight the company's focus on quality control and product testing, like sources of meat and Alcohol sourcing.</a:t>
            </a:r>
            <a:endParaRPr lang="en-US" sz="1400" dirty="0"/>
          </a:p>
          <a:p>
            <a:endParaRPr lang="en-US" dirty="0">
              <a:cs typeface="Calibri"/>
            </a:endParaRPr>
          </a:p>
          <a:p>
            <a:endParaRPr lang="en-US" dirty="0">
              <a:cs typeface="Calibri"/>
            </a:endParaRPr>
          </a:p>
          <a:p>
            <a:endParaRPr lang="en-US" dirty="0">
              <a:cs typeface="Calibri"/>
            </a:endParaRPr>
          </a:p>
        </p:txBody>
      </p:sp>
      <p:pic>
        <p:nvPicPr>
          <p:cNvPr id="7" name="Picture 7" descr="Calendar&#10;&#10;Description automatically generated">
            <a:extLst>
              <a:ext uri="{FF2B5EF4-FFF2-40B4-BE49-F238E27FC236}">
                <a16:creationId xmlns:a16="http://schemas.microsoft.com/office/drawing/2014/main" id="{22CCDCB3-2CE0-C247-F0CF-8851185507B0}"/>
              </a:ext>
            </a:extLst>
          </p:cNvPr>
          <p:cNvPicPr>
            <a:picLocks noChangeAspect="1"/>
          </p:cNvPicPr>
          <p:nvPr/>
        </p:nvPicPr>
        <p:blipFill>
          <a:blip r:embed="rId4"/>
          <a:stretch>
            <a:fillRect/>
          </a:stretch>
        </p:blipFill>
        <p:spPr>
          <a:xfrm>
            <a:off x="313462" y="4600038"/>
            <a:ext cx="2842028" cy="2081342"/>
          </a:xfrm>
          <a:prstGeom prst="rect">
            <a:avLst/>
          </a:prstGeom>
        </p:spPr>
      </p:pic>
      <p:pic>
        <p:nvPicPr>
          <p:cNvPr id="8" name="Picture 8" descr="Calendar&#10;&#10;Description automatically generated">
            <a:extLst>
              <a:ext uri="{FF2B5EF4-FFF2-40B4-BE49-F238E27FC236}">
                <a16:creationId xmlns:a16="http://schemas.microsoft.com/office/drawing/2014/main" id="{4F87DECB-73E1-DD70-4E74-3E34DAC73B31}"/>
              </a:ext>
            </a:extLst>
          </p:cNvPr>
          <p:cNvPicPr>
            <a:picLocks noChangeAspect="1"/>
          </p:cNvPicPr>
          <p:nvPr/>
        </p:nvPicPr>
        <p:blipFill>
          <a:blip r:embed="rId5"/>
          <a:stretch>
            <a:fillRect/>
          </a:stretch>
        </p:blipFill>
        <p:spPr>
          <a:xfrm>
            <a:off x="9300948" y="188280"/>
            <a:ext cx="2764503" cy="4162047"/>
          </a:xfrm>
          <a:prstGeom prst="rect">
            <a:avLst/>
          </a:prstGeom>
        </p:spPr>
      </p:pic>
      <p:sp>
        <p:nvSpPr>
          <p:cNvPr id="9" name="TextBox 8">
            <a:extLst>
              <a:ext uri="{FF2B5EF4-FFF2-40B4-BE49-F238E27FC236}">
                <a16:creationId xmlns:a16="http://schemas.microsoft.com/office/drawing/2014/main" id="{40ADA08E-E43F-EAC4-C3B9-81D1B803AF10}"/>
              </a:ext>
            </a:extLst>
          </p:cNvPr>
          <p:cNvSpPr txBox="1"/>
          <p:nvPr/>
        </p:nvSpPr>
        <p:spPr>
          <a:xfrm>
            <a:off x="547351" y="461493"/>
            <a:ext cx="780232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cs typeface="Calibri"/>
              </a:rPr>
              <a:t>2. The extent to which they have influenced the company’s internal structures and management processes.</a:t>
            </a:r>
            <a:endParaRPr lang="en-US" b="1" dirty="0"/>
          </a:p>
        </p:txBody>
      </p:sp>
    </p:spTree>
    <p:extLst>
      <p:ext uri="{BB962C8B-B14F-4D97-AF65-F5344CB8AC3E}">
        <p14:creationId xmlns:p14="http://schemas.microsoft.com/office/powerpoint/2010/main" val="17707631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2D30152-2A13-DA4D-6D7D-6BE878982452}"/>
              </a:ext>
            </a:extLst>
          </p:cNvPr>
          <p:cNvSpPr>
            <a:spLocks noGrp="1"/>
          </p:cNvSpPr>
          <p:nvPr>
            <p:ph idx="1"/>
          </p:nvPr>
        </p:nvSpPr>
        <p:spPr>
          <a:xfrm>
            <a:off x="547351" y="1354570"/>
            <a:ext cx="10515600" cy="2358448"/>
          </a:xfrm>
        </p:spPr>
        <p:txBody>
          <a:bodyPr vert="horz" lIns="91440" tIns="45720" rIns="91440" bIns="45720" rtlCol="0" anchor="t">
            <a:normAutofit/>
          </a:bodyPr>
          <a:lstStyle/>
          <a:p>
            <a:r>
              <a:rPr lang="en-GB" sz="1400" dirty="0"/>
              <a:t>Aldi’s Technological success has been Mainly focused on a Lean manufacturing Approach and Social Media Marketing</a:t>
            </a:r>
          </a:p>
          <a:p>
            <a:r>
              <a:rPr lang="en-GB" sz="1400" dirty="0"/>
              <a:t>Looking into Targeted Twitter and Instagram ads tracking using a Know what works approach with on average Aldi customers create on average 182 Social media posts per Day</a:t>
            </a:r>
          </a:p>
          <a:p>
            <a:r>
              <a:rPr lang="en-GB" sz="1400" dirty="0"/>
              <a:t>Aldi Lean manufacturing Approach is different from competitor as it focuses on getting people through the tills Quicker, they do this by double barcoding packaging items for checkouts something which is different to their Competitors.  </a:t>
            </a:r>
          </a:p>
          <a:p>
            <a:r>
              <a:rPr lang="en-GB" sz="1400" dirty="0"/>
              <a:t>Just in time delivery with local supplier and eliminating waste from their supply chain minimising the time they hold stock. Using a dedicated database and ordering system. Low inventory Model only holds 1300 product per store compared to 10000 by the competitors  </a:t>
            </a:r>
            <a:endParaRPr lang="en-GB" sz="1400" dirty="0">
              <a:cs typeface="Calibri"/>
            </a:endParaRPr>
          </a:p>
          <a:p>
            <a:endParaRPr lang="en-GB" sz="1400" dirty="0"/>
          </a:p>
          <a:p>
            <a:endParaRPr lang="en-GB" sz="1400" dirty="0"/>
          </a:p>
          <a:p>
            <a:endParaRPr lang="en-GB" sz="1400" dirty="0"/>
          </a:p>
          <a:p>
            <a:endParaRPr lang="en-GB" sz="1400" dirty="0"/>
          </a:p>
          <a:p>
            <a:endParaRPr lang="en-GB" sz="1400" dirty="0"/>
          </a:p>
          <a:p>
            <a:endParaRPr lang="en-GB" sz="1400" dirty="0">
              <a:cs typeface="Calibri"/>
            </a:endParaRPr>
          </a:p>
        </p:txBody>
      </p:sp>
      <p:pic>
        <p:nvPicPr>
          <p:cNvPr id="5" name="Picture 2" descr="A picture containing text, yellow, picture frame&#10;&#10;Description automatically generated">
            <a:extLst>
              <a:ext uri="{FF2B5EF4-FFF2-40B4-BE49-F238E27FC236}">
                <a16:creationId xmlns:a16="http://schemas.microsoft.com/office/drawing/2014/main" id="{659F559A-19AE-C914-091B-E48D6C5F7E1D}"/>
              </a:ext>
            </a:extLst>
          </p:cNvPr>
          <p:cNvPicPr>
            <a:picLocks noChangeAspect="1"/>
          </p:cNvPicPr>
          <p:nvPr/>
        </p:nvPicPr>
        <p:blipFill>
          <a:blip r:embed="rId2"/>
          <a:stretch>
            <a:fillRect/>
          </a:stretch>
        </p:blipFill>
        <p:spPr>
          <a:xfrm>
            <a:off x="10901505" y="5356366"/>
            <a:ext cx="1163946" cy="1386837"/>
          </a:xfrm>
          <a:prstGeom prst="rect">
            <a:avLst/>
          </a:prstGeom>
        </p:spPr>
      </p:pic>
      <p:pic>
        <p:nvPicPr>
          <p:cNvPr id="6" name="Picture 5">
            <a:extLst>
              <a:ext uri="{FF2B5EF4-FFF2-40B4-BE49-F238E27FC236}">
                <a16:creationId xmlns:a16="http://schemas.microsoft.com/office/drawing/2014/main" id="{898B7204-B7CB-1024-1826-CA3280BF05DB}"/>
              </a:ext>
            </a:extLst>
          </p:cNvPr>
          <p:cNvPicPr>
            <a:picLocks noChangeAspect="1"/>
          </p:cNvPicPr>
          <p:nvPr/>
        </p:nvPicPr>
        <p:blipFill>
          <a:blip r:embed="rId3"/>
          <a:stretch>
            <a:fillRect/>
          </a:stretch>
        </p:blipFill>
        <p:spPr>
          <a:xfrm>
            <a:off x="126549" y="3949937"/>
            <a:ext cx="4395166" cy="2793265"/>
          </a:xfrm>
          <a:prstGeom prst="rect">
            <a:avLst/>
          </a:prstGeom>
        </p:spPr>
      </p:pic>
      <p:pic>
        <p:nvPicPr>
          <p:cNvPr id="8" name="Picture 7">
            <a:extLst>
              <a:ext uri="{FF2B5EF4-FFF2-40B4-BE49-F238E27FC236}">
                <a16:creationId xmlns:a16="http://schemas.microsoft.com/office/drawing/2014/main" id="{B4917247-906B-3F51-0120-F88CC6172BF0}"/>
              </a:ext>
            </a:extLst>
          </p:cNvPr>
          <p:cNvPicPr>
            <a:picLocks noChangeAspect="1"/>
          </p:cNvPicPr>
          <p:nvPr/>
        </p:nvPicPr>
        <p:blipFill rotWithShape="1">
          <a:blip r:embed="rId4"/>
          <a:srcRect r="6276"/>
          <a:stretch/>
        </p:blipFill>
        <p:spPr>
          <a:xfrm>
            <a:off x="4728954" y="4609086"/>
            <a:ext cx="2734091" cy="1494559"/>
          </a:xfrm>
          <a:prstGeom prst="rect">
            <a:avLst/>
          </a:prstGeom>
        </p:spPr>
      </p:pic>
      <p:sp>
        <p:nvSpPr>
          <p:cNvPr id="9" name="TextBox 8">
            <a:extLst>
              <a:ext uri="{FF2B5EF4-FFF2-40B4-BE49-F238E27FC236}">
                <a16:creationId xmlns:a16="http://schemas.microsoft.com/office/drawing/2014/main" id="{0D7209C5-F051-0C70-9ACD-04805EEE9CAC}"/>
              </a:ext>
            </a:extLst>
          </p:cNvPr>
          <p:cNvSpPr txBox="1"/>
          <p:nvPr/>
        </p:nvSpPr>
        <p:spPr>
          <a:xfrm>
            <a:off x="547351" y="461493"/>
            <a:ext cx="949257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cs typeface="Calibri"/>
              </a:rPr>
              <a:t>3. The extent to which they have been technology dependent (and which technologies)</a:t>
            </a:r>
            <a:endParaRPr lang="en-US" b="1" dirty="0"/>
          </a:p>
        </p:txBody>
      </p:sp>
      <p:pic>
        <p:nvPicPr>
          <p:cNvPr id="10" name="Picture 9">
            <a:extLst>
              <a:ext uri="{FF2B5EF4-FFF2-40B4-BE49-F238E27FC236}">
                <a16:creationId xmlns:a16="http://schemas.microsoft.com/office/drawing/2014/main" id="{340A3C10-C4B5-115D-E93B-3E1EEA04B30B}"/>
              </a:ext>
            </a:extLst>
          </p:cNvPr>
          <p:cNvPicPr>
            <a:picLocks noChangeAspect="1"/>
          </p:cNvPicPr>
          <p:nvPr/>
        </p:nvPicPr>
        <p:blipFill>
          <a:blip r:embed="rId5"/>
          <a:stretch>
            <a:fillRect/>
          </a:stretch>
        </p:blipFill>
        <p:spPr>
          <a:xfrm>
            <a:off x="7770482" y="4781434"/>
            <a:ext cx="2823586" cy="963147"/>
          </a:xfrm>
          <a:prstGeom prst="rect">
            <a:avLst/>
          </a:prstGeom>
        </p:spPr>
      </p:pic>
    </p:spTree>
    <p:extLst>
      <p:ext uri="{BB962C8B-B14F-4D97-AF65-F5344CB8AC3E}">
        <p14:creationId xmlns:p14="http://schemas.microsoft.com/office/powerpoint/2010/main" val="27256787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92A0038-5EA9-7EAF-1B53-735910F83949}"/>
              </a:ext>
            </a:extLst>
          </p:cNvPr>
          <p:cNvPicPr>
            <a:picLocks noChangeAspect="1"/>
          </p:cNvPicPr>
          <p:nvPr/>
        </p:nvPicPr>
        <p:blipFill rotWithShape="1">
          <a:blip r:embed="rId2"/>
          <a:srcRect l="2983" r="18409" b="-1"/>
          <a:stretch/>
        </p:blipFill>
        <p:spPr>
          <a:xfrm>
            <a:off x="2522356" y="10"/>
            <a:ext cx="9669642" cy="6857990"/>
          </a:xfrm>
          <a:prstGeom prst="rect">
            <a:avLst/>
          </a:prstGeom>
        </p:spPr>
      </p:pic>
      <p:sp>
        <p:nvSpPr>
          <p:cNvPr id="36" name="Rectangle 3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2D30152-2A13-DA4D-6D7D-6BE878982452}"/>
              </a:ext>
            </a:extLst>
          </p:cNvPr>
          <p:cNvSpPr>
            <a:spLocks noGrp="1"/>
          </p:cNvSpPr>
          <p:nvPr>
            <p:ph idx="1"/>
          </p:nvPr>
        </p:nvSpPr>
        <p:spPr>
          <a:xfrm>
            <a:off x="547351" y="1292308"/>
            <a:ext cx="4497087" cy="2239399"/>
          </a:xfrm>
        </p:spPr>
        <p:txBody>
          <a:bodyPr vert="horz" lIns="91440" tIns="45720" rIns="91440" bIns="45720" rtlCol="0" anchor="t">
            <a:noAutofit/>
          </a:bodyPr>
          <a:lstStyle/>
          <a:p>
            <a:r>
              <a:rPr lang="en-GB" sz="1500" dirty="0"/>
              <a:t>However, to due competitive   nature in the marketplace </a:t>
            </a:r>
            <a:r>
              <a:rPr lang="en-GB" sz="1500" dirty="0" err="1"/>
              <a:t>aldi</a:t>
            </a:r>
            <a:r>
              <a:rPr lang="en-GB" sz="1500" dirty="0"/>
              <a:t> have a new innovation creating the country first till less store in London </a:t>
            </a:r>
            <a:endParaRPr lang="en-GB" sz="1500" dirty="0">
              <a:cs typeface="Calibri"/>
            </a:endParaRPr>
          </a:p>
          <a:p>
            <a:r>
              <a:rPr lang="en-GB" sz="1500" dirty="0"/>
              <a:t>Customers use no checkouts. Everything is paid and scanned using the Aldis app</a:t>
            </a:r>
            <a:endParaRPr lang="en-GB" sz="1500" dirty="0">
              <a:cs typeface="Calibri"/>
            </a:endParaRPr>
          </a:p>
          <a:p>
            <a:r>
              <a:rPr lang="en-GB" sz="1500" dirty="0"/>
              <a:t>Uses dedicated HI Tech Cameras to manage security </a:t>
            </a:r>
            <a:endParaRPr lang="en-GB" sz="1500" dirty="0">
              <a:cs typeface="Calibri"/>
            </a:endParaRPr>
          </a:p>
          <a:p>
            <a:r>
              <a:rPr lang="en-GB" sz="1500" dirty="0"/>
              <a:t>Is the first in the UK and hope replicate the success seen in amazon Grab and Go Model in the US</a:t>
            </a:r>
            <a:endParaRPr lang="en-GB" sz="1500" dirty="0">
              <a:cs typeface="Calibri"/>
            </a:endParaRPr>
          </a:p>
          <a:p>
            <a:endParaRPr lang="en-GB" sz="1500" dirty="0">
              <a:cs typeface="Calibri"/>
            </a:endParaRPr>
          </a:p>
        </p:txBody>
      </p:sp>
      <p:sp>
        <p:nvSpPr>
          <p:cNvPr id="4" name="TextBox 3">
            <a:extLst>
              <a:ext uri="{FF2B5EF4-FFF2-40B4-BE49-F238E27FC236}">
                <a16:creationId xmlns:a16="http://schemas.microsoft.com/office/drawing/2014/main" id="{04D03B45-A28A-1C09-F608-4B09F9BA5F87}"/>
              </a:ext>
            </a:extLst>
          </p:cNvPr>
          <p:cNvSpPr txBox="1"/>
          <p:nvPr/>
        </p:nvSpPr>
        <p:spPr>
          <a:xfrm>
            <a:off x="547351" y="461493"/>
            <a:ext cx="949257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cs typeface="Calibri"/>
              </a:rPr>
              <a:t>3. The extent to which they have been technology dependent (and which technologies)</a:t>
            </a:r>
            <a:endParaRPr lang="en-US" b="1" dirty="0"/>
          </a:p>
        </p:txBody>
      </p:sp>
    </p:spTree>
    <p:extLst>
      <p:ext uri="{BB962C8B-B14F-4D97-AF65-F5344CB8AC3E}">
        <p14:creationId xmlns:p14="http://schemas.microsoft.com/office/powerpoint/2010/main" val="34509506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text, road, truck, blue&#10;&#10;Description automatically generated">
            <a:extLst>
              <a:ext uri="{FF2B5EF4-FFF2-40B4-BE49-F238E27FC236}">
                <a16:creationId xmlns:a16="http://schemas.microsoft.com/office/drawing/2014/main" id="{D80E41D6-E821-C614-8888-8D2BA6254996}"/>
              </a:ext>
            </a:extLst>
          </p:cNvPr>
          <p:cNvPicPr>
            <a:picLocks noChangeAspect="1"/>
          </p:cNvPicPr>
          <p:nvPr/>
        </p:nvPicPr>
        <p:blipFill rotWithShape="1">
          <a:blip r:embed="rId2"/>
          <a:srcRect l="510" t="11742" r="-102" b="30035"/>
          <a:stretch/>
        </p:blipFill>
        <p:spPr>
          <a:xfrm>
            <a:off x="20" y="10"/>
            <a:ext cx="12204428" cy="3721528"/>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F2D30152-2A13-DA4D-6D7D-6BE878982452}"/>
              </a:ext>
            </a:extLst>
          </p:cNvPr>
          <p:cNvSpPr>
            <a:spLocks noGrp="1"/>
          </p:cNvSpPr>
          <p:nvPr>
            <p:ph idx="1"/>
          </p:nvPr>
        </p:nvSpPr>
        <p:spPr>
          <a:xfrm>
            <a:off x="64655" y="3710613"/>
            <a:ext cx="11054981" cy="2452687"/>
          </a:xfrm>
        </p:spPr>
        <p:txBody>
          <a:bodyPr vert="horz" lIns="91440" tIns="45720" rIns="91440" bIns="45720" rtlCol="0" anchor="ctr">
            <a:normAutofit/>
          </a:bodyPr>
          <a:lstStyle/>
          <a:p>
            <a:pPr marL="285750" indent="-285750"/>
            <a:r>
              <a:rPr lang="en-GB" sz="1400" dirty="0">
                <a:cs typeface="Calibri"/>
              </a:rPr>
              <a:t>Also, as part of </a:t>
            </a:r>
            <a:r>
              <a:rPr lang="en-GB" sz="1400" dirty="0" err="1">
                <a:cs typeface="Calibri"/>
              </a:rPr>
              <a:t>aldi's</a:t>
            </a:r>
            <a:r>
              <a:rPr lang="en-GB" sz="1400" dirty="0">
                <a:cs typeface="Calibri"/>
              </a:rPr>
              <a:t> will to move its partnered with Parcel labs </a:t>
            </a:r>
            <a:r>
              <a:rPr lang="en-GB" sz="1400" dirty="0">
                <a:ea typeface="+mn-lt"/>
                <a:cs typeface="+mn-lt"/>
              </a:rPr>
              <a:t>operations experience management platform for non-grocery deliveries.</a:t>
            </a:r>
            <a:endParaRPr lang="en-GB" sz="1400" dirty="0">
              <a:cs typeface="Calibri"/>
            </a:endParaRPr>
          </a:p>
          <a:p>
            <a:pPr marL="285750" indent="-285750"/>
            <a:r>
              <a:rPr lang="en-GB" sz="1400" dirty="0">
                <a:ea typeface="+mn-lt"/>
                <a:cs typeface="+mn-lt"/>
              </a:rPr>
              <a:t>Aldi is the first UK supermarket to integrate this technology with its existing online platform. The enhanced level of communication will also allow the discount supermarket to offer more of its range to shoppers and use delivery data to improve overall order efficiency and delivery to customers </a:t>
            </a:r>
            <a:endParaRPr lang="en-GB" sz="1400" dirty="0">
              <a:cs typeface="Calibri"/>
            </a:endParaRPr>
          </a:p>
          <a:p>
            <a:pPr marL="285750" indent="-285750"/>
            <a:r>
              <a:rPr lang="en-GB" sz="1400" dirty="0">
                <a:cs typeface="Calibri"/>
              </a:rPr>
              <a:t>Improves stock holding efficiency for non-Online orders and online orders were to hold what stock around the country.</a:t>
            </a:r>
          </a:p>
          <a:p>
            <a:pPr marL="0" indent="0">
              <a:buNone/>
            </a:pPr>
            <a:endParaRPr lang="en-GB" sz="1800" dirty="0">
              <a:cs typeface="Calibri"/>
            </a:endParaRPr>
          </a:p>
          <a:p>
            <a:endParaRPr lang="en-GB" sz="1800" dirty="0">
              <a:cs typeface="Calibri"/>
            </a:endParaRPr>
          </a:p>
        </p:txBody>
      </p:sp>
      <p:sp>
        <p:nvSpPr>
          <p:cNvPr id="7" name="TextBox 6">
            <a:extLst>
              <a:ext uri="{FF2B5EF4-FFF2-40B4-BE49-F238E27FC236}">
                <a16:creationId xmlns:a16="http://schemas.microsoft.com/office/drawing/2014/main" id="{107AA286-7477-376C-541B-36E53F7115E8}"/>
              </a:ext>
            </a:extLst>
          </p:cNvPr>
          <p:cNvSpPr txBox="1"/>
          <p:nvPr/>
        </p:nvSpPr>
        <p:spPr>
          <a:xfrm>
            <a:off x="1415531" y="61755"/>
            <a:ext cx="949257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cs typeface="Calibri"/>
              </a:rPr>
              <a:t>3. The extent to which they have been technology dependent (and which technologies)</a:t>
            </a:r>
            <a:endParaRPr lang="en-US" b="1" dirty="0"/>
          </a:p>
        </p:txBody>
      </p:sp>
      <p:pic>
        <p:nvPicPr>
          <p:cNvPr id="9" name="Picture 2" descr="A picture containing text, yellow, picture frame&#10;&#10;Description automatically generated">
            <a:extLst>
              <a:ext uri="{FF2B5EF4-FFF2-40B4-BE49-F238E27FC236}">
                <a16:creationId xmlns:a16="http://schemas.microsoft.com/office/drawing/2014/main" id="{34A75BE2-5164-B87E-9973-4AFA7CD060EC}"/>
              </a:ext>
            </a:extLst>
          </p:cNvPr>
          <p:cNvPicPr>
            <a:picLocks noChangeAspect="1"/>
          </p:cNvPicPr>
          <p:nvPr/>
        </p:nvPicPr>
        <p:blipFill>
          <a:blip r:embed="rId3"/>
          <a:stretch>
            <a:fillRect/>
          </a:stretch>
        </p:blipFill>
        <p:spPr>
          <a:xfrm>
            <a:off x="10901505" y="5356366"/>
            <a:ext cx="1163946" cy="1386837"/>
          </a:xfrm>
          <a:prstGeom prst="rect">
            <a:avLst/>
          </a:prstGeom>
        </p:spPr>
      </p:pic>
    </p:spTree>
    <p:extLst>
      <p:ext uri="{BB962C8B-B14F-4D97-AF65-F5344CB8AC3E}">
        <p14:creationId xmlns:p14="http://schemas.microsoft.com/office/powerpoint/2010/main" val="10006171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A picture containing text, yellow, picture frame&#10;&#10;Description automatically generated">
            <a:extLst>
              <a:ext uri="{FF2B5EF4-FFF2-40B4-BE49-F238E27FC236}">
                <a16:creationId xmlns:a16="http://schemas.microsoft.com/office/drawing/2014/main" id="{44A7E3F9-8BA4-A7EF-DCBB-BCFEE14A1750}"/>
              </a:ext>
            </a:extLst>
          </p:cNvPr>
          <p:cNvPicPr>
            <a:picLocks noChangeAspect="1"/>
          </p:cNvPicPr>
          <p:nvPr/>
        </p:nvPicPr>
        <p:blipFill>
          <a:blip r:embed="rId2"/>
          <a:stretch>
            <a:fillRect/>
          </a:stretch>
        </p:blipFill>
        <p:spPr>
          <a:xfrm>
            <a:off x="10901505" y="5356366"/>
            <a:ext cx="1163946" cy="1386837"/>
          </a:xfrm>
          <a:prstGeom prst="rect">
            <a:avLst/>
          </a:prstGeom>
        </p:spPr>
      </p:pic>
      <p:sp>
        <p:nvSpPr>
          <p:cNvPr id="11" name="TextBox 10">
            <a:extLst>
              <a:ext uri="{FF2B5EF4-FFF2-40B4-BE49-F238E27FC236}">
                <a16:creationId xmlns:a16="http://schemas.microsoft.com/office/drawing/2014/main" id="{E84D9FD5-B5E6-0112-5306-50786ECF848C}"/>
              </a:ext>
            </a:extLst>
          </p:cNvPr>
          <p:cNvSpPr txBox="1"/>
          <p:nvPr/>
        </p:nvSpPr>
        <p:spPr>
          <a:xfrm>
            <a:off x="547352" y="461493"/>
            <a:ext cx="595647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cs typeface="Calibri"/>
              </a:rPr>
              <a:t>4. The extent of their success</a:t>
            </a:r>
            <a:endParaRPr lang="en-US" b="1" dirty="0"/>
          </a:p>
        </p:txBody>
      </p:sp>
      <p:sp>
        <p:nvSpPr>
          <p:cNvPr id="12" name="TextBox 11">
            <a:extLst>
              <a:ext uri="{FF2B5EF4-FFF2-40B4-BE49-F238E27FC236}">
                <a16:creationId xmlns:a16="http://schemas.microsoft.com/office/drawing/2014/main" id="{5DB5BE04-2EA3-942C-4AA4-5BBA5D767813}"/>
              </a:ext>
            </a:extLst>
          </p:cNvPr>
          <p:cNvSpPr txBox="1"/>
          <p:nvPr/>
        </p:nvSpPr>
        <p:spPr>
          <a:xfrm>
            <a:off x="547351" y="976648"/>
            <a:ext cx="8929352" cy="43088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i="1" dirty="0">
                <a:ea typeface="+mn-lt"/>
                <a:cs typeface="+mn-lt"/>
              </a:rPr>
              <a:t>Innovative Stores:</a:t>
            </a:r>
            <a:endParaRPr lang="en-US" sz="1400" dirty="0">
              <a:cs typeface="Calibri"/>
            </a:endParaRPr>
          </a:p>
          <a:p>
            <a:pPr marL="285750" indent="-285750">
              <a:spcBef>
                <a:spcPts val="1200"/>
              </a:spcBef>
              <a:buFont typeface="Arial" panose="020B0604020202020204" pitchFamily="34" charset="0"/>
              <a:buChar char="•"/>
            </a:pPr>
            <a:r>
              <a:rPr lang="en-US" sz="1400" dirty="0">
                <a:ea typeface="+mn-lt"/>
                <a:cs typeface="+mn-lt"/>
              </a:rPr>
              <a:t>According to which magazine survey for best supermarkets for shopping in store, Aldi only scored a 3 out of 5 star for store appearance, 3 out of 5 star for range of products and 2 out of 5 star for stock availability, but still had an overall 73% satisfaction, only coming in second to M&amp;S. </a:t>
            </a:r>
            <a:r>
              <a:rPr lang="en-US" sz="1400" baseline="30000" dirty="0">
                <a:ea typeface="+mn-lt"/>
                <a:cs typeface="+mn-lt"/>
              </a:rPr>
              <a:t>(1)</a:t>
            </a:r>
          </a:p>
          <a:p>
            <a:pPr marL="285750" indent="-285750">
              <a:spcBef>
                <a:spcPts val="1200"/>
              </a:spcBef>
              <a:buFont typeface="Arial" panose="020B0604020202020204" pitchFamily="34" charset="0"/>
              <a:buChar char="•"/>
            </a:pPr>
            <a:r>
              <a:rPr lang="en-US" sz="1400" dirty="0">
                <a:ea typeface="+mn-lt"/>
                <a:cs typeface="+mn-lt"/>
              </a:rPr>
              <a:t>On a global scale (According to data from Statista and Kantar) in 2020 Aldi appeared as number eight in the top 10 worlds largest retailers, to cement themselves as one of the leading brands in world retail. </a:t>
            </a:r>
            <a:r>
              <a:rPr lang="en-US" sz="1400" baseline="30000" dirty="0">
                <a:ea typeface="+mn-lt"/>
                <a:cs typeface="+mn-lt"/>
              </a:rPr>
              <a:t>(2)</a:t>
            </a:r>
            <a:endParaRPr lang="en-US" sz="1400" baseline="30000" dirty="0">
              <a:ea typeface="+mn-lt"/>
              <a:cs typeface="Calibri"/>
            </a:endParaRPr>
          </a:p>
          <a:p>
            <a:pPr marL="285750" indent="-285750">
              <a:spcBef>
                <a:spcPts val="1200"/>
              </a:spcBef>
              <a:buFont typeface="Arial" panose="020B0604020202020204" pitchFamily="34" charset="0"/>
              <a:buChar char="•"/>
            </a:pPr>
            <a:r>
              <a:rPr lang="en-US" sz="1400" dirty="0">
                <a:ea typeface="+mn-lt"/>
                <a:cs typeface="+mn-lt"/>
              </a:rPr>
              <a:t>They managed to record net sales in 2021 of just under 134 billion US Dollars, taking it from 86.2 Billion just 5 years earlier.</a:t>
            </a:r>
            <a:endParaRPr lang="en-US" dirty="0"/>
          </a:p>
          <a:p>
            <a:pPr marL="285750" indent="-285750">
              <a:spcBef>
                <a:spcPts val="1200"/>
              </a:spcBef>
              <a:buFont typeface="Arial" panose="020B0604020202020204" pitchFamily="34" charset="0"/>
              <a:buChar char="•"/>
            </a:pPr>
            <a:r>
              <a:rPr lang="en-US" sz="1400" dirty="0">
                <a:ea typeface="+mn-lt"/>
                <a:cs typeface="+mn-lt"/>
              </a:rPr>
              <a:t>They have also showed steady year on year growth peaking at 15.3% in 2021.</a:t>
            </a:r>
            <a:endParaRPr lang="en-US" dirty="0"/>
          </a:p>
          <a:p>
            <a:pPr marL="285750" indent="-285750">
              <a:spcBef>
                <a:spcPts val="1200"/>
              </a:spcBef>
              <a:buFont typeface="Arial" panose="020B0604020202020204" pitchFamily="34" charset="0"/>
              <a:buChar char="•"/>
            </a:pPr>
            <a:r>
              <a:rPr lang="en-US" sz="1400" dirty="0">
                <a:ea typeface="+mn-lt"/>
                <a:cs typeface="+mn-lt"/>
              </a:rPr>
              <a:t>As a 10 year forecast between 2016 and 2026 Aldi were expected to go from a 86 Billion Dollar Business to a 170 Billion Dollar business, almost doubling their net sales in a 10 year period.</a:t>
            </a:r>
            <a:endParaRPr lang="en-US" dirty="0"/>
          </a:p>
          <a:p>
            <a:pPr marL="285750" indent="-285750">
              <a:spcBef>
                <a:spcPts val="1200"/>
              </a:spcBef>
              <a:buFont typeface="Arial" panose="020B0604020202020204" pitchFamily="34" charset="0"/>
              <a:buChar char="•"/>
            </a:pPr>
            <a:r>
              <a:rPr lang="en-US" sz="1400" dirty="0">
                <a:ea typeface="+mn-lt"/>
                <a:cs typeface="+mn-lt"/>
              </a:rPr>
              <a:t>According to latest Kantar figures Aldi has taken £170m of sales from the “Big4” in the three months leading up to September 2022, breaking that down they have gained about £64m of sales from Tesco, £43m from Morrisons, £41m from Asda and £21m from Sainsburys. </a:t>
            </a:r>
            <a:r>
              <a:rPr lang="en-US" sz="1400" baseline="30000" dirty="0">
                <a:ea typeface="+mn-lt"/>
                <a:cs typeface="+mn-lt"/>
              </a:rPr>
              <a:t>(3)</a:t>
            </a:r>
            <a:endParaRPr lang="en-US" sz="1400" baseline="30000" dirty="0"/>
          </a:p>
          <a:p>
            <a:pPr algn="l"/>
            <a:endParaRPr lang="en-US" dirty="0">
              <a:cs typeface="Calibri"/>
            </a:endParaRPr>
          </a:p>
        </p:txBody>
      </p:sp>
      <p:pic>
        <p:nvPicPr>
          <p:cNvPr id="13" name="Picture 13" descr="Table&#10;&#10;Description automatically generated">
            <a:extLst>
              <a:ext uri="{FF2B5EF4-FFF2-40B4-BE49-F238E27FC236}">
                <a16:creationId xmlns:a16="http://schemas.microsoft.com/office/drawing/2014/main" id="{53ABB4EA-AE00-38CA-F274-093EAEDE078A}"/>
              </a:ext>
            </a:extLst>
          </p:cNvPr>
          <p:cNvPicPr>
            <a:picLocks noChangeAspect="1"/>
          </p:cNvPicPr>
          <p:nvPr/>
        </p:nvPicPr>
        <p:blipFill>
          <a:blip r:embed="rId3"/>
          <a:stretch>
            <a:fillRect/>
          </a:stretch>
        </p:blipFill>
        <p:spPr>
          <a:xfrm>
            <a:off x="9390085" y="461493"/>
            <a:ext cx="2668074" cy="2575607"/>
          </a:xfrm>
          <a:prstGeom prst="rect">
            <a:avLst/>
          </a:prstGeom>
        </p:spPr>
      </p:pic>
      <p:pic>
        <p:nvPicPr>
          <p:cNvPr id="15" name="Picture 15">
            <a:extLst>
              <a:ext uri="{FF2B5EF4-FFF2-40B4-BE49-F238E27FC236}">
                <a16:creationId xmlns:a16="http://schemas.microsoft.com/office/drawing/2014/main" id="{78B86BE6-19C7-C25B-F7EC-8E2490406C2E}"/>
              </a:ext>
            </a:extLst>
          </p:cNvPr>
          <p:cNvPicPr>
            <a:picLocks noChangeAspect="1"/>
          </p:cNvPicPr>
          <p:nvPr/>
        </p:nvPicPr>
        <p:blipFill>
          <a:blip r:embed="rId4"/>
          <a:stretch>
            <a:fillRect/>
          </a:stretch>
        </p:blipFill>
        <p:spPr>
          <a:xfrm>
            <a:off x="7547891" y="4697305"/>
            <a:ext cx="3219686" cy="2142002"/>
          </a:xfrm>
          <a:prstGeom prst="rect">
            <a:avLst/>
          </a:prstGeom>
        </p:spPr>
      </p:pic>
      <p:pic>
        <p:nvPicPr>
          <p:cNvPr id="2" name="Picture 2" descr="Chart, bar chart, histogram&#10;&#10;Description automatically generated">
            <a:extLst>
              <a:ext uri="{FF2B5EF4-FFF2-40B4-BE49-F238E27FC236}">
                <a16:creationId xmlns:a16="http://schemas.microsoft.com/office/drawing/2014/main" id="{6CA7A686-D015-3765-4BD9-BDA4A5D3334E}"/>
              </a:ext>
            </a:extLst>
          </p:cNvPr>
          <p:cNvPicPr>
            <a:picLocks noChangeAspect="1"/>
          </p:cNvPicPr>
          <p:nvPr/>
        </p:nvPicPr>
        <p:blipFill>
          <a:blip r:embed="rId5"/>
          <a:stretch>
            <a:fillRect/>
          </a:stretch>
        </p:blipFill>
        <p:spPr>
          <a:xfrm>
            <a:off x="4045411" y="4697305"/>
            <a:ext cx="3368552" cy="2142002"/>
          </a:xfrm>
          <a:prstGeom prst="rect">
            <a:avLst/>
          </a:prstGeom>
        </p:spPr>
      </p:pic>
    </p:spTree>
    <p:extLst>
      <p:ext uri="{BB962C8B-B14F-4D97-AF65-F5344CB8AC3E}">
        <p14:creationId xmlns:p14="http://schemas.microsoft.com/office/powerpoint/2010/main" val="4551547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E84D9FD5-B5E6-0112-5306-50786ECF848C}"/>
              </a:ext>
            </a:extLst>
          </p:cNvPr>
          <p:cNvSpPr txBox="1"/>
          <p:nvPr/>
        </p:nvSpPr>
        <p:spPr>
          <a:xfrm>
            <a:off x="547352" y="461493"/>
            <a:ext cx="595647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cs typeface="Calibri"/>
              </a:rPr>
              <a:t>4. The extent of their success</a:t>
            </a:r>
            <a:endParaRPr lang="en-US" b="1"/>
          </a:p>
        </p:txBody>
      </p:sp>
      <p:sp>
        <p:nvSpPr>
          <p:cNvPr id="12" name="TextBox 11">
            <a:extLst>
              <a:ext uri="{FF2B5EF4-FFF2-40B4-BE49-F238E27FC236}">
                <a16:creationId xmlns:a16="http://schemas.microsoft.com/office/drawing/2014/main" id="{5DB5BE04-2EA3-942C-4AA4-5BBA5D767813}"/>
              </a:ext>
            </a:extLst>
          </p:cNvPr>
          <p:cNvSpPr txBox="1"/>
          <p:nvPr/>
        </p:nvSpPr>
        <p:spPr>
          <a:xfrm>
            <a:off x="547351" y="976648"/>
            <a:ext cx="7899043" cy="24622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i="1" dirty="0">
                <a:ea typeface="+mn-lt"/>
                <a:cs typeface="+mn-lt"/>
              </a:rPr>
              <a:t>Marketing:</a:t>
            </a:r>
            <a:endParaRPr lang="en-US" sz="1400" dirty="0">
              <a:cs typeface="Calibri"/>
            </a:endParaRPr>
          </a:p>
          <a:p>
            <a:endParaRPr lang="en-US" sz="1400" i="1" dirty="0">
              <a:ea typeface="+mn-lt"/>
              <a:cs typeface="+mn-lt"/>
            </a:endParaRPr>
          </a:p>
          <a:p>
            <a:r>
              <a:rPr lang="en-US" sz="1400" dirty="0">
                <a:ea typeface="+mn-lt"/>
                <a:cs typeface="+mn-lt"/>
              </a:rPr>
              <a:t>•Aldi first big venture into marketing was with their Kevin the Carrot in 2016,  and over the last few years have used this a successful tool to generate more interest in the character whilst promoting Aldi’s:</a:t>
            </a:r>
            <a:endParaRPr lang="en-US" dirty="0"/>
          </a:p>
          <a:p>
            <a:pPr lvl="1"/>
            <a:r>
              <a:rPr lang="en-US" sz="1400" dirty="0">
                <a:ea typeface="+mn-lt"/>
                <a:cs typeface="+mn-lt"/>
              </a:rPr>
              <a:t>•Sales increased in 2016 by 15.1% and helped attract one million new shoppers </a:t>
            </a:r>
            <a:r>
              <a:rPr lang="en-US" sz="1400" baseline="30000" dirty="0">
                <a:ea typeface="+mn-lt"/>
                <a:cs typeface="+mn-lt"/>
              </a:rPr>
              <a:t>(4) </a:t>
            </a:r>
            <a:endParaRPr lang="en-US" baseline="30000" dirty="0">
              <a:cs typeface="Calibri" panose="020F0502020204030204"/>
            </a:endParaRPr>
          </a:p>
          <a:p>
            <a:pPr lvl="1"/>
            <a:r>
              <a:rPr lang="en-US" sz="1400" dirty="0">
                <a:ea typeface="+mn-lt"/>
                <a:cs typeface="+mn-lt"/>
              </a:rPr>
              <a:t>•Sell out ranges in 2018, 2019 and 2020</a:t>
            </a:r>
            <a:endParaRPr lang="en-US" dirty="0">
              <a:cs typeface="Calibri" panose="020F0502020204030204"/>
            </a:endParaRPr>
          </a:p>
          <a:p>
            <a:pPr lvl="1"/>
            <a:r>
              <a:rPr lang="en-US" sz="1400" dirty="0">
                <a:ea typeface="+mn-lt"/>
                <a:cs typeface="+mn-lt"/>
              </a:rPr>
              <a:t>•In 2021 more than have the range of product sold in within 24hrs</a:t>
            </a:r>
            <a:endParaRPr lang="en-US" dirty="0">
              <a:cs typeface="Calibri" panose="020F0502020204030204"/>
            </a:endParaRPr>
          </a:p>
          <a:p>
            <a:pPr lvl="1"/>
            <a:r>
              <a:rPr lang="en-US" sz="1400" dirty="0">
                <a:ea typeface="+mn-lt"/>
                <a:cs typeface="+mn-lt"/>
              </a:rPr>
              <a:t>•</a:t>
            </a:r>
            <a:r>
              <a:rPr lang="en-US" sz="1400" dirty="0" err="1">
                <a:ea typeface="+mn-lt"/>
                <a:cs typeface="+mn-lt"/>
              </a:rPr>
              <a:t>KevinTheCarrot</a:t>
            </a:r>
            <a:r>
              <a:rPr lang="en-US" sz="1400" dirty="0">
                <a:ea typeface="+mn-lt"/>
                <a:cs typeface="+mn-lt"/>
              </a:rPr>
              <a:t> trending in 5</a:t>
            </a:r>
            <a:r>
              <a:rPr lang="en-US" sz="1400" baseline="30000" dirty="0">
                <a:ea typeface="+mn-lt"/>
                <a:cs typeface="+mn-lt"/>
              </a:rPr>
              <a:t>th</a:t>
            </a:r>
            <a:r>
              <a:rPr lang="en-US" sz="1400" dirty="0">
                <a:ea typeface="+mn-lt"/>
                <a:cs typeface="+mn-lt"/>
              </a:rPr>
              <a:t> place on Twitter</a:t>
            </a:r>
            <a:endParaRPr lang="en-US" dirty="0">
              <a:cs typeface="Calibri" panose="020F0502020204030204"/>
            </a:endParaRPr>
          </a:p>
          <a:p>
            <a:pPr lvl="1"/>
            <a:r>
              <a:rPr lang="en-US" sz="1400" dirty="0">
                <a:ea typeface="+mn-lt"/>
                <a:cs typeface="+mn-lt"/>
              </a:rPr>
              <a:t>•In 2022 more than 76,000 shoppers tried to get their hands on Kevin and Family merchandise</a:t>
            </a:r>
            <a:endParaRPr lang="en-US" dirty="0">
              <a:cs typeface="Calibri" panose="020F0502020204030204"/>
            </a:endParaRPr>
          </a:p>
          <a:p>
            <a:pPr lvl="1"/>
            <a:r>
              <a:rPr lang="en-US" sz="1400" dirty="0">
                <a:ea typeface="+mn-lt"/>
                <a:cs typeface="+mn-lt"/>
              </a:rPr>
              <a:t>•People queuing from 4am outside local Aldi stores (with their famous “once its gone its gone” phase)</a:t>
            </a:r>
            <a:endParaRPr lang="en-US" dirty="0">
              <a:cs typeface="Calibri" panose="020F0502020204030204"/>
            </a:endParaRPr>
          </a:p>
        </p:txBody>
      </p:sp>
      <p:pic>
        <p:nvPicPr>
          <p:cNvPr id="2" name="Picture 2" descr="Graphical user interface, application&#10;&#10;Description automatically generated">
            <a:extLst>
              <a:ext uri="{FF2B5EF4-FFF2-40B4-BE49-F238E27FC236}">
                <a16:creationId xmlns:a16="http://schemas.microsoft.com/office/drawing/2014/main" id="{F9AB7DE3-5CFA-5D0E-7294-91304ED1FD32}"/>
              </a:ext>
            </a:extLst>
          </p:cNvPr>
          <p:cNvPicPr>
            <a:picLocks noChangeAspect="1"/>
          </p:cNvPicPr>
          <p:nvPr/>
        </p:nvPicPr>
        <p:blipFill>
          <a:blip r:embed="rId2"/>
          <a:stretch>
            <a:fillRect/>
          </a:stretch>
        </p:blipFill>
        <p:spPr>
          <a:xfrm>
            <a:off x="173865" y="3461362"/>
            <a:ext cx="6521002" cy="2994007"/>
          </a:xfrm>
          <a:prstGeom prst="rect">
            <a:avLst/>
          </a:prstGeom>
        </p:spPr>
      </p:pic>
      <p:pic>
        <p:nvPicPr>
          <p:cNvPr id="3" name="Picture 3">
            <a:extLst>
              <a:ext uri="{FF2B5EF4-FFF2-40B4-BE49-F238E27FC236}">
                <a16:creationId xmlns:a16="http://schemas.microsoft.com/office/drawing/2014/main" id="{7F61B86D-DF03-857A-35C4-90618F163A44}"/>
              </a:ext>
            </a:extLst>
          </p:cNvPr>
          <p:cNvPicPr>
            <a:picLocks noChangeAspect="1"/>
          </p:cNvPicPr>
          <p:nvPr/>
        </p:nvPicPr>
        <p:blipFill>
          <a:blip r:embed="rId3"/>
          <a:stretch>
            <a:fillRect/>
          </a:stretch>
        </p:blipFill>
        <p:spPr>
          <a:xfrm>
            <a:off x="8899302" y="1010844"/>
            <a:ext cx="2743200" cy="1981496"/>
          </a:xfrm>
          <a:prstGeom prst="rect">
            <a:avLst/>
          </a:prstGeom>
        </p:spPr>
      </p:pic>
      <p:sp>
        <p:nvSpPr>
          <p:cNvPr id="4" name="TextBox 3">
            <a:extLst>
              <a:ext uri="{FF2B5EF4-FFF2-40B4-BE49-F238E27FC236}">
                <a16:creationId xmlns:a16="http://schemas.microsoft.com/office/drawing/2014/main" id="{3A54B869-7A25-0D8D-4E65-360117F1A305}"/>
              </a:ext>
            </a:extLst>
          </p:cNvPr>
          <p:cNvSpPr txBox="1"/>
          <p:nvPr/>
        </p:nvSpPr>
        <p:spPr>
          <a:xfrm>
            <a:off x="6772140" y="3391436"/>
            <a:ext cx="5301801" cy="33855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ea typeface="+mn-lt"/>
                <a:cs typeface="+mn-lt"/>
              </a:rPr>
              <a:t>Aldi managed to put a complete spin on being taken to court by M&amp;S for the Cuthbert the Caterpillar cake, and generated huge interest  and publicity, from a negative situation:</a:t>
            </a:r>
            <a:endParaRPr lang="en-US" sz="1400">
              <a:cs typeface="Calibri"/>
            </a:endParaRPr>
          </a:p>
          <a:p>
            <a:endParaRPr lang="en-US" sz="1400">
              <a:cs typeface="Calibri"/>
            </a:endParaRPr>
          </a:p>
          <a:p>
            <a:pPr lvl="1"/>
            <a:r>
              <a:rPr lang="en-US" sz="1400">
                <a:ea typeface="+mn-lt"/>
                <a:cs typeface="+mn-lt"/>
              </a:rPr>
              <a:t>•High profile discussions on BBC Breakfast, Good Morning Britain and This Morning</a:t>
            </a:r>
            <a:endParaRPr lang="en-US" sz="1400">
              <a:cs typeface="Calibri"/>
            </a:endParaRPr>
          </a:p>
          <a:p>
            <a:pPr lvl="1"/>
            <a:r>
              <a:rPr lang="en-US" sz="1400">
                <a:ea typeface="+mn-lt"/>
                <a:cs typeface="+mn-lt"/>
              </a:rPr>
              <a:t>•1400 Pieces of written coverage</a:t>
            </a:r>
            <a:endParaRPr lang="en-US" sz="1400">
              <a:cs typeface="Calibri"/>
            </a:endParaRPr>
          </a:p>
          <a:p>
            <a:pPr lvl="1"/>
            <a:r>
              <a:rPr lang="en-US" sz="1400">
                <a:ea typeface="+mn-lt"/>
                <a:cs typeface="+mn-lt"/>
              </a:rPr>
              <a:t>•15% Engagement rate across social media</a:t>
            </a:r>
            <a:endParaRPr lang="en-US" sz="1400">
              <a:cs typeface="Calibri"/>
            </a:endParaRPr>
          </a:p>
          <a:p>
            <a:pPr lvl="1"/>
            <a:r>
              <a:rPr lang="en-US" sz="1400">
                <a:ea typeface="+mn-lt"/>
                <a:cs typeface="+mn-lt"/>
              </a:rPr>
              <a:t>•8.5% increase in Aldi news sentiment – whilst M&amp;S down by 134%</a:t>
            </a:r>
            <a:endParaRPr lang="en-US" sz="1400">
              <a:cs typeface="Calibri"/>
            </a:endParaRPr>
          </a:p>
          <a:p>
            <a:pPr lvl="1"/>
            <a:r>
              <a:rPr lang="en-US">
                <a:ea typeface="+mn-lt"/>
                <a:cs typeface="+mn-lt"/>
              </a:rPr>
              <a:t>•</a:t>
            </a:r>
            <a:r>
              <a:rPr lang="en-US" sz="1400">
                <a:ea typeface="+mn-lt"/>
                <a:cs typeface="+mn-lt"/>
              </a:rPr>
              <a:t>Over £5m of media spend, despite not spending any money</a:t>
            </a:r>
            <a:endParaRPr lang="en-US" sz="1400">
              <a:cs typeface="Calibri"/>
            </a:endParaRPr>
          </a:p>
          <a:p>
            <a:r>
              <a:rPr lang="en-US" sz="1400">
                <a:ea typeface="+mn-lt"/>
                <a:cs typeface="+mn-lt"/>
              </a:rPr>
              <a:t>The thoughts throughout the retail industry is Aldi’s successful marketing campaigns have increased their sales per store by +100% over 3 years through creating more loyal customers, engaging consumers and creating positive feedback.</a:t>
            </a:r>
            <a:endParaRPr lang="en-US" sz="1400"/>
          </a:p>
        </p:txBody>
      </p:sp>
      <p:sp>
        <p:nvSpPr>
          <p:cNvPr id="5" name="TextBox 4">
            <a:extLst>
              <a:ext uri="{FF2B5EF4-FFF2-40B4-BE49-F238E27FC236}">
                <a16:creationId xmlns:a16="http://schemas.microsoft.com/office/drawing/2014/main" id="{48011C3C-EA9D-D66B-8E40-8A32194A37E0}"/>
              </a:ext>
            </a:extLst>
          </p:cNvPr>
          <p:cNvSpPr txBox="1"/>
          <p:nvPr/>
        </p:nvSpPr>
        <p:spPr>
          <a:xfrm>
            <a:off x="173865" y="6537960"/>
            <a:ext cx="6521002" cy="261610"/>
          </a:xfrm>
          <a:prstGeom prst="rect">
            <a:avLst/>
          </a:prstGeom>
          <a:noFill/>
        </p:spPr>
        <p:txBody>
          <a:bodyPr wrap="square" lIns="91440" tIns="45720" rIns="91440" bIns="45720" rtlCol="0" anchor="t">
            <a:spAutoFit/>
          </a:bodyPr>
          <a:lstStyle/>
          <a:p>
            <a:r>
              <a:rPr lang="en-GB" sz="1100" dirty="0"/>
              <a:t>(Image taken from Paul Brown Assistant Head of Editorial at Manchester City LinkedIn Page) </a:t>
            </a:r>
            <a:r>
              <a:rPr lang="en-GB" sz="1100" baseline="30000" dirty="0"/>
              <a:t>(5 )     </a:t>
            </a:r>
          </a:p>
        </p:txBody>
      </p:sp>
    </p:spTree>
    <p:extLst>
      <p:ext uri="{BB962C8B-B14F-4D97-AF65-F5344CB8AC3E}">
        <p14:creationId xmlns:p14="http://schemas.microsoft.com/office/powerpoint/2010/main" val="34697070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A picture containing text, yellow, picture frame&#10;&#10;Description automatically generated">
            <a:extLst>
              <a:ext uri="{FF2B5EF4-FFF2-40B4-BE49-F238E27FC236}">
                <a16:creationId xmlns:a16="http://schemas.microsoft.com/office/drawing/2014/main" id="{4DF094CB-38A9-CE4C-EE39-51EDF381BA9F}"/>
              </a:ext>
            </a:extLst>
          </p:cNvPr>
          <p:cNvPicPr>
            <a:picLocks noChangeAspect="1"/>
          </p:cNvPicPr>
          <p:nvPr/>
        </p:nvPicPr>
        <p:blipFill>
          <a:blip r:embed="rId2"/>
          <a:stretch>
            <a:fillRect/>
          </a:stretch>
        </p:blipFill>
        <p:spPr>
          <a:xfrm>
            <a:off x="10901505" y="5356366"/>
            <a:ext cx="1163946" cy="1386837"/>
          </a:xfrm>
          <a:prstGeom prst="rect">
            <a:avLst/>
          </a:prstGeom>
        </p:spPr>
      </p:pic>
      <p:sp>
        <p:nvSpPr>
          <p:cNvPr id="4" name="Rectangle 3">
            <a:extLst>
              <a:ext uri="{FF2B5EF4-FFF2-40B4-BE49-F238E27FC236}">
                <a16:creationId xmlns:a16="http://schemas.microsoft.com/office/drawing/2014/main" id="{759DBD11-FFC3-E994-A730-AB317D38B6AB}"/>
              </a:ext>
            </a:extLst>
          </p:cNvPr>
          <p:cNvSpPr/>
          <p:nvPr/>
        </p:nvSpPr>
        <p:spPr>
          <a:xfrm>
            <a:off x="1500554" y="1213529"/>
            <a:ext cx="3976057" cy="24101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t"/>
          <a:lstStyle/>
          <a:p>
            <a:r>
              <a:rPr lang="en-GB" sz="1200" b="1" dirty="0">
                <a:ea typeface="+mn-lt"/>
                <a:cs typeface="+mn-lt"/>
              </a:rPr>
              <a:t>1. The extent to which they have shifted the company’s market position (Tim)</a:t>
            </a:r>
          </a:p>
          <a:p>
            <a:endParaRPr lang="en-GB" sz="1200" dirty="0">
              <a:cs typeface="Calibri" panose="020F0502020204030204"/>
            </a:endParaRPr>
          </a:p>
          <a:p>
            <a:pPr marL="171450" indent="-171450">
              <a:buFont typeface="Arial" panose="020B0604020202020204" pitchFamily="34" charset="0"/>
              <a:buChar char="•"/>
            </a:pPr>
            <a:r>
              <a:rPr lang="en-GB" sz="1200" dirty="0">
                <a:cs typeface="Calibri" panose="020F0502020204030204"/>
              </a:rPr>
              <a:t>Market position statistics</a:t>
            </a:r>
          </a:p>
          <a:p>
            <a:pPr marL="171450" indent="-171450">
              <a:buFont typeface="Arial" panose="020B0604020202020204" pitchFamily="34" charset="0"/>
              <a:buChar char="•"/>
            </a:pPr>
            <a:r>
              <a:rPr lang="en-GB" sz="1200" dirty="0">
                <a:cs typeface="Calibri" panose="020F0502020204030204"/>
              </a:rPr>
              <a:t>news articles and web posts. </a:t>
            </a:r>
          </a:p>
          <a:p>
            <a:pPr marL="171450" indent="-171450">
              <a:buFont typeface="Arial" panose="020B0604020202020204" pitchFamily="34" charset="0"/>
              <a:buChar char="•"/>
            </a:pPr>
            <a:r>
              <a:rPr lang="en-GB" sz="1200" dirty="0">
                <a:cs typeface="Calibri" panose="020F0502020204030204"/>
              </a:rPr>
              <a:t>Initial matrix layout for company activities. </a:t>
            </a:r>
          </a:p>
        </p:txBody>
      </p:sp>
      <p:sp>
        <p:nvSpPr>
          <p:cNvPr id="9" name="Rectangle 8">
            <a:extLst>
              <a:ext uri="{FF2B5EF4-FFF2-40B4-BE49-F238E27FC236}">
                <a16:creationId xmlns:a16="http://schemas.microsoft.com/office/drawing/2014/main" id="{E62D335A-BCB9-C728-15ED-B47E7377707E}"/>
              </a:ext>
            </a:extLst>
          </p:cNvPr>
          <p:cNvSpPr/>
          <p:nvPr/>
        </p:nvSpPr>
        <p:spPr>
          <a:xfrm>
            <a:off x="6482452" y="1213529"/>
            <a:ext cx="3976057" cy="242607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t"/>
          <a:lstStyle/>
          <a:p>
            <a:r>
              <a:rPr lang="en-GB" sz="1200" b="1" dirty="0">
                <a:cs typeface="Calibri" panose="020F0502020204030204"/>
              </a:rPr>
              <a:t>2. The extent to which they have influenced the company’s internal structures and management processes: (Adam F)</a:t>
            </a:r>
          </a:p>
          <a:p>
            <a:endParaRPr lang="en-GB" sz="1200" dirty="0">
              <a:cs typeface="Calibri" panose="020F0502020204030204"/>
            </a:endParaRPr>
          </a:p>
          <a:p>
            <a:pPr marL="171450" indent="-171450">
              <a:buFont typeface="Arial" panose="020B0604020202020204" pitchFamily="34" charset="0"/>
              <a:buChar char="•"/>
            </a:pPr>
            <a:r>
              <a:rPr lang="en-GB" sz="1200" dirty="0">
                <a:cs typeface="Calibri" panose="020F0502020204030204"/>
              </a:rPr>
              <a:t>Understanding company structure and where head offices are</a:t>
            </a:r>
          </a:p>
          <a:p>
            <a:pPr marL="171450" indent="-171450">
              <a:buFont typeface="Arial" panose="020B0604020202020204" pitchFamily="34" charset="0"/>
              <a:buChar char="•"/>
            </a:pPr>
            <a:r>
              <a:rPr lang="en-GB" sz="1200" dirty="0">
                <a:cs typeface="Calibri" panose="020F0502020204030204"/>
              </a:rPr>
              <a:t>Research on importance on store layout</a:t>
            </a:r>
          </a:p>
          <a:p>
            <a:pPr marL="171450" indent="-171450">
              <a:buFont typeface="Arial" panose="020B0604020202020204" pitchFamily="34" charset="0"/>
              <a:buChar char="•"/>
            </a:pPr>
            <a:r>
              <a:rPr lang="en-GB" sz="1200" dirty="0">
                <a:cs typeface="Calibri" panose="020F0502020204030204"/>
              </a:rPr>
              <a:t>Spoke with employee of local stores</a:t>
            </a:r>
          </a:p>
          <a:p>
            <a:pPr marL="171450" indent="-171450">
              <a:buFont typeface="Arial" panose="020B0604020202020204" pitchFamily="34" charset="0"/>
              <a:buChar char="•"/>
            </a:pPr>
            <a:r>
              <a:rPr lang="en-GB" sz="1200" dirty="0">
                <a:cs typeface="Calibri" panose="020F0502020204030204"/>
              </a:rPr>
              <a:t>Visited four local stores </a:t>
            </a:r>
          </a:p>
          <a:p>
            <a:pPr marL="171450" indent="-171450">
              <a:buFont typeface="Arial" panose="020B0604020202020204" pitchFamily="34" charset="0"/>
              <a:buChar char="•"/>
            </a:pPr>
            <a:r>
              <a:rPr lang="en-GB" sz="1200" dirty="0">
                <a:cs typeface="Calibri" panose="020F0502020204030204"/>
              </a:rPr>
              <a:t>Finding appropriate images with reference.</a:t>
            </a:r>
          </a:p>
          <a:p>
            <a:endParaRPr lang="en-GB" sz="1200" dirty="0">
              <a:cs typeface="Calibri" panose="020F0502020204030204"/>
            </a:endParaRPr>
          </a:p>
          <a:p>
            <a:endParaRPr lang="en-GB" sz="1200" dirty="0">
              <a:cs typeface="Calibri" panose="020F0502020204030204"/>
            </a:endParaRPr>
          </a:p>
        </p:txBody>
      </p:sp>
      <p:sp>
        <p:nvSpPr>
          <p:cNvPr id="10" name="Rectangle 9">
            <a:extLst>
              <a:ext uri="{FF2B5EF4-FFF2-40B4-BE49-F238E27FC236}">
                <a16:creationId xmlns:a16="http://schemas.microsoft.com/office/drawing/2014/main" id="{A1B4464F-E127-35E4-06F3-D4B4008871E8}"/>
              </a:ext>
            </a:extLst>
          </p:cNvPr>
          <p:cNvSpPr/>
          <p:nvPr/>
        </p:nvSpPr>
        <p:spPr>
          <a:xfrm>
            <a:off x="6482452" y="3970432"/>
            <a:ext cx="3976057" cy="242607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t"/>
          <a:lstStyle/>
          <a:p>
            <a:r>
              <a:rPr lang="en-GB" sz="1200" b="1" dirty="0">
                <a:cs typeface="Calibri" panose="020F0502020204030204"/>
              </a:rPr>
              <a:t>4. The extent of their success: (Adam M)</a:t>
            </a:r>
          </a:p>
          <a:p>
            <a:endParaRPr lang="en-GB" sz="1200" b="1" dirty="0">
              <a:cs typeface="Calibri" panose="020F0502020204030204"/>
            </a:endParaRPr>
          </a:p>
          <a:p>
            <a:pPr marL="171450" indent="-171450">
              <a:buFont typeface="Arial" panose="020B0604020202020204" pitchFamily="34" charset="0"/>
              <a:buChar char="•"/>
            </a:pPr>
            <a:r>
              <a:rPr lang="en-GB" sz="1200" dirty="0">
                <a:cs typeface="Calibri" panose="020F0502020204030204"/>
              </a:rPr>
              <a:t>Initial research into what company to study and the potential innovations of that company (BMW Mini, Aldi, Just Eat &amp; Amazon Web Services)</a:t>
            </a:r>
          </a:p>
          <a:p>
            <a:pPr marL="171450" indent="-171450">
              <a:buFont typeface="Arial" panose="020B0604020202020204" pitchFamily="34" charset="0"/>
              <a:buChar char="•"/>
            </a:pPr>
            <a:r>
              <a:rPr lang="en-GB" sz="1200" dirty="0">
                <a:cs typeface="Calibri" panose="020F0502020204030204"/>
              </a:rPr>
              <a:t>The initial Satell Matrix and the categorisations of the innovations </a:t>
            </a:r>
          </a:p>
          <a:p>
            <a:pPr marL="171450" indent="-171450">
              <a:buFont typeface="Arial" panose="020B0604020202020204" pitchFamily="34" charset="0"/>
              <a:buChar char="•"/>
            </a:pPr>
            <a:r>
              <a:rPr lang="en-GB" sz="1200" dirty="0">
                <a:cs typeface="Calibri" panose="020F0502020204030204"/>
              </a:rPr>
              <a:t>Research on Aldi as a company, their history and current position in the industry, and how they got there.</a:t>
            </a:r>
          </a:p>
        </p:txBody>
      </p:sp>
      <p:sp>
        <p:nvSpPr>
          <p:cNvPr id="11" name="Rectangle 10">
            <a:extLst>
              <a:ext uri="{FF2B5EF4-FFF2-40B4-BE49-F238E27FC236}">
                <a16:creationId xmlns:a16="http://schemas.microsoft.com/office/drawing/2014/main" id="{AB35769B-98B6-B8F5-C469-88B7A64BB537}"/>
              </a:ext>
            </a:extLst>
          </p:cNvPr>
          <p:cNvSpPr/>
          <p:nvPr/>
        </p:nvSpPr>
        <p:spPr>
          <a:xfrm>
            <a:off x="1500554" y="3970432"/>
            <a:ext cx="3976057" cy="242607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t"/>
          <a:lstStyle/>
          <a:p>
            <a:r>
              <a:rPr lang="en-GB" sz="1200" b="1" dirty="0">
                <a:latin typeface="Calibri"/>
                <a:cs typeface="Calibri Light"/>
              </a:rPr>
              <a:t>3. The extent to which they have been technology dependent - and if so which technologies: (Jamie)</a:t>
            </a:r>
          </a:p>
          <a:p>
            <a:endParaRPr lang="en-GB" sz="1200" b="1" dirty="0">
              <a:latin typeface="Calibri"/>
              <a:cs typeface="Calibri Light"/>
            </a:endParaRPr>
          </a:p>
          <a:p>
            <a:pPr marL="171450" indent="-171450">
              <a:buFont typeface="Arial" panose="020B0604020202020204" pitchFamily="34" charset="0"/>
              <a:buChar char="•"/>
            </a:pPr>
            <a:r>
              <a:rPr lang="en-GB" sz="1200" dirty="0">
                <a:latin typeface="Calibri"/>
                <a:cs typeface="Calibri Light"/>
              </a:rPr>
              <a:t>Looked into  Technological enhancements Aldi low test high lean approach simple technological enhancement  like double barcoding dedicated stock holding software. </a:t>
            </a:r>
          </a:p>
          <a:p>
            <a:pPr marL="171450" indent="-171450">
              <a:buFont typeface="Arial" panose="020B0604020202020204" pitchFamily="34" charset="0"/>
              <a:buChar char="•"/>
            </a:pPr>
            <a:r>
              <a:rPr lang="en-GB" sz="1200" dirty="0">
                <a:latin typeface="Calibri"/>
                <a:cs typeface="Calibri Light"/>
              </a:rPr>
              <a:t>Also looking at Aldi future vison of till less stores and parcel force operating system.</a:t>
            </a:r>
          </a:p>
        </p:txBody>
      </p:sp>
      <p:sp>
        <p:nvSpPr>
          <p:cNvPr id="3" name="TextBox 2">
            <a:extLst>
              <a:ext uri="{FF2B5EF4-FFF2-40B4-BE49-F238E27FC236}">
                <a16:creationId xmlns:a16="http://schemas.microsoft.com/office/drawing/2014/main" id="{4E590150-16E7-50FA-FB32-111CB86152D0}"/>
              </a:ext>
            </a:extLst>
          </p:cNvPr>
          <p:cNvSpPr txBox="1"/>
          <p:nvPr/>
        </p:nvSpPr>
        <p:spPr>
          <a:xfrm>
            <a:off x="547352" y="461493"/>
            <a:ext cx="105717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cs typeface="Calibri"/>
              </a:rPr>
              <a:t>An outline of what each of you contributed to the review on which the presentation is based</a:t>
            </a:r>
            <a:endParaRPr lang="en-US" b="1" dirty="0"/>
          </a:p>
        </p:txBody>
      </p:sp>
    </p:spTree>
    <p:extLst>
      <p:ext uri="{BB962C8B-B14F-4D97-AF65-F5344CB8AC3E}">
        <p14:creationId xmlns:p14="http://schemas.microsoft.com/office/powerpoint/2010/main" val="15124122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A picture containing text, yellow, picture frame&#10;&#10;Description automatically generated">
            <a:extLst>
              <a:ext uri="{FF2B5EF4-FFF2-40B4-BE49-F238E27FC236}">
                <a16:creationId xmlns:a16="http://schemas.microsoft.com/office/drawing/2014/main" id="{4DF094CB-38A9-CE4C-EE39-51EDF381BA9F}"/>
              </a:ext>
            </a:extLst>
          </p:cNvPr>
          <p:cNvPicPr>
            <a:picLocks noChangeAspect="1"/>
          </p:cNvPicPr>
          <p:nvPr/>
        </p:nvPicPr>
        <p:blipFill>
          <a:blip r:embed="rId2"/>
          <a:stretch>
            <a:fillRect/>
          </a:stretch>
        </p:blipFill>
        <p:spPr>
          <a:xfrm>
            <a:off x="10901505" y="5356366"/>
            <a:ext cx="1163946" cy="1386837"/>
          </a:xfrm>
          <a:prstGeom prst="rect">
            <a:avLst/>
          </a:prstGeom>
        </p:spPr>
      </p:pic>
      <p:sp>
        <p:nvSpPr>
          <p:cNvPr id="8" name="Rectangle 7">
            <a:extLst>
              <a:ext uri="{FF2B5EF4-FFF2-40B4-BE49-F238E27FC236}">
                <a16:creationId xmlns:a16="http://schemas.microsoft.com/office/drawing/2014/main" id="{B1F2BB98-1DAC-2218-A1A6-73FC10FAF0B3}"/>
              </a:ext>
            </a:extLst>
          </p:cNvPr>
          <p:cNvSpPr/>
          <p:nvPr/>
        </p:nvSpPr>
        <p:spPr>
          <a:xfrm>
            <a:off x="1465821" y="4078656"/>
            <a:ext cx="3976057" cy="2410180"/>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t"/>
          <a:lstStyle/>
          <a:p>
            <a:r>
              <a:rPr lang="en-GB" sz="1200" b="1" dirty="0">
                <a:solidFill>
                  <a:srgbClr val="FFFFFF"/>
                </a:solidFill>
                <a:latin typeface="Calibri"/>
                <a:ea typeface="Segoe UI"/>
                <a:cs typeface="Segoe UI"/>
              </a:rPr>
              <a:t>3. Jamie</a:t>
            </a:r>
          </a:p>
          <a:p>
            <a:endParaRPr lang="en-US" sz="1200" b="1" dirty="0">
              <a:solidFill>
                <a:srgbClr val="FFFFFF"/>
              </a:solidFill>
              <a:latin typeface="Calibri"/>
              <a:ea typeface="Segoe UI"/>
              <a:cs typeface="Segoe UI"/>
            </a:endParaRPr>
          </a:p>
          <a:p>
            <a:pPr lvl="0" rtl="0">
              <a:buChar char="•"/>
            </a:pPr>
            <a:r>
              <a:rPr lang="en-GB" sz="1200" dirty="0">
                <a:solidFill>
                  <a:srgbClr val="FFFFFF"/>
                </a:solidFill>
                <a:latin typeface="Calibri"/>
                <a:ea typeface="Arial"/>
                <a:cs typeface="Arial"/>
              </a:rPr>
              <a:t>Lean Manufacturing approach</a:t>
            </a:r>
            <a:r>
              <a:rPr lang="en-US" sz="1200" dirty="0">
                <a:solidFill>
                  <a:srgbClr val="FFFFFF"/>
                </a:solidFill>
                <a:latin typeface="Calibri"/>
                <a:ea typeface="Arial"/>
                <a:cs typeface="Arial"/>
              </a:rPr>
              <a:t>​</a:t>
            </a:r>
          </a:p>
          <a:p>
            <a:pPr lvl="0" rtl="0">
              <a:buChar char="•"/>
            </a:pPr>
            <a:r>
              <a:rPr lang="en-GB" sz="1200" dirty="0">
                <a:solidFill>
                  <a:srgbClr val="FFFFFF"/>
                </a:solidFill>
                <a:latin typeface="Calibri"/>
                <a:ea typeface="Arial"/>
                <a:cs typeface="Arial"/>
              </a:rPr>
              <a:t>Speed through the store dedicated data management low stock Holding</a:t>
            </a:r>
            <a:r>
              <a:rPr lang="en-US" sz="1200" dirty="0">
                <a:solidFill>
                  <a:srgbClr val="FFFFFF"/>
                </a:solidFill>
                <a:latin typeface="Calibri"/>
                <a:ea typeface="Arial"/>
                <a:cs typeface="Arial"/>
              </a:rPr>
              <a:t>​</a:t>
            </a:r>
          </a:p>
          <a:p>
            <a:pPr lvl="0" rtl="0">
              <a:buChar char="•"/>
            </a:pPr>
            <a:r>
              <a:rPr lang="en-GB" sz="1200" dirty="0">
                <a:solidFill>
                  <a:srgbClr val="FFFFFF"/>
                </a:solidFill>
                <a:latin typeface="Calibri"/>
                <a:ea typeface="Arial"/>
                <a:cs typeface="Arial"/>
              </a:rPr>
              <a:t>Looking at different Technological enhancements (Till Less Stores, Parcel force future state) </a:t>
            </a:r>
            <a:endParaRPr lang="en-GB" sz="1200" dirty="0"/>
          </a:p>
        </p:txBody>
      </p:sp>
      <p:sp>
        <p:nvSpPr>
          <p:cNvPr id="10" name="Rectangle 9">
            <a:extLst>
              <a:ext uri="{FF2B5EF4-FFF2-40B4-BE49-F238E27FC236}">
                <a16:creationId xmlns:a16="http://schemas.microsoft.com/office/drawing/2014/main" id="{8196FDF2-03B3-46F6-CD5F-C9D626C3D4E4}"/>
              </a:ext>
            </a:extLst>
          </p:cNvPr>
          <p:cNvSpPr/>
          <p:nvPr/>
        </p:nvSpPr>
        <p:spPr>
          <a:xfrm>
            <a:off x="6513310" y="4076963"/>
            <a:ext cx="3976056" cy="2410180"/>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t"/>
          <a:lstStyle/>
          <a:p>
            <a:r>
              <a:rPr lang="en-GB" sz="1200" b="1" dirty="0">
                <a:cs typeface="Calibri"/>
              </a:rPr>
              <a:t>4. Adam M</a:t>
            </a:r>
          </a:p>
          <a:p>
            <a:endParaRPr lang="en-GB" sz="1200" b="1" dirty="0">
              <a:cs typeface="Calibri"/>
            </a:endParaRPr>
          </a:p>
          <a:p>
            <a:pPr marL="171450" indent="-171450">
              <a:buFont typeface="Arial" panose="020B0604020202020204" pitchFamily="34" charset="0"/>
              <a:buChar char="•"/>
            </a:pPr>
            <a:r>
              <a:rPr lang="en-GB" sz="1200" dirty="0">
                <a:cs typeface="Calibri"/>
              </a:rPr>
              <a:t>How much information is available on a company if you keep digging for it.</a:t>
            </a:r>
          </a:p>
          <a:p>
            <a:pPr marL="171450" indent="-171450">
              <a:buFont typeface="Arial" panose="020B0604020202020204" pitchFamily="34" charset="0"/>
              <a:buChar char="•"/>
            </a:pPr>
            <a:r>
              <a:rPr lang="en-GB" sz="1200" dirty="0">
                <a:cs typeface="Calibri"/>
              </a:rPr>
              <a:t>How turning a potential PR disaster (Being sued my M&amp;S) managed to be turned into a huge PR, Sales and Marketing masterclass.</a:t>
            </a:r>
          </a:p>
          <a:p>
            <a:pPr marL="171450" indent="-171450">
              <a:buFont typeface="Arial" panose="020B0604020202020204" pitchFamily="34" charset="0"/>
              <a:buChar char="•"/>
            </a:pPr>
            <a:r>
              <a:rPr lang="en-GB" sz="1200" dirty="0">
                <a:cs typeface="Calibri"/>
              </a:rPr>
              <a:t>Realising the smallest detail can be classed as a Innovative master stoke.</a:t>
            </a:r>
          </a:p>
          <a:p>
            <a:pPr marL="171450" indent="-171450">
              <a:buFont typeface="Arial" panose="020B0604020202020204" pitchFamily="34" charset="0"/>
              <a:buChar char="•"/>
            </a:pPr>
            <a:r>
              <a:rPr lang="en-GB" sz="1200" dirty="0">
                <a:cs typeface="Calibri"/>
              </a:rPr>
              <a:t>How key principles put in place almost 80 years ago still contribute to a successful business</a:t>
            </a:r>
          </a:p>
        </p:txBody>
      </p:sp>
      <p:sp>
        <p:nvSpPr>
          <p:cNvPr id="12" name="Rectangle 11">
            <a:extLst>
              <a:ext uri="{FF2B5EF4-FFF2-40B4-BE49-F238E27FC236}">
                <a16:creationId xmlns:a16="http://schemas.microsoft.com/office/drawing/2014/main" id="{25B078E3-4AD1-F049-6C40-708400F005FF}"/>
              </a:ext>
            </a:extLst>
          </p:cNvPr>
          <p:cNvSpPr/>
          <p:nvPr/>
        </p:nvSpPr>
        <p:spPr>
          <a:xfrm>
            <a:off x="6513310" y="1335456"/>
            <a:ext cx="3976056" cy="2410180"/>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t"/>
          <a:lstStyle/>
          <a:p>
            <a:r>
              <a:rPr lang="en-GB" sz="1200" b="1" dirty="0">
                <a:latin typeface="Calibri"/>
                <a:cs typeface="Calibri Light"/>
              </a:rPr>
              <a:t>2. Adam F</a:t>
            </a:r>
            <a:endParaRPr lang="en-GB" sz="1200" dirty="0">
              <a:latin typeface="Calibri"/>
              <a:cs typeface="Calibri Light"/>
            </a:endParaRPr>
          </a:p>
          <a:p>
            <a:endParaRPr lang="en-GB" sz="1200" dirty="0">
              <a:cs typeface="Calibri Light"/>
            </a:endParaRPr>
          </a:p>
          <a:p>
            <a:pPr marL="171450" indent="-171450">
              <a:buFont typeface="Arial" panose="020B0604020202020204" pitchFamily="34" charset="0"/>
              <a:buChar char="•"/>
            </a:pPr>
            <a:r>
              <a:rPr lang="en-GB" sz="1200" dirty="0">
                <a:cs typeface="Calibri Light"/>
              </a:rPr>
              <a:t>Innovations can be as big or small,  expensive or cheap.</a:t>
            </a:r>
          </a:p>
          <a:p>
            <a:pPr marL="171450" indent="-171450">
              <a:buFont typeface="Arial" panose="020B0604020202020204" pitchFamily="34" charset="0"/>
              <a:buChar char="•"/>
            </a:pPr>
            <a:r>
              <a:rPr lang="en-GB" sz="1200" dirty="0">
                <a:cs typeface="Calibri Light"/>
              </a:rPr>
              <a:t>Learning from failures is important </a:t>
            </a:r>
          </a:p>
          <a:p>
            <a:pPr marL="171450" indent="-171450">
              <a:buFont typeface="Arial" panose="020B0604020202020204" pitchFamily="34" charset="0"/>
              <a:buChar char="•"/>
            </a:pPr>
            <a:r>
              <a:rPr lang="en-GB" sz="1200" dirty="0">
                <a:cs typeface="Calibri Light"/>
              </a:rPr>
              <a:t>Markets constantly change and vital to keep up with this.</a:t>
            </a:r>
          </a:p>
          <a:p>
            <a:pPr marL="171450" indent="-171450">
              <a:buFont typeface="Arial" panose="020B0604020202020204" pitchFamily="34" charset="0"/>
              <a:buChar char="•"/>
            </a:pPr>
            <a:r>
              <a:rPr lang="en-GB" sz="1200" dirty="0">
                <a:cs typeface="Calibri Light"/>
              </a:rPr>
              <a:t>Do not be afraid to be first to market</a:t>
            </a:r>
          </a:p>
          <a:p>
            <a:pPr marL="171450" indent="-171450">
              <a:buFont typeface="Arial" panose="020B0604020202020204" pitchFamily="34" charset="0"/>
              <a:buChar char="•"/>
            </a:pPr>
            <a:r>
              <a:rPr lang="en-GB" sz="1200" dirty="0">
                <a:cs typeface="Calibri Light"/>
              </a:rPr>
              <a:t>If fail do not continue to spend</a:t>
            </a:r>
          </a:p>
          <a:p>
            <a:pPr marL="285750" indent="-285750">
              <a:buFont typeface="Arial"/>
              <a:buChar char="•"/>
            </a:pPr>
            <a:endParaRPr lang="en-GB" sz="1200" dirty="0">
              <a:cs typeface="Calibri"/>
            </a:endParaRPr>
          </a:p>
        </p:txBody>
      </p:sp>
      <p:sp>
        <p:nvSpPr>
          <p:cNvPr id="3" name="TextBox 2">
            <a:extLst>
              <a:ext uri="{FF2B5EF4-FFF2-40B4-BE49-F238E27FC236}">
                <a16:creationId xmlns:a16="http://schemas.microsoft.com/office/drawing/2014/main" id="{D7E43730-3A89-F372-F08D-DC07D456D636}"/>
              </a:ext>
            </a:extLst>
          </p:cNvPr>
          <p:cNvSpPr txBox="1"/>
          <p:nvPr/>
        </p:nvSpPr>
        <p:spPr>
          <a:xfrm>
            <a:off x="547352" y="461493"/>
            <a:ext cx="105717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cs typeface="Calibri"/>
              </a:rPr>
              <a:t>What each of you learned in undertaking this assessment</a:t>
            </a:r>
            <a:endParaRPr lang="en-US" b="1" dirty="0"/>
          </a:p>
        </p:txBody>
      </p:sp>
      <p:sp>
        <p:nvSpPr>
          <p:cNvPr id="9" name="Rectangle 8">
            <a:extLst>
              <a:ext uri="{FF2B5EF4-FFF2-40B4-BE49-F238E27FC236}">
                <a16:creationId xmlns:a16="http://schemas.microsoft.com/office/drawing/2014/main" id="{F736F2AD-EFF8-0165-B66B-8F26A3BFF88F}"/>
              </a:ext>
            </a:extLst>
          </p:cNvPr>
          <p:cNvSpPr/>
          <p:nvPr/>
        </p:nvSpPr>
        <p:spPr>
          <a:xfrm>
            <a:off x="1465822" y="1335456"/>
            <a:ext cx="3976057" cy="2410180"/>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t"/>
          <a:lstStyle/>
          <a:p>
            <a:r>
              <a:rPr lang="en-GB" sz="1200" b="1" dirty="0">
                <a:ea typeface="+mn-lt"/>
                <a:cs typeface="+mn-lt"/>
              </a:rPr>
              <a:t>1. Tim</a:t>
            </a:r>
          </a:p>
          <a:p>
            <a:endParaRPr lang="en-GB" sz="1200" dirty="0">
              <a:cs typeface="Calibri" panose="020F0502020204030204"/>
            </a:endParaRPr>
          </a:p>
          <a:p>
            <a:pPr marL="171450" indent="-171450">
              <a:buFont typeface="Arial" panose="020B0604020202020204" pitchFamily="34" charset="0"/>
              <a:buChar char="•"/>
            </a:pPr>
            <a:r>
              <a:rPr lang="en-GB" sz="1200" dirty="0">
                <a:cs typeface="Calibri" panose="020F0502020204030204"/>
              </a:rPr>
              <a:t>Keeping profit margins low works as long as expenditure is also low. </a:t>
            </a:r>
          </a:p>
          <a:p>
            <a:pPr marL="171450" indent="-171450">
              <a:buFont typeface="Arial" panose="020B0604020202020204" pitchFamily="34" charset="0"/>
              <a:buChar char="•"/>
            </a:pPr>
            <a:r>
              <a:rPr lang="en-GB" sz="1200" dirty="0">
                <a:cs typeface="Calibri" panose="020F0502020204030204"/>
              </a:rPr>
              <a:t>The combination of simple design features across a company can have large results</a:t>
            </a:r>
            <a:endParaRPr lang="en-GB" sz="1200" b="1" dirty="0">
              <a:cs typeface="Calibri"/>
            </a:endParaRPr>
          </a:p>
          <a:p>
            <a:pPr marL="171450" indent="-171450">
              <a:buFont typeface="Arial" panose="020B0604020202020204" pitchFamily="34" charset="0"/>
              <a:buChar char="•"/>
            </a:pPr>
            <a:r>
              <a:rPr lang="en-GB" sz="1200" dirty="0">
                <a:cs typeface="Calibri" panose="020F0502020204030204"/>
              </a:rPr>
              <a:t>Less product which is well aligned works just as well as high volume higher price. </a:t>
            </a:r>
          </a:p>
          <a:p>
            <a:endParaRPr lang="en-GB" sz="1200" dirty="0">
              <a:cs typeface="Calibri" panose="020F0502020204030204"/>
            </a:endParaRPr>
          </a:p>
        </p:txBody>
      </p:sp>
    </p:spTree>
    <p:extLst>
      <p:ext uri="{BB962C8B-B14F-4D97-AF65-F5344CB8AC3E}">
        <p14:creationId xmlns:p14="http://schemas.microsoft.com/office/powerpoint/2010/main" val="24154649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133F04B-D83A-C3A3-2655-B695E5B9D07B}"/>
              </a:ext>
            </a:extLst>
          </p:cNvPr>
          <p:cNvSpPr>
            <a:spLocks noGrp="1"/>
          </p:cNvSpPr>
          <p:nvPr>
            <p:ph idx="1"/>
          </p:nvPr>
        </p:nvSpPr>
        <p:spPr>
          <a:xfrm>
            <a:off x="472440" y="917926"/>
            <a:ext cx="10515600" cy="4351338"/>
          </a:xfrm>
        </p:spPr>
        <p:txBody>
          <a:bodyPr vert="horz" lIns="91440" tIns="45720" rIns="91440" bIns="45720" rtlCol="0" anchor="t">
            <a:normAutofit/>
          </a:bodyPr>
          <a:lstStyle/>
          <a:p>
            <a:r>
              <a:rPr lang="en-GB" sz="1400" dirty="0">
                <a:ea typeface="+mn-lt"/>
                <a:cs typeface="+mn-lt"/>
                <a:hlinkClick r:id="rId2"/>
              </a:rPr>
              <a:t>Corporate Responsibility-Training and Development - ALDI UK</a:t>
            </a:r>
            <a:endParaRPr lang="en-GB" sz="1400" dirty="0">
              <a:ea typeface="+mn-lt"/>
              <a:cs typeface="+mn-lt"/>
            </a:endParaRPr>
          </a:p>
          <a:p>
            <a:r>
              <a:rPr lang="en-GB" sz="1400" dirty="0">
                <a:ea typeface="+mn-lt"/>
                <a:cs typeface="+mn-lt"/>
                <a:hlinkClick r:id="rId3"/>
              </a:rPr>
              <a:t>About Aldi - ALDI UK</a:t>
            </a:r>
            <a:endParaRPr lang="en-GB">
              <a:ea typeface="+mn-lt"/>
              <a:cs typeface="+mn-lt"/>
            </a:endParaRPr>
          </a:p>
          <a:p>
            <a:r>
              <a:rPr lang="en-GB" sz="1400" dirty="0">
                <a:ea typeface="+mn-lt"/>
                <a:cs typeface="+mn-lt"/>
                <a:hlinkClick r:id="rId4"/>
              </a:rPr>
              <a:t>www.tellaldi.com - Take Aldi Survey To Win £100 in UK Or €200 in Ireland - Survey Steps</a:t>
            </a:r>
            <a:endParaRPr lang="en-GB" sz="1400" dirty="0">
              <a:ea typeface="+mn-lt"/>
              <a:cs typeface="+mn-lt"/>
            </a:endParaRPr>
          </a:p>
          <a:p>
            <a:r>
              <a:rPr lang="en-US" sz="1400" dirty="0">
                <a:ea typeface="+mn-lt"/>
                <a:cs typeface="+mn-lt"/>
              </a:rPr>
              <a:t>(a) </a:t>
            </a:r>
            <a:r>
              <a:rPr lang="en-US" sz="1400" dirty="0">
                <a:ea typeface="+mn-lt"/>
                <a:cs typeface="+mn-lt"/>
                <a:hlinkClick r:id="rId5"/>
              </a:rPr>
              <a:t> https://www.theguardian.com/business/2019/mar/05/long-read-aldi-discount-supermarket-changed-britain-shopping</a:t>
            </a:r>
            <a:r>
              <a:rPr lang="en-US" sz="1400" dirty="0">
                <a:ea typeface="+mn-lt"/>
                <a:cs typeface="+mn-lt"/>
              </a:rPr>
              <a:t> </a:t>
            </a:r>
            <a:endParaRPr lang="en-GB" sz="1400" dirty="0">
              <a:ea typeface="+mn-lt"/>
              <a:cs typeface="+mn-lt"/>
            </a:endParaRPr>
          </a:p>
          <a:p>
            <a:r>
              <a:rPr lang="en-US" sz="1400" dirty="0">
                <a:ea typeface="+mn-lt"/>
                <a:cs typeface="+mn-lt"/>
              </a:rPr>
              <a:t>(b) </a:t>
            </a:r>
            <a:r>
              <a:rPr lang="en-GB" sz="1400" dirty="0">
                <a:ea typeface="+mn-lt"/>
                <a:cs typeface="+mn-lt"/>
                <a:hlinkClick r:id="" action="ppaction://noaction"/>
              </a:rPr>
              <a:t>https://www.reuters.com/business/retail-consumer/aldi-overtakes-morrisons-uks-fourth-largest-supermarket-2022-09-13/</a:t>
            </a:r>
            <a:endParaRPr lang="en-GB">
              <a:cs typeface="Calibri"/>
            </a:endParaRPr>
          </a:p>
          <a:p>
            <a:r>
              <a:rPr lang="en-US" sz="1400" baseline="30000" dirty="0">
                <a:ea typeface="+mn-lt"/>
                <a:cs typeface="+mn-lt"/>
              </a:rPr>
              <a:t>(1) </a:t>
            </a:r>
            <a:r>
              <a:rPr lang="en-US" sz="1400" dirty="0">
                <a:ea typeface="+mn-lt"/>
                <a:cs typeface="+mn-lt"/>
                <a:hlinkClick r:id="rId6"/>
              </a:rPr>
              <a:t>https://www.which.co.uk/reviews/supermarkets/article/best-and-worst-supermarkets/supermarkets-compared-aOJjN2J0A10N</a:t>
            </a:r>
            <a:endParaRPr lang="en-US" sz="1400" dirty="0">
              <a:ea typeface="+mn-lt"/>
              <a:cs typeface="+mn-lt"/>
            </a:endParaRPr>
          </a:p>
          <a:p>
            <a:r>
              <a:rPr lang="en-US" sz="1400" baseline="30000" dirty="0">
                <a:ea typeface="+mn-lt"/>
                <a:cs typeface="+mn-lt"/>
              </a:rPr>
              <a:t>(2) </a:t>
            </a:r>
            <a:r>
              <a:rPr lang="en-US" sz="1400" dirty="0">
                <a:ea typeface="+mn-lt"/>
                <a:cs typeface="+mn-lt"/>
                <a:hlinkClick r:id="rId7"/>
              </a:rPr>
              <a:t>https://www.statista.com/statistics/280208/grocery-market-share-in-the-united-kingdom-uk/</a:t>
            </a:r>
            <a:endParaRPr lang="en-US" sz="1400" dirty="0">
              <a:ea typeface="+mn-lt"/>
              <a:cs typeface="+mn-lt"/>
            </a:endParaRPr>
          </a:p>
          <a:p>
            <a:r>
              <a:rPr lang="en-GB" sz="1400" baseline="30000" dirty="0">
                <a:ea typeface="+mn-lt"/>
                <a:cs typeface="+mn-lt"/>
              </a:rPr>
              <a:t>(3)</a:t>
            </a:r>
            <a:r>
              <a:rPr lang="en-GB" sz="1400" dirty="0">
                <a:ea typeface="+mn-lt"/>
                <a:cs typeface="+mn-lt"/>
              </a:rPr>
              <a:t> </a:t>
            </a:r>
            <a:r>
              <a:rPr lang="en-GB" sz="1400" dirty="0">
                <a:ea typeface="+mn-lt"/>
                <a:cs typeface="+mn-lt"/>
                <a:hlinkClick r:id="rId8"/>
              </a:rPr>
              <a:t>https://www.kantar.com/uki/inspiration/fmcg/2022-wp-big-four-line-up-changes-as-grocery-price-inflation-accelerates-again</a:t>
            </a:r>
            <a:endParaRPr lang="en-GB" sz="1400" dirty="0">
              <a:ea typeface="+mn-lt"/>
              <a:cs typeface="+mn-lt"/>
            </a:endParaRPr>
          </a:p>
          <a:p>
            <a:r>
              <a:rPr lang="en-GB" sz="1400" baseline="30000" dirty="0">
                <a:ea typeface="+mn-lt"/>
                <a:cs typeface="+mn-lt"/>
              </a:rPr>
              <a:t>(4)</a:t>
            </a:r>
            <a:r>
              <a:rPr lang="en-GB" sz="1400" dirty="0">
                <a:ea typeface="+mn-lt"/>
                <a:cs typeface="+mn-lt"/>
              </a:rPr>
              <a:t> </a:t>
            </a:r>
            <a:r>
              <a:rPr lang="en-GB" sz="1400" dirty="0">
                <a:ea typeface="+mn-lt"/>
                <a:cs typeface="+mn-lt"/>
                <a:hlinkClick r:id="rId9"/>
              </a:rPr>
              <a:t>https://gottabemarketing.co.uk/field-marketing/experiential-marketing/%EF%BF%BChow-aldi-is-dominating-the-internet-through-marketing/#:~:text=Aldi%20showed%20us%20a%20new,the%20brands%20%E2%80%93%20Aldi%20vs%20Lidl</a:t>
            </a:r>
            <a:endParaRPr lang="en-GB" sz="1400" dirty="0">
              <a:ea typeface="+mn-lt"/>
              <a:cs typeface="+mn-lt"/>
            </a:endParaRPr>
          </a:p>
          <a:p>
            <a:r>
              <a:rPr lang="en-GB" sz="1400" baseline="30000" dirty="0">
                <a:ea typeface="+mn-lt"/>
                <a:cs typeface="+mn-lt"/>
              </a:rPr>
              <a:t>(5) </a:t>
            </a:r>
            <a:r>
              <a:rPr lang="en-GB" sz="1400" dirty="0">
                <a:ea typeface="+mn-lt"/>
                <a:cs typeface="+mn-lt"/>
                <a:hlinkClick r:id="rId10"/>
              </a:rPr>
              <a:t>https://www.linkedin.com/pulse/case-studies-what-we-can-learn-from-aldis-social-media-paul-brown-?trk=pulse-article_more-articles_related-content-card</a:t>
            </a:r>
            <a:endParaRPr lang="en-GB" sz="1400" dirty="0">
              <a:ea typeface="+mn-lt"/>
              <a:cs typeface="+mn-lt"/>
            </a:endParaRPr>
          </a:p>
          <a:p>
            <a:endParaRPr lang="en-GB" sz="1400" dirty="0">
              <a:ea typeface="+mn-lt"/>
              <a:cs typeface="+mn-lt"/>
            </a:endParaRPr>
          </a:p>
          <a:p>
            <a:endParaRPr lang="en-GB" sz="1400" dirty="0">
              <a:ea typeface="+mn-lt"/>
              <a:cs typeface="+mn-lt"/>
            </a:endParaRPr>
          </a:p>
          <a:p>
            <a:endParaRPr lang="en-GB" sz="1400" dirty="0">
              <a:ea typeface="+mn-lt"/>
              <a:cs typeface="+mn-lt"/>
            </a:endParaRPr>
          </a:p>
        </p:txBody>
      </p:sp>
      <p:pic>
        <p:nvPicPr>
          <p:cNvPr id="5" name="Picture 2" descr="A picture containing text, yellow, picture frame&#10;&#10;Description automatically generated">
            <a:extLst>
              <a:ext uri="{FF2B5EF4-FFF2-40B4-BE49-F238E27FC236}">
                <a16:creationId xmlns:a16="http://schemas.microsoft.com/office/drawing/2014/main" id="{F90DF90E-198E-71B7-F4FE-525FAB2F8892}"/>
              </a:ext>
            </a:extLst>
          </p:cNvPr>
          <p:cNvPicPr>
            <a:picLocks noChangeAspect="1"/>
          </p:cNvPicPr>
          <p:nvPr/>
        </p:nvPicPr>
        <p:blipFill>
          <a:blip r:embed="rId11"/>
          <a:stretch>
            <a:fillRect/>
          </a:stretch>
        </p:blipFill>
        <p:spPr>
          <a:xfrm>
            <a:off x="10901505" y="5356366"/>
            <a:ext cx="1163946" cy="1386837"/>
          </a:xfrm>
          <a:prstGeom prst="rect">
            <a:avLst/>
          </a:prstGeom>
        </p:spPr>
      </p:pic>
      <p:sp>
        <p:nvSpPr>
          <p:cNvPr id="4" name="TextBox 3">
            <a:extLst>
              <a:ext uri="{FF2B5EF4-FFF2-40B4-BE49-F238E27FC236}">
                <a16:creationId xmlns:a16="http://schemas.microsoft.com/office/drawing/2014/main" id="{1D6ADFE0-A7F4-2E88-4E95-34F4323E37B9}"/>
              </a:ext>
            </a:extLst>
          </p:cNvPr>
          <p:cNvSpPr txBox="1"/>
          <p:nvPr/>
        </p:nvSpPr>
        <p:spPr>
          <a:xfrm>
            <a:off x="547352" y="461493"/>
            <a:ext cx="105717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cs typeface="Calibri"/>
              </a:rPr>
              <a:t>Research &amp; References</a:t>
            </a:r>
            <a:endParaRPr lang="en-US" b="1" dirty="0"/>
          </a:p>
        </p:txBody>
      </p:sp>
    </p:spTree>
    <p:extLst>
      <p:ext uri="{BB962C8B-B14F-4D97-AF65-F5344CB8AC3E}">
        <p14:creationId xmlns:p14="http://schemas.microsoft.com/office/powerpoint/2010/main" val="1396287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8A6E0EDFBB65749A9B8E2F1B4E80EB5" ma:contentTypeVersion="5" ma:contentTypeDescription="Create a new document." ma:contentTypeScope="" ma:versionID="bd4af8fa7db6a058f0e10a2452a9f256">
  <xsd:schema xmlns:xsd="http://www.w3.org/2001/XMLSchema" xmlns:xs="http://www.w3.org/2001/XMLSchema" xmlns:p="http://schemas.microsoft.com/office/2006/metadata/properties" xmlns:ns2="071f237f-e48b-430d-9aec-0abe55336269" xmlns:ns3="c901374a-4f51-462d-b3bc-9ce1c6045441" targetNamespace="http://schemas.microsoft.com/office/2006/metadata/properties" ma:root="true" ma:fieldsID="5cfcaa7c6e99e0fe6c0ccb573dd43579" ns2:_="" ns3:_="">
    <xsd:import namespace="071f237f-e48b-430d-9aec-0abe55336269"/>
    <xsd:import namespace="c901374a-4f51-462d-b3bc-9ce1c6045441"/>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71f237f-e48b-430d-9aec-0abe5533626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c901374a-4f51-462d-b3bc-9ce1c6045441"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c901374a-4f51-462d-b3bc-9ce1c6045441">
      <UserInfo>
        <DisplayName>Jamie Butcher (2125856)</DisplayName>
        <AccountId>12</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B1338F3-B0EE-4DB5-8E49-1CFDCCDDFF17}">
  <ds:schemaRefs>
    <ds:schemaRef ds:uri="071f237f-e48b-430d-9aec-0abe55336269"/>
    <ds:schemaRef ds:uri="c901374a-4f51-462d-b3bc-9ce1c604544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70599A87-4EB3-473E-BCFE-953DCD918E71}">
  <ds:schemaRefs>
    <ds:schemaRef ds:uri="c901374a-4f51-462d-b3bc-9ce1c6045441"/>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3146B500-2C19-4EBC-9610-58C80801E8C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54</TotalTime>
  <Words>3299</Words>
  <Application>Microsoft Office PowerPoint</Application>
  <PresentationFormat>Widescreen</PresentationFormat>
  <Paragraphs>254</Paragraphs>
  <Slides>16</Slides>
  <Notes>4</Notes>
  <HiddenSlides>0</HiddenSlides>
  <MMClips>0</MMClips>
  <ScaleCrop>false</ScaleCrop>
  <HeadingPairs>
    <vt:vector size="4" baseType="variant">
      <vt:variant>
        <vt:lpstr>Theme</vt:lpstr>
      </vt:variant>
      <vt:variant>
        <vt:i4>2</vt:i4>
      </vt:variant>
      <vt:variant>
        <vt:lpstr>Slide Titles</vt:lpstr>
      </vt:variant>
      <vt:variant>
        <vt:i4>16</vt:i4>
      </vt:variant>
    </vt:vector>
  </HeadingPairs>
  <TitlesOfParts>
    <vt:vector size="18" baseType="lpstr">
      <vt:lpstr>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Adam Morgan</dc:creator>
  <cp:lastModifiedBy>Adam Morgan</cp:lastModifiedBy>
  <cp:revision>232</cp:revision>
  <dcterms:created xsi:type="dcterms:W3CDTF">2023-03-09T19:24:07Z</dcterms:created>
  <dcterms:modified xsi:type="dcterms:W3CDTF">2023-04-08T12:56:09Z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0x01010008A6E0EDFBB65749A9B8E2F1B4E80EB5</vt:lpwstr>
  </property>
</Properties>
</file>