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p15:clr>
            <a:srgbClr val="9AA0A6"/>
          </p15:clr>
        </p15:guide>
        <p15:guide id="2" pos="4283">
          <p15:clr>
            <a:srgbClr val="9AA0A6"/>
          </p15:clr>
        </p15:guide>
      </p15:sldGuideLst>
    </p:ext>
    <p:ext uri="http://customooxmlschemas.google.com/">
      <go:slidesCustomData xmlns:go="http://customooxmlschemas.google.com/" r:id="rId18" roundtripDataSignature="AMtx7mi45H0syhNdmclROVmykJBLdlbt0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guide pos="4283"/>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customschemas.google.com/relationships/presentationmetadata" Target="meta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2" name="Google Shape;82;p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8" name="Google Shape;88;p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4" name="Google Shape;94;p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0" name="Google Shape;100;p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4" name="Shape 104"/>
        <p:cNvGrpSpPr/>
        <p:nvPr/>
      </p:nvGrpSpPr>
      <p:grpSpPr>
        <a:xfrm>
          <a:off x="0" y="0"/>
          <a:ext cx="0" cy="0"/>
          <a:chOff x="0" y="0"/>
          <a:chExt cx="0" cy="0"/>
        </a:xfrm>
      </p:grpSpPr>
      <p:sp>
        <p:nvSpPr>
          <p:cNvPr id="105" name="Google Shape;105;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6" name="Google Shape;106;p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2" name="Shape 112"/>
        <p:cNvGrpSpPr/>
        <p:nvPr/>
      </p:nvGrpSpPr>
      <p:grpSpPr>
        <a:xfrm>
          <a:off x="0" y="0"/>
          <a:ext cx="0" cy="0"/>
          <a:chOff x="0" y="0"/>
          <a:chExt cx="0" cy="0"/>
        </a:xfrm>
      </p:grpSpPr>
      <p:sp>
        <p:nvSpPr>
          <p:cNvPr id="113" name="Google Shape;113;p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4" name="Google Shape;114;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9" name="Shape 119"/>
        <p:cNvGrpSpPr/>
        <p:nvPr/>
      </p:nvGrpSpPr>
      <p:grpSpPr>
        <a:xfrm>
          <a:off x="0" y="0"/>
          <a:ext cx="0" cy="0"/>
          <a:chOff x="0" y="0"/>
          <a:chExt cx="0" cy="0"/>
        </a:xfrm>
      </p:grpSpPr>
      <p:sp>
        <p:nvSpPr>
          <p:cNvPr id="120" name="Google Shape;120;p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1" name="Google Shape;121;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6" name="Shape 126"/>
        <p:cNvGrpSpPr/>
        <p:nvPr/>
      </p:nvGrpSpPr>
      <p:grpSpPr>
        <a:xfrm>
          <a:off x="0" y="0"/>
          <a:ext cx="0" cy="0"/>
          <a:chOff x="0" y="0"/>
          <a:chExt cx="0" cy="0"/>
        </a:xfrm>
      </p:grpSpPr>
      <p:sp>
        <p:nvSpPr>
          <p:cNvPr id="127" name="Google Shape;127;p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8" name="Google Shape;128;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2" name="Shape 132"/>
        <p:cNvGrpSpPr/>
        <p:nvPr/>
      </p:nvGrpSpPr>
      <p:grpSpPr>
        <a:xfrm>
          <a:off x="0" y="0"/>
          <a:ext cx="0" cy="0"/>
          <a:chOff x="0" y="0"/>
          <a:chExt cx="0" cy="0"/>
        </a:xfrm>
      </p:grpSpPr>
      <p:sp>
        <p:nvSpPr>
          <p:cNvPr id="133" name="Google Shape;133;p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4" name="Google Shape;134;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43" name="Google Shape;143;p1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1" name="Shape 151"/>
        <p:cNvGrpSpPr/>
        <p:nvPr/>
      </p:nvGrpSpPr>
      <p:grpSpPr>
        <a:xfrm>
          <a:off x="0" y="0"/>
          <a:ext cx="0" cy="0"/>
          <a:chOff x="0" y="0"/>
          <a:chExt cx="0" cy="0"/>
        </a:xfrm>
      </p:grpSpPr>
      <p:sp>
        <p:nvSpPr>
          <p:cNvPr id="152" name="Google Shape;152;p1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3" name="Google Shape;153;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7" name="Shape 157"/>
        <p:cNvGrpSpPr/>
        <p:nvPr/>
      </p:nvGrpSpPr>
      <p:grpSpPr>
        <a:xfrm>
          <a:off x="0" y="0"/>
          <a:ext cx="0" cy="0"/>
          <a:chOff x="0" y="0"/>
          <a:chExt cx="0" cy="0"/>
        </a:xfrm>
      </p:grpSpPr>
      <p:sp>
        <p:nvSpPr>
          <p:cNvPr id="158" name="Google Shape;158;p1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9" name="Google Shape;159;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11" name="Shape 11"/>
        <p:cNvGrpSpPr/>
        <p:nvPr/>
      </p:nvGrpSpPr>
      <p:grpSpPr>
        <a:xfrm>
          <a:off x="0" y="0"/>
          <a:ext cx="0" cy="0"/>
          <a:chOff x="0" y="0"/>
          <a:chExt cx="0" cy="0"/>
        </a:xfrm>
      </p:grpSpPr>
      <p:sp>
        <p:nvSpPr>
          <p:cNvPr id="12" name="Google Shape;12;p76"/>
          <p:cNvSpPr txBox="1"/>
          <p:nvPr>
            <p:ph type="ctrTitle"/>
          </p:nvPr>
        </p:nvSpPr>
        <p:spPr>
          <a:xfrm>
            <a:off x="1524000" y="1122363"/>
            <a:ext cx="9144000" cy="23877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 name="Google Shape;13;p76"/>
          <p:cNvSpPr txBox="1"/>
          <p:nvPr>
            <p:ph idx="1" type="subTitle"/>
          </p:nvPr>
        </p:nvSpPr>
        <p:spPr>
          <a:xfrm>
            <a:off x="1524000" y="3602038"/>
            <a:ext cx="9144000" cy="1655700"/>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76"/>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76"/>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76"/>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17" name="Shape 17"/>
        <p:cNvGrpSpPr/>
        <p:nvPr/>
      </p:nvGrpSpPr>
      <p:grpSpPr>
        <a:xfrm>
          <a:off x="0" y="0"/>
          <a:ext cx="0" cy="0"/>
          <a:chOff x="0" y="0"/>
          <a:chExt cx="0" cy="0"/>
        </a:xfrm>
      </p:grpSpPr>
      <p:sp>
        <p:nvSpPr>
          <p:cNvPr id="18" name="Google Shape;18;p77"/>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77"/>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 name="Google Shape;20;p77"/>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77"/>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77"/>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23" name="Shape 23"/>
        <p:cNvGrpSpPr/>
        <p:nvPr/>
      </p:nvGrpSpPr>
      <p:grpSpPr>
        <a:xfrm>
          <a:off x="0" y="0"/>
          <a:ext cx="0" cy="0"/>
          <a:chOff x="0" y="0"/>
          <a:chExt cx="0" cy="0"/>
        </a:xfrm>
      </p:grpSpPr>
      <p:sp>
        <p:nvSpPr>
          <p:cNvPr id="24" name="Google Shape;24;p78"/>
          <p:cNvSpPr txBox="1"/>
          <p:nvPr>
            <p:ph type="title"/>
          </p:nvPr>
        </p:nvSpPr>
        <p:spPr>
          <a:xfrm>
            <a:off x="839788"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78"/>
          <p:cNvSpPr txBox="1"/>
          <p:nvPr>
            <p:ph idx="1" type="body"/>
          </p:nvPr>
        </p:nvSpPr>
        <p:spPr>
          <a:xfrm>
            <a:off x="839788" y="1681163"/>
            <a:ext cx="5157900" cy="823800"/>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6" name="Google Shape;26;p78"/>
          <p:cNvSpPr txBox="1"/>
          <p:nvPr>
            <p:ph idx="2" type="body"/>
          </p:nvPr>
        </p:nvSpPr>
        <p:spPr>
          <a:xfrm>
            <a:off x="839788" y="2505075"/>
            <a:ext cx="5157900" cy="3684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7" name="Google Shape;27;p78"/>
          <p:cNvSpPr txBox="1"/>
          <p:nvPr>
            <p:ph idx="3" type="body"/>
          </p:nvPr>
        </p:nvSpPr>
        <p:spPr>
          <a:xfrm>
            <a:off x="6172200" y="1681163"/>
            <a:ext cx="5183100" cy="823800"/>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8" name="Google Shape;28;p78"/>
          <p:cNvSpPr txBox="1"/>
          <p:nvPr>
            <p:ph idx="4" type="body"/>
          </p:nvPr>
        </p:nvSpPr>
        <p:spPr>
          <a:xfrm>
            <a:off x="6172200" y="2505075"/>
            <a:ext cx="5183100" cy="3684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 name="Google Shape;29;p78"/>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78"/>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78"/>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2" name="Shape 32"/>
        <p:cNvGrpSpPr/>
        <p:nvPr/>
      </p:nvGrpSpPr>
      <p:grpSpPr>
        <a:xfrm>
          <a:off x="0" y="0"/>
          <a:ext cx="0" cy="0"/>
          <a:chOff x="0" y="0"/>
          <a:chExt cx="0" cy="0"/>
        </a:xfrm>
      </p:grpSpPr>
      <p:sp>
        <p:nvSpPr>
          <p:cNvPr id="33" name="Google Shape;33;p79"/>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79"/>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79"/>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6" name="Google Shape;36;p79"/>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37" name="Shape 37"/>
        <p:cNvGrpSpPr/>
        <p:nvPr/>
      </p:nvGrpSpPr>
      <p:grpSpPr>
        <a:xfrm>
          <a:off x="0" y="0"/>
          <a:ext cx="0" cy="0"/>
          <a:chOff x="0" y="0"/>
          <a:chExt cx="0" cy="0"/>
        </a:xfrm>
      </p:grpSpPr>
      <p:sp>
        <p:nvSpPr>
          <p:cNvPr id="38" name="Google Shape;38;p80"/>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80"/>
          <p:cNvSpPr txBox="1"/>
          <p:nvPr>
            <p:ph idx="1" type="body"/>
          </p:nvPr>
        </p:nvSpPr>
        <p:spPr>
          <a:xfrm>
            <a:off x="838200" y="1825625"/>
            <a:ext cx="5181600" cy="4351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80"/>
          <p:cNvSpPr txBox="1"/>
          <p:nvPr>
            <p:ph idx="2" type="body"/>
          </p:nvPr>
        </p:nvSpPr>
        <p:spPr>
          <a:xfrm>
            <a:off x="6172200" y="1825625"/>
            <a:ext cx="5181600" cy="4351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80"/>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80"/>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80"/>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4" name="Shape 44"/>
        <p:cNvGrpSpPr/>
        <p:nvPr/>
      </p:nvGrpSpPr>
      <p:grpSpPr>
        <a:xfrm>
          <a:off x="0" y="0"/>
          <a:ext cx="0" cy="0"/>
          <a:chOff x="0" y="0"/>
          <a:chExt cx="0" cy="0"/>
        </a:xfrm>
      </p:grpSpPr>
      <p:sp>
        <p:nvSpPr>
          <p:cNvPr id="45" name="Google Shape;45;p81"/>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81"/>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81"/>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48" name="Shape 48"/>
        <p:cNvGrpSpPr/>
        <p:nvPr/>
      </p:nvGrpSpPr>
      <p:grpSpPr>
        <a:xfrm>
          <a:off x="0" y="0"/>
          <a:ext cx="0" cy="0"/>
          <a:chOff x="0" y="0"/>
          <a:chExt cx="0" cy="0"/>
        </a:xfrm>
      </p:grpSpPr>
      <p:sp>
        <p:nvSpPr>
          <p:cNvPr id="49" name="Google Shape;49;p82"/>
          <p:cNvSpPr txBox="1"/>
          <p:nvPr>
            <p:ph type="title"/>
          </p:nvPr>
        </p:nvSpPr>
        <p:spPr>
          <a:xfrm>
            <a:off x="831850" y="1709738"/>
            <a:ext cx="10515600" cy="28527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82"/>
          <p:cNvSpPr txBox="1"/>
          <p:nvPr>
            <p:ph idx="1" type="body"/>
          </p:nvPr>
        </p:nvSpPr>
        <p:spPr>
          <a:xfrm>
            <a:off x="831850" y="4589463"/>
            <a:ext cx="10515600" cy="15003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sz="2400">
                <a:solidFill>
                  <a:schemeClr val="dk1"/>
                </a:solidFill>
              </a:defRPr>
            </a:lvl1pPr>
            <a:lvl2pPr indent="-228600" lvl="1" marL="914400" algn="l">
              <a:lnSpc>
                <a:spcPct val="90000"/>
              </a:lnSpc>
              <a:spcBef>
                <a:spcPts val="500"/>
              </a:spcBef>
              <a:spcAft>
                <a:spcPts val="0"/>
              </a:spcAft>
              <a:buClr>
                <a:schemeClr val="dk1"/>
              </a:buClr>
              <a:buSzPts val="2000"/>
              <a:buNone/>
              <a:defRPr sz="2000">
                <a:solidFill>
                  <a:schemeClr val="dk1"/>
                </a:solidFill>
              </a:defRPr>
            </a:lvl2pPr>
            <a:lvl3pPr indent="-228600" lvl="2" marL="1371600" algn="l">
              <a:lnSpc>
                <a:spcPct val="90000"/>
              </a:lnSpc>
              <a:spcBef>
                <a:spcPts val="500"/>
              </a:spcBef>
              <a:spcAft>
                <a:spcPts val="0"/>
              </a:spcAft>
              <a:buClr>
                <a:schemeClr val="dk1"/>
              </a:buClr>
              <a:buSzPts val="1800"/>
              <a:buNone/>
              <a:defRPr sz="1800">
                <a:solidFill>
                  <a:schemeClr val="dk1"/>
                </a:solidFill>
              </a:defRPr>
            </a:lvl3pPr>
            <a:lvl4pPr indent="-228600" lvl="3" marL="1828800" algn="l">
              <a:lnSpc>
                <a:spcPct val="90000"/>
              </a:lnSpc>
              <a:spcBef>
                <a:spcPts val="500"/>
              </a:spcBef>
              <a:spcAft>
                <a:spcPts val="0"/>
              </a:spcAft>
              <a:buClr>
                <a:schemeClr val="dk1"/>
              </a:buClr>
              <a:buSzPts val="1600"/>
              <a:buNone/>
              <a:defRPr sz="1600">
                <a:solidFill>
                  <a:schemeClr val="dk1"/>
                </a:solidFill>
              </a:defRPr>
            </a:lvl4pPr>
            <a:lvl5pPr indent="-228600" lvl="4" marL="2286000" algn="l">
              <a:lnSpc>
                <a:spcPct val="90000"/>
              </a:lnSpc>
              <a:spcBef>
                <a:spcPts val="500"/>
              </a:spcBef>
              <a:spcAft>
                <a:spcPts val="0"/>
              </a:spcAft>
              <a:buClr>
                <a:schemeClr val="dk1"/>
              </a:buClr>
              <a:buSzPts val="1600"/>
              <a:buNone/>
              <a:defRPr sz="1600">
                <a:solidFill>
                  <a:schemeClr val="dk1"/>
                </a:solidFill>
              </a:defRPr>
            </a:lvl5pPr>
            <a:lvl6pPr indent="-228600" lvl="5" marL="2743200" algn="l">
              <a:lnSpc>
                <a:spcPct val="90000"/>
              </a:lnSpc>
              <a:spcBef>
                <a:spcPts val="500"/>
              </a:spcBef>
              <a:spcAft>
                <a:spcPts val="0"/>
              </a:spcAft>
              <a:buClr>
                <a:schemeClr val="dk1"/>
              </a:buClr>
              <a:buSzPts val="1600"/>
              <a:buNone/>
              <a:defRPr sz="1600">
                <a:solidFill>
                  <a:schemeClr val="dk1"/>
                </a:solidFill>
              </a:defRPr>
            </a:lvl6pPr>
            <a:lvl7pPr indent="-228600" lvl="6" marL="3200400" algn="l">
              <a:lnSpc>
                <a:spcPct val="90000"/>
              </a:lnSpc>
              <a:spcBef>
                <a:spcPts val="500"/>
              </a:spcBef>
              <a:spcAft>
                <a:spcPts val="0"/>
              </a:spcAft>
              <a:buClr>
                <a:schemeClr val="dk1"/>
              </a:buClr>
              <a:buSzPts val="1600"/>
              <a:buNone/>
              <a:defRPr sz="1600">
                <a:solidFill>
                  <a:schemeClr val="dk1"/>
                </a:solidFill>
              </a:defRPr>
            </a:lvl7pPr>
            <a:lvl8pPr indent="-228600" lvl="7" marL="3657600" algn="l">
              <a:lnSpc>
                <a:spcPct val="90000"/>
              </a:lnSpc>
              <a:spcBef>
                <a:spcPts val="500"/>
              </a:spcBef>
              <a:spcAft>
                <a:spcPts val="0"/>
              </a:spcAft>
              <a:buClr>
                <a:schemeClr val="dk1"/>
              </a:buClr>
              <a:buSzPts val="1600"/>
              <a:buNone/>
              <a:defRPr sz="1600">
                <a:solidFill>
                  <a:schemeClr val="dk1"/>
                </a:solidFill>
              </a:defRPr>
            </a:lvl8pPr>
            <a:lvl9pPr indent="-228600" lvl="8" marL="4114800" algn="l">
              <a:lnSpc>
                <a:spcPct val="90000"/>
              </a:lnSpc>
              <a:spcBef>
                <a:spcPts val="500"/>
              </a:spcBef>
              <a:spcAft>
                <a:spcPts val="0"/>
              </a:spcAft>
              <a:buClr>
                <a:schemeClr val="dk1"/>
              </a:buClr>
              <a:buSzPts val="1600"/>
              <a:buNone/>
              <a:defRPr sz="1600">
                <a:solidFill>
                  <a:schemeClr val="dk1"/>
                </a:solidFill>
              </a:defRPr>
            </a:lvl9pPr>
          </a:lstStyle>
          <a:p/>
        </p:txBody>
      </p:sp>
      <p:sp>
        <p:nvSpPr>
          <p:cNvPr id="51" name="Google Shape;51;p82"/>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82"/>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82"/>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54" name="Shape 54"/>
        <p:cNvGrpSpPr/>
        <p:nvPr/>
      </p:nvGrpSpPr>
      <p:grpSpPr>
        <a:xfrm>
          <a:off x="0" y="0"/>
          <a:ext cx="0" cy="0"/>
          <a:chOff x="0" y="0"/>
          <a:chExt cx="0" cy="0"/>
        </a:xfrm>
      </p:grpSpPr>
      <p:sp>
        <p:nvSpPr>
          <p:cNvPr id="55" name="Google Shape;55;p83"/>
          <p:cNvSpPr txBox="1"/>
          <p:nvPr>
            <p:ph type="title"/>
          </p:nvPr>
        </p:nvSpPr>
        <p:spPr>
          <a:xfrm>
            <a:off x="839788" y="457200"/>
            <a:ext cx="3932100"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83"/>
          <p:cNvSpPr txBox="1"/>
          <p:nvPr>
            <p:ph idx="1" type="body"/>
          </p:nvPr>
        </p:nvSpPr>
        <p:spPr>
          <a:xfrm>
            <a:off x="5183188" y="987425"/>
            <a:ext cx="6172200" cy="4873500"/>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83"/>
          <p:cNvSpPr txBox="1"/>
          <p:nvPr>
            <p:ph idx="2" type="body"/>
          </p:nvPr>
        </p:nvSpPr>
        <p:spPr>
          <a:xfrm>
            <a:off x="839788" y="2057400"/>
            <a:ext cx="3932100" cy="38115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83"/>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83"/>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83"/>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61" name="Shape 61"/>
        <p:cNvGrpSpPr/>
        <p:nvPr/>
      </p:nvGrpSpPr>
      <p:grpSpPr>
        <a:xfrm>
          <a:off x="0" y="0"/>
          <a:ext cx="0" cy="0"/>
          <a:chOff x="0" y="0"/>
          <a:chExt cx="0" cy="0"/>
        </a:xfrm>
      </p:grpSpPr>
      <p:sp>
        <p:nvSpPr>
          <p:cNvPr id="62" name="Google Shape;62;p84"/>
          <p:cNvSpPr txBox="1"/>
          <p:nvPr>
            <p:ph type="title"/>
          </p:nvPr>
        </p:nvSpPr>
        <p:spPr>
          <a:xfrm>
            <a:off x="839788" y="457200"/>
            <a:ext cx="3932100"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84"/>
          <p:cNvSpPr/>
          <p:nvPr>
            <p:ph idx="2" type="pic"/>
          </p:nvPr>
        </p:nvSpPr>
        <p:spPr>
          <a:xfrm>
            <a:off x="5183188" y="987425"/>
            <a:ext cx="6172200" cy="4873500"/>
          </a:xfrm>
          <a:prstGeom prst="rect">
            <a:avLst/>
          </a:prstGeom>
          <a:noFill/>
          <a:ln>
            <a:noFill/>
          </a:ln>
        </p:spPr>
        <p:txBody>
          <a:bodyPr anchorCtr="0" anchor="t" bIns="45700" lIns="91425" spcFirstLastPara="1" rIns="91425" wrap="square" tIns="45700">
            <a:norm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64" name="Google Shape;64;p84"/>
          <p:cNvSpPr txBox="1"/>
          <p:nvPr>
            <p:ph idx="1" type="body"/>
          </p:nvPr>
        </p:nvSpPr>
        <p:spPr>
          <a:xfrm>
            <a:off x="839788" y="2057400"/>
            <a:ext cx="3932100" cy="38115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84"/>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84"/>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84"/>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68" name="Shape 68"/>
        <p:cNvGrpSpPr/>
        <p:nvPr/>
      </p:nvGrpSpPr>
      <p:grpSpPr>
        <a:xfrm>
          <a:off x="0" y="0"/>
          <a:ext cx="0" cy="0"/>
          <a:chOff x="0" y="0"/>
          <a:chExt cx="0" cy="0"/>
        </a:xfrm>
      </p:grpSpPr>
      <p:sp>
        <p:nvSpPr>
          <p:cNvPr id="69" name="Google Shape;69;p85"/>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85"/>
          <p:cNvSpPr txBox="1"/>
          <p:nvPr>
            <p:ph idx="1" type="body"/>
          </p:nvPr>
        </p:nvSpPr>
        <p:spPr>
          <a:xfrm rot="5400000">
            <a:off x="3920400" y="-1256575"/>
            <a:ext cx="4351200"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85"/>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85"/>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85"/>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86"/>
          <p:cNvSpPr txBox="1"/>
          <p:nvPr>
            <p:ph type="title"/>
          </p:nvPr>
        </p:nvSpPr>
        <p:spPr>
          <a:xfrm rot="5400000">
            <a:off x="7133400" y="1956625"/>
            <a:ext cx="5811900"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86"/>
          <p:cNvSpPr txBox="1"/>
          <p:nvPr>
            <p:ph idx="1" type="body"/>
          </p:nvPr>
        </p:nvSpPr>
        <p:spPr>
          <a:xfrm rot="5400000">
            <a:off x="1799400" y="-596075"/>
            <a:ext cx="5811900"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86"/>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86"/>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86"/>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 name="Shape 5"/>
        <p:cNvGrpSpPr/>
        <p:nvPr/>
      </p:nvGrpSpPr>
      <p:grpSpPr>
        <a:xfrm>
          <a:off x="0" y="0"/>
          <a:ext cx="0" cy="0"/>
          <a:chOff x="0" y="0"/>
          <a:chExt cx="0" cy="0"/>
        </a:xfrm>
      </p:grpSpPr>
      <p:sp>
        <p:nvSpPr>
          <p:cNvPr id="6" name="Google Shape;6;p75"/>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 name="Google Shape;7;p75"/>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75"/>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9" name="Google Shape;9;p75"/>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0" name="Google Shape;10;p75"/>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https://en.facebookbrand.com/facebookapp/assets/messenger/" TargetMode="Externa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png"/><Relationship Id="rId4" Type="http://schemas.openxmlformats.org/officeDocument/2006/relationships/image" Target="../media/image1.png"/><Relationship Id="rId5" Type="http://schemas.openxmlformats.org/officeDocument/2006/relationships/hyperlink" Target="https://discordapp.com/branding" TargetMode="External"/><Relationship Id="rId6"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hyperlink" Target="https://discordapp.com/" TargetMode="External"/><Relationship Id="rId4" Type="http://schemas.openxmlformats.org/officeDocument/2006/relationships/hyperlink" Target="https://explore.easyprojects.net/blog/estimating-your-efforts-better-safe-than-sorry" TargetMode="External"/><Relationship Id="rId5" Type="http://schemas.openxmlformats.org/officeDocument/2006/relationships/hyperlink" Target="https://www.messenger.com/features" TargetMode="External"/><Relationship Id="rId6" Type="http://schemas.openxmlformats.org/officeDocument/2006/relationships/hyperlink" Target="https://www.google.com/drive/using-drive/" TargetMode="External"/><Relationship Id="rId7" Type="http://schemas.openxmlformats.org/officeDocument/2006/relationships/hyperlink" Target="https://m.facebook.com/help/messenger-app/1084673321594605?helpref=uf_permalink"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Google Shape;84;p1"/>
          <p:cNvSpPr txBox="1"/>
          <p:nvPr>
            <p:ph type="ctrTitle"/>
          </p:nvPr>
        </p:nvSpPr>
        <p:spPr>
          <a:xfrm>
            <a:off x="1524000" y="1122363"/>
            <a:ext cx="9144000" cy="23877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6000"/>
              <a:buFont typeface="Calibri"/>
              <a:buNone/>
            </a:pPr>
            <a:r>
              <a:rPr lang="en-GB"/>
              <a:t>Go Go Cook</a:t>
            </a:r>
            <a:endParaRPr/>
          </a:p>
        </p:txBody>
      </p:sp>
      <p:sp>
        <p:nvSpPr>
          <p:cNvPr id="85" name="Google Shape;85;p1"/>
          <p:cNvSpPr txBox="1"/>
          <p:nvPr>
            <p:ph idx="1" type="subTitle"/>
          </p:nvPr>
        </p:nvSpPr>
        <p:spPr>
          <a:xfrm>
            <a:off x="1524000" y="3602038"/>
            <a:ext cx="9144000" cy="1655700"/>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400"/>
              <a:buNone/>
            </a:pPr>
            <a:r>
              <a:rPr lang="en-GB"/>
              <a:t>TsunamiSoft.</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sp>
        <p:nvSpPr>
          <p:cNvPr id="90" name="Google Shape;90;p2"/>
          <p:cNvSpPr txBox="1"/>
          <p:nvPr>
            <p:ph type="ctrTitle"/>
          </p:nvPr>
        </p:nvSpPr>
        <p:spPr>
          <a:xfrm>
            <a:off x="1524000" y="1122363"/>
            <a:ext cx="9144000" cy="23877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6000"/>
              <a:buFont typeface="Calibri"/>
              <a:buNone/>
            </a:pPr>
            <a:r>
              <a:rPr lang="en-GB"/>
              <a:t>Rhys Lewis</a:t>
            </a:r>
            <a:endParaRPr/>
          </a:p>
        </p:txBody>
      </p:sp>
      <p:sp>
        <p:nvSpPr>
          <p:cNvPr id="91" name="Google Shape;91;p2"/>
          <p:cNvSpPr txBox="1"/>
          <p:nvPr>
            <p:ph idx="1" type="subTitle"/>
          </p:nvPr>
        </p:nvSpPr>
        <p:spPr>
          <a:xfrm>
            <a:off x="1524000" y="3602038"/>
            <a:ext cx="9144000" cy="1655700"/>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400"/>
              <a:buNone/>
            </a:pPr>
            <a:r>
              <a:rPr lang="en-GB"/>
              <a:t>Game Development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3"/>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lang="en-GB"/>
              <a:t>Table of contents</a:t>
            </a:r>
            <a:endParaRPr/>
          </a:p>
        </p:txBody>
      </p:sp>
      <p:sp>
        <p:nvSpPr>
          <p:cNvPr id="97" name="Google Shape;97;p3"/>
          <p:cNvSpPr txBox="1"/>
          <p:nvPr>
            <p:ph idx="1" type="body"/>
          </p:nvPr>
        </p:nvSpPr>
        <p:spPr>
          <a:xfrm>
            <a:off x="838200" y="1797325"/>
            <a:ext cx="10515600" cy="43512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rPr lang="en-GB"/>
              <a:t>Introduction.</a:t>
            </a:r>
            <a:endParaRPr/>
          </a:p>
          <a:p>
            <a:pPr indent="0" lvl="0" marL="0" rtl="0" algn="l">
              <a:lnSpc>
                <a:spcPct val="90000"/>
              </a:lnSpc>
              <a:spcBef>
                <a:spcPts val="1000"/>
              </a:spcBef>
              <a:spcAft>
                <a:spcPts val="0"/>
              </a:spcAft>
              <a:buClr>
                <a:schemeClr val="dk1"/>
              </a:buClr>
              <a:buSzPts val="2800"/>
              <a:buNone/>
            </a:pPr>
            <a:r>
              <a:rPr lang="en-GB"/>
              <a:t>Team Progress Sheets.</a:t>
            </a:r>
            <a:endParaRPr/>
          </a:p>
          <a:p>
            <a:pPr indent="0" lvl="0" marL="0" rtl="0" algn="l">
              <a:lnSpc>
                <a:spcPct val="90000"/>
              </a:lnSpc>
              <a:spcBef>
                <a:spcPts val="1000"/>
              </a:spcBef>
              <a:spcAft>
                <a:spcPts val="0"/>
              </a:spcAft>
              <a:buClr>
                <a:schemeClr val="dk1"/>
              </a:buClr>
              <a:buSzPts val="2800"/>
              <a:buNone/>
            </a:pPr>
            <a:r>
              <a:rPr lang="en-GB"/>
              <a:t>Cloud Storage.</a:t>
            </a:r>
            <a:endParaRPr/>
          </a:p>
          <a:p>
            <a:pPr indent="0" lvl="0" marL="0" rtl="0" algn="l">
              <a:lnSpc>
                <a:spcPct val="90000"/>
              </a:lnSpc>
              <a:spcBef>
                <a:spcPts val="1000"/>
              </a:spcBef>
              <a:spcAft>
                <a:spcPts val="0"/>
              </a:spcAft>
              <a:buClr>
                <a:schemeClr val="dk1"/>
              </a:buClr>
              <a:buSzPts val="2800"/>
              <a:buNone/>
            </a:pPr>
            <a:r>
              <a:rPr lang="en-GB"/>
              <a:t>Gantt Chart and Time management.</a:t>
            </a:r>
            <a:endParaRPr/>
          </a:p>
          <a:p>
            <a:pPr indent="0" lvl="0" marL="0" rtl="0" algn="l">
              <a:lnSpc>
                <a:spcPct val="90000"/>
              </a:lnSpc>
              <a:spcBef>
                <a:spcPts val="1000"/>
              </a:spcBef>
              <a:spcAft>
                <a:spcPts val="0"/>
              </a:spcAft>
              <a:buClr>
                <a:schemeClr val="dk1"/>
              </a:buClr>
              <a:buSzPts val="2800"/>
              <a:buNone/>
            </a:pPr>
            <a:r>
              <a:rPr lang="en-GB"/>
              <a:t>Team Communication.</a:t>
            </a:r>
            <a:endParaRPr/>
          </a:p>
          <a:p>
            <a:pPr indent="0" lvl="0" marL="0" rtl="0" algn="l">
              <a:lnSpc>
                <a:spcPct val="90000"/>
              </a:lnSpc>
              <a:spcBef>
                <a:spcPts val="1000"/>
              </a:spcBef>
              <a:spcAft>
                <a:spcPts val="0"/>
              </a:spcAft>
              <a:buClr>
                <a:schemeClr val="dk1"/>
              </a:buClr>
              <a:buSzPts val="2800"/>
              <a:buNone/>
            </a:pPr>
            <a:r>
              <a:rPr lang="en-GB"/>
              <a:t>Conclusion.</a:t>
            </a:r>
            <a:endParaRPr/>
          </a:p>
          <a:p>
            <a:pPr indent="0" lvl="0" marL="0" rtl="0" algn="l">
              <a:lnSpc>
                <a:spcPct val="90000"/>
              </a:lnSpc>
              <a:spcBef>
                <a:spcPts val="1000"/>
              </a:spcBef>
              <a:spcAft>
                <a:spcPts val="0"/>
              </a:spcAft>
              <a:buClr>
                <a:schemeClr val="dk1"/>
              </a:buClr>
              <a:buSzPts val="2800"/>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4"/>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lang="en-GB"/>
              <a:t>Rhys Lewis – Games Development</a:t>
            </a:r>
            <a:endParaRPr/>
          </a:p>
        </p:txBody>
      </p:sp>
      <p:sp>
        <p:nvSpPr>
          <p:cNvPr id="103" name="Google Shape;103;p4"/>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rPr lang="en-GB"/>
              <a:t>Main Roles in project:-</a:t>
            </a:r>
            <a:endParaRPr/>
          </a:p>
          <a:p>
            <a:pPr indent="0" lvl="0" marL="0" rtl="0" algn="l">
              <a:lnSpc>
                <a:spcPct val="90000"/>
              </a:lnSpc>
              <a:spcBef>
                <a:spcPts val="1000"/>
              </a:spcBef>
              <a:spcAft>
                <a:spcPts val="0"/>
              </a:spcAft>
              <a:buClr>
                <a:schemeClr val="dk1"/>
              </a:buClr>
              <a:buSzPts val="2800"/>
              <a:buNone/>
            </a:pPr>
            <a:r>
              <a:rPr lang="en-GB"/>
              <a:t> </a:t>
            </a:r>
            <a:endParaRPr/>
          </a:p>
          <a:p>
            <a:pPr indent="-342900" lvl="0" marL="457200" rtl="0" algn="l">
              <a:lnSpc>
                <a:spcPct val="90000"/>
              </a:lnSpc>
              <a:spcBef>
                <a:spcPts val="1000"/>
              </a:spcBef>
              <a:spcAft>
                <a:spcPts val="0"/>
              </a:spcAft>
              <a:buSzPts val="1800"/>
              <a:buChar char="•"/>
            </a:pPr>
            <a:r>
              <a:rPr lang="en-GB"/>
              <a:t>Team Leader/Project Manager</a:t>
            </a:r>
            <a:endParaRPr/>
          </a:p>
          <a:p>
            <a:pPr indent="-342900" lvl="0" marL="457200" rtl="0" algn="l">
              <a:lnSpc>
                <a:spcPct val="90000"/>
              </a:lnSpc>
              <a:spcBef>
                <a:spcPts val="0"/>
              </a:spcBef>
              <a:spcAft>
                <a:spcPts val="0"/>
              </a:spcAft>
              <a:buSzPts val="1800"/>
              <a:buChar char="•"/>
            </a:pPr>
            <a:r>
              <a:rPr lang="en-GB"/>
              <a:t>Sound Designer</a:t>
            </a:r>
            <a:endParaRPr/>
          </a:p>
          <a:p>
            <a:pPr indent="-342900" lvl="0" marL="457200" rtl="0" algn="l">
              <a:lnSpc>
                <a:spcPct val="90000"/>
              </a:lnSpc>
              <a:spcBef>
                <a:spcPts val="0"/>
              </a:spcBef>
              <a:spcAft>
                <a:spcPts val="0"/>
              </a:spcAft>
              <a:buSzPts val="1800"/>
              <a:buChar char="•"/>
            </a:pPr>
            <a:r>
              <a:rPr lang="en-GB"/>
              <a:t>Voice of Henry, the app Mascot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7" name="Shape 107"/>
        <p:cNvGrpSpPr/>
        <p:nvPr/>
      </p:nvGrpSpPr>
      <p:grpSpPr>
        <a:xfrm>
          <a:off x="0" y="0"/>
          <a:ext cx="0" cy="0"/>
          <a:chOff x="0" y="0"/>
          <a:chExt cx="0" cy="0"/>
        </a:xfrm>
      </p:grpSpPr>
      <p:sp>
        <p:nvSpPr>
          <p:cNvPr id="108" name="Google Shape;108;p5"/>
          <p:cNvSpPr txBox="1"/>
          <p:nvPr>
            <p:ph type="title"/>
          </p:nvPr>
        </p:nvSpPr>
        <p:spPr>
          <a:xfrm>
            <a:off x="838200" y="500050"/>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lang="en-GB"/>
              <a:t>Team Progress Sheets</a:t>
            </a:r>
            <a:endParaRPr/>
          </a:p>
        </p:txBody>
      </p:sp>
      <p:sp>
        <p:nvSpPr>
          <p:cNvPr id="109" name="Google Shape;109;p5"/>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Weekly Team Progress sheets are kept to </a:t>
            </a:r>
            <a:endParaRPr/>
          </a:p>
          <a:p>
            <a:pPr indent="0" lvl="0" marL="0" rtl="0" algn="l">
              <a:lnSpc>
                <a:spcPct val="90000"/>
              </a:lnSpc>
              <a:spcBef>
                <a:spcPts val="1000"/>
              </a:spcBef>
              <a:spcAft>
                <a:spcPts val="0"/>
              </a:spcAft>
              <a:buClr>
                <a:schemeClr val="dk1"/>
              </a:buClr>
              <a:buSzPts val="2800"/>
              <a:buNone/>
            </a:pPr>
            <a:r>
              <a:rPr lang="en-GB"/>
              <a:t>help the team organise and keep progress of</a:t>
            </a:r>
            <a:endParaRPr/>
          </a:p>
          <a:p>
            <a:pPr indent="0" lvl="0" marL="0" rtl="0" algn="l">
              <a:lnSpc>
                <a:spcPct val="90000"/>
              </a:lnSpc>
              <a:spcBef>
                <a:spcPts val="1000"/>
              </a:spcBef>
              <a:spcAft>
                <a:spcPts val="0"/>
              </a:spcAft>
              <a:buClr>
                <a:schemeClr val="dk1"/>
              </a:buClr>
              <a:buSzPts val="2800"/>
              <a:buNone/>
            </a:pPr>
            <a:r>
              <a:rPr lang="en-GB"/>
              <a:t>all the developments we’ve made. </a:t>
            </a:r>
            <a:endParaRPr/>
          </a:p>
          <a:p>
            <a:pPr indent="0" lvl="0" marL="0" rtl="0" algn="l">
              <a:lnSpc>
                <a:spcPct val="90000"/>
              </a:lnSpc>
              <a:spcBef>
                <a:spcPts val="1000"/>
              </a:spcBef>
              <a:spcAft>
                <a:spcPts val="0"/>
              </a:spcAft>
              <a:buClr>
                <a:schemeClr val="dk1"/>
              </a:buClr>
              <a:buSzPts val="2800"/>
              <a:buNone/>
            </a:pPr>
            <a:r>
              <a:t/>
            </a:r>
            <a:endParaRPr/>
          </a:p>
          <a:p>
            <a:pPr indent="-342900" lvl="0" marL="457200" rtl="0" algn="l">
              <a:lnSpc>
                <a:spcPct val="90000"/>
              </a:lnSpc>
              <a:spcBef>
                <a:spcPts val="1000"/>
              </a:spcBef>
              <a:spcAft>
                <a:spcPts val="0"/>
              </a:spcAft>
              <a:buSzPts val="1800"/>
              <a:buChar char="●"/>
            </a:pPr>
            <a:r>
              <a:rPr lang="en-GB"/>
              <a:t>Each team member fills in their individual</a:t>
            </a:r>
            <a:endParaRPr/>
          </a:p>
          <a:p>
            <a:pPr indent="0" lvl="0" marL="0" rtl="0" algn="l">
              <a:lnSpc>
                <a:spcPct val="90000"/>
              </a:lnSpc>
              <a:spcBef>
                <a:spcPts val="1000"/>
              </a:spcBef>
              <a:spcAft>
                <a:spcPts val="0"/>
              </a:spcAft>
              <a:buClr>
                <a:schemeClr val="dk1"/>
              </a:buClr>
              <a:buSzPts val="2800"/>
              <a:buNone/>
            </a:pPr>
            <a:r>
              <a:rPr lang="en-GB"/>
              <a:t>progression and the team as a whole gathers </a:t>
            </a:r>
            <a:endParaRPr/>
          </a:p>
          <a:p>
            <a:pPr indent="0" lvl="0" marL="0" rtl="0" algn="l">
              <a:lnSpc>
                <a:spcPct val="90000"/>
              </a:lnSpc>
              <a:spcBef>
                <a:spcPts val="1000"/>
              </a:spcBef>
              <a:spcAft>
                <a:spcPts val="0"/>
              </a:spcAft>
              <a:buClr>
                <a:schemeClr val="dk1"/>
              </a:buClr>
              <a:buSzPts val="2800"/>
              <a:buNone/>
            </a:pPr>
            <a:r>
              <a:rPr lang="en-GB"/>
              <a:t>every week to fill in group goals.</a:t>
            </a:r>
            <a:endParaRPr/>
          </a:p>
        </p:txBody>
      </p:sp>
      <p:pic>
        <p:nvPicPr>
          <p:cNvPr id="110" name="Google Shape;110;p5"/>
          <p:cNvPicPr preferRelativeResize="0"/>
          <p:nvPr/>
        </p:nvPicPr>
        <p:blipFill rotWithShape="1">
          <a:blip r:embed="rId3">
            <a:alphaModFix/>
          </a:blip>
          <a:srcRect b="0" l="0" r="0" t="0"/>
          <a:stretch/>
        </p:blipFill>
        <p:spPr>
          <a:xfrm>
            <a:off x="8064380" y="120150"/>
            <a:ext cx="3951076" cy="3727026"/>
          </a:xfrm>
          <a:prstGeom prst="rect">
            <a:avLst/>
          </a:prstGeom>
          <a:noFill/>
          <a:ln>
            <a:noFill/>
          </a:ln>
        </p:spPr>
      </p:pic>
      <p:pic>
        <p:nvPicPr>
          <p:cNvPr id="111" name="Google Shape;111;p5"/>
          <p:cNvPicPr preferRelativeResize="0"/>
          <p:nvPr/>
        </p:nvPicPr>
        <p:blipFill rotWithShape="1">
          <a:blip r:embed="rId4">
            <a:alphaModFix/>
          </a:blip>
          <a:srcRect b="0" l="0" r="0" t="0"/>
          <a:stretch/>
        </p:blipFill>
        <p:spPr>
          <a:xfrm>
            <a:off x="8064375" y="3847174"/>
            <a:ext cx="3951075" cy="215750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5" name="Shape 115"/>
        <p:cNvGrpSpPr/>
        <p:nvPr/>
      </p:nvGrpSpPr>
      <p:grpSpPr>
        <a:xfrm>
          <a:off x="0" y="0"/>
          <a:ext cx="0" cy="0"/>
          <a:chOff x="0" y="0"/>
          <a:chExt cx="0" cy="0"/>
        </a:xfrm>
      </p:grpSpPr>
      <p:sp>
        <p:nvSpPr>
          <p:cNvPr id="116" name="Google Shape;116;p6"/>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SzPts val="1800"/>
              <a:buNone/>
            </a:pPr>
            <a:r>
              <a:rPr lang="en-GB"/>
              <a:t>Google Drive</a:t>
            </a:r>
            <a:endParaRPr/>
          </a:p>
        </p:txBody>
      </p:sp>
      <p:sp>
        <p:nvSpPr>
          <p:cNvPr id="117" name="Google Shape;117;p6"/>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1000"/>
              </a:spcBef>
              <a:spcAft>
                <a:spcPts val="0"/>
              </a:spcAft>
              <a:buSzPts val="1800"/>
              <a:buNone/>
            </a:pPr>
            <a:r>
              <a:rPr lang="en-GB"/>
              <a:t>All work files are shared via Google Drive, allowing all members of the team to quickly access and edit files and documents. [4]</a:t>
            </a:r>
            <a:endParaRPr/>
          </a:p>
        </p:txBody>
      </p:sp>
      <p:pic>
        <p:nvPicPr>
          <p:cNvPr id="118" name="Google Shape;118;p6"/>
          <p:cNvPicPr preferRelativeResize="0"/>
          <p:nvPr/>
        </p:nvPicPr>
        <p:blipFill rotWithShape="1">
          <a:blip r:embed="rId3">
            <a:alphaModFix/>
          </a:blip>
          <a:srcRect b="0" l="0" r="0" t="0"/>
          <a:stretch/>
        </p:blipFill>
        <p:spPr>
          <a:xfrm>
            <a:off x="4047000" y="2851458"/>
            <a:ext cx="7306800" cy="33253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2" name="Shape 122"/>
        <p:cNvGrpSpPr/>
        <p:nvPr/>
      </p:nvGrpSpPr>
      <p:grpSpPr>
        <a:xfrm>
          <a:off x="0" y="0"/>
          <a:ext cx="0" cy="0"/>
          <a:chOff x="0" y="0"/>
          <a:chExt cx="0" cy="0"/>
        </a:xfrm>
      </p:grpSpPr>
      <p:sp>
        <p:nvSpPr>
          <p:cNvPr id="123" name="Google Shape;123;p7"/>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SzPts val="1800"/>
              <a:buNone/>
            </a:pPr>
            <a:r>
              <a:rPr lang="en-GB"/>
              <a:t>Gantt Chart</a:t>
            </a:r>
            <a:endParaRPr/>
          </a:p>
        </p:txBody>
      </p:sp>
      <p:sp>
        <p:nvSpPr>
          <p:cNvPr id="124" name="Google Shape;124;p7"/>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1000"/>
              </a:spcBef>
              <a:spcAft>
                <a:spcPts val="0"/>
              </a:spcAft>
              <a:buSzPts val="1800"/>
              <a:buNone/>
            </a:pPr>
            <a:r>
              <a:rPr lang="en-GB"/>
              <a:t>This chart helps the team understand our development plans.</a:t>
            </a:r>
            <a:endParaRPr/>
          </a:p>
        </p:txBody>
      </p:sp>
      <p:pic>
        <p:nvPicPr>
          <p:cNvPr id="125" name="Google Shape;125;p7"/>
          <p:cNvPicPr preferRelativeResize="0"/>
          <p:nvPr/>
        </p:nvPicPr>
        <p:blipFill rotWithShape="1">
          <a:blip r:embed="rId3">
            <a:alphaModFix/>
          </a:blip>
          <a:srcRect b="0" l="0" r="0" t="0"/>
          <a:stretch/>
        </p:blipFill>
        <p:spPr>
          <a:xfrm>
            <a:off x="838200" y="2469399"/>
            <a:ext cx="10041201" cy="1919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9" name="Shape 129"/>
        <p:cNvGrpSpPr/>
        <p:nvPr/>
      </p:nvGrpSpPr>
      <p:grpSpPr>
        <a:xfrm>
          <a:off x="0" y="0"/>
          <a:ext cx="0" cy="0"/>
          <a:chOff x="0" y="0"/>
          <a:chExt cx="0" cy="0"/>
        </a:xfrm>
      </p:grpSpPr>
      <p:sp>
        <p:nvSpPr>
          <p:cNvPr id="130" name="Google Shape;130;p8"/>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SzPts val="1800"/>
              <a:buNone/>
            </a:pPr>
            <a:r>
              <a:rPr lang="en-GB"/>
              <a:t>Making Time</a:t>
            </a:r>
            <a:endParaRPr/>
          </a:p>
        </p:txBody>
      </p:sp>
      <p:sp>
        <p:nvSpPr>
          <p:cNvPr id="131" name="Google Shape;131;p8"/>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1000"/>
              </a:spcBef>
              <a:spcAft>
                <a:spcPts val="0"/>
              </a:spcAft>
              <a:buSzPts val="1800"/>
              <a:buNone/>
            </a:pPr>
            <a:r>
              <a:rPr lang="en-GB">
                <a:solidFill>
                  <a:srgbClr val="FFFFFF"/>
                </a:solidFill>
              </a:rPr>
              <a:t>“What’s important about estimation, is that you need it to be as precise as possible, (so they need to be as close to the real deadline that you have in mind as possible) while at the same time stretched enough to be in the safe zone (further from that deadline so that it won’t mess up your planning).” [2]</a:t>
            </a:r>
            <a:endParaRPr>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5" name="Shape 135"/>
        <p:cNvGrpSpPr/>
        <p:nvPr/>
      </p:nvGrpSpPr>
      <p:grpSpPr>
        <a:xfrm>
          <a:off x="0" y="0"/>
          <a:ext cx="0" cy="0"/>
          <a:chOff x="0" y="0"/>
          <a:chExt cx="0" cy="0"/>
        </a:xfrm>
      </p:grpSpPr>
      <p:sp>
        <p:nvSpPr>
          <p:cNvPr id="136" name="Google Shape;136;p9"/>
          <p:cNvSpPr txBox="1"/>
          <p:nvPr>
            <p:ph type="title"/>
          </p:nvPr>
        </p:nvSpPr>
        <p:spPr>
          <a:xfrm>
            <a:off x="839788" y="365125"/>
            <a:ext cx="10515600" cy="13257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SzPts val="1800"/>
              <a:buNone/>
            </a:pPr>
            <a:r>
              <a:rPr lang="en-GB"/>
              <a:t>Team Communication</a:t>
            </a:r>
            <a:endParaRPr sz="2800"/>
          </a:p>
        </p:txBody>
      </p:sp>
      <p:sp>
        <p:nvSpPr>
          <p:cNvPr id="137" name="Google Shape;137;p9"/>
          <p:cNvSpPr txBox="1"/>
          <p:nvPr>
            <p:ph idx="3" type="body"/>
          </p:nvPr>
        </p:nvSpPr>
        <p:spPr>
          <a:xfrm>
            <a:off x="1264669" y="1690813"/>
            <a:ext cx="5183100" cy="823800"/>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1000"/>
              </a:spcBef>
              <a:spcAft>
                <a:spcPts val="0"/>
              </a:spcAft>
              <a:buSzPts val="2400"/>
              <a:buNone/>
            </a:pPr>
            <a:r>
              <a:rPr lang="en-GB"/>
              <a:t>Facebook Messenger [3]</a:t>
            </a:r>
            <a:endParaRPr/>
          </a:p>
        </p:txBody>
      </p:sp>
      <p:sp>
        <p:nvSpPr>
          <p:cNvPr id="138" name="Google Shape;138;p9"/>
          <p:cNvSpPr txBox="1"/>
          <p:nvPr>
            <p:ph idx="4" type="body"/>
          </p:nvPr>
        </p:nvSpPr>
        <p:spPr>
          <a:xfrm>
            <a:off x="839700" y="2505075"/>
            <a:ext cx="10515600" cy="3684600"/>
          </a:xfrm>
          <a:prstGeom prst="rect">
            <a:avLst/>
          </a:prstGeom>
          <a:noFill/>
          <a:ln>
            <a:noFill/>
          </a:ln>
        </p:spPr>
        <p:txBody>
          <a:bodyPr anchorCtr="0" anchor="t" bIns="45700" lIns="91425" spcFirstLastPara="1" rIns="91425" wrap="square" tIns="45700">
            <a:noAutofit/>
          </a:bodyPr>
          <a:lstStyle/>
          <a:p>
            <a:pPr indent="-342900" lvl="0" marL="457200" rtl="0" algn="l">
              <a:lnSpc>
                <a:spcPct val="90000"/>
              </a:lnSpc>
              <a:spcBef>
                <a:spcPts val="1000"/>
              </a:spcBef>
              <a:spcAft>
                <a:spcPts val="0"/>
              </a:spcAft>
              <a:buSzPts val="1800"/>
              <a:buChar char="•"/>
            </a:pPr>
            <a:r>
              <a:rPr lang="en-GB"/>
              <a:t>Don’t need a phone number, can search Facebook for people.</a:t>
            </a:r>
            <a:endParaRPr/>
          </a:p>
          <a:p>
            <a:pPr indent="-342900" lvl="0" marL="457200" rtl="0" algn="l">
              <a:lnSpc>
                <a:spcPct val="90000"/>
              </a:lnSpc>
              <a:spcBef>
                <a:spcPts val="0"/>
              </a:spcBef>
              <a:spcAft>
                <a:spcPts val="0"/>
              </a:spcAft>
              <a:buSzPts val="1800"/>
              <a:buChar char="•"/>
            </a:pPr>
            <a:r>
              <a:rPr lang="en-GB"/>
              <a:t>Fully integrated into Facebook allowing user to plan events using Facebook’s planning tools.</a:t>
            </a:r>
            <a:endParaRPr/>
          </a:p>
          <a:p>
            <a:pPr indent="-342900" lvl="0" marL="457200" rtl="0" algn="l">
              <a:lnSpc>
                <a:spcPct val="90000"/>
              </a:lnSpc>
              <a:spcBef>
                <a:spcPts val="0"/>
              </a:spcBef>
              <a:spcAft>
                <a:spcPts val="0"/>
              </a:spcAft>
              <a:buSzPts val="1800"/>
              <a:buChar char="•"/>
            </a:pPr>
            <a:r>
              <a:rPr lang="en-GB"/>
              <a:t>Comes with “Secret conversation” mode for extra encryption. [5]</a:t>
            </a:r>
            <a:endParaRPr/>
          </a:p>
        </p:txBody>
      </p:sp>
      <p:sp>
        <p:nvSpPr>
          <p:cNvPr id="139" name="Google Shape;139;p9"/>
          <p:cNvSpPr txBox="1"/>
          <p:nvPr/>
        </p:nvSpPr>
        <p:spPr>
          <a:xfrm>
            <a:off x="7904225" y="6189675"/>
            <a:ext cx="4365600" cy="8970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FFFFFF"/>
                </a:solidFill>
                <a:latin typeface="Calibri"/>
                <a:ea typeface="Calibri"/>
                <a:cs typeface="Calibri"/>
                <a:sym typeface="Calibri"/>
              </a:rPr>
              <a:t>Figure 1: Facebook Messenger logo owned by Facebook </a:t>
            </a:r>
            <a:r>
              <a:rPr b="0" i="0" lang="en-GB" sz="1100" u="sng" cap="none" strike="noStrike">
                <a:solidFill>
                  <a:schemeClr val="hlink"/>
                </a:solidFill>
                <a:latin typeface="Arial"/>
                <a:ea typeface="Arial"/>
                <a:cs typeface="Arial"/>
                <a:sym typeface="Arial"/>
                <a:hlinkClick r:id="rId3"/>
              </a:rPr>
              <a:t>https://en.facebookbrand.com/facebookapp/assets/messenger/</a:t>
            </a:r>
            <a:endParaRPr b="0" i="0" sz="1400" u="none" cap="none" strike="noStrike">
              <a:solidFill>
                <a:srgbClr val="FFFFFF"/>
              </a:solidFill>
              <a:latin typeface="Calibri"/>
              <a:ea typeface="Calibri"/>
              <a:cs typeface="Calibri"/>
              <a:sym typeface="Calibri"/>
            </a:endParaRPr>
          </a:p>
        </p:txBody>
      </p:sp>
      <p:pic>
        <p:nvPicPr>
          <p:cNvPr id="140" name="Google Shape;140;p9"/>
          <p:cNvPicPr preferRelativeResize="0"/>
          <p:nvPr/>
        </p:nvPicPr>
        <p:blipFill rotWithShape="1">
          <a:blip r:embed="rId4">
            <a:alphaModFix/>
          </a:blip>
          <a:srcRect b="0" l="0" r="0" t="0"/>
          <a:stretch/>
        </p:blipFill>
        <p:spPr>
          <a:xfrm>
            <a:off x="9979974" y="4362650"/>
            <a:ext cx="1750825" cy="17508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4" name="Shape 144"/>
        <p:cNvGrpSpPr/>
        <p:nvPr/>
      </p:nvGrpSpPr>
      <p:grpSpPr>
        <a:xfrm>
          <a:off x="0" y="0"/>
          <a:ext cx="0" cy="0"/>
          <a:chOff x="0" y="0"/>
          <a:chExt cx="0" cy="0"/>
        </a:xfrm>
      </p:grpSpPr>
      <p:sp>
        <p:nvSpPr>
          <p:cNvPr id="145" name="Google Shape;145;p10"/>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lang="en-GB"/>
              <a:t>Team Communication - Discord [1]</a:t>
            </a:r>
            <a:endParaRPr/>
          </a:p>
        </p:txBody>
      </p:sp>
      <p:sp>
        <p:nvSpPr>
          <p:cNvPr id="146" name="Google Shape;146;p10"/>
          <p:cNvSpPr txBox="1"/>
          <p:nvPr>
            <p:ph idx="1" type="body"/>
          </p:nvPr>
        </p:nvSpPr>
        <p:spPr>
          <a:xfrm>
            <a:off x="379089" y="1690825"/>
            <a:ext cx="9616500" cy="4351200"/>
          </a:xfrm>
          <a:prstGeom prst="rect">
            <a:avLst/>
          </a:prstGeom>
          <a:noFill/>
          <a:ln>
            <a:noFill/>
          </a:ln>
        </p:spPr>
        <p:txBody>
          <a:bodyPr anchorCtr="0" anchor="t" bIns="45700" lIns="91425" spcFirstLastPara="1" rIns="91425" wrap="square" tIns="45700">
            <a:normAutofit/>
          </a:bodyPr>
          <a:lstStyle/>
          <a:p>
            <a:pPr indent="0" lvl="0" marL="457200" rtl="0" algn="l">
              <a:lnSpc>
                <a:spcPct val="90000"/>
              </a:lnSpc>
              <a:spcBef>
                <a:spcPts val="0"/>
              </a:spcBef>
              <a:spcAft>
                <a:spcPts val="0"/>
              </a:spcAft>
              <a:buSzPts val="1800"/>
              <a:buNone/>
            </a:pPr>
            <a:r>
              <a:rPr lang="en-GB"/>
              <a:t>Despite being a gaming platform, </a:t>
            </a:r>
            <a:endParaRPr/>
          </a:p>
          <a:p>
            <a:pPr indent="0" lvl="0" marL="457200" rtl="0" algn="l">
              <a:lnSpc>
                <a:spcPct val="90000"/>
              </a:lnSpc>
              <a:spcBef>
                <a:spcPts val="0"/>
              </a:spcBef>
              <a:spcAft>
                <a:spcPts val="0"/>
              </a:spcAft>
              <a:buSzPts val="1800"/>
              <a:buNone/>
            </a:pPr>
            <a:r>
              <a:rPr lang="en-GB"/>
              <a:t>Discord is an incredibly effective option </a:t>
            </a:r>
            <a:endParaRPr/>
          </a:p>
          <a:p>
            <a:pPr indent="0" lvl="0" marL="457200" rtl="0" algn="l">
              <a:lnSpc>
                <a:spcPct val="90000"/>
              </a:lnSpc>
              <a:spcBef>
                <a:spcPts val="0"/>
              </a:spcBef>
              <a:spcAft>
                <a:spcPts val="0"/>
              </a:spcAft>
              <a:buSzPts val="1800"/>
              <a:buNone/>
            </a:pPr>
            <a:r>
              <a:rPr lang="en-GB"/>
              <a:t>for team communication. </a:t>
            </a:r>
            <a:endParaRPr/>
          </a:p>
          <a:p>
            <a:pPr indent="0" lvl="0" marL="0" rtl="0" algn="l">
              <a:lnSpc>
                <a:spcPct val="90000"/>
              </a:lnSpc>
              <a:spcBef>
                <a:spcPts val="0"/>
              </a:spcBef>
              <a:spcAft>
                <a:spcPts val="0"/>
              </a:spcAft>
              <a:buSzPts val="1800"/>
              <a:buNone/>
            </a:pPr>
            <a:r>
              <a:t/>
            </a:r>
            <a:endParaRPr/>
          </a:p>
          <a:p>
            <a:pPr indent="0" lvl="0" marL="457200" rtl="0" algn="l">
              <a:lnSpc>
                <a:spcPct val="90000"/>
              </a:lnSpc>
              <a:spcBef>
                <a:spcPts val="0"/>
              </a:spcBef>
              <a:spcAft>
                <a:spcPts val="0"/>
              </a:spcAft>
              <a:buSzPts val="1800"/>
              <a:buNone/>
            </a:pPr>
            <a:r>
              <a:rPr lang="en-GB"/>
              <a:t>It allows for in-client </a:t>
            </a:r>
            <a:endParaRPr/>
          </a:p>
          <a:p>
            <a:pPr indent="0" lvl="0" marL="457200" rtl="0" algn="l">
              <a:lnSpc>
                <a:spcPct val="90000"/>
              </a:lnSpc>
              <a:spcBef>
                <a:spcPts val="0"/>
              </a:spcBef>
              <a:spcAft>
                <a:spcPts val="0"/>
              </a:spcAft>
              <a:buSzPts val="1800"/>
              <a:buNone/>
            </a:pPr>
            <a:r>
              <a:rPr lang="en-GB"/>
              <a:t>file sharing, multiple text channels with options to prohibit certain people from viewing certain </a:t>
            </a:r>
            <a:endParaRPr/>
          </a:p>
          <a:p>
            <a:pPr indent="0" lvl="0" marL="457200" rtl="0" algn="l">
              <a:lnSpc>
                <a:spcPct val="90000"/>
              </a:lnSpc>
              <a:spcBef>
                <a:spcPts val="0"/>
              </a:spcBef>
              <a:spcAft>
                <a:spcPts val="0"/>
              </a:spcAft>
              <a:buSzPts val="1800"/>
              <a:buNone/>
            </a:pPr>
            <a:r>
              <a:rPr lang="en-GB"/>
              <a:t>channels, making for easy moderation. </a:t>
            </a:r>
            <a:endParaRPr/>
          </a:p>
          <a:p>
            <a:pPr indent="0" lvl="0" marL="457200" rtl="0" algn="l">
              <a:lnSpc>
                <a:spcPct val="90000"/>
              </a:lnSpc>
              <a:spcBef>
                <a:spcPts val="0"/>
              </a:spcBef>
              <a:spcAft>
                <a:spcPts val="0"/>
              </a:spcAft>
              <a:buSzPts val="1800"/>
              <a:buNone/>
            </a:pPr>
            <a:r>
              <a:t/>
            </a:r>
            <a:endParaRPr/>
          </a:p>
          <a:p>
            <a:pPr indent="0" lvl="0" marL="457200" rtl="0" algn="l">
              <a:lnSpc>
                <a:spcPct val="90000"/>
              </a:lnSpc>
              <a:spcBef>
                <a:spcPts val="0"/>
              </a:spcBef>
              <a:spcAft>
                <a:spcPts val="0"/>
              </a:spcAft>
              <a:buSzPts val="1800"/>
              <a:buNone/>
            </a:pPr>
            <a:r>
              <a:rPr lang="en-GB"/>
              <a:t>Discord also allows for admins to distribute roles</a:t>
            </a:r>
            <a:endParaRPr/>
          </a:p>
          <a:p>
            <a:pPr indent="0" lvl="0" marL="457200" rtl="0" algn="l">
              <a:lnSpc>
                <a:spcPct val="90000"/>
              </a:lnSpc>
              <a:spcBef>
                <a:spcPts val="0"/>
              </a:spcBef>
              <a:spcAft>
                <a:spcPts val="0"/>
              </a:spcAft>
              <a:buSzPts val="1800"/>
              <a:buNone/>
            </a:pPr>
            <a:r>
              <a:rPr lang="en-GB"/>
              <a:t>making it easier to contact certain groups (Artists,</a:t>
            </a:r>
            <a:endParaRPr/>
          </a:p>
          <a:p>
            <a:pPr indent="0" lvl="0" marL="457200" rtl="0" algn="l">
              <a:lnSpc>
                <a:spcPct val="90000"/>
              </a:lnSpc>
              <a:spcBef>
                <a:spcPts val="0"/>
              </a:spcBef>
              <a:spcAft>
                <a:spcPts val="0"/>
              </a:spcAft>
              <a:buSzPts val="1800"/>
              <a:buNone/>
            </a:pPr>
            <a:r>
              <a:rPr lang="en-GB"/>
              <a:t>coders, etc.)</a:t>
            </a:r>
            <a:endParaRPr/>
          </a:p>
        </p:txBody>
      </p:sp>
      <p:pic>
        <p:nvPicPr>
          <p:cNvPr id="147" name="Google Shape;147;p10"/>
          <p:cNvPicPr preferRelativeResize="0"/>
          <p:nvPr/>
        </p:nvPicPr>
        <p:blipFill rotWithShape="1">
          <a:blip r:embed="rId3">
            <a:alphaModFix/>
          </a:blip>
          <a:srcRect b="0" l="0" r="0" t="0"/>
          <a:stretch/>
        </p:blipFill>
        <p:spPr>
          <a:xfrm>
            <a:off x="8191360" y="4313801"/>
            <a:ext cx="3721550" cy="2235815"/>
          </a:xfrm>
          <a:prstGeom prst="rect">
            <a:avLst/>
          </a:prstGeom>
          <a:noFill/>
          <a:ln>
            <a:noFill/>
          </a:ln>
        </p:spPr>
      </p:pic>
      <p:pic>
        <p:nvPicPr>
          <p:cNvPr id="148" name="Google Shape;148;p10"/>
          <p:cNvPicPr preferRelativeResize="0"/>
          <p:nvPr/>
        </p:nvPicPr>
        <p:blipFill rotWithShape="1">
          <a:blip r:embed="rId4">
            <a:alphaModFix/>
          </a:blip>
          <a:srcRect b="0" l="0" r="0" t="0"/>
          <a:stretch/>
        </p:blipFill>
        <p:spPr>
          <a:xfrm>
            <a:off x="6650048" y="1840051"/>
            <a:ext cx="2993450" cy="1830050"/>
          </a:xfrm>
          <a:prstGeom prst="rect">
            <a:avLst/>
          </a:prstGeom>
          <a:noFill/>
          <a:ln>
            <a:noFill/>
          </a:ln>
        </p:spPr>
      </p:pic>
      <p:sp>
        <p:nvSpPr>
          <p:cNvPr id="149" name="Google Shape;149;p10"/>
          <p:cNvSpPr txBox="1"/>
          <p:nvPr/>
        </p:nvSpPr>
        <p:spPr>
          <a:xfrm>
            <a:off x="8422400" y="1307125"/>
            <a:ext cx="3956400" cy="383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FFFFFF"/>
                </a:solidFill>
                <a:latin typeface="Calibri"/>
                <a:ea typeface="Calibri"/>
                <a:cs typeface="Calibri"/>
                <a:sym typeface="Calibri"/>
              </a:rPr>
              <a:t>Figure 2:  Discord logo owned by Discord</a:t>
            </a:r>
            <a:r>
              <a:rPr b="0" i="0" lang="en-GB" sz="1100" u="none" cap="none" strike="noStrike">
                <a:solidFill>
                  <a:srgbClr val="FFFFFF"/>
                </a:solidFill>
                <a:latin typeface="Arial"/>
                <a:ea typeface="Arial"/>
                <a:cs typeface="Arial"/>
                <a:sym typeface="Arial"/>
              </a:rPr>
              <a:t> </a:t>
            </a:r>
            <a:r>
              <a:rPr b="0" i="0" lang="en-GB" sz="1100" u="sng" cap="none" strike="noStrike">
                <a:solidFill>
                  <a:schemeClr val="hlink"/>
                </a:solidFill>
                <a:latin typeface="Arial"/>
                <a:ea typeface="Arial"/>
                <a:cs typeface="Arial"/>
                <a:sym typeface="Arial"/>
                <a:hlinkClick r:id="rId5"/>
              </a:rPr>
              <a:t>https://discordapp.com/branding</a:t>
            </a:r>
            <a:endParaRPr b="0" i="0" sz="1400" u="none" cap="none" strike="noStrike">
              <a:solidFill>
                <a:srgbClr val="FFFFFF"/>
              </a:solidFill>
              <a:latin typeface="Calibri"/>
              <a:ea typeface="Calibri"/>
              <a:cs typeface="Calibri"/>
              <a:sym typeface="Calibri"/>
            </a:endParaRPr>
          </a:p>
        </p:txBody>
      </p:sp>
      <p:pic>
        <p:nvPicPr>
          <p:cNvPr id="150" name="Google Shape;150;p10"/>
          <p:cNvPicPr preferRelativeResize="0"/>
          <p:nvPr/>
        </p:nvPicPr>
        <p:blipFill rotWithShape="1">
          <a:blip r:embed="rId6">
            <a:alphaModFix/>
          </a:blip>
          <a:srcRect b="3620" l="-3550" r="3550" t="-3620"/>
          <a:stretch/>
        </p:blipFill>
        <p:spPr>
          <a:xfrm>
            <a:off x="9345997" y="32400"/>
            <a:ext cx="1490225" cy="14598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4" name="Shape 154"/>
        <p:cNvGrpSpPr/>
        <p:nvPr/>
      </p:nvGrpSpPr>
      <p:grpSpPr>
        <a:xfrm>
          <a:off x="0" y="0"/>
          <a:ext cx="0" cy="0"/>
          <a:chOff x="0" y="0"/>
          <a:chExt cx="0" cy="0"/>
        </a:xfrm>
      </p:grpSpPr>
      <p:sp>
        <p:nvSpPr>
          <p:cNvPr id="155" name="Google Shape;155;p11"/>
          <p:cNvSpPr txBox="1"/>
          <p:nvPr>
            <p:ph type="ctrTitle"/>
          </p:nvPr>
        </p:nvSpPr>
        <p:spPr>
          <a:xfrm>
            <a:off x="1524000" y="-858837"/>
            <a:ext cx="9144000" cy="2387700"/>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SzPts val="6000"/>
              <a:buNone/>
            </a:pPr>
            <a:r>
              <a:rPr lang="en-GB"/>
              <a:t>Conclusion</a:t>
            </a:r>
            <a:endParaRPr/>
          </a:p>
        </p:txBody>
      </p:sp>
      <p:sp>
        <p:nvSpPr>
          <p:cNvPr id="156" name="Google Shape;156;p11"/>
          <p:cNvSpPr txBox="1"/>
          <p:nvPr>
            <p:ph idx="1" type="subTitle"/>
          </p:nvPr>
        </p:nvSpPr>
        <p:spPr>
          <a:xfrm>
            <a:off x="1524000" y="2078070"/>
            <a:ext cx="9144000" cy="4395000"/>
          </a:xfrm>
          <a:prstGeom prst="rect">
            <a:avLst/>
          </a:prstGeom>
          <a:noFill/>
          <a:ln>
            <a:noFill/>
          </a:ln>
        </p:spPr>
        <p:txBody>
          <a:bodyPr anchorCtr="0" anchor="t" bIns="45700" lIns="91425" spcFirstLastPara="1" rIns="91425" wrap="square" tIns="45700">
            <a:noAutofit/>
          </a:bodyPr>
          <a:lstStyle/>
          <a:p>
            <a:pPr indent="-457200" lvl="0" marL="457200" rtl="0" algn="ctr">
              <a:lnSpc>
                <a:spcPct val="200000"/>
              </a:lnSpc>
              <a:spcBef>
                <a:spcPts val="1000"/>
              </a:spcBef>
              <a:spcAft>
                <a:spcPts val="0"/>
              </a:spcAft>
              <a:buSzPts val="3600"/>
              <a:buChar char="●"/>
            </a:pPr>
            <a:r>
              <a:rPr lang="en-GB" sz="3600"/>
              <a:t>Leave enough room for error while planning.</a:t>
            </a:r>
            <a:endParaRPr sz="3600"/>
          </a:p>
          <a:p>
            <a:pPr indent="-457200" lvl="0" marL="457200" rtl="0" algn="ctr">
              <a:lnSpc>
                <a:spcPct val="200000"/>
              </a:lnSpc>
              <a:spcBef>
                <a:spcPts val="0"/>
              </a:spcBef>
              <a:spcAft>
                <a:spcPts val="0"/>
              </a:spcAft>
              <a:buSzPts val="3600"/>
              <a:buChar char="●"/>
            </a:pPr>
            <a:r>
              <a:rPr lang="en-GB" sz="3600"/>
              <a:t>Have a strong form of communication</a:t>
            </a:r>
            <a:endParaRPr sz="3600"/>
          </a:p>
          <a:p>
            <a:pPr indent="-457200" lvl="0" marL="457200" rtl="0" algn="ctr">
              <a:lnSpc>
                <a:spcPct val="90000"/>
              </a:lnSpc>
              <a:spcBef>
                <a:spcPts val="0"/>
              </a:spcBef>
              <a:spcAft>
                <a:spcPts val="0"/>
              </a:spcAft>
              <a:buSzPts val="3600"/>
              <a:buChar char="●"/>
            </a:pPr>
            <a:r>
              <a:rPr lang="en-GB" sz="3600"/>
              <a:t>Keep track of EVERYTHING your team does and plan ahead</a:t>
            </a:r>
            <a:endParaRPr sz="36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0" name="Shape 160"/>
        <p:cNvGrpSpPr/>
        <p:nvPr/>
      </p:nvGrpSpPr>
      <p:grpSpPr>
        <a:xfrm>
          <a:off x="0" y="0"/>
          <a:ext cx="0" cy="0"/>
          <a:chOff x="0" y="0"/>
          <a:chExt cx="0" cy="0"/>
        </a:xfrm>
      </p:grpSpPr>
      <p:sp>
        <p:nvSpPr>
          <p:cNvPr id="161" name="Google Shape;161;p12"/>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SzPts val="1800"/>
              <a:buNone/>
            </a:pPr>
            <a:r>
              <a:rPr lang="en-GB"/>
              <a:t>References</a:t>
            </a:r>
            <a:endParaRPr/>
          </a:p>
        </p:txBody>
      </p:sp>
      <p:sp>
        <p:nvSpPr>
          <p:cNvPr id="162" name="Google Shape;162;p12"/>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1000"/>
              </a:spcBef>
              <a:spcAft>
                <a:spcPts val="0"/>
              </a:spcAft>
              <a:buSzPts val="1800"/>
              <a:buNone/>
            </a:pPr>
            <a:r>
              <a:rPr lang="en-GB" sz="2400"/>
              <a:t>[1] Discord Home Page: </a:t>
            </a:r>
            <a:r>
              <a:rPr lang="en-GB" sz="2400" u="sng">
                <a:solidFill>
                  <a:schemeClr val="hlink"/>
                </a:solidFill>
                <a:latin typeface="Arial"/>
                <a:ea typeface="Arial"/>
                <a:cs typeface="Arial"/>
                <a:sym typeface="Arial"/>
                <a:hlinkClick r:id="rId3"/>
              </a:rPr>
              <a:t>https://discordapp.com/</a:t>
            </a:r>
            <a:endParaRPr sz="2400"/>
          </a:p>
          <a:p>
            <a:pPr indent="0" lvl="0" marL="0" rtl="0" algn="l">
              <a:lnSpc>
                <a:spcPct val="90000"/>
              </a:lnSpc>
              <a:spcBef>
                <a:spcPts val="1000"/>
              </a:spcBef>
              <a:spcAft>
                <a:spcPts val="0"/>
              </a:spcAft>
              <a:buSzPts val="1800"/>
              <a:buNone/>
            </a:pPr>
            <a:r>
              <a:rPr lang="en-GB" sz="2400"/>
              <a:t>[2] Estimating your efforts: better safe than sorry, Pavel Aramyan </a:t>
            </a:r>
            <a:r>
              <a:rPr lang="en-GB" sz="2400" u="sng">
                <a:solidFill>
                  <a:schemeClr val="hlink"/>
                </a:solidFill>
                <a:latin typeface="Arial"/>
                <a:ea typeface="Arial"/>
                <a:cs typeface="Arial"/>
                <a:sym typeface="Arial"/>
                <a:hlinkClick r:id="rId4"/>
              </a:rPr>
              <a:t>https://explore.easyprojects.net/blog/estimating-your-efforts-better-safe-than-sorry</a:t>
            </a:r>
            <a:endParaRPr sz="2400"/>
          </a:p>
          <a:p>
            <a:pPr indent="0" lvl="0" marL="0" rtl="0" algn="l">
              <a:lnSpc>
                <a:spcPct val="90000"/>
              </a:lnSpc>
              <a:spcBef>
                <a:spcPts val="1000"/>
              </a:spcBef>
              <a:spcAft>
                <a:spcPts val="0"/>
              </a:spcAft>
              <a:buSzPts val="1800"/>
              <a:buNone/>
            </a:pPr>
            <a:r>
              <a:rPr lang="en-GB" sz="2400"/>
              <a:t>[3] Facebook Messenger: </a:t>
            </a:r>
            <a:r>
              <a:rPr lang="en-GB" sz="2400" u="sng">
                <a:solidFill>
                  <a:schemeClr val="hlink"/>
                </a:solidFill>
                <a:latin typeface="Arial"/>
                <a:ea typeface="Arial"/>
                <a:cs typeface="Arial"/>
                <a:sym typeface="Arial"/>
                <a:hlinkClick r:id="rId5"/>
              </a:rPr>
              <a:t>https://www.messenger.com/features</a:t>
            </a:r>
            <a:endParaRPr sz="2400"/>
          </a:p>
          <a:p>
            <a:pPr indent="0" lvl="0" marL="0" rtl="0" algn="l">
              <a:lnSpc>
                <a:spcPct val="90000"/>
              </a:lnSpc>
              <a:spcBef>
                <a:spcPts val="1000"/>
              </a:spcBef>
              <a:spcAft>
                <a:spcPts val="0"/>
              </a:spcAft>
              <a:buSzPts val="1800"/>
              <a:buNone/>
            </a:pPr>
            <a:r>
              <a:rPr lang="en-GB" sz="2400"/>
              <a:t>[4] Using Google Drive: </a:t>
            </a:r>
            <a:r>
              <a:rPr lang="en-GB" sz="2400" u="sng">
                <a:solidFill>
                  <a:schemeClr val="hlink"/>
                </a:solidFill>
                <a:hlinkClick r:id="rId6"/>
              </a:rPr>
              <a:t>https://www.google.com/drive/using-drive/</a:t>
            </a:r>
            <a:endParaRPr sz="2400"/>
          </a:p>
          <a:p>
            <a:pPr indent="0" lvl="0" marL="0" rtl="0" algn="l">
              <a:lnSpc>
                <a:spcPct val="90000"/>
              </a:lnSpc>
              <a:spcBef>
                <a:spcPts val="1000"/>
              </a:spcBef>
              <a:spcAft>
                <a:spcPts val="0"/>
              </a:spcAft>
              <a:buSzPts val="1800"/>
              <a:buNone/>
            </a:pPr>
            <a:r>
              <a:rPr lang="en-GB" sz="2400"/>
              <a:t>[5] Help with secret conversations, Facebook: </a:t>
            </a:r>
            <a:r>
              <a:rPr lang="en-GB" sz="2400" u="sng">
                <a:solidFill>
                  <a:schemeClr val="hlink"/>
                </a:solidFill>
                <a:hlinkClick r:id="rId7"/>
              </a:rPr>
              <a:t>https://m.facebook.com/help/messenger-app/1084673321594605?helpref=uf_permalink</a:t>
            </a:r>
            <a:endParaRPr sz="2400"/>
          </a:p>
          <a:p>
            <a:pPr indent="0" lvl="0" marL="0" rtl="0" algn="l">
              <a:lnSpc>
                <a:spcPct val="90000"/>
              </a:lnSpc>
              <a:spcBef>
                <a:spcPts val="1000"/>
              </a:spcBef>
              <a:spcAft>
                <a:spcPts val="0"/>
              </a:spcAft>
              <a:buSzPts val="1800"/>
              <a:buNone/>
            </a:pPr>
            <a:r>
              <a:t/>
            </a:r>
            <a:endParaRPr sz="24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Custom 1">
      <a:dk1>
        <a:srgbClr val="FFFFFF"/>
      </a:dk1>
      <a:lt1>
        <a:srgbClr val="262626"/>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