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8" r:id="rId3"/>
    <p:sldId id="257" r:id="rId4"/>
    <p:sldId id="259" r:id="rId5"/>
    <p:sldId id="260" r:id="rId6"/>
    <p:sldId id="262" r:id="rId7"/>
    <p:sldId id="263" r:id="rId8"/>
    <p:sldId id="264" r:id="rId9"/>
    <p:sldId id="261"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 Hough" initials="sH" lastIdx="1" clrIdx="0">
    <p:extLst>
      <p:ext uri="{19B8F6BF-5375-455C-9EA6-DF929625EA0E}">
        <p15:presenceInfo xmlns:p15="http://schemas.microsoft.com/office/powerpoint/2012/main" userId="907183001bdae0d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4771CA-0862-4736-89F8-9FF20B61E6E2}" v="75" dt="2021-01-14T16:53:41.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1" autoAdjust="0"/>
    <p:restoredTop sz="94660"/>
  </p:normalViewPr>
  <p:slideViewPr>
    <p:cSldViewPr snapToGrid="0">
      <p:cViewPr>
        <p:scale>
          <a:sx n="66" d="100"/>
          <a:sy n="66" d="100"/>
        </p:scale>
        <p:origin x="560"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14T16:49:20.352"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775F07-5F7E-460F-9035-CBEDEFB312B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1C3EABE-F442-48CF-A2E2-605E77FE0EFB}">
      <dgm:prSet/>
      <dgm:spPr/>
      <dgm:t>
        <a:bodyPr/>
        <a:lstStyle/>
        <a:p>
          <a:r>
            <a:rPr lang="en-US"/>
            <a:t>-Story Sacks are often used in the Early years setting, mainly in the foundation Phase</a:t>
          </a:r>
        </a:p>
      </dgm:t>
    </dgm:pt>
    <dgm:pt modelId="{94A476D2-7818-4DC6-ADA1-CB2DA5BB2273}" type="parTrans" cxnId="{FBC5423A-6792-4AD8-89EB-37F7777BDBCD}">
      <dgm:prSet/>
      <dgm:spPr/>
      <dgm:t>
        <a:bodyPr/>
        <a:lstStyle/>
        <a:p>
          <a:endParaRPr lang="en-US"/>
        </a:p>
      </dgm:t>
    </dgm:pt>
    <dgm:pt modelId="{42BECFB9-54C1-4D3F-B166-18419A1B5E06}" type="sibTrans" cxnId="{FBC5423A-6792-4AD8-89EB-37F7777BDBCD}">
      <dgm:prSet/>
      <dgm:spPr/>
      <dgm:t>
        <a:bodyPr/>
        <a:lstStyle/>
        <a:p>
          <a:endParaRPr lang="en-US"/>
        </a:p>
      </dgm:t>
    </dgm:pt>
    <dgm:pt modelId="{D255CFC4-5D6C-4094-81C0-8B848DA6DBB6}">
      <dgm:prSet/>
      <dgm:spPr/>
      <dgm:t>
        <a:bodyPr/>
        <a:lstStyle/>
        <a:p>
          <a:r>
            <a:rPr lang="en-US"/>
            <a:t>-Included in the Story Sack are a story book with a variety of props, puppets and games relevant to the story.</a:t>
          </a:r>
        </a:p>
      </dgm:t>
    </dgm:pt>
    <dgm:pt modelId="{D7666504-24ED-4CEF-8653-D956CC53F8B5}" type="parTrans" cxnId="{2F749EBB-1362-41F8-8051-4B91426D7537}">
      <dgm:prSet/>
      <dgm:spPr/>
      <dgm:t>
        <a:bodyPr/>
        <a:lstStyle/>
        <a:p>
          <a:endParaRPr lang="en-US"/>
        </a:p>
      </dgm:t>
    </dgm:pt>
    <dgm:pt modelId="{E769875A-FDA5-4E89-9B7A-2F6EB9907DE1}" type="sibTrans" cxnId="{2F749EBB-1362-41F8-8051-4B91426D7537}">
      <dgm:prSet/>
      <dgm:spPr/>
      <dgm:t>
        <a:bodyPr/>
        <a:lstStyle/>
        <a:p>
          <a:endParaRPr lang="en-US"/>
        </a:p>
      </dgm:t>
    </dgm:pt>
    <dgm:pt modelId="{4DC47285-8336-4384-A1FF-6F778CA030C4}">
      <dgm:prSet/>
      <dgm:spPr/>
      <dgm:t>
        <a:bodyPr/>
        <a:lstStyle/>
        <a:p>
          <a:r>
            <a:rPr lang="en-US"/>
            <a:t>-Many children benefit from this visual method which encourages them to get involved with the story, meaning that they are able to use the vocabulary in a more practical way.</a:t>
          </a:r>
        </a:p>
      </dgm:t>
    </dgm:pt>
    <dgm:pt modelId="{EE17118F-F87F-48F2-A57B-D626722FCBB4}" type="parTrans" cxnId="{2AB3696F-0CA3-41DF-A29E-A41E4DED76FA}">
      <dgm:prSet/>
      <dgm:spPr/>
      <dgm:t>
        <a:bodyPr/>
        <a:lstStyle/>
        <a:p>
          <a:endParaRPr lang="en-US"/>
        </a:p>
      </dgm:t>
    </dgm:pt>
    <dgm:pt modelId="{2FBF0B08-1C93-49C2-B9FF-027ED0D3BC11}" type="sibTrans" cxnId="{2AB3696F-0CA3-41DF-A29E-A41E4DED76FA}">
      <dgm:prSet/>
      <dgm:spPr/>
      <dgm:t>
        <a:bodyPr/>
        <a:lstStyle/>
        <a:p>
          <a:endParaRPr lang="en-US"/>
        </a:p>
      </dgm:t>
    </dgm:pt>
    <dgm:pt modelId="{39A6B715-A5B2-446F-90DD-3A2ECC6C16D8}" type="pres">
      <dgm:prSet presAssocID="{73775F07-5F7E-460F-9035-CBEDEFB312B0}" presName="linear" presStyleCnt="0">
        <dgm:presLayoutVars>
          <dgm:animLvl val="lvl"/>
          <dgm:resizeHandles val="exact"/>
        </dgm:presLayoutVars>
      </dgm:prSet>
      <dgm:spPr/>
    </dgm:pt>
    <dgm:pt modelId="{08DD2F04-7100-440C-A86F-1E553661CB31}" type="pres">
      <dgm:prSet presAssocID="{A1C3EABE-F442-48CF-A2E2-605E77FE0EFB}" presName="parentText" presStyleLbl="node1" presStyleIdx="0" presStyleCnt="3">
        <dgm:presLayoutVars>
          <dgm:chMax val="0"/>
          <dgm:bulletEnabled val="1"/>
        </dgm:presLayoutVars>
      </dgm:prSet>
      <dgm:spPr/>
    </dgm:pt>
    <dgm:pt modelId="{C1641BB7-E5D6-4C63-94C5-DAE41206883A}" type="pres">
      <dgm:prSet presAssocID="{42BECFB9-54C1-4D3F-B166-18419A1B5E06}" presName="spacer" presStyleCnt="0"/>
      <dgm:spPr/>
    </dgm:pt>
    <dgm:pt modelId="{95C81407-60B0-48BB-A38A-EC0D6C4447CB}" type="pres">
      <dgm:prSet presAssocID="{D255CFC4-5D6C-4094-81C0-8B848DA6DBB6}" presName="parentText" presStyleLbl="node1" presStyleIdx="1" presStyleCnt="3">
        <dgm:presLayoutVars>
          <dgm:chMax val="0"/>
          <dgm:bulletEnabled val="1"/>
        </dgm:presLayoutVars>
      </dgm:prSet>
      <dgm:spPr/>
    </dgm:pt>
    <dgm:pt modelId="{1D2B6445-60B0-4E2E-82D1-CEF73DBD2B17}" type="pres">
      <dgm:prSet presAssocID="{E769875A-FDA5-4E89-9B7A-2F6EB9907DE1}" presName="spacer" presStyleCnt="0"/>
      <dgm:spPr/>
    </dgm:pt>
    <dgm:pt modelId="{174CB500-6793-4DA9-B072-7CE348B7A445}" type="pres">
      <dgm:prSet presAssocID="{4DC47285-8336-4384-A1FF-6F778CA030C4}" presName="parentText" presStyleLbl="node1" presStyleIdx="2" presStyleCnt="3">
        <dgm:presLayoutVars>
          <dgm:chMax val="0"/>
          <dgm:bulletEnabled val="1"/>
        </dgm:presLayoutVars>
      </dgm:prSet>
      <dgm:spPr/>
    </dgm:pt>
  </dgm:ptLst>
  <dgm:cxnLst>
    <dgm:cxn modelId="{FBC5423A-6792-4AD8-89EB-37F7777BDBCD}" srcId="{73775F07-5F7E-460F-9035-CBEDEFB312B0}" destId="{A1C3EABE-F442-48CF-A2E2-605E77FE0EFB}" srcOrd="0" destOrd="0" parTransId="{94A476D2-7818-4DC6-ADA1-CB2DA5BB2273}" sibTransId="{42BECFB9-54C1-4D3F-B166-18419A1B5E06}"/>
    <dgm:cxn modelId="{A4BD2E5D-76D7-44C7-B80E-BF0321013295}" type="presOf" srcId="{73775F07-5F7E-460F-9035-CBEDEFB312B0}" destId="{39A6B715-A5B2-446F-90DD-3A2ECC6C16D8}" srcOrd="0" destOrd="0" presId="urn:microsoft.com/office/officeart/2005/8/layout/vList2"/>
    <dgm:cxn modelId="{2AB3696F-0CA3-41DF-A29E-A41E4DED76FA}" srcId="{73775F07-5F7E-460F-9035-CBEDEFB312B0}" destId="{4DC47285-8336-4384-A1FF-6F778CA030C4}" srcOrd="2" destOrd="0" parTransId="{EE17118F-F87F-48F2-A57B-D626722FCBB4}" sibTransId="{2FBF0B08-1C93-49C2-B9FF-027ED0D3BC11}"/>
    <dgm:cxn modelId="{EFB0D691-DB66-4BAB-9247-7302A79F8856}" type="presOf" srcId="{D255CFC4-5D6C-4094-81C0-8B848DA6DBB6}" destId="{95C81407-60B0-48BB-A38A-EC0D6C4447CB}" srcOrd="0" destOrd="0" presId="urn:microsoft.com/office/officeart/2005/8/layout/vList2"/>
    <dgm:cxn modelId="{2F749EBB-1362-41F8-8051-4B91426D7537}" srcId="{73775F07-5F7E-460F-9035-CBEDEFB312B0}" destId="{D255CFC4-5D6C-4094-81C0-8B848DA6DBB6}" srcOrd="1" destOrd="0" parTransId="{D7666504-24ED-4CEF-8653-D956CC53F8B5}" sibTransId="{E769875A-FDA5-4E89-9B7A-2F6EB9907DE1}"/>
    <dgm:cxn modelId="{EE1360CC-A53E-4173-98D8-4F8BC571048C}" type="presOf" srcId="{A1C3EABE-F442-48CF-A2E2-605E77FE0EFB}" destId="{08DD2F04-7100-440C-A86F-1E553661CB31}" srcOrd="0" destOrd="0" presId="urn:microsoft.com/office/officeart/2005/8/layout/vList2"/>
    <dgm:cxn modelId="{5C9053D4-26C2-4792-AD39-9FBE2445EC56}" type="presOf" srcId="{4DC47285-8336-4384-A1FF-6F778CA030C4}" destId="{174CB500-6793-4DA9-B072-7CE348B7A445}" srcOrd="0" destOrd="0" presId="urn:microsoft.com/office/officeart/2005/8/layout/vList2"/>
    <dgm:cxn modelId="{0909CC16-6D1D-4C38-9783-91F6CA547D22}" type="presParOf" srcId="{39A6B715-A5B2-446F-90DD-3A2ECC6C16D8}" destId="{08DD2F04-7100-440C-A86F-1E553661CB31}" srcOrd="0" destOrd="0" presId="urn:microsoft.com/office/officeart/2005/8/layout/vList2"/>
    <dgm:cxn modelId="{4158DA75-8922-40F8-95AC-47A3A9107FB3}" type="presParOf" srcId="{39A6B715-A5B2-446F-90DD-3A2ECC6C16D8}" destId="{C1641BB7-E5D6-4C63-94C5-DAE41206883A}" srcOrd="1" destOrd="0" presId="urn:microsoft.com/office/officeart/2005/8/layout/vList2"/>
    <dgm:cxn modelId="{210A1DCC-D0B7-4FDF-BF12-1ACA9776D463}" type="presParOf" srcId="{39A6B715-A5B2-446F-90DD-3A2ECC6C16D8}" destId="{95C81407-60B0-48BB-A38A-EC0D6C4447CB}" srcOrd="2" destOrd="0" presId="urn:microsoft.com/office/officeart/2005/8/layout/vList2"/>
    <dgm:cxn modelId="{7AA1ACE0-D00E-432D-801F-9CC7D7C5B198}" type="presParOf" srcId="{39A6B715-A5B2-446F-90DD-3A2ECC6C16D8}" destId="{1D2B6445-60B0-4E2E-82D1-CEF73DBD2B17}" srcOrd="3" destOrd="0" presId="urn:microsoft.com/office/officeart/2005/8/layout/vList2"/>
    <dgm:cxn modelId="{C2238130-71FD-4DE3-BC45-40EC4DF3291C}" type="presParOf" srcId="{39A6B715-A5B2-446F-90DD-3A2ECC6C16D8}" destId="{174CB500-6793-4DA9-B072-7CE348B7A44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D2F04-7100-440C-A86F-1E553661CB31}">
      <dsp:nvSpPr>
        <dsp:cNvPr id="0" name=""/>
        <dsp:cNvSpPr/>
      </dsp:nvSpPr>
      <dsp:spPr>
        <a:xfrm>
          <a:off x="0" y="23175"/>
          <a:ext cx="6281998"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-Story Sacks are often used in the Early years setting, mainly in the foundation Phase</a:t>
          </a:r>
        </a:p>
      </dsp:txBody>
      <dsp:txXfrm>
        <a:off x="57347" y="80522"/>
        <a:ext cx="6167304" cy="1060059"/>
      </dsp:txXfrm>
    </dsp:sp>
    <dsp:sp modelId="{95C81407-60B0-48BB-A38A-EC0D6C4447CB}">
      <dsp:nvSpPr>
        <dsp:cNvPr id="0" name=""/>
        <dsp:cNvSpPr/>
      </dsp:nvSpPr>
      <dsp:spPr>
        <a:xfrm>
          <a:off x="0" y="1238248"/>
          <a:ext cx="6281998"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-Included in the Story Sack are a story book with a variety of props, puppets and games relevant to the story.</a:t>
          </a:r>
        </a:p>
      </dsp:txBody>
      <dsp:txXfrm>
        <a:off x="57347" y="1295595"/>
        <a:ext cx="6167304" cy="1060059"/>
      </dsp:txXfrm>
    </dsp:sp>
    <dsp:sp modelId="{174CB500-6793-4DA9-B072-7CE348B7A445}">
      <dsp:nvSpPr>
        <dsp:cNvPr id="0" name=""/>
        <dsp:cNvSpPr/>
      </dsp:nvSpPr>
      <dsp:spPr>
        <a:xfrm>
          <a:off x="0" y="2453321"/>
          <a:ext cx="6281998"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-Many children benefit from this visual method which encourages them to get involved with the story, meaning that they are able to use the vocabulary in a more practical way.</a:t>
          </a:r>
        </a:p>
      </dsp:txBody>
      <dsp:txXfrm>
        <a:off x="57347" y="2510668"/>
        <a:ext cx="6167304" cy="10600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1/14/2021</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432534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1/14/2021</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66990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1/14/2021</a:t>
            </a:fld>
            <a:endParaRPr lang="en-US" dirty="0"/>
          </a:p>
        </p:txBody>
      </p:sp>
    </p:spTree>
    <p:extLst>
      <p:ext uri="{BB962C8B-B14F-4D97-AF65-F5344CB8AC3E}">
        <p14:creationId xmlns:p14="http://schemas.microsoft.com/office/powerpoint/2010/main" val="2888457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1/14/2021</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1078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1/14/2021</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92605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1/14/2021</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47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1/14/2021</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41882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1/14/2021</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38909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1/14/2021</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01221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1/14/2021</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19603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1/14/2021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5529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1/14/2021</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651081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ffordshire.gov.uk/Libraries/Schools-Library-Service/Resources/Storysacks.aspx" TargetMode="External"/><Relationship Id="rId2" Type="http://schemas.openxmlformats.org/officeDocument/2006/relationships/hyperlink" Target="https://gov.wales/education-skills" TargetMode="External"/><Relationship Id="rId1" Type="http://schemas.openxmlformats.org/officeDocument/2006/relationships/slideLayout" Target="../slideLayouts/slideLayout2.xml"/><Relationship Id="rId4" Type="http://schemas.openxmlformats.org/officeDocument/2006/relationships/hyperlink" Target="http://www.childs-play.com/teacher-zone/what_is_a_storyshac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7830A2E-20F0-4AE7-8AA5-62C4D6A282F0}"/>
              </a:ext>
            </a:extLst>
          </p:cNvPr>
          <p:cNvSpPr>
            <a:spLocks noGrp="1"/>
          </p:cNvSpPr>
          <p:nvPr>
            <p:ph type="ctrTitle"/>
          </p:nvPr>
        </p:nvSpPr>
        <p:spPr>
          <a:xfrm>
            <a:off x="5774024" y="2019634"/>
            <a:ext cx="5624118" cy="1409366"/>
          </a:xfrm>
        </p:spPr>
        <p:txBody>
          <a:bodyPr anchor="b">
            <a:normAutofit fontScale="90000"/>
          </a:bodyPr>
          <a:lstStyle/>
          <a:p>
            <a:r>
              <a:rPr lang="en-GB" sz="3100" i="1" dirty="0">
                <a:effectLst/>
                <a:latin typeface="Calibri" panose="020F0502020204030204" pitchFamily="34" charset="0"/>
                <a:ea typeface="Times New Roman" panose="02020603050405020304" pitchFamily="18" charset="0"/>
                <a:cs typeface="Arial" panose="020B0604020202020204" pitchFamily="34" charset="0"/>
              </a:rPr>
              <a:t>Describe and evaluate a multi-sensory resource to support an individual with Specific Learning Difficulties (</a:t>
            </a:r>
            <a:r>
              <a:rPr lang="en-GB" sz="3100" i="1" dirty="0" err="1">
                <a:effectLst/>
                <a:latin typeface="Calibri" panose="020F0502020204030204" pitchFamily="34" charset="0"/>
                <a:ea typeface="Times New Roman" panose="02020603050405020304" pitchFamily="18" charset="0"/>
                <a:cs typeface="Arial" panose="020B0604020202020204" pitchFamily="34" charset="0"/>
              </a:rPr>
              <a:t>SpLD</a:t>
            </a:r>
            <a:r>
              <a:rPr lang="en-GB" sz="3100" i="1" dirty="0">
                <a:effectLst/>
                <a:latin typeface="Calibri" panose="020F0502020204030204" pitchFamily="34" charset="0"/>
                <a:ea typeface="Times New Roman" panose="02020603050405020304" pitchFamily="18" charset="0"/>
                <a:cs typeface="Arial" panose="020B0604020202020204" pitchFamily="34" charset="0"/>
              </a:rPr>
              <a:t>). </a:t>
            </a:r>
            <a:br>
              <a:rPr lang="en-GB" sz="1800" dirty="0">
                <a:effectLst/>
                <a:latin typeface="Times New Roman" panose="02020603050405020304" pitchFamily="18" charset="0"/>
                <a:ea typeface="Times New Roman" panose="02020603050405020304" pitchFamily="18" charset="0"/>
              </a:rPr>
            </a:br>
            <a:endParaRPr lang="en-GB" sz="2000" dirty="0"/>
          </a:p>
        </p:txBody>
      </p:sp>
      <p:sp>
        <p:nvSpPr>
          <p:cNvPr id="3" name="Subtitle 2">
            <a:extLst>
              <a:ext uri="{FF2B5EF4-FFF2-40B4-BE49-F238E27FC236}">
                <a16:creationId xmlns:a16="http://schemas.microsoft.com/office/drawing/2014/main" id="{8A700FD0-B700-4C1B-9C2D-5D790A868003}"/>
              </a:ext>
            </a:extLst>
          </p:cNvPr>
          <p:cNvSpPr>
            <a:spLocks noGrp="1"/>
          </p:cNvSpPr>
          <p:nvPr>
            <p:ph type="subTitle" idx="1"/>
          </p:nvPr>
        </p:nvSpPr>
        <p:spPr>
          <a:xfrm>
            <a:off x="7053978" y="4311104"/>
            <a:ext cx="5617794" cy="1150937"/>
          </a:xfrm>
        </p:spPr>
        <p:txBody>
          <a:bodyPr anchor="t">
            <a:normAutofit/>
          </a:bodyPr>
          <a:lstStyle/>
          <a:p>
            <a:r>
              <a:rPr lang="en-GB" dirty="0"/>
              <a:t>Sara Hough</a:t>
            </a:r>
          </a:p>
        </p:txBody>
      </p:sp>
      <p:sp>
        <p:nvSpPr>
          <p:cNvPr id="16"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2"/>
          <a:srcRect l="22317" r="28879"/>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4064842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2"/>
          <a:srcRect l="22317" r="28879"/>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descr="Story sack The very hungry caterpillar">
            <a:extLst>
              <a:ext uri="{FF2B5EF4-FFF2-40B4-BE49-F238E27FC236}">
                <a16:creationId xmlns:a16="http://schemas.microsoft.com/office/drawing/2014/main" id="{1F718DFD-EFD5-43B9-BA54-963DE4D5AE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7379" y="3429000"/>
            <a:ext cx="3794315" cy="3429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5B93A28-C56A-459E-AF53-C4A41F51BBED}"/>
              </a:ext>
            </a:extLst>
          </p:cNvPr>
          <p:cNvSpPr txBox="1"/>
          <p:nvPr/>
        </p:nvSpPr>
        <p:spPr>
          <a:xfrm>
            <a:off x="5411897" y="511728"/>
            <a:ext cx="5560903" cy="646331"/>
          </a:xfrm>
          <a:prstGeom prst="rect">
            <a:avLst/>
          </a:prstGeom>
          <a:noFill/>
        </p:spPr>
        <p:txBody>
          <a:bodyPr wrap="square" rtlCol="0">
            <a:spAutoFit/>
          </a:bodyPr>
          <a:lstStyle/>
          <a:p>
            <a:r>
              <a:rPr lang="en-GB" sz="3600" dirty="0"/>
              <a:t>What's in a story sack?</a:t>
            </a:r>
          </a:p>
        </p:txBody>
      </p:sp>
      <p:sp>
        <p:nvSpPr>
          <p:cNvPr id="8" name="TextBox 7">
            <a:extLst>
              <a:ext uri="{FF2B5EF4-FFF2-40B4-BE49-F238E27FC236}">
                <a16:creationId xmlns:a16="http://schemas.microsoft.com/office/drawing/2014/main" id="{0FD5B7E4-FB71-4E5E-B2A4-6BAF30D9F301}"/>
              </a:ext>
            </a:extLst>
          </p:cNvPr>
          <p:cNvSpPr txBox="1"/>
          <p:nvPr/>
        </p:nvSpPr>
        <p:spPr>
          <a:xfrm>
            <a:off x="5571259" y="1742172"/>
            <a:ext cx="2825813" cy="2246769"/>
          </a:xfrm>
          <a:prstGeom prst="rect">
            <a:avLst/>
          </a:prstGeom>
          <a:solidFill>
            <a:schemeClr val="accent2">
              <a:lumMod val="60000"/>
              <a:lumOff val="40000"/>
            </a:schemeClr>
          </a:solidFill>
        </p:spPr>
        <p:txBody>
          <a:bodyPr wrap="square" rtlCol="0">
            <a:spAutoFit/>
          </a:bodyPr>
          <a:lstStyle/>
          <a:p>
            <a:r>
              <a:rPr lang="en-GB" dirty="0"/>
              <a:t>-</a:t>
            </a:r>
            <a:r>
              <a:rPr lang="en-GB" sz="2800" dirty="0"/>
              <a:t>Books</a:t>
            </a:r>
          </a:p>
          <a:p>
            <a:r>
              <a:rPr lang="en-GB" sz="2800" dirty="0"/>
              <a:t>-Soft toys/props</a:t>
            </a:r>
          </a:p>
          <a:p>
            <a:r>
              <a:rPr lang="en-GB" sz="2800" dirty="0"/>
              <a:t>-Dominoes </a:t>
            </a:r>
          </a:p>
          <a:p>
            <a:r>
              <a:rPr lang="en-GB" sz="2800" dirty="0"/>
              <a:t>-Puppets </a:t>
            </a:r>
          </a:p>
        </p:txBody>
      </p:sp>
      <p:sp>
        <p:nvSpPr>
          <p:cNvPr id="9" name="TextBox 8">
            <a:extLst>
              <a:ext uri="{FF2B5EF4-FFF2-40B4-BE49-F238E27FC236}">
                <a16:creationId xmlns:a16="http://schemas.microsoft.com/office/drawing/2014/main" id="{29609A73-B036-4C0F-BF77-EF088D470701}"/>
              </a:ext>
            </a:extLst>
          </p:cNvPr>
          <p:cNvSpPr txBox="1"/>
          <p:nvPr/>
        </p:nvSpPr>
        <p:spPr>
          <a:xfrm>
            <a:off x="10972800" y="6611779"/>
            <a:ext cx="1458275" cy="246221"/>
          </a:xfrm>
          <a:prstGeom prst="rect">
            <a:avLst/>
          </a:prstGeom>
          <a:noFill/>
        </p:spPr>
        <p:txBody>
          <a:bodyPr wrap="square" rtlCol="0">
            <a:spAutoFit/>
          </a:bodyPr>
          <a:lstStyle/>
          <a:p>
            <a:r>
              <a:rPr lang="en-GB" sz="1000" dirty="0"/>
              <a:t>Google Images</a:t>
            </a:r>
          </a:p>
        </p:txBody>
      </p:sp>
    </p:spTree>
    <p:extLst>
      <p:ext uri="{BB962C8B-B14F-4D97-AF65-F5344CB8AC3E}">
        <p14:creationId xmlns:p14="http://schemas.microsoft.com/office/powerpoint/2010/main" val="3142596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2"/>
          <a:srcRect l="22317" r="28879"/>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8A700FD0-B700-4C1B-9C2D-5D790A868003}"/>
              </a:ext>
            </a:extLst>
          </p:cNvPr>
          <p:cNvSpPr>
            <a:spLocks noGrp="1"/>
          </p:cNvSpPr>
          <p:nvPr>
            <p:ph type="subTitle" idx="1"/>
          </p:nvPr>
        </p:nvSpPr>
        <p:spPr>
          <a:xfrm>
            <a:off x="5752250" y="113452"/>
            <a:ext cx="2311907" cy="750559"/>
          </a:xfrm>
        </p:spPr>
        <p:txBody>
          <a:bodyPr anchor="t">
            <a:normAutofit/>
          </a:bodyPr>
          <a:lstStyle/>
          <a:p>
            <a:r>
              <a:rPr lang="en-GB" b="1" i="1" u="sng" dirty="0"/>
              <a:t>Story Sacks</a:t>
            </a:r>
          </a:p>
        </p:txBody>
      </p:sp>
      <p:pic>
        <p:nvPicPr>
          <p:cNvPr id="10" name="Picture 9">
            <a:extLst>
              <a:ext uri="{FF2B5EF4-FFF2-40B4-BE49-F238E27FC236}">
                <a16:creationId xmlns:a16="http://schemas.microsoft.com/office/drawing/2014/main" id="{775B2092-6C09-473F-8B9A-EA7023D61AA4}"/>
              </a:ext>
            </a:extLst>
          </p:cNvPr>
          <p:cNvPicPr>
            <a:picLocks noChangeAspect="1"/>
          </p:cNvPicPr>
          <p:nvPr/>
        </p:nvPicPr>
        <p:blipFill rotWithShape="1">
          <a:blip r:embed="rId3"/>
          <a:srcRect l="62069" t="43678" r="23362" b="31188"/>
          <a:stretch/>
        </p:blipFill>
        <p:spPr>
          <a:xfrm>
            <a:off x="9364717" y="982870"/>
            <a:ext cx="2388030" cy="2317378"/>
          </a:xfrm>
          <a:prstGeom prst="rect">
            <a:avLst/>
          </a:prstGeom>
        </p:spPr>
      </p:pic>
      <p:pic>
        <p:nvPicPr>
          <p:cNvPr id="12" name="Picture 11">
            <a:extLst>
              <a:ext uri="{FF2B5EF4-FFF2-40B4-BE49-F238E27FC236}">
                <a16:creationId xmlns:a16="http://schemas.microsoft.com/office/drawing/2014/main" id="{06976E94-2E49-4AF4-A8BA-C571AF9DD268}"/>
              </a:ext>
            </a:extLst>
          </p:cNvPr>
          <p:cNvPicPr>
            <a:picLocks noChangeAspect="1"/>
          </p:cNvPicPr>
          <p:nvPr/>
        </p:nvPicPr>
        <p:blipFill rotWithShape="1">
          <a:blip r:embed="rId3"/>
          <a:srcRect l="43201" t="44291" r="39914" b="31801"/>
          <a:stretch/>
        </p:blipFill>
        <p:spPr>
          <a:xfrm>
            <a:off x="5614661" y="977462"/>
            <a:ext cx="2916402" cy="2322786"/>
          </a:xfrm>
          <a:prstGeom prst="rect">
            <a:avLst/>
          </a:prstGeom>
        </p:spPr>
      </p:pic>
      <p:sp>
        <p:nvSpPr>
          <p:cNvPr id="17" name="TextBox 16">
            <a:extLst>
              <a:ext uri="{FF2B5EF4-FFF2-40B4-BE49-F238E27FC236}">
                <a16:creationId xmlns:a16="http://schemas.microsoft.com/office/drawing/2014/main" id="{D25B79BD-D551-4520-8B93-DB23F273739B}"/>
              </a:ext>
            </a:extLst>
          </p:cNvPr>
          <p:cNvSpPr txBox="1"/>
          <p:nvPr/>
        </p:nvSpPr>
        <p:spPr>
          <a:xfrm>
            <a:off x="5571260" y="3733717"/>
            <a:ext cx="5854262" cy="1477328"/>
          </a:xfrm>
          <a:prstGeom prst="rect">
            <a:avLst/>
          </a:prstGeom>
          <a:solidFill>
            <a:schemeClr val="accent2">
              <a:lumMod val="75000"/>
            </a:schemeClr>
          </a:solidFill>
        </p:spPr>
        <p:txBody>
          <a:bodyPr wrap="square" rtlCol="0">
            <a:spAutoFit/>
          </a:bodyPr>
          <a:lstStyle/>
          <a:p>
            <a:r>
              <a:rPr lang="en-GB" dirty="0"/>
              <a:t>Story Sacks are useful recourses used mainly in the foundation Phase. </a:t>
            </a:r>
          </a:p>
          <a:p>
            <a:r>
              <a:rPr lang="en-GB" dirty="0"/>
              <a:t>Usually, you will find a story book with multiple props to help children learn using multi </a:t>
            </a:r>
            <a:r>
              <a:rPr lang="en-GB" dirty="0" err="1"/>
              <a:t>sensories</a:t>
            </a:r>
            <a:r>
              <a:rPr lang="en-GB" dirty="0"/>
              <a:t>. </a:t>
            </a:r>
          </a:p>
          <a:p>
            <a:endParaRPr lang="en-GB" dirty="0"/>
          </a:p>
        </p:txBody>
      </p:sp>
      <p:sp>
        <p:nvSpPr>
          <p:cNvPr id="2" name="TextBox 1">
            <a:extLst>
              <a:ext uri="{FF2B5EF4-FFF2-40B4-BE49-F238E27FC236}">
                <a16:creationId xmlns:a16="http://schemas.microsoft.com/office/drawing/2014/main" id="{DFE5CFB9-E950-4B3E-A357-15079FD10B0F}"/>
              </a:ext>
            </a:extLst>
          </p:cNvPr>
          <p:cNvSpPr txBox="1"/>
          <p:nvPr/>
        </p:nvSpPr>
        <p:spPr>
          <a:xfrm>
            <a:off x="10572657" y="6611779"/>
            <a:ext cx="2971821" cy="246221"/>
          </a:xfrm>
          <a:prstGeom prst="rect">
            <a:avLst/>
          </a:prstGeom>
          <a:noFill/>
        </p:spPr>
        <p:txBody>
          <a:bodyPr wrap="square" rtlCol="0">
            <a:spAutoFit/>
          </a:bodyPr>
          <a:lstStyle/>
          <a:p>
            <a:r>
              <a:rPr lang="en-GB" sz="1000" dirty="0"/>
              <a:t>(www.childs-play.com</a:t>
            </a:r>
          </a:p>
        </p:txBody>
      </p:sp>
    </p:spTree>
    <p:extLst>
      <p:ext uri="{BB962C8B-B14F-4D97-AF65-F5344CB8AC3E}">
        <p14:creationId xmlns:p14="http://schemas.microsoft.com/office/powerpoint/2010/main" val="746609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5188101-21AF-4A55-888F-2CB0380473DE}"/>
              </a:ext>
            </a:extLst>
          </p:cNvPr>
          <p:cNvSpPr>
            <a:spLocks noGrp="1"/>
          </p:cNvSpPr>
          <p:nvPr>
            <p:ph type="ctrTitle"/>
          </p:nvPr>
        </p:nvSpPr>
        <p:spPr>
          <a:xfrm>
            <a:off x="4407938" y="442220"/>
            <a:ext cx="6282873" cy="1734598"/>
          </a:xfrm>
        </p:spPr>
        <p:txBody>
          <a:bodyPr vert="horz" lIns="109728" tIns="109728" rIns="109728" bIns="91440" rtlCol="0" anchor="b">
            <a:normAutofit/>
          </a:bodyPr>
          <a:lstStyle/>
          <a:p>
            <a:pPr>
              <a:lnSpc>
                <a:spcPct val="130000"/>
              </a:lnSpc>
            </a:pPr>
            <a:r>
              <a:rPr lang="en-US" sz="3200" i="1" u="sng" dirty="0">
                <a:solidFill>
                  <a:schemeClr val="tx1">
                    <a:lumMod val="75000"/>
                    <a:lumOff val="25000"/>
                  </a:schemeClr>
                </a:solidFill>
              </a:rPr>
              <a:t>What is a story Sack?</a:t>
            </a:r>
          </a:p>
        </p:txBody>
      </p:sp>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2"/>
          <a:srcRect l="15007" r="20595"/>
          <a:stretch/>
        </p:blipFill>
        <p:spPr>
          <a:xfrm>
            <a:off x="153" y="10"/>
            <a:ext cx="3298460" cy="3406130"/>
          </a:xfrm>
          <a:custGeom>
            <a:avLst/>
            <a:gdLst/>
            <a:ahLst/>
            <a:cxnLst/>
            <a:rect l="l" t="t" r="r" b="b"/>
            <a:pathLst>
              <a:path w="3298460" h="3387852">
                <a:moveTo>
                  <a:pt x="0" y="0"/>
                </a:moveTo>
                <a:lnTo>
                  <a:pt x="1680943" y="0"/>
                </a:lnTo>
                <a:lnTo>
                  <a:pt x="1703067" y="14997"/>
                </a:lnTo>
                <a:cubicBezTo>
                  <a:pt x="2666032" y="708413"/>
                  <a:pt x="3230478" y="1928213"/>
                  <a:pt x="3297272" y="3337395"/>
                </a:cubicBezTo>
                <a:lnTo>
                  <a:pt x="3298460" y="3387852"/>
                </a:lnTo>
                <a:lnTo>
                  <a:pt x="0" y="3387852"/>
                </a:lnTo>
                <a:close/>
              </a:path>
            </a:pathLst>
          </a:custGeom>
        </p:spPr>
      </p:pic>
      <p:pic>
        <p:nvPicPr>
          <p:cNvPr id="2050" name="Picture 2" descr="Gruffalo Story Bag - mudpiefridays.com">
            <a:extLst>
              <a:ext uri="{FF2B5EF4-FFF2-40B4-BE49-F238E27FC236}">
                <a16:creationId xmlns:a16="http://schemas.microsoft.com/office/drawing/2014/main" id="{243DDD9E-C660-40CD-95DD-1973495E3C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11" r="28949" b="2"/>
          <a:stretch/>
        </p:blipFill>
        <p:spPr bwMode="auto">
          <a:xfrm>
            <a:off x="20" y="3451860"/>
            <a:ext cx="3303946" cy="3406140"/>
          </a:xfrm>
          <a:custGeom>
            <a:avLst/>
            <a:gdLst/>
            <a:ahLst/>
            <a:cxnLst/>
            <a:rect l="l" t="t" r="r" b="b"/>
            <a:pathLst>
              <a:path w="3303966" h="3387852">
                <a:moveTo>
                  <a:pt x="0" y="0"/>
                </a:moveTo>
                <a:lnTo>
                  <a:pt x="3300398" y="0"/>
                </a:lnTo>
                <a:lnTo>
                  <a:pt x="3303966" y="151508"/>
                </a:lnTo>
                <a:cubicBezTo>
                  <a:pt x="3303966" y="1498983"/>
                  <a:pt x="2375241" y="2132691"/>
                  <a:pt x="1429616" y="2904666"/>
                </a:cubicBezTo>
                <a:cubicBezTo>
                  <a:pt x="1257413" y="3045249"/>
                  <a:pt x="1086786" y="3182960"/>
                  <a:pt x="912968" y="3310451"/>
                </a:cubicBezTo>
                <a:lnTo>
                  <a:pt x="801212" y="3387852"/>
                </a:lnTo>
                <a:lnTo>
                  <a:pt x="0" y="338785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060" name="TextBox 1">
            <a:extLst>
              <a:ext uri="{FF2B5EF4-FFF2-40B4-BE49-F238E27FC236}">
                <a16:creationId xmlns:a16="http://schemas.microsoft.com/office/drawing/2014/main" id="{DEAF44EF-83B5-486C-AFFD-EB9AEA78A748}"/>
              </a:ext>
            </a:extLst>
          </p:cNvPr>
          <p:cNvGraphicFramePr/>
          <p:nvPr/>
        </p:nvGraphicFramePr>
        <p:xfrm>
          <a:off x="4408227" y="2312988"/>
          <a:ext cx="6281998" cy="365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D10AA6FF-8D75-4824-9DE4-31B820AE4EAB}"/>
              </a:ext>
            </a:extLst>
          </p:cNvPr>
          <p:cNvSpPr txBox="1"/>
          <p:nvPr/>
        </p:nvSpPr>
        <p:spPr>
          <a:xfrm>
            <a:off x="10847672" y="6636793"/>
            <a:ext cx="3474720" cy="230832"/>
          </a:xfrm>
          <a:prstGeom prst="rect">
            <a:avLst/>
          </a:prstGeom>
          <a:noFill/>
        </p:spPr>
        <p:txBody>
          <a:bodyPr wrap="square" rtlCol="0">
            <a:spAutoFit/>
          </a:bodyPr>
          <a:lstStyle/>
          <a:p>
            <a:r>
              <a:rPr lang="en-GB" sz="900" dirty="0"/>
              <a:t>staffordshire.gov.uk</a:t>
            </a:r>
          </a:p>
        </p:txBody>
      </p:sp>
    </p:spTree>
    <p:extLst>
      <p:ext uri="{BB962C8B-B14F-4D97-AF65-F5344CB8AC3E}">
        <p14:creationId xmlns:p14="http://schemas.microsoft.com/office/powerpoint/2010/main" val="3572937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3" name="Rectangle 7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9"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Title 5">
            <a:extLst>
              <a:ext uri="{FF2B5EF4-FFF2-40B4-BE49-F238E27FC236}">
                <a16:creationId xmlns:a16="http://schemas.microsoft.com/office/drawing/2014/main" id="{B5188101-21AF-4A55-888F-2CB0380473DE}"/>
              </a:ext>
            </a:extLst>
          </p:cNvPr>
          <p:cNvSpPr>
            <a:spLocks noGrp="1"/>
          </p:cNvSpPr>
          <p:nvPr>
            <p:ph type="ctrTitle"/>
          </p:nvPr>
        </p:nvSpPr>
        <p:spPr>
          <a:xfrm>
            <a:off x="5557765" y="183872"/>
            <a:ext cx="5617793" cy="1150937"/>
          </a:xfrm>
        </p:spPr>
        <p:txBody>
          <a:bodyPr vert="horz" lIns="109728" tIns="109728" rIns="109728" bIns="91440" rtlCol="0" anchor="b">
            <a:noAutofit/>
          </a:bodyPr>
          <a:lstStyle/>
          <a:p>
            <a:r>
              <a:rPr lang="en-US" sz="3200" i="1" u="sng" dirty="0"/>
              <a:t>SEND code of Practice</a:t>
            </a:r>
          </a:p>
        </p:txBody>
      </p:sp>
      <p:sp>
        <p:nvSpPr>
          <p:cNvPr id="3" name="Subtitle 2">
            <a:extLst>
              <a:ext uri="{FF2B5EF4-FFF2-40B4-BE49-F238E27FC236}">
                <a16:creationId xmlns:a16="http://schemas.microsoft.com/office/drawing/2014/main" id="{8A700FD0-B700-4C1B-9C2D-5D790A868003}"/>
              </a:ext>
            </a:extLst>
          </p:cNvPr>
          <p:cNvSpPr>
            <a:spLocks noGrp="1"/>
          </p:cNvSpPr>
          <p:nvPr>
            <p:ph type="subTitle" idx="1"/>
          </p:nvPr>
        </p:nvSpPr>
        <p:spPr>
          <a:xfrm>
            <a:off x="5557764" y="2022291"/>
            <a:ext cx="5617794" cy="1150937"/>
          </a:xfrm>
          <a:solidFill>
            <a:srgbClr val="0070C0"/>
          </a:solidFill>
        </p:spPr>
        <p:txBody>
          <a:bodyPr vert="horz" lIns="109728" tIns="109728" rIns="109728" bIns="91440" rtlCol="0" anchor="t">
            <a:normAutofit/>
          </a:bodyPr>
          <a:lstStyle/>
          <a:p>
            <a:pPr>
              <a:lnSpc>
                <a:spcPct val="120000"/>
              </a:lnSpc>
            </a:pPr>
            <a:r>
              <a:rPr lang="en-US" sz="1500" dirty="0"/>
              <a:t>To provide pupils who have special educational needs with the appropriate provision, schools are required to follow the SEND code of practice</a:t>
            </a:r>
          </a:p>
          <a:p>
            <a:pPr>
              <a:lnSpc>
                <a:spcPct val="120000"/>
              </a:lnSpc>
            </a:pPr>
            <a:endParaRPr lang="en-US" sz="1500" dirty="0"/>
          </a:p>
        </p:txBody>
      </p:sp>
      <p:sp>
        <p:nvSpPr>
          <p:cNvPr id="3084" name="Freeform: Shape 72">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83837"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85" name="Freeform: Shape 74">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133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86" name="Freeform: Shape 76">
            <a:extLst>
              <a:ext uri="{FF2B5EF4-FFF2-40B4-BE49-F238E27FC236}">
                <a16:creationId xmlns:a16="http://schemas.microsoft.com/office/drawing/2014/main" id="{23C71129-3300-4933-9311-C991EE779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542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074" name="Picture 2" descr="The SEND Code of Practice 0-25 Years: Policy, Provision and Practice:  Amazon.co.uk: Tutt, Rona, Williams, Paul: Books">
            <a:extLst>
              <a:ext uri="{FF2B5EF4-FFF2-40B4-BE49-F238E27FC236}">
                <a16:creationId xmlns:a16="http://schemas.microsoft.com/office/drawing/2014/main" id="{0C472E45-542C-4B54-A58B-A8E37AA1BA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710" r="1" b="30431"/>
          <a:stretch/>
        </p:blipFill>
        <p:spPr bwMode="auto">
          <a:xfrm>
            <a:off x="153" y="10"/>
            <a:ext cx="4705281" cy="3406578"/>
          </a:xfrm>
          <a:custGeom>
            <a:avLst/>
            <a:gdLst/>
            <a:ahLst/>
            <a:cxnLst/>
            <a:rect l="l" t="t" r="r" b="b"/>
            <a:pathLst>
              <a:path w="4705281" h="3387852">
                <a:moveTo>
                  <a:pt x="0" y="0"/>
                </a:moveTo>
                <a:lnTo>
                  <a:pt x="1214365" y="0"/>
                </a:lnTo>
                <a:lnTo>
                  <a:pt x="1994531" y="0"/>
                </a:lnTo>
                <a:lnTo>
                  <a:pt x="3087764" y="0"/>
                </a:lnTo>
                <a:lnTo>
                  <a:pt x="3109888" y="14997"/>
                </a:lnTo>
                <a:cubicBezTo>
                  <a:pt x="4072853" y="708413"/>
                  <a:pt x="4637299" y="1928213"/>
                  <a:pt x="4704093" y="3337395"/>
                </a:cubicBezTo>
                <a:lnTo>
                  <a:pt x="4705281" y="3387852"/>
                </a:lnTo>
                <a:lnTo>
                  <a:pt x="0" y="3387852"/>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3"/>
          <a:srcRect l="1226" r="6817" b="2"/>
          <a:stretch/>
        </p:blipFill>
        <p:spPr>
          <a:xfrm>
            <a:off x="20" y="3451412"/>
            <a:ext cx="4710767" cy="3406588"/>
          </a:xfrm>
          <a:custGeom>
            <a:avLst/>
            <a:gdLst/>
            <a:ahLst/>
            <a:cxnLst/>
            <a:rect l="l" t="t" r="r" b="b"/>
            <a:pathLst>
              <a:path w="4710787" h="3387852">
                <a:moveTo>
                  <a:pt x="0" y="0"/>
                </a:moveTo>
                <a:lnTo>
                  <a:pt x="4707219" y="0"/>
                </a:lnTo>
                <a:lnTo>
                  <a:pt x="4710787" y="151508"/>
                </a:lnTo>
                <a:cubicBezTo>
                  <a:pt x="4710787" y="1498983"/>
                  <a:pt x="3782062" y="2132691"/>
                  <a:pt x="2836437" y="2904666"/>
                </a:cubicBezTo>
                <a:cubicBezTo>
                  <a:pt x="2664234" y="3045249"/>
                  <a:pt x="2493607" y="3182960"/>
                  <a:pt x="2319789" y="3310451"/>
                </a:cubicBezTo>
                <a:lnTo>
                  <a:pt x="2208033" y="3387852"/>
                </a:lnTo>
                <a:lnTo>
                  <a:pt x="1994531" y="3387852"/>
                </a:lnTo>
                <a:lnTo>
                  <a:pt x="1214365" y="3387852"/>
                </a:lnTo>
                <a:lnTo>
                  <a:pt x="0" y="3387852"/>
                </a:lnTo>
                <a:close/>
              </a:path>
            </a:pathLst>
          </a:custGeom>
        </p:spPr>
      </p:pic>
      <p:sp>
        <p:nvSpPr>
          <p:cNvPr id="2" name="TextBox 1">
            <a:extLst>
              <a:ext uri="{FF2B5EF4-FFF2-40B4-BE49-F238E27FC236}">
                <a16:creationId xmlns:a16="http://schemas.microsoft.com/office/drawing/2014/main" id="{15FD4C72-0DA0-4590-8D14-D9E0C4A969B5}"/>
              </a:ext>
            </a:extLst>
          </p:cNvPr>
          <p:cNvSpPr txBox="1"/>
          <p:nvPr/>
        </p:nvSpPr>
        <p:spPr>
          <a:xfrm>
            <a:off x="5616901" y="4246914"/>
            <a:ext cx="5499519" cy="1923604"/>
          </a:xfrm>
          <a:prstGeom prst="rect">
            <a:avLst/>
          </a:prstGeom>
          <a:solidFill>
            <a:schemeClr val="accent2">
              <a:lumMod val="75000"/>
            </a:schemeClr>
          </a:solidFill>
        </p:spPr>
        <p:txBody>
          <a:bodyPr wrap="square" rtlCol="0">
            <a:spAutoFit/>
          </a:bodyPr>
          <a:lstStyle/>
          <a:p>
            <a:pPr>
              <a:spcAft>
                <a:spcPts val="600"/>
              </a:spcAft>
            </a:pPr>
            <a:r>
              <a:rPr lang="en-GB" dirty="0"/>
              <a:t>-To Identify the 4 areas of Special Educational Needs.</a:t>
            </a:r>
          </a:p>
          <a:p>
            <a:pPr>
              <a:spcAft>
                <a:spcPts val="600"/>
              </a:spcAft>
            </a:pPr>
            <a:r>
              <a:rPr lang="en-GB" dirty="0"/>
              <a:t>-To promote active Learning.</a:t>
            </a:r>
          </a:p>
          <a:p>
            <a:pPr>
              <a:spcAft>
                <a:spcPts val="600"/>
              </a:spcAft>
            </a:pPr>
            <a:r>
              <a:rPr lang="en-GB" dirty="0"/>
              <a:t>-Inclusive Teaching.</a:t>
            </a:r>
          </a:p>
          <a:p>
            <a:pPr>
              <a:spcAft>
                <a:spcPts val="600"/>
              </a:spcAft>
            </a:pPr>
            <a:r>
              <a:rPr lang="en-GB" dirty="0"/>
              <a:t>-Early Intervention</a:t>
            </a:r>
            <a:endParaRPr lang="en-GB" sz="900" dirty="0"/>
          </a:p>
          <a:p>
            <a:pPr>
              <a:spcAft>
                <a:spcPts val="600"/>
              </a:spcAft>
            </a:pPr>
            <a:r>
              <a:rPr lang="en-GB" sz="900" dirty="0"/>
              <a:t>                                                                                                  (Department for Education)</a:t>
            </a:r>
          </a:p>
        </p:txBody>
      </p:sp>
    </p:spTree>
    <p:extLst>
      <p:ext uri="{BB962C8B-B14F-4D97-AF65-F5344CB8AC3E}">
        <p14:creationId xmlns:p14="http://schemas.microsoft.com/office/powerpoint/2010/main" val="71826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8A700FD0-B700-4C1B-9C2D-5D790A868003}"/>
              </a:ext>
            </a:extLst>
          </p:cNvPr>
          <p:cNvSpPr>
            <a:spLocks noGrp="1"/>
          </p:cNvSpPr>
          <p:nvPr>
            <p:ph type="subTitle" idx="1"/>
          </p:nvPr>
        </p:nvSpPr>
        <p:spPr>
          <a:xfrm>
            <a:off x="5322629" y="520750"/>
            <a:ext cx="5617794" cy="1150937"/>
          </a:xfrm>
        </p:spPr>
        <p:txBody>
          <a:bodyPr anchor="t">
            <a:normAutofit/>
          </a:bodyPr>
          <a:lstStyle/>
          <a:p>
            <a:pPr algn="ctr"/>
            <a:r>
              <a:rPr lang="en-GB" b="1" i="1" u="sng" dirty="0"/>
              <a:t>Supporting the Student by using Story Sacks</a:t>
            </a:r>
          </a:p>
        </p:txBody>
      </p:sp>
      <p:sp>
        <p:nvSpPr>
          <p:cNvPr id="16"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2"/>
          <a:srcRect l="22317" r="28879"/>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2230FF5F-0E2C-4BC7-A4B5-7A80C3759E3F}"/>
              </a:ext>
            </a:extLst>
          </p:cNvPr>
          <p:cNvSpPr txBox="1"/>
          <p:nvPr/>
        </p:nvSpPr>
        <p:spPr>
          <a:xfrm>
            <a:off x="6285297" y="2011680"/>
            <a:ext cx="4379495" cy="923330"/>
          </a:xfrm>
          <a:prstGeom prst="rect">
            <a:avLst/>
          </a:prstGeom>
          <a:solidFill>
            <a:schemeClr val="accent2">
              <a:lumMod val="60000"/>
              <a:lumOff val="40000"/>
            </a:schemeClr>
          </a:solidFill>
        </p:spPr>
        <p:txBody>
          <a:bodyPr wrap="square" rtlCol="0">
            <a:spAutoFit/>
          </a:bodyPr>
          <a:lstStyle/>
          <a:p>
            <a:r>
              <a:rPr lang="en-GB" dirty="0"/>
              <a:t>How Does the learner with Specific Learning Difficulties benefit from using the story sack recourse?</a:t>
            </a:r>
          </a:p>
        </p:txBody>
      </p:sp>
      <p:sp>
        <p:nvSpPr>
          <p:cNvPr id="5" name="TextBox 4">
            <a:extLst>
              <a:ext uri="{FF2B5EF4-FFF2-40B4-BE49-F238E27FC236}">
                <a16:creationId xmlns:a16="http://schemas.microsoft.com/office/drawing/2014/main" id="{D2C7259C-2A99-40AD-BB8C-8B971ED3675D}"/>
              </a:ext>
            </a:extLst>
          </p:cNvPr>
          <p:cNvSpPr txBox="1"/>
          <p:nvPr/>
        </p:nvSpPr>
        <p:spPr>
          <a:xfrm>
            <a:off x="8457286" y="4517527"/>
            <a:ext cx="1296911" cy="369332"/>
          </a:xfrm>
          <a:prstGeom prst="rect">
            <a:avLst/>
          </a:prstGeom>
          <a:noFill/>
        </p:spPr>
        <p:txBody>
          <a:bodyPr wrap="square" rtlCol="0">
            <a:spAutoFit/>
          </a:bodyPr>
          <a:lstStyle/>
          <a:p>
            <a:r>
              <a:rPr lang="en-GB" dirty="0"/>
              <a:t>Seeing</a:t>
            </a:r>
          </a:p>
        </p:txBody>
      </p:sp>
      <p:sp>
        <p:nvSpPr>
          <p:cNvPr id="11" name="TextBox 10">
            <a:extLst>
              <a:ext uri="{FF2B5EF4-FFF2-40B4-BE49-F238E27FC236}">
                <a16:creationId xmlns:a16="http://schemas.microsoft.com/office/drawing/2014/main" id="{9DCC9164-4F82-471F-95CA-8FD82A8D10BB}"/>
              </a:ext>
            </a:extLst>
          </p:cNvPr>
          <p:cNvSpPr txBox="1"/>
          <p:nvPr/>
        </p:nvSpPr>
        <p:spPr>
          <a:xfrm>
            <a:off x="5714538" y="3856014"/>
            <a:ext cx="1296911" cy="369332"/>
          </a:xfrm>
          <a:prstGeom prst="rect">
            <a:avLst/>
          </a:prstGeom>
          <a:noFill/>
        </p:spPr>
        <p:txBody>
          <a:bodyPr wrap="square" rtlCol="0">
            <a:spAutoFit/>
          </a:bodyPr>
          <a:lstStyle/>
          <a:p>
            <a:r>
              <a:rPr lang="en-GB" dirty="0"/>
              <a:t>Hearing</a:t>
            </a:r>
          </a:p>
        </p:txBody>
      </p:sp>
      <p:sp>
        <p:nvSpPr>
          <p:cNvPr id="12" name="TextBox 11">
            <a:extLst>
              <a:ext uri="{FF2B5EF4-FFF2-40B4-BE49-F238E27FC236}">
                <a16:creationId xmlns:a16="http://schemas.microsoft.com/office/drawing/2014/main" id="{0D71A5FE-2505-4E5F-A88D-52BD80703500}"/>
              </a:ext>
            </a:extLst>
          </p:cNvPr>
          <p:cNvSpPr txBox="1"/>
          <p:nvPr/>
        </p:nvSpPr>
        <p:spPr>
          <a:xfrm>
            <a:off x="10452588" y="3079184"/>
            <a:ext cx="1296911" cy="369332"/>
          </a:xfrm>
          <a:prstGeom prst="rect">
            <a:avLst/>
          </a:prstGeom>
          <a:noFill/>
        </p:spPr>
        <p:txBody>
          <a:bodyPr wrap="square" rtlCol="0">
            <a:spAutoFit/>
          </a:bodyPr>
          <a:lstStyle/>
          <a:p>
            <a:r>
              <a:rPr lang="en-GB" dirty="0"/>
              <a:t>Touching</a:t>
            </a:r>
          </a:p>
        </p:txBody>
      </p:sp>
      <p:pic>
        <p:nvPicPr>
          <p:cNvPr id="4098" name="Picture 2" descr="12Pcs/Set Cartoon Animal Family Finger Puppet Soft Plush Toys Role Play  Tell Story Cloth Doll Educational Toys For Children Gift|Puppets| -  AliExpress">
            <a:extLst>
              <a:ext uri="{FF2B5EF4-FFF2-40B4-BE49-F238E27FC236}">
                <a16:creationId xmlns:a16="http://schemas.microsoft.com/office/drawing/2014/main" id="{94555A6D-C193-4373-BC04-B8521DABE8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95737" y="3599474"/>
            <a:ext cx="1553784" cy="155378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icture This! Why Books with Real Photos Help Kids Discover the Big, Wide  World">
            <a:extLst>
              <a:ext uri="{FF2B5EF4-FFF2-40B4-BE49-F238E27FC236}">
                <a16:creationId xmlns:a16="http://schemas.microsoft.com/office/drawing/2014/main" id="{4839EAC3-AF8E-46A6-B588-36910996AA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0521" y="5032649"/>
            <a:ext cx="2522452" cy="167956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t's Story Time: Listen to English Stories on 8 Wonderful Websites |  FluentU English">
            <a:extLst>
              <a:ext uri="{FF2B5EF4-FFF2-40B4-BE49-F238E27FC236}">
                <a16:creationId xmlns:a16="http://schemas.microsoft.com/office/drawing/2014/main" id="{E1FD2CC9-F230-4889-BAAA-D508E2B979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4532" y="4376366"/>
            <a:ext cx="1909353" cy="1275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66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2"/>
          <a:srcRect l="22317" r="28879"/>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8EAD4F19-2267-4175-B874-9A07AB192144}"/>
              </a:ext>
            </a:extLst>
          </p:cNvPr>
          <p:cNvSpPr txBox="1"/>
          <p:nvPr/>
        </p:nvSpPr>
        <p:spPr>
          <a:xfrm>
            <a:off x="5236665" y="317634"/>
            <a:ext cx="6467655" cy="1200329"/>
          </a:xfrm>
          <a:prstGeom prst="rect">
            <a:avLst/>
          </a:prstGeom>
          <a:noFill/>
        </p:spPr>
        <p:txBody>
          <a:bodyPr wrap="square" rtlCol="0">
            <a:spAutoFit/>
          </a:bodyPr>
          <a:lstStyle/>
          <a:p>
            <a:pPr algn="ctr"/>
            <a:r>
              <a:rPr lang="en-GB" sz="3600" b="1" i="1" u="sng" dirty="0"/>
              <a:t>How does the story sack benefit the learner?</a:t>
            </a:r>
          </a:p>
        </p:txBody>
      </p:sp>
      <p:sp>
        <p:nvSpPr>
          <p:cNvPr id="5" name="TextBox 4">
            <a:extLst>
              <a:ext uri="{FF2B5EF4-FFF2-40B4-BE49-F238E27FC236}">
                <a16:creationId xmlns:a16="http://schemas.microsoft.com/office/drawing/2014/main" id="{CCE940FD-5C78-4D08-8F45-B4DDB995D5BC}"/>
              </a:ext>
            </a:extLst>
          </p:cNvPr>
          <p:cNvSpPr txBox="1"/>
          <p:nvPr/>
        </p:nvSpPr>
        <p:spPr>
          <a:xfrm>
            <a:off x="6096000" y="2723949"/>
            <a:ext cx="5611529" cy="3323987"/>
          </a:xfrm>
          <a:prstGeom prst="rect">
            <a:avLst/>
          </a:prstGeom>
          <a:solidFill>
            <a:schemeClr val="accent2">
              <a:lumMod val="60000"/>
              <a:lumOff val="40000"/>
            </a:schemeClr>
          </a:solidFill>
        </p:spPr>
        <p:txBody>
          <a:bodyPr wrap="square" rtlCol="0">
            <a:spAutoFit/>
          </a:bodyPr>
          <a:lstStyle/>
          <a:p>
            <a:r>
              <a:rPr lang="en-GB" sz="3200" dirty="0"/>
              <a:t>-Literacy</a:t>
            </a:r>
          </a:p>
          <a:p>
            <a:r>
              <a:rPr lang="en-GB" sz="3200" dirty="0"/>
              <a:t>-Develop Social Skills</a:t>
            </a:r>
          </a:p>
          <a:p>
            <a:r>
              <a:rPr lang="en-GB" sz="3200" dirty="0"/>
              <a:t>-Numeracy and Learning by doing</a:t>
            </a:r>
          </a:p>
          <a:p>
            <a:r>
              <a:rPr lang="en-GB" sz="3200" dirty="0"/>
              <a:t>-Open up variable ways to communicate.</a:t>
            </a:r>
          </a:p>
          <a:p>
            <a:endParaRPr lang="en-GB" dirty="0"/>
          </a:p>
        </p:txBody>
      </p:sp>
    </p:spTree>
    <p:extLst>
      <p:ext uri="{BB962C8B-B14F-4D97-AF65-F5344CB8AC3E}">
        <p14:creationId xmlns:p14="http://schemas.microsoft.com/office/powerpoint/2010/main" val="2859276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95C5F05C-9367-498E-B0C4-C49AB8849F29}"/>
              </a:ext>
            </a:extLst>
          </p:cNvPr>
          <p:cNvSpPr txBox="1"/>
          <p:nvPr/>
        </p:nvSpPr>
        <p:spPr>
          <a:xfrm>
            <a:off x="5511637" y="1138038"/>
            <a:ext cx="2960164" cy="1754326"/>
          </a:xfrm>
          <a:prstGeom prst="rect">
            <a:avLst/>
          </a:prstGeom>
          <a:solidFill>
            <a:schemeClr val="accent2">
              <a:lumMod val="75000"/>
            </a:schemeClr>
          </a:solidFill>
        </p:spPr>
        <p:txBody>
          <a:bodyPr wrap="square" rtlCol="0">
            <a:spAutoFit/>
          </a:bodyPr>
          <a:lstStyle/>
          <a:p>
            <a:r>
              <a:rPr lang="en-GB" dirty="0"/>
              <a:t>Howard Gardener’s </a:t>
            </a:r>
            <a:r>
              <a:rPr lang="en-GB" dirty="0" err="1"/>
              <a:t>Multipe</a:t>
            </a:r>
            <a:r>
              <a:rPr lang="en-GB" dirty="0"/>
              <a:t> Intelligence Theory provides us with new approaches to support various levels of intelligence.</a:t>
            </a:r>
          </a:p>
        </p:txBody>
      </p:sp>
      <p:pic>
        <p:nvPicPr>
          <p:cNvPr id="5122" name="Picture 2" descr="Howard Gardner - Wikipedia">
            <a:extLst>
              <a:ext uri="{FF2B5EF4-FFF2-40B4-BE49-F238E27FC236}">
                <a16:creationId xmlns:a16="http://schemas.microsoft.com/office/drawing/2014/main" id="{94C58C61-8FF1-445B-9DE6-6B52A2C0C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7038" y="1138038"/>
            <a:ext cx="1893887" cy="21159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The Illusory Theory of Multiple Intelligences | Psychology Today">
            <a:extLst>
              <a:ext uri="{FF2B5EF4-FFF2-40B4-BE49-F238E27FC236}">
                <a16:creationId xmlns:a16="http://schemas.microsoft.com/office/drawing/2014/main" id="{957A7A31-2D24-4D28-AAE8-959310A3CF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0831" y="3341144"/>
            <a:ext cx="4003674" cy="34296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4"/>
          <a:srcRect l="22317" r="28879"/>
          <a:stretch/>
        </p:blipFill>
        <p:spPr>
          <a:xfrm>
            <a:off x="-19756"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3" name="Subtitle 2">
            <a:extLst>
              <a:ext uri="{FF2B5EF4-FFF2-40B4-BE49-F238E27FC236}">
                <a16:creationId xmlns:a16="http://schemas.microsoft.com/office/drawing/2014/main" id="{8A700FD0-B700-4C1B-9C2D-5D790A868003}"/>
              </a:ext>
            </a:extLst>
          </p:cNvPr>
          <p:cNvSpPr>
            <a:spLocks noGrp="1"/>
          </p:cNvSpPr>
          <p:nvPr>
            <p:ph type="subTitle" idx="1"/>
          </p:nvPr>
        </p:nvSpPr>
        <p:spPr>
          <a:xfrm>
            <a:off x="478206" y="277411"/>
            <a:ext cx="1716338" cy="694741"/>
          </a:xfrm>
        </p:spPr>
        <p:txBody>
          <a:bodyPr anchor="t">
            <a:normAutofit/>
          </a:bodyPr>
          <a:lstStyle/>
          <a:p>
            <a:r>
              <a:rPr lang="en-GB" b="1" i="1" dirty="0"/>
              <a:t>Theorist</a:t>
            </a:r>
          </a:p>
        </p:txBody>
      </p:sp>
      <p:sp>
        <p:nvSpPr>
          <p:cNvPr id="17" name="Subtitle 2">
            <a:extLst>
              <a:ext uri="{FF2B5EF4-FFF2-40B4-BE49-F238E27FC236}">
                <a16:creationId xmlns:a16="http://schemas.microsoft.com/office/drawing/2014/main" id="{08146B9F-20E1-49FB-94D5-D7D23A455DC9}"/>
              </a:ext>
            </a:extLst>
          </p:cNvPr>
          <p:cNvSpPr txBox="1">
            <a:spLocks/>
          </p:cNvSpPr>
          <p:nvPr/>
        </p:nvSpPr>
        <p:spPr>
          <a:xfrm>
            <a:off x="5684157" y="208430"/>
            <a:ext cx="3724457" cy="667469"/>
          </a:xfrm>
          <a:prstGeom prst="rect">
            <a:avLst/>
          </a:prstGeom>
        </p:spPr>
        <p:txBody>
          <a:bodyPr vert="horz" lIns="109728" tIns="109728" rIns="109728" bIns="91440" rtlCol="0" anchor="t">
            <a:norm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r>
              <a:rPr lang="en-GB" b="1" i="1" u="sng" dirty="0"/>
              <a:t>Howard Gardener</a:t>
            </a:r>
          </a:p>
        </p:txBody>
      </p:sp>
      <p:sp>
        <p:nvSpPr>
          <p:cNvPr id="18" name="Subtitle 2">
            <a:extLst>
              <a:ext uri="{FF2B5EF4-FFF2-40B4-BE49-F238E27FC236}">
                <a16:creationId xmlns:a16="http://schemas.microsoft.com/office/drawing/2014/main" id="{987EFD29-835D-412B-9796-4A8F79C08255}"/>
              </a:ext>
            </a:extLst>
          </p:cNvPr>
          <p:cNvSpPr txBox="1">
            <a:spLocks/>
          </p:cNvSpPr>
          <p:nvPr/>
        </p:nvSpPr>
        <p:spPr>
          <a:xfrm>
            <a:off x="8653745" y="6302199"/>
            <a:ext cx="1716338" cy="694741"/>
          </a:xfrm>
          <a:prstGeom prst="rect">
            <a:avLst/>
          </a:prstGeom>
        </p:spPr>
        <p:txBody>
          <a:bodyPr vert="horz" lIns="109728" tIns="109728" rIns="109728" bIns="91440" rtlCol="0" anchor="t">
            <a:norm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endParaRPr lang="en-GB" dirty="0"/>
          </a:p>
        </p:txBody>
      </p:sp>
      <p:sp>
        <p:nvSpPr>
          <p:cNvPr id="19" name="Subtitle 2">
            <a:extLst>
              <a:ext uri="{FF2B5EF4-FFF2-40B4-BE49-F238E27FC236}">
                <a16:creationId xmlns:a16="http://schemas.microsoft.com/office/drawing/2014/main" id="{A0698EEF-16CF-4182-A512-66DE4201A4CD}"/>
              </a:ext>
            </a:extLst>
          </p:cNvPr>
          <p:cNvSpPr txBox="1">
            <a:spLocks/>
          </p:cNvSpPr>
          <p:nvPr/>
        </p:nvSpPr>
        <p:spPr>
          <a:xfrm>
            <a:off x="9052375" y="6529293"/>
            <a:ext cx="1716338" cy="328707"/>
          </a:xfrm>
          <a:prstGeom prst="rect">
            <a:avLst/>
          </a:prstGeom>
        </p:spPr>
        <p:txBody>
          <a:bodyPr vert="horz" lIns="109728" tIns="109728" rIns="109728" bIns="91440" rtlCol="0" anchor="t">
            <a:normAutofit fontScale="70000" lnSpcReduction="20000"/>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r>
              <a:rPr lang="en-GB" sz="1000" dirty="0"/>
              <a:t>Simply psychology</a:t>
            </a:r>
          </a:p>
        </p:txBody>
      </p:sp>
      <p:sp>
        <p:nvSpPr>
          <p:cNvPr id="20" name="Subtitle 2">
            <a:extLst>
              <a:ext uri="{FF2B5EF4-FFF2-40B4-BE49-F238E27FC236}">
                <a16:creationId xmlns:a16="http://schemas.microsoft.com/office/drawing/2014/main" id="{8D3E9C3A-2886-4912-8BE8-0FFBEC011AD6}"/>
              </a:ext>
            </a:extLst>
          </p:cNvPr>
          <p:cNvSpPr txBox="1">
            <a:spLocks/>
          </p:cNvSpPr>
          <p:nvPr/>
        </p:nvSpPr>
        <p:spPr>
          <a:xfrm>
            <a:off x="9772524" y="3012437"/>
            <a:ext cx="1716338" cy="328707"/>
          </a:xfrm>
          <a:prstGeom prst="rect">
            <a:avLst/>
          </a:prstGeom>
        </p:spPr>
        <p:txBody>
          <a:bodyPr vert="horz" lIns="109728" tIns="109728" rIns="109728" bIns="91440" rtlCol="0" anchor="t">
            <a:normAutofit fontScale="70000" lnSpcReduction="20000"/>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r>
              <a:rPr lang="en-GB" sz="1000" dirty="0"/>
              <a:t>Psychology Today</a:t>
            </a:r>
          </a:p>
        </p:txBody>
      </p:sp>
    </p:spTree>
    <p:extLst>
      <p:ext uri="{BB962C8B-B14F-4D97-AF65-F5344CB8AC3E}">
        <p14:creationId xmlns:p14="http://schemas.microsoft.com/office/powerpoint/2010/main" val="3687191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8A700FD0-B700-4C1B-9C2D-5D790A868003}"/>
              </a:ext>
            </a:extLst>
          </p:cNvPr>
          <p:cNvSpPr>
            <a:spLocks noGrp="1"/>
          </p:cNvSpPr>
          <p:nvPr>
            <p:ph type="subTitle" idx="1"/>
          </p:nvPr>
        </p:nvSpPr>
        <p:spPr>
          <a:xfrm>
            <a:off x="5716437" y="1002013"/>
            <a:ext cx="5617794" cy="1150937"/>
          </a:xfrm>
        </p:spPr>
        <p:txBody>
          <a:bodyPr anchor="t">
            <a:normAutofit fontScale="25000" lnSpcReduction="20000"/>
          </a:bodyPr>
          <a:lstStyle/>
          <a:p>
            <a:r>
              <a:rPr lang="en-GB" sz="14400" b="1" i="1" u="sng" dirty="0"/>
              <a:t>Conclusion</a:t>
            </a:r>
          </a:p>
          <a:p>
            <a:r>
              <a:rPr lang="en-GB" sz="5600" dirty="0"/>
              <a:t>By using a story sack, the child is able to use his io her imagination. </a:t>
            </a:r>
          </a:p>
          <a:p>
            <a:r>
              <a:rPr lang="en-GB" sz="5600" dirty="0"/>
              <a:t>They are designed in a practical way which can easily be used at school as well as in the home. They encourage good communication which in turn develops their social skills.</a:t>
            </a:r>
          </a:p>
          <a:p>
            <a:r>
              <a:rPr lang="en-GB" sz="5600" dirty="0"/>
              <a:t>The main object of the design is to promote inclusion and to meet all the needs of children in all levels of their young developing mind</a:t>
            </a:r>
          </a:p>
          <a:p>
            <a:r>
              <a:rPr lang="en-GB" sz="5600" dirty="0"/>
              <a:t>Children are able to connect with their environment by using the story sacks. Gardener’s theory is linked in with this multi sensory recourse designed for all levels of intelligence of the young mind. The story sack may be extended into the learning environment, encouraging the children to link in their finding across the curriculum </a:t>
            </a:r>
          </a:p>
          <a:p>
            <a:endParaRPr lang="en-GB" dirty="0"/>
          </a:p>
          <a:p>
            <a:endParaRPr lang="en-GB" dirty="0"/>
          </a:p>
        </p:txBody>
      </p:sp>
      <p:sp>
        <p:nvSpPr>
          <p:cNvPr id="16"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068F3D54-CE10-4BD3-BE63-514FE1F071F3}"/>
              </a:ext>
            </a:extLst>
          </p:cNvPr>
          <p:cNvPicPr>
            <a:picLocks noChangeAspect="1"/>
          </p:cNvPicPr>
          <p:nvPr/>
        </p:nvPicPr>
        <p:blipFill rotWithShape="1">
          <a:blip r:embed="rId2"/>
          <a:srcRect l="22317" r="28879"/>
          <a:stretch/>
        </p:blipFill>
        <p:spPr>
          <a:xfrm>
            <a:off x="153" y="-76992"/>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428459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6EE4C-5D36-4D57-AF1B-C3F81BF74B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9AED731-2BAE-4A32-86C3-087C8BA9841B}"/>
              </a:ext>
            </a:extLst>
          </p:cNvPr>
          <p:cNvSpPr>
            <a:spLocks noGrp="1"/>
          </p:cNvSpPr>
          <p:nvPr>
            <p:ph idx="1"/>
          </p:nvPr>
        </p:nvSpPr>
        <p:spPr/>
        <p:txBody>
          <a:bodyPr>
            <a:normAutofit fontScale="77500" lnSpcReduction="20000"/>
          </a:bodyPr>
          <a:lstStyle/>
          <a:p>
            <a:pPr>
              <a:lnSpc>
                <a:spcPct val="107000"/>
              </a:lnSpc>
              <a:spcAft>
                <a:spcPts val="800"/>
              </a:spcAft>
            </a:pP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40000"/>
              </a:lnSpc>
              <a:spcBef>
                <a:spcPts val="930"/>
              </a:spcBef>
            </a:pP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Additional Learning needs. Welsh Assembly Government. Available </a:t>
            </a:r>
            <a:r>
              <a:rPr lang="en-GB" sz="1800" u="sng" kern="1200" spc="15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at:https</a:t>
            </a: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
            </a:r>
            <a:r>
              <a:rPr lang="en-GB" sz="1800" u="sng" kern="1200" spc="15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gov.wales</a:t>
            </a: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/education-skills</a:t>
            </a:r>
            <a:r>
              <a:rPr lang="en-GB" sz="1800"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(accessed 6/12/2020)</a:t>
            </a:r>
            <a:endParaRPr lang="en-GB" sz="1800" dirty="0">
              <a:solidFill>
                <a:schemeClr val="tx1"/>
              </a:solidFill>
              <a:effectLst/>
              <a:latin typeface="Times New Roman" panose="02020603050405020304" pitchFamily="18" charset="0"/>
              <a:ea typeface="Times New Roman" panose="02020603050405020304" pitchFamily="18" charset="0"/>
            </a:endParaRPr>
          </a:p>
          <a:p>
            <a:pPr>
              <a:lnSpc>
                <a:spcPct val="140000"/>
              </a:lnSpc>
              <a:spcBef>
                <a:spcPts val="930"/>
              </a:spcBef>
            </a:pPr>
            <a:r>
              <a:rPr lang="en-GB" sz="1800"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Images available at google.com (accessed 5/1/2021)</a:t>
            </a:r>
            <a:endParaRPr lang="en-GB" sz="1800" dirty="0">
              <a:solidFill>
                <a:schemeClr val="tx1"/>
              </a:solidFill>
              <a:effectLst/>
              <a:latin typeface="Times New Roman" panose="02020603050405020304" pitchFamily="18" charset="0"/>
              <a:ea typeface="Times New Roman" panose="02020603050405020304" pitchFamily="18" charset="0"/>
            </a:endParaRPr>
          </a:p>
          <a:p>
            <a:pPr>
              <a:lnSpc>
                <a:spcPct val="140000"/>
              </a:lnSpc>
              <a:spcBef>
                <a:spcPts val="930"/>
              </a:spcBef>
            </a:pP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One term resources </a:t>
            </a:r>
            <a:r>
              <a:rPr lang="en-GB" sz="1800" u="sng" kern="1200" spc="15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storysack</a:t>
            </a: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(date unknown) Staffordshire Library. Available </a:t>
            </a:r>
            <a:r>
              <a:rPr lang="en-GB" sz="1800" u="sng" kern="1200" spc="15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at:https</a:t>
            </a: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://www.staffordshire.gov.uk/Libraries/Schools-Library-Service/Resources/Storysacks.aspx</a:t>
            </a:r>
            <a:r>
              <a:rPr lang="en-GB" sz="1800"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(accessed 12/12/2010)</a:t>
            </a:r>
            <a:endParaRPr lang="en-GB" sz="1800" dirty="0">
              <a:solidFill>
                <a:schemeClr val="tx1"/>
              </a:solidFill>
              <a:effectLst/>
              <a:latin typeface="Times New Roman" panose="02020603050405020304" pitchFamily="18" charset="0"/>
              <a:ea typeface="Times New Roman" panose="02020603050405020304" pitchFamily="18" charset="0"/>
            </a:endParaRPr>
          </a:p>
          <a:p>
            <a:pPr>
              <a:lnSpc>
                <a:spcPct val="140000"/>
              </a:lnSpc>
              <a:spcBef>
                <a:spcPts val="930"/>
              </a:spcBef>
            </a:pPr>
            <a:r>
              <a:rPr lang="en-US" sz="1800" kern="1200" spc="150" dirty="0">
                <a:solidFill>
                  <a:schemeClr val="tx1"/>
                </a:solidFill>
                <a:effectLst/>
                <a:latin typeface="noto sans"/>
                <a:ea typeface="Times New Roman" panose="02020603050405020304" pitchFamily="18" charset="0"/>
                <a:cs typeface="Times New Roman" panose="02020603050405020304" pitchFamily="18" charset="0"/>
              </a:rPr>
              <a:t>Simply Psychology (2011)What is Multiple Intelligences Theory? Available at:</a:t>
            </a:r>
            <a:r>
              <a:rPr lang="en-GB" sz="1800"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https://www.psychologytoday.com/gb (accessed 7/1/2021)</a:t>
            </a:r>
            <a:endParaRPr lang="en-GB" sz="1800" dirty="0">
              <a:solidFill>
                <a:schemeClr val="tx1"/>
              </a:solidFill>
              <a:effectLst/>
              <a:latin typeface="Times New Roman" panose="02020603050405020304" pitchFamily="18" charset="0"/>
              <a:ea typeface="Times New Roman" panose="02020603050405020304" pitchFamily="18" charset="0"/>
            </a:endParaRPr>
          </a:p>
          <a:p>
            <a:pPr>
              <a:lnSpc>
                <a:spcPct val="140000"/>
              </a:lnSpc>
              <a:spcBef>
                <a:spcPts val="930"/>
              </a:spcBef>
            </a:pP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What is a Story Sack?(2006) Child</a:t>
            </a:r>
            <a:r>
              <a:rPr lang="en-GB" sz="1800" u="sng" kern="1200" spc="15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s Play. Available </a:t>
            </a:r>
            <a:r>
              <a:rPr lang="en-GB" sz="1800" u="sng" kern="1200" spc="15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at:http</a:t>
            </a:r>
            <a:r>
              <a:rPr lang="en-GB" sz="1800" u="sng"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://www.childs-play.com/teacher-zone/what_is_a_storyshack.html</a:t>
            </a:r>
            <a:r>
              <a:rPr lang="en-GB" sz="1800" kern="1200" spc="15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(accessed 6/12/2020)</a:t>
            </a:r>
            <a:endParaRPr lang="en-GB" sz="1800" dirty="0">
              <a:solidFill>
                <a:schemeClr val="tx1"/>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1870531"/>
      </p:ext>
    </p:extLst>
  </p:cSld>
  <p:clrMapOvr>
    <a:masterClrMapping/>
  </p:clrMapOvr>
</p:sld>
</file>

<file path=ppt/theme/theme1.xml><?xml version="1.0" encoding="utf-8"?>
<a:theme xmlns:a="http://schemas.openxmlformats.org/drawingml/2006/main" name="SketchLinesVTI">
  <a:themeElements>
    <a:clrScheme name="AnalogousFromDarkSeed_2SEEDS">
      <a:dk1>
        <a:srgbClr val="000000"/>
      </a:dk1>
      <a:lt1>
        <a:srgbClr val="FFFFFF"/>
      </a:lt1>
      <a:dk2>
        <a:srgbClr val="301D1B"/>
      </a:dk2>
      <a:lt2>
        <a:srgbClr val="F3F3F0"/>
      </a:lt2>
      <a:accent1>
        <a:srgbClr val="4B2CD9"/>
      </a:accent1>
      <a:accent2>
        <a:srgbClr val="2956E7"/>
      </a:accent2>
      <a:accent3>
        <a:srgbClr val="9A29E7"/>
      </a:accent3>
      <a:accent4>
        <a:srgbClr val="D56517"/>
      </a:accent4>
      <a:accent5>
        <a:srgbClr val="C8AB24"/>
      </a:accent5>
      <a:accent6>
        <a:srgbClr val="92BA14"/>
      </a:accent6>
      <a:hlink>
        <a:srgbClr val="BF3F6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83</TotalTime>
  <Words>568</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Meiryo</vt:lpstr>
      <vt:lpstr>Arial</vt:lpstr>
      <vt:lpstr>Calibri</vt:lpstr>
      <vt:lpstr>Corbel</vt:lpstr>
      <vt:lpstr>noto sans</vt:lpstr>
      <vt:lpstr>Times New Roman</vt:lpstr>
      <vt:lpstr>SketchLinesVTI</vt:lpstr>
      <vt:lpstr>Describe and evaluate a multi-sensory resource to support an individual with Specific Learning Difficulties (SpLD).  </vt:lpstr>
      <vt:lpstr>PowerPoint Presentation</vt:lpstr>
      <vt:lpstr>PowerPoint Presentation</vt:lpstr>
      <vt:lpstr>What is a story Sack?</vt:lpstr>
      <vt:lpstr>SEND code of Practice</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Describe and evaluate a multi-sensory resource to support an individual with Specific Learning Difficulties (SpLD).  </dc:title>
  <dc:creator>sara Hough</dc:creator>
  <cp:lastModifiedBy>sara Hough</cp:lastModifiedBy>
  <cp:revision>1</cp:revision>
  <dcterms:created xsi:type="dcterms:W3CDTF">2021-01-14T15:43:19Z</dcterms:created>
  <dcterms:modified xsi:type="dcterms:W3CDTF">2021-01-14T17:07:10Z</dcterms:modified>
</cp:coreProperties>
</file>