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1"/>
  </p:sldMasterIdLst>
  <p:notesMasterIdLst>
    <p:notesMasterId r:id="rId33"/>
  </p:notesMasterIdLst>
  <p:handoutMasterIdLst>
    <p:handoutMasterId r:id="rId34"/>
  </p:handoutMasterIdLst>
  <p:sldIdLst>
    <p:sldId id="291" r:id="rId2"/>
    <p:sldId id="293" r:id="rId3"/>
    <p:sldId id="294" r:id="rId4"/>
    <p:sldId id="295" r:id="rId5"/>
    <p:sldId id="300" r:id="rId6"/>
    <p:sldId id="301" r:id="rId7"/>
    <p:sldId id="302" r:id="rId8"/>
    <p:sldId id="303" r:id="rId9"/>
    <p:sldId id="304" r:id="rId10"/>
    <p:sldId id="305" r:id="rId11"/>
    <p:sldId id="306" r:id="rId12"/>
    <p:sldId id="273" r:id="rId13"/>
    <p:sldId id="292" r:id="rId14"/>
    <p:sldId id="276" r:id="rId15"/>
    <p:sldId id="307" r:id="rId16"/>
    <p:sldId id="308" r:id="rId17"/>
    <p:sldId id="309" r:id="rId18"/>
    <p:sldId id="310" r:id="rId19"/>
    <p:sldId id="311" r:id="rId20"/>
    <p:sldId id="312" r:id="rId21"/>
    <p:sldId id="313" r:id="rId22"/>
    <p:sldId id="314" r:id="rId23"/>
    <p:sldId id="297" r:id="rId24"/>
    <p:sldId id="274" r:id="rId25"/>
    <p:sldId id="275" r:id="rId26"/>
    <p:sldId id="277" r:id="rId27"/>
    <p:sldId id="278" r:id="rId28"/>
    <p:sldId id="279" r:id="rId29"/>
    <p:sldId id="281" r:id="rId30"/>
    <p:sldId id="316" r:id="rId31"/>
    <p:sldId id="315" r:id="rId32"/>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4"/>
    <p:restoredTop sz="94626"/>
  </p:normalViewPr>
  <p:slideViewPr>
    <p:cSldViewPr snapToGrid="0" snapToObjects="1">
      <p:cViewPr varScale="1">
        <p:scale>
          <a:sx n="108" d="100"/>
          <a:sy n="108" d="100"/>
        </p:scale>
        <p:origin x="1698" y="51"/>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F60C3F-987C-4A7A-BCC0-38B70C31884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315B149-8B6F-43BD-92C7-A68A74F587EE}">
      <dgm:prSet/>
      <dgm:spPr/>
      <dgm:t>
        <a:bodyPr/>
        <a:lstStyle/>
        <a:p>
          <a:pPr rtl="0"/>
          <a:r>
            <a:rPr lang="en-US" smtClean="0"/>
            <a:t>They inherit prejudices</a:t>
          </a:r>
          <a:endParaRPr lang="en-GB"/>
        </a:p>
      </dgm:t>
    </dgm:pt>
    <dgm:pt modelId="{EA082D67-5CC8-431C-8891-B091AC047D14}" type="parTrans" cxnId="{0BF7AA3C-5032-48B9-B299-C49AB7F5F0C8}">
      <dgm:prSet/>
      <dgm:spPr/>
      <dgm:t>
        <a:bodyPr/>
        <a:lstStyle/>
        <a:p>
          <a:endParaRPr lang="en-US"/>
        </a:p>
      </dgm:t>
    </dgm:pt>
    <dgm:pt modelId="{D0E3CA93-19B7-48B3-A567-8D89903F6C90}" type="sibTrans" cxnId="{0BF7AA3C-5032-48B9-B299-C49AB7F5F0C8}">
      <dgm:prSet/>
      <dgm:spPr/>
      <dgm:t>
        <a:bodyPr/>
        <a:lstStyle/>
        <a:p>
          <a:endParaRPr lang="en-US"/>
        </a:p>
      </dgm:t>
    </dgm:pt>
    <dgm:pt modelId="{A4A28A23-ABCD-4B4D-BC24-51F43C3BF186}">
      <dgm:prSet/>
      <dgm:spPr/>
      <dgm:t>
        <a:bodyPr/>
        <a:lstStyle/>
        <a:p>
          <a:pPr rtl="0"/>
          <a:r>
            <a:rPr lang="en-US" smtClean="0"/>
            <a:t>They are not aware</a:t>
          </a:r>
          <a:endParaRPr lang="en-GB"/>
        </a:p>
      </dgm:t>
    </dgm:pt>
    <dgm:pt modelId="{D37B0721-D14B-4AD8-9570-27F70A672FB5}" type="parTrans" cxnId="{CBD5FAD5-6C76-4299-A99B-7C8A9FB93D64}">
      <dgm:prSet/>
      <dgm:spPr/>
      <dgm:t>
        <a:bodyPr/>
        <a:lstStyle/>
        <a:p>
          <a:endParaRPr lang="en-US"/>
        </a:p>
      </dgm:t>
    </dgm:pt>
    <dgm:pt modelId="{F10205B7-CCF9-4925-90DD-47357DFE45FC}" type="sibTrans" cxnId="{CBD5FAD5-6C76-4299-A99B-7C8A9FB93D64}">
      <dgm:prSet/>
      <dgm:spPr/>
      <dgm:t>
        <a:bodyPr/>
        <a:lstStyle/>
        <a:p>
          <a:endParaRPr lang="en-US"/>
        </a:p>
      </dgm:t>
    </dgm:pt>
    <dgm:pt modelId="{CE7C1F0C-E86E-4A4C-8994-8F0DF8B5E530}">
      <dgm:prSet/>
      <dgm:spPr/>
      <dgm:t>
        <a:bodyPr/>
        <a:lstStyle/>
        <a:p>
          <a:pPr rtl="0"/>
          <a:r>
            <a:rPr lang="en-US" smtClean="0"/>
            <a:t>They are not connected or organised</a:t>
          </a:r>
          <a:endParaRPr lang="en-GB"/>
        </a:p>
      </dgm:t>
    </dgm:pt>
    <dgm:pt modelId="{0E59729D-4105-4584-9039-8A3240FDBC46}" type="parTrans" cxnId="{56D321DB-67BB-4646-BA03-1BD2C2EA1B04}">
      <dgm:prSet/>
      <dgm:spPr/>
      <dgm:t>
        <a:bodyPr/>
        <a:lstStyle/>
        <a:p>
          <a:endParaRPr lang="en-US"/>
        </a:p>
      </dgm:t>
    </dgm:pt>
    <dgm:pt modelId="{E3B9D6EE-31CE-4700-AC96-1B0024D2B3F3}" type="sibTrans" cxnId="{56D321DB-67BB-4646-BA03-1BD2C2EA1B04}">
      <dgm:prSet/>
      <dgm:spPr/>
      <dgm:t>
        <a:bodyPr/>
        <a:lstStyle/>
        <a:p>
          <a:endParaRPr lang="en-US"/>
        </a:p>
      </dgm:t>
    </dgm:pt>
    <dgm:pt modelId="{5982758C-EFE8-4ABD-8E16-C91ECAE99181}">
      <dgm:prSet/>
      <dgm:spPr/>
      <dgm:t>
        <a:bodyPr/>
        <a:lstStyle/>
        <a:p>
          <a:pPr rtl="0"/>
          <a:r>
            <a:rPr lang="en-US" smtClean="0"/>
            <a:t>They may lack information</a:t>
          </a:r>
          <a:endParaRPr lang="en-GB"/>
        </a:p>
      </dgm:t>
    </dgm:pt>
    <dgm:pt modelId="{8CC55D70-4E79-431D-9B33-F2A8C9D7951A}" type="parTrans" cxnId="{F86917E8-B5D1-45F9-8F8E-07CBBAC9F007}">
      <dgm:prSet/>
      <dgm:spPr/>
      <dgm:t>
        <a:bodyPr/>
        <a:lstStyle/>
        <a:p>
          <a:endParaRPr lang="en-US"/>
        </a:p>
      </dgm:t>
    </dgm:pt>
    <dgm:pt modelId="{F228E05E-4C7A-45CB-85BE-0A9B52736101}" type="sibTrans" cxnId="{F86917E8-B5D1-45F9-8F8E-07CBBAC9F007}">
      <dgm:prSet/>
      <dgm:spPr/>
      <dgm:t>
        <a:bodyPr/>
        <a:lstStyle/>
        <a:p>
          <a:endParaRPr lang="en-US"/>
        </a:p>
      </dgm:t>
    </dgm:pt>
    <dgm:pt modelId="{D34C60F9-9A41-45E8-9E13-8B9CF11E5454}">
      <dgm:prSet/>
      <dgm:spPr/>
      <dgm:t>
        <a:bodyPr/>
        <a:lstStyle/>
        <a:p>
          <a:pPr rtl="0"/>
          <a:r>
            <a:rPr lang="en-US" smtClean="0"/>
            <a:t>Power structures limit their participation</a:t>
          </a:r>
          <a:endParaRPr lang="en-GB"/>
        </a:p>
      </dgm:t>
    </dgm:pt>
    <dgm:pt modelId="{5BD71986-AF3C-4C3F-A817-C70A5C811870}" type="parTrans" cxnId="{6BC19D68-7C70-4CA7-8A2C-A0A8E98343D8}">
      <dgm:prSet/>
      <dgm:spPr/>
      <dgm:t>
        <a:bodyPr/>
        <a:lstStyle/>
        <a:p>
          <a:endParaRPr lang="en-US"/>
        </a:p>
      </dgm:t>
    </dgm:pt>
    <dgm:pt modelId="{26396500-3C99-4C30-AD49-FB9BCF0E584D}" type="sibTrans" cxnId="{6BC19D68-7C70-4CA7-8A2C-A0A8E98343D8}">
      <dgm:prSet/>
      <dgm:spPr/>
      <dgm:t>
        <a:bodyPr/>
        <a:lstStyle/>
        <a:p>
          <a:endParaRPr lang="en-US"/>
        </a:p>
      </dgm:t>
    </dgm:pt>
    <dgm:pt modelId="{F3CCF0B9-9783-4540-B39A-A34F8CB86485}">
      <dgm:prSet/>
      <dgm:spPr/>
      <dgm:t>
        <a:bodyPr/>
        <a:lstStyle/>
        <a:p>
          <a:pPr rtl="0"/>
          <a:r>
            <a:rPr lang="en-US" smtClean="0"/>
            <a:t>Youth are perceived as lazy, ignorant, violent, etc.</a:t>
          </a:r>
          <a:endParaRPr lang="en-GB"/>
        </a:p>
      </dgm:t>
    </dgm:pt>
    <dgm:pt modelId="{E8F49FC9-E55A-454D-8AE8-2E5CFE470AA7}" type="parTrans" cxnId="{87444967-DF73-4E1E-BCAB-FA9D57F35387}">
      <dgm:prSet/>
      <dgm:spPr/>
      <dgm:t>
        <a:bodyPr/>
        <a:lstStyle/>
        <a:p>
          <a:endParaRPr lang="en-US"/>
        </a:p>
      </dgm:t>
    </dgm:pt>
    <dgm:pt modelId="{9F694B7F-583B-46A8-AF7A-D3E1A50141EF}" type="sibTrans" cxnId="{87444967-DF73-4E1E-BCAB-FA9D57F35387}">
      <dgm:prSet/>
      <dgm:spPr/>
      <dgm:t>
        <a:bodyPr/>
        <a:lstStyle/>
        <a:p>
          <a:endParaRPr lang="en-US"/>
        </a:p>
      </dgm:t>
    </dgm:pt>
    <dgm:pt modelId="{171AE650-A6FB-4989-BB18-E3B83A1CE6AA}" type="pres">
      <dgm:prSet presAssocID="{2FF60C3F-987C-4A7A-BCC0-38B70C318840}" presName="linear" presStyleCnt="0">
        <dgm:presLayoutVars>
          <dgm:animLvl val="lvl"/>
          <dgm:resizeHandles val="exact"/>
        </dgm:presLayoutVars>
      </dgm:prSet>
      <dgm:spPr/>
    </dgm:pt>
    <dgm:pt modelId="{4E887DC3-3D49-4758-8D0B-FD5C41E4AFC8}" type="pres">
      <dgm:prSet presAssocID="{3315B149-8B6F-43BD-92C7-A68A74F587EE}" presName="parentText" presStyleLbl="node1" presStyleIdx="0" presStyleCnt="6">
        <dgm:presLayoutVars>
          <dgm:chMax val="0"/>
          <dgm:bulletEnabled val="1"/>
        </dgm:presLayoutVars>
      </dgm:prSet>
      <dgm:spPr/>
    </dgm:pt>
    <dgm:pt modelId="{9983800E-2311-4F3D-BDB1-7C1E6A129497}" type="pres">
      <dgm:prSet presAssocID="{D0E3CA93-19B7-48B3-A567-8D89903F6C90}" presName="spacer" presStyleCnt="0"/>
      <dgm:spPr/>
    </dgm:pt>
    <dgm:pt modelId="{2231CEB1-16CC-4F1D-BA80-5EBAD7922066}" type="pres">
      <dgm:prSet presAssocID="{A4A28A23-ABCD-4B4D-BC24-51F43C3BF186}" presName="parentText" presStyleLbl="node1" presStyleIdx="1" presStyleCnt="6">
        <dgm:presLayoutVars>
          <dgm:chMax val="0"/>
          <dgm:bulletEnabled val="1"/>
        </dgm:presLayoutVars>
      </dgm:prSet>
      <dgm:spPr/>
    </dgm:pt>
    <dgm:pt modelId="{334C3A65-FC19-4ECA-A961-BA5FAEB052C0}" type="pres">
      <dgm:prSet presAssocID="{F10205B7-CCF9-4925-90DD-47357DFE45FC}" presName="spacer" presStyleCnt="0"/>
      <dgm:spPr/>
    </dgm:pt>
    <dgm:pt modelId="{9B5520F2-DF64-43B8-8991-4E89983D56A6}" type="pres">
      <dgm:prSet presAssocID="{CE7C1F0C-E86E-4A4C-8994-8F0DF8B5E530}" presName="parentText" presStyleLbl="node1" presStyleIdx="2" presStyleCnt="6">
        <dgm:presLayoutVars>
          <dgm:chMax val="0"/>
          <dgm:bulletEnabled val="1"/>
        </dgm:presLayoutVars>
      </dgm:prSet>
      <dgm:spPr/>
    </dgm:pt>
    <dgm:pt modelId="{DEE76B6F-3660-4EB4-8AE2-F18CBCFC38BC}" type="pres">
      <dgm:prSet presAssocID="{E3B9D6EE-31CE-4700-AC96-1B0024D2B3F3}" presName="spacer" presStyleCnt="0"/>
      <dgm:spPr/>
    </dgm:pt>
    <dgm:pt modelId="{62CD83B6-2B54-44CD-827D-812B0367FAC0}" type="pres">
      <dgm:prSet presAssocID="{5982758C-EFE8-4ABD-8E16-C91ECAE99181}" presName="parentText" presStyleLbl="node1" presStyleIdx="3" presStyleCnt="6">
        <dgm:presLayoutVars>
          <dgm:chMax val="0"/>
          <dgm:bulletEnabled val="1"/>
        </dgm:presLayoutVars>
      </dgm:prSet>
      <dgm:spPr/>
    </dgm:pt>
    <dgm:pt modelId="{D0A4B402-B5AC-4F9C-BDFF-F5420C914D2C}" type="pres">
      <dgm:prSet presAssocID="{F228E05E-4C7A-45CB-85BE-0A9B52736101}" presName="spacer" presStyleCnt="0"/>
      <dgm:spPr/>
    </dgm:pt>
    <dgm:pt modelId="{33CA0570-4E0C-49A1-8BF6-CC005A0DB5A3}" type="pres">
      <dgm:prSet presAssocID="{D34C60F9-9A41-45E8-9E13-8B9CF11E5454}" presName="parentText" presStyleLbl="node1" presStyleIdx="4" presStyleCnt="6">
        <dgm:presLayoutVars>
          <dgm:chMax val="0"/>
          <dgm:bulletEnabled val="1"/>
        </dgm:presLayoutVars>
      </dgm:prSet>
      <dgm:spPr/>
    </dgm:pt>
    <dgm:pt modelId="{DEED38F8-AAAC-49E9-A0DF-FB163700188B}" type="pres">
      <dgm:prSet presAssocID="{26396500-3C99-4C30-AD49-FB9BCF0E584D}" presName="spacer" presStyleCnt="0"/>
      <dgm:spPr/>
    </dgm:pt>
    <dgm:pt modelId="{6C80A70D-78D7-420F-9E9B-80DA97D87E95}" type="pres">
      <dgm:prSet presAssocID="{F3CCF0B9-9783-4540-B39A-A34F8CB86485}" presName="parentText" presStyleLbl="node1" presStyleIdx="5" presStyleCnt="6">
        <dgm:presLayoutVars>
          <dgm:chMax val="0"/>
          <dgm:bulletEnabled val="1"/>
        </dgm:presLayoutVars>
      </dgm:prSet>
      <dgm:spPr/>
    </dgm:pt>
  </dgm:ptLst>
  <dgm:cxnLst>
    <dgm:cxn modelId="{5FDAAF72-45B6-4D8C-A0E3-B32EEF179FF5}" type="presOf" srcId="{2FF60C3F-987C-4A7A-BCC0-38B70C318840}" destId="{171AE650-A6FB-4989-BB18-E3B83A1CE6AA}" srcOrd="0" destOrd="0" presId="urn:microsoft.com/office/officeart/2005/8/layout/vList2"/>
    <dgm:cxn modelId="{6BC19D68-7C70-4CA7-8A2C-A0A8E98343D8}" srcId="{2FF60C3F-987C-4A7A-BCC0-38B70C318840}" destId="{D34C60F9-9A41-45E8-9E13-8B9CF11E5454}" srcOrd="4" destOrd="0" parTransId="{5BD71986-AF3C-4C3F-A817-C70A5C811870}" sibTransId="{26396500-3C99-4C30-AD49-FB9BCF0E584D}"/>
    <dgm:cxn modelId="{56D321DB-67BB-4646-BA03-1BD2C2EA1B04}" srcId="{2FF60C3F-987C-4A7A-BCC0-38B70C318840}" destId="{CE7C1F0C-E86E-4A4C-8994-8F0DF8B5E530}" srcOrd="2" destOrd="0" parTransId="{0E59729D-4105-4584-9039-8A3240FDBC46}" sibTransId="{E3B9D6EE-31CE-4700-AC96-1B0024D2B3F3}"/>
    <dgm:cxn modelId="{784F7EAD-0AC7-415B-B452-4721C9C1785E}" type="presOf" srcId="{F3CCF0B9-9783-4540-B39A-A34F8CB86485}" destId="{6C80A70D-78D7-420F-9E9B-80DA97D87E95}" srcOrd="0" destOrd="0" presId="urn:microsoft.com/office/officeart/2005/8/layout/vList2"/>
    <dgm:cxn modelId="{87444967-DF73-4E1E-BCAB-FA9D57F35387}" srcId="{2FF60C3F-987C-4A7A-BCC0-38B70C318840}" destId="{F3CCF0B9-9783-4540-B39A-A34F8CB86485}" srcOrd="5" destOrd="0" parTransId="{E8F49FC9-E55A-454D-8AE8-2E5CFE470AA7}" sibTransId="{9F694B7F-583B-46A8-AF7A-D3E1A50141EF}"/>
    <dgm:cxn modelId="{83EB220D-E511-4402-BC69-2BE3DD96080C}" type="presOf" srcId="{D34C60F9-9A41-45E8-9E13-8B9CF11E5454}" destId="{33CA0570-4E0C-49A1-8BF6-CC005A0DB5A3}" srcOrd="0" destOrd="0" presId="urn:microsoft.com/office/officeart/2005/8/layout/vList2"/>
    <dgm:cxn modelId="{F3F3B995-9D65-4A47-AA12-71C4C47BFB3F}" type="presOf" srcId="{A4A28A23-ABCD-4B4D-BC24-51F43C3BF186}" destId="{2231CEB1-16CC-4F1D-BA80-5EBAD7922066}" srcOrd="0" destOrd="0" presId="urn:microsoft.com/office/officeart/2005/8/layout/vList2"/>
    <dgm:cxn modelId="{C0ED29D0-E5A7-4803-9273-9B27FD3F716C}" type="presOf" srcId="{3315B149-8B6F-43BD-92C7-A68A74F587EE}" destId="{4E887DC3-3D49-4758-8D0B-FD5C41E4AFC8}" srcOrd="0" destOrd="0" presId="urn:microsoft.com/office/officeart/2005/8/layout/vList2"/>
    <dgm:cxn modelId="{CBD5FAD5-6C76-4299-A99B-7C8A9FB93D64}" srcId="{2FF60C3F-987C-4A7A-BCC0-38B70C318840}" destId="{A4A28A23-ABCD-4B4D-BC24-51F43C3BF186}" srcOrd="1" destOrd="0" parTransId="{D37B0721-D14B-4AD8-9570-27F70A672FB5}" sibTransId="{F10205B7-CCF9-4925-90DD-47357DFE45FC}"/>
    <dgm:cxn modelId="{0BF7AA3C-5032-48B9-B299-C49AB7F5F0C8}" srcId="{2FF60C3F-987C-4A7A-BCC0-38B70C318840}" destId="{3315B149-8B6F-43BD-92C7-A68A74F587EE}" srcOrd="0" destOrd="0" parTransId="{EA082D67-5CC8-431C-8891-B091AC047D14}" sibTransId="{D0E3CA93-19B7-48B3-A567-8D89903F6C90}"/>
    <dgm:cxn modelId="{114BA032-396D-49D0-9433-B8D6EAE8AD63}" type="presOf" srcId="{CE7C1F0C-E86E-4A4C-8994-8F0DF8B5E530}" destId="{9B5520F2-DF64-43B8-8991-4E89983D56A6}" srcOrd="0" destOrd="0" presId="urn:microsoft.com/office/officeart/2005/8/layout/vList2"/>
    <dgm:cxn modelId="{85070D3B-E2E1-46A5-860C-93862409654C}" type="presOf" srcId="{5982758C-EFE8-4ABD-8E16-C91ECAE99181}" destId="{62CD83B6-2B54-44CD-827D-812B0367FAC0}" srcOrd="0" destOrd="0" presId="urn:microsoft.com/office/officeart/2005/8/layout/vList2"/>
    <dgm:cxn modelId="{F86917E8-B5D1-45F9-8F8E-07CBBAC9F007}" srcId="{2FF60C3F-987C-4A7A-BCC0-38B70C318840}" destId="{5982758C-EFE8-4ABD-8E16-C91ECAE99181}" srcOrd="3" destOrd="0" parTransId="{8CC55D70-4E79-431D-9B33-F2A8C9D7951A}" sibTransId="{F228E05E-4C7A-45CB-85BE-0A9B52736101}"/>
    <dgm:cxn modelId="{18DE464B-A631-4824-947B-E0F8F9C48E9B}" type="presParOf" srcId="{171AE650-A6FB-4989-BB18-E3B83A1CE6AA}" destId="{4E887DC3-3D49-4758-8D0B-FD5C41E4AFC8}" srcOrd="0" destOrd="0" presId="urn:microsoft.com/office/officeart/2005/8/layout/vList2"/>
    <dgm:cxn modelId="{47280275-AD3A-48E2-936C-5ECD4A8F9D6D}" type="presParOf" srcId="{171AE650-A6FB-4989-BB18-E3B83A1CE6AA}" destId="{9983800E-2311-4F3D-BDB1-7C1E6A129497}" srcOrd="1" destOrd="0" presId="urn:microsoft.com/office/officeart/2005/8/layout/vList2"/>
    <dgm:cxn modelId="{FA9A5379-B574-4C3B-BF4C-2735C8889695}" type="presParOf" srcId="{171AE650-A6FB-4989-BB18-E3B83A1CE6AA}" destId="{2231CEB1-16CC-4F1D-BA80-5EBAD7922066}" srcOrd="2" destOrd="0" presId="urn:microsoft.com/office/officeart/2005/8/layout/vList2"/>
    <dgm:cxn modelId="{0FFE2F5F-DF9F-4BA0-929E-20510F244C1D}" type="presParOf" srcId="{171AE650-A6FB-4989-BB18-E3B83A1CE6AA}" destId="{334C3A65-FC19-4ECA-A961-BA5FAEB052C0}" srcOrd="3" destOrd="0" presId="urn:microsoft.com/office/officeart/2005/8/layout/vList2"/>
    <dgm:cxn modelId="{A6396FE9-A836-4961-AC56-51C82130C3D0}" type="presParOf" srcId="{171AE650-A6FB-4989-BB18-E3B83A1CE6AA}" destId="{9B5520F2-DF64-43B8-8991-4E89983D56A6}" srcOrd="4" destOrd="0" presId="urn:microsoft.com/office/officeart/2005/8/layout/vList2"/>
    <dgm:cxn modelId="{0AD501C1-5BC0-412E-9C37-CF3BC3832986}" type="presParOf" srcId="{171AE650-A6FB-4989-BB18-E3B83A1CE6AA}" destId="{DEE76B6F-3660-4EB4-8AE2-F18CBCFC38BC}" srcOrd="5" destOrd="0" presId="urn:microsoft.com/office/officeart/2005/8/layout/vList2"/>
    <dgm:cxn modelId="{08C49AD7-43EB-4AE3-9F24-65FDF3B86013}" type="presParOf" srcId="{171AE650-A6FB-4989-BB18-E3B83A1CE6AA}" destId="{62CD83B6-2B54-44CD-827D-812B0367FAC0}" srcOrd="6" destOrd="0" presId="urn:microsoft.com/office/officeart/2005/8/layout/vList2"/>
    <dgm:cxn modelId="{FC42A5EB-57DC-403B-BDCA-333FF6B3A694}" type="presParOf" srcId="{171AE650-A6FB-4989-BB18-E3B83A1CE6AA}" destId="{D0A4B402-B5AC-4F9C-BDFF-F5420C914D2C}" srcOrd="7" destOrd="0" presId="urn:microsoft.com/office/officeart/2005/8/layout/vList2"/>
    <dgm:cxn modelId="{EC41CCB3-08EB-4763-B485-8136FAD0EC77}" type="presParOf" srcId="{171AE650-A6FB-4989-BB18-E3B83A1CE6AA}" destId="{33CA0570-4E0C-49A1-8BF6-CC005A0DB5A3}" srcOrd="8" destOrd="0" presId="urn:microsoft.com/office/officeart/2005/8/layout/vList2"/>
    <dgm:cxn modelId="{CCB3AB2F-9EB4-4465-8B09-99F8F76A971A}" type="presParOf" srcId="{171AE650-A6FB-4989-BB18-E3B83A1CE6AA}" destId="{DEED38F8-AAAC-49E9-A0DF-FB163700188B}" srcOrd="9" destOrd="0" presId="urn:microsoft.com/office/officeart/2005/8/layout/vList2"/>
    <dgm:cxn modelId="{7B2F93CA-1F0A-47A4-8C8A-52ADE85DF6B4}" type="presParOf" srcId="{171AE650-A6FB-4989-BB18-E3B83A1CE6AA}" destId="{6C80A70D-78D7-420F-9E9B-80DA97D87E9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56FCEE-FA9C-4491-8BC8-AC190A2F298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48D4DC0-0DA6-4B6C-81CC-6B28CCBE9880}">
      <dgm:prSet/>
      <dgm:spPr/>
      <dgm:t>
        <a:bodyPr/>
        <a:lstStyle/>
        <a:p>
          <a:pPr rtl="0"/>
          <a:r>
            <a:rPr lang="en-US" smtClean="0"/>
            <a:t>Youth are more open to change</a:t>
          </a:r>
          <a:endParaRPr lang="en-GB"/>
        </a:p>
      </dgm:t>
    </dgm:pt>
    <dgm:pt modelId="{87319162-4436-447B-AAAC-3037A622BF62}" type="parTrans" cxnId="{FC612E7E-046C-47F2-80BF-742B6AA14303}">
      <dgm:prSet/>
      <dgm:spPr/>
      <dgm:t>
        <a:bodyPr/>
        <a:lstStyle/>
        <a:p>
          <a:endParaRPr lang="en-US"/>
        </a:p>
      </dgm:t>
    </dgm:pt>
    <dgm:pt modelId="{335C99DC-CE51-4895-AD68-83BCE485DE3A}" type="sibTrans" cxnId="{FC612E7E-046C-47F2-80BF-742B6AA14303}">
      <dgm:prSet/>
      <dgm:spPr/>
      <dgm:t>
        <a:bodyPr/>
        <a:lstStyle/>
        <a:p>
          <a:endParaRPr lang="en-US"/>
        </a:p>
      </dgm:t>
    </dgm:pt>
    <dgm:pt modelId="{04A811C1-15A3-4BD8-939A-5DFCE15983EA}">
      <dgm:prSet/>
      <dgm:spPr/>
      <dgm:t>
        <a:bodyPr/>
        <a:lstStyle/>
        <a:p>
          <a:pPr rtl="0"/>
          <a:r>
            <a:rPr lang="en-US" smtClean="0"/>
            <a:t>Youth are future-oriented</a:t>
          </a:r>
          <a:endParaRPr lang="en-GB"/>
        </a:p>
      </dgm:t>
    </dgm:pt>
    <dgm:pt modelId="{37B42009-C3B6-43AF-A1E7-42FA97E44137}" type="parTrans" cxnId="{8AF61DDF-4088-42E0-88E4-4E51EA5C1D80}">
      <dgm:prSet/>
      <dgm:spPr/>
      <dgm:t>
        <a:bodyPr/>
        <a:lstStyle/>
        <a:p>
          <a:endParaRPr lang="en-US"/>
        </a:p>
      </dgm:t>
    </dgm:pt>
    <dgm:pt modelId="{13E2FC8F-DE1A-4D55-BB5E-15AD7223446C}" type="sibTrans" cxnId="{8AF61DDF-4088-42E0-88E4-4E51EA5C1D80}">
      <dgm:prSet/>
      <dgm:spPr/>
      <dgm:t>
        <a:bodyPr/>
        <a:lstStyle/>
        <a:p>
          <a:endParaRPr lang="en-US"/>
        </a:p>
      </dgm:t>
    </dgm:pt>
    <dgm:pt modelId="{3F65604C-12CF-4061-AC83-ACEC147D1E3A}">
      <dgm:prSet/>
      <dgm:spPr/>
      <dgm:t>
        <a:bodyPr/>
        <a:lstStyle/>
        <a:p>
          <a:pPr rtl="0"/>
          <a:r>
            <a:rPr lang="en-US" smtClean="0"/>
            <a:t>Youth are idealistic</a:t>
          </a:r>
          <a:endParaRPr lang="en-GB"/>
        </a:p>
      </dgm:t>
    </dgm:pt>
    <dgm:pt modelId="{044254E0-4D5D-4C67-8224-CB0B6953562B}" type="parTrans" cxnId="{92BC1705-7420-4782-BCC5-C987DE994185}">
      <dgm:prSet/>
      <dgm:spPr/>
      <dgm:t>
        <a:bodyPr/>
        <a:lstStyle/>
        <a:p>
          <a:endParaRPr lang="en-US"/>
        </a:p>
      </dgm:t>
    </dgm:pt>
    <dgm:pt modelId="{F975665B-6A06-4E8F-90D1-FF3E30E7B226}" type="sibTrans" cxnId="{92BC1705-7420-4782-BCC5-C987DE994185}">
      <dgm:prSet/>
      <dgm:spPr/>
      <dgm:t>
        <a:bodyPr/>
        <a:lstStyle/>
        <a:p>
          <a:endParaRPr lang="en-US"/>
        </a:p>
      </dgm:t>
    </dgm:pt>
    <dgm:pt modelId="{866DEDC9-030B-4F87-99F8-BDDCE0630252}">
      <dgm:prSet/>
      <dgm:spPr/>
      <dgm:t>
        <a:bodyPr/>
        <a:lstStyle/>
        <a:p>
          <a:pPr rtl="0"/>
          <a:r>
            <a:rPr lang="en-US" smtClean="0"/>
            <a:t>Youth are creative and innovative</a:t>
          </a:r>
          <a:endParaRPr lang="en-GB"/>
        </a:p>
      </dgm:t>
    </dgm:pt>
    <dgm:pt modelId="{3ABC7EE5-321B-4F23-81F5-39573646899F}" type="parTrans" cxnId="{3422DA9F-4229-49D5-98AD-8DB2AC16CAE1}">
      <dgm:prSet/>
      <dgm:spPr/>
      <dgm:t>
        <a:bodyPr/>
        <a:lstStyle/>
        <a:p>
          <a:endParaRPr lang="en-US"/>
        </a:p>
      </dgm:t>
    </dgm:pt>
    <dgm:pt modelId="{2E6F3BF0-F379-4F83-A5A5-B9D4F48CF32C}" type="sibTrans" cxnId="{3422DA9F-4229-49D5-98AD-8DB2AC16CAE1}">
      <dgm:prSet/>
      <dgm:spPr/>
      <dgm:t>
        <a:bodyPr/>
        <a:lstStyle/>
        <a:p>
          <a:endParaRPr lang="en-US"/>
        </a:p>
      </dgm:t>
    </dgm:pt>
    <dgm:pt modelId="{3250E305-DD91-47C6-8056-6366578C25A4}">
      <dgm:prSet/>
      <dgm:spPr/>
      <dgm:t>
        <a:bodyPr/>
        <a:lstStyle/>
        <a:p>
          <a:pPr rtl="0"/>
          <a:r>
            <a:rPr lang="en-US" smtClean="0"/>
            <a:t>Youth are courageous</a:t>
          </a:r>
          <a:endParaRPr lang="en-GB"/>
        </a:p>
      </dgm:t>
    </dgm:pt>
    <dgm:pt modelId="{20EA19AD-1376-4EFE-BD07-BADBF8B048E8}" type="parTrans" cxnId="{F8762628-7000-45AB-A54A-5DD9AB6201EC}">
      <dgm:prSet/>
      <dgm:spPr/>
      <dgm:t>
        <a:bodyPr/>
        <a:lstStyle/>
        <a:p>
          <a:endParaRPr lang="en-US"/>
        </a:p>
      </dgm:t>
    </dgm:pt>
    <dgm:pt modelId="{1C352EC7-A886-4E3C-9BB0-9A95EA4EE51C}" type="sibTrans" cxnId="{F8762628-7000-45AB-A54A-5DD9AB6201EC}">
      <dgm:prSet/>
      <dgm:spPr/>
      <dgm:t>
        <a:bodyPr/>
        <a:lstStyle/>
        <a:p>
          <a:endParaRPr lang="en-US"/>
        </a:p>
      </dgm:t>
    </dgm:pt>
    <dgm:pt modelId="{1039BF73-0100-43B3-B678-56A54ADC3BB4}">
      <dgm:prSet/>
      <dgm:spPr/>
      <dgm:t>
        <a:bodyPr/>
        <a:lstStyle/>
        <a:p>
          <a:pPr rtl="0"/>
          <a:r>
            <a:rPr lang="en-US" smtClean="0"/>
            <a:t>Youth are knowledgeable of their peer’s realities</a:t>
          </a:r>
          <a:endParaRPr lang="en-GB"/>
        </a:p>
      </dgm:t>
    </dgm:pt>
    <dgm:pt modelId="{BCBC7799-0E9C-42E5-9DE3-D6892223FE24}" type="parTrans" cxnId="{D6016501-FC55-4A9F-8796-95EC56D5D688}">
      <dgm:prSet/>
      <dgm:spPr/>
      <dgm:t>
        <a:bodyPr/>
        <a:lstStyle/>
        <a:p>
          <a:endParaRPr lang="en-US"/>
        </a:p>
      </dgm:t>
    </dgm:pt>
    <dgm:pt modelId="{A6AF22A2-4EE9-413F-9569-810782F58EAA}" type="sibTrans" cxnId="{D6016501-FC55-4A9F-8796-95EC56D5D688}">
      <dgm:prSet/>
      <dgm:spPr/>
      <dgm:t>
        <a:bodyPr/>
        <a:lstStyle/>
        <a:p>
          <a:endParaRPr lang="en-US"/>
        </a:p>
      </dgm:t>
    </dgm:pt>
    <dgm:pt modelId="{DACCAAC6-B28A-4A3D-B50C-71ACEF3E9C42}">
      <dgm:prSet/>
      <dgm:spPr/>
      <dgm:t>
        <a:bodyPr/>
        <a:lstStyle/>
        <a:p>
          <a:pPr rtl="0"/>
          <a:r>
            <a:rPr lang="en-US" smtClean="0"/>
            <a:t>Youth have energy and time</a:t>
          </a:r>
          <a:endParaRPr lang="en-GB"/>
        </a:p>
      </dgm:t>
    </dgm:pt>
    <dgm:pt modelId="{93C7CED6-21F2-4939-B2D6-47E167C0B7F3}" type="parTrans" cxnId="{2AA37BB4-DC99-4FCB-BDBF-F09C0A1CDDB1}">
      <dgm:prSet/>
      <dgm:spPr/>
      <dgm:t>
        <a:bodyPr/>
        <a:lstStyle/>
        <a:p>
          <a:endParaRPr lang="en-US"/>
        </a:p>
      </dgm:t>
    </dgm:pt>
    <dgm:pt modelId="{4FCDA970-33ED-4534-B1F2-4C8C16323007}" type="sibTrans" cxnId="{2AA37BB4-DC99-4FCB-BDBF-F09C0A1CDDB1}">
      <dgm:prSet/>
      <dgm:spPr/>
      <dgm:t>
        <a:bodyPr/>
        <a:lstStyle/>
        <a:p>
          <a:endParaRPr lang="en-US"/>
        </a:p>
      </dgm:t>
    </dgm:pt>
    <dgm:pt modelId="{3921504B-F710-46AB-961A-2985C4CEBE09}">
      <dgm:prSet/>
      <dgm:spPr/>
      <dgm:t>
        <a:bodyPr/>
        <a:lstStyle/>
        <a:p>
          <a:pPr rtl="0"/>
          <a:r>
            <a:rPr lang="en-US" smtClean="0"/>
            <a:t>(Del Felice and Wisler, 2007) </a:t>
          </a:r>
          <a:endParaRPr lang="en-GB"/>
        </a:p>
      </dgm:t>
    </dgm:pt>
    <dgm:pt modelId="{56F03C5F-078E-42A3-B62D-030938328D46}" type="parTrans" cxnId="{EB705669-92A3-4425-8BD0-9A9B80B3DD46}">
      <dgm:prSet/>
      <dgm:spPr/>
      <dgm:t>
        <a:bodyPr/>
        <a:lstStyle/>
        <a:p>
          <a:endParaRPr lang="en-US"/>
        </a:p>
      </dgm:t>
    </dgm:pt>
    <dgm:pt modelId="{36A15D90-3907-424D-9081-01EEE86E81B8}" type="sibTrans" cxnId="{EB705669-92A3-4425-8BD0-9A9B80B3DD46}">
      <dgm:prSet/>
      <dgm:spPr/>
      <dgm:t>
        <a:bodyPr/>
        <a:lstStyle/>
        <a:p>
          <a:endParaRPr lang="en-US"/>
        </a:p>
      </dgm:t>
    </dgm:pt>
    <dgm:pt modelId="{BE61F3F5-F456-4651-ACD2-7F6A544E48C8}" type="pres">
      <dgm:prSet presAssocID="{7C56FCEE-FA9C-4491-8BC8-AC190A2F2983}" presName="linear" presStyleCnt="0">
        <dgm:presLayoutVars>
          <dgm:animLvl val="lvl"/>
          <dgm:resizeHandles val="exact"/>
        </dgm:presLayoutVars>
      </dgm:prSet>
      <dgm:spPr/>
    </dgm:pt>
    <dgm:pt modelId="{739EFF6E-8AF8-4270-9D85-2962D7FEB54B}" type="pres">
      <dgm:prSet presAssocID="{448D4DC0-0DA6-4B6C-81CC-6B28CCBE9880}" presName="parentText" presStyleLbl="node1" presStyleIdx="0" presStyleCnt="8">
        <dgm:presLayoutVars>
          <dgm:chMax val="0"/>
          <dgm:bulletEnabled val="1"/>
        </dgm:presLayoutVars>
      </dgm:prSet>
      <dgm:spPr/>
    </dgm:pt>
    <dgm:pt modelId="{19DC7BF0-A4BF-4852-8CE0-9E431366A6B3}" type="pres">
      <dgm:prSet presAssocID="{335C99DC-CE51-4895-AD68-83BCE485DE3A}" presName="spacer" presStyleCnt="0"/>
      <dgm:spPr/>
    </dgm:pt>
    <dgm:pt modelId="{060C9291-7DD2-4D5F-AF0C-1E15EA975D87}" type="pres">
      <dgm:prSet presAssocID="{04A811C1-15A3-4BD8-939A-5DFCE15983EA}" presName="parentText" presStyleLbl="node1" presStyleIdx="1" presStyleCnt="8">
        <dgm:presLayoutVars>
          <dgm:chMax val="0"/>
          <dgm:bulletEnabled val="1"/>
        </dgm:presLayoutVars>
      </dgm:prSet>
      <dgm:spPr/>
    </dgm:pt>
    <dgm:pt modelId="{FB732EAE-3722-41A4-A26D-D21B8B284E1C}" type="pres">
      <dgm:prSet presAssocID="{13E2FC8F-DE1A-4D55-BB5E-15AD7223446C}" presName="spacer" presStyleCnt="0"/>
      <dgm:spPr/>
    </dgm:pt>
    <dgm:pt modelId="{24AC85A2-097A-400A-8357-F999D29CEBEE}" type="pres">
      <dgm:prSet presAssocID="{3F65604C-12CF-4061-AC83-ACEC147D1E3A}" presName="parentText" presStyleLbl="node1" presStyleIdx="2" presStyleCnt="8">
        <dgm:presLayoutVars>
          <dgm:chMax val="0"/>
          <dgm:bulletEnabled val="1"/>
        </dgm:presLayoutVars>
      </dgm:prSet>
      <dgm:spPr/>
    </dgm:pt>
    <dgm:pt modelId="{BCAC3246-4080-4A74-92CE-C6C44D5D1B15}" type="pres">
      <dgm:prSet presAssocID="{F975665B-6A06-4E8F-90D1-FF3E30E7B226}" presName="spacer" presStyleCnt="0"/>
      <dgm:spPr/>
    </dgm:pt>
    <dgm:pt modelId="{675DE1F8-CD9E-47A2-8CA4-AED7B33DA11C}" type="pres">
      <dgm:prSet presAssocID="{866DEDC9-030B-4F87-99F8-BDDCE0630252}" presName="parentText" presStyleLbl="node1" presStyleIdx="3" presStyleCnt="8">
        <dgm:presLayoutVars>
          <dgm:chMax val="0"/>
          <dgm:bulletEnabled val="1"/>
        </dgm:presLayoutVars>
      </dgm:prSet>
      <dgm:spPr/>
    </dgm:pt>
    <dgm:pt modelId="{2BD9C282-11C3-47AA-AA96-287678621C69}" type="pres">
      <dgm:prSet presAssocID="{2E6F3BF0-F379-4F83-A5A5-B9D4F48CF32C}" presName="spacer" presStyleCnt="0"/>
      <dgm:spPr/>
    </dgm:pt>
    <dgm:pt modelId="{15A4D42F-132C-4DE3-9F91-9D352E22F5A2}" type="pres">
      <dgm:prSet presAssocID="{3250E305-DD91-47C6-8056-6366578C25A4}" presName="parentText" presStyleLbl="node1" presStyleIdx="4" presStyleCnt="8">
        <dgm:presLayoutVars>
          <dgm:chMax val="0"/>
          <dgm:bulletEnabled val="1"/>
        </dgm:presLayoutVars>
      </dgm:prSet>
      <dgm:spPr/>
    </dgm:pt>
    <dgm:pt modelId="{0072B7EE-7025-4162-B08A-EB0A4A78A0D7}" type="pres">
      <dgm:prSet presAssocID="{1C352EC7-A886-4E3C-9BB0-9A95EA4EE51C}" presName="spacer" presStyleCnt="0"/>
      <dgm:spPr/>
    </dgm:pt>
    <dgm:pt modelId="{219D3AED-4D90-4DF1-B41B-C3E8A2371836}" type="pres">
      <dgm:prSet presAssocID="{1039BF73-0100-43B3-B678-56A54ADC3BB4}" presName="parentText" presStyleLbl="node1" presStyleIdx="5" presStyleCnt="8">
        <dgm:presLayoutVars>
          <dgm:chMax val="0"/>
          <dgm:bulletEnabled val="1"/>
        </dgm:presLayoutVars>
      </dgm:prSet>
      <dgm:spPr/>
    </dgm:pt>
    <dgm:pt modelId="{B1D67762-8080-4DE4-9176-801EC0CFA9B3}" type="pres">
      <dgm:prSet presAssocID="{A6AF22A2-4EE9-413F-9569-810782F58EAA}" presName="spacer" presStyleCnt="0"/>
      <dgm:spPr/>
    </dgm:pt>
    <dgm:pt modelId="{1E9659C9-34F4-442F-893B-ECE30D674089}" type="pres">
      <dgm:prSet presAssocID="{DACCAAC6-B28A-4A3D-B50C-71ACEF3E9C42}" presName="parentText" presStyleLbl="node1" presStyleIdx="6" presStyleCnt="8">
        <dgm:presLayoutVars>
          <dgm:chMax val="0"/>
          <dgm:bulletEnabled val="1"/>
        </dgm:presLayoutVars>
      </dgm:prSet>
      <dgm:spPr/>
    </dgm:pt>
    <dgm:pt modelId="{D267094B-4CDC-487E-9F9B-8595CA666DD2}" type="pres">
      <dgm:prSet presAssocID="{4FCDA970-33ED-4534-B1F2-4C8C16323007}" presName="spacer" presStyleCnt="0"/>
      <dgm:spPr/>
    </dgm:pt>
    <dgm:pt modelId="{F6C5CCDE-ED1C-4459-83A5-F526CE2D0DF6}" type="pres">
      <dgm:prSet presAssocID="{3921504B-F710-46AB-961A-2985C4CEBE09}" presName="parentText" presStyleLbl="node1" presStyleIdx="7" presStyleCnt="8">
        <dgm:presLayoutVars>
          <dgm:chMax val="0"/>
          <dgm:bulletEnabled val="1"/>
        </dgm:presLayoutVars>
      </dgm:prSet>
      <dgm:spPr/>
    </dgm:pt>
  </dgm:ptLst>
  <dgm:cxnLst>
    <dgm:cxn modelId="{F8762628-7000-45AB-A54A-5DD9AB6201EC}" srcId="{7C56FCEE-FA9C-4491-8BC8-AC190A2F2983}" destId="{3250E305-DD91-47C6-8056-6366578C25A4}" srcOrd="4" destOrd="0" parTransId="{20EA19AD-1376-4EFE-BD07-BADBF8B048E8}" sibTransId="{1C352EC7-A886-4E3C-9BB0-9A95EA4EE51C}"/>
    <dgm:cxn modelId="{D34D50A6-0CDD-42C2-A351-27858DBC0A29}" type="presOf" srcId="{3921504B-F710-46AB-961A-2985C4CEBE09}" destId="{F6C5CCDE-ED1C-4459-83A5-F526CE2D0DF6}" srcOrd="0" destOrd="0" presId="urn:microsoft.com/office/officeart/2005/8/layout/vList2"/>
    <dgm:cxn modelId="{9801D45A-EE4A-4812-ACDE-BF03B4CBA994}" type="presOf" srcId="{866DEDC9-030B-4F87-99F8-BDDCE0630252}" destId="{675DE1F8-CD9E-47A2-8CA4-AED7B33DA11C}" srcOrd="0" destOrd="0" presId="urn:microsoft.com/office/officeart/2005/8/layout/vList2"/>
    <dgm:cxn modelId="{8AF61DDF-4088-42E0-88E4-4E51EA5C1D80}" srcId="{7C56FCEE-FA9C-4491-8BC8-AC190A2F2983}" destId="{04A811C1-15A3-4BD8-939A-5DFCE15983EA}" srcOrd="1" destOrd="0" parTransId="{37B42009-C3B6-43AF-A1E7-42FA97E44137}" sibTransId="{13E2FC8F-DE1A-4D55-BB5E-15AD7223446C}"/>
    <dgm:cxn modelId="{3422DA9F-4229-49D5-98AD-8DB2AC16CAE1}" srcId="{7C56FCEE-FA9C-4491-8BC8-AC190A2F2983}" destId="{866DEDC9-030B-4F87-99F8-BDDCE0630252}" srcOrd="3" destOrd="0" parTransId="{3ABC7EE5-321B-4F23-81F5-39573646899F}" sibTransId="{2E6F3BF0-F379-4F83-A5A5-B9D4F48CF32C}"/>
    <dgm:cxn modelId="{3D51A2E9-10FA-40F6-8C95-F7B85948C890}" type="presOf" srcId="{DACCAAC6-B28A-4A3D-B50C-71ACEF3E9C42}" destId="{1E9659C9-34F4-442F-893B-ECE30D674089}" srcOrd="0" destOrd="0" presId="urn:microsoft.com/office/officeart/2005/8/layout/vList2"/>
    <dgm:cxn modelId="{EB705669-92A3-4425-8BD0-9A9B80B3DD46}" srcId="{7C56FCEE-FA9C-4491-8BC8-AC190A2F2983}" destId="{3921504B-F710-46AB-961A-2985C4CEBE09}" srcOrd="7" destOrd="0" parTransId="{56F03C5F-078E-42A3-B62D-030938328D46}" sibTransId="{36A15D90-3907-424D-9081-01EEE86E81B8}"/>
    <dgm:cxn modelId="{7F68B315-2381-4D42-9D89-B550F5D1D08F}" type="presOf" srcId="{448D4DC0-0DA6-4B6C-81CC-6B28CCBE9880}" destId="{739EFF6E-8AF8-4270-9D85-2962D7FEB54B}" srcOrd="0" destOrd="0" presId="urn:microsoft.com/office/officeart/2005/8/layout/vList2"/>
    <dgm:cxn modelId="{92BC1705-7420-4782-BCC5-C987DE994185}" srcId="{7C56FCEE-FA9C-4491-8BC8-AC190A2F2983}" destId="{3F65604C-12CF-4061-AC83-ACEC147D1E3A}" srcOrd="2" destOrd="0" parTransId="{044254E0-4D5D-4C67-8224-CB0B6953562B}" sibTransId="{F975665B-6A06-4E8F-90D1-FF3E30E7B226}"/>
    <dgm:cxn modelId="{040FCC62-EB7A-4DD2-8D28-F745E85453BA}" type="presOf" srcId="{1039BF73-0100-43B3-B678-56A54ADC3BB4}" destId="{219D3AED-4D90-4DF1-B41B-C3E8A2371836}" srcOrd="0" destOrd="0" presId="urn:microsoft.com/office/officeart/2005/8/layout/vList2"/>
    <dgm:cxn modelId="{D6016501-FC55-4A9F-8796-95EC56D5D688}" srcId="{7C56FCEE-FA9C-4491-8BC8-AC190A2F2983}" destId="{1039BF73-0100-43B3-B678-56A54ADC3BB4}" srcOrd="5" destOrd="0" parTransId="{BCBC7799-0E9C-42E5-9DE3-D6892223FE24}" sibTransId="{A6AF22A2-4EE9-413F-9569-810782F58EAA}"/>
    <dgm:cxn modelId="{74608365-5929-4823-BD61-82FBBD330AE7}" type="presOf" srcId="{7C56FCEE-FA9C-4491-8BC8-AC190A2F2983}" destId="{BE61F3F5-F456-4651-ACD2-7F6A544E48C8}" srcOrd="0" destOrd="0" presId="urn:microsoft.com/office/officeart/2005/8/layout/vList2"/>
    <dgm:cxn modelId="{B45E242E-F231-4369-B08F-B3FC8CB1187E}" type="presOf" srcId="{3250E305-DD91-47C6-8056-6366578C25A4}" destId="{15A4D42F-132C-4DE3-9F91-9D352E22F5A2}" srcOrd="0" destOrd="0" presId="urn:microsoft.com/office/officeart/2005/8/layout/vList2"/>
    <dgm:cxn modelId="{8504863B-415B-4653-A6A0-B9B9C2E07C39}" type="presOf" srcId="{04A811C1-15A3-4BD8-939A-5DFCE15983EA}" destId="{060C9291-7DD2-4D5F-AF0C-1E15EA975D87}" srcOrd="0" destOrd="0" presId="urn:microsoft.com/office/officeart/2005/8/layout/vList2"/>
    <dgm:cxn modelId="{2AA37BB4-DC99-4FCB-BDBF-F09C0A1CDDB1}" srcId="{7C56FCEE-FA9C-4491-8BC8-AC190A2F2983}" destId="{DACCAAC6-B28A-4A3D-B50C-71ACEF3E9C42}" srcOrd="6" destOrd="0" parTransId="{93C7CED6-21F2-4939-B2D6-47E167C0B7F3}" sibTransId="{4FCDA970-33ED-4534-B1F2-4C8C16323007}"/>
    <dgm:cxn modelId="{1A9B9C97-0EB4-4B63-9029-A8F46AAC0CD1}" type="presOf" srcId="{3F65604C-12CF-4061-AC83-ACEC147D1E3A}" destId="{24AC85A2-097A-400A-8357-F999D29CEBEE}" srcOrd="0" destOrd="0" presId="urn:microsoft.com/office/officeart/2005/8/layout/vList2"/>
    <dgm:cxn modelId="{FC612E7E-046C-47F2-80BF-742B6AA14303}" srcId="{7C56FCEE-FA9C-4491-8BC8-AC190A2F2983}" destId="{448D4DC0-0DA6-4B6C-81CC-6B28CCBE9880}" srcOrd="0" destOrd="0" parTransId="{87319162-4436-447B-AAAC-3037A622BF62}" sibTransId="{335C99DC-CE51-4895-AD68-83BCE485DE3A}"/>
    <dgm:cxn modelId="{575C2007-1255-4718-8365-BF048C92AE81}" type="presParOf" srcId="{BE61F3F5-F456-4651-ACD2-7F6A544E48C8}" destId="{739EFF6E-8AF8-4270-9D85-2962D7FEB54B}" srcOrd="0" destOrd="0" presId="urn:microsoft.com/office/officeart/2005/8/layout/vList2"/>
    <dgm:cxn modelId="{E8B57689-D110-4E8E-AF4F-7C645AEC1C9E}" type="presParOf" srcId="{BE61F3F5-F456-4651-ACD2-7F6A544E48C8}" destId="{19DC7BF0-A4BF-4852-8CE0-9E431366A6B3}" srcOrd="1" destOrd="0" presId="urn:microsoft.com/office/officeart/2005/8/layout/vList2"/>
    <dgm:cxn modelId="{1188FE4E-80A6-443B-A9AA-C1557E914DB3}" type="presParOf" srcId="{BE61F3F5-F456-4651-ACD2-7F6A544E48C8}" destId="{060C9291-7DD2-4D5F-AF0C-1E15EA975D87}" srcOrd="2" destOrd="0" presId="urn:microsoft.com/office/officeart/2005/8/layout/vList2"/>
    <dgm:cxn modelId="{05D33170-8D93-49E4-BFC6-0BE05334BF9D}" type="presParOf" srcId="{BE61F3F5-F456-4651-ACD2-7F6A544E48C8}" destId="{FB732EAE-3722-41A4-A26D-D21B8B284E1C}" srcOrd="3" destOrd="0" presId="urn:microsoft.com/office/officeart/2005/8/layout/vList2"/>
    <dgm:cxn modelId="{A20ED186-CD84-4F76-8AB8-C1F44731864D}" type="presParOf" srcId="{BE61F3F5-F456-4651-ACD2-7F6A544E48C8}" destId="{24AC85A2-097A-400A-8357-F999D29CEBEE}" srcOrd="4" destOrd="0" presId="urn:microsoft.com/office/officeart/2005/8/layout/vList2"/>
    <dgm:cxn modelId="{B9A02DAD-E4F1-4512-8088-A6E92BFFC210}" type="presParOf" srcId="{BE61F3F5-F456-4651-ACD2-7F6A544E48C8}" destId="{BCAC3246-4080-4A74-92CE-C6C44D5D1B15}" srcOrd="5" destOrd="0" presId="urn:microsoft.com/office/officeart/2005/8/layout/vList2"/>
    <dgm:cxn modelId="{8DA2342A-6103-493E-938D-BDB1C1CC2641}" type="presParOf" srcId="{BE61F3F5-F456-4651-ACD2-7F6A544E48C8}" destId="{675DE1F8-CD9E-47A2-8CA4-AED7B33DA11C}" srcOrd="6" destOrd="0" presId="urn:microsoft.com/office/officeart/2005/8/layout/vList2"/>
    <dgm:cxn modelId="{8EA2DD24-E7C5-4914-9C38-1289757D785C}" type="presParOf" srcId="{BE61F3F5-F456-4651-ACD2-7F6A544E48C8}" destId="{2BD9C282-11C3-47AA-AA96-287678621C69}" srcOrd="7" destOrd="0" presId="urn:microsoft.com/office/officeart/2005/8/layout/vList2"/>
    <dgm:cxn modelId="{752D4C34-3B8B-43CC-9049-378B79550A3D}" type="presParOf" srcId="{BE61F3F5-F456-4651-ACD2-7F6A544E48C8}" destId="{15A4D42F-132C-4DE3-9F91-9D352E22F5A2}" srcOrd="8" destOrd="0" presId="urn:microsoft.com/office/officeart/2005/8/layout/vList2"/>
    <dgm:cxn modelId="{45F5914E-DE76-4FC4-B5DE-5A48D03C69FA}" type="presParOf" srcId="{BE61F3F5-F456-4651-ACD2-7F6A544E48C8}" destId="{0072B7EE-7025-4162-B08A-EB0A4A78A0D7}" srcOrd="9" destOrd="0" presId="urn:microsoft.com/office/officeart/2005/8/layout/vList2"/>
    <dgm:cxn modelId="{481843E2-EA69-4097-B7BC-1B53FB80D9CB}" type="presParOf" srcId="{BE61F3F5-F456-4651-ACD2-7F6A544E48C8}" destId="{219D3AED-4D90-4DF1-B41B-C3E8A2371836}" srcOrd="10" destOrd="0" presId="urn:microsoft.com/office/officeart/2005/8/layout/vList2"/>
    <dgm:cxn modelId="{BA4F30F8-3E7F-40CD-B9BA-4DCA421368AE}" type="presParOf" srcId="{BE61F3F5-F456-4651-ACD2-7F6A544E48C8}" destId="{B1D67762-8080-4DE4-9176-801EC0CFA9B3}" srcOrd="11" destOrd="0" presId="urn:microsoft.com/office/officeart/2005/8/layout/vList2"/>
    <dgm:cxn modelId="{AC878E33-818A-4EB6-A897-79B5BEEDBAED}" type="presParOf" srcId="{BE61F3F5-F456-4651-ACD2-7F6A544E48C8}" destId="{1E9659C9-34F4-442F-893B-ECE30D674089}" srcOrd="12" destOrd="0" presId="urn:microsoft.com/office/officeart/2005/8/layout/vList2"/>
    <dgm:cxn modelId="{1ED09119-9583-413C-9A41-CDACD241D002}" type="presParOf" srcId="{BE61F3F5-F456-4651-ACD2-7F6A544E48C8}" destId="{D267094B-4CDC-487E-9F9B-8595CA666DD2}" srcOrd="13" destOrd="0" presId="urn:microsoft.com/office/officeart/2005/8/layout/vList2"/>
    <dgm:cxn modelId="{9AAE3CBC-844A-48BE-B250-94993E88CC95}" type="presParOf" srcId="{BE61F3F5-F456-4651-ACD2-7F6A544E48C8}" destId="{F6C5CCDE-ED1C-4459-83A5-F526CE2D0DF6}"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08123E-D976-4CAE-AC6F-2CD34E7A600B}"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607E040D-C232-432C-9B7C-06369094D480}">
      <dgm:prSet/>
      <dgm:spPr/>
      <dgm:t>
        <a:bodyPr/>
        <a:lstStyle/>
        <a:p>
          <a:pPr rtl="0"/>
          <a:r>
            <a:rPr lang="en-GB" smtClean="0"/>
            <a:t>Recognises the links between our own lives and those of people throughout the world</a:t>
          </a:r>
          <a:endParaRPr lang="en-GB"/>
        </a:p>
      </dgm:t>
    </dgm:pt>
    <dgm:pt modelId="{3DC49442-764A-48F4-BF86-3A1318F48EAF}" type="parTrans" cxnId="{04637133-1812-4806-B7B5-541E520A4B7C}">
      <dgm:prSet/>
      <dgm:spPr/>
      <dgm:t>
        <a:bodyPr/>
        <a:lstStyle/>
        <a:p>
          <a:endParaRPr lang="en-US"/>
        </a:p>
      </dgm:t>
    </dgm:pt>
    <dgm:pt modelId="{335D0D27-CCE3-4391-A47E-9A932CC7E356}" type="sibTrans" cxnId="{04637133-1812-4806-B7B5-541E520A4B7C}">
      <dgm:prSet/>
      <dgm:spPr/>
      <dgm:t>
        <a:bodyPr/>
        <a:lstStyle/>
        <a:p>
          <a:endParaRPr lang="en-US"/>
        </a:p>
      </dgm:t>
    </dgm:pt>
    <dgm:pt modelId="{4B46F0BA-3734-4EDB-8291-0E4CBD9D9B46}">
      <dgm:prSet/>
      <dgm:spPr/>
      <dgm:t>
        <a:bodyPr/>
        <a:lstStyle/>
        <a:p>
          <a:pPr rtl="0"/>
          <a:r>
            <a:rPr lang="en-GB" dirty="0" smtClean="0"/>
            <a:t>Recognises histories, both our own and those of others throughout the world</a:t>
          </a:r>
          <a:endParaRPr lang="en-GB" dirty="0"/>
        </a:p>
      </dgm:t>
    </dgm:pt>
    <dgm:pt modelId="{10CF629C-3E4E-49F8-92A7-D742727B0D0D}" type="parTrans" cxnId="{FEBC0D18-366D-4067-9A03-2892CAB840B7}">
      <dgm:prSet/>
      <dgm:spPr/>
      <dgm:t>
        <a:bodyPr/>
        <a:lstStyle/>
        <a:p>
          <a:endParaRPr lang="en-US"/>
        </a:p>
      </dgm:t>
    </dgm:pt>
    <dgm:pt modelId="{6D151A2D-F211-4D08-A708-597A7F221268}" type="sibTrans" cxnId="{FEBC0D18-366D-4067-9A03-2892CAB840B7}">
      <dgm:prSet/>
      <dgm:spPr/>
      <dgm:t>
        <a:bodyPr/>
        <a:lstStyle/>
        <a:p>
          <a:endParaRPr lang="en-US"/>
        </a:p>
      </dgm:t>
    </dgm:pt>
    <dgm:pt modelId="{7EDCF64F-F0DE-4DAC-AB6A-8E4AAED15B9C}">
      <dgm:prSet/>
      <dgm:spPr/>
      <dgm:t>
        <a:bodyPr/>
        <a:lstStyle/>
        <a:p>
          <a:pPr rtl="0"/>
          <a:r>
            <a:rPr lang="en-GB" smtClean="0"/>
            <a:t>Seeks to include black and minority ethnic (BME) perspectives locally and throughout the world</a:t>
          </a:r>
          <a:endParaRPr lang="en-GB"/>
        </a:p>
      </dgm:t>
    </dgm:pt>
    <dgm:pt modelId="{1D471B92-35C7-4B62-8043-480392787BF4}" type="parTrans" cxnId="{8126F7FE-A3DD-45C0-BBF3-58F4E0A7ABEE}">
      <dgm:prSet/>
      <dgm:spPr/>
      <dgm:t>
        <a:bodyPr/>
        <a:lstStyle/>
        <a:p>
          <a:endParaRPr lang="en-US"/>
        </a:p>
      </dgm:t>
    </dgm:pt>
    <dgm:pt modelId="{FFA79F90-A4C0-4296-9CD7-7FD8227809C7}" type="sibTrans" cxnId="{8126F7FE-A3DD-45C0-BBF3-58F4E0A7ABEE}">
      <dgm:prSet/>
      <dgm:spPr/>
      <dgm:t>
        <a:bodyPr/>
        <a:lstStyle/>
        <a:p>
          <a:endParaRPr lang="en-US"/>
        </a:p>
      </dgm:t>
    </dgm:pt>
    <dgm:pt modelId="{2F529653-2B3D-4EBA-9D0A-CC150690F287}">
      <dgm:prSet/>
      <dgm:spPr/>
      <dgm:t>
        <a:bodyPr/>
        <a:lstStyle/>
        <a:p>
          <a:pPr rtl="0"/>
          <a:r>
            <a:rPr lang="en-GB" dirty="0" smtClean="0"/>
            <a:t>Is concerned with needs and rights of both the present and future generations</a:t>
          </a:r>
          <a:endParaRPr lang="en-GB" dirty="0"/>
        </a:p>
      </dgm:t>
    </dgm:pt>
    <dgm:pt modelId="{6D1C8CA2-F675-4F5B-A41B-79A33382FCB7}" type="parTrans" cxnId="{C1D5F3C9-D4DC-49C3-AB69-65253B2092EF}">
      <dgm:prSet/>
      <dgm:spPr/>
      <dgm:t>
        <a:bodyPr/>
        <a:lstStyle/>
        <a:p>
          <a:endParaRPr lang="en-US"/>
        </a:p>
      </dgm:t>
    </dgm:pt>
    <dgm:pt modelId="{389B7A37-AA4E-4DD9-A377-C35B521693E9}" type="sibTrans" cxnId="{C1D5F3C9-D4DC-49C3-AB69-65253B2092EF}">
      <dgm:prSet/>
      <dgm:spPr/>
      <dgm:t>
        <a:bodyPr/>
        <a:lstStyle/>
        <a:p>
          <a:endParaRPr lang="en-US"/>
        </a:p>
      </dgm:t>
    </dgm:pt>
    <dgm:pt modelId="{8D0E41F5-98E5-4765-B9F2-CEC5F87BB7D7}">
      <dgm:prSet/>
      <dgm:spPr/>
      <dgm:t>
        <a:bodyPr/>
        <a:lstStyle/>
        <a:p>
          <a:pPr rtl="0"/>
          <a:r>
            <a:rPr lang="en-GB" smtClean="0"/>
            <a:t>Addresses the relationship between power, resources and human rights</a:t>
          </a:r>
          <a:endParaRPr lang="en-GB"/>
        </a:p>
      </dgm:t>
    </dgm:pt>
    <dgm:pt modelId="{27CB225F-147F-480C-B5A0-969F71CFAF16}" type="parTrans" cxnId="{067C5B4D-76CF-4FFE-8C28-F6A69A6A7FCD}">
      <dgm:prSet/>
      <dgm:spPr/>
      <dgm:t>
        <a:bodyPr/>
        <a:lstStyle/>
        <a:p>
          <a:endParaRPr lang="en-US"/>
        </a:p>
      </dgm:t>
    </dgm:pt>
    <dgm:pt modelId="{9F1F6863-400E-4C00-996D-78F6267398F7}" type="sibTrans" cxnId="{067C5B4D-76CF-4FFE-8C28-F6A69A6A7FCD}">
      <dgm:prSet/>
      <dgm:spPr/>
      <dgm:t>
        <a:bodyPr/>
        <a:lstStyle/>
        <a:p>
          <a:endParaRPr lang="en-US"/>
        </a:p>
      </dgm:t>
    </dgm:pt>
    <dgm:pt modelId="{DCD42096-4514-43C7-B368-22737B71CCEC}">
      <dgm:prSet/>
      <dgm:spPr/>
      <dgm:t>
        <a:bodyPr/>
        <a:lstStyle/>
        <a:p>
          <a:pPr rtl="0"/>
          <a:r>
            <a:rPr lang="en-GB" smtClean="0"/>
            <a:t>Enables young people to understand the global forces which shape their lives</a:t>
          </a:r>
          <a:endParaRPr lang="en-GB"/>
        </a:p>
      </dgm:t>
    </dgm:pt>
    <dgm:pt modelId="{9B7F5CE0-C646-4019-A1EC-A08A56090B00}" type="parTrans" cxnId="{00767787-19FD-4B37-A5B5-DCD7BE77471F}">
      <dgm:prSet/>
      <dgm:spPr/>
      <dgm:t>
        <a:bodyPr/>
        <a:lstStyle/>
        <a:p>
          <a:endParaRPr lang="en-US"/>
        </a:p>
      </dgm:t>
    </dgm:pt>
    <dgm:pt modelId="{8BC577F7-627D-4FDE-87FD-79A21F72D15C}" type="sibTrans" cxnId="{00767787-19FD-4B37-A5B5-DCD7BE77471F}">
      <dgm:prSet/>
      <dgm:spPr/>
      <dgm:t>
        <a:bodyPr/>
        <a:lstStyle/>
        <a:p>
          <a:endParaRPr lang="en-US"/>
        </a:p>
      </dgm:t>
    </dgm:pt>
    <dgm:pt modelId="{B85B2DAF-A508-4AEC-9D70-8FBE7E0EED45}">
      <dgm:prSet/>
      <dgm:spPr/>
      <dgm:t>
        <a:bodyPr/>
        <a:lstStyle/>
        <a:p>
          <a:pPr rtl="0"/>
          <a:r>
            <a:rPr lang="en-GB" smtClean="0"/>
            <a:t>Equips young people to participate in decision making and take action for change</a:t>
          </a:r>
          <a:endParaRPr lang="en-GB"/>
        </a:p>
      </dgm:t>
    </dgm:pt>
    <dgm:pt modelId="{3D8FC023-4DB1-4602-9EF8-D91DEF4A3244}" type="parTrans" cxnId="{1CA74707-5A18-4E3E-B540-392B6075E2C9}">
      <dgm:prSet/>
      <dgm:spPr/>
      <dgm:t>
        <a:bodyPr/>
        <a:lstStyle/>
        <a:p>
          <a:endParaRPr lang="en-US"/>
        </a:p>
      </dgm:t>
    </dgm:pt>
    <dgm:pt modelId="{F52F84AE-8BB1-4131-9F9F-2CA1BDDEEAEB}" type="sibTrans" cxnId="{1CA74707-5A18-4E3E-B540-392B6075E2C9}">
      <dgm:prSet/>
      <dgm:spPr/>
      <dgm:t>
        <a:bodyPr/>
        <a:lstStyle/>
        <a:p>
          <a:endParaRPr lang="en-US"/>
        </a:p>
      </dgm:t>
    </dgm:pt>
    <dgm:pt modelId="{2EEB7E82-D522-4F39-833B-5D5C6894A1FD}">
      <dgm:prSet/>
      <dgm:spPr/>
      <dgm:t>
        <a:bodyPr/>
        <a:lstStyle/>
        <a:p>
          <a:pPr rtl="0"/>
          <a:r>
            <a:rPr lang="en-GB" smtClean="0"/>
            <a:t>Enables young people to question, to think critically, and to empathise</a:t>
          </a:r>
          <a:endParaRPr lang="en-GB"/>
        </a:p>
      </dgm:t>
    </dgm:pt>
    <dgm:pt modelId="{2ED4F7DA-9C60-4882-9BDF-427985FB5789}" type="parTrans" cxnId="{B3A5C269-AF79-4169-91E8-66666B851AA0}">
      <dgm:prSet/>
      <dgm:spPr/>
      <dgm:t>
        <a:bodyPr/>
        <a:lstStyle/>
        <a:p>
          <a:endParaRPr lang="en-US"/>
        </a:p>
      </dgm:t>
    </dgm:pt>
    <dgm:pt modelId="{ADC88583-4352-4CE5-B255-54504A06B0D3}" type="sibTrans" cxnId="{B3A5C269-AF79-4169-91E8-66666B851AA0}">
      <dgm:prSet/>
      <dgm:spPr/>
      <dgm:t>
        <a:bodyPr/>
        <a:lstStyle/>
        <a:p>
          <a:endParaRPr lang="en-US"/>
        </a:p>
      </dgm:t>
    </dgm:pt>
    <dgm:pt modelId="{1823864E-BF60-445E-9455-F60AEB05C051}" type="pres">
      <dgm:prSet presAssocID="{C208123E-D976-4CAE-AC6F-2CD34E7A600B}" presName="Name0" presStyleCnt="0">
        <dgm:presLayoutVars>
          <dgm:dir/>
          <dgm:animLvl val="lvl"/>
          <dgm:resizeHandles val="exact"/>
        </dgm:presLayoutVars>
      </dgm:prSet>
      <dgm:spPr/>
    </dgm:pt>
    <dgm:pt modelId="{6E0CC0E5-7660-441B-8799-5E517954B982}" type="pres">
      <dgm:prSet presAssocID="{607E040D-C232-432C-9B7C-06369094D480}" presName="linNode" presStyleCnt="0"/>
      <dgm:spPr/>
    </dgm:pt>
    <dgm:pt modelId="{9821BA6B-5F3C-4653-8C4F-392E153B53DB}" type="pres">
      <dgm:prSet presAssocID="{607E040D-C232-432C-9B7C-06369094D480}" presName="parentText" presStyleLbl="node1" presStyleIdx="0" presStyleCnt="8">
        <dgm:presLayoutVars>
          <dgm:chMax val="1"/>
          <dgm:bulletEnabled val="1"/>
        </dgm:presLayoutVars>
      </dgm:prSet>
      <dgm:spPr/>
    </dgm:pt>
    <dgm:pt modelId="{18992305-AE74-4E60-A737-3D4574573F83}" type="pres">
      <dgm:prSet presAssocID="{335D0D27-CCE3-4391-A47E-9A932CC7E356}" presName="sp" presStyleCnt="0"/>
      <dgm:spPr/>
    </dgm:pt>
    <dgm:pt modelId="{EAC69F4D-EC56-4E67-A314-8E99B0ECFA11}" type="pres">
      <dgm:prSet presAssocID="{4B46F0BA-3734-4EDB-8291-0E4CBD9D9B46}" presName="linNode" presStyleCnt="0"/>
      <dgm:spPr/>
    </dgm:pt>
    <dgm:pt modelId="{8C4E57FD-8ADF-4485-A98D-FF479D0C6D2B}" type="pres">
      <dgm:prSet presAssocID="{4B46F0BA-3734-4EDB-8291-0E4CBD9D9B46}" presName="parentText" presStyleLbl="node1" presStyleIdx="1" presStyleCnt="8">
        <dgm:presLayoutVars>
          <dgm:chMax val="1"/>
          <dgm:bulletEnabled val="1"/>
        </dgm:presLayoutVars>
      </dgm:prSet>
      <dgm:spPr/>
    </dgm:pt>
    <dgm:pt modelId="{ABAF12E1-B778-4C47-BA98-53540D9F2C81}" type="pres">
      <dgm:prSet presAssocID="{6D151A2D-F211-4D08-A708-597A7F221268}" presName="sp" presStyleCnt="0"/>
      <dgm:spPr/>
    </dgm:pt>
    <dgm:pt modelId="{EE5B8B66-89F4-46A1-A3FB-6142FF6B3F96}" type="pres">
      <dgm:prSet presAssocID="{7EDCF64F-F0DE-4DAC-AB6A-8E4AAED15B9C}" presName="linNode" presStyleCnt="0"/>
      <dgm:spPr/>
    </dgm:pt>
    <dgm:pt modelId="{4B15109E-53AC-40BD-93B5-12EB97C39935}" type="pres">
      <dgm:prSet presAssocID="{7EDCF64F-F0DE-4DAC-AB6A-8E4AAED15B9C}" presName="parentText" presStyleLbl="node1" presStyleIdx="2" presStyleCnt="8">
        <dgm:presLayoutVars>
          <dgm:chMax val="1"/>
          <dgm:bulletEnabled val="1"/>
        </dgm:presLayoutVars>
      </dgm:prSet>
      <dgm:spPr/>
    </dgm:pt>
    <dgm:pt modelId="{05903DCF-2889-4BF4-B69C-24C4F31DE48D}" type="pres">
      <dgm:prSet presAssocID="{FFA79F90-A4C0-4296-9CD7-7FD8227809C7}" presName="sp" presStyleCnt="0"/>
      <dgm:spPr/>
    </dgm:pt>
    <dgm:pt modelId="{8182556B-B1CD-4972-8C2D-51824D5CDD99}" type="pres">
      <dgm:prSet presAssocID="{2F529653-2B3D-4EBA-9D0A-CC150690F287}" presName="linNode" presStyleCnt="0"/>
      <dgm:spPr/>
    </dgm:pt>
    <dgm:pt modelId="{A6A5494B-5E72-4FC8-9DBF-23ADEC427E39}" type="pres">
      <dgm:prSet presAssocID="{2F529653-2B3D-4EBA-9D0A-CC150690F287}" presName="parentText" presStyleLbl="node1" presStyleIdx="3" presStyleCnt="8">
        <dgm:presLayoutVars>
          <dgm:chMax val="1"/>
          <dgm:bulletEnabled val="1"/>
        </dgm:presLayoutVars>
      </dgm:prSet>
      <dgm:spPr/>
    </dgm:pt>
    <dgm:pt modelId="{49CD7541-87B8-46CB-9BEF-459EE23B6881}" type="pres">
      <dgm:prSet presAssocID="{389B7A37-AA4E-4DD9-A377-C35B521693E9}" presName="sp" presStyleCnt="0"/>
      <dgm:spPr/>
    </dgm:pt>
    <dgm:pt modelId="{D86523BB-EEEE-40DC-A2AF-B63F43C0C537}" type="pres">
      <dgm:prSet presAssocID="{8D0E41F5-98E5-4765-B9F2-CEC5F87BB7D7}" presName="linNode" presStyleCnt="0"/>
      <dgm:spPr/>
    </dgm:pt>
    <dgm:pt modelId="{917793F4-B3D5-43DC-9C56-FBD295330DC4}" type="pres">
      <dgm:prSet presAssocID="{8D0E41F5-98E5-4765-B9F2-CEC5F87BB7D7}" presName="parentText" presStyleLbl="node1" presStyleIdx="4" presStyleCnt="8">
        <dgm:presLayoutVars>
          <dgm:chMax val="1"/>
          <dgm:bulletEnabled val="1"/>
        </dgm:presLayoutVars>
      </dgm:prSet>
      <dgm:spPr/>
    </dgm:pt>
    <dgm:pt modelId="{611E12EA-400D-4AD3-BD32-F67C4F15608D}" type="pres">
      <dgm:prSet presAssocID="{9F1F6863-400E-4C00-996D-78F6267398F7}" presName="sp" presStyleCnt="0"/>
      <dgm:spPr/>
    </dgm:pt>
    <dgm:pt modelId="{92244707-C7E1-41EF-B6D0-92413EA2EBC6}" type="pres">
      <dgm:prSet presAssocID="{DCD42096-4514-43C7-B368-22737B71CCEC}" presName="linNode" presStyleCnt="0"/>
      <dgm:spPr/>
    </dgm:pt>
    <dgm:pt modelId="{9BE28CFB-91C1-47F0-97BF-29F322AE675F}" type="pres">
      <dgm:prSet presAssocID="{DCD42096-4514-43C7-B368-22737B71CCEC}" presName="parentText" presStyleLbl="node1" presStyleIdx="5" presStyleCnt="8">
        <dgm:presLayoutVars>
          <dgm:chMax val="1"/>
          <dgm:bulletEnabled val="1"/>
        </dgm:presLayoutVars>
      </dgm:prSet>
      <dgm:spPr/>
    </dgm:pt>
    <dgm:pt modelId="{25E0C192-78EE-447E-9C0E-4495C2C3E972}" type="pres">
      <dgm:prSet presAssocID="{8BC577F7-627D-4FDE-87FD-79A21F72D15C}" presName="sp" presStyleCnt="0"/>
      <dgm:spPr/>
    </dgm:pt>
    <dgm:pt modelId="{F5D27116-55E3-43B9-A475-DFB21AF8EC0A}" type="pres">
      <dgm:prSet presAssocID="{B85B2DAF-A508-4AEC-9D70-8FBE7E0EED45}" presName="linNode" presStyleCnt="0"/>
      <dgm:spPr/>
    </dgm:pt>
    <dgm:pt modelId="{885F8F2D-6107-4FCF-A7A9-0A86FDB22503}" type="pres">
      <dgm:prSet presAssocID="{B85B2DAF-A508-4AEC-9D70-8FBE7E0EED45}" presName="parentText" presStyleLbl="node1" presStyleIdx="6" presStyleCnt="8">
        <dgm:presLayoutVars>
          <dgm:chMax val="1"/>
          <dgm:bulletEnabled val="1"/>
        </dgm:presLayoutVars>
      </dgm:prSet>
      <dgm:spPr/>
    </dgm:pt>
    <dgm:pt modelId="{D32D2F63-C2CE-46E9-8634-028375419C43}" type="pres">
      <dgm:prSet presAssocID="{F52F84AE-8BB1-4131-9F9F-2CA1BDDEEAEB}" presName="sp" presStyleCnt="0"/>
      <dgm:spPr/>
    </dgm:pt>
    <dgm:pt modelId="{AB143173-799E-4A73-843B-B29CBDF1A8E3}" type="pres">
      <dgm:prSet presAssocID="{2EEB7E82-D522-4F39-833B-5D5C6894A1FD}" presName="linNode" presStyleCnt="0"/>
      <dgm:spPr/>
    </dgm:pt>
    <dgm:pt modelId="{16094C13-1BE6-455A-B654-25A4AAB9829E}" type="pres">
      <dgm:prSet presAssocID="{2EEB7E82-D522-4F39-833B-5D5C6894A1FD}" presName="parentText" presStyleLbl="node1" presStyleIdx="7" presStyleCnt="8">
        <dgm:presLayoutVars>
          <dgm:chMax val="1"/>
          <dgm:bulletEnabled val="1"/>
        </dgm:presLayoutVars>
      </dgm:prSet>
      <dgm:spPr/>
    </dgm:pt>
  </dgm:ptLst>
  <dgm:cxnLst>
    <dgm:cxn modelId="{04637133-1812-4806-B7B5-541E520A4B7C}" srcId="{C208123E-D976-4CAE-AC6F-2CD34E7A600B}" destId="{607E040D-C232-432C-9B7C-06369094D480}" srcOrd="0" destOrd="0" parTransId="{3DC49442-764A-48F4-BF86-3A1318F48EAF}" sibTransId="{335D0D27-CCE3-4391-A47E-9A932CC7E356}"/>
    <dgm:cxn modelId="{ACC898D6-CF22-45A8-BD64-7D187CF0ADFF}" type="presOf" srcId="{C208123E-D976-4CAE-AC6F-2CD34E7A600B}" destId="{1823864E-BF60-445E-9455-F60AEB05C051}" srcOrd="0" destOrd="0" presId="urn:microsoft.com/office/officeart/2005/8/layout/vList5"/>
    <dgm:cxn modelId="{B3A5C269-AF79-4169-91E8-66666B851AA0}" srcId="{C208123E-D976-4CAE-AC6F-2CD34E7A600B}" destId="{2EEB7E82-D522-4F39-833B-5D5C6894A1FD}" srcOrd="7" destOrd="0" parTransId="{2ED4F7DA-9C60-4882-9BDF-427985FB5789}" sibTransId="{ADC88583-4352-4CE5-B255-54504A06B0D3}"/>
    <dgm:cxn modelId="{9032A93A-ACAC-4DE6-B240-E84F0872E03E}" type="presOf" srcId="{2EEB7E82-D522-4F39-833B-5D5C6894A1FD}" destId="{16094C13-1BE6-455A-B654-25A4AAB9829E}" srcOrd="0" destOrd="0" presId="urn:microsoft.com/office/officeart/2005/8/layout/vList5"/>
    <dgm:cxn modelId="{D50C3238-25F7-4775-9A1E-6DB396F14183}" type="presOf" srcId="{4B46F0BA-3734-4EDB-8291-0E4CBD9D9B46}" destId="{8C4E57FD-8ADF-4485-A98D-FF479D0C6D2B}" srcOrd="0" destOrd="0" presId="urn:microsoft.com/office/officeart/2005/8/layout/vList5"/>
    <dgm:cxn modelId="{C01BBAB3-55B0-435A-8E6A-DCCC59DD3DF9}" type="presOf" srcId="{607E040D-C232-432C-9B7C-06369094D480}" destId="{9821BA6B-5F3C-4653-8C4F-392E153B53DB}" srcOrd="0" destOrd="0" presId="urn:microsoft.com/office/officeart/2005/8/layout/vList5"/>
    <dgm:cxn modelId="{1CA74707-5A18-4E3E-B540-392B6075E2C9}" srcId="{C208123E-D976-4CAE-AC6F-2CD34E7A600B}" destId="{B85B2DAF-A508-4AEC-9D70-8FBE7E0EED45}" srcOrd="6" destOrd="0" parTransId="{3D8FC023-4DB1-4602-9EF8-D91DEF4A3244}" sibTransId="{F52F84AE-8BB1-4131-9F9F-2CA1BDDEEAEB}"/>
    <dgm:cxn modelId="{041E0DF4-1311-4517-AD24-885471C392B7}" type="presOf" srcId="{7EDCF64F-F0DE-4DAC-AB6A-8E4AAED15B9C}" destId="{4B15109E-53AC-40BD-93B5-12EB97C39935}" srcOrd="0" destOrd="0" presId="urn:microsoft.com/office/officeart/2005/8/layout/vList5"/>
    <dgm:cxn modelId="{5D07A2AE-ED6B-487A-ABCA-CDB84C20C268}" type="presOf" srcId="{B85B2DAF-A508-4AEC-9D70-8FBE7E0EED45}" destId="{885F8F2D-6107-4FCF-A7A9-0A86FDB22503}" srcOrd="0" destOrd="0" presId="urn:microsoft.com/office/officeart/2005/8/layout/vList5"/>
    <dgm:cxn modelId="{C1D5F3C9-D4DC-49C3-AB69-65253B2092EF}" srcId="{C208123E-D976-4CAE-AC6F-2CD34E7A600B}" destId="{2F529653-2B3D-4EBA-9D0A-CC150690F287}" srcOrd="3" destOrd="0" parTransId="{6D1C8CA2-F675-4F5B-A41B-79A33382FCB7}" sibTransId="{389B7A37-AA4E-4DD9-A377-C35B521693E9}"/>
    <dgm:cxn modelId="{42E943F4-2748-4978-A836-A5ABF8103C2E}" type="presOf" srcId="{8D0E41F5-98E5-4765-B9F2-CEC5F87BB7D7}" destId="{917793F4-B3D5-43DC-9C56-FBD295330DC4}" srcOrd="0" destOrd="0" presId="urn:microsoft.com/office/officeart/2005/8/layout/vList5"/>
    <dgm:cxn modelId="{8126F7FE-A3DD-45C0-BBF3-58F4E0A7ABEE}" srcId="{C208123E-D976-4CAE-AC6F-2CD34E7A600B}" destId="{7EDCF64F-F0DE-4DAC-AB6A-8E4AAED15B9C}" srcOrd="2" destOrd="0" parTransId="{1D471B92-35C7-4B62-8043-480392787BF4}" sibTransId="{FFA79F90-A4C0-4296-9CD7-7FD8227809C7}"/>
    <dgm:cxn modelId="{3CE14170-4AE6-4080-94F8-5B413A7A173D}" type="presOf" srcId="{DCD42096-4514-43C7-B368-22737B71CCEC}" destId="{9BE28CFB-91C1-47F0-97BF-29F322AE675F}" srcOrd="0" destOrd="0" presId="urn:microsoft.com/office/officeart/2005/8/layout/vList5"/>
    <dgm:cxn modelId="{00767787-19FD-4B37-A5B5-DCD7BE77471F}" srcId="{C208123E-D976-4CAE-AC6F-2CD34E7A600B}" destId="{DCD42096-4514-43C7-B368-22737B71CCEC}" srcOrd="5" destOrd="0" parTransId="{9B7F5CE0-C646-4019-A1EC-A08A56090B00}" sibTransId="{8BC577F7-627D-4FDE-87FD-79A21F72D15C}"/>
    <dgm:cxn modelId="{FEBC0D18-366D-4067-9A03-2892CAB840B7}" srcId="{C208123E-D976-4CAE-AC6F-2CD34E7A600B}" destId="{4B46F0BA-3734-4EDB-8291-0E4CBD9D9B46}" srcOrd="1" destOrd="0" parTransId="{10CF629C-3E4E-49F8-92A7-D742727B0D0D}" sibTransId="{6D151A2D-F211-4D08-A708-597A7F221268}"/>
    <dgm:cxn modelId="{2D41DD03-27E9-4CAB-B800-7F19B643B7C2}" type="presOf" srcId="{2F529653-2B3D-4EBA-9D0A-CC150690F287}" destId="{A6A5494B-5E72-4FC8-9DBF-23ADEC427E39}" srcOrd="0" destOrd="0" presId="urn:microsoft.com/office/officeart/2005/8/layout/vList5"/>
    <dgm:cxn modelId="{067C5B4D-76CF-4FFE-8C28-F6A69A6A7FCD}" srcId="{C208123E-D976-4CAE-AC6F-2CD34E7A600B}" destId="{8D0E41F5-98E5-4765-B9F2-CEC5F87BB7D7}" srcOrd="4" destOrd="0" parTransId="{27CB225F-147F-480C-B5A0-969F71CFAF16}" sibTransId="{9F1F6863-400E-4C00-996D-78F6267398F7}"/>
    <dgm:cxn modelId="{925600A9-1CE1-423A-B2F8-CF83AE8C1108}" type="presParOf" srcId="{1823864E-BF60-445E-9455-F60AEB05C051}" destId="{6E0CC0E5-7660-441B-8799-5E517954B982}" srcOrd="0" destOrd="0" presId="urn:microsoft.com/office/officeart/2005/8/layout/vList5"/>
    <dgm:cxn modelId="{6E9DFCA1-3ED6-4F7A-9808-2E9D62A94811}" type="presParOf" srcId="{6E0CC0E5-7660-441B-8799-5E517954B982}" destId="{9821BA6B-5F3C-4653-8C4F-392E153B53DB}" srcOrd="0" destOrd="0" presId="urn:microsoft.com/office/officeart/2005/8/layout/vList5"/>
    <dgm:cxn modelId="{D3EA6CF1-7599-44BA-8149-226D85B63375}" type="presParOf" srcId="{1823864E-BF60-445E-9455-F60AEB05C051}" destId="{18992305-AE74-4E60-A737-3D4574573F83}" srcOrd="1" destOrd="0" presId="urn:microsoft.com/office/officeart/2005/8/layout/vList5"/>
    <dgm:cxn modelId="{F1AFD121-7EC8-4C0C-811E-B8CCC9AC8F94}" type="presParOf" srcId="{1823864E-BF60-445E-9455-F60AEB05C051}" destId="{EAC69F4D-EC56-4E67-A314-8E99B0ECFA11}" srcOrd="2" destOrd="0" presId="urn:microsoft.com/office/officeart/2005/8/layout/vList5"/>
    <dgm:cxn modelId="{3E96F3C1-E1F9-403C-ACDD-7D184B74ABFD}" type="presParOf" srcId="{EAC69F4D-EC56-4E67-A314-8E99B0ECFA11}" destId="{8C4E57FD-8ADF-4485-A98D-FF479D0C6D2B}" srcOrd="0" destOrd="0" presId="urn:microsoft.com/office/officeart/2005/8/layout/vList5"/>
    <dgm:cxn modelId="{42F832CA-974B-499D-AA31-B52ACFF2E8FE}" type="presParOf" srcId="{1823864E-BF60-445E-9455-F60AEB05C051}" destId="{ABAF12E1-B778-4C47-BA98-53540D9F2C81}" srcOrd="3" destOrd="0" presId="urn:microsoft.com/office/officeart/2005/8/layout/vList5"/>
    <dgm:cxn modelId="{99AD5021-8E4D-48E4-925A-7E16B0EAFDF9}" type="presParOf" srcId="{1823864E-BF60-445E-9455-F60AEB05C051}" destId="{EE5B8B66-89F4-46A1-A3FB-6142FF6B3F96}" srcOrd="4" destOrd="0" presId="urn:microsoft.com/office/officeart/2005/8/layout/vList5"/>
    <dgm:cxn modelId="{41EB5E3B-4B72-42A4-8377-E846756E04BF}" type="presParOf" srcId="{EE5B8B66-89F4-46A1-A3FB-6142FF6B3F96}" destId="{4B15109E-53AC-40BD-93B5-12EB97C39935}" srcOrd="0" destOrd="0" presId="urn:microsoft.com/office/officeart/2005/8/layout/vList5"/>
    <dgm:cxn modelId="{B3BFD8D4-857A-4963-87B7-3B738B92F8E7}" type="presParOf" srcId="{1823864E-BF60-445E-9455-F60AEB05C051}" destId="{05903DCF-2889-4BF4-B69C-24C4F31DE48D}" srcOrd="5" destOrd="0" presId="urn:microsoft.com/office/officeart/2005/8/layout/vList5"/>
    <dgm:cxn modelId="{F063B982-8699-4C2A-858F-D1CD9FDCDBCE}" type="presParOf" srcId="{1823864E-BF60-445E-9455-F60AEB05C051}" destId="{8182556B-B1CD-4972-8C2D-51824D5CDD99}" srcOrd="6" destOrd="0" presId="urn:microsoft.com/office/officeart/2005/8/layout/vList5"/>
    <dgm:cxn modelId="{CB3F2D39-7B81-44F0-8C35-1C91C922D386}" type="presParOf" srcId="{8182556B-B1CD-4972-8C2D-51824D5CDD99}" destId="{A6A5494B-5E72-4FC8-9DBF-23ADEC427E39}" srcOrd="0" destOrd="0" presId="urn:microsoft.com/office/officeart/2005/8/layout/vList5"/>
    <dgm:cxn modelId="{B9016784-F1E7-4788-9745-7DF3681BB5D8}" type="presParOf" srcId="{1823864E-BF60-445E-9455-F60AEB05C051}" destId="{49CD7541-87B8-46CB-9BEF-459EE23B6881}" srcOrd="7" destOrd="0" presId="urn:microsoft.com/office/officeart/2005/8/layout/vList5"/>
    <dgm:cxn modelId="{0C16C7CE-9498-420D-9082-732A18CD94FA}" type="presParOf" srcId="{1823864E-BF60-445E-9455-F60AEB05C051}" destId="{D86523BB-EEEE-40DC-A2AF-B63F43C0C537}" srcOrd="8" destOrd="0" presId="urn:microsoft.com/office/officeart/2005/8/layout/vList5"/>
    <dgm:cxn modelId="{EAF6F290-071C-4A40-93EC-964BF667ED01}" type="presParOf" srcId="{D86523BB-EEEE-40DC-A2AF-B63F43C0C537}" destId="{917793F4-B3D5-43DC-9C56-FBD295330DC4}" srcOrd="0" destOrd="0" presId="urn:microsoft.com/office/officeart/2005/8/layout/vList5"/>
    <dgm:cxn modelId="{FADB8A53-B1A4-47DA-9F62-4ED1DB4783AF}" type="presParOf" srcId="{1823864E-BF60-445E-9455-F60AEB05C051}" destId="{611E12EA-400D-4AD3-BD32-F67C4F15608D}" srcOrd="9" destOrd="0" presId="urn:microsoft.com/office/officeart/2005/8/layout/vList5"/>
    <dgm:cxn modelId="{C4F9F490-2F73-4968-92D7-A576EC669260}" type="presParOf" srcId="{1823864E-BF60-445E-9455-F60AEB05C051}" destId="{92244707-C7E1-41EF-B6D0-92413EA2EBC6}" srcOrd="10" destOrd="0" presId="urn:microsoft.com/office/officeart/2005/8/layout/vList5"/>
    <dgm:cxn modelId="{5EA2F50F-48CE-4A3E-9586-08C381147E34}" type="presParOf" srcId="{92244707-C7E1-41EF-B6D0-92413EA2EBC6}" destId="{9BE28CFB-91C1-47F0-97BF-29F322AE675F}" srcOrd="0" destOrd="0" presId="urn:microsoft.com/office/officeart/2005/8/layout/vList5"/>
    <dgm:cxn modelId="{11E2AE87-EB16-4B68-92CE-61A63CE5CF92}" type="presParOf" srcId="{1823864E-BF60-445E-9455-F60AEB05C051}" destId="{25E0C192-78EE-447E-9C0E-4495C2C3E972}" srcOrd="11" destOrd="0" presId="urn:microsoft.com/office/officeart/2005/8/layout/vList5"/>
    <dgm:cxn modelId="{97B02117-AEEF-44C7-A024-8EB76F009487}" type="presParOf" srcId="{1823864E-BF60-445E-9455-F60AEB05C051}" destId="{F5D27116-55E3-43B9-A475-DFB21AF8EC0A}" srcOrd="12" destOrd="0" presId="urn:microsoft.com/office/officeart/2005/8/layout/vList5"/>
    <dgm:cxn modelId="{23B36F5A-0CC6-4EEC-AC70-B3EE9165BBBE}" type="presParOf" srcId="{F5D27116-55E3-43B9-A475-DFB21AF8EC0A}" destId="{885F8F2D-6107-4FCF-A7A9-0A86FDB22503}" srcOrd="0" destOrd="0" presId="urn:microsoft.com/office/officeart/2005/8/layout/vList5"/>
    <dgm:cxn modelId="{6366A30F-5902-4228-BB80-94C4680D0017}" type="presParOf" srcId="{1823864E-BF60-445E-9455-F60AEB05C051}" destId="{D32D2F63-C2CE-46E9-8634-028375419C43}" srcOrd="13" destOrd="0" presId="urn:microsoft.com/office/officeart/2005/8/layout/vList5"/>
    <dgm:cxn modelId="{A46712BE-F0C5-4AB4-90A0-E3371264169C}" type="presParOf" srcId="{1823864E-BF60-445E-9455-F60AEB05C051}" destId="{AB143173-799E-4A73-843B-B29CBDF1A8E3}" srcOrd="14" destOrd="0" presId="urn:microsoft.com/office/officeart/2005/8/layout/vList5"/>
    <dgm:cxn modelId="{6CB7B032-7496-4F83-AF09-C313C0AFA1B8}" type="presParOf" srcId="{AB143173-799E-4A73-843B-B29CBDF1A8E3}" destId="{16094C13-1BE6-455A-B654-25A4AAB9829E}"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A5B2EC-7781-459D-BD28-3C0C3B1C1C7B}"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F09B7FB7-452D-4668-92DC-1B1C1461C514}">
      <dgm:prSet/>
      <dgm:spPr/>
      <dgm:t>
        <a:bodyPr/>
        <a:lstStyle/>
        <a:p>
          <a:pPr rtl="0"/>
          <a:r>
            <a:rPr lang="en-GB" smtClean="0"/>
            <a:t>The role of the youth work practitioner isn’t to be an expert, but to develop their skills and knowledge alongside young people. </a:t>
          </a:r>
          <a:endParaRPr lang="en-GB"/>
        </a:p>
      </dgm:t>
    </dgm:pt>
    <dgm:pt modelId="{F4650C48-CBAA-4BFF-9BEE-3870E547FD53}" type="parTrans" cxnId="{E8E93984-453F-4EAB-AF2E-9E95F0FD35A8}">
      <dgm:prSet/>
      <dgm:spPr/>
      <dgm:t>
        <a:bodyPr/>
        <a:lstStyle/>
        <a:p>
          <a:endParaRPr lang="en-US"/>
        </a:p>
      </dgm:t>
    </dgm:pt>
    <dgm:pt modelId="{729BBF14-B996-4C37-9424-EB97A4E9790D}" type="sibTrans" cxnId="{E8E93984-453F-4EAB-AF2E-9E95F0FD35A8}">
      <dgm:prSet/>
      <dgm:spPr/>
      <dgm:t>
        <a:bodyPr/>
        <a:lstStyle/>
        <a:p>
          <a:endParaRPr lang="en-US"/>
        </a:p>
      </dgm:t>
    </dgm:pt>
    <dgm:pt modelId="{B8D62C8D-58F3-40B5-9ED7-EE5014D6DC53}">
      <dgm:prSet/>
      <dgm:spPr/>
      <dgm:t>
        <a:bodyPr/>
        <a:lstStyle/>
        <a:p>
          <a:pPr rtl="0"/>
          <a:r>
            <a:rPr lang="en-GB" smtClean="0"/>
            <a:t>The youth work practitioner is a facilitator of a learning journey, which not only starts from young people’s experiences, but is actively driven by their interests and concerns. </a:t>
          </a:r>
          <a:endParaRPr lang="en-GB"/>
        </a:p>
      </dgm:t>
    </dgm:pt>
    <dgm:pt modelId="{F0704502-2DFB-40BD-AA94-54D8B56C282B}" type="parTrans" cxnId="{BEF7BE0A-9E21-4AE7-8BF7-A2CBF3B9214B}">
      <dgm:prSet/>
      <dgm:spPr/>
      <dgm:t>
        <a:bodyPr/>
        <a:lstStyle/>
        <a:p>
          <a:endParaRPr lang="en-US"/>
        </a:p>
      </dgm:t>
    </dgm:pt>
    <dgm:pt modelId="{D5047FDB-1B97-4463-B1BF-0002995D85A0}" type="sibTrans" cxnId="{BEF7BE0A-9E21-4AE7-8BF7-A2CBF3B9214B}">
      <dgm:prSet/>
      <dgm:spPr/>
      <dgm:t>
        <a:bodyPr/>
        <a:lstStyle/>
        <a:p>
          <a:endParaRPr lang="en-US"/>
        </a:p>
      </dgm:t>
    </dgm:pt>
    <dgm:pt modelId="{9F24D5A5-5ECC-4B41-B1E6-F6D9AC0A19B3}">
      <dgm:prSet/>
      <dgm:spPr/>
      <dgm:t>
        <a:bodyPr/>
        <a:lstStyle/>
        <a:p>
          <a:pPr rtl="0"/>
          <a:r>
            <a:rPr lang="en-GB" smtClean="0"/>
            <a:t>Engaging in ESDGC in youth work can, or even should be as much an educational process for the practitioner as it is for the young person, and this is why training and support for youth work practitioners is crucial.</a:t>
          </a:r>
          <a:endParaRPr lang="en-GB"/>
        </a:p>
      </dgm:t>
    </dgm:pt>
    <dgm:pt modelId="{AA1F58B2-89DE-4686-B01D-6CCB6B531AAD}" type="parTrans" cxnId="{CB28FCEB-5F48-4AD3-836A-0A5B586C6156}">
      <dgm:prSet/>
      <dgm:spPr/>
      <dgm:t>
        <a:bodyPr/>
        <a:lstStyle/>
        <a:p>
          <a:endParaRPr lang="en-US"/>
        </a:p>
      </dgm:t>
    </dgm:pt>
    <dgm:pt modelId="{89A89298-6424-46F5-9845-EA5BB0924983}" type="sibTrans" cxnId="{CB28FCEB-5F48-4AD3-836A-0A5B586C6156}">
      <dgm:prSet/>
      <dgm:spPr/>
      <dgm:t>
        <a:bodyPr/>
        <a:lstStyle/>
        <a:p>
          <a:endParaRPr lang="en-US"/>
        </a:p>
      </dgm:t>
    </dgm:pt>
    <dgm:pt modelId="{B2425182-B408-442F-9E80-364BC2C28510}" type="pres">
      <dgm:prSet presAssocID="{FEA5B2EC-7781-459D-BD28-3C0C3B1C1C7B}" presName="Name0" presStyleCnt="0">
        <dgm:presLayoutVars>
          <dgm:dir/>
          <dgm:animLvl val="lvl"/>
          <dgm:resizeHandles val="exact"/>
        </dgm:presLayoutVars>
      </dgm:prSet>
      <dgm:spPr/>
    </dgm:pt>
    <dgm:pt modelId="{885279D0-5F36-4495-9E61-27ECC34E8E9E}" type="pres">
      <dgm:prSet presAssocID="{F09B7FB7-452D-4668-92DC-1B1C1461C514}" presName="linNode" presStyleCnt="0"/>
      <dgm:spPr/>
    </dgm:pt>
    <dgm:pt modelId="{78B6FDEC-E31E-4351-80C9-BA12E96179EE}" type="pres">
      <dgm:prSet presAssocID="{F09B7FB7-452D-4668-92DC-1B1C1461C514}" presName="parentText" presStyleLbl="node1" presStyleIdx="0" presStyleCnt="3">
        <dgm:presLayoutVars>
          <dgm:chMax val="1"/>
          <dgm:bulletEnabled val="1"/>
        </dgm:presLayoutVars>
      </dgm:prSet>
      <dgm:spPr/>
    </dgm:pt>
    <dgm:pt modelId="{1AA3A541-4CA4-43E5-B67F-0EB68C7DD63A}" type="pres">
      <dgm:prSet presAssocID="{729BBF14-B996-4C37-9424-EB97A4E9790D}" presName="sp" presStyleCnt="0"/>
      <dgm:spPr/>
    </dgm:pt>
    <dgm:pt modelId="{F52865C4-5F5E-49FD-A109-A985BC1A3352}" type="pres">
      <dgm:prSet presAssocID="{B8D62C8D-58F3-40B5-9ED7-EE5014D6DC53}" presName="linNode" presStyleCnt="0"/>
      <dgm:spPr/>
    </dgm:pt>
    <dgm:pt modelId="{88B5AB6B-1520-4522-8734-82B5266EED81}" type="pres">
      <dgm:prSet presAssocID="{B8D62C8D-58F3-40B5-9ED7-EE5014D6DC53}" presName="parentText" presStyleLbl="node1" presStyleIdx="1" presStyleCnt="3">
        <dgm:presLayoutVars>
          <dgm:chMax val="1"/>
          <dgm:bulletEnabled val="1"/>
        </dgm:presLayoutVars>
      </dgm:prSet>
      <dgm:spPr/>
    </dgm:pt>
    <dgm:pt modelId="{62D7E40C-1F3E-4C35-B3C7-E88F2DB1B20E}" type="pres">
      <dgm:prSet presAssocID="{D5047FDB-1B97-4463-B1BF-0002995D85A0}" presName="sp" presStyleCnt="0"/>
      <dgm:spPr/>
    </dgm:pt>
    <dgm:pt modelId="{0CF6C8C7-D634-4F5C-89CD-F73710D7A009}" type="pres">
      <dgm:prSet presAssocID="{9F24D5A5-5ECC-4B41-B1E6-F6D9AC0A19B3}" presName="linNode" presStyleCnt="0"/>
      <dgm:spPr/>
    </dgm:pt>
    <dgm:pt modelId="{1062311E-D19C-42C9-834E-468A21B029EA}" type="pres">
      <dgm:prSet presAssocID="{9F24D5A5-5ECC-4B41-B1E6-F6D9AC0A19B3}" presName="parentText" presStyleLbl="node1" presStyleIdx="2" presStyleCnt="3">
        <dgm:presLayoutVars>
          <dgm:chMax val="1"/>
          <dgm:bulletEnabled val="1"/>
        </dgm:presLayoutVars>
      </dgm:prSet>
      <dgm:spPr/>
    </dgm:pt>
  </dgm:ptLst>
  <dgm:cxnLst>
    <dgm:cxn modelId="{4897424C-8028-448E-AFA7-53C02290F38C}" type="presOf" srcId="{B8D62C8D-58F3-40B5-9ED7-EE5014D6DC53}" destId="{88B5AB6B-1520-4522-8734-82B5266EED81}" srcOrd="0" destOrd="0" presId="urn:microsoft.com/office/officeart/2005/8/layout/vList5"/>
    <dgm:cxn modelId="{CB28FCEB-5F48-4AD3-836A-0A5B586C6156}" srcId="{FEA5B2EC-7781-459D-BD28-3C0C3B1C1C7B}" destId="{9F24D5A5-5ECC-4B41-B1E6-F6D9AC0A19B3}" srcOrd="2" destOrd="0" parTransId="{AA1F58B2-89DE-4686-B01D-6CCB6B531AAD}" sibTransId="{89A89298-6424-46F5-9845-EA5BB0924983}"/>
    <dgm:cxn modelId="{14D13DA5-A571-4C41-B7E8-0B00D5117F15}" type="presOf" srcId="{9F24D5A5-5ECC-4B41-B1E6-F6D9AC0A19B3}" destId="{1062311E-D19C-42C9-834E-468A21B029EA}" srcOrd="0" destOrd="0" presId="urn:microsoft.com/office/officeart/2005/8/layout/vList5"/>
    <dgm:cxn modelId="{D4F29A97-9B87-47E7-B5F6-FBAF171FCED3}" type="presOf" srcId="{FEA5B2EC-7781-459D-BD28-3C0C3B1C1C7B}" destId="{B2425182-B408-442F-9E80-364BC2C28510}" srcOrd="0" destOrd="0" presId="urn:microsoft.com/office/officeart/2005/8/layout/vList5"/>
    <dgm:cxn modelId="{BEF7BE0A-9E21-4AE7-8BF7-A2CBF3B9214B}" srcId="{FEA5B2EC-7781-459D-BD28-3C0C3B1C1C7B}" destId="{B8D62C8D-58F3-40B5-9ED7-EE5014D6DC53}" srcOrd="1" destOrd="0" parTransId="{F0704502-2DFB-40BD-AA94-54D8B56C282B}" sibTransId="{D5047FDB-1B97-4463-B1BF-0002995D85A0}"/>
    <dgm:cxn modelId="{E8E93984-453F-4EAB-AF2E-9E95F0FD35A8}" srcId="{FEA5B2EC-7781-459D-BD28-3C0C3B1C1C7B}" destId="{F09B7FB7-452D-4668-92DC-1B1C1461C514}" srcOrd="0" destOrd="0" parTransId="{F4650C48-CBAA-4BFF-9BEE-3870E547FD53}" sibTransId="{729BBF14-B996-4C37-9424-EB97A4E9790D}"/>
    <dgm:cxn modelId="{B6452748-4DD1-45D8-B9AA-362CEA57A3AD}" type="presOf" srcId="{F09B7FB7-452D-4668-92DC-1B1C1461C514}" destId="{78B6FDEC-E31E-4351-80C9-BA12E96179EE}" srcOrd="0" destOrd="0" presId="urn:microsoft.com/office/officeart/2005/8/layout/vList5"/>
    <dgm:cxn modelId="{AECD13ED-EE51-4315-A0CE-AF3A830A0D37}" type="presParOf" srcId="{B2425182-B408-442F-9E80-364BC2C28510}" destId="{885279D0-5F36-4495-9E61-27ECC34E8E9E}" srcOrd="0" destOrd="0" presId="urn:microsoft.com/office/officeart/2005/8/layout/vList5"/>
    <dgm:cxn modelId="{4DC1FD4E-9C73-4EA9-8A00-F33F533B5747}" type="presParOf" srcId="{885279D0-5F36-4495-9E61-27ECC34E8E9E}" destId="{78B6FDEC-E31E-4351-80C9-BA12E96179EE}" srcOrd="0" destOrd="0" presId="urn:microsoft.com/office/officeart/2005/8/layout/vList5"/>
    <dgm:cxn modelId="{6086A250-906D-4CEA-8595-D7A3012C91CE}" type="presParOf" srcId="{B2425182-B408-442F-9E80-364BC2C28510}" destId="{1AA3A541-4CA4-43E5-B67F-0EB68C7DD63A}" srcOrd="1" destOrd="0" presId="urn:microsoft.com/office/officeart/2005/8/layout/vList5"/>
    <dgm:cxn modelId="{2ED47A5C-9616-424B-AABF-8F595D86C504}" type="presParOf" srcId="{B2425182-B408-442F-9E80-364BC2C28510}" destId="{F52865C4-5F5E-49FD-A109-A985BC1A3352}" srcOrd="2" destOrd="0" presId="urn:microsoft.com/office/officeart/2005/8/layout/vList5"/>
    <dgm:cxn modelId="{8B2FCFFB-3391-4F35-8893-31107B7F4CB1}" type="presParOf" srcId="{F52865C4-5F5E-49FD-A109-A985BC1A3352}" destId="{88B5AB6B-1520-4522-8734-82B5266EED81}" srcOrd="0" destOrd="0" presId="urn:microsoft.com/office/officeart/2005/8/layout/vList5"/>
    <dgm:cxn modelId="{EF122B27-B3E7-4E5D-A90A-84DAEEF42A7D}" type="presParOf" srcId="{B2425182-B408-442F-9E80-364BC2C28510}" destId="{62D7E40C-1F3E-4C35-B3C7-E88F2DB1B20E}" srcOrd="3" destOrd="0" presId="urn:microsoft.com/office/officeart/2005/8/layout/vList5"/>
    <dgm:cxn modelId="{3A526A00-E765-4CB4-8444-39232C026C28}" type="presParOf" srcId="{B2425182-B408-442F-9E80-364BC2C28510}" destId="{0CF6C8C7-D634-4F5C-89CD-F73710D7A009}" srcOrd="4" destOrd="0" presId="urn:microsoft.com/office/officeart/2005/8/layout/vList5"/>
    <dgm:cxn modelId="{A5AB7CE6-2522-4D92-B8BB-40FFF298182A}" type="presParOf" srcId="{0CF6C8C7-D634-4F5C-89CD-F73710D7A009}" destId="{1062311E-D19C-42C9-834E-468A21B029EA}"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887DC3-3D49-4758-8D0B-FD5C41E4AFC8}">
      <dsp:nvSpPr>
        <dsp:cNvPr id="0" name=""/>
        <dsp:cNvSpPr/>
      </dsp:nvSpPr>
      <dsp:spPr>
        <a:xfrm>
          <a:off x="0" y="270072"/>
          <a:ext cx="7275444" cy="6475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smtClean="0"/>
            <a:t>They inherit prejudices</a:t>
          </a:r>
          <a:endParaRPr lang="en-GB" sz="2700" kern="1200"/>
        </a:p>
      </dsp:txBody>
      <dsp:txXfrm>
        <a:off x="31613" y="301685"/>
        <a:ext cx="7212218" cy="584369"/>
      </dsp:txXfrm>
    </dsp:sp>
    <dsp:sp modelId="{2231CEB1-16CC-4F1D-BA80-5EBAD7922066}">
      <dsp:nvSpPr>
        <dsp:cNvPr id="0" name=""/>
        <dsp:cNvSpPr/>
      </dsp:nvSpPr>
      <dsp:spPr>
        <a:xfrm>
          <a:off x="0" y="995427"/>
          <a:ext cx="7275444" cy="6475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smtClean="0"/>
            <a:t>They are not aware</a:t>
          </a:r>
          <a:endParaRPr lang="en-GB" sz="2700" kern="1200"/>
        </a:p>
      </dsp:txBody>
      <dsp:txXfrm>
        <a:off x="31613" y="1027040"/>
        <a:ext cx="7212218" cy="584369"/>
      </dsp:txXfrm>
    </dsp:sp>
    <dsp:sp modelId="{9B5520F2-DF64-43B8-8991-4E89983D56A6}">
      <dsp:nvSpPr>
        <dsp:cNvPr id="0" name=""/>
        <dsp:cNvSpPr/>
      </dsp:nvSpPr>
      <dsp:spPr>
        <a:xfrm>
          <a:off x="0" y="1720782"/>
          <a:ext cx="7275444" cy="6475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smtClean="0"/>
            <a:t>They are not connected or organised</a:t>
          </a:r>
          <a:endParaRPr lang="en-GB" sz="2700" kern="1200"/>
        </a:p>
      </dsp:txBody>
      <dsp:txXfrm>
        <a:off x="31613" y="1752395"/>
        <a:ext cx="7212218" cy="584369"/>
      </dsp:txXfrm>
    </dsp:sp>
    <dsp:sp modelId="{62CD83B6-2B54-44CD-827D-812B0367FAC0}">
      <dsp:nvSpPr>
        <dsp:cNvPr id="0" name=""/>
        <dsp:cNvSpPr/>
      </dsp:nvSpPr>
      <dsp:spPr>
        <a:xfrm>
          <a:off x="0" y="2446137"/>
          <a:ext cx="7275444" cy="6475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smtClean="0"/>
            <a:t>They may lack information</a:t>
          </a:r>
          <a:endParaRPr lang="en-GB" sz="2700" kern="1200"/>
        </a:p>
      </dsp:txBody>
      <dsp:txXfrm>
        <a:off x="31613" y="2477750"/>
        <a:ext cx="7212218" cy="584369"/>
      </dsp:txXfrm>
    </dsp:sp>
    <dsp:sp modelId="{33CA0570-4E0C-49A1-8BF6-CC005A0DB5A3}">
      <dsp:nvSpPr>
        <dsp:cNvPr id="0" name=""/>
        <dsp:cNvSpPr/>
      </dsp:nvSpPr>
      <dsp:spPr>
        <a:xfrm>
          <a:off x="0" y="3171492"/>
          <a:ext cx="7275444" cy="6475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smtClean="0"/>
            <a:t>Power structures limit their participation</a:t>
          </a:r>
          <a:endParaRPr lang="en-GB" sz="2700" kern="1200"/>
        </a:p>
      </dsp:txBody>
      <dsp:txXfrm>
        <a:off x="31613" y="3203105"/>
        <a:ext cx="7212218" cy="584369"/>
      </dsp:txXfrm>
    </dsp:sp>
    <dsp:sp modelId="{6C80A70D-78D7-420F-9E9B-80DA97D87E95}">
      <dsp:nvSpPr>
        <dsp:cNvPr id="0" name=""/>
        <dsp:cNvSpPr/>
      </dsp:nvSpPr>
      <dsp:spPr>
        <a:xfrm>
          <a:off x="0" y="3896847"/>
          <a:ext cx="7275444" cy="6475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smtClean="0"/>
            <a:t>Youth are perceived as lazy, ignorant, violent, etc.</a:t>
          </a:r>
          <a:endParaRPr lang="en-GB" sz="2700" kern="1200"/>
        </a:p>
      </dsp:txBody>
      <dsp:txXfrm>
        <a:off x="31613" y="3928460"/>
        <a:ext cx="7212218"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EFF6E-8AF8-4270-9D85-2962D7FEB54B}">
      <dsp:nvSpPr>
        <dsp:cNvPr id="0" name=""/>
        <dsp:cNvSpPr/>
      </dsp:nvSpPr>
      <dsp:spPr>
        <a:xfrm>
          <a:off x="0" y="88298"/>
          <a:ext cx="8078616" cy="4557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smtClean="0"/>
            <a:t>Youth are more open to change</a:t>
          </a:r>
          <a:endParaRPr lang="en-GB" sz="1900" kern="1200"/>
        </a:p>
      </dsp:txBody>
      <dsp:txXfrm>
        <a:off x="22246" y="110544"/>
        <a:ext cx="8034124" cy="411223"/>
      </dsp:txXfrm>
    </dsp:sp>
    <dsp:sp modelId="{060C9291-7DD2-4D5F-AF0C-1E15EA975D87}">
      <dsp:nvSpPr>
        <dsp:cNvPr id="0" name=""/>
        <dsp:cNvSpPr/>
      </dsp:nvSpPr>
      <dsp:spPr>
        <a:xfrm>
          <a:off x="0" y="598733"/>
          <a:ext cx="8078616" cy="4557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smtClean="0"/>
            <a:t>Youth are future-oriented</a:t>
          </a:r>
          <a:endParaRPr lang="en-GB" sz="1900" kern="1200"/>
        </a:p>
      </dsp:txBody>
      <dsp:txXfrm>
        <a:off x="22246" y="620979"/>
        <a:ext cx="8034124" cy="411223"/>
      </dsp:txXfrm>
    </dsp:sp>
    <dsp:sp modelId="{24AC85A2-097A-400A-8357-F999D29CEBEE}">
      <dsp:nvSpPr>
        <dsp:cNvPr id="0" name=""/>
        <dsp:cNvSpPr/>
      </dsp:nvSpPr>
      <dsp:spPr>
        <a:xfrm>
          <a:off x="0" y="1109168"/>
          <a:ext cx="8078616" cy="4557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smtClean="0"/>
            <a:t>Youth are idealistic</a:t>
          </a:r>
          <a:endParaRPr lang="en-GB" sz="1900" kern="1200"/>
        </a:p>
      </dsp:txBody>
      <dsp:txXfrm>
        <a:off x="22246" y="1131414"/>
        <a:ext cx="8034124" cy="411223"/>
      </dsp:txXfrm>
    </dsp:sp>
    <dsp:sp modelId="{675DE1F8-CD9E-47A2-8CA4-AED7B33DA11C}">
      <dsp:nvSpPr>
        <dsp:cNvPr id="0" name=""/>
        <dsp:cNvSpPr/>
      </dsp:nvSpPr>
      <dsp:spPr>
        <a:xfrm>
          <a:off x="0" y="1619603"/>
          <a:ext cx="8078616" cy="4557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smtClean="0"/>
            <a:t>Youth are creative and innovative</a:t>
          </a:r>
          <a:endParaRPr lang="en-GB" sz="1900" kern="1200"/>
        </a:p>
      </dsp:txBody>
      <dsp:txXfrm>
        <a:off x="22246" y="1641849"/>
        <a:ext cx="8034124" cy="411223"/>
      </dsp:txXfrm>
    </dsp:sp>
    <dsp:sp modelId="{15A4D42F-132C-4DE3-9F91-9D352E22F5A2}">
      <dsp:nvSpPr>
        <dsp:cNvPr id="0" name=""/>
        <dsp:cNvSpPr/>
      </dsp:nvSpPr>
      <dsp:spPr>
        <a:xfrm>
          <a:off x="0" y="2130038"/>
          <a:ext cx="8078616" cy="4557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smtClean="0"/>
            <a:t>Youth are courageous</a:t>
          </a:r>
          <a:endParaRPr lang="en-GB" sz="1900" kern="1200"/>
        </a:p>
      </dsp:txBody>
      <dsp:txXfrm>
        <a:off x="22246" y="2152284"/>
        <a:ext cx="8034124" cy="411223"/>
      </dsp:txXfrm>
    </dsp:sp>
    <dsp:sp modelId="{219D3AED-4D90-4DF1-B41B-C3E8A2371836}">
      <dsp:nvSpPr>
        <dsp:cNvPr id="0" name=""/>
        <dsp:cNvSpPr/>
      </dsp:nvSpPr>
      <dsp:spPr>
        <a:xfrm>
          <a:off x="0" y="2640473"/>
          <a:ext cx="8078616" cy="4557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smtClean="0"/>
            <a:t>Youth are knowledgeable of their peer’s realities</a:t>
          </a:r>
          <a:endParaRPr lang="en-GB" sz="1900" kern="1200"/>
        </a:p>
      </dsp:txBody>
      <dsp:txXfrm>
        <a:off x="22246" y="2662719"/>
        <a:ext cx="8034124" cy="411223"/>
      </dsp:txXfrm>
    </dsp:sp>
    <dsp:sp modelId="{1E9659C9-34F4-442F-893B-ECE30D674089}">
      <dsp:nvSpPr>
        <dsp:cNvPr id="0" name=""/>
        <dsp:cNvSpPr/>
      </dsp:nvSpPr>
      <dsp:spPr>
        <a:xfrm>
          <a:off x="0" y="3150908"/>
          <a:ext cx="8078616" cy="4557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smtClean="0"/>
            <a:t>Youth have energy and time</a:t>
          </a:r>
          <a:endParaRPr lang="en-GB" sz="1900" kern="1200"/>
        </a:p>
      </dsp:txBody>
      <dsp:txXfrm>
        <a:off x="22246" y="3173154"/>
        <a:ext cx="8034124" cy="411223"/>
      </dsp:txXfrm>
    </dsp:sp>
    <dsp:sp modelId="{F6C5CCDE-ED1C-4459-83A5-F526CE2D0DF6}">
      <dsp:nvSpPr>
        <dsp:cNvPr id="0" name=""/>
        <dsp:cNvSpPr/>
      </dsp:nvSpPr>
      <dsp:spPr>
        <a:xfrm>
          <a:off x="0" y="3661343"/>
          <a:ext cx="8078616" cy="4557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smtClean="0"/>
            <a:t>(Del Felice and Wisler, 2007) </a:t>
          </a:r>
          <a:endParaRPr lang="en-GB" sz="1900" kern="1200"/>
        </a:p>
      </dsp:txBody>
      <dsp:txXfrm>
        <a:off x="22246" y="3683589"/>
        <a:ext cx="8034124" cy="4112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1BA6B-5F3C-4653-8C4F-392E153B53DB}">
      <dsp:nvSpPr>
        <dsp:cNvPr id="0" name=""/>
        <dsp:cNvSpPr/>
      </dsp:nvSpPr>
      <dsp:spPr>
        <a:xfrm>
          <a:off x="2798858" y="185"/>
          <a:ext cx="3148716" cy="5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lvl="0" algn="ctr" defTabSz="488950" rtl="0">
            <a:lnSpc>
              <a:spcPct val="90000"/>
            </a:lnSpc>
            <a:spcBef>
              <a:spcPct val="0"/>
            </a:spcBef>
            <a:spcAft>
              <a:spcPct val="35000"/>
            </a:spcAft>
          </a:pPr>
          <a:r>
            <a:rPr lang="en-GB" sz="1100" kern="1200" smtClean="0"/>
            <a:t>Recognises the links between our own lives and those of people throughout the world</a:t>
          </a:r>
          <a:endParaRPr lang="en-GB" sz="1100" kern="1200"/>
        </a:p>
      </dsp:txBody>
      <dsp:txXfrm>
        <a:off x="2826230" y="27557"/>
        <a:ext cx="3093972" cy="505981"/>
      </dsp:txXfrm>
    </dsp:sp>
    <dsp:sp modelId="{8C4E57FD-8ADF-4485-A98D-FF479D0C6D2B}">
      <dsp:nvSpPr>
        <dsp:cNvPr id="0" name=""/>
        <dsp:cNvSpPr/>
      </dsp:nvSpPr>
      <dsp:spPr>
        <a:xfrm>
          <a:off x="2798858" y="588947"/>
          <a:ext cx="3148716" cy="5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lvl="0" algn="ctr" defTabSz="488950" rtl="0">
            <a:lnSpc>
              <a:spcPct val="90000"/>
            </a:lnSpc>
            <a:spcBef>
              <a:spcPct val="0"/>
            </a:spcBef>
            <a:spcAft>
              <a:spcPct val="35000"/>
            </a:spcAft>
          </a:pPr>
          <a:r>
            <a:rPr lang="en-GB" sz="1100" kern="1200" dirty="0" smtClean="0"/>
            <a:t>Recognises histories, both our own and those of others throughout the world</a:t>
          </a:r>
          <a:endParaRPr lang="en-GB" sz="1100" kern="1200" dirty="0"/>
        </a:p>
      </dsp:txBody>
      <dsp:txXfrm>
        <a:off x="2826230" y="616319"/>
        <a:ext cx="3093972" cy="505981"/>
      </dsp:txXfrm>
    </dsp:sp>
    <dsp:sp modelId="{4B15109E-53AC-40BD-93B5-12EB97C39935}">
      <dsp:nvSpPr>
        <dsp:cNvPr id="0" name=""/>
        <dsp:cNvSpPr/>
      </dsp:nvSpPr>
      <dsp:spPr>
        <a:xfrm>
          <a:off x="2798858" y="1177710"/>
          <a:ext cx="3148716" cy="5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lvl="0" algn="ctr" defTabSz="488950" rtl="0">
            <a:lnSpc>
              <a:spcPct val="90000"/>
            </a:lnSpc>
            <a:spcBef>
              <a:spcPct val="0"/>
            </a:spcBef>
            <a:spcAft>
              <a:spcPct val="35000"/>
            </a:spcAft>
          </a:pPr>
          <a:r>
            <a:rPr lang="en-GB" sz="1100" kern="1200" smtClean="0"/>
            <a:t>Seeks to include black and minority ethnic (BME) perspectives locally and throughout the world</a:t>
          </a:r>
          <a:endParaRPr lang="en-GB" sz="1100" kern="1200"/>
        </a:p>
      </dsp:txBody>
      <dsp:txXfrm>
        <a:off x="2826230" y="1205082"/>
        <a:ext cx="3093972" cy="505981"/>
      </dsp:txXfrm>
    </dsp:sp>
    <dsp:sp modelId="{A6A5494B-5E72-4FC8-9DBF-23ADEC427E39}">
      <dsp:nvSpPr>
        <dsp:cNvPr id="0" name=""/>
        <dsp:cNvSpPr/>
      </dsp:nvSpPr>
      <dsp:spPr>
        <a:xfrm>
          <a:off x="2798858" y="1766472"/>
          <a:ext cx="3148716" cy="5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lvl="0" algn="ctr" defTabSz="488950" rtl="0">
            <a:lnSpc>
              <a:spcPct val="90000"/>
            </a:lnSpc>
            <a:spcBef>
              <a:spcPct val="0"/>
            </a:spcBef>
            <a:spcAft>
              <a:spcPct val="35000"/>
            </a:spcAft>
          </a:pPr>
          <a:r>
            <a:rPr lang="en-GB" sz="1100" kern="1200" dirty="0" smtClean="0"/>
            <a:t>Is concerned with needs and rights of both the present and future generations</a:t>
          </a:r>
          <a:endParaRPr lang="en-GB" sz="1100" kern="1200" dirty="0"/>
        </a:p>
      </dsp:txBody>
      <dsp:txXfrm>
        <a:off x="2826230" y="1793844"/>
        <a:ext cx="3093972" cy="505981"/>
      </dsp:txXfrm>
    </dsp:sp>
    <dsp:sp modelId="{917793F4-B3D5-43DC-9C56-FBD295330DC4}">
      <dsp:nvSpPr>
        <dsp:cNvPr id="0" name=""/>
        <dsp:cNvSpPr/>
      </dsp:nvSpPr>
      <dsp:spPr>
        <a:xfrm>
          <a:off x="2798858" y="2355234"/>
          <a:ext cx="3148716" cy="5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lvl="0" algn="ctr" defTabSz="488950" rtl="0">
            <a:lnSpc>
              <a:spcPct val="90000"/>
            </a:lnSpc>
            <a:spcBef>
              <a:spcPct val="0"/>
            </a:spcBef>
            <a:spcAft>
              <a:spcPct val="35000"/>
            </a:spcAft>
          </a:pPr>
          <a:r>
            <a:rPr lang="en-GB" sz="1100" kern="1200" smtClean="0"/>
            <a:t>Addresses the relationship between power, resources and human rights</a:t>
          </a:r>
          <a:endParaRPr lang="en-GB" sz="1100" kern="1200"/>
        </a:p>
      </dsp:txBody>
      <dsp:txXfrm>
        <a:off x="2826230" y="2382606"/>
        <a:ext cx="3093972" cy="505981"/>
      </dsp:txXfrm>
    </dsp:sp>
    <dsp:sp modelId="{9BE28CFB-91C1-47F0-97BF-29F322AE675F}">
      <dsp:nvSpPr>
        <dsp:cNvPr id="0" name=""/>
        <dsp:cNvSpPr/>
      </dsp:nvSpPr>
      <dsp:spPr>
        <a:xfrm>
          <a:off x="2798858" y="2943996"/>
          <a:ext cx="3148716" cy="5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lvl="0" algn="ctr" defTabSz="488950" rtl="0">
            <a:lnSpc>
              <a:spcPct val="90000"/>
            </a:lnSpc>
            <a:spcBef>
              <a:spcPct val="0"/>
            </a:spcBef>
            <a:spcAft>
              <a:spcPct val="35000"/>
            </a:spcAft>
          </a:pPr>
          <a:r>
            <a:rPr lang="en-GB" sz="1100" kern="1200" smtClean="0"/>
            <a:t>Enables young people to understand the global forces which shape their lives</a:t>
          </a:r>
          <a:endParaRPr lang="en-GB" sz="1100" kern="1200"/>
        </a:p>
      </dsp:txBody>
      <dsp:txXfrm>
        <a:off x="2826230" y="2971368"/>
        <a:ext cx="3093972" cy="505981"/>
      </dsp:txXfrm>
    </dsp:sp>
    <dsp:sp modelId="{885F8F2D-6107-4FCF-A7A9-0A86FDB22503}">
      <dsp:nvSpPr>
        <dsp:cNvPr id="0" name=""/>
        <dsp:cNvSpPr/>
      </dsp:nvSpPr>
      <dsp:spPr>
        <a:xfrm>
          <a:off x="2798858" y="3532759"/>
          <a:ext cx="3148716" cy="5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lvl="0" algn="ctr" defTabSz="488950" rtl="0">
            <a:lnSpc>
              <a:spcPct val="90000"/>
            </a:lnSpc>
            <a:spcBef>
              <a:spcPct val="0"/>
            </a:spcBef>
            <a:spcAft>
              <a:spcPct val="35000"/>
            </a:spcAft>
          </a:pPr>
          <a:r>
            <a:rPr lang="en-GB" sz="1100" kern="1200" smtClean="0"/>
            <a:t>Equips young people to participate in decision making and take action for change</a:t>
          </a:r>
          <a:endParaRPr lang="en-GB" sz="1100" kern="1200"/>
        </a:p>
      </dsp:txBody>
      <dsp:txXfrm>
        <a:off x="2826230" y="3560131"/>
        <a:ext cx="3093972" cy="505981"/>
      </dsp:txXfrm>
    </dsp:sp>
    <dsp:sp modelId="{16094C13-1BE6-455A-B654-25A4AAB9829E}">
      <dsp:nvSpPr>
        <dsp:cNvPr id="0" name=""/>
        <dsp:cNvSpPr/>
      </dsp:nvSpPr>
      <dsp:spPr>
        <a:xfrm>
          <a:off x="2798858" y="4121521"/>
          <a:ext cx="3148716" cy="5607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lvl="0" algn="ctr" defTabSz="488950" rtl="0">
            <a:lnSpc>
              <a:spcPct val="90000"/>
            </a:lnSpc>
            <a:spcBef>
              <a:spcPct val="0"/>
            </a:spcBef>
            <a:spcAft>
              <a:spcPct val="35000"/>
            </a:spcAft>
          </a:pPr>
          <a:r>
            <a:rPr lang="en-GB" sz="1100" kern="1200" smtClean="0"/>
            <a:t>Enables young people to question, to think critically, and to empathise</a:t>
          </a:r>
          <a:endParaRPr lang="en-GB" sz="1100" kern="1200"/>
        </a:p>
      </dsp:txBody>
      <dsp:txXfrm>
        <a:off x="2826230" y="4148893"/>
        <a:ext cx="3093972" cy="5059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6FDEC-E31E-4351-80C9-BA12E96179EE}">
      <dsp:nvSpPr>
        <dsp:cNvPr id="0" name=""/>
        <dsp:cNvSpPr/>
      </dsp:nvSpPr>
      <dsp:spPr>
        <a:xfrm>
          <a:off x="2491861" y="2061"/>
          <a:ext cx="2803344" cy="136079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lvl="0" algn="ctr" defTabSz="533400" rtl="0">
            <a:lnSpc>
              <a:spcPct val="90000"/>
            </a:lnSpc>
            <a:spcBef>
              <a:spcPct val="0"/>
            </a:spcBef>
            <a:spcAft>
              <a:spcPct val="35000"/>
            </a:spcAft>
          </a:pPr>
          <a:r>
            <a:rPr lang="en-GB" sz="1200" kern="1200" smtClean="0"/>
            <a:t>The role of the youth work practitioner isn’t to be an expert, but to develop their skills and knowledge alongside young people. </a:t>
          </a:r>
          <a:endParaRPr lang="en-GB" sz="1200" kern="1200"/>
        </a:p>
      </dsp:txBody>
      <dsp:txXfrm>
        <a:off x="2558289" y="68489"/>
        <a:ext cx="2670488" cy="1227937"/>
      </dsp:txXfrm>
    </dsp:sp>
    <dsp:sp modelId="{88B5AB6B-1520-4522-8734-82B5266EED81}">
      <dsp:nvSpPr>
        <dsp:cNvPr id="0" name=""/>
        <dsp:cNvSpPr/>
      </dsp:nvSpPr>
      <dsp:spPr>
        <a:xfrm>
          <a:off x="2491861" y="1430895"/>
          <a:ext cx="2803344" cy="136079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lvl="0" algn="ctr" defTabSz="533400" rtl="0">
            <a:lnSpc>
              <a:spcPct val="90000"/>
            </a:lnSpc>
            <a:spcBef>
              <a:spcPct val="0"/>
            </a:spcBef>
            <a:spcAft>
              <a:spcPct val="35000"/>
            </a:spcAft>
          </a:pPr>
          <a:r>
            <a:rPr lang="en-GB" sz="1200" kern="1200" smtClean="0"/>
            <a:t>The youth work practitioner is a facilitator of a learning journey, which not only starts from young people’s experiences, but is actively driven by their interests and concerns. </a:t>
          </a:r>
          <a:endParaRPr lang="en-GB" sz="1200" kern="1200"/>
        </a:p>
      </dsp:txBody>
      <dsp:txXfrm>
        <a:off x="2558289" y="1497323"/>
        <a:ext cx="2670488" cy="1227937"/>
      </dsp:txXfrm>
    </dsp:sp>
    <dsp:sp modelId="{1062311E-D19C-42C9-834E-468A21B029EA}">
      <dsp:nvSpPr>
        <dsp:cNvPr id="0" name=""/>
        <dsp:cNvSpPr/>
      </dsp:nvSpPr>
      <dsp:spPr>
        <a:xfrm>
          <a:off x="2491861" y="2859728"/>
          <a:ext cx="2803344" cy="136079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lvl="0" algn="ctr" defTabSz="533400" rtl="0">
            <a:lnSpc>
              <a:spcPct val="90000"/>
            </a:lnSpc>
            <a:spcBef>
              <a:spcPct val="0"/>
            </a:spcBef>
            <a:spcAft>
              <a:spcPct val="35000"/>
            </a:spcAft>
          </a:pPr>
          <a:r>
            <a:rPr lang="en-GB" sz="1200" kern="1200" smtClean="0"/>
            <a:t>Engaging in ESDGC in youth work can, or even should be as much an educational process for the practitioner as it is for the young person, and this is why training and support for youth work practitioners is crucial.</a:t>
          </a:r>
          <a:endParaRPr lang="en-GB" sz="1200" kern="1200"/>
        </a:p>
      </dsp:txBody>
      <dsp:txXfrm>
        <a:off x="2558289" y="2926156"/>
        <a:ext cx="2670488" cy="12279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B5BE82F6-63BD-45AD-AD2D-47D83E62CE17}" type="datetimeFigureOut">
              <a:rPr lang="en-GB" smtClean="0"/>
              <a:t>06/03/2020</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E616BCF5-75D3-42F2-9277-AC9995BFF84E}" type="slidenum">
              <a:rPr lang="en-GB" smtClean="0"/>
              <a:t>‹#›</a:t>
            </a:fld>
            <a:endParaRPr lang="en-GB"/>
          </a:p>
        </p:txBody>
      </p:sp>
    </p:spTree>
    <p:extLst>
      <p:ext uri="{BB962C8B-B14F-4D97-AF65-F5344CB8AC3E}">
        <p14:creationId xmlns:p14="http://schemas.microsoft.com/office/powerpoint/2010/main" val="11893402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B143D15-00EC-E149-83EB-08449CCBE957}" type="datetimeFigureOut">
              <a:rPr lang="en-US" smtClean="0"/>
              <a:t>3/6/2020</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A88081B-BF2D-854D-A2C2-EE48561E246D}" type="slidenum">
              <a:rPr lang="en-US" smtClean="0"/>
              <a:t>‹#›</a:t>
            </a:fld>
            <a:endParaRPr lang="en-US"/>
          </a:p>
        </p:txBody>
      </p:sp>
    </p:spTree>
    <p:extLst>
      <p:ext uri="{BB962C8B-B14F-4D97-AF65-F5344CB8AC3E}">
        <p14:creationId xmlns:p14="http://schemas.microsoft.com/office/powerpoint/2010/main" val="57339120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0E7EDB-D6B2-4C3E-83BF-D92E352D6001}" type="slidenum">
              <a:rPr lang="en-GB" altLang="en-US" smtClean="0"/>
              <a:pPr/>
              <a:t>7</a:t>
            </a:fld>
            <a:endParaRPr lang="en-GB" altLang="en-US"/>
          </a:p>
        </p:txBody>
      </p:sp>
    </p:spTree>
    <p:extLst>
      <p:ext uri="{BB962C8B-B14F-4D97-AF65-F5344CB8AC3E}">
        <p14:creationId xmlns:p14="http://schemas.microsoft.com/office/powerpoint/2010/main" val="4224401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Answers to the coffee quiz 1 Coffee is grown in Brazil, Colombia, Vietnam (the three biggest producers), Indonesia, India, Mexico, Guatemala, Uganda, Ethiopia, Peru, Nicaragua, El Salvador, Costa Rica, Jamaica, Dominican Republic, Rwanda, Burundi, Angola, Kenya, Côte d’Ivoire, Thailand and many other countries. </a:t>
            </a:r>
          </a:p>
          <a:p>
            <a:r>
              <a:rPr lang="en-GB" dirty="0" smtClean="0"/>
              <a:t>2 Coffee is thought to have originated in the highlands of Ethiopia over 1000 years ago. </a:t>
            </a:r>
          </a:p>
          <a:p>
            <a:r>
              <a:rPr lang="en-GB" dirty="0" smtClean="0"/>
              <a:t>3 The word ‘coffee’ comes originally from the Turkish </a:t>
            </a:r>
            <a:r>
              <a:rPr lang="en-GB" dirty="0" err="1" smtClean="0"/>
              <a:t>Kahveh</a:t>
            </a:r>
            <a:r>
              <a:rPr lang="en-GB" dirty="0" smtClean="0"/>
              <a:t> which comes from the Arabic word </a:t>
            </a:r>
            <a:r>
              <a:rPr lang="en-GB" dirty="0" err="1" smtClean="0"/>
              <a:t>Kahwa</a:t>
            </a:r>
            <a:r>
              <a:rPr lang="en-GB" dirty="0" smtClean="0"/>
              <a:t> (meaning ‘that which prevents sleep’). </a:t>
            </a:r>
          </a:p>
          <a:p>
            <a:r>
              <a:rPr lang="en-GB" dirty="0" smtClean="0"/>
              <a:t>4 About 25 million families – 100 million people – depend on coffee to live. </a:t>
            </a:r>
          </a:p>
          <a:p>
            <a:r>
              <a:rPr lang="en-GB" dirty="0" smtClean="0"/>
              <a:t>5 The first coffee house in the UK opened in 1652 in London. </a:t>
            </a:r>
          </a:p>
          <a:p>
            <a:r>
              <a:rPr lang="en-GB" dirty="0" smtClean="0"/>
              <a:t>6 Coffee keeps people awake. </a:t>
            </a:r>
          </a:p>
          <a:p>
            <a:r>
              <a:rPr lang="en-GB" dirty="0" smtClean="0"/>
              <a:t>7 22 per cent of the world’s coffee is consumed in the countries that produced it. </a:t>
            </a:r>
          </a:p>
          <a:p>
            <a:r>
              <a:rPr lang="en-GB" dirty="0" smtClean="0"/>
              <a:t>8 Finns consume the most coffee per person (</a:t>
            </a:r>
            <a:r>
              <a:rPr lang="en-GB" dirty="0" err="1" smtClean="0"/>
              <a:t>11.01kg</a:t>
            </a:r>
            <a:r>
              <a:rPr lang="en-GB" dirty="0" smtClean="0"/>
              <a:t>). The UK consumes 2.19 kg per person. </a:t>
            </a:r>
          </a:p>
          <a:p>
            <a:r>
              <a:rPr lang="en-GB" dirty="0" smtClean="0"/>
              <a:t>9 Of the £37 </a:t>
            </a:r>
            <a:r>
              <a:rPr lang="en-GB" dirty="0" err="1" smtClean="0"/>
              <a:t>bn</a:t>
            </a:r>
            <a:r>
              <a:rPr lang="en-GB" dirty="0" smtClean="0"/>
              <a:t> worth of annual coffee sales, developing countries receive only £5 bn. The rest goes to those who market and sell the coffee to us. </a:t>
            </a:r>
          </a:p>
          <a:p>
            <a:r>
              <a:rPr lang="en-GB" dirty="0" smtClean="0"/>
              <a:t>10 In 2001, Brazil produced a coffee-scented postage stamp.</a:t>
            </a:r>
            <a:endParaRPr lang="en-GB" dirty="0"/>
          </a:p>
        </p:txBody>
      </p:sp>
      <p:sp>
        <p:nvSpPr>
          <p:cNvPr id="4" name="Slide Number Placeholder 3"/>
          <p:cNvSpPr>
            <a:spLocks noGrp="1"/>
          </p:cNvSpPr>
          <p:nvPr>
            <p:ph type="sldNum" sz="quarter" idx="10"/>
          </p:nvPr>
        </p:nvSpPr>
        <p:spPr/>
        <p:txBody>
          <a:bodyPr/>
          <a:lstStyle/>
          <a:p>
            <a:fld id="{2E0E7EDB-D6B2-4C3E-83BF-D92E352D6001}" type="slidenum">
              <a:rPr lang="en-GB" altLang="en-US" smtClean="0"/>
              <a:pPr/>
              <a:t>20</a:t>
            </a:fld>
            <a:endParaRPr lang="en-GB" altLang="en-US"/>
          </a:p>
        </p:txBody>
      </p:sp>
    </p:spTree>
    <p:extLst>
      <p:ext uri="{BB962C8B-B14F-4D97-AF65-F5344CB8AC3E}">
        <p14:creationId xmlns:p14="http://schemas.microsoft.com/office/powerpoint/2010/main" val="788281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Divide the players into five groups. Explain that each group will take the part of people who are involved in the process that brings coffee from a bush in Uganda to their breakfast table. Give the role cards out, so that the players in each group all have the same one.</a:t>
            </a:r>
          </a:p>
          <a:p>
            <a:r>
              <a:rPr lang="en-GB" dirty="0" smtClean="0"/>
              <a:t> 2. Ask the group to read their cards. Give the groups five minutes to think about their role. How do they feel about it? What sort of problems do they think they might face? What strengths do they have as a group? </a:t>
            </a:r>
          </a:p>
          <a:p>
            <a:r>
              <a:rPr lang="en-GB" dirty="0" smtClean="0"/>
              <a:t>3. Now hold up the jar of coffee. Tell the group that this jar costs £2.35 in the supermarket. Ask the groups to discuss how much of the selling price they should get. (This should not be a discussion about how much the players think people do get, but rather how much is due to them for the work that they do.) </a:t>
            </a:r>
          </a:p>
          <a:p>
            <a:r>
              <a:rPr lang="en-GB" dirty="0" smtClean="0"/>
              <a:t>4. Ask each group to tell you and the other groups how much they think they should get. Encourage them to justify their claim. Record each amount on the chart in the ‘Initial proportion’ column.</a:t>
            </a:r>
          </a:p>
          <a:p>
            <a:r>
              <a:rPr lang="en-GB" dirty="0" smtClean="0"/>
              <a:t>Add up the amounts and you’ll find that they are likely to total quite a lot more than £2.35! Now ask each group to negotiate its position, until all groups reach a total of £2.35. Why do they feel they should be paid this amount? Is there any group that is generally felt to be getting away with too much? Encourage players to engage with each other – but without violence! 6. When agreement has been reached, record each negotiated amount on the chart in the ‘Negotiated proportion’ column. 7. Finally, announce the actual proportions at each stage of the production process, by revealing the last column.</a:t>
            </a:r>
            <a:endParaRPr lang="en-GB" dirty="0"/>
          </a:p>
        </p:txBody>
      </p:sp>
      <p:sp>
        <p:nvSpPr>
          <p:cNvPr id="4" name="Slide Number Placeholder 3"/>
          <p:cNvSpPr>
            <a:spLocks noGrp="1"/>
          </p:cNvSpPr>
          <p:nvPr>
            <p:ph type="sldNum" sz="quarter" idx="10"/>
          </p:nvPr>
        </p:nvSpPr>
        <p:spPr/>
        <p:txBody>
          <a:bodyPr/>
          <a:lstStyle/>
          <a:p>
            <a:fld id="{2E0E7EDB-D6B2-4C3E-83BF-D92E352D6001}" type="slidenum">
              <a:rPr lang="en-GB" altLang="en-US" smtClean="0"/>
              <a:pPr/>
              <a:t>21</a:t>
            </a:fld>
            <a:endParaRPr lang="en-GB" altLang="en-US"/>
          </a:p>
        </p:txBody>
      </p:sp>
    </p:spTree>
    <p:extLst>
      <p:ext uri="{BB962C8B-B14F-4D97-AF65-F5344CB8AC3E}">
        <p14:creationId xmlns:p14="http://schemas.microsoft.com/office/powerpoint/2010/main" val="487993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30E2307-1E40-4E12-8716-25BFDA8E7013}" type="datetime1">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3862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1FD9D02-426E-46C9-9EE9-0DE1EF8B2838}" type="datetime1">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1046386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B8AEBBE-F8B2-42CF-9895-E86A608384EB}" type="datetime1">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7373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D1D110F-3F4E-48D9-B8AA-5D0E825AFDBA}" type="datetime1">
              <a:rPr lang="en-US" smtClean="0"/>
              <a:pPr/>
              <a:t>3/6/2020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137801892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D18D072-EF12-4AA2-BD71-ABC68B06D0E2}" type="datetime1">
              <a:rPr lang="en-US" smtClean="0"/>
              <a:pPr/>
              <a:t>3/6/2020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3255444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8CDBF60-6CC3-4B74-A60D-3486985E4346}" type="datetime1">
              <a:rPr lang="en-US" smtClean="0"/>
              <a:pPr/>
              <a:t>3/6/2020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1422694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2714818-984F-4759-BF72-A33BDC1963BD}" type="datetime1">
              <a:rPr lang="en-US" smtClean="0"/>
              <a:pPr/>
              <a:t>3/6/2020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2137479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EA7E191-5F94-4FC1-B823-BD7CABF7FA06}" type="datetime1">
              <a:rPr lang="en-US" smtClean="0"/>
              <a:pPr/>
              <a:t>3/6/2020</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87D7A59-36E2-48B9-B146-C1E59501F63F}" type="slidenum">
              <a:rPr lang="en-US" smtClean="0"/>
              <a:pPr/>
              <a:t>‹#›</a:t>
            </a:fld>
            <a:endParaRPr lang="en-US"/>
          </a:p>
        </p:txBody>
      </p:sp>
    </p:spTree>
    <p:extLst>
      <p:ext uri="{BB962C8B-B14F-4D97-AF65-F5344CB8AC3E}">
        <p14:creationId xmlns:p14="http://schemas.microsoft.com/office/powerpoint/2010/main" val="279599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8856D55-EFBE-4F9B-8A5F-09D42CA22A9B}" type="datetime1">
              <a:rPr lang="en-US" smtClean="0"/>
              <a:pPr/>
              <a:t>3/6/2020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766882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5CFCF5A-EA79-452C-A52C-1A2668C2E7DF}" type="datetime1">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2582872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5C4C28-BD4B-4892-9A2D-6E19BD753A9A}" type="datetime1">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33211761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E1FAA6B6-10E5-4810-BC9F-DA72D8452E73}" type="datetime1">
              <a:rPr lang="en-US" smtClean="0"/>
              <a:pPr/>
              <a:t>3/6/2020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extLst>
      <p:ext uri="{BB962C8B-B14F-4D97-AF65-F5344CB8AC3E}">
        <p14:creationId xmlns:p14="http://schemas.microsoft.com/office/powerpoint/2010/main" val="462878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D1D110F-3F4E-48D9-B8AA-5D0E825AFDBA}" type="datetime1">
              <a:rPr lang="en-US" smtClean="0"/>
              <a:pPr/>
              <a:t>3/6/2020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687D7A59-36E2-48B9-B146-C1E59501F63F}" type="slidenum">
              <a:rPr lang="en-US" smtClean="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2731624"/>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s://www.weforum.org/agenda/2019/01/these-are-the-biggest-risks-facing-our-world-in-2019/"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youtube.com/watch?v=rFeOYlxJbmw"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www.theguardian.com/education/thinkglobal/story/0,,2276680,00.html?gusrc=gpd?gusrc=gpd" TargetMode="Externa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hyperlink" Target="https://www.bbc.co.uk/iplayer/episode/b03q9r9n/this-world-the-tea-trail-with-simon-reev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news.bbc.co.uk/hi/english/static/events/reith_2000/lecture5.stm" TargetMode="External"/><Relationship Id="rId2" Type="http://schemas.openxmlformats.org/officeDocument/2006/relationships/hyperlink" Target="http://www.foodsecurity.ac.uk/food/food-global.html" TargetMode="External"/><Relationship Id="rId1" Type="http://schemas.openxmlformats.org/officeDocument/2006/relationships/slideLayout" Target="../slideLayouts/slideLayout2.xml"/><Relationship Id="rId4" Type="http://schemas.openxmlformats.org/officeDocument/2006/relationships/hyperlink" Target="http://wales.gov.uk/about/programmeforgov/abou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dirty="0" smtClean="0"/>
              <a:t>Global Youth Work </a:t>
            </a:r>
            <a:endParaRPr lang="en-US" dirty="0"/>
          </a:p>
        </p:txBody>
      </p:sp>
      <p:sp>
        <p:nvSpPr>
          <p:cNvPr id="4" name="Subtitle 3"/>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7293144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to Explore</a:t>
            </a:r>
            <a:endParaRPr lang="en-GB" dirty="0"/>
          </a:p>
        </p:txBody>
      </p:sp>
      <p:sp>
        <p:nvSpPr>
          <p:cNvPr id="3" name="Content Placeholder 2"/>
          <p:cNvSpPr>
            <a:spLocks noGrp="1"/>
          </p:cNvSpPr>
          <p:nvPr>
            <p:ph sz="quarter" idx="13"/>
          </p:nvPr>
        </p:nvSpPr>
        <p:spPr>
          <a:xfrm>
            <a:off x="611560" y="1844824"/>
            <a:ext cx="3887287" cy="4281656"/>
          </a:xfrm>
        </p:spPr>
        <p:txBody>
          <a:bodyPr/>
          <a:lstStyle/>
          <a:p>
            <a:pPr marL="457200" indent="-457200">
              <a:buFont typeface="+mj-lt"/>
              <a:buAutoNum type="arabicParenR"/>
            </a:pPr>
            <a:r>
              <a:rPr lang="en-GB" dirty="0" smtClean="0"/>
              <a:t>Our own perceptions.. </a:t>
            </a:r>
          </a:p>
          <a:p>
            <a:pPr marL="457200" indent="-457200">
              <a:buFont typeface="+mj-lt"/>
              <a:buAutoNum type="arabicParenR"/>
            </a:pPr>
            <a:r>
              <a:rPr lang="en-GB" dirty="0" smtClean="0"/>
              <a:t>Why do we need to think Globally?</a:t>
            </a:r>
          </a:p>
          <a:p>
            <a:pPr marL="457200" indent="-457200">
              <a:buFont typeface="+mj-lt"/>
              <a:buAutoNum type="arabicParenR"/>
            </a:pPr>
            <a:endParaRPr lang="en-GB" dirty="0" smtClean="0"/>
          </a:p>
          <a:p>
            <a:pPr marL="457200" indent="-457200">
              <a:buFont typeface="+mj-lt"/>
              <a:buAutoNum type="arabicParenR"/>
            </a:pPr>
            <a:r>
              <a:rPr lang="en-GB" dirty="0" smtClean="0"/>
              <a:t>How do issues effect us locally?</a:t>
            </a:r>
          </a:p>
          <a:p>
            <a:pPr marL="457200" indent="-457200">
              <a:buFont typeface="+mj-lt"/>
              <a:buAutoNum type="arabicParenR"/>
            </a:pPr>
            <a:endParaRPr lang="en-GB" dirty="0" smtClean="0"/>
          </a:p>
          <a:p>
            <a:pPr marL="457200" indent="-457200">
              <a:buFont typeface="+mj-lt"/>
              <a:buAutoNum type="arabicParenR"/>
            </a:pPr>
            <a:r>
              <a:rPr lang="en-GB" dirty="0" smtClean="0"/>
              <a:t>What is our role as Youth Workers ? </a:t>
            </a:r>
            <a:endParaRPr lang="en-GB" dirty="0"/>
          </a:p>
        </p:txBody>
      </p:sp>
      <p:pic>
        <p:nvPicPr>
          <p:cNvPr id="5" name="Content Placeholder 4"/>
          <p:cNvPicPr>
            <a:picLocks noGrp="1" noChangeAspect="1"/>
          </p:cNvPicPr>
          <p:nvPr>
            <p:ph sz="quarter" idx="14"/>
          </p:nvPr>
        </p:nvPicPr>
        <p:blipFill>
          <a:blip r:embed="rId2">
            <a:extLst>
              <a:ext uri="{28A0092B-C50C-407E-A947-70E740481C1C}">
                <a14:useLocalDpi xmlns:a14="http://schemas.microsoft.com/office/drawing/2010/main" val="0"/>
              </a:ext>
            </a:extLst>
          </a:blip>
          <a:stretch>
            <a:fillRect/>
          </a:stretch>
        </p:blipFill>
        <p:spPr>
          <a:xfrm>
            <a:off x="4379046" y="1844824"/>
            <a:ext cx="4297410" cy="4473212"/>
          </a:xfrm>
        </p:spPr>
      </p:pic>
    </p:spTree>
    <p:extLst>
      <p:ext uri="{BB962C8B-B14F-4D97-AF65-F5344CB8AC3E}">
        <p14:creationId xmlns:p14="http://schemas.microsoft.com/office/powerpoint/2010/main" val="12198653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Global Youth Work? </a:t>
            </a: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Outline what you understand as Global Youth Work?</a:t>
            </a:r>
          </a:p>
          <a:p>
            <a:pPr marL="457200" indent="-457200">
              <a:buFont typeface="+mj-lt"/>
              <a:buAutoNum type="arabicPeriod"/>
            </a:pPr>
            <a:r>
              <a:rPr lang="en-GB" dirty="0" smtClean="0"/>
              <a:t>Discuss why as Youth Workers we should engage in such education? </a:t>
            </a:r>
          </a:p>
        </p:txBody>
      </p:sp>
    </p:spTree>
    <p:extLst>
      <p:ext uri="{BB962C8B-B14F-4D97-AF65-F5344CB8AC3E}">
        <p14:creationId xmlns:p14="http://schemas.microsoft.com/office/powerpoint/2010/main" val="8779969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itle 2"/>
          <p:cNvSpPr>
            <a:spLocks noGrp="1"/>
          </p:cNvSpPr>
          <p:nvPr>
            <p:ph type="title"/>
          </p:nvPr>
        </p:nvSpPr>
        <p:spPr/>
        <p:txBody>
          <a:bodyPr/>
          <a:lstStyle/>
          <a:p>
            <a:r>
              <a:rPr lang="en-GB" altLang="en-US" smtClean="0">
                <a:ea typeface="ＭＳ Ｐゴシック" panose="020B0600070205080204" pitchFamily="34" charset="-128"/>
              </a:rPr>
              <a:t>Global Youth Work</a:t>
            </a:r>
            <a:br>
              <a:rPr lang="en-GB" altLang="en-US" smtClean="0">
                <a:ea typeface="ＭＳ Ｐゴシック" panose="020B0600070205080204" pitchFamily="34" charset="-128"/>
              </a:rPr>
            </a:br>
            <a:r>
              <a:rPr lang="en-GB" altLang="en-US" smtClean="0">
                <a:ea typeface="ＭＳ Ｐゴシック" panose="020B0600070205080204" pitchFamily="34" charset="-128"/>
              </a:rPr>
              <a:t>Gwaith Ieuenctid Byd-eang</a:t>
            </a:r>
          </a:p>
        </p:txBody>
      </p:sp>
      <p:sp>
        <p:nvSpPr>
          <p:cNvPr id="10242" name="Content Placeholder 1"/>
          <p:cNvSpPr>
            <a:spLocks noGrp="1"/>
          </p:cNvSpPr>
          <p:nvPr>
            <p:ph idx="1"/>
          </p:nvPr>
        </p:nvSpPr>
        <p:spPr>
          <a:xfrm>
            <a:off x="457200" y="2276872"/>
            <a:ext cx="7823200" cy="4392488"/>
          </a:xfrm>
        </p:spPr>
        <p:txBody>
          <a:bodyPr/>
          <a:lstStyle/>
          <a:p>
            <a:r>
              <a:rPr lang="en-GB" altLang="en-US" dirty="0" smtClean="0">
                <a:ea typeface="ＭＳ Ｐゴシック" panose="020B0600070205080204" pitchFamily="34" charset="-128"/>
              </a:rPr>
              <a:t>“Global youth work is essentially good youth work, which responds to young people’s changing circumstances. </a:t>
            </a:r>
          </a:p>
          <a:p>
            <a:r>
              <a:rPr lang="en-GB" altLang="en-US" dirty="0" smtClean="0">
                <a:ea typeface="ＭＳ Ｐゴシック" panose="020B0600070205080204" pitchFamily="34" charset="-128"/>
              </a:rPr>
              <a:t>It also recognises that globalisation increasingly influences young people’s lives and environments, creating new opportunities, challenges and concerns.</a:t>
            </a:r>
          </a:p>
          <a:p>
            <a:r>
              <a:rPr lang="en-GB" altLang="en-US" dirty="0" smtClean="0">
                <a:ea typeface="ＭＳ Ｐゴシック" panose="020B0600070205080204" pitchFamily="34" charset="-128"/>
              </a:rPr>
              <a:t>Global youth work aims to enable young people to develop the knowledge and skills to tackle these new issues and explore their own connections with the wider world.”                                DEA (2007, </a:t>
            </a:r>
            <a:r>
              <a:rPr lang="en-GB" altLang="en-US" dirty="0" err="1" smtClean="0">
                <a:ea typeface="ＭＳ Ｐゴシック" panose="020B0600070205080204" pitchFamily="34" charset="-128"/>
              </a:rPr>
              <a:t>p.21</a:t>
            </a:r>
            <a:r>
              <a:rPr lang="en-GB" altLang="en-US" dirty="0" smtClean="0">
                <a:ea typeface="ＭＳ Ｐゴシック" panose="020B0600070205080204" pitchFamily="34" charset="-128"/>
              </a:rPr>
              <a:t>)</a:t>
            </a:r>
          </a:p>
        </p:txBody>
      </p:sp>
    </p:spTree>
    <p:extLst>
      <p:ext uri="{BB962C8B-B14F-4D97-AF65-F5344CB8AC3E}">
        <p14:creationId xmlns:p14="http://schemas.microsoft.com/office/powerpoint/2010/main" val="14241714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smtClean="0"/>
              <a:t>Consider the following </a:t>
            </a:r>
            <a:endParaRPr lang="en-GB" dirty="0"/>
          </a:p>
        </p:txBody>
      </p:sp>
      <p:sp>
        <p:nvSpPr>
          <p:cNvPr id="11" name="Content Placeholder 10"/>
          <p:cNvSpPr>
            <a:spLocks noGrp="1"/>
          </p:cNvSpPr>
          <p:nvPr>
            <p:ph sz="quarter" idx="13"/>
          </p:nvPr>
        </p:nvSpPr>
        <p:spPr/>
        <p:txBody>
          <a:bodyPr/>
          <a:lstStyle/>
          <a:p>
            <a:r>
              <a:rPr lang="en-GB" dirty="0" smtClean="0"/>
              <a:t>What are the global issues we are faced with  at present ? </a:t>
            </a:r>
          </a:p>
          <a:p>
            <a:endParaRPr lang="en-GB" dirty="0"/>
          </a:p>
        </p:txBody>
      </p:sp>
      <p:sp>
        <p:nvSpPr>
          <p:cNvPr id="12" name="Content Placeholder 11"/>
          <p:cNvSpPr>
            <a:spLocks noGrp="1"/>
          </p:cNvSpPr>
          <p:nvPr>
            <p:ph sz="quarter" idx="14"/>
          </p:nvPr>
        </p:nvSpPr>
        <p:spPr/>
        <p:txBody>
          <a:bodyPr/>
          <a:lstStyle/>
          <a:p>
            <a:r>
              <a:rPr lang="en-GB" dirty="0" smtClean="0"/>
              <a:t>How might they effect you on a daily basis? </a:t>
            </a:r>
          </a:p>
          <a:p>
            <a:endParaRPr lang="en-GB" dirty="0"/>
          </a:p>
        </p:txBody>
      </p: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3645024"/>
            <a:ext cx="2143125" cy="2133600"/>
          </a:xfrm>
          <a:prstGeom prst="rect">
            <a:avLst/>
          </a:prstGeom>
        </p:spPr>
      </p:pic>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03748" y="3511674"/>
            <a:ext cx="1905000" cy="2400300"/>
          </a:xfrm>
          <a:prstGeom prst="rect">
            <a:avLst/>
          </a:prstGeom>
        </p:spPr>
      </p:pic>
    </p:spTree>
    <p:extLst>
      <p:ext uri="{BB962C8B-B14F-4D97-AF65-F5344CB8AC3E}">
        <p14:creationId xmlns:p14="http://schemas.microsoft.com/office/powerpoint/2010/main" val="6774596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139280" y="349776"/>
            <a:ext cx="8613832" cy="5320308"/>
          </a:xfrm>
        </p:spPr>
      </p:pic>
      <p:sp>
        <p:nvSpPr>
          <p:cNvPr id="6" name="Rectangle 5"/>
          <p:cNvSpPr/>
          <p:nvPr/>
        </p:nvSpPr>
        <p:spPr>
          <a:xfrm>
            <a:off x="287944" y="5733256"/>
            <a:ext cx="8316504" cy="646331"/>
          </a:xfrm>
          <a:prstGeom prst="rect">
            <a:avLst/>
          </a:prstGeom>
        </p:spPr>
        <p:txBody>
          <a:bodyPr wrap="square">
            <a:spAutoFit/>
          </a:bodyPr>
          <a:lstStyle/>
          <a:p>
            <a:r>
              <a:rPr lang="en-GB" dirty="0">
                <a:hlinkClick r:id="rId3"/>
              </a:rPr>
              <a:t>https://</a:t>
            </a:r>
            <a:r>
              <a:rPr lang="en-GB" dirty="0" err="1">
                <a:hlinkClick r:id="rId3"/>
              </a:rPr>
              <a:t>www.weforum.org</a:t>
            </a:r>
            <a:r>
              <a:rPr lang="en-GB" dirty="0">
                <a:hlinkClick r:id="rId3"/>
              </a:rPr>
              <a:t>/agenda/2019/01/these-are-the-biggest-risks-facing-our-world-in-2019</a:t>
            </a:r>
            <a:r>
              <a:rPr lang="en-GB" dirty="0" smtClean="0">
                <a:hlinkClick r:id="rId3"/>
              </a:rPr>
              <a:t>/</a:t>
            </a:r>
            <a:r>
              <a:rPr lang="en-GB" dirty="0" smtClean="0"/>
              <a:t> </a:t>
            </a:r>
            <a:endParaRPr lang="en-GB" dirty="0"/>
          </a:p>
        </p:txBody>
      </p:sp>
      <p:sp>
        <p:nvSpPr>
          <p:cNvPr id="7" name="TextBox 6"/>
          <p:cNvSpPr txBox="1"/>
          <p:nvPr/>
        </p:nvSpPr>
        <p:spPr>
          <a:xfrm>
            <a:off x="683568" y="5229200"/>
            <a:ext cx="6192688" cy="377712"/>
          </a:xfrm>
          <a:prstGeom prst="rect">
            <a:avLst/>
          </a:prstGeom>
          <a:noFill/>
        </p:spPr>
        <p:txBody>
          <a:bodyPr wrap="square" rtlCol="0">
            <a:spAutoFit/>
          </a:bodyPr>
          <a:lstStyle/>
          <a:p>
            <a:r>
              <a:rPr lang="en-GB" dirty="0" smtClean="0"/>
              <a:t>World Economic Forum 2019 </a:t>
            </a:r>
            <a:endParaRPr lang="en-GB" dirty="0"/>
          </a:p>
        </p:txBody>
      </p:sp>
      <p:sp>
        <p:nvSpPr>
          <p:cNvPr id="3" name="Oval Callout 2"/>
          <p:cNvSpPr/>
          <p:nvPr/>
        </p:nvSpPr>
        <p:spPr>
          <a:xfrm>
            <a:off x="7182678" y="315625"/>
            <a:ext cx="1638222" cy="145332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Anything else at present? </a:t>
            </a:r>
            <a:endParaRPr lang="en-GB" dirty="0"/>
          </a:p>
        </p:txBody>
      </p:sp>
    </p:spTree>
    <p:extLst>
      <p:ext uri="{BB962C8B-B14F-4D97-AF65-F5344CB8AC3E}">
        <p14:creationId xmlns:p14="http://schemas.microsoft.com/office/powerpoint/2010/main" val="41503135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3" cstate="email">
            <a:extLst>
              <a:ext uri="{28A0092B-C50C-407E-A947-70E740481C1C}">
                <a14:useLocalDpi xmlns:a14="http://schemas.microsoft.com/office/drawing/2010/main" val="0"/>
              </a:ext>
            </a:extLst>
          </a:blip>
          <a:stretch>
            <a:fillRect/>
          </a:stretch>
        </p:blipFill>
        <p:spPr>
          <a:xfrm>
            <a:off x="3707904" y="476672"/>
            <a:ext cx="4868224" cy="5604534"/>
          </a:xfrm>
        </p:spPr>
      </p:pic>
      <p:sp>
        <p:nvSpPr>
          <p:cNvPr id="8" name="TextBox 7"/>
          <p:cNvSpPr txBox="1"/>
          <p:nvPr/>
        </p:nvSpPr>
        <p:spPr>
          <a:xfrm>
            <a:off x="683568" y="1772816"/>
            <a:ext cx="2448272" cy="4524315"/>
          </a:xfrm>
          <a:prstGeom prst="rect">
            <a:avLst/>
          </a:prstGeom>
          <a:noFill/>
        </p:spPr>
        <p:txBody>
          <a:bodyPr wrap="square" rtlCol="0">
            <a:spAutoFit/>
          </a:bodyPr>
          <a:lstStyle/>
          <a:p>
            <a:r>
              <a:rPr lang="en-GB" sz="3200" dirty="0" smtClean="0"/>
              <a:t>Well-being of Future Generations  (Wales), Act 2015</a:t>
            </a:r>
          </a:p>
          <a:p>
            <a:r>
              <a:rPr lang="en-GB" sz="3200" dirty="0" smtClean="0">
                <a:hlinkClick r:id="rId4"/>
              </a:rPr>
              <a:t>https://</a:t>
            </a:r>
            <a:r>
              <a:rPr lang="en-GB" sz="3200" dirty="0" err="1" smtClean="0">
                <a:hlinkClick r:id="rId4"/>
              </a:rPr>
              <a:t>www.youtube.com</a:t>
            </a:r>
            <a:r>
              <a:rPr lang="en-GB" sz="3200" dirty="0" smtClean="0">
                <a:hlinkClick r:id="rId4"/>
              </a:rPr>
              <a:t>/</a:t>
            </a:r>
            <a:r>
              <a:rPr lang="en-GB" sz="3200" dirty="0" err="1" smtClean="0">
                <a:hlinkClick r:id="rId4"/>
              </a:rPr>
              <a:t>watch?v</a:t>
            </a:r>
            <a:r>
              <a:rPr lang="en-GB" sz="3200" dirty="0" smtClean="0">
                <a:hlinkClick r:id="rId4"/>
              </a:rPr>
              <a:t>=</a:t>
            </a:r>
            <a:r>
              <a:rPr lang="en-GB" sz="3200" dirty="0" err="1" smtClean="0">
                <a:hlinkClick r:id="rId4"/>
              </a:rPr>
              <a:t>rFeOYlxJbmw</a:t>
            </a:r>
            <a:r>
              <a:rPr lang="en-GB" sz="3200" dirty="0" smtClean="0"/>
              <a:t> </a:t>
            </a:r>
            <a:endParaRPr lang="en-GB" sz="3200" dirty="0"/>
          </a:p>
        </p:txBody>
      </p:sp>
    </p:spTree>
    <p:extLst>
      <p:ext uri="{BB962C8B-B14F-4D97-AF65-F5344CB8AC3E}">
        <p14:creationId xmlns:p14="http://schemas.microsoft.com/office/powerpoint/2010/main" val="3083628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smtClean="0">
                <a:ea typeface="ＭＳ Ｐゴシック" panose="020B0600070205080204" pitchFamily="34" charset="-128"/>
              </a:rPr>
              <a:t>Personal Issues</a:t>
            </a:r>
            <a:br>
              <a:rPr lang="en-GB" altLang="en-US" smtClean="0">
                <a:ea typeface="ＭＳ Ｐゴシック" panose="020B0600070205080204" pitchFamily="34" charset="-128"/>
              </a:rPr>
            </a:br>
            <a:r>
              <a:rPr lang="en-GB" altLang="en-US" smtClean="0">
                <a:ea typeface="ＭＳ Ｐゴシック" panose="020B0600070205080204" pitchFamily="34" charset="-128"/>
              </a:rPr>
              <a:t>Materion Personol</a:t>
            </a:r>
          </a:p>
        </p:txBody>
      </p:sp>
      <p:sp>
        <p:nvSpPr>
          <p:cNvPr id="21507" name="Content Placeholder 2"/>
          <p:cNvSpPr>
            <a:spLocks noGrp="1"/>
          </p:cNvSpPr>
          <p:nvPr>
            <p:ph sz="quarter" idx="13"/>
          </p:nvPr>
        </p:nvSpPr>
        <p:spPr>
          <a:xfrm>
            <a:off x="467544" y="2276872"/>
            <a:ext cx="3822192" cy="3447288"/>
          </a:xfrm>
        </p:spPr>
        <p:txBody>
          <a:bodyPr/>
          <a:lstStyle/>
          <a:p>
            <a:pPr>
              <a:buFont typeface="Courier New" panose="02070309020205020404" pitchFamily="49" charset="0"/>
              <a:buChar char="o"/>
            </a:pPr>
            <a:r>
              <a:rPr lang="en-US" altLang="en-US" sz="2000" dirty="0" smtClean="0">
                <a:ea typeface="ＭＳ Ｐゴシック" panose="020B0600070205080204" pitchFamily="34" charset="-128"/>
              </a:rPr>
              <a:t>Young people have different starting points. </a:t>
            </a:r>
          </a:p>
          <a:p>
            <a:pPr>
              <a:buFont typeface="Courier New" panose="02070309020205020404" pitchFamily="49" charset="0"/>
              <a:buChar char="o"/>
            </a:pPr>
            <a:r>
              <a:rPr lang="en-US" altLang="en-US" sz="2000" dirty="0" smtClean="0">
                <a:ea typeface="ＭＳ Ｐゴシック" panose="020B0600070205080204" pitchFamily="34" charset="-128"/>
              </a:rPr>
              <a:t>Some young people’s views and backgrounds will correspond with powerful social groups.</a:t>
            </a:r>
          </a:p>
          <a:p>
            <a:pPr>
              <a:buFont typeface="Courier New" panose="02070309020205020404" pitchFamily="49" charset="0"/>
              <a:buChar char="o"/>
            </a:pPr>
            <a:r>
              <a:rPr lang="en-US" altLang="en-US" sz="2000" dirty="0" smtClean="0">
                <a:ea typeface="ＭＳ Ｐゴシック" panose="020B0600070205080204" pitchFamily="34" charset="-128"/>
              </a:rPr>
              <a:t>Others will see things from the perspective of those on the margins of society with little or no access to resources or decision making. </a:t>
            </a:r>
          </a:p>
          <a:p>
            <a:pPr>
              <a:buFont typeface="Symbol" panose="05050102010706020507" pitchFamily="18" charset="2"/>
              <a:buNone/>
            </a:pPr>
            <a:r>
              <a:rPr lang="en-US" altLang="en-US" sz="2000" dirty="0" smtClean="0">
                <a:ea typeface="ＭＳ Ｐゴシック" panose="020B0600070205080204" pitchFamily="34" charset="-128"/>
              </a:rPr>
              <a:t>(DEA, 2007, p. 24)</a:t>
            </a:r>
          </a:p>
        </p:txBody>
      </p:sp>
      <p:sp>
        <p:nvSpPr>
          <p:cNvPr id="21508" name="Content Placeholder 3"/>
          <p:cNvSpPr>
            <a:spLocks noGrp="1"/>
          </p:cNvSpPr>
          <p:nvPr>
            <p:ph sz="quarter" idx="14"/>
          </p:nvPr>
        </p:nvSpPr>
        <p:spPr>
          <a:xfrm>
            <a:off x="4594860" y="2276872"/>
            <a:ext cx="3822192" cy="3447288"/>
          </a:xfrm>
        </p:spPr>
        <p:txBody>
          <a:bodyPr/>
          <a:lstStyle/>
          <a:p>
            <a:endParaRPr lang="en-US" altLang="en-US" dirty="0" smtClean="0">
              <a:ea typeface="ＭＳ Ｐゴシック" panose="020B0600070205080204" pitchFamily="34" charset="-128"/>
            </a:endParaRPr>
          </a:p>
        </p:txBody>
      </p:sp>
      <p:sp>
        <p:nvSpPr>
          <p:cNvPr id="2" name="Oval Callout 1"/>
          <p:cNvSpPr/>
          <p:nvPr/>
        </p:nvSpPr>
        <p:spPr>
          <a:xfrm>
            <a:off x="4289736" y="1737361"/>
            <a:ext cx="4127316" cy="398679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How as Youth workers can you work with this?</a:t>
            </a:r>
          </a:p>
          <a:p>
            <a:pPr algn="ctr"/>
            <a:endParaRPr lang="en-GB" dirty="0"/>
          </a:p>
          <a:p>
            <a:pPr algn="ctr"/>
            <a:r>
              <a:rPr lang="en-GB" dirty="0" smtClean="0"/>
              <a:t>Read attached Article (on Moodle) </a:t>
            </a:r>
          </a:p>
          <a:p>
            <a:pPr algn="ctr"/>
            <a:endParaRPr lang="en-GB" dirty="0"/>
          </a:p>
          <a:p>
            <a:pPr algn="ctr"/>
            <a:r>
              <a:rPr lang="en-GB" dirty="0">
                <a:hlinkClick r:id="rId2"/>
              </a:rPr>
              <a:t>https://</a:t>
            </a:r>
            <a:r>
              <a:rPr lang="en-GB" dirty="0" err="1">
                <a:hlinkClick r:id="rId2"/>
              </a:rPr>
              <a:t>www.theguardian.com</a:t>
            </a:r>
            <a:r>
              <a:rPr lang="en-GB" dirty="0">
                <a:hlinkClick r:id="rId2"/>
              </a:rPr>
              <a:t>/education/</a:t>
            </a:r>
            <a:r>
              <a:rPr lang="en-GB" dirty="0" err="1">
                <a:hlinkClick r:id="rId2"/>
              </a:rPr>
              <a:t>thinkglobal</a:t>
            </a:r>
            <a:r>
              <a:rPr lang="en-GB" dirty="0">
                <a:hlinkClick r:id="rId2"/>
              </a:rPr>
              <a:t>/story/0,,</a:t>
            </a:r>
            <a:r>
              <a:rPr lang="en-GB" dirty="0" err="1" smtClean="0">
                <a:hlinkClick r:id="rId2"/>
              </a:rPr>
              <a:t>2276680,00.html?gusrc</a:t>
            </a:r>
            <a:r>
              <a:rPr lang="en-GB" dirty="0" smtClean="0">
                <a:hlinkClick r:id="rId2"/>
              </a:rPr>
              <a:t>=</a:t>
            </a:r>
            <a:r>
              <a:rPr lang="en-GB" dirty="0" err="1" smtClean="0">
                <a:hlinkClick r:id="rId2"/>
              </a:rPr>
              <a:t>gpd?gusrc</a:t>
            </a:r>
            <a:r>
              <a:rPr lang="en-GB" dirty="0" smtClean="0">
                <a:hlinkClick r:id="rId2"/>
              </a:rPr>
              <a:t>=</a:t>
            </a:r>
            <a:r>
              <a:rPr lang="en-GB" dirty="0" err="1" smtClean="0">
                <a:hlinkClick r:id="rId2"/>
              </a:rPr>
              <a:t>gpd</a:t>
            </a:r>
            <a:r>
              <a:rPr lang="en-GB" dirty="0" smtClean="0"/>
              <a:t>  </a:t>
            </a:r>
            <a:endParaRPr lang="en-GB" dirty="0"/>
          </a:p>
        </p:txBody>
      </p:sp>
    </p:spTree>
    <p:extLst>
      <p:ext uri="{BB962C8B-B14F-4D97-AF65-F5344CB8AC3E}">
        <p14:creationId xmlns:p14="http://schemas.microsoft.com/office/powerpoint/2010/main" val="9339585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dirty="0" smtClean="0">
                <a:ea typeface="ＭＳ Ｐゴシック" panose="020B0600070205080204" pitchFamily="34" charset="-128"/>
              </a:rPr>
              <a:t>DEA </a:t>
            </a:r>
            <a:r>
              <a:rPr lang="en-GB" altLang="en-US" dirty="0" smtClean="0">
                <a:ea typeface="ＭＳ Ｐゴシック" panose="020B0600070205080204" pitchFamily="34" charset="-128"/>
              </a:rPr>
              <a:t> </a:t>
            </a:r>
            <a:r>
              <a:rPr lang="en-GB" altLang="en-US" dirty="0" smtClean="0">
                <a:ea typeface="ＭＳ Ｐゴシック" panose="020B0600070205080204" pitchFamily="34" charset="-128"/>
              </a:rPr>
              <a:t>Research (1995) </a:t>
            </a:r>
          </a:p>
        </p:txBody>
      </p:sp>
      <p:sp>
        <p:nvSpPr>
          <p:cNvPr id="20483" name="Content Placeholder 2"/>
          <p:cNvSpPr>
            <a:spLocks noGrp="1"/>
          </p:cNvSpPr>
          <p:nvPr>
            <p:ph sz="quarter" idx="13"/>
          </p:nvPr>
        </p:nvSpPr>
        <p:spPr>
          <a:xfrm>
            <a:off x="611560" y="2204864"/>
            <a:ext cx="8208912" cy="3744416"/>
          </a:xfrm>
        </p:spPr>
        <p:txBody>
          <a:bodyPr>
            <a:normAutofit/>
          </a:bodyPr>
          <a:lstStyle/>
          <a:p>
            <a:pPr>
              <a:buFont typeface="Courier New" panose="02070309020205020404" pitchFamily="49" charset="0"/>
              <a:buChar char="o"/>
            </a:pPr>
            <a:r>
              <a:rPr lang="en-GB" altLang="en-US" dirty="0" smtClean="0">
                <a:ea typeface="ＭＳ Ｐゴシック" panose="020B0600070205080204" pitchFamily="34" charset="-128"/>
              </a:rPr>
              <a:t>In order to gain the skills and confidence to take action to create a better future, young people need not only an understanding of their local circumstances but of how the global community functions and of how inequalities are perpetuated, locally and globally. </a:t>
            </a:r>
            <a:endParaRPr lang="en-GB" altLang="en-US" dirty="0">
              <a:ea typeface="ＭＳ Ｐゴシック" panose="020B0600070205080204" pitchFamily="34" charset="-128"/>
            </a:endParaRPr>
          </a:p>
          <a:p>
            <a:pPr>
              <a:buFont typeface="Courier New" panose="02070309020205020404" pitchFamily="49" charset="0"/>
              <a:buChar char="o"/>
            </a:pPr>
            <a:r>
              <a:rPr lang="en-GB" altLang="en-US" dirty="0" smtClean="0">
                <a:ea typeface="ＭＳ Ｐゴシック" panose="020B0600070205080204" pitchFamily="34" charset="-128"/>
              </a:rPr>
              <a:t>Therefore young people’s concerns about the wider world need to be seen in the context of their own images of themselves and their future in society. </a:t>
            </a:r>
          </a:p>
          <a:p>
            <a:pPr>
              <a:buFont typeface="Courier New" panose="02070309020205020404" pitchFamily="49" charset="0"/>
              <a:buChar char="o"/>
            </a:pPr>
            <a:endParaRPr lang="en-GB" altLang="en-US" dirty="0">
              <a:ea typeface="ＭＳ Ｐゴシック" panose="020B0600070205080204" pitchFamily="34" charset="-128"/>
            </a:endParaRPr>
          </a:p>
          <a:p>
            <a:pPr>
              <a:buFont typeface="Courier New" panose="02070309020205020404" pitchFamily="49" charset="0"/>
              <a:buChar char="o"/>
            </a:pPr>
            <a:r>
              <a:rPr lang="en-GB" altLang="en-US" dirty="0" smtClean="0">
                <a:ea typeface="ＭＳ Ｐゴシック" panose="020B0600070205080204" pitchFamily="34" charset="-128"/>
              </a:rPr>
              <a:t>The report recommended that youth workers needed guidance on how to develop local-global links and perspectives in their work with young people.  (DEA, 2007 ,</a:t>
            </a:r>
            <a:r>
              <a:rPr lang="en-GB" altLang="en-US" dirty="0" err="1" smtClean="0">
                <a:ea typeface="ＭＳ Ｐゴシック" panose="020B0600070205080204" pitchFamily="34" charset="-128"/>
              </a:rPr>
              <a:t>p.22</a:t>
            </a:r>
            <a:r>
              <a:rPr lang="en-GB" altLang="en-US" dirty="0" smtClean="0">
                <a:ea typeface="ＭＳ Ｐゴシック" panose="020B0600070205080204" pitchFamily="34" charset="-128"/>
              </a:rPr>
              <a:t>)</a:t>
            </a:r>
          </a:p>
        </p:txBody>
      </p:sp>
    </p:spTree>
    <p:extLst>
      <p:ext uri="{BB962C8B-B14F-4D97-AF65-F5344CB8AC3E}">
        <p14:creationId xmlns:p14="http://schemas.microsoft.com/office/powerpoint/2010/main" val="28831412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ltLang="en-US" sz="4000" dirty="0" smtClean="0">
                <a:ea typeface="ＭＳ Ｐゴシック" panose="020B0600070205080204" pitchFamily="34" charset="-128"/>
              </a:rPr>
              <a:t>Why youth perceived to be limited?</a:t>
            </a:r>
            <a:br>
              <a:rPr lang="en-US" altLang="en-US" sz="4000" dirty="0" smtClean="0">
                <a:ea typeface="ＭＳ Ｐゴシック" panose="020B0600070205080204" pitchFamily="34" charset="-128"/>
              </a:rPr>
            </a:br>
            <a:endParaRPr lang="en-GB" altLang="en-US" dirty="0" smtClean="0">
              <a:ea typeface="ＭＳ Ｐゴシック" panose="020B0600070205080204" pitchFamily="34" charset="-128"/>
            </a:endParaRPr>
          </a:p>
        </p:txBody>
      </p:sp>
      <p:graphicFrame>
        <p:nvGraphicFramePr>
          <p:cNvPr id="3" name="Content Placeholder 2"/>
          <p:cNvGraphicFramePr>
            <a:graphicFrameLocks noGrp="1"/>
          </p:cNvGraphicFramePr>
          <p:nvPr>
            <p:ph sz="quarter" idx="13"/>
            <p:extLst>
              <p:ext uri="{D42A27DB-BD31-4B8C-83A1-F6EECF244321}">
                <p14:modId xmlns:p14="http://schemas.microsoft.com/office/powerpoint/2010/main" val="1801278940"/>
              </p:ext>
            </p:extLst>
          </p:nvPr>
        </p:nvGraphicFramePr>
        <p:xfrm>
          <a:off x="556591" y="1311965"/>
          <a:ext cx="7275444" cy="48145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6256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altLang="en-US" smtClean="0">
                <a:ea typeface="ＭＳ Ｐゴシック" panose="020B0600070205080204" pitchFamily="34" charset="-128"/>
              </a:rPr>
              <a:t>Why youth are powerful?</a:t>
            </a:r>
            <a:br>
              <a:rPr lang="en-US" altLang="en-US" smtClean="0">
                <a:ea typeface="ＭＳ Ｐゴシック" panose="020B0600070205080204" pitchFamily="34" charset="-128"/>
              </a:rPr>
            </a:br>
            <a:r>
              <a:rPr lang="cy-GB" altLang="en-US" smtClean="0">
                <a:ea typeface="ＭＳ Ｐゴシック" panose="020B0600070205080204" pitchFamily="34" charset="-128"/>
              </a:rPr>
              <a:t>Pam mae pobl ifanc yn rymus?</a:t>
            </a:r>
            <a:endParaRPr lang="en-GB" altLang="en-US" smtClean="0">
              <a:ea typeface="ＭＳ Ｐゴシック" panose="020B0600070205080204" pitchFamily="34" charset="-128"/>
            </a:endParaRPr>
          </a:p>
        </p:txBody>
      </p:sp>
      <p:graphicFrame>
        <p:nvGraphicFramePr>
          <p:cNvPr id="3" name="Content Placeholder 2"/>
          <p:cNvGraphicFramePr>
            <a:graphicFrameLocks noGrp="1"/>
          </p:cNvGraphicFramePr>
          <p:nvPr>
            <p:ph sz="quarter" idx="13"/>
            <p:extLst>
              <p:ext uri="{D42A27DB-BD31-4B8C-83A1-F6EECF244321}">
                <p14:modId xmlns:p14="http://schemas.microsoft.com/office/powerpoint/2010/main" val="3853041506"/>
              </p:ext>
            </p:extLst>
          </p:nvPr>
        </p:nvGraphicFramePr>
        <p:xfrm>
          <a:off x="676654" y="1965739"/>
          <a:ext cx="8078616" cy="42053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4509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047" y="338328"/>
            <a:ext cx="8229600" cy="1252728"/>
          </a:xfrm>
        </p:spPr>
        <p:txBody>
          <a:bodyPr>
            <a:normAutofit/>
          </a:bodyPr>
          <a:lstStyle/>
          <a:p>
            <a:r>
              <a:rPr lang="en-GB" sz="4000" dirty="0" smtClean="0"/>
              <a:t>10 key principles of |Global Youth Work</a:t>
            </a:r>
            <a:r>
              <a:rPr lang="en-GB" dirty="0" smtClean="0"/>
              <a:t/>
            </a:r>
            <a:br>
              <a:rPr lang="en-GB" dirty="0" smtClean="0"/>
            </a:br>
            <a:endParaRPr lang="en-GB" sz="4000" dirty="0"/>
          </a:p>
        </p:txBody>
      </p:sp>
      <p:sp>
        <p:nvSpPr>
          <p:cNvPr id="3" name="Content Placeholder 2"/>
          <p:cNvSpPr>
            <a:spLocks noGrp="1"/>
          </p:cNvSpPr>
          <p:nvPr>
            <p:ph sz="quarter" idx="13"/>
          </p:nvPr>
        </p:nvSpPr>
        <p:spPr>
          <a:xfrm>
            <a:off x="676654" y="1981200"/>
            <a:ext cx="7454333" cy="4876800"/>
          </a:xfrm>
        </p:spPr>
        <p:txBody>
          <a:bodyPr>
            <a:normAutofit fontScale="32500" lnSpcReduction="20000"/>
          </a:bodyPr>
          <a:lstStyle/>
          <a:p>
            <a:pPr marL="742950" indent="-742950">
              <a:buFont typeface="+mj-lt"/>
              <a:buAutoNum type="arabicPeriod"/>
            </a:pPr>
            <a:r>
              <a:rPr lang="en-GB" sz="5500" b="1" dirty="0" smtClean="0"/>
              <a:t>Starts </a:t>
            </a:r>
            <a:r>
              <a:rPr lang="en-GB" sz="5500" b="1" dirty="0"/>
              <a:t>from young people’s experiences and encourages their personal, social and political development.</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smtClean="0"/>
              <a:t>Works </a:t>
            </a:r>
            <a:r>
              <a:rPr lang="en-GB" sz="5500" b="1" dirty="0"/>
              <a:t>to informal education principles and offers opportunities that are educational, participative, empowering and designed to promote equality of opportunity.</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smtClean="0"/>
              <a:t>Is </a:t>
            </a:r>
            <a:r>
              <a:rPr lang="en-GB" sz="5500" b="1" dirty="0"/>
              <a:t>based on an agenda that has been negotiated with young people.</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smtClean="0"/>
              <a:t>Engages </a:t>
            </a:r>
            <a:r>
              <a:rPr lang="en-GB" sz="5500" b="1" dirty="0"/>
              <a:t>young people in critical analysis of local and global influences on their own lives and communities.</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smtClean="0"/>
              <a:t>Encourages </a:t>
            </a:r>
            <a:r>
              <a:rPr lang="en-GB" sz="5500" b="1" dirty="0"/>
              <a:t>an understanding of the world based on the historical process of globalisation.</a:t>
            </a:r>
            <a:endParaRPr lang="en-GB" sz="5500" dirty="0"/>
          </a:p>
          <a:p>
            <a:endParaRPr lang="en-GB" sz="5500" dirty="0"/>
          </a:p>
          <a:p>
            <a:pPr marL="0" indent="0">
              <a:buNone/>
            </a:pPr>
            <a:endParaRPr lang="en-GB" dirty="0"/>
          </a:p>
        </p:txBody>
      </p:sp>
    </p:spTree>
    <p:extLst>
      <p:ext uri="{BB962C8B-B14F-4D97-AF65-F5344CB8AC3E}">
        <p14:creationId xmlns:p14="http://schemas.microsoft.com/office/powerpoint/2010/main" val="36328375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61117" y="631161"/>
            <a:ext cx="7543800" cy="1450757"/>
          </a:xfrm>
        </p:spPr>
        <p:txBody>
          <a:bodyPr>
            <a:normAutofit fontScale="90000"/>
          </a:bodyPr>
          <a:lstStyle/>
          <a:p>
            <a:r>
              <a:rPr lang="en-GB" dirty="0"/>
              <a:t>10 key principles of |Global Youth Work</a:t>
            </a:r>
            <a:br>
              <a:rPr lang="en-GB" dirty="0"/>
            </a:br>
            <a:endParaRPr lang="en-US" dirty="0"/>
          </a:p>
        </p:txBody>
      </p:sp>
      <p:sp>
        <p:nvSpPr>
          <p:cNvPr id="6" name="Content Placeholder 5"/>
          <p:cNvSpPr>
            <a:spLocks noGrp="1"/>
          </p:cNvSpPr>
          <p:nvPr>
            <p:ph idx="1"/>
          </p:nvPr>
        </p:nvSpPr>
        <p:spPr/>
        <p:txBody>
          <a:bodyPr>
            <a:normAutofit fontScale="85000" lnSpcReduction="20000"/>
          </a:bodyPr>
          <a:lstStyle/>
          <a:p>
            <a:pPr marL="457200" indent="-457200">
              <a:buFont typeface="+mj-lt"/>
              <a:buAutoNum type="arabicPeriod" startAt="5"/>
            </a:pPr>
            <a:r>
              <a:rPr lang="en-GB" b="1" dirty="0" smtClean="0"/>
              <a:t>Recognises </a:t>
            </a:r>
            <a:r>
              <a:rPr lang="en-GB" b="1" dirty="0"/>
              <a:t>that the relationships between, and within, the North and South are characterised by inequalities caused by globalisation.</a:t>
            </a:r>
            <a:endParaRPr lang="en-GB" dirty="0"/>
          </a:p>
          <a:p>
            <a:pPr marL="457200" indent="-457200">
              <a:buFont typeface="+mj-lt"/>
              <a:buAutoNum type="arabicPeriod" startAt="5"/>
            </a:pPr>
            <a:endParaRPr lang="en-GB" dirty="0"/>
          </a:p>
          <a:p>
            <a:pPr marL="457200" indent="-457200">
              <a:buFont typeface="+mj-lt"/>
              <a:buAutoNum type="arabicPeriod" startAt="5"/>
            </a:pPr>
            <a:r>
              <a:rPr lang="en-GB" b="1" dirty="0" smtClean="0"/>
              <a:t>Promotes </a:t>
            </a:r>
            <a:r>
              <a:rPr lang="en-GB" b="1" dirty="0"/>
              <a:t>the values of justice and equity in personal, local and global relationships.</a:t>
            </a:r>
            <a:endParaRPr lang="en-GB" dirty="0"/>
          </a:p>
          <a:p>
            <a:pPr marL="457200" indent="-457200">
              <a:buFont typeface="+mj-lt"/>
              <a:buAutoNum type="arabicPeriod" startAt="5"/>
            </a:pPr>
            <a:endParaRPr lang="en-GB" dirty="0"/>
          </a:p>
          <a:p>
            <a:pPr marL="457200" indent="-457200">
              <a:buFont typeface="+mj-lt"/>
              <a:buAutoNum type="arabicPeriod" startAt="5"/>
            </a:pPr>
            <a:r>
              <a:rPr lang="en-GB" b="1" dirty="0" smtClean="0"/>
              <a:t>Encourages </a:t>
            </a:r>
            <a:r>
              <a:rPr lang="en-GB" b="1" dirty="0"/>
              <a:t>an understanding of, and appreciation for, diversity, locally and globally.</a:t>
            </a:r>
            <a:endParaRPr lang="en-GB" dirty="0"/>
          </a:p>
          <a:p>
            <a:pPr marL="457200" indent="-457200">
              <a:buFont typeface="+mj-lt"/>
              <a:buAutoNum type="arabicPeriod" startAt="5"/>
            </a:pPr>
            <a:endParaRPr lang="en-GB" dirty="0"/>
          </a:p>
          <a:p>
            <a:pPr marL="457200" indent="-457200">
              <a:buFont typeface="+mj-lt"/>
              <a:buAutoNum type="arabicPeriod" startAt="5"/>
            </a:pPr>
            <a:r>
              <a:rPr lang="en-GB" b="1" dirty="0" smtClean="0"/>
              <a:t>Sees </a:t>
            </a:r>
            <a:r>
              <a:rPr lang="en-GB" b="1" dirty="0"/>
              <a:t>the people and organisations of both the North and South as equal partners for change in a shared and interdependent world.</a:t>
            </a:r>
            <a:endParaRPr lang="en-GB" dirty="0"/>
          </a:p>
          <a:p>
            <a:pPr marL="0" indent="0">
              <a:buNone/>
            </a:pPr>
            <a:endParaRPr lang="en-GB" dirty="0"/>
          </a:p>
          <a:p>
            <a:pPr marL="457200" indent="-457200">
              <a:buFont typeface="+mj-lt"/>
              <a:buAutoNum type="arabicPeriod" startAt="5"/>
            </a:pPr>
            <a:r>
              <a:rPr lang="en-GB" b="1" dirty="0" smtClean="0"/>
              <a:t>Encourages </a:t>
            </a:r>
            <a:r>
              <a:rPr lang="en-GB" b="1" dirty="0"/>
              <a:t>action that builds alliances to bring about change.</a:t>
            </a:r>
            <a:endParaRPr lang="en-GB" dirty="0"/>
          </a:p>
          <a:p>
            <a:endParaRPr lang="en-US" dirty="0"/>
          </a:p>
        </p:txBody>
      </p:sp>
    </p:spTree>
    <p:extLst>
      <p:ext uri="{BB962C8B-B14F-4D97-AF65-F5344CB8AC3E}">
        <p14:creationId xmlns:p14="http://schemas.microsoft.com/office/powerpoint/2010/main" val="725952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Group Activity</a:t>
            </a:r>
            <a:br>
              <a:rPr lang="en-GB" dirty="0" smtClean="0"/>
            </a:br>
            <a:endParaRPr lang="en-GB" dirty="0"/>
          </a:p>
        </p:txBody>
      </p:sp>
      <p:sp>
        <p:nvSpPr>
          <p:cNvPr id="3" name="Content Placeholder 2"/>
          <p:cNvSpPr>
            <a:spLocks noGrp="1"/>
          </p:cNvSpPr>
          <p:nvPr>
            <p:ph sz="quarter" idx="13"/>
          </p:nvPr>
        </p:nvSpPr>
        <p:spPr>
          <a:xfrm>
            <a:off x="734081" y="1908313"/>
            <a:ext cx="7950510" cy="3604150"/>
          </a:xfrm>
          <a:ln>
            <a:solidFill>
              <a:schemeClr val="accent2"/>
            </a:solidFill>
          </a:ln>
        </p:spPr>
        <p:txBody>
          <a:bodyPr>
            <a:normAutofit/>
          </a:bodyPr>
          <a:lstStyle/>
          <a:p>
            <a:pPr marL="0" indent="0">
              <a:buNone/>
            </a:pPr>
            <a:r>
              <a:rPr lang="en-GB" sz="4000" dirty="0" smtClean="0"/>
              <a:t>Evaluate and reflect on the ten key principles of Global Youth Work in relation to the Youth Work in Wales: Principles and Purposes. </a:t>
            </a:r>
            <a:endParaRPr lang="en-GB" sz="4000" dirty="0"/>
          </a:p>
        </p:txBody>
      </p:sp>
    </p:spTree>
    <p:extLst>
      <p:ext uri="{BB962C8B-B14F-4D97-AF65-F5344CB8AC3E}">
        <p14:creationId xmlns:p14="http://schemas.microsoft.com/office/powerpoint/2010/main" val="756615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p:nvPr>
        </p:nvSpPr>
        <p:spPr/>
        <p:txBody>
          <a:bodyPr/>
          <a:lstStyle/>
          <a:p>
            <a:endParaRPr lang="en-US" altLang="en-US" smtClean="0">
              <a:ea typeface="ＭＳ Ｐゴシック" panose="020B0600070205080204" pitchFamily="34" charset="-128"/>
            </a:endParaRPr>
          </a:p>
        </p:txBody>
      </p:sp>
      <p:pic>
        <p:nvPicPr>
          <p:cNvPr id="22531" name="Picture 2" descr="PLINGS_BW.jpg"/>
          <p:cNvPicPr>
            <a:picLocks noGrp="1" noChangeAspect="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34925" y="260350"/>
            <a:ext cx="5616575" cy="6548438"/>
          </a:xfrm>
        </p:spPr>
      </p:pic>
      <p:sp>
        <p:nvSpPr>
          <p:cNvPr id="22532" name="TextBox 7"/>
          <p:cNvSpPr txBox="1">
            <a:spLocks noChangeArrowheads="1"/>
          </p:cNvSpPr>
          <p:nvPr/>
        </p:nvSpPr>
        <p:spPr bwMode="auto">
          <a:xfrm>
            <a:off x="5435600" y="476250"/>
            <a:ext cx="3708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ea typeface="ＭＳ Ｐゴシック" panose="020B0600070205080204" pitchFamily="34" charset="-128"/>
              </a:defRPr>
            </a:lvl1pPr>
            <a:lvl2pPr marL="742950" indent="-285750" eaLnBrk="0" hangingPunct="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ea typeface="ＭＳ Ｐゴシック" panose="020B0600070205080204" pitchFamily="34" charset="-128"/>
              </a:defRPr>
            </a:lvl2pPr>
            <a:lvl3pPr marL="1143000" indent="-228600" eaLnBrk="0" hangingPunct="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ea typeface="ＭＳ Ｐゴシック" panose="020B0600070205080204" pitchFamily="34" charset="-128"/>
              </a:defRPr>
            </a:lvl3pPr>
            <a:lvl4pPr marL="1600200" indent="-228600" eaLnBrk="0" hangingPunct="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latin typeface="Arial" panose="020B0604020202020204" pitchFamily="34" charset="0"/>
            </a:endParaRPr>
          </a:p>
        </p:txBody>
      </p:sp>
      <p:pic>
        <p:nvPicPr>
          <p:cNvPr id="22533" name="Picture 2" descr="PLINGS_BW.jpg"/>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7950" y="233363"/>
            <a:ext cx="5681663" cy="662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4" name="TextBox 9"/>
          <p:cNvSpPr txBox="1">
            <a:spLocks noChangeArrowheads="1"/>
          </p:cNvSpPr>
          <p:nvPr/>
        </p:nvSpPr>
        <p:spPr bwMode="auto">
          <a:xfrm>
            <a:off x="5789613" y="2806700"/>
            <a:ext cx="317500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ea typeface="ＭＳ Ｐゴシック" panose="020B0600070205080204" pitchFamily="34" charset="-128"/>
              </a:defRPr>
            </a:lvl1pPr>
            <a:lvl2pPr marL="742950" indent="-285750" eaLnBrk="0" hangingPunct="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ea typeface="ＭＳ Ｐゴシック" panose="020B0600070205080204" pitchFamily="34" charset="-128"/>
              </a:defRPr>
            </a:lvl2pPr>
            <a:lvl3pPr marL="1143000" indent="-228600" eaLnBrk="0" hangingPunct="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ea typeface="ＭＳ Ｐゴシック" panose="020B0600070205080204" pitchFamily="34" charset="-128"/>
              </a:defRPr>
            </a:lvl3pPr>
            <a:lvl4pPr marL="1600200" indent="-228600" eaLnBrk="0" hangingPunct="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solidFill>
                  <a:schemeClr val="tx1"/>
                </a:solidFill>
                <a:latin typeface="Arial" panose="020B0604020202020204" pitchFamily="34" charset="0"/>
              </a:rPr>
              <a:t>Sallah, M. (2014) Global Youth Work: Provoking Consciousness and Taking Action, Lyme Regis: Russell House Publishing. </a:t>
            </a:r>
          </a:p>
        </p:txBody>
      </p:sp>
    </p:spTree>
    <p:extLst>
      <p:ext uri="{BB962C8B-B14F-4D97-AF65-F5344CB8AC3E}">
        <p14:creationId xmlns:p14="http://schemas.microsoft.com/office/powerpoint/2010/main" val="2403959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activities</a:t>
            </a:r>
            <a:endParaRPr lang="en-GB" dirty="0"/>
          </a:p>
        </p:txBody>
      </p:sp>
      <p:sp>
        <p:nvSpPr>
          <p:cNvPr id="3" name="Content Placeholder 2"/>
          <p:cNvSpPr>
            <a:spLocks noGrp="1"/>
          </p:cNvSpPr>
          <p:nvPr>
            <p:ph sz="half" idx="1"/>
          </p:nvPr>
        </p:nvSpPr>
        <p:spPr/>
        <p:txBody>
          <a:bodyPr>
            <a:normAutofit/>
          </a:bodyPr>
          <a:lstStyle/>
          <a:p>
            <a:r>
              <a:rPr lang="en-GB" sz="3200" dirty="0" smtClean="0"/>
              <a:t>Food </a:t>
            </a:r>
            <a:endParaRPr lang="en-GB" sz="3200" dirty="0"/>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62338" y="2204864"/>
            <a:ext cx="3528391" cy="3528391"/>
          </a:xfrm>
        </p:spPr>
      </p:pic>
    </p:spTree>
    <p:extLst>
      <p:ext uri="{BB962C8B-B14F-4D97-AF65-F5344CB8AC3E}">
        <p14:creationId xmlns:p14="http://schemas.microsoft.com/office/powerpoint/2010/main" val="2200325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smtClean="0">
                <a:ea typeface="ＭＳ Ｐゴシック" panose="020B0600070205080204" pitchFamily="34" charset="-128"/>
              </a:rPr>
              <a:t>Breakfast</a:t>
            </a:r>
            <a:br>
              <a:rPr lang="en-GB" altLang="en-US" smtClean="0">
                <a:ea typeface="ＭＳ Ｐゴシック" panose="020B0600070205080204" pitchFamily="34" charset="-128"/>
              </a:rPr>
            </a:br>
            <a:r>
              <a:rPr lang="en-GB" altLang="en-US" smtClean="0">
                <a:ea typeface="ＭＳ Ｐゴシック" panose="020B0600070205080204" pitchFamily="34" charset="-128"/>
              </a:rPr>
              <a:t>Brecwast</a:t>
            </a:r>
          </a:p>
        </p:txBody>
      </p:sp>
      <p:sp>
        <p:nvSpPr>
          <p:cNvPr id="14339" name="Content Placeholder 2"/>
          <p:cNvSpPr>
            <a:spLocks noGrp="1"/>
          </p:cNvSpPr>
          <p:nvPr>
            <p:ph sz="quarter" idx="13"/>
          </p:nvPr>
        </p:nvSpPr>
        <p:spPr>
          <a:xfrm>
            <a:off x="676275" y="2679700"/>
            <a:ext cx="8143875" cy="3446463"/>
          </a:xfrm>
        </p:spPr>
        <p:txBody>
          <a:bodyPr/>
          <a:lstStyle/>
          <a:p>
            <a:pPr marL="0" indent="0">
              <a:buFont typeface="Symbol" panose="05050102010706020507" pitchFamily="18" charset="2"/>
              <a:buNone/>
            </a:pPr>
            <a:r>
              <a:rPr lang="en-GB" altLang="en-US" sz="4000" smtClean="0">
                <a:ea typeface="ＭＳ Ｐゴシック" panose="020B0600070205080204" pitchFamily="34" charset="-128"/>
              </a:rPr>
              <a:t>“By the time you have finished your breakfast you will have depended on half of the world.”</a:t>
            </a:r>
          </a:p>
          <a:p>
            <a:pPr marL="0" indent="0" algn="r">
              <a:buFont typeface="Symbol" panose="05050102010706020507" pitchFamily="18" charset="2"/>
              <a:buNone/>
            </a:pPr>
            <a:endParaRPr lang="en-GB" altLang="en-US" sz="4000" smtClean="0">
              <a:ea typeface="ＭＳ Ｐゴシック" panose="020B0600070205080204" pitchFamily="34" charset="-128"/>
            </a:endParaRPr>
          </a:p>
          <a:p>
            <a:pPr marL="0" indent="0" algn="r">
              <a:buFont typeface="Symbol" panose="05050102010706020507" pitchFamily="18" charset="2"/>
              <a:buNone/>
            </a:pPr>
            <a:r>
              <a:rPr lang="en-GB" altLang="en-US" sz="4000" smtClean="0">
                <a:ea typeface="ＭＳ Ｐゴシック" panose="020B0600070205080204" pitchFamily="34" charset="-128"/>
              </a:rPr>
              <a:t>Martin Luther King  </a:t>
            </a:r>
          </a:p>
        </p:txBody>
      </p:sp>
    </p:spTree>
    <p:extLst>
      <p:ext uri="{BB962C8B-B14F-4D97-AF65-F5344CB8AC3E}">
        <p14:creationId xmlns:p14="http://schemas.microsoft.com/office/powerpoint/2010/main" val="198421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itle 4"/>
          <p:cNvSpPr>
            <a:spLocks noGrp="1"/>
          </p:cNvSpPr>
          <p:nvPr>
            <p:ph type="title"/>
          </p:nvPr>
        </p:nvSpPr>
        <p:spPr/>
        <p:txBody>
          <a:bodyPr/>
          <a:lstStyle/>
          <a:p>
            <a:endParaRPr lang="en-US" altLang="en-US" smtClean="0">
              <a:ea typeface="ＭＳ Ｐゴシック" panose="020B0600070205080204" pitchFamily="34" charset="-128"/>
            </a:endParaRPr>
          </a:p>
        </p:txBody>
      </p:sp>
      <p:sp>
        <p:nvSpPr>
          <p:cNvPr id="15362" name="Content Placeholder 5"/>
          <p:cNvSpPr>
            <a:spLocks noGrp="1"/>
          </p:cNvSpPr>
          <p:nvPr>
            <p:ph idx="1"/>
          </p:nvPr>
        </p:nvSpPr>
        <p:spPr/>
        <p:txBody>
          <a:bodyPr>
            <a:noAutofit/>
          </a:bodyPr>
          <a:lstStyle/>
          <a:p>
            <a:pPr marL="0" indent="0" algn="ctr">
              <a:buFont typeface="Symbol" panose="05050102010706020507" pitchFamily="18" charset="2"/>
              <a:buNone/>
            </a:pPr>
            <a:r>
              <a:rPr lang="en-GB" altLang="en-US" sz="2800" dirty="0" smtClean="0">
                <a:ea typeface="ＭＳ Ｐゴシック" panose="020B0600070205080204" pitchFamily="34" charset="-128"/>
              </a:rPr>
              <a:t>"While the farmers growing cereal grains - wheat, oats, corn - earn negative returns and are pushed close to bankruptcy, the companies that make breakfast cereals reap huge profits. In 1998, cereal companies Kellogg's, Quaker Oats, and General Mills enjoyed return on equity rates of 56%, 165% and 222% respectively. While a bushel of corn sold for less than $4, a bushel of corn flakes sold for $133 ... Maybe farmers are making too little because others are taking too much."                           (Shiva, 2000) </a:t>
            </a:r>
          </a:p>
        </p:txBody>
      </p:sp>
    </p:spTree>
    <p:extLst>
      <p:ext uri="{BB962C8B-B14F-4D97-AF65-F5344CB8AC3E}">
        <p14:creationId xmlns:p14="http://schemas.microsoft.com/office/powerpoint/2010/main" val="3209273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2"/>
          <p:cNvSpPr>
            <a:spLocks noGrp="1"/>
          </p:cNvSpPr>
          <p:nvPr>
            <p:ph type="title"/>
          </p:nvPr>
        </p:nvSpPr>
        <p:spPr/>
        <p:txBody>
          <a:bodyPr/>
          <a:lstStyle/>
          <a:p>
            <a:r>
              <a:rPr lang="en-GB" altLang="en-US" dirty="0" smtClean="0">
                <a:ea typeface="ＭＳ Ｐゴシック" panose="020B0600070205080204" pitchFamily="34" charset="-128"/>
              </a:rPr>
              <a:t>Your food is global </a:t>
            </a:r>
            <a:br>
              <a:rPr lang="en-GB" altLang="en-US" dirty="0" smtClean="0">
                <a:ea typeface="ＭＳ Ｐゴシック" panose="020B0600070205080204" pitchFamily="34" charset="-128"/>
              </a:rPr>
            </a:br>
            <a:r>
              <a:rPr lang="en-GB" altLang="en-US" dirty="0" err="1" smtClean="0">
                <a:ea typeface="ＭＳ Ｐゴシック" panose="020B0600070205080204" pitchFamily="34" charset="-128"/>
              </a:rPr>
              <a:t>Bwyd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Byd-eang</a:t>
            </a:r>
            <a:endParaRPr lang="en-GB" altLang="en-US" dirty="0" smtClean="0">
              <a:ea typeface="ＭＳ Ｐゴシック" panose="020B0600070205080204" pitchFamily="34" charset="-128"/>
            </a:endParaRPr>
          </a:p>
        </p:txBody>
      </p:sp>
      <p:sp>
        <p:nvSpPr>
          <p:cNvPr id="16386" name="Content Placeholder 1"/>
          <p:cNvSpPr>
            <a:spLocks noGrp="1"/>
          </p:cNvSpPr>
          <p:nvPr>
            <p:ph idx="1"/>
          </p:nvPr>
        </p:nvSpPr>
        <p:spPr/>
        <p:txBody>
          <a:bodyPr/>
          <a:lstStyle/>
          <a:p>
            <a:pPr marL="0" indent="0">
              <a:buFont typeface="Symbol" panose="05050102010706020507" pitchFamily="18" charset="2"/>
              <a:buNone/>
            </a:pPr>
            <a:endParaRPr lang="en-US" altLang="en-US" smtClean="0">
              <a:ea typeface="ＭＳ Ｐゴシック" panose="020B0600070205080204" pitchFamily="34" charset="-128"/>
            </a:endParaRPr>
          </a:p>
        </p:txBody>
      </p:sp>
      <p:pic>
        <p:nvPicPr>
          <p:cNvPr id="16388" name="Picture 2"/>
          <p:cNvPicPr>
            <a:picLocks noChangeAspect="1" noChangeArrowheads="1"/>
          </p:cNvPicPr>
          <p:nvPr/>
        </p:nvPicPr>
        <p:blipFill>
          <a:blip r:embed="rId2">
            <a:extLst>
              <a:ext uri="{28A0092B-C50C-407E-A947-70E740481C1C}">
                <a14:useLocalDpi xmlns:a14="http://schemas.microsoft.com/office/drawing/2010/main" val="0"/>
              </a:ext>
            </a:extLst>
          </a:blip>
          <a:srcRect l="4579" t="19186" r="47456" b="40407"/>
          <a:stretch>
            <a:fillRect/>
          </a:stretch>
        </p:blipFill>
        <p:spPr bwMode="auto">
          <a:xfrm>
            <a:off x="323850" y="2601913"/>
            <a:ext cx="6551613" cy="414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389" name="TextBox 3"/>
          <p:cNvSpPr txBox="1">
            <a:spLocks noChangeArrowheads="1"/>
          </p:cNvSpPr>
          <p:nvPr/>
        </p:nvSpPr>
        <p:spPr bwMode="auto">
          <a:xfrm>
            <a:off x="5940425" y="2997200"/>
            <a:ext cx="31686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ea typeface="ＭＳ Ｐゴシック" panose="020B0600070205080204" pitchFamily="34" charset="-128"/>
              </a:defRPr>
            </a:lvl1pPr>
            <a:lvl2pPr marL="742950" indent="-285750" eaLnBrk="0" hangingPunct="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ea typeface="ＭＳ Ｐゴシック" panose="020B0600070205080204" pitchFamily="34" charset="-128"/>
              </a:defRPr>
            </a:lvl2pPr>
            <a:lvl3pPr marL="1143000" indent="-228600" eaLnBrk="0" hangingPunct="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ea typeface="ＭＳ Ｐゴシック" panose="020B0600070205080204" pitchFamily="34" charset="-128"/>
              </a:defRPr>
            </a:lvl3pPr>
            <a:lvl4pPr marL="1600200" indent="-228600" eaLnBrk="0" hangingPunct="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solidFill>
                  <a:schemeClr val="tx1"/>
                </a:solidFill>
                <a:latin typeface="Arial" panose="020B0604020202020204" pitchFamily="34" charset="0"/>
              </a:rPr>
              <a:t>Global Food Security</a:t>
            </a:r>
          </a:p>
        </p:txBody>
      </p:sp>
    </p:spTree>
    <p:extLst>
      <p:ext uri="{BB962C8B-B14F-4D97-AF65-F5344CB8AC3E}">
        <p14:creationId xmlns:p14="http://schemas.microsoft.com/office/powerpoint/2010/main" val="1062789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dirty="0" smtClean="0">
                <a:ea typeface="ＭＳ Ｐゴシック" panose="020B0600070205080204" pitchFamily="34" charset="-128"/>
              </a:rPr>
              <a:t>The Coffee Chain Game (Oxfam)</a:t>
            </a:r>
          </a:p>
        </p:txBody>
      </p:sp>
      <p:pic>
        <p:nvPicPr>
          <p:cNvPr id="17448" name="Content Placeholder 4"/>
          <p:cNvPicPr>
            <a:picLocks noGrp="1" noChangeAspect="1"/>
          </p:cNvPicPr>
          <p:nvPr>
            <p:ph sz="quarter" idx="13"/>
          </p:nvPr>
        </p:nvPicPr>
        <p:blipFill>
          <a:blip r:embed="rId3">
            <a:extLst>
              <a:ext uri="{28A0092B-C50C-407E-A947-70E740481C1C}">
                <a14:useLocalDpi xmlns:a14="http://schemas.microsoft.com/office/drawing/2010/main" val="0"/>
              </a:ext>
            </a:extLst>
          </a:blip>
          <a:srcRect/>
          <a:stretch>
            <a:fillRect/>
          </a:stretch>
        </p:blipFill>
        <p:spPr>
          <a:xfrm>
            <a:off x="611560" y="2661680"/>
            <a:ext cx="2927895" cy="2119238"/>
          </a:xfrm>
        </p:spPr>
      </p:pic>
      <p:sp>
        <p:nvSpPr>
          <p:cNvPr id="2" name="Content Placeholder 1"/>
          <p:cNvSpPr>
            <a:spLocks noGrp="1"/>
          </p:cNvSpPr>
          <p:nvPr>
            <p:ph sz="quarter" idx="14"/>
          </p:nvPr>
        </p:nvSpPr>
        <p:spPr>
          <a:xfrm>
            <a:off x="4499992" y="1844824"/>
            <a:ext cx="3967352" cy="4281656"/>
          </a:xfrm>
        </p:spPr>
        <p:txBody>
          <a:bodyPr/>
          <a:lstStyle/>
          <a:p>
            <a:r>
              <a:rPr lang="en-GB" dirty="0" smtClean="0"/>
              <a:t>Full instructions as a PDF on Moodle . </a:t>
            </a:r>
          </a:p>
          <a:p>
            <a:endParaRPr lang="en-GB" dirty="0"/>
          </a:p>
          <a:p>
            <a:r>
              <a:rPr lang="en-GB" dirty="0" smtClean="0"/>
              <a:t>Start by discussing who drinks Coffee, </a:t>
            </a:r>
          </a:p>
          <a:p>
            <a:r>
              <a:rPr lang="en-GB" dirty="0" smtClean="0"/>
              <a:t>Perhaps bring on different Coffees to taste </a:t>
            </a:r>
          </a:p>
          <a:p>
            <a:endParaRPr lang="en-GB" dirty="0" smtClean="0"/>
          </a:p>
          <a:p>
            <a:r>
              <a:rPr lang="en-GB" dirty="0" smtClean="0"/>
              <a:t>Then start with the quiz found in the resource… </a:t>
            </a:r>
          </a:p>
          <a:p>
            <a:r>
              <a:rPr lang="en-GB" dirty="0" smtClean="0"/>
              <a:t>See how you get on with the quiz….</a:t>
            </a:r>
            <a:endParaRPr lang="en-GB" dirty="0"/>
          </a:p>
        </p:txBody>
      </p:sp>
    </p:spTree>
    <p:extLst>
      <p:ext uri="{BB962C8B-B14F-4D97-AF65-F5344CB8AC3E}">
        <p14:creationId xmlns:p14="http://schemas.microsoft.com/office/powerpoint/2010/main" val="3747325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ea typeface="ＭＳ Ｐゴシック" panose="020B0600070205080204" pitchFamily="34" charset="-128"/>
              </a:rPr>
              <a:t>The Coffee Chain Game (Oxfam)</a:t>
            </a:r>
            <a:endParaRPr lang="en-GB" dirty="0"/>
          </a:p>
        </p:txBody>
      </p:sp>
      <p:pic>
        <p:nvPicPr>
          <p:cNvPr id="6" name="Content Placeholder 5"/>
          <p:cNvPicPr>
            <a:picLocks noGrp="1" noChangeAspect="1"/>
          </p:cNvPicPr>
          <p:nvPr>
            <p:ph sz="quarter" idx="13"/>
          </p:nvPr>
        </p:nvPicPr>
        <p:blipFill>
          <a:blip r:embed="rId3" cstate="email">
            <a:extLst>
              <a:ext uri="{28A0092B-C50C-407E-A947-70E740481C1C}">
                <a14:useLocalDpi xmlns:a14="http://schemas.microsoft.com/office/drawing/2010/main" val="0"/>
              </a:ext>
            </a:extLst>
          </a:blip>
          <a:stretch>
            <a:fillRect/>
          </a:stretch>
        </p:blipFill>
        <p:spPr>
          <a:xfrm>
            <a:off x="294180" y="3501008"/>
            <a:ext cx="2337123" cy="2409131"/>
          </a:xfrm>
        </p:spPr>
      </p:pic>
      <p:sp>
        <p:nvSpPr>
          <p:cNvPr id="4" name="Content Placeholder 3"/>
          <p:cNvSpPr>
            <a:spLocks noGrp="1"/>
          </p:cNvSpPr>
          <p:nvPr>
            <p:ph sz="quarter" idx="14"/>
          </p:nvPr>
        </p:nvSpPr>
        <p:spPr/>
        <p:txBody>
          <a:bodyPr/>
          <a:lstStyle/>
          <a:p>
            <a:endParaRPr lang="en-GB"/>
          </a:p>
        </p:txBody>
      </p:sp>
      <p:graphicFrame>
        <p:nvGraphicFramePr>
          <p:cNvPr id="5" name="Content Placeholder 5"/>
          <p:cNvGraphicFramePr>
            <a:graphicFrameLocks/>
          </p:cNvGraphicFramePr>
          <p:nvPr>
            <p:extLst/>
          </p:nvPr>
        </p:nvGraphicFramePr>
        <p:xfrm>
          <a:off x="2987823" y="2132855"/>
          <a:ext cx="5616624" cy="4004000"/>
        </p:xfrm>
        <a:graphic>
          <a:graphicData uri="http://schemas.openxmlformats.org/drawingml/2006/table">
            <a:tbl>
              <a:tblPr firstRow="1" bandRow="1">
                <a:tableStyleId>{5C22544A-7EE6-4342-B048-85BDC9FD1C3A}</a:tableStyleId>
              </a:tblPr>
              <a:tblGrid>
                <a:gridCol w="1404156">
                  <a:extLst>
                    <a:ext uri="{9D8B030D-6E8A-4147-A177-3AD203B41FA5}">
                      <a16:colId xmlns:a16="http://schemas.microsoft.com/office/drawing/2014/main" val="20000"/>
                    </a:ext>
                  </a:extLst>
                </a:gridCol>
                <a:gridCol w="1404156">
                  <a:extLst>
                    <a:ext uri="{9D8B030D-6E8A-4147-A177-3AD203B41FA5}">
                      <a16:colId xmlns:a16="http://schemas.microsoft.com/office/drawing/2014/main" val="20001"/>
                    </a:ext>
                  </a:extLst>
                </a:gridCol>
                <a:gridCol w="1404156">
                  <a:extLst>
                    <a:ext uri="{9D8B030D-6E8A-4147-A177-3AD203B41FA5}">
                      <a16:colId xmlns:a16="http://schemas.microsoft.com/office/drawing/2014/main" val="20002"/>
                    </a:ext>
                  </a:extLst>
                </a:gridCol>
                <a:gridCol w="1404156">
                  <a:extLst>
                    <a:ext uri="{9D8B030D-6E8A-4147-A177-3AD203B41FA5}">
                      <a16:colId xmlns:a16="http://schemas.microsoft.com/office/drawing/2014/main" val="20003"/>
                    </a:ext>
                  </a:extLst>
                </a:gridCol>
              </a:tblGrid>
              <a:tr h="1065950">
                <a:tc>
                  <a:txBody>
                    <a:bodyPr/>
                    <a:lstStyle/>
                    <a:p>
                      <a:endParaRPr lang="en-GB" sz="1800" dirty="0"/>
                    </a:p>
                  </a:txBody>
                  <a:tcPr marL="91441" marR="91441" marT="45723" marB="45723"/>
                </a:tc>
                <a:tc>
                  <a:txBody>
                    <a:bodyPr/>
                    <a:lstStyle/>
                    <a:p>
                      <a:r>
                        <a:rPr lang="en-GB" sz="1800" dirty="0" smtClean="0"/>
                        <a:t>Initial proportion</a:t>
                      </a:r>
                      <a:endParaRPr lang="en-GB" sz="1800" dirty="0"/>
                    </a:p>
                  </a:txBody>
                  <a:tcPr marL="91441" marR="91441" marT="45723" marB="45723"/>
                </a:tc>
                <a:tc>
                  <a:txBody>
                    <a:bodyPr/>
                    <a:lstStyle/>
                    <a:p>
                      <a:r>
                        <a:rPr lang="en-GB" sz="1800" dirty="0" smtClean="0"/>
                        <a:t>Negotiated proportion</a:t>
                      </a:r>
                      <a:endParaRPr lang="en-GB" sz="1800" dirty="0"/>
                    </a:p>
                  </a:txBody>
                  <a:tcPr marL="91441" marR="91441" marT="45723" marB="45723"/>
                </a:tc>
                <a:tc>
                  <a:txBody>
                    <a:bodyPr/>
                    <a:lstStyle/>
                    <a:p>
                      <a:r>
                        <a:rPr lang="en-GB" sz="1800" dirty="0" smtClean="0"/>
                        <a:t>Actual proportion</a:t>
                      </a:r>
                      <a:endParaRPr lang="en-GB" sz="1800" dirty="0"/>
                    </a:p>
                  </a:txBody>
                  <a:tcPr marL="91441" marR="91441" marT="45723" marB="45723"/>
                </a:tc>
                <a:extLst>
                  <a:ext uri="{0D108BD9-81ED-4DB2-BD59-A6C34878D82A}">
                    <a16:rowId xmlns:a16="http://schemas.microsoft.com/office/drawing/2014/main" val="10000"/>
                  </a:ext>
                </a:extLst>
              </a:tr>
              <a:tr h="587610">
                <a:tc>
                  <a:txBody>
                    <a:bodyPr/>
                    <a:lstStyle/>
                    <a:p>
                      <a:r>
                        <a:rPr lang="en-GB" sz="1800" dirty="0" smtClean="0"/>
                        <a:t>Farmers</a:t>
                      </a:r>
                      <a:endParaRPr lang="en-GB" sz="1800" dirty="0"/>
                    </a:p>
                  </a:txBody>
                  <a:tcPr marL="91441" marR="91441" marT="45723" marB="45723"/>
                </a:tc>
                <a:tc>
                  <a:txBody>
                    <a:bodyPr/>
                    <a:lstStyle/>
                    <a:p>
                      <a:endParaRPr lang="en-GB" sz="1800" dirty="0"/>
                    </a:p>
                  </a:txBody>
                  <a:tcPr marL="91441" marR="91441" marT="45723" marB="45723"/>
                </a:tc>
                <a:tc>
                  <a:txBody>
                    <a:bodyPr/>
                    <a:lstStyle/>
                    <a:p>
                      <a:endParaRPr lang="en-GB" sz="1800"/>
                    </a:p>
                  </a:txBody>
                  <a:tcPr marL="91441" marR="91441" marT="45723" marB="45723"/>
                </a:tc>
                <a:tc>
                  <a:txBody>
                    <a:bodyPr/>
                    <a:lstStyle/>
                    <a:p>
                      <a:endParaRPr lang="en-GB" sz="1800" dirty="0"/>
                    </a:p>
                  </a:txBody>
                  <a:tcPr marL="91441" marR="91441" marT="45723" marB="45723"/>
                </a:tc>
                <a:extLst>
                  <a:ext uri="{0D108BD9-81ED-4DB2-BD59-A6C34878D82A}">
                    <a16:rowId xmlns:a16="http://schemas.microsoft.com/office/drawing/2014/main" val="10001"/>
                  </a:ext>
                </a:extLst>
              </a:tr>
              <a:tr h="587610">
                <a:tc>
                  <a:txBody>
                    <a:bodyPr/>
                    <a:lstStyle/>
                    <a:p>
                      <a:r>
                        <a:rPr lang="en-GB" sz="1800" dirty="0" smtClean="0"/>
                        <a:t>Exporters</a:t>
                      </a:r>
                      <a:endParaRPr lang="en-GB" sz="1800" dirty="0"/>
                    </a:p>
                  </a:txBody>
                  <a:tcPr marL="91441" marR="91441" marT="45723" marB="45723"/>
                </a:tc>
                <a:tc>
                  <a:txBody>
                    <a:bodyPr/>
                    <a:lstStyle/>
                    <a:p>
                      <a:endParaRPr lang="en-GB" sz="1800" dirty="0"/>
                    </a:p>
                  </a:txBody>
                  <a:tcPr marL="91441" marR="91441" marT="45723" marB="45723"/>
                </a:tc>
                <a:tc>
                  <a:txBody>
                    <a:bodyPr/>
                    <a:lstStyle/>
                    <a:p>
                      <a:endParaRPr lang="en-GB" sz="1800"/>
                    </a:p>
                  </a:txBody>
                  <a:tcPr marL="91441" marR="91441" marT="45723" marB="45723"/>
                </a:tc>
                <a:tc>
                  <a:txBody>
                    <a:bodyPr/>
                    <a:lstStyle/>
                    <a:p>
                      <a:endParaRPr lang="en-GB" sz="1800"/>
                    </a:p>
                  </a:txBody>
                  <a:tcPr marL="91441" marR="91441" marT="45723" marB="45723"/>
                </a:tc>
                <a:extLst>
                  <a:ext uri="{0D108BD9-81ED-4DB2-BD59-A6C34878D82A}">
                    <a16:rowId xmlns:a16="http://schemas.microsoft.com/office/drawing/2014/main" val="10002"/>
                  </a:ext>
                </a:extLst>
              </a:tr>
              <a:tr h="587610">
                <a:tc>
                  <a:txBody>
                    <a:bodyPr/>
                    <a:lstStyle/>
                    <a:p>
                      <a:r>
                        <a:rPr lang="en-GB" sz="1800" dirty="0" smtClean="0"/>
                        <a:t>Shippers</a:t>
                      </a:r>
                      <a:endParaRPr lang="en-GB" sz="1800" dirty="0"/>
                    </a:p>
                  </a:txBody>
                  <a:tcPr marL="91441" marR="91441" marT="45723" marB="45723"/>
                </a:tc>
                <a:tc>
                  <a:txBody>
                    <a:bodyPr/>
                    <a:lstStyle/>
                    <a:p>
                      <a:endParaRPr lang="en-GB" sz="1800"/>
                    </a:p>
                  </a:txBody>
                  <a:tcPr marL="91441" marR="91441" marT="45723" marB="45723"/>
                </a:tc>
                <a:tc>
                  <a:txBody>
                    <a:bodyPr/>
                    <a:lstStyle/>
                    <a:p>
                      <a:endParaRPr lang="en-GB" sz="1800"/>
                    </a:p>
                  </a:txBody>
                  <a:tcPr marL="91441" marR="91441" marT="45723" marB="45723"/>
                </a:tc>
                <a:tc>
                  <a:txBody>
                    <a:bodyPr/>
                    <a:lstStyle/>
                    <a:p>
                      <a:endParaRPr lang="en-GB" sz="1800"/>
                    </a:p>
                  </a:txBody>
                  <a:tcPr marL="91441" marR="91441" marT="45723" marB="45723"/>
                </a:tc>
                <a:extLst>
                  <a:ext uri="{0D108BD9-81ED-4DB2-BD59-A6C34878D82A}">
                    <a16:rowId xmlns:a16="http://schemas.microsoft.com/office/drawing/2014/main" val="10003"/>
                  </a:ext>
                </a:extLst>
              </a:tr>
              <a:tr h="587610">
                <a:tc>
                  <a:txBody>
                    <a:bodyPr/>
                    <a:lstStyle/>
                    <a:p>
                      <a:r>
                        <a:rPr lang="en-GB" sz="1800" dirty="0" smtClean="0"/>
                        <a:t>Roasters</a:t>
                      </a:r>
                      <a:endParaRPr lang="en-GB" sz="1800" dirty="0"/>
                    </a:p>
                  </a:txBody>
                  <a:tcPr marL="91441" marR="91441" marT="45723" marB="45723"/>
                </a:tc>
                <a:tc>
                  <a:txBody>
                    <a:bodyPr/>
                    <a:lstStyle/>
                    <a:p>
                      <a:endParaRPr lang="en-GB" sz="1800" dirty="0"/>
                    </a:p>
                  </a:txBody>
                  <a:tcPr marL="91441" marR="91441" marT="45723" marB="45723"/>
                </a:tc>
                <a:tc>
                  <a:txBody>
                    <a:bodyPr/>
                    <a:lstStyle/>
                    <a:p>
                      <a:endParaRPr lang="en-GB" sz="1800"/>
                    </a:p>
                  </a:txBody>
                  <a:tcPr marL="91441" marR="91441" marT="45723" marB="45723"/>
                </a:tc>
                <a:tc>
                  <a:txBody>
                    <a:bodyPr/>
                    <a:lstStyle/>
                    <a:p>
                      <a:endParaRPr lang="en-GB" sz="1800"/>
                    </a:p>
                  </a:txBody>
                  <a:tcPr marL="91441" marR="91441" marT="45723" marB="45723"/>
                </a:tc>
                <a:extLst>
                  <a:ext uri="{0D108BD9-81ED-4DB2-BD59-A6C34878D82A}">
                    <a16:rowId xmlns:a16="http://schemas.microsoft.com/office/drawing/2014/main" val="10004"/>
                  </a:ext>
                </a:extLst>
              </a:tr>
              <a:tr h="587610">
                <a:tc>
                  <a:txBody>
                    <a:bodyPr/>
                    <a:lstStyle/>
                    <a:p>
                      <a:r>
                        <a:rPr lang="en-GB" sz="1800" dirty="0" smtClean="0"/>
                        <a:t>Retailers</a:t>
                      </a:r>
                      <a:endParaRPr lang="en-GB" sz="1800" dirty="0"/>
                    </a:p>
                  </a:txBody>
                  <a:tcPr marL="91441" marR="91441" marT="45723" marB="45723"/>
                </a:tc>
                <a:tc>
                  <a:txBody>
                    <a:bodyPr/>
                    <a:lstStyle/>
                    <a:p>
                      <a:endParaRPr lang="en-GB" sz="1800" dirty="0"/>
                    </a:p>
                  </a:txBody>
                  <a:tcPr marL="91441" marR="91441" marT="45723" marB="45723"/>
                </a:tc>
                <a:tc>
                  <a:txBody>
                    <a:bodyPr/>
                    <a:lstStyle/>
                    <a:p>
                      <a:endParaRPr lang="en-GB" sz="1800"/>
                    </a:p>
                  </a:txBody>
                  <a:tcPr marL="91441" marR="91441" marT="45723" marB="45723"/>
                </a:tc>
                <a:tc>
                  <a:txBody>
                    <a:bodyPr/>
                    <a:lstStyle/>
                    <a:p>
                      <a:endParaRPr lang="en-GB" sz="1800" dirty="0"/>
                    </a:p>
                  </a:txBody>
                  <a:tcPr marL="91441" marR="91441" marT="45723" marB="45723"/>
                </a:tc>
                <a:extLst>
                  <a:ext uri="{0D108BD9-81ED-4DB2-BD59-A6C34878D82A}">
                    <a16:rowId xmlns:a16="http://schemas.microsoft.com/office/drawing/2014/main" val="10005"/>
                  </a:ext>
                </a:extLst>
              </a:tr>
            </a:tbl>
          </a:graphicData>
        </a:graphic>
      </p:graphicFrame>
      <p:sp>
        <p:nvSpPr>
          <p:cNvPr id="7" name="TextBox 6"/>
          <p:cNvSpPr txBox="1"/>
          <p:nvPr/>
        </p:nvSpPr>
        <p:spPr>
          <a:xfrm>
            <a:off x="822960" y="2852936"/>
            <a:ext cx="1516792" cy="369332"/>
          </a:xfrm>
          <a:prstGeom prst="rect">
            <a:avLst/>
          </a:prstGeom>
          <a:noFill/>
        </p:spPr>
        <p:txBody>
          <a:bodyPr wrap="square" rtlCol="0">
            <a:spAutoFit/>
          </a:bodyPr>
          <a:lstStyle/>
          <a:p>
            <a:r>
              <a:rPr lang="en-GB" dirty="0" smtClean="0"/>
              <a:t>£2,35</a:t>
            </a:r>
            <a:endParaRPr lang="en-GB" dirty="0"/>
          </a:p>
        </p:txBody>
      </p:sp>
    </p:spTree>
    <p:extLst>
      <p:ext uri="{BB962C8B-B14F-4D97-AF65-F5344CB8AC3E}">
        <p14:creationId xmlns:p14="http://schemas.microsoft.com/office/powerpoint/2010/main" val="8169752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itle 2"/>
          <p:cNvSpPr>
            <a:spLocks noGrp="1"/>
          </p:cNvSpPr>
          <p:nvPr>
            <p:ph type="title"/>
          </p:nvPr>
        </p:nvSpPr>
        <p:spPr/>
        <p:txBody>
          <a:bodyPr/>
          <a:lstStyle/>
          <a:p>
            <a:r>
              <a:rPr lang="en-GB" altLang="en-US" smtClean="0">
                <a:ea typeface="ＭＳ Ｐゴシック" panose="020B0600070205080204" pitchFamily="34" charset="-128"/>
              </a:rPr>
              <a:t>Coffee Trail</a:t>
            </a:r>
            <a:br>
              <a:rPr lang="en-GB" altLang="en-US" smtClean="0">
                <a:ea typeface="ＭＳ Ｐゴシック" panose="020B0600070205080204" pitchFamily="34" charset="-128"/>
              </a:rPr>
            </a:br>
            <a:r>
              <a:rPr lang="en-GB" altLang="en-US" smtClean="0">
                <a:ea typeface="ＭＳ Ｐゴシック" panose="020B0600070205080204" pitchFamily="34" charset="-128"/>
              </a:rPr>
              <a:t>Llwybr Coffi</a:t>
            </a:r>
          </a:p>
        </p:txBody>
      </p:sp>
      <p:sp>
        <p:nvSpPr>
          <p:cNvPr id="24578" name="Content Placeholder 1"/>
          <p:cNvSpPr>
            <a:spLocks noGrp="1"/>
          </p:cNvSpPr>
          <p:nvPr>
            <p:ph idx="1"/>
          </p:nvPr>
        </p:nvSpPr>
        <p:spPr/>
        <p:txBody>
          <a:bodyPr/>
          <a:lstStyle/>
          <a:p>
            <a:pPr marL="0" indent="0">
              <a:buFont typeface="Symbol" panose="05050102010706020507" pitchFamily="18" charset="2"/>
              <a:buNone/>
            </a:pPr>
            <a:r>
              <a:rPr lang="en-GB" altLang="en-US" dirty="0" smtClean="0">
                <a:ea typeface="ＭＳ Ｐゴシック" panose="020B0600070205080204" pitchFamily="34" charset="-128"/>
              </a:rPr>
              <a:t>Watch / </a:t>
            </a:r>
            <a:r>
              <a:rPr lang="en-GB" altLang="en-US" dirty="0" err="1" smtClean="0">
                <a:ea typeface="ＭＳ Ｐゴシック" panose="020B0600070205080204" pitchFamily="34" charset="-128"/>
              </a:rPr>
              <a:t>Gwyliwch</a:t>
            </a:r>
            <a:endParaRPr lang="en-GB" altLang="en-US" dirty="0" smtClean="0">
              <a:ea typeface="ＭＳ Ｐゴシック" panose="020B0600070205080204" pitchFamily="34" charset="-128"/>
            </a:endParaRPr>
          </a:p>
          <a:p>
            <a:pPr marL="0" indent="0">
              <a:buFont typeface="Symbol" panose="05050102010706020507" pitchFamily="18" charset="2"/>
              <a:buNone/>
            </a:pPr>
            <a:endParaRPr lang="en-GB" altLang="en-US" dirty="0" smtClean="0">
              <a:ea typeface="ＭＳ Ｐゴシック" panose="020B0600070205080204" pitchFamily="34" charset="-128"/>
            </a:endParaRPr>
          </a:p>
          <a:p>
            <a:pPr marL="0" indent="0">
              <a:buFont typeface="Symbol" panose="05050102010706020507" pitchFamily="18" charset="2"/>
              <a:buNone/>
            </a:pPr>
            <a:r>
              <a:rPr lang="en-GB" altLang="en-US" dirty="0" smtClean="0">
                <a:ea typeface="ＭＳ Ｐゴシック" panose="020B0600070205080204" pitchFamily="34" charset="-128"/>
              </a:rPr>
              <a:t>BBC Two This World </a:t>
            </a:r>
          </a:p>
          <a:p>
            <a:pPr marL="0" indent="0">
              <a:buFont typeface="Symbol" panose="05050102010706020507" pitchFamily="18" charset="2"/>
              <a:buNone/>
            </a:pPr>
            <a:r>
              <a:rPr lang="en-GB" altLang="en-US" dirty="0" smtClean="0">
                <a:ea typeface="ＭＳ Ｐゴシック" panose="020B0600070205080204" pitchFamily="34" charset="-128"/>
              </a:rPr>
              <a:t>The Coffee Trail with Simon Reeve</a:t>
            </a:r>
          </a:p>
          <a:p>
            <a:pPr marL="0" indent="0">
              <a:buFont typeface="Symbol" panose="05050102010706020507" pitchFamily="18" charset="2"/>
              <a:buNone/>
            </a:pPr>
            <a:r>
              <a:rPr lang="en-GB" altLang="en-US" dirty="0">
                <a:ea typeface="ＭＳ Ｐゴシック" panose="020B0600070205080204" pitchFamily="34" charset="-128"/>
                <a:hlinkClick r:id="rId2"/>
              </a:rPr>
              <a:t>https://</a:t>
            </a:r>
            <a:r>
              <a:rPr lang="en-GB" altLang="en-US" dirty="0" err="1" smtClean="0">
                <a:ea typeface="ＭＳ Ｐゴシック" panose="020B0600070205080204" pitchFamily="34" charset="-128"/>
                <a:hlinkClick r:id="rId2"/>
              </a:rPr>
              <a:t>www.bbc.co.uk</a:t>
            </a:r>
            <a:r>
              <a:rPr lang="en-GB" altLang="en-US" dirty="0" smtClean="0">
                <a:ea typeface="ＭＳ Ｐゴシック" panose="020B0600070205080204" pitchFamily="34" charset="-128"/>
                <a:hlinkClick r:id="rId2"/>
              </a:rPr>
              <a:t>/</a:t>
            </a:r>
            <a:r>
              <a:rPr lang="en-GB" altLang="en-US" dirty="0" err="1" smtClean="0">
                <a:ea typeface="ＭＳ Ｐゴシック" panose="020B0600070205080204" pitchFamily="34" charset="-128"/>
                <a:hlinkClick r:id="rId2"/>
              </a:rPr>
              <a:t>iplayer</a:t>
            </a:r>
            <a:r>
              <a:rPr lang="en-GB" altLang="en-US" dirty="0" smtClean="0">
                <a:ea typeface="ＭＳ Ｐゴシック" panose="020B0600070205080204" pitchFamily="34" charset="-128"/>
                <a:hlinkClick r:id="rId2"/>
              </a:rPr>
              <a:t>/episode/</a:t>
            </a:r>
            <a:r>
              <a:rPr lang="en-GB" altLang="en-US" dirty="0" err="1" smtClean="0">
                <a:ea typeface="ＭＳ Ｐゴシック" panose="020B0600070205080204" pitchFamily="34" charset="-128"/>
                <a:hlinkClick r:id="rId2"/>
              </a:rPr>
              <a:t>b03q9r9n</a:t>
            </a:r>
            <a:r>
              <a:rPr lang="en-GB" altLang="en-US" dirty="0" smtClean="0">
                <a:ea typeface="ＭＳ Ｐゴシック" panose="020B0600070205080204" pitchFamily="34" charset="-128"/>
                <a:hlinkClick r:id="rId2"/>
              </a:rPr>
              <a:t>/this-world-the-tea-trail-with-</a:t>
            </a:r>
            <a:r>
              <a:rPr lang="en-GB" altLang="en-US" dirty="0" err="1" smtClean="0">
                <a:ea typeface="ＭＳ Ｐゴシック" panose="020B0600070205080204" pitchFamily="34" charset="-128"/>
                <a:hlinkClick r:id="rId2"/>
              </a:rPr>
              <a:t>simon</a:t>
            </a:r>
            <a:r>
              <a:rPr lang="en-GB" altLang="en-US" dirty="0" smtClean="0">
                <a:ea typeface="ＭＳ Ｐゴシック" panose="020B0600070205080204" pitchFamily="34" charset="-128"/>
                <a:hlinkClick r:id="rId2"/>
              </a:rPr>
              <a:t>-reeve</a:t>
            </a:r>
            <a:r>
              <a:rPr lang="en-GB" altLang="en-US" dirty="0" smtClean="0">
                <a:ea typeface="ＭＳ Ｐゴシック" panose="020B0600070205080204" pitchFamily="34" charset="-128"/>
              </a:rPr>
              <a:t> </a:t>
            </a:r>
          </a:p>
          <a:p>
            <a:pPr marL="0" indent="0">
              <a:buFont typeface="Symbol" panose="05050102010706020507" pitchFamily="18" charset="2"/>
              <a:buNone/>
            </a:pPr>
            <a:endParaRPr lang="en-GB" altLang="en-US" dirty="0" smtClean="0">
              <a:ea typeface="ＭＳ Ｐゴシック" panose="020B0600070205080204" pitchFamily="34" charset="-128"/>
            </a:endParaRPr>
          </a:p>
        </p:txBody>
      </p:sp>
    </p:spTree>
    <p:extLst>
      <p:ext uri="{BB962C8B-B14F-4D97-AF65-F5344CB8AC3E}">
        <p14:creationId xmlns:p14="http://schemas.microsoft.com/office/powerpoint/2010/main" val="19916100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smtClean="0"/>
              <a:t>Critical Understandings </a:t>
            </a:r>
            <a:endParaRPr lang="en-GB" dirty="0"/>
          </a:p>
        </p:txBody>
      </p:sp>
      <p:sp>
        <p:nvSpPr>
          <p:cNvPr id="10" name="Content Placeholder 9"/>
          <p:cNvSpPr>
            <a:spLocks noGrp="1"/>
          </p:cNvSpPr>
          <p:nvPr>
            <p:ph sz="half" idx="1"/>
          </p:nvPr>
        </p:nvSpPr>
        <p:spPr/>
        <p:txBody>
          <a:bodyPr>
            <a:normAutofit fontScale="92500" lnSpcReduction="10000"/>
          </a:bodyPr>
          <a:lstStyle/>
          <a:p>
            <a:r>
              <a:rPr lang="en-GB" dirty="0" err="1" smtClean="0"/>
              <a:t>ESDGC</a:t>
            </a:r>
            <a:r>
              <a:rPr lang="en-GB" dirty="0" smtClean="0"/>
              <a:t> in a youth work context starts from the young people’s experiences:</a:t>
            </a:r>
          </a:p>
          <a:p>
            <a:pPr lvl="1"/>
            <a:r>
              <a:rPr lang="en-GB" dirty="0" smtClean="0"/>
              <a:t>encourages a critical understanding of the links between their lives and histories with those in their community and others throughout the world, </a:t>
            </a:r>
          </a:p>
          <a:p>
            <a:pPr lvl="1"/>
            <a:r>
              <a:rPr lang="en-GB" dirty="0" smtClean="0"/>
              <a:t>making the connections between society, economy, the environment and politics. </a:t>
            </a:r>
          </a:p>
          <a:p>
            <a:pPr lvl="1"/>
            <a:endParaRPr lang="en-GB" dirty="0" smtClean="0"/>
          </a:p>
          <a:p>
            <a:pPr lvl="1"/>
            <a:r>
              <a:rPr lang="en-GB" dirty="0" smtClean="0"/>
              <a:t>It reflects on attitudes and values, and develops skills to enable active participation in creating a more just and sustainable world.</a:t>
            </a:r>
            <a:endParaRPr lang="en-GB" dirty="0"/>
          </a:p>
        </p:txBody>
      </p:sp>
      <p:sp>
        <p:nvSpPr>
          <p:cNvPr id="11" name="Content Placeholder 10"/>
          <p:cNvSpPr>
            <a:spLocks noGrp="1"/>
          </p:cNvSpPr>
          <p:nvPr>
            <p:ph sz="half" idx="2"/>
          </p:nvPr>
        </p:nvSpPr>
        <p:spPr>
          <a:xfrm>
            <a:off x="4663440" y="1845735"/>
            <a:ext cx="4157032" cy="4023360"/>
          </a:xfrm>
        </p:spPr>
        <p:txBody>
          <a:bodyPr>
            <a:normAutofit fontScale="92500" lnSpcReduction="10000"/>
          </a:bodyPr>
          <a:lstStyle/>
          <a:p>
            <a:endParaRPr lang="en-GB" dirty="0" smtClean="0"/>
          </a:p>
          <a:p>
            <a:endParaRPr lang="en-GB" dirty="0"/>
          </a:p>
          <a:p>
            <a:pPr>
              <a:buFont typeface="Courier New" panose="02070309020205020404" pitchFamily="49" charset="0"/>
              <a:buChar char="o"/>
            </a:pPr>
            <a:r>
              <a:rPr lang="en-GB" sz="2800" b="1" dirty="0" smtClean="0"/>
              <a:t>How can this be achieved? </a:t>
            </a:r>
          </a:p>
          <a:p>
            <a:pPr>
              <a:buFont typeface="Courier New" panose="02070309020205020404" pitchFamily="49" charset="0"/>
              <a:buChar char="o"/>
            </a:pPr>
            <a:endParaRPr lang="en-GB" dirty="0"/>
          </a:p>
          <a:p>
            <a:pPr>
              <a:buFont typeface="Courier New" panose="02070309020205020404" pitchFamily="49" charset="0"/>
              <a:buChar char="o"/>
            </a:pPr>
            <a:endParaRPr lang="en-GB" dirty="0" smtClean="0"/>
          </a:p>
          <a:p>
            <a:pPr>
              <a:buFont typeface="Courier New" panose="02070309020205020404" pitchFamily="49" charset="0"/>
              <a:buChar char="o"/>
            </a:pPr>
            <a:r>
              <a:rPr lang="en-GB" dirty="0" smtClean="0"/>
              <a:t> </a:t>
            </a:r>
            <a:r>
              <a:rPr lang="en-GB" sz="2800" b="1" dirty="0" smtClean="0"/>
              <a:t>How does this relate to definitions of sustainability? </a:t>
            </a:r>
            <a:endParaRPr lang="en-GB" sz="2800" b="1" dirty="0"/>
          </a:p>
          <a:p>
            <a:pPr>
              <a:buFont typeface="Courier New" panose="02070309020205020404" pitchFamily="49" charset="0"/>
              <a:buChar char="o"/>
            </a:pPr>
            <a:endParaRPr lang="en-GB" dirty="0" smtClean="0"/>
          </a:p>
          <a:p>
            <a:pPr>
              <a:buFont typeface="Courier New" panose="02070309020205020404" pitchFamily="49" charset="0"/>
              <a:buChar char="o"/>
            </a:pPr>
            <a:r>
              <a:rPr lang="en-GB" sz="3000" b="1" dirty="0" smtClean="0"/>
              <a:t>Why is this important? </a:t>
            </a:r>
            <a:endParaRPr lang="en-GB" sz="3000" b="1" dirty="0"/>
          </a:p>
        </p:txBody>
      </p:sp>
    </p:spTree>
    <p:extLst>
      <p:ext uri="{BB962C8B-B14F-4D97-AF65-F5344CB8AC3E}">
        <p14:creationId xmlns:p14="http://schemas.microsoft.com/office/powerpoint/2010/main" val="27218672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ESDGC in youth work</a:t>
            </a:r>
            <a:br>
              <a:rPr lang="en-GB" dirty="0" smtClean="0"/>
            </a:br>
            <a:endParaRPr lang="en-GB" dirty="0"/>
          </a:p>
        </p:txBody>
      </p:sp>
      <p:graphicFrame>
        <p:nvGraphicFramePr>
          <p:cNvPr id="7" name="Content Placeholder 6"/>
          <p:cNvGraphicFramePr>
            <a:graphicFrameLocks noGrp="1"/>
          </p:cNvGraphicFramePr>
          <p:nvPr>
            <p:ph sz="quarter" idx="13"/>
            <p:extLst>
              <p:ext uri="{D42A27DB-BD31-4B8C-83A1-F6EECF244321}">
                <p14:modId xmlns:p14="http://schemas.microsoft.com/office/powerpoint/2010/main" val="2765102108"/>
              </p:ext>
            </p:extLst>
          </p:nvPr>
        </p:nvGraphicFramePr>
        <p:xfrm>
          <a:off x="366644" y="1700696"/>
          <a:ext cx="8746434" cy="4682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220104" y="6237123"/>
            <a:ext cx="4557486" cy="369332"/>
          </a:xfrm>
          <a:prstGeom prst="rect">
            <a:avLst/>
          </a:prstGeom>
          <a:noFill/>
        </p:spPr>
        <p:txBody>
          <a:bodyPr wrap="square" rtlCol="0">
            <a:spAutoFit/>
          </a:bodyPr>
          <a:lstStyle/>
          <a:p>
            <a:pPr algn="ctr"/>
            <a:r>
              <a:rPr lang="en-US" dirty="0" smtClean="0"/>
              <a:t>(Welsh </a:t>
            </a:r>
            <a:r>
              <a:rPr lang="en-US" dirty="0"/>
              <a:t>Assembly </a:t>
            </a:r>
            <a:r>
              <a:rPr lang="en-US" dirty="0" smtClean="0"/>
              <a:t>Government, 2007, pp.7-8)</a:t>
            </a:r>
            <a:endParaRPr lang="en-GB" dirty="0"/>
          </a:p>
        </p:txBody>
      </p:sp>
    </p:spTree>
    <p:extLst>
      <p:ext uri="{BB962C8B-B14F-4D97-AF65-F5344CB8AC3E}">
        <p14:creationId xmlns:p14="http://schemas.microsoft.com/office/powerpoint/2010/main" val="7875551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Role of youth work practitioner</a:t>
            </a:r>
            <a:br>
              <a:rPr lang="en-GB" sz="3200" dirty="0" smtClean="0"/>
            </a:br>
            <a:endParaRPr lang="en-GB" sz="3200" dirty="0"/>
          </a:p>
        </p:txBody>
      </p:sp>
      <p:graphicFrame>
        <p:nvGraphicFramePr>
          <p:cNvPr id="7" name="Content Placeholder 6"/>
          <p:cNvGraphicFramePr>
            <a:graphicFrameLocks noGrp="1"/>
          </p:cNvGraphicFramePr>
          <p:nvPr>
            <p:ph sz="quarter" idx="13"/>
            <p:extLst>
              <p:ext uri="{D42A27DB-BD31-4B8C-83A1-F6EECF244321}">
                <p14:modId xmlns:p14="http://schemas.microsoft.com/office/powerpoint/2010/main" val="3493137691"/>
              </p:ext>
            </p:extLst>
          </p:nvPr>
        </p:nvGraphicFramePr>
        <p:xfrm>
          <a:off x="676654" y="1903896"/>
          <a:ext cx="7787067" cy="4222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220104" y="6237123"/>
            <a:ext cx="4557486" cy="369332"/>
          </a:xfrm>
          <a:prstGeom prst="rect">
            <a:avLst/>
          </a:prstGeom>
          <a:noFill/>
        </p:spPr>
        <p:txBody>
          <a:bodyPr wrap="square" rtlCol="0">
            <a:spAutoFit/>
          </a:bodyPr>
          <a:lstStyle/>
          <a:p>
            <a:pPr algn="ctr"/>
            <a:r>
              <a:rPr lang="en-US" dirty="0" smtClean="0"/>
              <a:t>(Welsh </a:t>
            </a:r>
            <a:r>
              <a:rPr lang="en-US" dirty="0"/>
              <a:t>Assembly </a:t>
            </a:r>
            <a:r>
              <a:rPr lang="en-US" dirty="0" smtClean="0"/>
              <a:t>Government, 2007, pp.9)</a:t>
            </a:r>
            <a:endParaRPr lang="en-GB" dirty="0"/>
          </a:p>
        </p:txBody>
      </p:sp>
    </p:spTree>
    <p:extLst>
      <p:ext uri="{BB962C8B-B14F-4D97-AF65-F5344CB8AC3E}">
        <p14:creationId xmlns:p14="http://schemas.microsoft.com/office/powerpoint/2010/main" val="271485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Difficult to engage</a:t>
            </a:r>
            <a:br>
              <a:rPr lang="en-GB" dirty="0" smtClean="0"/>
            </a:br>
            <a:endParaRPr lang="en-GB" dirty="0"/>
          </a:p>
        </p:txBody>
      </p:sp>
      <p:sp>
        <p:nvSpPr>
          <p:cNvPr id="3" name="Content Placeholder 2"/>
          <p:cNvSpPr>
            <a:spLocks noGrp="1"/>
          </p:cNvSpPr>
          <p:nvPr>
            <p:ph sz="quarter" idx="13"/>
          </p:nvPr>
        </p:nvSpPr>
        <p:spPr>
          <a:xfrm>
            <a:off x="556591" y="1939235"/>
            <a:ext cx="3942256" cy="4187245"/>
          </a:xfrm>
        </p:spPr>
        <p:txBody>
          <a:bodyPr>
            <a:normAutofit lnSpcReduction="10000"/>
          </a:bodyPr>
          <a:lstStyle/>
          <a:p>
            <a:pPr marL="0" indent="0">
              <a:buNone/>
            </a:pPr>
            <a:r>
              <a:rPr lang="en-GB" dirty="0"/>
              <a:t>If a young person is finding it difficult to engage then </a:t>
            </a:r>
            <a:r>
              <a:rPr lang="en-GB" dirty="0" smtClean="0"/>
              <a:t>alternative approaches </a:t>
            </a:r>
            <a:r>
              <a:rPr lang="en-GB" dirty="0"/>
              <a:t>or methods need to be pursued. </a:t>
            </a:r>
            <a:endParaRPr lang="en-GB" dirty="0" smtClean="0"/>
          </a:p>
          <a:p>
            <a:pPr marL="0" indent="0">
              <a:buNone/>
            </a:pPr>
            <a:r>
              <a:rPr lang="en-GB" dirty="0" smtClean="0"/>
              <a:t>It </a:t>
            </a:r>
            <a:r>
              <a:rPr lang="en-GB" dirty="0"/>
              <a:t>is the </a:t>
            </a:r>
            <a:r>
              <a:rPr lang="en-GB" dirty="0" smtClean="0"/>
              <a:t>practitioner’s responsibility </a:t>
            </a:r>
            <a:r>
              <a:rPr lang="en-GB" dirty="0"/>
              <a:t>to adapt their technique to suit the needs of </a:t>
            </a:r>
            <a:r>
              <a:rPr lang="en-GB" dirty="0" smtClean="0"/>
              <a:t>the individual </a:t>
            </a:r>
            <a:r>
              <a:rPr lang="en-GB" dirty="0"/>
              <a:t>or group being worked with. </a:t>
            </a:r>
            <a:endParaRPr lang="en-GB" dirty="0" smtClean="0"/>
          </a:p>
          <a:p>
            <a:pPr marL="0" indent="0">
              <a:buNone/>
            </a:pPr>
            <a:r>
              <a:rPr lang="en-GB" dirty="0" smtClean="0"/>
              <a:t>This </a:t>
            </a:r>
            <a:r>
              <a:rPr lang="en-GB" dirty="0"/>
              <a:t>is where </a:t>
            </a:r>
            <a:r>
              <a:rPr lang="en-GB" dirty="0" smtClean="0"/>
              <a:t>participative methods </a:t>
            </a:r>
            <a:r>
              <a:rPr lang="en-GB" dirty="0"/>
              <a:t>and peer learning work really well, as young </a:t>
            </a:r>
            <a:r>
              <a:rPr lang="en-GB" dirty="0" smtClean="0"/>
              <a:t>people understand </a:t>
            </a:r>
            <a:r>
              <a:rPr lang="en-GB" dirty="0"/>
              <a:t>how to make the learning relevant and </a:t>
            </a:r>
            <a:r>
              <a:rPr lang="en-GB" dirty="0" smtClean="0"/>
              <a:t>engaging for </a:t>
            </a:r>
            <a:r>
              <a:rPr lang="en-GB" dirty="0"/>
              <a:t>their own lives and those of their peers.</a:t>
            </a:r>
          </a:p>
        </p:txBody>
      </p:sp>
      <p:sp>
        <p:nvSpPr>
          <p:cNvPr id="5" name="TextBox 4"/>
          <p:cNvSpPr txBox="1"/>
          <p:nvPr/>
        </p:nvSpPr>
        <p:spPr>
          <a:xfrm>
            <a:off x="2220104" y="6237123"/>
            <a:ext cx="4557486" cy="369332"/>
          </a:xfrm>
          <a:prstGeom prst="rect">
            <a:avLst/>
          </a:prstGeom>
          <a:noFill/>
        </p:spPr>
        <p:txBody>
          <a:bodyPr wrap="square" rtlCol="0">
            <a:spAutoFit/>
          </a:bodyPr>
          <a:lstStyle/>
          <a:p>
            <a:pPr algn="ctr"/>
            <a:r>
              <a:rPr lang="en-US" dirty="0" smtClean="0"/>
              <a:t>(Welsh </a:t>
            </a:r>
            <a:r>
              <a:rPr lang="en-US" dirty="0"/>
              <a:t>Assembly </a:t>
            </a:r>
            <a:r>
              <a:rPr lang="en-US" dirty="0" smtClean="0"/>
              <a:t>Government, 2007, p.19)</a:t>
            </a:r>
            <a:endParaRPr lang="en-GB" dirty="0"/>
          </a:p>
        </p:txBody>
      </p:sp>
      <p:sp>
        <p:nvSpPr>
          <p:cNvPr id="6" name="Content Placeholder 5"/>
          <p:cNvSpPr>
            <a:spLocks noGrp="1"/>
          </p:cNvSpPr>
          <p:nvPr>
            <p:ph sz="quarter" idx="14"/>
          </p:nvPr>
        </p:nvSpPr>
        <p:spPr>
          <a:xfrm>
            <a:off x="4760005" y="1859092"/>
            <a:ext cx="3822192" cy="3447288"/>
          </a:xfrm>
        </p:spPr>
        <p:txBody>
          <a:bodyPr/>
          <a:lstStyle/>
          <a:p>
            <a:endParaRPr lang="en-GB" dirty="0"/>
          </a:p>
        </p:txBody>
      </p:sp>
      <p:sp>
        <p:nvSpPr>
          <p:cNvPr id="7" name="Oval Callout 6"/>
          <p:cNvSpPr/>
          <p:nvPr/>
        </p:nvSpPr>
        <p:spPr>
          <a:xfrm>
            <a:off x="5119757" y="1528417"/>
            <a:ext cx="3361634" cy="417001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CONSIDER THE CHALLENGES AND HOW YOU WOULD OVERCOME THESE CHALLENGES </a:t>
            </a:r>
            <a:endParaRPr lang="en-GB" dirty="0"/>
          </a:p>
        </p:txBody>
      </p:sp>
    </p:spTree>
    <p:extLst>
      <p:ext uri="{BB962C8B-B14F-4D97-AF65-F5344CB8AC3E}">
        <p14:creationId xmlns:p14="http://schemas.microsoft.com/office/powerpoint/2010/main" val="32052546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Themes</a:t>
            </a:r>
            <a:br>
              <a:rPr lang="en-GB" dirty="0" smtClean="0"/>
            </a:br>
            <a:endParaRPr lang="en-GB" dirty="0"/>
          </a:p>
        </p:txBody>
      </p:sp>
      <p:sp>
        <p:nvSpPr>
          <p:cNvPr id="3" name="Content Placeholder 2"/>
          <p:cNvSpPr>
            <a:spLocks noGrp="1"/>
          </p:cNvSpPr>
          <p:nvPr>
            <p:ph sz="quarter" idx="13"/>
          </p:nvPr>
        </p:nvSpPr>
        <p:spPr/>
        <p:txBody>
          <a:bodyPr/>
          <a:lstStyle/>
          <a:p>
            <a:endParaRPr lang="en-GB" dirty="0"/>
          </a:p>
        </p:txBody>
      </p:sp>
      <p:sp>
        <p:nvSpPr>
          <p:cNvPr id="6" name="TextBox 5"/>
          <p:cNvSpPr txBox="1"/>
          <p:nvPr/>
        </p:nvSpPr>
        <p:spPr>
          <a:xfrm>
            <a:off x="2220104" y="6237123"/>
            <a:ext cx="4557486" cy="369332"/>
          </a:xfrm>
          <a:prstGeom prst="rect">
            <a:avLst/>
          </a:prstGeom>
          <a:noFill/>
        </p:spPr>
        <p:txBody>
          <a:bodyPr wrap="square" rtlCol="0">
            <a:spAutoFit/>
          </a:bodyPr>
          <a:lstStyle/>
          <a:p>
            <a:pPr algn="ctr"/>
            <a:r>
              <a:rPr lang="en-US" dirty="0" smtClean="0"/>
              <a:t>(Welsh </a:t>
            </a:r>
            <a:r>
              <a:rPr lang="en-US" dirty="0"/>
              <a:t>Assembly </a:t>
            </a:r>
            <a:r>
              <a:rPr lang="en-US" dirty="0" smtClean="0"/>
              <a:t>Government, 2007, p.20)</a:t>
            </a:r>
            <a:endParaRPr lang="en-GB" dirty="0"/>
          </a:p>
        </p:txBody>
      </p:sp>
      <p:pic>
        <p:nvPicPr>
          <p:cNvPr id="102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34226" t="26191" r="37947" b="34921"/>
          <a:stretch/>
        </p:blipFill>
        <p:spPr bwMode="auto">
          <a:xfrm>
            <a:off x="928915" y="1927925"/>
            <a:ext cx="4111327" cy="43091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18980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Starting Points</a:t>
            </a:r>
            <a:br>
              <a:rPr lang="en-GB" dirty="0" smtClean="0"/>
            </a:br>
            <a:endParaRPr lang="en-GB" dirty="0"/>
          </a:p>
        </p:txBody>
      </p:sp>
      <p:sp>
        <p:nvSpPr>
          <p:cNvPr id="3" name="Content Placeholder 2"/>
          <p:cNvSpPr>
            <a:spLocks noGrp="1"/>
          </p:cNvSpPr>
          <p:nvPr>
            <p:ph sz="quarter" idx="13"/>
          </p:nvPr>
        </p:nvSpPr>
        <p:spPr/>
        <p:txBody>
          <a:bodyPr/>
          <a:lstStyle/>
          <a:p>
            <a:endParaRPr lang="en-GB"/>
          </a:p>
        </p:txBody>
      </p:sp>
      <p:pic>
        <p:nvPicPr>
          <p:cNvPr id="2050"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23065" t="19841" r="24405" b="16251"/>
          <a:stretch/>
        </p:blipFill>
        <p:spPr bwMode="auto">
          <a:xfrm>
            <a:off x="283032" y="1607700"/>
            <a:ext cx="7147020" cy="45463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2220104" y="6237123"/>
            <a:ext cx="4557486" cy="369332"/>
          </a:xfrm>
          <a:prstGeom prst="rect">
            <a:avLst/>
          </a:prstGeom>
          <a:noFill/>
        </p:spPr>
        <p:txBody>
          <a:bodyPr wrap="square" rtlCol="0">
            <a:spAutoFit/>
          </a:bodyPr>
          <a:lstStyle/>
          <a:p>
            <a:pPr algn="ctr"/>
            <a:r>
              <a:rPr lang="en-US" dirty="0" smtClean="0"/>
              <a:t>(Welsh </a:t>
            </a:r>
            <a:r>
              <a:rPr lang="en-US" dirty="0"/>
              <a:t>Assembly </a:t>
            </a:r>
            <a:r>
              <a:rPr lang="en-US" dirty="0" smtClean="0"/>
              <a:t>Government, 2007, p.26)</a:t>
            </a:r>
            <a:endParaRPr lang="en-GB" dirty="0"/>
          </a:p>
        </p:txBody>
      </p:sp>
    </p:spTree>
    <p:extLst>
      <p:ext uri="{BB962C8B-B14F-4D97-AF65-F5344CB8AC3E}">
        <p14:creationId xmlns:p14="http://schemas.microsoft.com/office/powerpoint/2010/main" val="40347560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8303" t="12897" r="40626" b="9524"/>
          <a:stretch/>
        </p:blipFill>
        <p:spPr bwMode="auto">
          <a:xfrm>
            <a:off x="261256" y="15717"/>
            <a:ext cx="4804230" cy="68059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5065486" y="2873828"/>
            <a:ext cx="3091543" cy="923330"/>
          </a:xfrm>
          <a:prstGeom prst="rect">
            <a:avLst/>
          </a:prstGeom>
          <a:noFill/>
        </p:spPr>
        <p:txBody>
          <a:bodyPr wrap="square" rtlCol="0">
            <a:spAutoFit/>
          </a:bodyPr>
          <a:lstStyle/>
          <a:p>
            <a:r>
              <a:rPr lang="en-GB" dirty="0" smtClean="0"/>
              <a:t>Producing Resources for Global Youth Work</a:t>
            </a:r>
          </a:p>
          <a:p>
            <a:r>
              <a:rPr lang="en-GB" dirty="0" smtClean="0"/>
              <a:t>DEA (2000, p.10) </a:t>
            </a:r>
            <a:endParaRPr lang="en-GB" dirty="0"/>
          </a:p>
        </p:txBody>
      </p:sp>
    </p:spTree>
    <p:extLst>
      <p:ext uri="{BB962C8B-B14F-4D97-AF65-F5344CB8AC3E}">
        <p14:creationId xmlns:p14="http://schemas.microsoft.com/office/powerpoint/2010/main" val="1546029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itle 2"/>
          <p:cNvSpPr>
            <a:spLocks noGrp="1"/>
          </p:cNvSpPr>
          <p:nvPr>
            <p:ph type="title"/>
          </p:nvPr>
        </p:nvSpPr>
        <p:spPr/>
        <p:txBody>
          <a:bodyPr/>
          <a:lstStyle/>
          <a:p>
            <a:r>
              <a:rPr lang="en-GB" altLang="en-US" smtClean="0">
                <a:ea typeface="ＭＳ Ｐゴシック" panose="020B0600070205080204" pitchFamily="34" charset="-128"/>
              </a:rPr>
              <a:t>Feedback</a:t>
            </a:r>
            <a:br>
              <a:rPr lang="en-GB" altLang="en-US" smtClean="0">
                <a:ea typeface="ＭＳ Ｐゴシック" panose="020B0600070205080204" pitchFamily="34" charset="-128"/>
              </a:rPr>
            </a:br>
            <a:r>
              <a:rPr lang="en-GB" altLang="en-US" smtClean="0">
                <a:ea typeface="ＭＳ Ｐゴシック" panose="020B0600070205080204" pitchFamily="34" charset="-128"/>
              </a:rPr>
              <a:t>Adborth</a:t>
            </a:r>
          </a:p>
        </p:txBody>
      </p:sp>
      <p:sp>
        <p:nvSpPr>
          <p:cNvPr id="25602" name="Content Placeholder 1"/>
          <p:cNvSpPr>
            <a:spLocks noGrp="1"/>
          </p:cNvSpPr>
          <p:nvPr>
            <p:ph idx="1"/>
          </p:nvPr>
        </p:nvSpPr>
        <p:spPr/>
        <p:txBody>
          <a:bodyPr/>
          <a:lstStyle/>
          <a:p>
            <a:pPr marL="0" indent="0">
              <a:buFont typeface="Symbol" panose="05050102010706020507" pitchFamily="18" charset="2"/>
              <a:buNone/>
            </a:pPr>
            <a:endParaRPr lang="en-US" altLang="en-US" dirty="0" smtClean="0">
              <a:ea typeface="ＭＳ Ｐゴシック" panose="020B0600070205080204" pitchFamily="34" charset="-128"/>
            </a:endParaRPr>
          </a:p>
        </p:txBody>
      </p:sp>
      <p:pic>
        <p:nvPicPr>
          <p:cNvPr id="25604" name="Picture 4"/>
          <p:cNvPicPr>
            <a:picLocks noChangeAspect="1" noChangeArrowheads="1"/>
          </p:cNvPicPr>
          <p:nvPr/>
        </p:nvPicPr>
        <p:blipFill>
          <a:blip r:embed="rId2">
            <a:extLst>
              <a:ext uri="{28A0092B-C50C-407E-A947-70E740481C1C}">
                <a14:useLocalDpi xmlns:a14="http://schemas.microsoft.com/office/drawing/2010/main" val="0"/>
              </a:ext>
            </a:extLst>
          </a:blip>
          <a:srcRect l="27310" t="30753" r="46056" b="41902"/>
          <a:stretch>
            <a:fillRect/>
          </a:stretch>
        </p:blipFill>
        <p:spPr bwMode="auto">
          <a:xfrm>
            <a:off x="365125" y="2316163"/>
            <a:ext cx="4999038" cy="3849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5605" name="TextBox 1"/>
          <p:cNvSpPr txBox="1">
            <a:spLocks noChangeArrowheads="1"/>
          </p:cNvSpPr>
          <p:nvPr/>
        </p:nvSpPr>
        <p:spPr bwMode="auto">
          <a:xfrm>
            <a:off x="5886450" y="5784850"/>
            <a:ext cx="22320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ea typeface="ＭＳ Ｐゴシック" panose="020B0600070205080204" pitchFamily="34" charset="-128"/>
              </a:defRPr>
            </a:lvl1pPr>
            <a:lvl2pPr marL="742950" indent="-285750" eaLnBrk="0" hangingPunct="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ea typeface="ＭＳ Ｐゴシック" panose="020B0600070205080204" pitchFamily="34" charset="-128"/>
              </a:defRPr>
            </a:lvl2pPr>
            <a:lvl3pPr marL="1143000" indent="-228600" eaLnBrk="0" hangingPunct="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ea typeface="ＭＳ Ｐゴシック" panose="020B0600070205080204" pitchFamily="34" charset="-128"/>
              </a:defRPr>
            </a:lvl3pPr>
            <a:lvl4pPr marL="1600200" indent="-228600" eaLnBrk="0" hangingPunct="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solidFill>
                  <a:schemeClr val="tx1"/>
                </a:solidFill>
                <a:latin typeface="Arial" panose="020B0604020202020204" pitchFamily="34" charset="0"/>
              </a:rPr>
              <a:t>(DEA 2002, p.35)</a:t>
            </a:r>
          </a:p>
        </p:txBody>
      </p:sp>
      <p:sp>
        <p:nvSpPr>
          <p:cNvPr id="2" name="Oval Callout 1"/>
          <p:cNvSpPr/>
          <p:nvPr/>
        </p:nvSpPr>
        <p:spPr>
          <a:xfrm>
            <a:off x="5148064" y="1737361"/>
            <a:ext cx="3600400" cy="413991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Try this activity….</a:t>
            </a:r>
            <a:endParaRPr lang="en-GB" dirty="0"/>
          </a:p>
        </p:txBody>
      </p:sp>
    </p:spTree>
    <p:extLst>
      <p:ext uri="{BB962C8B-B14F-4D97-AF65-F5344CB8AC3E}">
        <p14:creationId xmlns:p14="http://schemas.microsoft.com/office/powerpoint/2010/main" val="10271004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itle 1"/>
          <p:cNvSpPr>
            <a:spLocks noGrp="1"/>
          </p:cNvSpPr>
          <p:nvPr>
            <p:ph type="title"/>
          </p:nvPr>
        </p:nvSpPr>
        <p:spPr/>
        <p:txBody>
          <a:bodyPr/>
          <a:lstStyle/>
          <a:p>
            <a:r>
              <a:rPr lang="en-GB" altLang="en-US" smtClean="0">
                <a:ea typeface="ＭＳ Ｐゴシック" panose="020B0600070205080204" pitchFamily="34" charset="-128"/>
              </a:rPr>
              <a:t>Llyfryddiaeth</a:t>
            </a:r>
            <a:br>
              <a:rPr lang="en-GB" altLang="en-US" smtClean="0">
                <a:ea typeface="ＭＳ Ｐゴシック" panose="020B0600070205080204" pitchFamily="34" charset="-128"/>
              </a:rPr>
            </a:br>
            <a:r>
              <a:rPr lang="en-GB" altLang="en-US" smtClean="0">
                <a:ea typeface="ＭＳ Ｐゴシック" panose="020B0600070205080204" pitchFamily="34" charset="-128"/>
              </a:rPr>
              <a:t>Bibliography</a:t>
            </a:r>
          </a:p>
        </p:txBody>
      </p:sp>
      <p:sp>
        <p:nvSpPr>
          <p:cNvPr id="23554" name="Content Placeholder 4"/>
          <p:cNvSpPr>
            <a:spLocks noGrp="1"/>
          </p:cNvSpPr>
          <p:nvPr>
            <p:ph idx="1"/>
          </p:nvPr>
        </p:nvSpPr>
        <p:spPr/>
        <p:txBody>
          <a:bodyPr/>
          <a:lstStyle/>
          <a:p>
            <a:pPr>
              <a:defRPr/>
            </a:pPr>
            <a:r>
              <a:rPr lang="en-GB" altLang="en-US" sz="1400" dirty="0" smtClean="0">
                <a:ea typeface="+mn-ea"/>
              </a:rPr>
              <a:t>DEA, (2002) An Exploration of Black Perspectives in Global Youth Work. </a:t>
            </a:r>
            <a:r>
              <a:rPr lang="en-GB" altLang="en-US" sz="1400" dirty="0">
                <a:ea typeface="+mn-ea"/>
              </a:rPr>
              <a:t>London: DEA Oxford</a:t>
            </a:r>
            <a:endParaRPr lang="en-GB" altLang="en-US" sz="1400" dirty="0" smtClean="0">
              <a:ea typeface="+mn-ea"/>
            </a:endParaRPr>
          </a:p>
          <a:p>
            <a:pPr>
              <a:defRPr/>
            </a:pPr>
            <a:r>
              <a:rPr lang="en-GB" altLang="en-US" sz="1400" dirty="0" smtClean="0">
                <a:ea typeface="+mn-ea"/>
              </a:rPr>
              <a:t>DEA, (2007) Global Youth Work. London: DEA Oxford. </a:t>
            </a:r>
          </a:p>
          <a:p>
            <a:pPr>
              <a:defRPr/>
            </a:pPr>
            <a:r>
              <a:rPr lang="en-GB" altLang="en-US" sz="1400" dirty="0" smtClean="0">
                <a:ea typeface="+mn-ea"/>
              </a:rPr>
              <a:t>Global </a:t>
            </a:r>
            <a:r>
              <a:rPr lang="en-GB" altLang="en-US" sz="1400" dirty="0">
                <a:ea typeface="+mn-ea"/>
              </a:rPr>
              <a:t>Food Security, Your food is global </a:t>
            </a:r>
            <a:r>
              <a:rPr lang="en-GB" altLang="en-US" sz="1400" dirty="0">
                <a:ea typeface="+mn-ea"/>
                <a:hlinkClick r:id="rId2"/>
              </a:rPr>
              <a:t>http://www.foodsecurity.ac.uk/food/food-global.html</a:t>
            </a:r>
            <a:r>
              <a:rPr lang="en-GB" altLang="en-US" sz="1400" dirty="0">
                <a:ea typeface="+mn-ea"/>
              </a:rPr>
              <a:t> (Accessed: 27 February 2015</a:t>
            </a:r>
            <a:r>
              <a:rPr lang="en-GB" altLang="en-US" sz="1400" dirty="0" smtClean="0">
                <a:ea typeface="+mn-ea"/>
              </a:rPr>
              <a:t>)</a:t>
            </a:r>
          </a:p>
          <a:p>
            <a:pPr>
              <a:defRPr/>
            </a:pPr>
            <a:r>
              <a:rPr lang="en-GB" altLang="en-US" sz="1400" dirty="0" err="1" smtClean="0">
                <a:ea typeface="+mn-ea"/>
              </a:rPr>
              <a:t>Freire</a:t>
            </a:r>
            <a:r>
              <a:rPr lang="en-GB" altLang="en-US" sz="1400" dirty="0" smtClean="0">
                <a:ea typeface="+mn-ea"/>
              </a:rPr>
              <a:t>, P. (1993) Pedagogy of the oppressed. New rev. 20</a:t>
            </a:r>
            <a:r>
              <a:rPr lang="en-GB" altLang="en-US" sz="1400" baseline="30000" dirty="0" smtClean="0">
                <a:ea typeface="+mn-ea"/>
              </a:rPr>
              <a:t>th</a:t>
            </a:r>
            <a:r>
              <a:rPr lang="en-GB" altLang="en-US" sz="1400" dirty="0" smtClean="0">
                <a:ea typeface="+mn-ea"/>
              </a:rPr>
              <a:t>-Anniversary ed. New York: Continuum.  </a:t>
            </a:r>
          </a:p>
          <a:p>
            <a:pPr>
              <a:defRPr/>
            </a:pPr>
            <a:r>
              <a:rPr lang="en-GB" altLang="en-US" sz="1400" dirty="0" err="1" smtClean="0">
                <a:ea typeface="+mn-ea"/>
              </a:rPr>
              <a:t>Sallah</a:t>
            </a:r>
            <a:r>
              <a:rPr lang="en-GB" altLang="en-US" sz="1400" dirty="0" smtClean="0">
                <a:ea typeface="+mn-ea"/>
              </a:rPr>
              <a:t>, M. (2008) </a:t>
            </a:r>
            <a:r>
              <a:rPr lang="en-GB" altLang="en-US" sz="1400" i="1" dirty="0" smtClean="0">
                <a:ea typeface="+mn-ea"/>
              </a:rPr>
              <a:t>The State of Global Youth Work in British HEIs</a:t>
            </a:r>
            <a:r>
              <a:rPr lang="en-GB" altLang="en-US" sz="1400" dirty="0" smtClean="0">
                <a:ea typeface="+mn-ea"/>
              </a:rPr>
              <a:t>. Leicester: De Montfort University. </a:t>
            </a:r>
          </a:p>
          <a:p>
            <a:pPr>
              <a:defRPr/>
            </a:pPr>
            <a:r>
              <a:rPr lang="en-GB" altLang="en-US" sz="1400" dirty="0">
                <a:ea typeface="+mn-ea"/>
              </a:rPr>
              <a:t>Shiva, V. (2000) Poverty and Globalisation </a:t>
            </a:r>
            <a:r>
              <a:rPr lang="en-GB" altLang="en-US" sz="1400" dirty="0">
                <a:ea typeface="+mn-ea"/>
                <a:hlinkClick r:id="rId3"/>
              </a:rPr>
              <a:t>http://news.bbc.co.uk/hi/english/static/events/reith_2000/lecture5.stm</a:t>
            </a:r>
            <a:r>
              <a:rPr lang="en-GB" altLang="en-US" sz="1400" dirty="0">
                <a:ea typeface="+mn-ea"/>
              </a:rPr>
              <a:t>  (Accessed: 27 February 2015</a:t>
            </a:r>
            <a:r>
              <a:rPr lang="en-GB" altLang="en-US" sz="1400" dirty="0" smtClean="0">
                <a:ea typeface="+mn-ea"/>
              </a:rPr>
              <a:t>)</a:t>
            </a:r>
          </a:p>
          <a:p>
            <a:pPr>
              <a:buFont typeface="Symbol" charset="0"/>
              <a:buChar char=""/>
              <a:defRPr/>
            </a:pPr>
            <a:r>
              <a:rPr lang="en-GB" sz="1400" dirty="0" smtClean="0"/>
              <a:t>Welsh Government (2015)  Program for Government </a:t>
            </a:r>
          </a:p>
          <a:p>
            <a:pPr marL="0" indent="0">
              <a:buFont typeface="Symbol" charset="0"/>
              <a:buNone/>
              <a:defRPr/>
            </a:pPr>
            <a:r>
              <a:rPr lang="en-GB" sz="1400" u="sng" dirty="0" smtClean="0">
                <a:hlinkClick r:id="rId4"/>
              </a:rPr>
              <a:t>        </a:t>
            </a:r>
            <a:r>
              <a:rPr lang="en-GB" sz="1400" dirty="0" smtClean="0">
                <a:hlinkClick r:id="rId4"/>
              </a:rPr>
              <a:t>http://wales.gov.uk/about/programmeforgov/about?lang=en</a:t>
            </a:r>
            <a:endParaRPr lang="en-GB" sz="1400" dirty="0" smtClean="0"/>
          </a:p>
          <a:p>
            <a:pPr marL="0" indent="0">
              <a:buFont typeface="Symbol" charset="0"/>
              <a:buNone/>
              <a:defRPr/>
            </a:pPr>
            <a:r>
              <a:rPr lang="en-GB" sz="1400" dirty="0" smtClean="0"/>
              <a:t>        (Accessed: 09/02/15) </a:t>
            </a:r>
          </a:p>
          <a:p>
            <a:pPr>
              <a:defRPr/>
            </a:pPr>
            <a:endParaRPr lang="en-GB" altLang="en-US" sz="1800" dirty="0">
              <a:ea typeface="+mn-ea"/>
            </a:endParaRPr>
          </a:p>
          <a:p>
            <a:pPr marL="0" indent="0">
              <a:buFont typeface="Symbol" panose="05050102010706020507" pitchFamily="18" charset="2"/>
              <a:buNone/>
              <a:defRPr/>
            </a:pPr>
            <a:endParaRPr lang="en-GB" altLang="en-US" dirty="0" smtClean="0">
              <a:ea typeface="+mn-ea"/>
            </a:endParaRPr>
          </a:p>
        </p:txBody>
      </p:sp>
    </p:spTree>
    <p:extLst>
      <p:ext uri="{BB962C8B-B14F-4D97-AF65-F5344CB8AC3E}">
        <p14:creationId xmlns:p14="http://schemas.microsoft.com/office/powerpoint/2010/main" val="364324832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687</TotalTime>
  <Words>2122</Words>
  <Application>Microsoft Office PowerPoint</Application>
  <PresentationFormat>On-screen Show (4:3)</PresentationFormat>
  <Paragraphs>182</Paragraphs>
  <Slides>31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ＭＳ Ｐゴシック</vt:lpstr>
      <vt:lpstr>Arial</vt:lpstr>
      <vt:lpstr>Calibri</vt:lpstr>
      <vt:lpstr>Calibri Light</vt:lpstr>
      <vt:lpstr>Courier New</vt:lpstr>
      <vt:lpstr>Symbol</vt:lpstr>
      <vt:lpstr>Retrospect</vt:lpstr>
      <vt:lpstr>Global Youth Work </vt:lpstr>
      <vt:lpstr>Aims: to Explore</vt:lpstr>
      <vt:lpstr>What is Global Youth Work? </vt:lpstr>
      <vt:lpstr>Global Youth Work Gwaith Ieuenctid Byd-eang</vt:lpstr>
      <vt:lpstr>Consider the following </vt:lpstr>
      <vt:lpstr>PowerPoint Presentation</vt:lpstr>
      <vt:lpstr>PowerPoint Presentation</vt:lpstr>
      <vt:lpstr>Personal Issues Materion Personol</vt:lpstr>
      <vt:lpstr>DEA  Research (1995) </vt:lpstr>
      <vt:lpstr>Why youth perceived to be limited? </vt:lpstr>
      <vt:lpstr>Why youth are powerful? Pam mae pobl ifanc yn rymus?</vt:lpstr>
      <vt:lpstr>10 key principles of |Global Youth Work </vt:lpstr>
      <vt:lpstr>10 key principles of |Global Youth Work </vt:lpstr>
      <vt:lpstr>Group Activity </vt:lpstr>
      <vt:lpstr>PowerPoint Presentation</vt:lpstr>
      <vt:lpstr>Examples of activities</vt:lpstr>
      <vt:lpstr>Breakfast Brecwast</vt:lpstr>
      <vt:lpstr>PowerPoint Presentation</vt:lpstr>
      <vt:lpstr>Your food is global  Bwyd Byd-eang</vt:lpstr>
      <vt:lpstr>The Coffee Chain Game (Oxfam)</vt:lpstr>
      <vt:lpstr>The Coffee Chain Game (Oxfam)</vt:lpstr>
      <vt:lpstr>Coffee Trail Llwybr Coffi</vt:lpstr>
      <vt:lpstr>Critical Understandings </vt:lpstr>
      <vt:lpstr>ESDGC in youth work </vt:lpstr>
      <vt:lpstr>Role of youth work practitioner </vt:lpstr>
      <vt:lpstr>Difficult to engage </vt:lpstr>
      <vt:lpstr>Themes </vt:lpstr>
      <vt:lpstr>Starting Points </vt:lpstr>
      <vt:lpstr>PowerPoint Presentation</vt:lpstr>
      <vt:lpstr>Feedback Adborth</vt:lpstr>
      <vt:lpstr>Llyfryddiaeth Bibliography</vt:lpstr>
    </vt:vector>
  </TitlesOfParts>
  <Company>Private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Origins of Sustainability Tarddiadau Cynaliadwyedd</dc:title>
  <dc:creator>Dolan Thomas</dc:creator>
  <cp:lastModifiedBy>Nicola Welton</cp:lastModifiedBy>
  <cp:revision>55</cp:revision>
  <cp:lastPrinted>2015-03-05T16:38:27Z</cp:lastPrinted>
  <dcterms:created xsi:type="dcterms:W3CDTF">2015-01-19T16:43:38Z</dcterms:created>
  <dcterms:modified xsi:type="dcterms:W3CDTF">2020-03-06T12:33:03Z</dcterms:modified>
</cp:coreProperties>
</file>