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7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bar Hussain" userId="4e78745d-618b-46ed-ab34-074ad03cc90d" providerId="ADAL" clId="{1191E306-B703-4CC7-8E76-30CBEFD56D14}"/>
    <pc:docChg chg="undo custSel modSld">
      <pc:chgData name="Babar Hussain" userId="4e78745d-618b-46ed-ab34-074ad03cc90d" providerId="ADAL" clId="{1191E306-B703-4CC7-8E76-30CBEFD56D14}" dt="2022-07-18T14:18:23.802" v="5086" actId="1076"/>
      <pc:docMkLst>
        <pc:docMk/>
      </pc:docMkLst>
      <pc:sldChg chg="addSp delSp modSp mod">
        <pc:chgData name="Babar Hussain" userId="4e78745d-618b-46ed-ab34-074ad03cc90d" providerId="ADAL" clId="{1191E306-B703-4CC7-8E76-30CBEFD56D14}" dt="2022-07-18T14:18:23.802" v="5086" actId="1076"/>
        <pc:sldMkLst>
          <pc:docMk/>
          <pc:sldMk cId="2046033714" sldId="256"/>
        </pc:sldMkLst>
        <pc:spChg chg="mod">
          <ac:chgData name="Babar Hussain" userId="4e78745d-618b-46ed-ab34-074ad03cc90d" providerId="ADAL" clId="{1191E306-B703-4CC7-8E76-30CBEFD56D14}" dt="2022-07-18T14:15:25.719" v="5075" actId="27636"/>
          <ac:spMkLst>
            <pc:docMk/>
            <pc:sldMk cId="2046033714" sldId="256"/>
            <ac:spMk id="2" creationId="{2850CE90-B9F8-F9E2-572C-EEEFB4E9CF0B}"/>
          </ac:spMkLst>
        </pc:spChg>
        <pc:spChg chg="mod">
          <ac:chgData name="Babar Hussain" userId="4e78745d-618b-46ed-ab34-074ad03cc90d" providerId="ADAL" clId="{1191E306-B703-4CC7-8E76-30CBEFD56D14}" dt="2022-07-18T14:15:36.507" v="5076" actId="1076"/>
          <ac:spMkLst>
            <pc:docMk/>
            <pc:sldMk cId="2046033714" sldId="256"/>
            <ac:spMk id="3" creationId="{FD757A54-C66D-CE68-56FD-8D7922E28902}"/>
          </ac:spMkLst>
        </pc:spChg>
        <pc:spChg chg="add del mod">
          <ac:chgData name="Babar Hussain" userId="4e78745d-618b-46ed-ab34-074ad03cc90d" providerId="ADAL" clId="{1191E306-B703-4CC7-8E76-30CBEFD56D14}" dt="2022-07-18T12:16:03.632" v="2830" actId="478"/>
          <ac:spMkLst>
            <pc:docMk/>
            <pc:sldMk cId="2046033714" sldId="256"/>
            <ac:spMk id="4" creationId="{93E8A59D-82E9-0027-138E-C35560BB8F9D}"/>
          </ac:spMkLst>
        </pc:spChg>
        <pc:spChg chg="add mod">
          <ac:chgData name="Babar Hussain" userId="4e78745d-618b-46ed-ab34-074ad03cc90d" providerId="ADAL" clId="{1191E306-B703-4CC7-8E76-30CBEFD56D14}" dt="2022-07-18T14:15:10.653" v="5073" actId="1076"/>
          <ac:spMkLst>
            <pc:docMk/>
            <pc:sldMk cId="2046033714" sldId="256"/>
            <ac:spMk id="7" creationId="{D20B4D47-22F3-8FAD-3E41-1F21AE61E640}"/>
          </ac:spMkLst>
        </pc:spChg>
        <pc:spChg chg="add mod">
          <ac:chgData name="Babar Hussain" userId="4e78745d-618b-46ed-ab34-074ad03cc90d" providerId="ADAL" clId="{1191E306-B703-4CC7-8E76-30CBEFD56D14}" dt="2022-07-18T14:14:57.022" v="5070" actId="1076"/>
          <ac:spMkLst>
            <pc:docMk/>
            <pc:sldMk cId="2046033714" sldId="256"/>
            <ac:spMk id="9" creationId="{10176B91-696A-D247-84D9-4F607B7DB4E1}"/>
          </ac:spMkLst>
        </pc:spChg>
        <pc:spChg chg="add">
          <ac:chgData name="Babar Hussain" userId="4e78745d-618b-46ed-ab34-074ad03cc90d" providerId="ADAL" clId="{1191E306-B703-4CC7-8E76-30CBEFD56D14}" dt="2022-07-18T10:53:54.371" v="1439" actId="767"/>
          <ac:spMkLst>
            <pc:docMk/>
            <pc:sldMk cId="2046033714" sldId="256"/>
            <ac:spMk id="10" creationId="{0B7685C8-296A-439B-4096-1F8A745CC76C}"/>
          </ac:spMkLst>
        </pc:spChg>
        <pc:spChg chg="add del mod">
          <ac:chgData name="Babar Hussain" userId="4e78745d-618b-46ed-ab34-074ad03cc90d" providerId="ADAL" clId="{1191E306-B703-4CC7-8E76-30CBEFD56D14}" dt="2022-07-18T13:31:29.912" v="4155" actId="478"/>
          <ac:spMkLst>
            <pc:docMk/>
            <pc:sldMk cId="2046033714" sldId="256"/>
            <ac:spMk id="11" creationId="{F7BB57B1-23C9-F811-E880-9C0D5683CC4E}"/>
          </ac:spMkLst>
        </pc:spChg>
        <pc:spChg chg="add mod">
          <ac:chgData name="Babar Hussain" userId="4e78745d-618b-46ed-ab34-074ad03cc90d" providerId="ADAL" clId="{1191E306-B703-4CC7-8E76-30CBEFD56D14}" dt="2022-07-18T14:15:05.759" v="5072" actId="1076"/>
          <ac:spMkLst>
            <pc:docMk/>
            <pc:sldMk cId="2046033714" sldId="256"/>
            <ac:spMk id="12" creationId="{7BC1F123-9936-3455-816E-AA0F0D7D8459}"/>
          </ac:spMkLst>
        </pc:spChg>
        <pc:spChg chg="add mod">
          <ac:chgData name="Babar Hussain" userId="4e78745d-618b-46ed-ab34-074ad03cc90d" providerId="ADAL" clId="{1191E306-B703-4CC7-8E76-30CBEFD56D14}" dt="2022-07-18T14:17:33.008" v="5085" actId="20577"/>
          <ac:spMkLst>
            <pc:docMk/>
            <pc:sldMk cId="2046033714" sldId="256"/>
            <ac:spMk id="13" creationId="{F2E0CED2-766F-751A-BF46-5E0B7006AEA1}"/>
          </ac:spMkLst>
        </pc:spChg>
        <pc:spChg chg="add mod">
          <ac:chgData name="Babar Hussain" userId="4e78745d-618b-46ed-ab34-074ad03cc90d" providerId="ADAL" clId="{1191E306-B703-4CC7-8E76-30CBEFD56D14}" dt="2022-07-18T14:15:42.689" v="5077" actId="1076"/>
          <ac:spMkLst>
            <pc:docMk/>
            <pc:sldMk cId="2046033714" sldId="256"/>
            <ac:spMk id="14" creationId="{E8FB5750-BF06-3E7C-4186-B67AA517A6A3}"/>
          </ac:spMkLst>
        </pc:spChg>
        <pc:spChg chg="add mod">
          <ac:chgData name="Babar Hussain" userId="4e78745d-618b-46ed-ab34-074ad03cc90d" providerId="ADAL" clId="{1191E306-B703-4CC7-8E76-30CBEFD56D14}" dt="2022-07-18T14:14:48.888" v="5069" actId="20577"/>
          <ac:spMkLst>
            <pc:docMk/>
            <pc:sldMk cId="2046033714" sldId="256"/>
            <ac:spMk id="15" creationId="{A73CB0BB-C21F-3406-42FA-A9D606EAA591}"/>
          </ac:spMkLst>
        </pc:spChg>
        <pc:picChg chg="add del mod">
          <ac:chgData name="Babar Hussain" userId="4e78745d-618b-46ed-ab34-074ad03cc90d" providerId="ADAL" clId="{1191E306-B703-4CC7-8E76-30CBEFD56D14}" dt="2022-07-18T10:55:02.494" v="1450" actId="478"/>
          <ac:picMkLst>
            <pc:docMk/>
            <pc:sldMk cId="2046033714" sldId="256"/>
            <ac:picMk id="6" creationId="{03786906-EEC1-9BC8-D737-C290E2E8343A}"/>
          </ac:picMkLst>
        </pc:picChg>
        <pc:picChg chg="mod">
          <ac:chgData name="Babar Hussain" userId="4e78745d-618b-46ed-ab34-074ad03cc90d" providerId="ADAL" clId="{1191E306-B703-4CC7-8E76-30CBEFD56D14}" dt="2022-07-18T14:18:23.802" v="5086" actId="1076"/>
          <ac:picMkLst>
            <pc:docMk/>
            <pc:sldMk cId="2046033714" sldId="256"/>
            <ac:picMk id="8" creationId="{395C3324-EA89-6781-BE14-E411DDA237E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7/18/2022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5630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7/18/2022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0601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7/18/2022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23040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7/18/2022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58860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7/18/2022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763131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7/18/2022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49095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7/18/2022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009912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7/18/2022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68949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7/18/2022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23445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7/18/2022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148103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7/18/2022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5869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7/18/2022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71196457"/>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rawpixel.com/image/536151/premium-photo-image-years-old-activity-adorab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12">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8" name="Picture 7" descr="A group of children playing with toys&#10;&#10;Description automatically generated with low confidence">
            <a:extLst>
              <a:ext uri="{FF2B5EF4-FFF2-40B4-BE49-F238E27FC236}">
                <a16:creationId xmlns:a16="http://schemas.microsoft.com/office/drawing/2014/main" id="{395C3324-EA89-6781-BE14-E411DDA237E3}"/>
              </a:ext>
            </a:extLst>
          </p:cNvPr>
          <p:cNvPicPr>
            <a:picLocks noChangeAspect="1"/>
          </p:cNvPicPr>
          <p:nvPr/>
        </p:nvPicPr>
        <p:blipFill rotWithShape="1">
          <a:blip r:embed="rId2">
            <a:alphaModFix amt="50000"/>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r="-1" b="23967"/>
          <a:stretch/>
        </p:blipFill>
        <p:spPr>
          <a:xfrm>
            <a:off x="3068" y="23849"/>
            <a:ext cx="12188932" cy="6857990"/>
          </a:xfrm>
          <a:prstGeom prst="rect">
            <a:avLst/>
          </a:prstGeom>
        </p:spPr>
      </p:pic>
      <p:sp>
        <p:nvSpPr>
          <p:cNvPr id="2" name="Title 1">
            <a:extLst>
              <a:ext uri="{FF2B5EF4-FFF2-40B4-BE49-F238E27FC236}">
                <a16:creationId xmlns:a16="http://schemas.microsoft.com/office/drawing/2014/main" id="{2850CE90-B9F8-F9E2-572C-EEEFB4E9CF0B}"/>
              </a:ext>
            </a:extLst>
          </p:cNvPr>
          <p:cNvSpPr>
            <a:spLocks noGrp="1"/>
          </p:cNvSpPr>
          <p:nvPr>
            <p:ph type="ctrTitle"/>
          </p:nvPr>
        </p:nvSpPr>
        <p:spPr>
          <a:xfrm>
            <a:off x="3068" y="11668"/>
            <a:ext cx="12188932" cy="611230"/>
          </a:xfrm>
        </p:spPr>
        <p:txBody>
          <a:bodyPr>
            <a:normAutofit fontScale="90000"/>
          </a:bodyPr>
          <a:lstStyle/>
          <a:p>
            <a:pPr algn="ctr"/>
            <a:r>
              <a:rPr lang="en-GB" dirty="0">
                <a:solidFill>
                  <a:srgbClr val="FFFFFF"/>
                </a:solidFill>
              </a:rPr>
              <a:t>Tiny Swans Early Years Nursery</a:t>
            </a:r>
          </a:p>
        </p:txBody>
      </p:sp>
      <p:sp>
        <p:nvSpPr>
          <p:cNvPr id="3" name="Subtitle 2">
            <a:extLst>
              <a:ext uri="{FF2B5EF4-FFF2-40B4-BE49-F238E27FC236}">
                <a16:creationId xmlns:a16="http://schemas.microsoft.com/office/drawing/2014/main" id="{FD757A54-C66D-CE68-56FD-8D7922E28902}"/>
              </a:ext>
            </a:extLst>
          </p:cNvPr>
          <p:cNvSpPr>
            <a:spLocks noGrp="1"/>
          </p:cNvSpPr>
          <p:nvPr>
            <p:ph type="subTitle" idx="1"/>
          </p:nvPr>
        </p:nvSpPr>
        <p:spPr>
          <a:xfrm>
            <a:off x="223757" y="644494"/>
            <a:ext cx="4396478" cy="1624410"/>
          </a:xfrm>
          <a:ln>
            <a:solidFill>
              <a:srgbClr val="FFFF00"/>
            </a:solidFill>
          </a:ln>
        </p:spPr>
        <p:txBody>
          <a:bodyPr>
            <a:normAutofit fontScale="25000" lnSpcReduction="20000"/>
          </a:bodyPr>
          <a:lstStyle/>
          <a:p>
            <a:pPr algn="just"/>
            <a:r>
              <a:rPr lang="en-GB" sz="3600" b="1" u="sng" dirty="0">
                <a:solidFill>
                  <a:srgbClr val="FFFF00"/>
                </a:solidFill>
                <a:latin typeface="Times New Roman" panose="02020603050405020304" pitchFamily="18" charset="0"/>
                <a:cs typeface="Times New Roman" panose="02020603050405020304" pitchFamily="18" charset="0"/>
              </a:rPr>
              <a:t>Introduction  </a:t>
            </a:r>
          </a:p>
          <a:p>
            <a:pPr algn="just"/>
            <a:r>
              <a:rPr lang="en-GB" sz="3600" dirty="0">
                <a:solidFill>
                  <a:srgbClr val="FFFFFF"/>
                </a:solidFill>
                <a:latin typeface="Times New Roman" panose="02020603050405020304" pitchFamily="18" charset="0"/>
                <a:cs typeface="Times New Roman" panose="02020603050405020304" pitchFamily="18" charset="0"/>
              </a:rPr>
              <a:t>A business plan has been done to help </a:t>
            </a:r>
            <a:r>
              <a:rPr lang="en-GB" sz="3600" dirty="0" err="1">
                <a:solidFill>
                  <a:srgbClr val="FFFFFF"/>
                </a:solidFill>
                <a:latin typeface="Times New Roman" panose="02020603050405020304" pitchFamily="18" charset="0"/>
                <a:cs typeface="Times New Roman" panose="02020603050405020304" pitchFamily="18" charset="0"/>
              </a:rPr>
              <a:t>analyze</a:t>
            </a:r>
            <a:r>
              <a:rPr lang="en-GB" sz="3600" dirty="0">
                <a:solidFill>
                  <a:srgbClr val="FFFFFF"/>
                </a:solidFill>
                <a:latin typeface="Times New Roman" panose="02020603050405020304" pitchFamily="18" charset="0"/>
                <a:cs typeface="Times New Roman" panose="02020603050405020304" pitchFamily="18" charset="0"/>
              </a:rPr>
              <a:t> what customers need. A business plan is very important for a business it can help a business to:</a:t>
            </a:r>
          </a:p>
          <a:p>
            <a:pPr algn="just"/>
            <a:r>
              <a:rPr lang="en-GB" sz="3600" dirty="0">
                <a:solidFill>
                  <a:srgbClr val="FFFFFF"/>
                </a:solidFill>
                <a:latin typeface="Times New Roman" panose="02020603050405020304" pitchFamily="18" charset="0"/>
                <a:cs typeface="Times New Roman" panose="02020603050405020304" pitchFamily="18" charset="0"/>
              </a:rPr>
              <a:t>-have a clear insight on how to achieve their goals and what resources are needed.</a:t>
            </a:r>
          </a:p>
          <a:p>
            <a:pPr marL="171450" indent="-171450" algn="just">
              <a:buFontTx/>
              <a:buChar char="-"/>
            </a:pPr>
            <a:r>
              <a:rPr lang="en-GB" sz="3600" dirty="0">
                <a:solidFill>
                  <a:srgbClr val="FFFFFF"/>
                </a:solidFill>
                <a:latin typeface="Times New Roman" panose="02020603050405020304" pitchFamily="18" charset="0"/>
                <a:cs typeface="Times New Roman" panose="02020603050405020304" pitchFamily="18" charset="0"/>
              </a:rPr>
              <a:t>Set out a clear timeline of when an organization can expect to achieve its goals.</a:t>
            </a:r>
          </a:p>
          <a:p>
            <a:pPr marL="171450" indent="-171450" algn="just">
              <a:buFontTx/>
              <a:buChar char="-"/>
            </a:pPr>
            <a:r>
              <a:rPr lang="en-GB" sz="3600" dirty="0">
                <a:solidFill>
                  <a:srgbClr val="FFFFFF"/>
                </a:solidFill>
                <a:latin typeface="Times New Roman" panose="02020603050405020304" pitchFamily="18" charset="0"/>
                <a:cs typeface="Times New Roman" panose="02020603050405020304" pitchFamily="18" charset="0"/>
              </a:rPr>
              <a:t>Check the viability of the business before investing money and time into it. </a:t>
            </a:r>
          </a:p>
          <a:p>
            <a:pPr marL="171450" indent="-171450" algn="just">
              <a:buFontTx/>
              <a:buChar char="-"/>
            </a:pPr>
            <a:r>
              <a:rPr lang="en-GB" sz="3600" dirty="0">
                <a:solidFill>
                  <a:srgbClr val="FFFFFF"/>
                </a:solidFill>
                <a:latin typeface="Times New Roman" panose="02020603050405020304" pitchFamily="18" charset="0"/>
                <a:cs typeface="Times New Roman" panose="02020603050405020304" pitchFamily="18" charset="0"/>
              </a:rPr>
              <a:t>The business plan that will that has been chosen is early years Nursery.</a:t>
            </a:r>
          </a:p>
          <a:p>
            <a:pPr marL="171450" indent="-171450" algn="just">
              <a:buFontTx/>
              <a:buChar char="-"/>
            </a:pPr>
            <a:endParaRPr lang="en-GB" sz="3400" dirty="0">
              <a:solidFill>
                <a:srgbClr val="FFFFFF"/>
              </a:solidFill>
              <a:latin typeface="Times New Roman" panose="02020603050405020304" pitchFamily="18" charset="0"/>
              <a:cs typeface="Times New Roman" panose="02020603050405020304" pitchFamily="18" charset="0"/>
            </a:endParaRPr>
          </a:p>
          <a:p>
            <a:pPr marL="571500" indent="-571500" algn="just">
              <a:buFontTx/>
              <a:buChar char="-"/>
            </a:pPr>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algn="just"/>
            <a:endParaRPr lang="en-GB" sz="4400" dirty="0">
              <a:solidFill>
                <a:srgbClr val="FF0000"/>
              </a:solidFill>
              <a:latin typeface="Times New Roman" panose="02020603050405020304" pitchFamily="18" charset="0"/>
              <a:cs typeface="Times New Roman" panose="02020603050405020304" pitchFamily="18" charset="0"/>
            </a:endParaRPr>
          </a:p>
          <a:p>
            <a:pPr marL="171450" indent="-171450" algn="just">
              <a:buFontTx/>
              <a:buChar char="-"/>
            </a:pPr>
            <a:endParaRPr lang="en-GB" sz="3400" dirty="0">
              <a:solidFill>
                <a:srgbClr val="FFFFFF"/>
              </a:solidFill>
              <a:latin typeface="Times New Roman" panose="02020603050405020304" pitchFamily="18" charset="0"/>
              <a:cs typeface="Times New Roman" panose="02020603050405020304" pitchFamily="18" charset="0"/>
            </a:endParaRPr>
          </a:p>
          <a:p>
            <a:pPr marL="171450" indent="-171450" algn="just">
              <a:buFontTx/>
              <a:buChar char="-"/>
            </a:pPr>
            <a:br>
              <a:rPr lang="en-GB" dirty="0">
                <a:solidFill>
                  <a:srgbClr val="FFFFFF"/>
                </a:solidFill>
                <a:latin typeface="Times New Roman" panose="02020603050405020304" pitchFamily="18" charset="0"/>
                <a:cs typeface="Times New Roman" panose="02020603050405020304" pitchFamily="18" charset="0"/>
              </a:rPr>
            </a:br>
            <a:endParaRPr lang="en-GB" dirty="0">
              <a:solidFill>
                <a:srgbClr val="FFFFFF"/>
              </a:solidFill>
              <a:latin typeface="Times New Roman" panose="02020603050405020304" pitchFamily="18" charset="0"/>
              <a:cs typeface="Times New Roman" panose="02020603050405020304" pitchFamily="18" charset="0"/>
            </a:endParaRPr>
          </a:p>
          <a:p>
            <a:pPr marL="171450" indent="-171450">
              <a:buFontTx/>
              <a:buChar char="-"/>
            </a:pPr>
            <a:endParaRPr lang="en-GB" sz="1200" dirty="0">
              <a:solidFill>
                <a:srgbClr val="FFFFFF"/>
              </a:solidFill>
              <a:latin typeface="Times New Roman" panose="02020603050405020304" pitchFamily="18" charset="0"/>
              <a:cs typeface="Times New Roman" panose="02020603050405020304" pitchFamily="18" charset="0"/>
            </a:endParaRPr>
          </a:p>
        </p:txBody>
      </p:sp>
      <p:grpSp>
        <p:nvGrpSpPr>
          <p:cNvPr id="24"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6"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8"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1"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3" name="Freeform: Shape 22">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5" name="Group 24">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6" name="Freeform: Shape 25">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Freeform: Shape 27">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D20B4D47-22F3-8FAD-3E41-1F21AE61E640}"/>
              </a:ext>
            </a:extLst>
          </p:cNvPr>
          <p:cNvSpPr txBox="1"/>
          <p:nvPr/>
        </p:nvSpPr>
        <p:spPr>
          <a:xfrm>
            <a:off x="5463506" y="2750704"/>
            <a:ext cx="4164164" cy="3862596"/>
          </a:xfrm>
          <a:prstGeom prst="rect">
            <a:avLst/>
          </a:prstGeom>
          <a:noFill/>
          <a:ln>
            <a:solidFill>
              <a:srgbClr val="00B0F0"/>
            </a:solidFill>
          </a:ln>
        </p:spPr>
        <p:txBody>
          <a:bodyPr wrap="square" rtlCol="0">
            <a:spAutoFit/>
          </a:bodyPr>
          <a:lstStyle/>
          <a:p>
            <a:pPr algn="just"/>
            <a:r>
              <a:rPr lang="en-GB" sz="900" b="1" u="sng" dirty="0">
                <a:solidFill>
                  <a:srgbClr val="00B0F0"/>
                </a:solidFill>
                <a:latin typeface="Times New Roman" panose="02020603050405020304" pitchFamily="18" charset="0"/>
                <a:cs typeface="Times New Roman" panose="02020603050405020304" pitchFamily="18" charset="0"/>
              </a:rPr>
              <a:t>Porters five Forces</a:t>
            </a:r>
          </a:p>
          <a:p>
            <a:r>
              <a:rPr lang="en-GB" sz="900" u="sng" dirty="0">
                <a:solidFill>
                  <a:schemeClr val="bg1"/>
                </a:solidFill>
                <a:latin typeface="Times New Roman" panose="02020603050405020304" pitchFamily="18" charset="0"/>
                <a:cs typeface="Times New Roman" panose="02020603050405020304" pitchFamily="18" charset="0"/>
              </a:rPr>
              <a:t>Competitive Rivalry </a:t>
            </a:r>
          </a:p>
          <a:p>
            <a:r>
              <a:rPr lang="en-GB" sz="900" dirty="0">
                <a:solidFill>
                  <a:schemeClr val="bg1"/>
                </a:solidFill>
                <a:latin typeface="Times New Roman" panose="02020603050405020304" pitchFamily="18" charset="0"/>
                <a:cs typeface="Times New Roman" panose="02020603050405020304" pitchFamily="18" charset="0"/>
              </a:rPr>
              <a:t>There may be a rivalry therefore it is important to make sure when opening the business that the prices are set to a competitive rate so any competitors may be driven away. The other thing that can be done to ensure there is no competitive rivalry is: </a:t>
            </a:r>
          </a:p>
          <a:p>
            <a:r>
              <a:rPr lang="en-GB" sz="900" dirty="0">
                <a:solidFill>
                  <a:schemeClr val="bg1"/>
                </a:solidFill>
                <a:latin typeface="Times New Roman" panose="02020603050405020304" pitchFamily="18" charset="0"/>
                <a:cs typeface="Times New Roman" panose="02020603050405020304" pitchFamily="18" charset="0"/>
              </a:rPr>
              <a:t>	- to do something different</a:t>
            </a:r>
          </a:p>
          <a:p>
            <a:r>
              <a:rPr lang="en-GB" sz="900" dirty="0">
                <a:solidFill>
                  <a:schemeClr val="bg1"/>
                </a:solidFill>
                <a:latin typeface="Times New Roman" panose="02020603050405020304" pitchFamily="18" charset="0"/>
                <a:cs typeface="Times New Roman" panose="02020603050405020304" pitchFamily="18" charset="0"/>
              </a:rPr>
              <a:t>	- to collaborate with existing competitors to take over more of the market size instead of competing for a small market.</a:t>
            </a:r>
          </a:p>
          <a:p>
            <a:r>
              <a:rPr lang="en-GB" sz="900" u="sng" dirty="0">
                <a:solidFill>
                  <a:schemeClr val="bg1"/>
                </a:solidFill>
                <a:latin typeface="Times New Roman" panose="02020603050405020304" pitchFamily="18" charset="0"/>
                <a:cs typeface="Times New Roman" panose="02020603050405020304" pitchFamily="18" charset="0"/>
              </a:rPr>
              <a:t>Threats of New Entrants</a:t>
            </a:r>
          </a:p>
          <a:p>
            <a:r>
              <a:rPr lang="en-GB" sz="900" dirty="0">
                <a:solidFill>
                  <a:schemeClr val="bg1"/>
                </a:solidFill>
                <a:latin typeface="Times New Roman" panose="02020603050405020304" pitchFamily="18" charset="0"/>
                <a:cs typeface="Times New Roman" panose="02020603050405020304" pitchFamily="18" charset="0"/>
              </a:rPr>
              <a:t>The threat of new entrants may be a positive thing as it may show you new ways of doing things.  The Nursery that is being opened can make sure new entrants don’t have too much impact on the business by:</a:t>
            </a:r>
          </a:p>
          <a:p>
            <a:pPr marL="171450" indent="-171450">
              <a:buFontTx/>
              <a:buChar char="-"/>
            </a:pPr>
            <a:r>
              <a:rPr lang="en-GB" sz="900" dirty="0">
                <a:solidFill>
                  <a:schemeClr val="bg1"/>
                </a:solidFill>
                <a:latin typeface="Times New Roman" panose="02020603050405020304" pitchFamily="18" charset="0"/>
                <a:cs typeface="Times New Roman" panose="02020603050405020304" pitchFamily="18" charset="0"/>
              </a:rPr>
              <a:t>Thinking ahead, by providing new products and services.</a:t>
            </a:r>
          </a:p>
          <a:p>
            <a:pPr marL="171450" indent="-171450">
              <a:buFontTx/>
              <a:buChar char="-"/>
            </a:pPr>
            <a:r>
              <a:rPr lang="en-GB" sz="900" dirty="0">
                <a:solidFill>
                  <a:schemeClr val="bg1"/>
                </a:solidFill>
                <a:latin typeface="Times New Roman" panose="02020603050405020304" pitchFamily="18" charset="0"/>
                <a:cs typeface="Times New Roman" panose="02020603050405020304" pitchFamily="18" charset="0"/>
              </a:rPr>
              <a:t>Reducing the price </a:t>
            </a:r>
          </a:p>
          <a:p>
            <a:r>
              <a:rPr lang="en-GB" sz="900" b="1" u="sng" dirty="0">
                <a:solidFill>
                  <a:schemeClr val="bg1"/>
                </a:solidFill>
                <a:latin typeface="Times New Roman" panose="02020603050405020304" pitchFamily="18" charset="0"/>
                <a:cs typeface="Times New Roman" panose="02020603050405020304" pitchFamily="18" charset="0"/>
              </a:rPr>
              <a:t>Bargaining Power of Supplies</a:t>
            </a:r>
          </a:p>
          <a:p>
            <a:r>
              <a:rPr lang="en-GB" sz="900" dirty="0">
                <a:solidFill>
                  <a:schemeClr val="bg1"/>
                </a:solidFill>
                <a:latin typeface="Times New Roman" panose="02020603050405020304" pitchFamily="18" charset="0"/>
                <a:cs typeface="Times New Roman" panose="02020603050405020304" pitchFamily="18" charset="0"/>
              </a:rPr>
              <a:t>-Make sure all materials are bought from the cheapest place possible without compromising on quality.</a:t>
            </a:r>
          </a:p>
          <a:p>
            <a:r>
              <a:rPr lang="en-GB" sz="900" dirty="0">
                <a:solidFill>
                  <a:schemeClr val="bg1"/>
                </a:solidFill>
                <a:latin typeface="Times New Roman" panose="02020603050405020304" pitchFamily="18" charset="0"/>
                <a:cs typeface="Times New Roman" panose="02020603050405020304" pitchFamily="18" charset="0"/>
              </a:rPr>
              <a:t>- Buying from different suppliers not only one.</a:t>
            </a:r>
          </a:p>
          <a:p>
            <a:r>
              <a:rPr lang="en-GB" sz="900" b="1" dirty="0">
                <a:solidFill>
                  <a:schemeClr val="bg1"/>
                </a:solidFill>
                <a:latin typeface="Times New Roman" panose="02020603050405020304" pitchFamily="18" charset="0"/>
                <a:cs typeface="Times New Roman" panose="02020603050405020304" pitchFamily="18" charset="0"/>
              </a:rPr>
              <a:t> </a:t>
            </a:r>
            <a:r>
              <a:rPr lang="en-GB" sz="900" b="1" u="sng" dirty="0">
                <a:solidFill>
                  <a:schemeClr val="bg1"/>
                </a:solidFill>
                <a:latin typeface="Times New Roman" panose="02020603050405020304" pitchFamily="18" charset="0"/>
                <a:cs typeface="Times New Roman" panose="02020603050405020304" pitchFamily="18" charset="0"/>
              </a:rPr>
              <a:t>Bargaining Power of buyers</a:t>
            </a:r>
          </a:p>
          <a:p>
            <a:r>
              <a:rPr lang="en-GB" sz="900" dirty="0">
                <a:solidFill>
                  <a:schemeClr val="bg1"/>
                </a:solidFill>
                <a:latin typeface="Times New Roman" panose="02020603050405020304" pitchFamily="18" charset="0"/>
                <a:cs typeface="Times New Roman" panose="02020603050405020304" pitchFamily="18" charset="0"/>
              </a:rPr>
              <a:t>The buyer wants the best they can get for their money and will bargain to get the best value they can for their money. </a:t>
            </a:r>
          </a:p>
          <a:p>
            <a:pPr marL="171450" indent="-171450">
              <a:buFontTx/>
              <a:buChar char="-"/>
            </a:pPr>
            <a:r>
              <a:rPr lang="en-GB" sz="900" dirty="0">
                <a:solidFill>
                  <a:schemeClr val="bg1"/>
                </a:solidFill>
                <a:latin typeface="Times New Roman" panose="02020603050405020304" pitchFamily="18" charset="0"/>
                <a:cs typeface="Times New Roman" panose="02020603050405020304" pitchFamily="18" charset="0"/>
              </a:rPr>
              <a:t>Parents may try to give least possible fees</a:t>
            </a:r>
          </a:p>
          <a:p>
            <a:r>
              <a:rPr lang="en-GB" sz="900" dirty="0">
                <a:solidFill>
                  <a:schemeClr val="bg1"/>
                </a:solidFill>
                <a:latin typeface="Times New Roman" panose="02020603050405020304" pitchFamily="18" charset="0"/>
                <a:cs typeface="Times New Roman" panose="02020603050405020304" pitchFamily="18" charset="0"/>
              </a:rPr>
              <a:t>-The parents may ask for discounts</a:t>
            </a:r>
          </a:p>
          <a:p>
            <a:r>
              <a:rPr lang="en-GB" sz="900" b="1" u="sng" dirty="0">
                <a:solidFill>
                  <a:schemeClr val="bg1"/>
                </a:solidFill>
                <a:latin typeface="Times New Roman" panose="02020603050405020304" pitchFamily="18" charset="0"/>
                <a:cs typeface="Times New Roman" panose="02020603050405020304" pitchFamily="18" charset="0"/>
              </a:rPr>
              <a:t>Threats of industry newcomers</a:t>
            </a:r>
          </a:p>
          <a:p>
            <a:r>
              <a:rPr lang="en-GB" sz="900" dirty="0">
                <a:solidFill>
                  <a:schemeClr val="bg1"/>
                </a:solidFill>
                <a:latin typeface="Times New Roman" panose="02020603050405020304" pitchFamily="18" charset="0"/>
                <a:cs typeface="Times New Roman" panose="02020603050405020304" pitchFamily="18" charset="0"/>
              </a:rPr>
              <a:t>There is a lot of threats that can effect the nursery they need to be able to keep up to date with existing and newcomers. </a:t>
            </a:r>
          </a:p>
          <a:p>
            <a:endParaRPr lang="en-GB" sz="11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0176B91-696A-D247-84D9-4F607B7DB4E1}"/>
              </a:ext>
            </a:extLst>
          </p:cNvPr>
          <p:cNvSpPr txBox="1"/>
          <p:nvPr/>
        </p:nvSpPr>
        <p:spPr>
          <a:xfrm>
            <a:off x="9798896" y="1198044"/>
            <a:ext cx="2112424" cy="2123658"/>
          </a:xfrm>
          <a:prstGeom prst="rect">
            <a:avLst/>
          </a:prstGeom>
          <a:noFill/>
          <a:ln>
            <a:solidFill>
              <a:srgbClr val="92D050"/>
            </a:solidFill>
          </a:ln>
        </p:spPr>
        <p:txBody>
          <a:bodyPr wrap="square" rtlCol="0">
            <a:spAutoFit/>
          </a:bodyPr>
          <a:lstStyle/>
          <a:p>
            <a:pPr algn="just"/>
            <a:r>
              <a:rPr lang="en-GB" sz="1100" b="1" u="sng" dirty="0">
                <a:solidFill>
                  <a:srgbClr val="92D050"/>
                </a:solidFill>
                <a:latin typeface="Times New Roman" panose="02020603050405020304" pitchFamily="18" charset="0"/>
                <a:cs typeface="Times New Roman" panose="02020603050405020304" pitchFamily="18" charset="0"/>
              </a:rPr>
              <a:t>Skills </a:t>
            </a:r>
          </a:p>
          <a:p>
            <a:pPr algn="just"/>
            <a:endParaRPr lang="en-GB" sz="1100" b="1" u="sng" dirty="0">
              <a:solidFill>
                <a:srgbClr val="92D050"/>
              </a:solidFill>
              <a:latin typeface="Times New Roman" panose="02020603050405020304" pitchFamily="18" charset="0"/>
              <a:cs typeface="Times New Roman" panose="02020603050405020304" pitchFamily="18" charset="0"/>
            </a:endParaRPr>
          </a:p>
          <a:p>
            <a:pPr algn="just"/>
            <a:r>
              <a:rPr lang="en-GB" sz="1100" dirty="0">
                <a:solidFill>
                  <a:schemeClr val="bg1"/>
                </a:solidFill>
                <a:latin typeface="Times New Roman" panose="02020603050405020304" pitchFamily="18" charset="0"/>
                <a:cs typeface="Times New Roman" panose="02020603050405020304" pitchFamily="18" charset="0"/>
              </a:rPr>
              <a:t>There are many skills required by the staff and management team to ensure the safe running of the business. Some include:</a:t>
            </a:r>
          </a:p>
          <a:p>
            <a:pPr algn="just"/>
            <a:r>
              <a:rPr lang="en-GB" sz="1100" dirty="0">
                <a:solidFill>
                  <a:schemeClr val="bg1"/>
                </a:solidFill>
                <a:latin typeface="Times New Roman" panose="02020603050405020304" pitchFamily="18" charset="0"/>
                <a:cs typeface="Times New Roman" panose="02020603050405020304" pitchFamily="18" charset="0"/>
              </a:rPr>
              <a:t>-good communication skills</a:t>
            </a:r>
          </a:p>
          <a:p>
            <a:pPr marL="171450" indent="-171450" algn="just">
              <a:buFontTx/>
              <a:buChar char="-"/>
            </a:pPr>
            <a:r>
              <a:rPr lang="en-GB" sz="1100" dirty="0">
                <a:solidFill>
                  <a:schemeClr val="bg1"/>
                </a:solidFill>
                <a:latin typeface="Times New Roman" panose="02020603050405020304" pitchFamily="18" charset="0"/>
                <a:cs typeface="Times New Roman" panose="02020603050405020304" pitchFamily="18" charset="0"/>
              </a:rPr>
              <a:t>Creative thinking</a:t>
            </a:r>
          </a:p>
          <a:p>
            <a:pPr marL="171450" indent="-171450" algn="just">
              <a:buFontTx/>
              <a:buChar char="-"/>
            </a:pPr>
            <a:r>
              <a:rPr lang="en-GB" sz="1100" dirty="0">
                <a:solidFill>
                  <a:schemeClr val="bg1"/>
                </a:solidFill>
                <a:latin typeface="Times New Roman" panose="02020603050405020304" pitchFamily="18" charset="0"/>
                <a:cs typeface="Times New Roman" panose="02020603050405020304" pitchFamily="18" charset="0"/>
              </a:rPr>
              <a:t>Planning and organising skills</a:t>
            </a:r>
          </a:p>
          <a:p>
            <a:pPr marL="171450" indent="-171450" algn="just">
              <a:buFontTx/>
              <a:buChar char="-"/>
            </a:pPr>
            <a:r>
              <a:rPr lang="en-GB" sz="1100" dirty="0">
                <a:solidFill>
                  <a:schemeClr val="bg1"/>
                </a:solidFill>
                <a:latin typeface="Times New Roman" panose="02020603050405020304" pitchFamily="18" charset="0"/>
                <a:cs typeface="Times New Roman" panose="02020603050405020304" pitchFamily="18" charset="0"/>
              </a:rPr>
              <a:t>Problem solving</a:t>
            </a:r>
          </a:p>
          <a:p>
            <a:pPr marL="171450" indent="-171450" algn="just">
              <a:buFontTx/>
              <a:buChar char="-"/>
            </a:pPr>
            <a:r>
              <a:rPr lang="en-GB" sz="1100" dirty="0">
                <a:solidFill>
                  <a:schemeClr val="bg1"/>
                </a:solidFill>
                <a:latin typeface="Times New Roman" panose="02020603050405020304" pitchFamily="18" charset="0"/>
                <a:cs typeface="Times New Roman" panose="02020603050405020304" pitchFamily="18" charset="0"/>
              </a:rPr>
              <a:t>Decision making </a:t>
            </a:r>
          </a:p>
          <a:p>
            <a:pPr marL="171450" indent="-171450" algn="just">
              <a:buFontTx/>
              <a:buChar char="-"/>
            </a:pPr>
            <a:r>
              <a:rPr lang="en-GB" sz="1100" dirty="0">
                <a:solidFill>
                  <a:schemeClr val="bg1"/>
                </a:solidFill>
                <a:latin typeface="Times New Roman" panose="02020603050405020304" pitchFamily="18" charset="0"/>
                <a:cs typeface="Times New Roman" panose="02020603050405020304" pitchFamily="18" charset="0"/>
              </a:rPr>
              <a:t>Compassion and empathy etc </a:t>
            </a:r>
          </a:p>
        </p:txBody>
      </p:sp>
      <p:sp>
        <p:nvSpPr>
          <p:cNvPr id="10" name="TextBox 9">
            <a:extLst>
              <a:ext uri="{FF2B5EF4-FFF2-40B4-BE49-F238E27FC236}">
                <a16:creationId xmlns:a16="http://schemas.microsoft.com/office/drawing/2014/main" id="{0B7685C8-296A-439B-4096-1F8A745CC76C}"/>
              </a:ext>
            </a:extLst>
          </p:cNvPr>
          <p:cNvSpPr txBox="1"/>
          <p:nvPr/>
        </p:nvSpPr>
        <p:spPr>
          <a:xfrm>
            <a:off x="5640404" y="2964581"/>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7BC1F123-9936-3455-816E-AA0F0D7D8459}"/>
              </a:ext>
            </a:extLst>
          </p:cNvPr>
          <p:cNvSpPr txBox="1"/>
          <p:nvPr/>
        </p:nvSpPr>
        <p:spPr>
          <a:xfrm>
            <a:off x="5763821" y="1035901"/>
            <a:ext cx="3927917" cy="1477328"/>
          </a:xfrm>
          <a:prstGeom prst="rect">
            <a:avLst/>
          </a:prstGeom>
          <a:noFill/>
          <a:ln>
            <a:solidFill>
              <a:srgbClr val="C00000"/>
            </a:solidFill>
          </a:ln>
        </p:spPr>
        <p:txBody>
          <a:bodyPr wrap="square" rtlCol="0">
            <a:spAutoFit/>
          </a:bodyPr>
          <a:lstStyle/>
          <a:p>
            <a:pPr algn="just"/>
            <a:r>
              <a:rPr lang="en-GB" sz="1000" b="1" u="sng" dirty="0">
                <a:solidFill>
                  <a:srgbClr val="FF0000"/>
                </a:solidFill>
                <a:latin typeface="Times New Roman" panose="02020603050405020304" pitchFamily="18" charset="0"/>
                <a:cs typeface="Times New Roman" panose="02020603050405020304" pitchFamily="18" charset="0"/>
              </a:rPr>
              <a:t>Target Market And advertising method</a:t>
            </a:r>
          </a:p>
          <a:p>
            <a:pPr algn="just"/>
            <a:endParaRPr lang="en-GB" sz="1000" b="1" u="sng" dirty="0">
              <a:solidFill>
                <a:srgbClr val="FF0000"/>
              </a:solidFill>
              <a:latin typeface="Times New Roman" panose="02020603050405020304" pitchFamily="18" charset="0"/>
              <a:cs typeface="Times New Roman" panose="02020603050405020304" pitchFamily="18" charset="0"/>
            </a:endParaRPr>
          </a:p>
          <a:p>
            <a:pPr algn="just"/>
            <a:r>
              <a:rPr lang="en-GB" sz="1000" dirty="0">
                <a:solidFill>
                  <a:schemeClr val="bg1"/>
                </a:solidFill>
                <a:latin typeface="Times New Roman" panose="02020603050405020304" pitchFamily="18" charset="0"/>
                <a:cs typeface="Times New Roman" panose="02020603050405020304" pitchFamily="18" charset="0"/>
              </a:rPr>
              <a:t> - The Target market would be double-income professional families with children aged 2-5 years old.</a:t>
            </a:r>
          </a:p>
          <a:p>
            <a:pPr algn="just"/>
            <a:r>
              <a:rPr lang="en-GB" sz="1000" dirty="0">
                <a:solidFill>
                  <a:schemeClr val="bg1"/>
                </a:solidFill>
                <a:latin typeface="Times New Roman" panose="02020603050405020304" pitchFamily="18" charset="0"/>
                <a:cs typeface="Times New Roman" panose="02020603050405020304" pitchFamily="18" charset="0"/>
              </a:rPr>
              <a:t>The marketing techniques that will be used make sure everyone knows about the nursery are: </a:t>
            </a:r>
          </a:p>
          <a:p>
            <a:pPr algn="just"/>
            <a:r>
              <a:rPr lang="en-GB" sz="1000" dirty="0">
                <a:solidFill>
                  <a:schemeClr val="bg1"/>
                </a:solidFill>
                <a:latin typeface="Times New Roman" panose="02020603050405020304" pitchFamily="18" charset="0"/>
                <a:cs typeface="Times New Roman" panose="02020603050405020304" pitchFamily="18" charset="0"/>
              </a:rPr>
              <a:t>- Local newspaper </a:t>
            </a:r>
          </a:p>
          <a:p>
            <a:pPr algn="just"/>
            <a:r>
              <a:rPr lang="en-GB" sz="1000" dirty="0">
                <a:solidFill>
                  <a:schemeClr val="bg1"/>
                </a:solidFill>
                <a:latin typeface="Times New Roman" panose="02020603050405020304" pitchFamily="18" charset="0"/>
                <a:cs typeface="Times New Roman" panose="02020603050405020304" pitchFamily="18" charset="0"/>
              </a:rPr>
              <a:t>- Local leaflet drop</a:t>
            </a:r>
          </a:p>
          <a:p>
            <a:pPr algn="just"/>
            <a:r>
              <a:rPr lang="en-GB" sz="1000" dirty="0">
                <a:solidFill>
                  <a:schemeClr val="bg1"/>
                </a:solidFill>
                <a:latin typeface="Times New Roman" panose="02020603050405020304" pitchFamily="18" charset="0"/>
                <a:cs typeface="Times New Roman" panose="02020603050405020304" pitchFamily="18" charset="0"/>
              </a:rPr>
              <a:t>- Social Media </a:t>
            </a:r>
            <a:endParaRPr lang="en-GB" sz="1000" dirty="0">
              <a:solidFill>
                <a:srgbClr val="FF000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F2E0CED2-766F-751A-BF46-5E0B7006AEA1}"/>
              </a:ext>
            </a:extLst>
          </p:cNvPr>
          <p:cNvSpPr txBox="1"/>
          <p:nvPr/>
        </p:nvSpPr>
        <p:spPr>
          <a:xfrm>
            <a:off x="223757" y="4384120"/>
            <a:ext cx="4566121" cy="2462213"/>
          </a:xfrm>
          <a:prstGeom prst="rect">
            <a:avLst/>
          </a:prstGeom>
          <a:noFill/>
          <a:ln>
            <a:solidFill>
              <a:schemeClr val="accent6">
                <a:lumMod val="60000"/>
                <a:lumOff val="40000"/>
              </a:schemeClr>
            </a:solidFill>
          </a:ln>
        </p:spPr>
        <p:txBody>
          <a:bodyPr wrap="square" rtlCol="0">
            <a:spAutoFit/>
          </a:bodyPr>
          <a:lstStyle/>
          <a:p>
            <a:r>
              <a:rPr lang="en-GB" sz="1100" b="1" dirty="0">
                <a:solidFill>
                  <a:srgbClr val="7030A0"/>
                </a:solidFill>
                <a:latin typeface="Times New Roman" panose="02020603050405020304" pitchFamily="18" charset="0"/>
                <a:cs typeface="Times New Roman" panose="02020603050405020304" pitchFamily="18" charset="0"/>
              </a:rPr>
              <a:t>SWOT</a:t>
            </a:r>
          </a:p>
          <a:p>
            <a:r>
              <a:rPr lang="en-GB" sz="1100" dirty="0">
                <a:solidFill>
                  <a:schemeClr val="bg1"/>
                </a:solidFill>
                <a:latin typeface="Times New Roman" panose="02020603050405020304" pitchFamily="18" charset="0"/>
                <a:cs typeface="Times New Roman" panose="02020603050405020304" pitchFamily="18" charset="0"/>
              </a:rPr>
              <a:t>Strengths</a:t>
            </a:r>
          </a:p>
          <a:p>
            <a:pPr marL="171450" indent="-171450">
              <a:buFontTx/>
              <a:buChar char="-"/>
            </a:pPr>
            <a:r>
              <a:rPr lang="en-GB" sz="1100" dirty="0">
                <a:solidFill>
                  <a:schemeClr val="bg1"/>
                </a:solidFill>
                <a:latin typeface="Times New Roman" panose="02020603050405020304" pitchFamily="18" charset="0"/>
                <a:cs typeface="Times New Roman" panose="02020603050405020304" pitchFamily="18" charset="0"/>
              </a:rPr>
              <a:t>Large location</a:t>
            </a:r>
          </a:p>
          <a:p>
            <a:pPr marL="171450" indent="-171450">
              <a:buFontTx/>
              <a:buChar char="-"/>
            </a:pPr>
            <a:r>
              <a:rPr lang="en-GB" sz="1100" dirty="0">
                <a:solidFill>
                  <a:schemeClr val="bg1"/>
                </a:solidFill>
                <a:latin typeface="Times New Roman" panose="02020603050405020304" pitchFamily="18" charset="0"/>
                <a:cs typeface="Times New Roman" panose="02020603050405020304" pitchFamily="18" charset="0"/>
              </a:rPr>
              <a:t>Local </a:t>
            </a:r>
          </a:p>
          <a:p>
            <a:pPr marL="171450" indent="-171450">
              <a:buFontTx/>
              <a:buChar char="-"/>
            </a:pPr>
            <a:r>
              <a:rPr lang="en-GB" sz="1100" dirty="0">
                <a:solidFill>
                  <a:schemeClr val="bg1"/>
                </a:solidFill>
                <a:latin typeface="Times New Roman" panose="02020603050405020304" pitchFamily="18" charset="0"/>
                <a:cs typeface="Times New Roman" panose="02020603050405020304" pitchFamily="18" charset="0"/>
              </a:rPr>
              <a:t>Modern new build</a:t>
            </a:r>
          </a:p>
          <a:p>
            <a:pPr marL="171450" indent="-171450">
              <a:buFontTx/>
              <a:buChar char="-"/>
            </a:pPr>
            <a:r>
              <a:rPr lang="en-GB" sz="1100" dirty="0">
                <a:solidFill>
                  <a:schemeClr val="bg1"/>
                </a:solidFill>
                <a:latin typeface="Times New Roman" panose="02020603050405020304" pitchFamily="18" charset="0"/>
                <a:cs typeface="Times New Roman" panose="02020603050405020304" pitchFamily="18" charset="0"/>
              </a:rPr>
              <a:t>Only nursery in area start from age 2 </a:t>
            </a:r>
          </a:p>
          <a:p>
            <a:r>
              <a:rPr lang="en-GB" sz="1100" dirty="0">
                <a:solidFill>
                  <a:schemeClr val="bg1"/>
                </a:solidFill>
                <a:latin typeface="Times New Roman" panose="02020603050405020304" pitchFamily="18" charset="0"/>
                <a:cs typeface="Times New Roman" panose="02020603050405020304" pitchFamily="18" charset="0"/>
              </a:rPr>
              <a:t>Weakness</a:t>
            </a:r>
          </a:p>
          <a:p>
            <a:r>
              <a:rPr lang="en-GB" sz="1100" dirty="0">
                <a:solidFill>
                  <a:schemeClr val="bg1"/>
                </a:solidFill>
                <a:latin typeface="Times New Roman" panose="02020603050405020304" pitchFamily="18" charset="0"/>
                <a:cs typeface="Times New Roman" panose="02020603050405020304" pitchFamily="18" charset="0"/>
              </a:rPr>
              <a:t>-New staff</a:t>
            </a:r>
          </a:p>
          <a:p>
            <a:r>
              <a:rPr lang="en-GB" sz="1100" dirty="0">
                <a:solidFill>
                  <a:schemeClr val="bg1"/>
                </a:solidFill>
                <a:latin typeface="Times New Roman" panose="02020603050405020304" pitchFamily="18" charset="0"/>
                <a:cs typeface="Times New Roman" panose="02020603050405020304" pitchFamily="18" charset="0"/>
              </a:rPr>
              <a:t>-No previous experience </a:t>
            </a:r>
          </a:p>
          <a:p>
            <a:r>
              <a:rPr lang="en-GB" sz="1100" dirty="0">
                <a:solidFill>
                  <a:schemeClr val="bg1"/>
                </a:solidFill>
                <a:latin typeface="Times New Roman" panose="02020603050405020304" pitchFamily="18" charset="0"/>
                <a:cs typeface="Times New Roman" panose="02020603050405020304" pitchFamily="18" charset="0"/>
              </a:rPr>
              <a:t>Opportunity</a:t>
            </a:r>
          </a:p>
          <a:p>
            <a:r>
              <a:rPr lang="en-GB" sz="1100" dirty="0">
                <a:solidFill>
                  <a:schemeClr val="bg1"/>
                </a:solidFill>
                <a:latin typeface="Times New Roman" panose="02020603050405020304" pitchFamily="18" charset="0"/>
                <a:cs typeface="Times New Roman" panose="02020603050405020304" pitchFamily="18" charset="0"/>
              </a:rPr>
              <a:t>-People are back at work after working from home for long time.</a:t>
            </a:r>
          </a:p>
          <a:p>
            <a:pPr marL="171450" indent="-171450">
              <a:buFontTx/>
              <a:buChar char="-"/>
            </a:pPr>
            <a:r>
              <a:rPr lang="en-GB" sz="1100" dirty="0">
                <a:solidFill>
                  <a:schemeClr val="bg1"/>
                </a:solidFill>
                <a:latin typeface="Times New Roman" panose="02020603050405020304" pitchFamily="18" charset="0"/>
                <a:cs typeface="Times New Roman" panose="02020603050405020304" pitchFamily="18" charset="0"/>
              </a:rPr>
              <a:t>Room for extension</a:t>
            </a:r>
          </a:p>
          <a:p>
            <a:r>
              <a:rPr lang="en-GB" sz="1100" dirty="0">
                <a:solidFill>
                  <a:schemeClr val="bg1"/>
                </a:solidFill>
                <a:latin typeface="Times New Roman" panose="02020603050405020304" pitchFamily="18" charset="0"/>
                <a:cs typeface="Times New Roman" panose="02020603050405020304" pitchFamily="18" charset="0"/>
              </a:rPr>
              <a:t>Threats</a:t>
            </a:r>
          </a:p>
          <a:p>
            <a:r>
              <a:rPr lang="en-GB" sz="1100" dirty="0">
                <a:solidFill>
                  <a:schemeClr val="bg1"/>
                </a:solidFill>
                <a:latin typeface="Times New Roman" panose="02020603050405020304" pitchFamily="18" charset="0"/>
                <a:cs typeface="Times New Roman" panose="02020603050405020304" pitchFamily="18" charset="0"/>
              </a:rPr>
              <a:t>Financial constrain,</a:t>
            </a:r>
          </a:p>
        </p:txBody>
      </p:sp>
      <p:sp>
        <p:nvSpPr>
          <p:cNvPr id="14" name="TextBox 13">
            <a:extLst>
              <a:ext uri="{FF2B5EF4-FFF2-40B4-BE49-F238E27FC236}">
                <a16:creationId xmlns:a16="http://schemas.microsoft.com/office/drawing/2014/main" id="{E8FB5750-BF06-3E7C-4186-B67AA517A6A3}"/>
              </a:ext>
            </a:extLst>
          </p:cNvPr>
          <p:cNvSpPr txBox="1"/>
          <p:nvPr/>
        </p:nvSpPr>
        <p:spPr>
          <a:xfrm>
            <a:off x="815567" y="2310849"/>
            <a:ext cx="4547225" cy="2031325"/>
          </a:xfrm>
          <a:prstGeom prst="rect">
            <a:avLst/>
          </a:prstGeom>
          <a:noFill/>
          <a:ln>
            <a:solidFill>
              <a:schemeClr val="accent4">
                <a:lumMod val="60000"/>
                <a:lumOff val="40000"/>
              </a:schemeClr>
            </a:solidFill>
          </a:ln>
        </p:spPr>
        <p:txBody>
          <a:bodyPr wrap="square" rtlCol="0">
            <a:spAutoFit/>
          </a:bodyPr>
          <a:lstStyle/>
          <a:p>
            <a:pPr algn="just"/>
            <a:r>
              <a:rPr lang="en-GB" sz="1050" b="1" u="sng" dirty="0">
                <a:solidFill>
                  <a:schemeClr val="accent1"/>
                </a:solidFill>
                <a:latin typeface="Times New Roman" panose="02020603050405020304" pitchFamily="18" charset="0"/>
                <a:cs typeface="Times New Roman" panose="02020603050405020304" pitchFamily="18" charset="0"/>
              </a:rPr>
              <a:t>Marketing Mix</a:t>
            </a:r>
          </a:p>
          <a:p>
            <a:r>
              <a:rPr lang="en-GB" sz="1050" dirty="0">
                <a:solidFill>
                  <a:schemeClr val="bg1"/>
                </a:solidFill>
                <a:latin typeface="Times New Roman" panose="02020603050405020304" pitchFamily="18" charset="0"/>
                <a:cs typeface="Times New Roman" panose="02020603050405020304" pitchFamily="18" charset="0"/>
              </a:rPr>
              <a:t>The aim of our nursery is to provide our little ones with excellent quality care in a friendly, bright, and welcoming environment. We encourage lots of enjoyment, fun and learning </a:t>
            </a:r>
          </a:p>
          <a:p>
            <a:r>
              <a:rPr lang="en-GB" sz="1050" dirty="0">
                <a:solidFill>
                  <a:schemeClr val="bg1"/>
                </a:solidFill>
                <a:latin typeface="Times New Roman" panose="02020603050405020304" pitchFamily="18" charset="0"/>
                <a:cs typeface="Times New Roman" panose="02020603050405020304" pitchFamily="18" charset="0"/>
              </a:rPr>
              <a:t>We aim to provide excellent quality care and provide a bright and welcoming environment that encourages fun, learning and interaction for all children in their care.</a:t>
            </a:r>
          </a:p>
          <a:p>
            <a:endParaRPr lang="en-GB" sz="1050" dirty="0">
              <a:solidFill>
                <a:schemeClr val="bg1"/>
              </a:solidFill>
              <a:latin typeface="Times New Roman" panose="02020603050405020304" pitchFamily="18" charset="0"/>
              <a:cs typeface="Times New Roman" panose="02020603050405020304" pitchFamily="18" charset="0"/>
            </a:endParaRPr>
          </a:p>
          <a:p>
            <a:r>
              <a:rPr lang="en-GB" sz="1050" dirty="0">
                <a:solidFill>
                  <a:schemeClr val="bg1"/>
                </a:solidFill>
                <a:latin typeface="Times New Roman" panose="02020603050405020304" pitchFamily="18" charset="0"/>
                <a:cs typeface="Times New Roman" panose="02020603050405020304" pitchFamily="18" charset="0"/>
              </a:rPr>
              <a:t>Price: £25 per hour</a:t>
            </a:r>
          </a:p>
          <a:p>
            <a:r>
              <a:rPr lang="en-GB" sz="1050" dirty="0">
                <a:solidFill>
                  <a:schemeClr val="bg1"/>
                </a:solidFill>
                <a:latin typeface="Times New Roman" panose="02020603050405020304" pitchFamily="18" charset="0"/>
                <a:cs typeface="Times New Roman" panose="02020603050405020304" pitchFamily="18" charset="0"/>
              </a:rPr>
              <a:t>Place: Moseley, Birmingham</a:t>
            </a:r>
          </a:p>
          <a:p>
            <a:r>
              <a:rPr lang="en-GB" sz="1050" dirty="0">
                <a:solidFill>
                  <a:schemeClr val="bg1"/>
                </a:solidFill>
                <a:latin typeface="Times New Roman" panose="02020603050405020304" pitchFamily="18" charset="0"/>
                <a:cs typeface="Times New Roman" panose="02020603050405020304" pitchFamily="18" charset="0"/>
              </a:rPr>
              <a:t>Promotion: £20 per hour for the first month of opening.</a:t>
            </a:r>
          </a:p>
          <a:p>
            <a:endParaRPr lang="en-GB" sz="105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A73CB0BB-C21F-3406-42FA-A9D606EAA591}"/>
              </a:ext>
            </a:extLst>
          </p:cNvPr>
          <p:cNvSpPr txBox="1"/>
          <p:nvPr/>
        </p:nvSpPr>
        <p:spPr>
          <a:xfrm>
            <a:off x="9798896" y="3497474"/>
            <a:ext cx="2112424" cy="1615827"/>
          </a:xfrm>
          <a:prstGeom prst="rect">
            <a:avLst/>
          </a:prstGeom>
          <a:noFill/>
          <a:ln>
            <a:solidFill>
              <a:schemeClr val="accent3">
                <a:lumMod val="60000"/>
                <a:lumOff val="40000"/>
              </a:schemeClr>
            </a:solidFill>
          </a:ln>
        </p:spPr>
        <p:txBody>
          <a:bodyPr wrap="square" rtlCol="0">
            <a:spAutoFit/>
          </a:bodyPr>
          <a:lstStyle/>
          <a:p>
            <a:r>
              <a:rPr lang="en-GB" sz="1100" b="1" u="sng" dirty="0">
                <a:solidFill>
                  <a:srgbClr val="FFC000"/>
                </a:solidFill>
                <a:latin typeface="Times New Roman" panose="02020603050405020304" pitchFamily="18" charset="0"/>
                <a:cs typeface="Times New Roman" panose="02020603050405020304" pitchFamily="18" charset="0"/>
              </a:rPr>
              <a:t>Conclusion</a:t>
            </a:r>
          </a:p>
          <a:p>
            <a:r>
              <a:rPr lang="en-GB" sz="1100" dirty="0">
                <a:solidFill>
                  <a:schemeClr val="bg1"/>
                </a:solidFill>
                <a:latin typeface="Times New Roman" panose="02020603050405020304" pitchFamily="18" charset="0"/>
                <a:cs typeface="Times New Roman" panose="02020603050405020304" pitchFamily="18" charset="0"/>
              </a:rPr>
              <a:t>In conclusion to what has been discussed it can be said that there is space in the market for a new nursery. The area that the nursery is based in does not have a nursery for such young children.</a:t>
            </a:r>
          </a:p>
          <a:p>
            <a:endParaRPr lang="en-GB" sz="1100" dirty="0">
              <a:solidFill>
                <a:schemeClr val="bg1"/>
              </a:solidFill>
              <a:latin typeface="Times New Roman" panose="02020603050405020304" pitchFamily="18" charset="0"/>
              <a:cs typeface="Times New Roman" panose="02020603050405020304" pitchFamily="18" charset="0"/>
            </a:endParaRPr>
          </a:p>
          <a:p>
            <a:endParaRPr lang="en-GB" sz="11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6033714"/>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otalTime>1654</TotalTime>
  <Words>610</Words>
  <Application>Microsoft Office PowerPoint</Application>
  <PresentationFormat>Widescreen</PresentationFormat>
  <Paragraphs>77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Avenir Next LT Pro</vt:lpstr>
      <vt:lpstr>Avenir Next LT Pro Light</vt:lpstr>
      <vt:lpstr>Georgia Pro Semibold</vt:lpstr>
      <vt:lpstr>Times New Roman</vt:lpstr>
      <vt:lpstr>RocaVTI</vt:lpstr>
      <vt:lpstr>Tiny Swans Early Years Nursery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for Early Years Nursery</dc:title>
  <dc:creator>Babar Hussain</dc:creator>
  <cp:lastModifiedBy>Babar Hussain</cp:lastModifiedBy>
  <cp:revision>1</cp:revision>
  <dcterms:created xsi:type="dcterms:W3CDTF">2022-07-17T10:42:37Z</dcterms:created>
  <dcterms:modified xsi:type="dcterms:W3CDTF">2022-07-18T14:18:34Z</dcterms:modified>
</cp:coreProperties>
</file>