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311" r:id="rId2"/>
    <p:sldId id="347" r:id="rId3"/>
    <p:sldId id="348" r:id="rId4"/>
    <p:sldId id="423" r:id="rId5"/>
    <p:sldId id="382" r:id="rId6"/>
    <p:sldId id="384" r:id="rId7"/>
    <p:sldId id="410" r:id="rId8"/>
    <p:sldId id="385" r:id="rId9"/>
    <p:sldId id="411" r:id="rId10"/>
    <p:sldId id="412" r:id="rId11"/>
    <p:sldId id="406" r:id="rId12"/>
    <p:sldId id="390" r:id="rId13"/>
    <p:sldId id="398" r:id="rId14"/>
    <p:sldId id="407" r:id="rId15"/>
    <p:sldId id="414" r:id="rId16"/>
    <p:sldId id="415" r:id="rId17"/>
    <p:sldId id="416" r:id="rId18"/>
    <p:sldId id="417" r:id="rId19"/>
    <p:sldId id="395" r:id="rId20"/>
    <p:sldId id="422" r:id="rId21"/>
    <p:sldId id="408" r:id="rId22"/>
    <p:sldId id="401" r:id="rId23"/>
    <p:sldId id="419" r:id="rId24"/>
    <p:sldId id="420" r:id="rId25"/>
    <p:sldId id="421" r:id="rId26"/>
    <p:sldId id="418" r:id="rId27"/>
    <p:sldId id="396" r:id="rId28"/>
    <p:sldId id="397" r:id="rId29"/>
    <p:sldId id="403" r:id="rId30"/>
    <p:sldId id="404" r:id="rId31"/>
    <p:sldId id="405" r:id="rId32"/>
    <p:sldId id="40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lenda Tinney" initials="GT" lastIdx="1" clrIdx="0">
    <p:extLst>
      <p:ext uri="{19B8F6BF-5375-455C-9EA6-DF929625EA0E}">
        <p15:presenceInfo xmlns:p15="http://schemas.microsoft.com/office/powerpoint/2012/main" userId="S::g.tinney@uwtsd.ac.uk::56b889b2-370d-4cf5-add0-fc776a2ba02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FF"/>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CFB2C3-0AB7-4AF9-A319-07B9733A339E}" v="25" dt="2024-09-23T12:00:50.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20" autoAdjust="0"/>
    <p:restoredTop sz="94660"/>
  </p:normalViewPr>
  <p:slideViewPr>
    <p:cSldViewPr snapToGrid="0">
      <p:cViewPr varScale="1">
        <p:scale>
          <a:sx n="60" d="100"/>
          <a:sy n="60" d="100"/>
        </p:scale>
        <p:origin x="70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80E547BC-93D7-4427-86F6-CA710D5F6A0D}"/>
    <pc:docChg chg="custSel delSld modSld">
      <pc:chgData name="Kumar P" userId="4f3531b72b5d84d8" providerId="LiveId" clId="{80E547BC-93D7-4427-86F6-CA710D5F6A0D}" dt="2024-08-15T13:42:07.030" v="75"/>
      <pc:docMkLst>
        <pc:docMk/>
      </pc:docMkLst>
      <pc:sldChg chg="modSp mod">
        <pc:chgData name="Kumar P" userId="4f3531b72b5d84d8" providerId="LiveId" clId="{80E547BC-93D7-4427-86F6-CA710D5F6A0D}" dt="2024-08-15T13:36:40.710" v="6" actId="20577"/>
        <pc:sldMkLst>
          <pc:docMk/>
          <pc:sldMk cId="3228120196" sldId="311"/>
        </pc:sldMkLst>
        <pc:spChg chg="mod">
          <ac:chgData name="Kumar P" userId="4f3531b72b5d84d8" providerId="LiveId" clId="{80E547BC-93D7-4427-86F6-CA710D5F6A0D}" dt="2024-08-15T13:36:38.277" v="5" actId="20577"/>
          <ac:spMkLst>
            <pc:docMk/>
            <pc:sldMk cId="3228120196" sldId="311"/>
            <ac:spMk id="2" creationId="{00000000-0000-0000-0000-000000000000}"/>
          </ac:spMkLst>
        </pc:spChg>
        <pc:spChg chg="mod">
          <ac:chgData name="Kumar P" userId="4f3531b72b5d84d8" providerId="LiveId" clId="{80E547BC-93D7-4427-86F6-CA710D5F6A0D}" dt="2024-08-15T13:36:40.710" v="6" actId="20577"/>
          <ac:spMkLst>
            <pc:docMk/>
            <pc:sldMk cId="3228120196" sldId="311"/>
            <ac:spMk id="3" creationId="{00000000-0000-0000-0000-000000000000}"/>
          </ac:spMkLst>
        </pc:spChg>
      </pc:sldChg>
      <pc:sldChg chg="delSp modSp mod">
        <pc:chgData name="Kumar P" userId="4f3531b72b5d84d8" providerId="LiveId" clId="{80E547BC-93D7-4427-86F6-CA710D5F6A0D}" dt="2024-08-15T13:36:53.902" v="11" actId="1076"/>
        <pc:sldMkLst>
          <pc:docMk/>
          <pc:sldMk cId="0" sldId="347"/>
        </pc:sldMkLst>
        <pc:spChg chg="mod">
          <ac:chgData name="Kumar P" userId="4f3531b72b5d84d8" providerId="LiveId" clId="{80E547BC-93D7-4427-86F6-CA710D5F6A0D}" dt="2024-08-15T13:36:47.055" v="8" actId="20577"/>
          <ac:spMkLst>
            <pc:docMk/>
            <pc:sldMk cId="0" sldId="347"/>
            <ac:spMk id="4" creationId="{87EEC95A-37B4-4BB8-B0DC-C9DD9DC073CB}"/>
          </ac:spMkLst>
        </pc:spChg>
        <pc:spChg chg="del mod">
          <ac:chgData name="Kumar P" userId="4f3531b72b5d84d8" providerId="LiveId" clId="{80E547BC-93D7-4427-86F6-CA710D5F6A0D}" dt="2024-08-15T13:36:49.710" v="10" actId="478"/>
          <ac:spMkLst>
            <pc:docMk/>
            <pc:sldMk cId="0" sldId="347"/>
            <ac:spMk id="13315" creationId="{427C0C11-002D-48A3-8329-AE2CB2F20C9F}"/>
          </ac:spMkLst>
        </pc:spChg>
        <pc:spChg chg="mod">
          <ac:chgData name="Kumar P" userId="4f3531b72b5d84d8" providerId="LiveId" clId="{80E547BC-93D7-4427-86F6-CA710D5F6A0D}" dt="2024-08-15T13:36:53.902" v="11" actId="1076"/>
          <ac:spMkLst>
            <pc:docMk/>
            <pc:sldMk cId="0" sldId="347"/>
            <ac:spMk id="13316" creationId="{406283B0-5D95-42AE-8B59-242EE9C88C9C}"/>
          </ac:spMkLst>
        </pc:spChg>
      </pc:sldChg>
      <pc:sldChg chg="delSp modSp mod">
        <pc:chgData name="Kumar P" userId="4f3531b72b5d84d8" providerId="LiveId" clId="{80E547BC-93D7-4427-86F6-CA710D5F6A0D}" dt="2024-08-15T13:41:56.315" v="71" actId="20577"/>
        <pc:sldMkLst>
          <pc:docMk/>
          <pc:sldMk cId="839900545" sldId="348"/>
        </pc:sldMkLst>
        <pc:spChg chg="mod">
          <ac:chgData name="Kumar P" userId="4f3531b72b5d84d8" providerId="LiveId" clId="{80E547BC-93D7-4427-86F6-CA710D5F6A0D}" dt="2024-08-15T13:36:57.508" v="14" actId="20577"/>
          <ac:spMkLst>
            <pc:docMk/>
            <pc:sldMk cId="839900545" sldId="348"/>
            <ac:spMk id="4" creationId="{23C90A0F-589A-42FA-A31B-8CAC5595C707}"/>
          </ac:spMkLst>
        </pc:spChg>
        <pc:spChg chg="del mod">
          <ac:chgData name="Kumar P" userId="4f3531b72b5d84d8" providerId="LiveId" clId="{80E547BC-93D7-4427-86F6-CA710D5F6A0D}" dt="2024-08-15T13:37:02.113" v="17" actId="478"/>
          <ac:spMkLst>
            <pc:docMk/>
            <pc:sldMk cId="839900545" sldId="348"/>
            <ac:spMk id="5" creationId="{6A07843C-DAB4-4FFD-AF6B-20E854EC94A5}"/>
          </ac:spMkLst>
        </pc:spChg>
        <pc:spChg chg="mod">
          <ac:chgData name="Kumar P" userId="4f3531b72b5d84d8" providerId="LiveId" clId="{80E547BC-93D7-4427-86F6-CA710D5F6A0D}" dt="2024-08-15T13:41:56.315" v="71" actId="20577"/>
          <ac:spMkLst>
            <pc:docMk/>
            <pc:sldMk cId="839900545" sldId="348"/>
            <ac:spMk id="6" creationId="{486A4D68-4DDA-4B06-B192-C0812798B424}"/>
          </ac:spMkLst>
        </pc:spChg>
      </pc:sldChg>
      <pc:sldChg chg="delSp modSp mod">
        <pc:chgData name="Kumar P" userId="4f3531b72b5d84d8" providerId="LiveId" clId="{80E547BC-93D7-4427-86F6-CA710D5F6A0D}" dt="2024-08-15T13:42:07.030" v="75"/>
        <pc:sldMkLst>
          <pc:docMk/>
          <pc:sldMk cId="162126126" sldId="382"/>
        </pc:sldMkLst>
        <pc:spChg chg="del mod">
          <ac:chgData name="Kumar P" userId="4f3531b72b5d84d8" providerId="LiveId" clId="{80E547BC-93D7-4427-86F6-CA710D5F6A0D}" dt="2024-08-15T13:42:07.030" v="75"/>
          <ac:spMkLst>
            <pc:docMk/>
            <pc:sldMk cId="162126126" sldId="382"/>
            <ac:spMk id="3" creationId="{40DC519B-C330-4A4D-B8F5-C516404BCE9C}"/>
          </ac:spMkLst>
        </pc:spChg>
        <pc:picChg chg="mod">
          <ac:chgData name="Kumar P" userId="4f3531b72b5d84d8" providerId="LiveId" clId="{80E547BC-93D7-4427-86F6-CA710D5F6A0D}" dt="2024-08-15T13:42:05.994" v="73" actId="1076"/>
          <ac:picMkLst>
            <pc:docMk/>
            <pc:sldMk cId="162126126" sldId="382"/>
            <ac:picMk id="5" creationId="{F34FD6C6-E581-470A-B3C4-A50758F1E4DF}"/>
          </ac:picMkLst>
        </pc:picChg>
      </pc:sldChg>
      <pc:sldChg chg="del">
        <pc:chgData name="Kumar P" userId="4f3531b72b5d84d8" providerId="LiveId" clId="{80E547BC-93D7-4427-86F6-CA710D5F6A0D}" dt="2024-08-15T13:37:13.790" v="19" actId="2696"/>
        <pc:sldMkLst>
          <pc:docMk/>
          <pc:sldMk cId="1605077576" sldId="383"/>
        </pc:sldMkLst>
      </pc:sldChg>
      <pc:sldChg chg="delSp modSp mod">
        <pc:chgData name="Kumar P" userId="4f3531b72b5d84d8" providerId="LiveId" clId="{80E547BC-93D7-4427-86F6-CA710D5F6A0D}" dt="2024-08-15T13:37:48.002" v="26" actId="1076"/>
        <pc:sldMkLst>
          <pc:docMk/>
          <pc:sldMk cId="2369371088" sldId="385"/>
        </pc:sldMkLst>
        <pc:spChg chg="mod">
          <ac:chgData name="Kumar P" userId="4f3531b72b5d84d8" providerId="LiveId" clId="{80E547BC-93D7-4427-86F6-CA710D5F6A0D}" dt="2024-08-15T13:37:41.123" v="22" actId="20577"/>
          <ac:spMkLst>
            <pc:docMk/>
            <pc:sldMk cId="2369371088" sldId="385"/>
            <ac:spMk id="7" creationId="{15B1C89F-5DD2-4CB7-B545-4AB87ECB4003}"/>
          </ac:spMkLst>
        </pc:spChg>
        <pc:spChg chg="del mod">
          <ac:chgData name="Kumar P" userId="4f3531b72b5d84d8" providerId="LiveId" clId="{80E547BC-93D7-4427-86F6-CA710D5F6A0D}" dt="2024-08-15T13:37:45.022" v="25" actId="478"/>
          <ac:spMkLst>
            <pc:docMk/>
            <pc:sldMk cId="2369371088" sldId="385"/>
            <ac:spMk id="8" creationId="{9DF816DB-6F5D-4F10-8B89-5BD1162BCFC9}"/>
          </ac:spMkLst>
        </pc:spChg>
        <pc:spChg chg="mod">
          <ac:chgData name="Kumar P" userId="4f3531b72b5d84d8" providerId="LiveId" clId="{80E547BC-93D7-4427-86F6-CA710D5F6A0D}" dt="2024-08-15T13:37:48.002" v="26" actId="1076"/>
          <ac:spMkLst>
            <pc:docMk/>
            <pc:sldMk cId="2369371088" sldId="385"/>
            <ac:spMk id="9" creationId="{A1099E33-7136-463B-8CD9-8E50BEFBE6F8}"/>
          </ac:spMkLst>
        </pc:spChg>
      </pc:sldChg>
      <pc:sldChg chg="del">
        <pc:chgData name="Kumar P" userId="4f3531b72b5d84d8" providerId="LiveId" clId="{80E547BC-93D7-4427-86F6-CA710D5F6A0D}" dt="2024-08-15T13:37:34.369" v="21" actId="2696"/>
        <pc:sldMkLst>
          <pc:docMk/>
          <pc:sldMk cId="4150237741" sldId="387"/>
        </pc:sldMkLst>
      </pc:sldChg>
      <pc:sldChg chg="del">
        <pc:chgData name="Kumar P" userId="4f3531b72b5d84d8" providerId="LiveId" clId="{80E547BC-93D7-4427-86F6-CA710D5F6A0D}" dt="2024-08-15T13:37:55.081" v="27" actId="2696"/>
        <pc:sldMkLst>
          <pc:docMk/>
          <pc:sldMk cId="1828076421" sldId="388"/>
        </pc:sldMkLst>
      </pc:sldChg>
      <pc:sldChg chg="del">
        <pc:chgData name="Kumar P" userId="4f3531b72b5d84d8" providerId="LiveId" clId="{80E547BC-93D7-4427-86F6-CA710D5F6A0D}" dt="2024-08-15T13:37:58.822" v="28" actId="2696"/>
        <pc:sldMkLst>
          <pc:docMk/>
          <pc:sldMk cId="1242114327" sldId="389"/>
        </pc:sldMkLst>
      </pc:sldChg>
      <pc:sldChg chg="addSp delSp modSp mod">
        <pc:chgData name="Kumar P" userId="4f3531b72b5d84d8" providerId="LiveId" clId="{80E547BC-93D7-4427-86F6-CA710D5F6A0D}" dt="2024-08-15T13:38:25.564" v="36" actId="1076"/>
        <pc:sldMkLst>
          <pc:docMk/>
          <pc:sldMk cId="1124368901" sldId="390"/>
        </pc:sldMkLst>
        <pc:spChg chg="mod">
          <ac:chgData name="Kumar P" userId="4f3531b72b5d84d8" providerId="LiveId" clId="{80E547BC-93D7-4427-86F6-CA710D5F6A0D}" dt="2024-08-15T13:38:12.421" v="30" actId="20577"/>
          <ac:spMkLst>
            <pc:docMk/>
            <pc:sldMk cId="1124368901" sldId="390"/>
            <ac:spMk id="2" creationId="{1925735A-9286-480B-8FE5-7FB2455BEEA1}"/>
          </ac:spMkLst>
        </pc:spChg>
        <pc:spChg chg="del mod">
          <ac:chgData name="Kumar P" userId="4f3531b72b5d84d8" providerId="LiveId" clId="{80E547BC-93D7-4427-86F6-CA710D5F6A0D}" dt="2024-08-15T13:38:17.712" v="33" actId="478"/>
          <ac:spMkLst>
            <pc:docMk/>
            <pc:sldMk cId="1124368901" sldId="390"/>
            <ac:spMk id="3" creationId="{432003A7-19FC-4F73-9BA2-CA715C0E7721}"/>
          </ac:spMkLst>
        </pc:spChg>
        <pc:spChg chg="mod">
          <ac:chgData name="Kumar P" userId="4f3531b72b5d84d8" providerId="LiveId" clId="{80E547BC-93D7-4427-86F6-CA710D5F6A0D}" dt="2024-08-15T13:38:25.564" v="36" actId="1076"/>
          <ac:spMkLst>
            <pc:docMk/>
            <pc:sldMk cId="1124368901" sldId="390"/>
            <ac:spMk id="4" creationId="{78F71C2D-A248-4E1E-AA9C-D2D35E553C75}"/>
          </ac:spMkLst>
        </pc:spChg>
        <pc:spChg chg="add del mod">
          <ac:chgData name="Kumar P" userId="4f3531b72b5d84d8" providerId="LiveId" clId="{80E547BC-93D7-4427-86F6-CA710D5F6A0D}" dt="2024-08-15T13:38:22.070" v="35" actId="478"/>
          <ac:spMkLst>
            <pc:docMk/>
            <pc:sldMk cId="1124368901" sldId="390"/>
            <ac:spMk id="6" creationId="{BCF5C298-D9B0-EC48-B2F7-973DEE63EB3A}"/>
          </ac:spMkLst>
        </pc:spChg>
      </pc:sldChg>
      <pc:sldChg chg="del">
        <pc:chgData name="Kumar P" userId="4f3531b72b5d84d8" providerId="LiveId" clId="{80E547BC-93D7-4427-86F6-CA710D5F6A0D}" dt="2024-08-15T13:38:02.244" v="29" actId="2696"/>
        <pc:sldMkLst>
          <pc:docMk/>
          <pc:sldMk cId="92783813" sldId="391"/>
        </pc:sldMkLst>
      </pc:sldChg>
      <pc:sldChg chg="del">
        <pc:chgData name="Kumar P" userId="4f3531b72b5d84d8" providerId="LiveId" clId="{80E547BC-93D7-4427-86F6-CA710D5F6A0D}" dt="2024-08-15T13:38:38.216" v="40" actId="2696"/>
        <pc:sldMkLst>
          <pc:docMk/>
          <pc:sldMk cId="4200792654" sldId="392"/>
        </pc:sldMkLst>
      </pc:sldChg>
      <pc:sldChg chg="del">
        <pc:chgData name="Kumar P" userId="4f3531b72b5d84d8" providerId="LiveId" clId="{80E547BC-93D7-4427-86F6-CA710D5F6A0D}" dt="2024-08-15T13:38:43.313" v="42" actId="2696"/>
        <pc:sldMkLst>
          <pc:docMk/>
          <pc:sldMk cId="4181167284" sldId="393"/>
        </pc:sldMkLst>
      </pc:sldChg>
      <pc:sldChg chg="del">
        <pc:chgData name="Kumar P" userId="4f3531b72b5d84d8" providerId="LiveId" clId="{80E547BC-93D7-4427-86F6-CA710D5F6A0D}" dt="2024-08-15T13:38:47.351" v="43" actId="2696"/>
        <pc:sldMkLst>
          <pc:docMk/>
          <pc:sldMk cId="447619963" sldId="394"/>
        </pc:sldMkLst>
      </pc:sldChg>
      <pc:sldChg chg="modSp mod">
        <pc:chgData name="Kumar P" userId="4f3531b72b5d84d8" providerId="LiveId" clId="{80E547BC-93D7-4427-86F6-CA710D5F6A0D}" dt="2024-08-15T13:39:17.601" v="49" actId="20577"/>
        <pc:sldMkLst>
          <pc:docMk/>
          <pc:sldMk cId="673512756" sldId="396"/>
        </pc:sldMkLst>
        <pc:spChg chg="mod">
          <ac:chgData name="Kumar P" userId="4f3531b72b5d84d8" providerId="LiveId" clId="{80E547BC-93D7-4427-86F6-CA710D5F6A0D}" dt="2024-08-15T13:39:17.601" v="49" actId="20577"/>
          <ac:spMkLst>
            <pc:docMk/>
            <pc:sldMk cId="673512756" sldId="396"/>
            <ac:spMk id="2" creationId="{1981A05B-57D7-4263-A3F6-847A6A5FF9E4}"/>
          </ac:spMkLst>
        </pc:spChg>
      </pc:sldChg>
      <pc:sldChg chg="modSp mod">
        <pc:chgData name="Kumar P" userId="4f3531b72b5d84d8" providerId="LiveId" clId="{80E547BC-93D7-4427-86F6-CA710D5F6A0D}" dt="2024-08-15T13:38:32.692" v="39" actId="27636"/>
        <pc:sldMkLst>
          <pc:docMk/>
          <pc:sldMk cId="3975753417" sldId="398"/>
        </pc:sldMkLst>
        <pc:spChg chg="mod">
          <ac:chgData name="Kumar P" userId="4f3531b72b5d84d8" providerId="LiveId" clId="{80E547BC-93D7-4427-86F6-CA710D5F6A0D}" dt="2024-08-15T13:38:29.191" v="37" actId="20577"/>
          <ac:spMkLst>
            <pc:docMk/>
            <pc:sldMk cId="3975753417" sldId="398"/>
            <ac:spMk id="2" creationId="{B2B13F29-B62F-44A0-BC29-91CA90F8CBEF}"/>
          </ac:spMkLst>
        </pc:spChg>
        <pc:spChg chg="mod">
          <ac:chgData name="Kumar P" userId="4f3531b72b5d84d8" providerId="LiveId" clId="{80E547BC-93D7-4427-86F6-CA710D5F6A0D}" dt="2024-08-15T13:38:32.692" v="39" actId="27636"/>
          <ac:spMkLst>
            <pc:docMk/>
            <pc:sldMk cId="3975753417" sldId="398"/>
            <ac:spMk id="3" creationId="{25A51CD6-3A52-415A-A757-223E21AD3969}"/>
          </ac:spMkLst>
        </pc:spChg>
      </pc:sldChg>
      <pc:sldChg chg="del">
        <pc:chgData name="Kumar P" userId="4f3531b72b5d84d8" providerId="LiveId" clId="{80E547BC-93D7-4427-86F6-CA710D5F6A0D}" dt="2024-08-15T13:38:55.941" v="44" actId="2696"/>
        <pc:sldMkLst>
          <pc:docMk/>
          <pc:sldMk cId="4223518411" sldId="399"/>
        </pc:sldMkLst>
      </pc:sldChg>
      <pc:sldChg chg="modSp mod">
        <pc:chgData name="Kumar P" userId="4f3531b72b5d84d8" providerId="LiveId" clId="{80E547BC-93D7-4427-86F6-CA710D5F6A0D}" dt="2024-08-15T13:39:38.817" v="53" actId="20577"/>
        <pc:sldMkLst>
          <pc:docMk/>
          <pc:sldMk cId="911867704" sldId="400"/>
        </pc:sldMkLst>
        <pc:spChg chg="mod">
          <ac:chgData name="Kumar P" userId="4f3531b72b5d84d8" providerId="LiveId" clId="{80E547BC-93D7-4427-86F6-CA710D5F6A0D}" dt="2024-08-15T13:39:38.817" v="53" actId="20577"/>
          <ac:spMkLst>
            <pc:docMk/>
            <pc:sldMk cId="911867704" sldId="400"/>
            <ac:spMk id="2" creationId="{8E2D429D-FB15-4695-A80E-405DDE3751E7}"/>
          </ac:spMkLst>
        </pc:spChg>
      </pc:sldChg>
      <pc:sldChg chg="modSp mod">
        <pc:chgData name="Kumar P" userId="4f3531b72b5d84d8" providerId="LiveId" clId="{80E547BC-93D7-4427-86F6-CA710D5F6A0D}" dt="2024-08-15T13:39:13.151" v="48" actId="20577"/>
        <pc:sldMkLst>
          <pc:docMk/>
          <pc:sldMk cId="1381378891" sldId="401"/>
        </pc:sldMkLst>
        <pc:spChg chg="mod">
          <ac:chgData name="Kumar P" userId="4f3531b72b5d84d8" providerId="LiveId" clId="{80E547BC-93D7-4427-86F6-CA710D5F6A0D}" dt="2024-08-15T13:39:13.151" v="48" actId="20577"/>
          <ac:spMkLst>
            <pc:docMk/>
            <pc:sldMk cId="1381378891" sldId="401"/>
            <ac:spMk id="3" creationId="{19301C99-8EF0-4089-B474-684A0E3CDB07}"/>
          </ac:spMkLst>
        </pc:spChg>
        <pc:spChg chg="mod">
          <ac:chgData name="Kumar P" userId="4f3531b72b5d84d8" providerId="LiveId" clId="{80E547BC-93D7-4427-86F6-CA710D5F6A0D}" dt="2024-08-15T13:39:07.488" v="46" actId="20577"/>
          <ac:spMkLst>
            <pc:docMk/>
            <pc:sldMk cId="1381378891" sldId="401"/>
            <ac:spMk id="4" creationId="{6B00A2EC-164E-4C24-8DD4-F39856B1808F}"/>
          </ac:spMkLst>
        </pc:spChg>
      </pc:sldChg>
      <pc:sldChg chg="del">
        <pc:chgData name="Kumar P" userId="4f3531b72b5d84d8" providerId="LiveId" clId="{80E547BC-93D7-4427-86F6-CA710D5F6A0D}" dt="2024-08-15T13:38:59.445" v="45" actId="2696"/>
        <pc:sldMkLst>
          <pc:docMk/>
          <pc:sldMk cId="153412740" sldId="402"/>
        </pc:sldMkLst>
      </pc:sldChg>
      <pc:sldChg chg="modSp mod">
        <pc:chgData name="Kumar P" userId="4f3531b72b5d84d8" providerId="LiveId" clId="{80E547BC-93D7-4427-86F6-CA710D5F6A0D}" dt="2024-08-15T13:39:23.833" v="50" actId="20577"/>
        <pc:sldMkLst>
          <pc:docMk/>
          <pc:sldMk cId="3135249450" sldId="403"/>
        </pc:sldMkLst>
        <pc:spChg chg="mod">
          <ac:chgData name="Kumar P" userId="4f3531b72b5d84d8" providerId="LiveId" clId="{80E547BC-93D7-4427-86F6-CA710D5F6A0D}" dt="2024-08-15T13:39:23.833" v="50" actId="20577"/>
          <ac:spMkLst>
            <pc:docMk/>
            <pc:sldMk cId="3135249450" sldId="403"/>
            <ac:spMk id="2" creationId="{D4BBC838-0028-4D7B-8C20-F84A8B862482}"/>
          </ac:spMkLst>
        </pc:spChg>
      </pc:sldChg>
      <pc:sldChg chg="modSp mod">
        <pc:chgData name="Kumar P" userId="4f3531b72b5d84d8" providerId="LiveId" clId="{80E547BC-93D7-4427-86F6-CA710D5F6A0D}" dt="2024-08-15T13:39:33.420" v="52" actId="20577"/>
        <pc:sldMkLst>
          <pc:docMk/>
          <pc:sldMk cId="161892692" sldId="405"/>
        </pc:sldMkLst>
        <pc:spChg chg="mod">
          <ac:chgData name="Kumar P" userId="4f3531b72b5d84d8" providerId="LiveId" clId="{80E547BC-93D7-4427-86F6-CA710D5F6A0D}" dt="2024-08-15T13:39:30.525" v="51" actId="20577"/>
          <ac:spMkLst>
            <pc:docMk/>
            <pc:sldMk cId="161892692" sldId="405"/>
            <ac:spMk id="2" creationId="{A55B1C48-A89D-46CA-8502-E253BD62DCA7}"/>
          </ac:spMkLst>
        </pc:spChg>
        <pc:spChg chg="mod">
          <ac:chgData name="Kumar P" userId="4f3531b72b5d84d8" providerId="LiveId" clId="{80E547BC-93D7-4427-86F6-CA710D5F6A0D}" dt="2024-08-15T13:39:33.420" v="52" actId="20577"/>
          <ac:spMkLst>
            <pc:docMk/>
            <pc:sldMk cId="161892692" sldId="405"/>
            <ac:spMk id="3" creationId="{30E0DF8E-2F57-4F81-B7B4-5E86FAC169A7}"/>
          </ac:spMkLst>
        </pc:spChg>
      </pc:sldChg>
      <pc:sldChg chg="del">
        <pc:chgData name="Kumar P" userId="4f3531b72b5d84d8" providerId="LiveId" clId="{80E547BC-93D7-4427-86F6-CA710D5F6A0D}" dt="2024-08-15T13:37:24.049" v="20" actId="2696"/>
        <pc:sldMkLst>
          <pc:docMk/>
          <pc:sldMk cId="1467225835" sldId="409"/>
        </pc:sldMkLst>
      </pc:sldChg>
      <pc:sldChg chg="del">
        <pc:chgData name="Kumar P" userId="4f3531b72b5d84d8" providerId="LiveId" clId="{80E547BC-93D7-4427-86F6-CA710D5F6A0D}" dt="2024-08-15T13:38:39.493" v="41" actId="2696"/>
        <pc:sldMkLst>
          <pc:docMk/>
          <pc:sldMk cId="795872999" sldId="413"/>
        </pc:sldMkLst>
      </pc:sldChg>
    </pc:docChg>
  </pc:docChgLst>
  <pc:docChgLst>
    <pc:chgData name="Kumar P" userId="4f3531b72b5d84d8" providerId="LiveId" clId="{9CCFB2C3-0AB7-4AF9-A319-07B9733A339E}"/>
    <pc:docChg chg="undo custSel addSld modSld">
      <pc:chgData name="Kumar P" userId="4f3531b72b5d84d8" providerId="LiveId" clId="{9CCFB2C3-0AB7-4AF9-A319-07B9733A339E}" dt="2024-09-23T12:32:00.946" v="927" actId="20577"/>
      <pc:docMkLst>
        <pc:docMk/>
      </pc:docMkLst>
      <pc:sldChg chg="modSp mod">
        <pc:chgData name="Kumar P" userId="4f3531b72b5d84d8" providerId="LiveId" clId="{9CCFB2C3-0AB7-4AF9-A319-07B9733A339E}" dt="2024-09-23T11:29:21.634" v="111" actId="20577"/>
        <pc:sldMkLst>
          <pc:docMk/>
          <pc:sldMk cId="3135249450" sldId="403"/>
        </pc:sldMkLst>
        <pc:spChg chg="mod">
          <ac:chgData name="Kumar P" userId="4f3531b72b5d84d8" providerId="LiveId" clId="{9CCFB2C3-0AB7-4AF9-A319-07B9733A339E}" dt="2024-09-23T11:29:21.634" v="111" actId="20577"/>
          <ac:spMkLst>
            <pc:docMk/>
            <pc:sldMk cId="3135249450" sldId="403"/>
            <ac:spMk id="2" creationId="{D4BBC838-0028-4D7B-8C20-F84A8B862482}"/>
          </ac:spMkLst>
        </pc:spChg>
      </pc:sldChg>
      <pc:sldChg chg="modSp mod modNotesTx">
        <pc:chgData name="Kumar P" userId="4f3531b72b5d84d8" providerId="LiveId" clId="{9CCFB2C3-0AB7-4AF9-A319-07B9733A339E}" dt="2024-09-23T12:07:47.396" v="434" actId="20577"/>
        <pc:sldMkLst>
          <pc:docMk/>
          <pc:sldMk cId="487338068" sldId="410"/>
        </pc:sldMkLst>
        <pc:spChg chg="mod">
          <ac:chgData name="Kumar P" userId="4f3531b72b5d84d8" providerId="LiveId" clId="{9CCFB2C3-0AB7-4AF9-A319-07B9733A339E}" dt="2024-09-23T12:07:47.396" v="434" actId="20577"/>
          <ac:spMkLst>
            <pc:docMk/>
            <pc:sldMk cId="487338068" sldId="410"/>
            <ac:spMk id="4" creationId="{529AD1B7-AA7D-4986-9684-B99DE6FF221B}"/>
          </ac:spMkLst>
        </pc:spChg>
      </pc:sldChg>
      <pc:sldChg chg="modNotesTx">
        <pc:chgData name="Kumar P" userId="4f3531b72b5d84d8" providerId="LiveId" clId="{9CCFB2C3-0AB7-4AF9-A319-07B9733A339E}" dt="2024-09-23T11:36:27.936" v="120" actId="20577"/>
        <pc:sldMkLst>
          <pc:docMk/>
          <pc:sldMk cId="2706200735" sldId="411"/>
        </pc:sldMkLst>
      </pc:sldChg>
      <pc:sldChg chg="modSp mod">
        <pc:chgData name="Kumar P" userId="4f3531b72b5d84d8" providerId="LiveId" clId="{9CCFB2C3-0AB7-4AF9-A319-07B9733A339E}" dt="2024-09-23T12:02:28.777" v="429" actId="1076"/>
        <pc:sldMkLst>
          <pc:docMk/>
          <pc:sldMk cId="2726623844" sldId="414"/>
        </pc:sldMkLst>
        <pc:spChg chg="mod">
          <ac:chgData name="Kumar P" userId="4f3531b72b5d84d8" providerId="LiveId" clId="{9CCFB2C3-0AB7-4AF9-A319-07B9733A339E}" dt="2024-09-23T12:02:28.777" v="429" actId="1076"/>
          <ac:spMkLst>
            <pc:docMk/>
            <pc:sldMk cId="2726623844" sldId="414"/>
            <ac:spMk id="4" creationId="{CA30981F-49BC-462D-A699-1B47BD58538B}"/>
          </ac:spMkLst>
        </pc:spChg>
      </pc:sldChg>
      <pc:sldChg chg="modSp mod">
        <pc:chgData name="Kumar P" userId="4f3531b72b5d84d8" providerId="LiveId" clId="{9CCFB2C3-0AB7-4AF9-A319-07B9733A339E}" dt="2024-09-23T11:48:29.477" v="186" actId="20577"/>
        <pc:sldMkLst>
          <pc:docMk/>
          <pc:sldMk cId="2429458710" sldId="415"/>
        </pc:sldMkLst>
        <pc:spChg chg="mod">
          <ac:chgData name="Kumar P" userId="4f3531b72b5d84d8" providerId="LiveId" clId="{9CCFB2C3-0AB7-4AF9-A319-07B9733A339E}" dt="2024-09-23T11:48:29.477" v="186" actId="20577"/>
          <ac:spMkLst>
            <pc:docMk/>
            <pc:sldMk cId="2429458710" sldId="415"/>
            <ac:spMk id="6" creationId="{235AE5FA-DC32-409D-9B64-A03D212D782B}"/>
          </ac:spMkLst>
        </pc:spChg>
      </pc:sldChg>
      <pc:sldChg chg="addSp delSp modSp new mod modNotesTx">
        <pc:chgData name="Kumar P" userId="4f3531b72b5d84d8" providerId="LiveId" clId="{9CCFB2C3-0AB7-4AF9-A319-07B9733A339E}" dt="2024-09-23T11:56:39.014" v="256" actId="478"/>
        <pc:sldMkLst>
          <pc:docMk/>
          <pc:sldMk cId="1621592186" sldId="418"/>
        </pc:sldMkLst>
        <pc:spChg chg="mod">
          <ac:chgData name="Kumar P" userId="4f3531b72b5d84d8" providerId="LiveId" clId="{9CCFB2C3-0AB7-4AF9-A319-07B9733A339E}" dt="2024-09-23T11:55:25.421" v="248" actId="20577"/>
          <ac:spMkLst>
            <pc:docMk/>
            <pc:sldMk cId="1621592186" sldId="418"/>
            <ac:spMk id="2" creationId="{5D393E68-9272-7B05-1206-E9F458E046AB}"/>
          </ac:spMkLst>
        </pc:spChg>
        <pc:spChg chg="del">
          <ac:chgData name="Kumar P" userId="4f3531b72b5d84d8" providerId="LiveId" clId="{9CCFB2C3-0AB7-4AF9-A319-07B9733A339E}" dt="2024-09-23T11:54:09.377" v="188"/>
          <ac:spMkLst>
            <pc:docMk/>
            <pc:sldMk cId="1621592186" sldId="418"/>
            <ac:spMk id="3" creationId="{ED2F5A0E-6015-46B2-0EA0-35E585AFB223}"/>
          </ac:spMkLst>
        </pc:spChg>
        <pc:picChg chg="add mod">
          <ac:chgData name="Kumar P" userId="4f3531b72b5d84d8" providerId="LiveId" clId="{9CCFB2C3-0AB7-4AF9-A319-07B9733A339E}" dt="2024-09-23T11:54:14.858" v="191" actId="14100"/>
          <ac:picMkLst>
            <pc:docMk/>
            <pc:sldMk cId="1621592186" sldId="418"/>
            <ac:picMk id="1026" creationId="{D0A6B8F6-2B84-D76A-8D41-3CE5CD3481C3}"/>
          </ac:picMkLst>
        </pc:picChg>
        <pc:picChg chg="add mod">
          <ac:chgData name="Kumar P" userId="4f3531b72b5d84d8" providerId="LiveId" clId="{9CCFB2C3-0AB7-4AF9-A319-07B9733A339E}" dt="2024-09-23T11:55:22.498" v="234" actId="14100"/>
          <ac:picMkLst>
            <pc:docMk/>
            <pc:sldMk cId="1621592186" sldId="418"/>
            <ac:picMk id="1028" creationId="{06BE5035-9BB1-6FF8-D525-150BFC726D20}"/>
          </ac:picMkLst>
        </pc:picChg>
        <pc:picChg chg="add mod">
          <ac:chgData name="Kumar P" userId="4f3531b72b5d84d8" providerId="LiveId" clId="{9CCFB2C3-0AB7-4AF9-A319-07B9733A339E}" dt="2024-09-23T11:55:15.255" v="231" actId="1076"/>
          <ac:picMkLst>
            <pc:docMk/>
            <pc:sldMk cId="1621592186" sldId="418"/>
            <ac:picMk id="1030" creationId="{79E80A59-2AD4-D8CD-ED60-147DB936BA12}"/>
          </ac:picMkLst>
        </pc:picChg>
        <pc:picChg chg="add del mod">
          <ac:chgData name="Kumar P" userId="4f3531b72b5d84d8" providerId="LiveId" clId="{9CCFB2C3-0AB7-4AF9-A319-07B9733A339E}" dt="2024-09-23T11:56:39.014" v="256" actId="478"/>
          <ac:picMkLst>
            <pc:docMk/>
            <pc:sldMk cId="1621592186" sldId="418"/>
            <ac:picMk id="1032" creationId="{03D9F2FA-C070-7358-2598-05CD433DD312}"/>
          </ac:picMkLst>
        </pc:picChg>
      </pc:sldChg>
      <pc:sldChg chg="addSp delSp modSp new mod">
        <pc:chgData name="Kumar P" userId="4f3531b72b5d84d8" providerId="LiveId" clId="{9CCFB2C3-0AB7-4AF9-A319-07B9733A339E}" dt="2024-09-23T11:59:39.626" v="360" actId="1076"/>
        <pc:sldMkLst>
          <pc:docMk/>
          <pc:sldMk cId="1204815133" sldId="419"/>
        </pc:sldMkLst>
        <pc:spChg chg="mod">
          <ac:chgData name="Kumar P" userId="4f3531b72b5d84d8" providerId="LiveId" clId="{9CCFB2C3-0AB7-4AF9-A319-07B9733A339E}" dt="2024-09-23T11:57:20.737" v="276" actId="20577"/>
          <ac:spMkLst>
            <pc:docMk/>
            <pc:sldMk cId="1204815133" sldId="419"/>
            <ac:spMk id="2" creationId="{57B61760-353F-7CB5-2E51-CF3D31ADA985}"/>
          </ac:spMkLst>
        </pc:spChg>
        <pc:spChg chg="del">
          <ac:chgData name="Kumar P" userId="4f3531b72b5d84d8" providerId="LiveId" clId="{9CCFB2C3-0AB7-4AF9-A319-07B9733A339E}" dt="2024-09-23T11:56:44.122" v="257"/>
          <ac:spMkLst>
            <pc:docMk/>
            <pc:sldMk cId="1204815133" sldId="419"/>
            <ac:spMk id="3" creationId="{6BEE5FCA-2CB9-0CB9-DFA6-A239880CF85F}"/>
          </ac:spMkLst>
        </pc:spChg>
        <pc:spChg chg="add del mod">
          <ac:chgData name="Kumar P" userId="4f3531b72b5d84d8" providerId="LiveId" clId="{9CCFB2C3-0AB7-4AF9-A319-07B9733A339E}" dt="2024-09-23T11:57:24.434" v="278" actId="478"/>
          <ac:spMkLst>
            <pc:docMk/>
            <pc:sldMk cId="1204815133" sldId="419"/>
            <ac:spMk id="4" creationId="{98CFCDF8-190C-C060-A6CA-F7070F6C6A07}"/>
          </ac:spMkLst>
        </pc:spChg>
        <pc:spChg chg="add mod">
          <ac:chgData name="Kumar P" userId="4f3531b72b5d84d8" providerId="LiveId" clId="{9CCFB2C3-0AB7-4AF9-A319-07B9733A339E}" dt="2024-09-23T11:59:39.626" v="360" actId="1076"/>
          <ac:spMkLst>
            <pc:docMk/>
            <pc:sldMk cId="1204815133" sldId="419"/>
            <ac:spMk id="6" creationId="{81B815A6-3A5F-3297-D8A6-29F80C682F92}"/>
          </ac:spMkLst>
        </pc:spChg>
        <pc:picChg chg="add del mod">
          <ac:chgData name="Kumar P" userId="4f3531b72b5d84d8" providerId="LiveId" clId="{9CCFB2C3-0AB7-4AF9-A319-07B9733A339E}" dt="2024-09-23T11:56:45.728" v="258" actId="21"/>
          <ac:picMkLst>
            <pc:docMk/>
            <pc:sldMk cId="1204815133" sldId="419"/>
            <ac:picMk id="2050" creationId="{D0CB0359-2CE5-CEBB-1F59-0FB921CD2717}"/>
          </ac:picMkLst>
        </pc:picChg>
      </pc:sldChg>
      <pc:sldChg chg="modSp new mod">
        <pc:chgData name="Kumar P" userId="4f3531b72b5d84d8" providerId="LiveId" clId="{9CCFB2C3-0AB7-4AF9-A319-07B9733A339E}" dt="2024-09-23T11:59:58.339" v="418" actId="1076"/>
        <pc:sldMkLst>
          <pc:docMk/>
          <pc:sldMk cId="2954774542" sldId="420"/>
        </pc:sldMkLst>
        <pc:spChg chg="mod">
          <ac:chgData name="Kumar P" userId="4f3531b72b5d84d8" providerId="LiveId" clId="{9CCFB2C3-0AB7-4AF9-A319-07B9733A339E}" dt="2024-09-23T11:59:52.519" v="414" actId="20577"/>
          <ac:spMkLst>
            <pc:docMk/>
            <pc:sldMk cId="2954774542" sldId="420"/>
            <ac:spMk id="2" creationId="{331FAE80-5068-A0F6-7A94-4C644F3D6789}"/>
          </ac:spMkLst>
        </pc:spChg>
        <pc:spChg chg="mod">
          <ac:chgData name="Kumar P" userId="4f3531b72b5d84d8" providerId="LiveId" clId="{9CCFB2C3-0AB7-4AF9-A319-07B9733A339E}" dt="2024-09-23T11:59:58.339" v="418" actId="1076"/>
          <ac:spMkLst>
            <pc:docMk/>
            <pc:sldMk cId="2954774542" sldId="420"/>
            <ac:spMk id="3" creationId="{5E42F81C-9435-42D5-D143-30C3E2AFC6D6}"/>
          </ac:spMkLst>
        </pc:spChg>
      </pc:sldChg>
      <pc:sldChg chg="addSp delSp modSp new mod">
        <pc:chgData name="Kumar P" userId="4f3531b72b5d84d8" providerId="LiveId" clId="{9CCFB2C3-0AB7-4AF9-A319-07B9733A339E}" dt="2024-09-23T12:00:50.752" v="428" actId="1076"/>
        <pc:sldMkLst>
          <pc:docMk/>
          <pc:sldMk cId="485554823" sldId="421"/>
        </pc:sldMkLst>
        <pc:spChg chg="del mod">
          <ac:chgData name="Kumar P" userId="4f3531b72b5d84d8" providerId="LiveId" clId="{9CCFB2C3-0AB7-4AF9-A319-07B9733A339E}" dt="2024-09-23T12:00:41.641" v="424" actId="478"/>
          <ac:spMkLst>
            <pc:docMk/>
            <pc:sldMk cId="485554823" sldId="421"/>
            <ac:spMk id="2" creationId="{CF1B4D80-AB56-D9FA-2FBB-9098E74A725D}"/>
          </ac:spMkLst>
        </pc:spChg>
        <pc:spChg chg="mod">
          <ac:chgData name="Kumar P" userId="4f3531b72b5d84d8" providerId="LiveId" clId="{9CCFB2C3-0AB7-4AF9-A319-07B9733A339E}" dt="2024-09-23T12:00:45.156" v="425" actId="1076"/>
          <ac:spMkLst>
            <pc:docMk/>
            <pc:sldMk cId="485554823" sldId="421"/>
            <ac:spMk id="3" creationId="{522709DB-C0D2-6F01-0534-7DBAD56C6098}"/>
          </ac:spMkLst>
        </pc:spChg>
        <pc:picChg chg="add mod">
          <ac:chgData name="Kumar P" userId="4f3531b72b5d84d8" providerId="LiveId" clId="{9CCFB2C3-0AB7-4AF9-A319-07B9733A339E}" dt="2024-09-23T12:00:50.752" v="428" actId="1076"/>
          <ac:picMkLst>
            <pc:docMk/>
            <pc:sldMk cId="485554823" sldId="421"/>
            <ac:picMk id="3074" creationId="{EB135444-2FD3-09DA-09D1-855C9DB522D2}"/>
          </ac:picMkLst>
        </pc:picChg>
      </pc:sldChg>
      <pc:sldChg chg="modSp new mod">
        <pc:chgData name="Kumar P" userId="4f3531b72b5d84d8" providerId="LiveId" clId="{9CCFB2C3-0AB7-4AF9-A319-07B9733A339E}" dt="2024-09-23T12:26:41.483" v="730" actId="20577"/>
        <pc:sldMkLst>
          <pc:docMk/>
          <pc:sldMk cId="1915695445" sldId="422"/>
        </pc:sldMkLst>
        <pc:spChg chg="mod">
          <ac:chgData name="Kumar P" userId="4f3531b72b5d84d8" providerId="LiveId" clId="{9CCFB2C3-0AB7-4AF9-A319-07B9733A339E}" dt="2024-09-23T12:26:41.483" v="730" actId="20577"/>
          <ac:spMkLst>
            <pc:docMk/>
            <pc:sldMk cId="1915695445" sldId="422"/>
            <ac:spMk id="2" creationId="{55720F8C-CEEB-9713-1B52-23F5DD7E7688}"/>
          </ac:spMkLst>
        </pc:spChg>
        <pc:spChg chg="mod">
          <ac:chgData name="Kumar P" userId="4f3531b72b5d84d8" providerId="LiveId" clId="{9CCFB2C3-0AB7-4AF9-A319-07B9733A339E}" dt="2024-09-23T12:26:36.504" v="715" actId="20577"/>
          <ac:spMkLst>
            <pc:docMk/>
            <pc:sldMk cId="1915695445" sldId="422"/>
            <ac:spMk id="3" creationId="{E2E1D374-C1FF-0F1B-D325-F6B670FC7B6D}"/>
          </ac:spMkLst>
        </pc:spChg>
      </pc:sldChg>
      <pc:sldChg chg="modSp new mod">
        <pc:chgData name="Kumar P" userId="4f3531b72b5d84d8" providerId="LiveId" clId="{9CCFB2C3-0AB7-4AF9-A319-07B9733A339E}" dt="2024-09-23T12:32:00.946" v="927" actId="20577"/>
        <pc:sldMkLst>
          <pc:docMk/>
          <pc:sldMk cId="3040044542" sldId="423"/>
        </pc:sldMkLst>
        <pc:spChg chg="mod">
          <ac:chgData name="Kumar P" userId="4f3531b72b5d84d8" providerId="LiveId" clId="{9CCFB2C3-0AB7-4AF9-A319-07B9733A339E}" dt="2024-09-23T12:30:39.272" v="741" actId="20577"/>
          <ac:spMkLst>
            <pc:docMk/>
            <pc:sldMk cId="3040044542" sldId="423"/>
            <ac:spMk id="2" creationId="{08A34142-8D5C-73A5-7602-DC49949E591B}"/>
          </ac:spMkLst>
        </pc:spChg>
        <pc:spChg chg="mod">
          <ac:chgData name="Kumar P" userId="4f3531b72b5d84d8" providerId="LiveId" clId="{9CCFB2C3-0AB7-4AF9-A319-07B9733A339E}" dt="2024-09-23T12:31:33.796" v="833" actId="20577"/>
          <ac:spMkLst>
            <pc:docMk/>
            <pc:sldMk cId="3040044542" sldId="423"/>
            <ac:spMk id="3" creationId="{36429611-2320-8A6B-A1D6-F006190701F0}"/>
          </ac:spMkLst>
        </pc:spChg>
        <pc:spChg chg="mod">
          <ac:chgData name="Kumar P" userId="4f3531b72b5d84d8" providerId="LiveId" clId="{9CCFB2C3-0AB7-4AF9-A319-07B9733A339E}" dt="2024-09-23T12:32:00.946" v="927" actId="20577"/>
          <ac:spMkLst>
            <pc:docMk/>
            <pc:sldMk cId="3040044542" sldId="423"/>
            <ac:spMk id="4" creationId="{E93F4054-FEB7-EDF7-828F-296FD02008A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23/09/2024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uu7Z_ka_as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tomdrummond.com/looking-closely-at-children/writing-learning-stori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1</a:t>
            </a:fld>
            <a:endParaRPr lang="en-GB"/>
          </a:p>
        </p:txBody>
      </p:sp>
    </p:spTree>
    <p:extLst>
      <p:ext uri="{BB962C8B-B14F-4D97-AF65-F5344CB8AC3E}">
        <p14:creationId xmlns:p14="http://schemas.microsoft.com/office/powerpoint/2010/main" val="656050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a:t>
            </a:fld>
            <a:endParaRPr lang="en-GB"/>
          </a:p>
        </p:txBody>
      </p:sp>
    </p:spTree>
    <p:extLst>
      <p:ext uri="{BB962C8B-B14F-4D97-AF65-F5344CB8AC3E}">
        <p14:creationId xmlns:p14="http://schemas.microsoft.com/office/powerpoint/2010/main" val="416643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task to consider for next week.</a:t>
            </a:r>
          </a:p>
          <a:p>
            <a:r>
              <a:rPr lang="en-GB" dirty="0"/>
              <a:t>How can we document the learning? What are the Government suggesting above, what will this look like in </a:t>
            </a:r>
            <a:r>
              <a:rPr lang="en-GB" dirty="0" err="1"/>
              <a:t>practive</a:t>
            </a:r>
            <a:endParaRPr lang="en-GB" dirty="0"/>
          </a:p>
          <a:p>
            <a:r>
              <a:rPr lang="en-GB" dirty="0"/>
              <a:t>Does the curriculum need adults or are confident to move away from summative measures or tick box criteria.</a:t>
            </a:r>
          </a:p>
          <a:p>
            <a:r>
              <a:rPr lang="en-GB" dirty="0"/>
              <a:t>What are the implications in terms of Government leadership, and leadership in settings</a:t>
            </a:r>
          </a:p>
          <a:p>
            <a:r>
              <a:rPr lang="en-GB" dirty="0"/>
              <a:t>How can learning be documented and progression supported.</a:t>
            </a:r>
          </a:p>
          <a:p>
            <a:r>
              <a:rPr lang="en-GB" dirty="0"/>
              <a:t>Any ideas from other places such as Reggio,  </a:t>
            </a:r>
            <a:r>
              <a:rPr lang="en-GB" dirty="0" err="1"/>
              <a:t>Te</a:t>
            </a:r>
            <a:r>
              <a:rPr lang="en-GB" dirty="0"/>
              <a:t> </a:t>
            </a:r>
            <a:r>
              <a:rPr lang="en-GB" dirty="0" err="1"/>
              <a:t>Whariki</a:t>
            </a:r>
            <a:r>
              <a:rPr lang="en-GB" dirty="0"/>
              <a: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5</a:t>
            </a:fld>
            <a:endParaRPr lang="en-GB"/>
          </a:p>
        </p:txBody>
      </p:sp>
    </p:spTree>
    <p:extLst>
      <p:ext uri="{BB962C8B-B14F-4D97-AF65-F5344CB8AC3E}">
        <p14:creationId xmlns:p14="http://schemas.microsoft.com/office/powerpoint/2010/main" val="4206303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973138"/>
            <a:ext cx="5486400" cy="3086100"/>
          </a:xfrm>
        </p:spPr>
      </p:sp>
      <p:sp>
        <p:nvSpPr>
          <p:cNvPr id="3" name="Notes Placeholder 2"/>
          <p:cNvSpPr>
            <a:spLocks noGrp="1"/>
          </p:cNvSpPr>
          <p:nvPr>
            <p:ph type="body" idx="1"/>
          </p:nvPr>
        </p:nvSpPr>
        <p:spPr/>
        <p:txBody>
          <a:bodyPr/>
          <a:lstStyle/>
          <a:p>
            <a:r>
              <a:rPr lang="en-GB" dirty="0"/>
              <a:t>This is a statement from recent consultation document on assessment of new curriculum</a:t>
            </a:r>
          </a:p>
          <a:p>
            <a:endParaRPr lang="en-GB" dirty="0"/>
          </a:p>
          <a:p>
            <a:r>
              <a:rPr lang="en-GB" dirty="0"/>
              <a:t>Individual settings 3-16 will have more autonomy in deciding how to document and assess what opportunities might this provide</a:t>
            </a:r>
          </a:p>
        </p:txBody>
      </p:sp>
      <p:sp>
        <p:nvSpPr>
          <p:cNvPr id="4" name="Slide Number Placeholder 3"/>
          <p:cNvSpPr>
            <a:spLocks noGrp="1"/>
          </p:cNvSpPr>
          <p:nvPr>
            <p:ph type="sldNum" sz="quarter" idx="5"/>
          </p:nvPr>
        </p:nvSpPr>
        <p:spPr/>
        <p:txBody>
          <a:bodyPr/>
          <a:lstStyle/>
          <a:p>
            <a:fld id="{3525FA87-EF0F-470B-8C85-E4E65660B184}" type="slidenum">
              <a:rPr lang="en-GB" smtClean="0"/>
              <a:t>6</a:t>
            </a:fld>
            <a:endParaRPr lang="en-GB"/>
          </a:p>
        </p:txBody>
      </p:sp>
    </p:spTree>
    <p:extLst>
      <p:ext uri="{BB962C8B-B14F-4D97-AF65-F5344CB8AC3E}">
        <p14:creationId xmlns:p14="http://schemas.microsoft.com/office/powerpoint/2010/main" val="3120549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formal profiles the best approach?</a:t>
            </a:r>
          </a:p>
          <a:p>
            <a:r>
              <a:rPr lang="en-GB" dirty="0"/>
              <a:t>What about standardised tests?</a:t>
            </a:r>
          </a:p>
          <a:p>
            <a:r>
              <a:rPr lang="en-GB" dirty="0"/>
              <a:t>Will this capture the creativity and enterprise.</a:t>
            </a:r>
          </a:p>
          <a:p>
            <a:r>
              <a:rPr lang="en-GB" dirty="0"/>
              <a:t>Will it consider the health and confidence</a:t>
            </a:r>
          </a:p>
          <a:p>
            <a:r>
              <a:rPr lang="en-GB" dirty="0"/>
              <a:t>Will ethical citizens need opportunities to find out about looking after the natural world? Working together? Might assessment need to reflect this social – cultural context?</a:t>
            </a:r>
          </a:p>
          <a:p>
            <a:r>
              <a:rPr lang="en-GB" dirty="0">
                <a:hlinkClick r:id="rId3"/>
              </a:rPr>
              <a:t>Chapter 3 – Assessment under the new EYFS (youtube.com)</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7</a:t>
            </a:fld>
            <a:endParaRPr lang="en-GB"/>
          </a:p>
        </p:txBody>
      </p:sp>
    </p:spTree>
    <p:extLst>
      <p:ext uri="{BB962C8B-B14F-4D97-AF65-F5344CB8AC3E}">
        <p14:creationId xmlns:p14="http://schemas.microsoft.com/office/powerpoint/2010/main" val="217504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cyclic process.</a:t>
            </a:r>
          </a:p>
          <a:p>
            <a:r>
              <a:rPr lang="en-GB" dirty="0"/>
              <a:t>Observing, listening talking with the child / children</a:t>
            </a:r>
          </a:p>
          <a:p>
            <a:r>
              <a:rPr lang="en-GB" dirty="0"/>
              <a:t>Reflecting and questioning what we see</a:t>
            </a:r>
          </a:p>
          <a:p>
            <a:r>
              <a:rPr lang="en-GB" dirty="0"/>
              <a:t>Planning the environment, resources, activities</a:t>
            </a:r>
          </a:p>
          <a:p>
            <a:r>
              <a:rPr lang="en-GB" dirty="0"/>
              <a:t>Implementing these ideas</a:t>
            </a:r>
          </a:p>
          <a:p>
            <a:r>
              <a:rPr lang="en-GB" dirty="0"/>
              <a:t>Considering the learning that takes place through various means</a:t>
            </a:r>
          </a:p>
          <a:p>
            <a:endParaRPr lang="en-GB" dirty="0"/>
          </a:p>
          <a:p>
            <a:r>
              <a:rPr lang="en-GB" dirty="0"/>
              <a:t>This will be the information for the start of the cycle again</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8</a:t>
            </a:fld>
            <a:endParaRPr lang="en-GB"/>
          </a:p>
        </p:txBody>
      </p:sp>
    </p:spTree>
    <p:extLst>
      <p:ext uri="{BB962C8B-B14F-4D97-AF65-F5344CB8AC3E}">
        <p14:creationId xmlns:p14="http://schemas.microsoft.com/office/powerpoint/2010/main" val="2546720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Print</a:t>
            </a:r>
          </a:p>
          <a:p>
            <a:endParaRPr lang="en-GB" dirty="0"/>
          </a:p>
          <a:p>
            <a:r>
              <a:rPr lang="en-GB" dirty="0"/>
              <a:t>Is the learning same for each child?</a:t>
            </a:r>
          </a:p>
          <a:p>
            <a:r>
              <a:rPr lang="en-GB" dirty="0"/>
              <a:t>Is the child at the bottom aware of the weight they feel of the other children on top of them –forces?</a:t>
            </a:r>
          </a:p>
          <a:p>
            <a:endParaRPr lang="en-GB" dirty="0"/>
          </a:p>
          <a:p>
            <a:r>
              <a:rPr lang="en-GB" dirty="0"/>
              <a:t>Is the child in the blue top experience the  sensation of balancing to say upright?</a:t>
            </a:r>
          </a:p>
          <a:p>
            <a:r>
              <a:rPr lang="en-GB" dirty="0"/>
              <a:t>Is the child in red aware of the child in blue’s impact on their ability do stand? Might they also feel  the weight of the other child? Do they need to position their legs to balance?</a:t>
            </a:r>
          </a:p>
          <a:p>
            <a:r>
              <a:rPr lang="en-GB" dirty="0"/>
              <a:t>Are some of the children aware of energy.  How easy is it to move when you are at bottom compared to top?</a:t>
            </a:r>
          </a:p>
          <a:p>
            <a:endParaRPr lang="en-GB" dirty="0"/>
          </a:p>
          <a:p>
            <a:r>
              <a:rPr lang="en-GB" dirty="0"/>
              <a:t>How might adults discuss with children?</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9</a:t>
            </a:fld>
            <a:endParaRPr lang="en-GB"/>
          </a:p>
        </p:txBody>
      </p:sp>
    </p:spTree>
    <p:extLst>
      <p:ext uri="{BB962C8B-B14F-4D97-AF65-F5344CB8AC3E}">
        <p14:creationId xmlns:p14="http://schemas.microsoft.com/office/powerpoint/2010/main" val="819925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we tend to document mathematics and science in defined maths and science activities.</a:t>
            </a:r>
          </a:p>
          <a:p>
            <a:r>
              <a:rPr lang="en-GB" dirty="0"/>
              <a:t>To document in play do adults need to be able to identify the learning.</a:t>
            </a:r>
          </a:p>
          <a:p>
            <a:r>
              <a:rPr lang="en-GB" dirty="0"/>
              <a:t>What might help them do this</a:t>
            </a:r>
          </a:p>
          <a:p>
            <a:r>
              <a:rPr lang="en-GB" dirty="0"/>
              <a:t>Some reading on Moodle </a:t>
            </a:r>
          </a:p>
          <a:p>
            <a:r>
              <a:rPr lang="en-GB" dirty="0"/>
              <a:t>Gealy et al.,  </a:t>
            </a:r>
          </a:p>
        </p:txBody>
      </p:sp>
      <p:sp>
        <p:nvSpPr>
          <p:cNvPr id="4" name="Slide Number Placeholder 3"/>
          <p:cNvSpPr>
            <a:spLocks noGrp="1"/>
          </p:cNvSpPr>
          <p:nvPr>
            <p:ph type="sldNum" sz="quarter" idx="5"/>
          </p:nvPr>
        </p:nvSpPr>
        <p:spPr/>
        <p:txBody>
          <a:bodyPr/>
          <a:lstStyle/>
          <a:p>
            <a:fld id="{3525FA87-EF0F-470B-8C85-E4E65660B184}" type="slidenum">
              <a:rPr lang="en-GB" smtClean="0"/>
              <a:t>10</a:t>
            </a:fld>
            <a:endParaRPr lang="en-GB"/>
          </a:p>
        </p:txBody>
      </p:sp>
    </p:spTree>
    <p:extLst>
      <p:ext uri="{BB962C8B-B14F-4D97-AF65-F5344CB8AC3E}">
        <p14:creationId xmlns:p14="http://schemas.microsoft.com/office/powerpoint/2010/main" val="848210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stimulating,  ,well planned variety of environments with engaged adults  provides for better quality assessment of learning</a:t>
            </a:r>
          </a:p>
          <a:p>
            <a:endParaRPr lang="en-GB" dirty="0"/>
          </a:p>
          <a:p>
            <a:r>
              <a:rPr lang="en-GB" dirty="0"/>
              <a:t>Some children engage outdoors more positively than indoors? Is it fair to only assess maths and science and all areas of learning indoors.</a:t>
            </a:r>
          </a:p>
          <a:p>
            <a:endParaRPr lang="en-GB" dirty="0"/>
          </a:p>
          <a:p>
            <a:r>
              <a:rPr lang="en-GB" dirty="0"/>
              <a:t>Is a summative end of year or term assessment comprehensive enough?...</a:t>
            </a:r>
          </a:p>
          <a:p>
            <a:endParaRPr lang="en-GB" dirty="0"/>
          </a:p>
          <a:p>
            <a:r>
              <a:rPr lang="en-GB" dirty="0"/>
              <a:t>Is learning different for the individual child compared to the same child with their peers, with an adult….</a:t>
            </a:r>
          </a:p>
          <a:p>
            <a:endParaRPr lang="en-GB" dirty="0"/>
          </a:p>
          <a:p>
            <a:r>
              <a:rPr lang="en-GB" dirty="0"/>
              <a:t>Many approaches are social-cultural – Vygotsky.</a:t>
            </a:r>
          </a:p>
          <a:p>
            <a:r>
              <a:rPr lang="en-GB" dirty="0"/>
              <a:t> So why assess children on their own without peer interaction</a:t>
            </a:r>
          </a:p>
          <a:p>
            <a:r>
              <a:rPr lang="en-GB" dirty="0"/>
              <a:t>Think of group versus individual learning</a:t>
            </a:r>
          </a:p>
          <a:p>
            <a:endParaRPr lang="en-GB" dirty="0"/>
          </a:p>
          <a:p>
            <a:r>
              <a:rPr lang="en-GB" dirty="0"/>
              <a:t>Do we revisit ideas in different ways.?</a:t>
            </a:r>
          </a:p>
          <a:p>
            <a:r>
              <a:rPr lang="en-GB" dirty="0"/>
              <a:t>Water being dripped down a slope, balls rolling down a slope, children rolling themselves down a slope. Investigating different slopes, different </a:t>
            </a:r>
            <a:r>
              <a:rPr lang="en-GB" dirty="0" err="1"/>
              <a:t>surfases</a:t>
            </a:r>
            <a:r>
              <a:rPr lang="en-GB" dirty="0"/>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404208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child may demonstrate understanding of counting in a big physical way,  which is less visible in a worksheet.</a:t>
            </a:r>
          </a:p>
          <a:p>
            <a:endParaRPr lang="en-GB" dirty="0"/>
          </a:p>
          <a:p>
            <a:r>
              <a:rPr lang="en-GB" dirty="0"/>
              <a:t>A child can talk about the Lifecyle of a butterfly using detailed specialised vocabulary which may not be visible in a writing task.</a:t>
            </a:r>
          </a:p>
          <a:p>
            <a:endParaRPr lang="en-GB" dirty="0"/>
          </a:p>
          <a:p>
            <a:r>
              <a:rPr lang="en-GB" dirty="0"/>
              <a:t>A child is able to consider why things float/ sink and discuss their ideas with an interested adult during play. This may not be visible in a more formal task.</a:t>
            </a:r>
          </a:p>
          <a:p>
            <a:r>
              <a:rPr lang="en-GB" dirty="0"/>
              <a:t>How can adult ensure learning is made visible?</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12</a:t>
            </a:fld>
            <a:endParaRPr lang="en-GB"/>
          </a:p>
        </p:txBody>
      </p:sp>
    </p:spTree>
    <p:extLst>
      <p:ext uri="{BB962C8B-B14F-4D97-AF65-F5344CB8AC3E}">
        <p14:creationId xmlns:p14="http://schemas.microsoft.com/office/powerpoint/2010/main" val="3459164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Assessment involves revisiting and discussing .</a:t>
            </a:r>
          </a:p>
          <a:p>
            <a:r>
              <a:rPr lang="en-GB" dirty="0"/>
              <a:t>As noted in New Curriculum it is not a ‘one off’</a:t>
            </a:r>
          </a:p>
          <a:p>
            <a:r>
              <a:rPr lang="en-GB" dirty="0"/>
              <a:t>It is part of the child’s every day experiences both child and adult led.</a:t>
            </a:r>
          </a:p>
          <a:p>
            <a:r>
              <a:rPr lang="en-GB" dirty="0"/>
              <a:t>One practitioner may see a child in a different way. May have had a different experience.  What if some staff are outdoors more , might the see the child’s progress very differently to the child indoors?</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13</a:t>
            </a:fld>
            <a:endParaRPr lang="en-GB"/>
          </a:p>
        </p:txBody>
      </p:sp>
    </p:spTree>
    <p:extLst>
      <p:ext uri="{BB962C8B-B14F-4D97-AF65-F5344CB8AC3E}">
        <p14:creationId xmlns:p14="http://schemas.microsoft.com/office/powerpoint/2010/main" val="10005705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in science and maths- they can consider the new curriculum. Curiosity , discovery are valued skills, as well as specific science / maths   knowledge.</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605170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in science and maths- they can consider the new curriculum. Curiosity , discovery are valued skills, as well as specific science / maths   knowledge.</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7257905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links to cycle of learning.</a:t>
            </a:r>
          </a:p>
          <a:p>
            <a:r>
              <a:rPr lang="en-GB" dirty="0"/>
              <a:t>Continuous </a:t>
            </a:r>
          </a:p>
          <a:p>
            <a:r>
              <a:rPr lang="en-GB" dirty="0"/>
              <a:t>Not a test at end – a much more comprehensive  process</a:t>
            </a:r>
          </a:p>
        </p:txBody>
      </p:sp>
      <p:sp>
        <p:nvSpPr>
          <p:cNvPr id="4" name="Slide Number Placeholder 3"/>
          <p:cNvSpPr>
            <a:spLocks noGrp="1"/>
          </p:cNvSpPr>
          <p:nvPr>
            <p:ph type="sldNum" sz="quarter" idx="5"/>
          </p:nvPr>
        </p:nvSpPr>
        <p:spPr/>
        <p:txBody>
          <a:bodyPr/>
          <a:lstStyle/>
          <a:p>
            <a:fld id="{3525FA87-EF0F-470B-8C85-E4E65660B184}" type="slidenum">
              <a:rPr lang="en-GB" smtClean="0"/>
              <a:t>16</a:t>
            </a:fld>
            <a:endParaRPr lang="en-GB"/>
          </a:p>
        </p:txBody>
      </p:sp>
    </p:spTree>
    <p:extLst>
      <p:ext uri="{BB962C8B-B14F-4D97-AF65-F5344CB8AC3E}">
        <p14:creationId xmlns:p14="http://schemas.microsoft.com/office/powerpoint/2010/main" val="1611550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they think of examples they use in settings?</a:t>
            </a:r>
          </a:p>
        </p:txBody>
      </p:sp>
      <p:sp>
        <p:nvSpPr>
          <p:cNvPr id="4" name="Slide Number Placeholder 3"/>
          <p:cNvSpPr>
            <a:spLocks noGrp="1"/>
          </p:cNvSpPr>
          <p:nvPr>
            <p:ph type="sldNum" sz="quarter" idx="5"/>
          </p:nvPr>
        </p:nvSpPr>
        <p:spPr/>
        <p:txBody>
          <a:bodyPr/>
          <a:lstStyle/>
          <a:p>
            <a:fld id="{3525FA87-EF0F-470B-8C85-E4E65660B184}" type="slidenum">
              <a:rPr lang="en-GB" smtClean="0"/>
              <a:t>17</a:t>
            </a:fld>
            <a:endParaRPr lang="en-GB"/>
          </a:p>
        </p:txBody>
      </p:sp>
    </p:spTree>
    <p:extLst>
      <p:ext uri="{BB962C8B-B14F-4D97-AF65-F5344CB8AC3E}">
        <p14:creationId xmlns:p14="http://schemas.microsoft.com/office/powerpoint/2010/main" val="26205663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Reggio documentation – the web sites has examples</a:t>
            </a:r>
          </a:p>
          <a:p>
            <a:endParaRPr lang="en-GB" dirty="0"/>
          </a:p>
          <a:p>
            <a:r>
              <a:rPr lang="en-GB" dirty="0"/>
              <a:t>Documentation is a significant part of the approach and allows children to revisit their learning</a:t>
            </a:r>
          </a:p>
        </p:txBody>
      </p:sp>
      <p:sp>
        <p:nvSpPr>
          <p:cNvPr id="4" name="Slide Number Placeholder 3"/>
          <p:cNvSpPr>
            <a:spLocks noGrp="1"/>
          </p:cNvSpPr>
          <p:nvPr>
            <p:ph type="sldNum" sz="quarter" idx="5"/>
          </p:nvPr>
        </p:nvSpPr>
        <p:spPr/>
        <p:txBody>
          <a:bodyPr/>
          <a:lstStyle/>
          <a:p>
            <a:fld id="{3525FA87-EF0F-470B-8C85-E4E65660B184}" type="slidenum">
              <a:rPr lang="en-GB" smtClean="0"/>
              <a:t>18</a:t>
            </a:fld>
            <a:endParaRPr lang="en-GB"/>
          </a:p>
        </p:txBody>
      </p:sp>
    </p:spTree>
    <p:extLst>
      <p:ext uri="{BB962C8B-B14F-4D97-AF65-F5344CB8AC3E}">
        <p14:creationId xmlns:p14="http://schemas.microsoft.com/office/powerpoint/2010/main" val="20138925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Photographs, child own work in many different forms ‘100 languages of learning’ are part of this process</a:t>
            </a:r>
          </a:p>
        </p:txBody>
      </p:sp>
      <p:sp>
        <p:nvSpPr>
          <p:cNvPr id="4" name="Slide Number Placeholder 3"/>
          <p:cNvSpPr>
            <a:spLocks noGrp="1"/>
          </p:cNvSpPr>
          <p:nvPr>
            <p:ph type="sldNum" sz="quarter" idx="5"/>
          </p:nvPr>
        </p:nvSpPr>
        <p:spPr/>
        <p:txBody>
          <a:bodyPr/>
          <a:lstStyle/>
          <a:p>
            <a:fld id="{3525FA87-EF0F-470B-8C85-E4E65660B184}" type="slidenum">
              <a:rPr lang="en-GB" smtClean="0"/>
              <a:t>19</a:t>
            </a:fld>
            <a:endParaRPr lang="en-GB"/>
          </a:p>
        </p:txBody>
      </p:sp>
    </p:spTree>
    <p:extLst>
      <p:ext uri="{BB962C8B-B14F-4D97-AF65-F5344CB8AC3E}">
        <p14:creationId xmlns:p14="http://schemas.microsoft.com/office/powerpoint/2010/main" val="26599167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Te</a:t>
            </a:r>
            <a:r>
              <a:rPr lang="en-GB" dirty="0"/>
              <a:t> </a:t>
            </a:r>
            <a:r>
              <a:rPr lang="en-GB" dirty="0" err="1"/>
              <a:t>Whariki</a:t>
            </a:r>
            <a:r>
              <a:rPr lang="en-GB" dirty="0"/>
              <a:t> – Margaret </a:t>
            </a:r>
            <a:r>
              <a:rPr lang="en-GB" dirty="0" err="1"/>
              <a:t>Carr</a:t>
            </a:r>
            <a:r>
              <a:rPr lang="en-GB" dirty="0"/>
              <a:t> and Wendy Lee</a:t>
            </a:r>
          </a:p>
          <a:p>
            <a:endParaRPr lang="en-GB" dirty="0"/>
          </a:p>
          <a:p>
            <a:r>
              <a:rPr lang="en-GB" dirty="0"/>
              <a:t>This another way of making child’s learning visible</a:t>
            </a:r>
          </a:p>
          <a:p>
            <a:endParaRPr lang="en-GB" dirty="0"/>
          </a:p>
          <a:p>
            <a:r>
              <a:rPr lang="en-GB" dirty="0"/>
              <a:t>Provides a way to </a:t>
            </a:r>
          </a:p>
          <a:p>
            <a:r>
              <a:rPr lang="en-GB" dirty="0"/>
              <a:t>Monitor</a:t>
            </a:r>
          </a:p>
          <a:p>
            <a:r>
              <a:rPr lang="en-GB" dirty="0"/>
              <a:t>Document </a:t>
            </a:r>
          </a:p>
          <a:p>
            <a:r>
              <a:rPr lang="en-GB" dirty="0"/>
              <a:t>Assess</a:t>
            </a:r>
          </a:p>
          <a:p>
            <a:endParaRPr lang="en-GB" dirty="0"/>
          </a:p>
          <a:p>
            <a:r>
              <a:rPr lang="en-GB" dirty="0"/>
              <a:t>Like Reggio – role for wider learning community- parents…</a:t>
            </a:r>
          </a:p>
          <a:p>
            <a:endParaRPr lang="en-GB" dirty="0"/>
          </a:p>
          <a:p>
            <a:r>
              <a:rPr lang="en-GB" dirty="0"/>
              <a:t>Drummond, T. (no date) Looking Closely at Children Writing Learning Stories </a:t>
            </a:r>
            <a:r>
              <a:rPr lang="en-GB" dirty="0">
                <a:hlinkClick r:id="rId3"/>
              </a:rPr>
              <a:t>https://tomdrummond.com/looking-closely-at-children/writing-learning-stories/</a:t>
            </a:r>
            <a:endParaRPr lang="en-GB" dirty="0"/>
          </a:p>
          <a:p>
            <a:r>
              <a:rPr lang="en-GB" dirty="0"/>
              <a:t> (Accessed 16th September 2021).</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0073175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could not find a outdoor science example , however this example of a child painting illustrates a science learning story well.</a:t>
            </a:r>
          </a:p>
        </p:txBody>
      </p:sp>
      <p:sp>
        <p:nvSpPr>
          <p:cNvPr id="4" name="Slide Number Placeholder 3"/>
          <p:cNvSpPr>
            <a:spLocks noGrp="1"/>
          </p:cNvSpPr>
          <p:nvPr>
            <p:ph type="sldNum" sz="quarter" idx="5"/>
          </p:nvPr>
        </p:nvSpPr>
        <p:spPr/>
        <p:txBody>
          <a:bodyPr/>
          <a:lstStyle/>
          <a:p>
            <a:fld id="{3525FA87-EF0F-470B-8C85-E4E65660B184}" type="slidenum">
              <a:rPr lang="en-GB" smtClean="0"/>
              <a:t>22</a:t>
            </a:fld>
            <a:endParaRPr lang="en-GB"/>
          </a:p>
        </p:txBody>
      </p:sp>
    </p:spTree>
    <p:extLst>
      <p:ext uri="{BB962C8B-B14F-4D97-AF65-F5344CB8AC3E}">
        <p14:creationId xmlns:p14="http://schemas.microsoft.com/office/powerpoint/2010/main" val="4916127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Really should have referenced </a:t>
            </a:r>
          </a:p>
        </p:txBody>
      </p:sp>
      <p:sp>
        <p:nvSpPr>
          <p:cNvPr id="4" name="Slide Number Placeholder 3"/>
          <p:cNvSpPr>
            <a:spLocks noGrp="1"/>
          </p:cNvSpPr>
          <p:nvPr>
            <p:ph type="sldNum" sz="quarter" idx="5"/>
          </p:nvPr>
        </p:nvSpPr>
        <p:spPr/>
        <p:txBody>
          <a:bodyPr/>
          <a:lstStyle/>
          <a:p>
            <a:fld id="{760342DE-1AA4-43B4-9CA9-4ED485D4EBCC}" type="slidenum">
              <a:rPr lang="en-GB" smtClean="0"/>
              <a:t>26</a:t>
            </a:fld>
            <a:endParaRPr lang="en-GB"/>
          </a:p>
        </p:txBody>
      </p:sp>
    </p:spTree>
    <p:extLst>
      <p:ext uri="{BB962C8B-B14F-4D97-AF65-F5344CB8AC3E}">
        <p14:creationId xmlns:p14="http://schemas.microsoft.com/office/powerpoint/2010/main" val="14836693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could be evaluated</a:t>
            </a:r>
          </a:p>
        </p:txBody>
      </p:sp>
      <p:sp>
        <p:nvSpPr>
          <p:cNvPr id="4" name="Slide Number Placeholder 3"/>
          <p:cNvSpPr>
            <a:spLocks noGrp="1"/>
          </p:cNvSpPr>
          <p:nvPr>
            <p:ph type="sldNum" sz="quarter" idx="5"/>
          </p:nvPr>
        </p:nvSpPr>
        <p:spPr/>
        <p:txBody>
          <a:bodyPr/>
          <a:lstStyle/>
          <a:p>
            <a:fld id="{3525FA87-EF0F-470B-8C85-E4E65660B184}" type="slidenum">
              <a:rPr lang="en-GB" smtClean="0"/>
              <a:t>27</a:t>
            </a:fld>
            <a:endParaRPr lang="en-GB"/>
          </a:p>
        </p:txBody>
      </p:sp>
    </p:spTree>
    <p:extLst>
      <p:ext uri="{BB962C8B-B14F-4D97-AF65-F5344CB8AC3E}">
        <p14:creationId xmlns:p14="http://schemas.microsoft.com/office/powerpoint/2010/main" val="4274191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a learning story approach</a:t>
            </a:r>
          </a:p>
        </p:txBody>
      </p:sp>
      <p:sp>
        <p:nvSpPr>
          <p:cNvPr id="4" name="Slide Number Placeholder 3"/>
          <p:cNvSpPr>
            <a:spLocks noGrp="1"/>
          </p:cNvSpPr>
          <p:nvPr>
            <p:ph type="sldNum" sz="quarter" idx="5"/>
          </p:nvPr>
        </p:nvSpPr>
        <p:spPr/>
        <p:txBody>
          <a:bodyPr/>
          <a:lstStyle/>
          <a:p>
            <a:fld id="{3525FA87-EF0F-470B-8C85-E4E65660B184}" type="slidenum">
              <a:rPr lang="en-GB" smtClean="0"/>
              <a:t>28</a:t>
            </a:fld>
            <a:endParaRPr lang="en-GB"/>
          </a:p>
        </p:txBody>
      </p:sp>
    </p:spTree>
    <p:extLst>
      <p:ext uri="{BB962C8B-B14F-4D97-AF65-F5344CB8AC3E}">
        <p14:creationId xmlns:p14="http://schemas.microsoft.com/office/powerpoint/2010/main" val="34972874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29</a:t>
            </a:fld>
            <a:endParaRPr lang="en-GB"/>
          </a:p>
        </p:txBody>
      </p:sp>
    </p:spTree>
    <p:extLst>
      <p:ext uri="{BB962C8B-B14F-4D97-AF65-F5344CB8AC3E}">
        <p14:creationId xmlns:p14="http://schemas.microsoft.com/office/powerpoint/2010/main" val="9743604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typed this up from Campbell, C., Jobling, W. and Howitt, C. (2021) </a:t>
            </a:r>
            <a:r>
              <a:rPr lang="en-GB" i="1" dirty="0"/>
              <a:t>Science in Early Childhood. Cambridge: Cambridge University Press.</a:t>
            </a:r>
          </a:p>
          <a:p>
            <a:r>
              <a:rPr lang="en-GB" dirty="0"/>
              <a:t>If this was a Welsh setting can they evaluate how they might add more information. Could they see links to curriculum could be made visible?</a:t>
            </a:r>
          </a:p>
          <a:p>
            <a:r>
              <a:rPr lang="en-GB" dirty="0"/>
              <a:t>On next slide I have asked them to do this</a:t>
            </a:r>
          </a:p>
        </p:txBody>
      </p:sp>
      <p:sp>
        <p:nvSpPr>
          <p:cNvPr id="4" name="Slide Number Placeholder 3"/>
          <p:cNvSpPr>
            <a:spLocks noGrp="1"/>
          </p:cNvSpPr>
          <p:nvPr>
            <p:ph type="sldNum" sz="quarter" idx="5"/>
          </p:nvPr>
        </p:nvSpPr>
        <p:spPr/>
        <p:txBody>
          <a:bodyPr/>
          <a:lstStyle/>
          <a:p>
            <a:fld id="{3525FA87-EF0F-470B-8C85-E4E65660B184}" type="slidenum">
              <a:rPr lang="en-GB" smtClean="0"/>
              <a:t>30</a:t>
            </a:fld>
            <a:endParaRPr lang="en-GB"/>
          </a:p>
        </p:txBody>
      </p:sp>
    </p:spTree>
    <p:extLst>
      <p:ext uri="{BB962C8B-B14F-4D97-AF65-F5344CB8AC3E}">
        <p14:creationId xmlns:p14="http://schemas.microsoft.com/office/powerpoint/2010/main" val="30131417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they have discussed. Link above links to table where the previous learning story put in context of Curriculum for Wales and  adult role.</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31</a:t>
            </a:fld>
            <a:endParaRPr lang="en-GB"/>
          </a:p>
        </p:txBody>
      </p:sp>
    </p:spTree>
    <p:extLst>
      <p:ext uri="{BB962C8B-B14F-4D97-AF65-F5344CB8AC3E}">
        <p14:creationId xmlns:p14="http://schemas.microsoft.com/office/powerpoint/2010/main" val="23889363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32</a:t>
            </a:fld>
            <a:endParaRPr lang="en-GB"/>
          </a:p>
        </p:txBody>
      </p:sp>
    </p:spTree>
    <p:extLst>
      <p:ext uri="{BB962C8B-B14F-4D97-AF65-F5344CB8AC3E}">
        <p14:creationId xmlns:p14="http://schemas.microsoft.com/office/powerpoint/2010/main" val="320617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23/09/2024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23/09/2024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assets.publishing.service.gov.uk/media/5fc8ba9ad3bf7f7f5608667b/2021_EYFS_ARA_V1.0.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foundationsforsuccess.qld.edu.au/learning-areas/being-proud-and-strong/confidence-and-resilience"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tandfonline.com/doi/full/10.1080/15411790801910735"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hyperlink" Target="https://www.rootsandwingsfc.com/blog/reggio-inspired-documentatio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share.net/tdrummon/josie-drips-down-a-hill"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uowtsd-my.sharepoint.com/:w:/g/personal/g_tinney_uwtsd_ac_uk/EYgPEISb9FZEtSwqqfyml0UByhRNDJ4xKnVaWugLUGS4hQ?e=oPyFIu"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myece.org.nz/educational-curriculum-aspects/227-learning-stori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llyw.cymru/sites/default/files/consultations/2021-09/trefniadau-asesu-dogfen-ymgynghori_0.pdf" TargetMode="External"/><Relationship Id="rId5" Type="http://schemas.openxmlformats.org/officeDocument/2006/relationships/hyperlink" Target="https://gov.wales/sites/default/files/consultations/2021-09/assessment-arrangements-consultation-document.pdf" TargetMode="External"/><Relationship Id="rId4" Type="http://schemas.openxmlformats.org/officeDocument/2006/relationships/hyperlink" Target="https://tomdrummond.com/looking-closely-at-children/writing-learning-stor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ECEY5005</a:t>
            </a:r>
            <a:br>
              <a:rPr lang="en-GB" dirty="0"/>
            </a:br>
            <a:br>
              <a:rPr kumimoji="0" lang="en-GB" sz="4000" b="0" i="0" u="none" strike="noStrike" kern="1200" cap="none" spc="0" normalizeH="0" baseline="0" noProof="0" dirty="0">
                <a:ln>
                  <a:noFill/>
                </a:ln>
                <a:solidFill>
                  <a:prstClr val="black"/>
                </a:solidFill>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a:lstStyle/>
          <a:p>
            <a:endParaRPr lang="en-GB" dirty="0">
              <a:solidFill>
                <a:schemeClr val="bg2"/>
              </a:solidFill>
            </a:endParaRPr>
          </a:p>
          <a:p>
            <a:r>
              <a:rPr lang="en-GB" dirty="0">
                <a:solidFill>
                  <a:srgbClr val="0070C0"/>
                </a:solidFill>
              </a:rPr>
              <a:t>Lecture 4</a:t>
            </a:r>
          </a:p>
          <a:p>
            <a:endParaRPr lang="en-GB" dirty="0"/>
          </a:p>
        </p:txBody>
      </p:sp>
    </p:spTree>
    <p:extLst>
      <p:ext uri="{BB962C8B-B14F-4D97-AF65-F5344CB8AC3E}">
        <p14:creationId xmlns:p14="http://schemas.microsoft.com/office/powerpoint/2010/main" val="3228120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i="1" dirty="0">
                <a:solidFill>
                  <a:srgbClr val="0070C0"/>
                </a:solidFill>
                <a:latin typeface="Arial" panose="020B0604020202020204" pitchFamily="34" charset="0"/>
              </a:rPr>
              <a:t>Resources</a:t>
            </a:r>
            <a:endParaRPr lang="en-GB" sz="4800" i="1" dirty="0">
              <a:solidFill>
                <a:srgbClr val="0070C0"/>
              </a:solidFill>
            </a:endParaRP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2176670" y="1600200"/>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normAutofit/>
          </a:bodyPr>
          <a:lstStyle/>
          <a:p>
            <a:r>
              <a:rPr lang="en-GB" sz="4800" dirty="0"/>
              <a:t>Content</a:t>
            </a:r>
            <a:endParaRPr lang="en-GB" sz="4800" i="1" dirty="0">
              <a:solidFill>
                <a:srgbClr val="0070C0"/>
              </a:solidFill>
            </a:endParaRPr>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a:xfrm>
            <a:off x="838200" y="1622150"/>
            <a:ext cx="5181600" cy="4351338"/>
          </a:xfrm>
        </p:spPr>
        <p:txBody>
          <a:bodyPr/>
          <a:lstStyle/>
          <a:p>
            <a:r>
              <a:rPr lang="en-GB" i="1" dirty="0">
                <a:solidFill>
                  <a:srgbClr val="0070C0"/>
                </a:solidFill>
              </a:rPr>
              <a:t>Discussion of documenting and assessing learning</a:t>
            </a:r>
          </a:p>
          <a:p>
            <a:r>
              <a:rPr lang="en-GB" i="1" dirty="0">
                <a:solidFill>
                  <a:srgbClr val="0070C0"/>
                </a:solidFill>
              </a:rPr>
              <a:t>Practical examples</a:t>
            </a:r>
          </a:p>
          <a:p>
            <a:r>
              <a:rPr lang="en-GB" i="1" dirty="0">
                <a:solidFill>
                  <a:srgbClr val="0070C0"/>
                </a:solidFill>
              </a:rPr>
              <a:t>Reggio Emilia Documentation</a:t>
            </a:r>
          </a:p>
          <a:p>
            <a:r>
              <a:rPr lang="en-GB" i="1" dirty="0">
                <a:solidFill>
                  <a:srgbClr val="0070C0"/>
                </a:solidFill>
              </a:rPr>
              <a:t>Learning Stories</a:t>
            </a:r>
          </a:p>
          <a:p>
            <a:r>
              <a:rPr lang="en-GB" i="1" dirty="0">
                <a:solidFill>
                  <a:srgbClr val="0070C0"/>
                </a:solidFill>
              </a:rPr>
              <a:t>EYFS framework</a:t>
            </a: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34142-8D5C-73A5-7602-DC49949E591B}"/>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36429611-2320-8A6B-A1D6-F006190701F0}"/>
              </a:ext>
            </a:extLst>
          </p:cNvPr>
          <p:cNvSpPr>
            <a:spLocks noGrp="1"/>
          </p:cNvSpPr>
          <p:nvPr>
            <p:ph sz="half" idx="1"/>
          </p:nvPr>
        </p:nvSpPr>
        <p:spPr/>
        <p:txBody>
          <a:bodyPr/>
          <a:lstStyle/>
          <a:p>
            <a:pPr marL="0" indent="0">
              <a:buNone/>
            </a:pPr>
            <a:r>
              <a:rPr lang="en-GB" dirty="0"/>
              <a:t>What is it? </a:t>
            </a:r>
          </a:p>
          <a:p>
            <a:pPr marL="0" indent="0">
              <a:buNone/>
            </a:pPr>
            <a:endParaRPr lang="en-GB" dirty="0"/>
          </a:p>
          <a:p>
            <a:pPr marL="0" indent="0">
              <a:buNone/>
            </a:pPr>
            <a:r>
              <a:rPr lang="en-GB" dirty="0"/>
              <a:t>Why do we (you) do it?</a:t>
            </a:r>
          </a:p>
          <a:p>
            <a:pPr marL="0" indent="0">
              <a:buNone/>
            </a:pPr>
            <a:endParaRPr lang="en-GB" dirty="0"/>
          </a:p>
          <a:p>
            <a:pPr marL="0" indent="0">
              <a:buNone/>
            </a:pPr>
            <a:r>
              <a:rPr lang="en-GB" dirty="0"/>
              <a:t>How do we do it?</a:t>
            </a:r>
          </a:p>
          <a:p>
            <a:pPr marL="0" indent="0">
              <a:buNone/>
            </a:pPr>
            <a:endParaRPr lang="en-GB" dirty="0"/>
          </a:p>
          <a:p>
            <a:pPr marL="0" indent="0">
              <a:buNone/>
            </a:pPr>
            <a:r>
              <a:rPr lang="en-GB" dirty="0"/>
              <a:t>When do we do it?</a:t>
            </a:r>
          </a:p>
        </p:txBody>
      </p:sp>
      <p:sp>
        <p:nvSpPr>
          <p:cNvPr id="4" name="Content Placeholder 3">
            <a:extLst>
              <a:ext uri="{FF2B5EF4-FFF2-40B4-BE49-F238E27FC236}">
                <a16:creationId xmlns:a16="http://schemas.microsoft.com/office/drawing/2014/main" id="{E93F4054-FEB7-EDF7-828F-296FD02008AF}"/>
              </a:ext>
            </a:extLst>
          </p:cNvPr>
          <p:cNvSpPr>
            <a:spLocks noGrp="1"/>
          </p:cNvSpPr>
          <p:nvPr>
            <p:ph sz="half" idx="2"/>
          </p:nvPr>
        </p:nvSpPr>
        <p:spPr/>
        <p:txBody>
          <a:bodyPr/>
          <a:lstStyle/>
          <a:p>
            <a:pPr marL="0" indent="0">
              <a:buNone/>
            </a:pPr>
            <a:r>
              <a:rPr lang="en-GB" dirty="0">
                <a:solidFill>
                  <a:srgbClr val="FF0000"/>
                </a:solidFill>
              </a:rPr>
              <a:t>What are you experiences of assessment? </a:t>
            </a:r>
          </a:p>
          <a:p>
            <a:pPr marL="0" indent="0">
              <a:buNone/>
            </a:pPr>
            <a:endParaRPr lang="en-GB" dirty="0">
              <a:solidFill>
                <a:srgbClr val="FF0000"/>
              </a:solidFill>
            </a:endParaRPr>
          </a:p>
          <a:p>
            <a:pPr marL="0" indent="0">
              <a:buNone/>
            </a:pPr>
            <a:r>
              <a:rPr lang="en-GB" dirty="0">
                <a:solidFill>
                  <a:srgbClr val="FF0000"/>
                </a:solidFill>
              </a:rPr>
              <a:t>How do you feel about assessment? </a:t>
            </a:r>
          </a:p>
        </p:txBody>
      </p:sp>
    </p:spTree>
    <p:extLst>
      <p:ext uri="{BB962C8B-B14F-4D97-AF65-F5344CB8AC3E}">
        <p14:creationId xmlns:p14="http://schemas.microsoft.com/office/powerpoint/2010/main" val="3040044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AABE-9108-472A-85E1-66C72B135E02}"/>
              </a:ext>
            </a:extLst>
          </p:cNvPr>
          <p:cNvSpPr>
            <a:spLocks noGrp="1"/>
          </p:cNvSpPr>
          <p:nvPr>
            <p:ph type="title"/>
          </p:nvPr>
        </p:nvSpPr>
        <p:spPr>
          <a:xfrm>
            <a:off x="660041" y="2767106"/>
            <a:ext cx="2880828" cy="3071906"/>
          </a:xfrm>
        </p:spPr>
        <p:txBody>
          <a:bodyPr vert="horz" lIns="91440" tIns="45720" rIns="91440" bIns="45720" rtlCol="0" anchor="t">
            <a:normAutofit fontScale="90000"/>
          </a:bodyPr>
          <a:lstStyle/>
          <a:p>
            <a:r>
              <a:rPr lang="en-US" sz="4000" kern="1200" dirty="0">
                <a:solidFill>
                  <a:srgbClr val="0070C0"/>
                </a:solidFill>
                <a:ea typeface="+mj-ea"/>
                <a:cs typeface="+mj-cs"/>
              </a:rPr>
              <a:t>How can we document and assess this learning?</a:t>
            </a:r>
            <a:br>
              <a:rPr lang="en-US" sz="4000" kern="1200" dirty="0">
                <a:solidFill>
                  <a:srgbClr val="0070C0"/>
                </a:solidFill>
                <a:ea typeface="+mj-ea"/>
                <a:cs typeface="+mj-cs"/>
              </a:rPr>
            </a:br>
            <a:endParaRPr lang="en-US" sz="4000" kern="1200" dirty="0">
              <a:solidFill>
                <a:srgbClr val="0070C0"/>
              </a:solidFill>
              <a:ea typeface="+mj-ea"/>
              <a:cs typeface="+mj-cs"/>
            </a:endParaRPr>
          </a:p>
        </p:txBody>
      </p:sp>
      <p:pic>
        <p:nvPicPr>
          <p:cNvPr id="5" name="Content Placeholder 4" descr="Diagram&#10;&#10;Description automatically generated">
            <a:extLst>
              <a:ext uri="{FF2B5EF4-FFF2-40B4-BE49-F238E27FC236}">
                <a16:creationId xmlns:a16="http://schemas.microsoft.com/office/drawing/2014/main" id="{F34FD6C6-E581-470A-B3C4-A50758F1E4DF}"/>
              </a:ext>
            </a:extLst>
          </p:cNvPr>
          <p:cNvPicPr>
            <a:picLocks noGrp="1" noChangeAspect="1"/>
          </p:cNvPicPr>
          <p:nvPr>
            <p:ph sz="half" idx="2"/>
          </p:nvPr>
        </p:nvPicPr>
        <p:blipFill>
          <a:blip r:embed="rId3"/>
          <a:stretch>
            <a:fillRect/>
          </a:stretch>
        </p:blipFill>
        <p:spPr>
          <a:xfrm>
            <a:off x="4779430" y="223317"/>
            <a:ext cx="5908773" cy="5923584"/>
          </a:xfrm>
          <a:prstGeom prst="rect">
            <a:avLst/>
          </a:prstGeom>
        </p:spPr>
      </p:pic>
    </p:spTree>
    <p:extLst>
      <p:ext uri="{BB962C8B-B14F-4D97-AF65-F5344CB8AC3E}">
        <p14:creationId xmlns:p14="http://schemas.microsoft.com/office/powerpoint/2010/main" val="162126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B5FF-6FCC-4F6E-BEE1-D3D7C86C2903}"/>
              </a:ext>
            </a:extLst>
          </p:cNvPr>
          <p:cNvSpPr>
            <a:spLocks noGrp="1"/>
          </p:cNvSpPr>
          <p:nvPr>
            <p:ph type="title"/>
          </p:nvPr>
        </p:nvSpPr>
        <p:spPr>
          <a:xfrm>
            <a:off x="299356" y="1186543"/>
            <a:ext cx="11587843" cy="504145"/>
          </a:xfrm>
        </p:spPr>
        <p:txBody>
          <a:bodyPr>
            <a:noAutofit/>
          </a:bodyPr>
          <a:lstStyle/>
          <a:p>
            <a:r>
              <a:rPr lang="en-GB" dirty="0">
                <a:solidFill>
                  <a:srgbClr val="0070C0"/>
                </a:solidFill>
              </a:rPr>
              <a:t>Assessment and Reporting Arrangements (ARA):</a:t>
            </a:r>
            <a:br>
              <a:rPr lang="en-GB" sz="4800" dirty="0">
                <a:solidFill>
                  <a:srgbClr val="0070C0"/>
                </a:solidFill>
              </a:rPr>
            </a:br>
            <a:endParaRPr lang="en-GB" sz="4800" dirty="0">
              <a:solidFill>
                <a:srgbClr val="0070C0"/>
              </a:solidFill>
            </a:endParaRPr>
          </a:p>
        </p:txBody>
      </p:sp>
      <p:sp>
        <p:nvSpPr>
          <p:cNvPr id="4" name="Content Placeholder 3">
            <a:extLst>
              <a:ext uri="{FF2B5EF4-FFF2-40B4-BE49-F238E27FC236}">
                <a16:creationId xmlns:a16="http://schemas.microsoft.com/office/drawing/2014/main" id="{9B4EC808-91DA-4A30-A3D0-E027D38716F4}"/>
              </a:ext>
            </a:extLst>
          </p:cNvPr>
          <p:cNvSpPr>
            <a:spLocks noGrp="1"/>
          </p:cNvSpPr>
          <p:nvPr>
            <p:ph sz="half" idx="2"/>
          </p:nvPr>
        </p:nvSpPr>
        <p:spPr>
          <a:xfrm>
            <a:off x="272141" y="1859327"/>
            <a:ext cx="11642271" cy="4620986"/>
          </a:xfrm>
        </p:spPr>
        <p:txBody>
          <a:bodyPr>
            <a:normAutofit/>
          </a:bodyPr>
          <a:lstStyle/>
          <a:p>
            <a:pPr marL="0" indent="0">
              <a:buNone/>
            </a:pPr>
            <a:r>
              <a:rPr lang="en-GB" i="1" dirty="0">
                <a:solidFill>
                  <a:srgbClr val="0070C0"/>
                </a:solidFill>
              </a:rPr>
              <a:t>In contrast to previous approaches to assessment, assessment is now intrinsic to curriculum design and an </a:t>
            </a:r>
            <a:r>
              <a:rPr lang="en-GB" b="1" i="1" dirty="0">
                <a:solidFill>
                  <a:srgbClr val="0070C0"/>
                </a:solidFill>
              </a:rPr>
              <a:t>indistinguishable</a:t>
            </a:r>
            <a:r>
              <a:rPr lang="en-GB" i="1" dirty="0">
                <a:solidFill>
                  <a:srgbClr val="0070C0"/>
                </a:solidFill>
              </a:rPr>
              <a:t> </a:t>
            </a:r>
            <a:r>
              <a:rPr lang="en-GB" b="1" i="1" dirty="0">
                <a:solidFill>
                  <a:srgbClr val="0070C0"/>
                </a:solidFill>
              </a:rPr>
              <a:t>part of teaching and learning</a:t>
            </a:r>
            <a:r>
              <a:rPr lang="en-GB" i="1" dirty="0">
                <a:solidFill>
                  <a:srgbClr val="0070C0"/>
                </a:solidFill>
              </a:rPr>
              <a:t>. It should contribute to </a:t>
            </a:r>
            <a:r>
              <a:rPr lang="en-GB" b="1" i="1" dirty="0">
                <a:solidFill>
                  <a:srgbClr val="0070C0"/>
                </a:solidFill>
              </a:rPr>
              <a:t>developing a holistic picture of the learner </a:t>
            </a:r>
            <a:r>
              <a:rPr lang="en-GB" i="1" dirty="0">
                <a:solidFill>
                  <a:srgbClr val="0070C0"/>
                </a:solidFill>
              </a:rPr>
              <a:t>– their strengths, the ways in which they learn, and their areas for development – in order to inform next steps in learning and teaching. Importantly, </a:t>
            </a:r>
            <a:r>
              <a:rPr lang="en-GB" b="1" i="1" dirty="0">
                <a:solidFill>
                  <a:srgbClr val="0070C0"/>
                </a:solidFill>
              </a:rPr>
              <a:t>assessment should not be used to make a one-off judgement </a:t>
            </a:r>
            <a:r>
              <a:rPr lang="en-GB" i="1" dirty="0">
                <a:solidFill>
                  <a:srgbClr val="0070C0"/>
                </a:solidFill>
              </a:rPr>
              <a:t>on the overall achievement of a learner at a set age or point in time against descriptors or criteria on a ‘best-fit’ basis.</a:t>
            </a:r>
          </a:p>
          <a:p>
            <a:pPr marL="0" indent="0">
              <a:buNone/>
            </a:pPr>
            <a:r>
              <a:rPr lang="en-GB" dirty="0">
                <a:hlinkClick r:id="rId3"/>
              </a:rPr>
              <a:t>2021_EYFS_ARA_V1.0.pdf (publishing.service.gov.uk)</a:t>
            </a:r>
            <a:endParaRPr lang="en-GB" i="1" dirty="0">
              <a:solidFill>
                <a:srgbClr val="0070C0"/>
              </a:solidFill>
            </a:endParaRPr>
          </a:p>
          <a:p>
            <a:endParaRPr lang="en-GB" dirty="0"/>
          </a:p>
        </p:txBody>
      </p:sp>
    </p:spTree>
    <p:extLst>
      <p:ext uri="{BB962C8B-B14F-4D97-AF65-F5344CB8AC3E}">
        <p14:creationId xmlns:p14="http://schemas.microsoft.com/office/powerpoint/2010/main" val="4187844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E9B68-13EC-4558-AF87-EEB480467411}"/>
              </a:ext>
            </a:extLst>
          </p:cNvPr>
          <p:cNvSpPr>
            <a:spLocks noGrp="1"/>
          </p:cNvSpPr>
          <p:nvPr>
            <p:ph type="title"/>
          </p:nvPr>
        </p:nvSpPr>
        <p:spPr>
          <a:xfrm>
            <a:off x="-51619" y="-280219"/>
            <a:ext cx="12245007" cy="1513707"/>
          </a:xfrm>
        </p:spPr>
        <p:txBody>
          <a:bodyPr>
            <a:noAutofit/>
          </a:bodyPr>
          <a:lstStyle/>
          <a:p>
            <a:br>
              <a:rPr lang="en-GB" sz="4800" i="1" dirty="0">
                <a:solidFill>
                  <a:srgbClr val="00B0F0"/>
                </a:solidFill>
              </a:rPr>
            </a:br>
            <a:r>
              <a:rPr lang="en-GB" sz="3600" i="1" dirty="0">
                <a:solidFill>
                  <a:srgbClr val="0070C0"/>
                </a:solidFill>
              </a:rPr>
              <a:t>Science and Mathematics are part of the broader 4 guiding principles of EYFS (and 7 key areas of learning): </a:t>
            </a:r>
            <a:endParaRPr lang="en-GB" sz="4800" i="1" dirty="0">
              <a:solidFill>
                <a:srgbClr val="0070C0"/>
              </a:solidFill>
            </a:endParaRPr>
          </a:p>
        </p:txBody>
      </p:sp>
      <p:sp>
        <p:nvSpPr>
          <p:cNvPr id="4" name="Content Placeholder 3">
            <a:extLst>
              <a:ext uri="{FF2B5EF4-FFF2-40B4-BE49-F238E27FC236}">
                <a16:creationId xmlns:a16="http://schemas.microsoft.com/office/drawing/2014/main" id="{529AD1B7-AA7D-4986-9684-B99DE6FF221B}"/>
              </a:ext>
            </a:extLst>
          </p:cNvPr>
          <p:cNvSpPr>
            <a:spLocks noGrp="1"/>
          </p:cNvSpPr>
          <p:nvPr>
            <p:ph sz="half" idx="2"/>
          </p:nvPr>
        </p:nvSpPr>
        <p:spPr>
          <a:xfrm>
            <a:off x="162232" y="1445342"/>
            <a:ext cx="11801168" cy="4664947"/>
          </a:xfrm>
        </p:spPr>
        <p:txBody>
          <a:bodyPr>
            <a:normAutofit/>
          </a:bodyPr>
          <a:lstStyle/>
          <a:p>
            <a:pPr marL="0" indent="0">
              <a:buNone/>
            </a:pPr>
            <a:r>
              <a:rPr lang="en-GB" sz="2400" dirty="0">
                <a:solidFill>
                  <a:srgbClr val="0070C0"/>
                </a:solidFill>
              </a:rPr>
              <a:t>1. Every child is a unique child.</a:t>
            </a:r>
          </a:p>
          <a:p>
            <a:pPr marL="0" indent="0">
              <a:buNone/>
            </a:pPr>
            <a:r>
              <a:rPr lang="en-GB" sz="2400" dirty="0">
                <a:solidFill>
                  <a:srgbClr val="0070C0"/>
                </a:solidFill>
              </a:rPr>
              <a:t>2. Children learn to be strong and independent through positive relationships.</a:t>
            </a:r>
          </a:p>
          <a:p>
            <a:pPr marL="0" indent="0">
              <a:buNone/>
            </a:pPr>
            <a:r>
              <a:rPr lang="en-GB" sz="2400" dirty="0">
                <a:solidFill>
                  <a:srgbClr val="0070C0"/>
                </a:solidFill>
              </a:rPr>
              <a:t>3. Children learn and develop well in enabling environments.</a:t>
            </a:r>
          </a:p>
          <a:p>
            <a:pPr marL="0" indent="0">
              <a:buNone/>
            </a:pPr>
            <a:r>
              <a:rPr lang="en-GB" sz="2400" dirty="0">
                <a:solidFill>
                  <a:srgbClr val="0070C0"/>
                </a:solidFill>
              </a:rPr>
              <a:t>4. Children develop and learn in different ways and at different rates.</a:t>
            </a:r>
          </a:p>
          <a:p>
            <a:pPr marL="0" indent="0">
              <a:buNone/>
            </a:pPr>
            <a:endParaRPr lang="en-GB" sz="2400" dirty="0">
              <a:solidFill>
                <a:srgbClr val="0070C0"/>
              </a:solidFill>
            </a:endParaRPr>
          </a:p>
          <a:p>
            <a:pPr marL="0" indent="0">
              <a:buNone/>
            </a:pPr>
            <a:r>
              <a:rPr lang="en-GB" sz="2400" dirty="0">
                <a:solidFill>
                  <a:srgbClr val="0070C0"/>
                </a:solidFill>
              </a:rPr>
              <a:t>Communication and language; personal, social and emotional development; mathematics; expressive arts and design; understanding the world; literacy; physical development</a:t>
            </a:r>
            <a:endParaRPr lang="en-GB" sz="2400" i="1" dirty="0">
              <a:solidFill>
                <a:srgbClr val="0070C0"/>
              </a:solidFill>
            </a:endParaRPr>
          </a:p>
          <a:p>
            <a:pPr marL="0" indent="0">
              <a:buNone/>
            </a:pPr>
            <a:r>
              <a:rPr lang="en-GB" sz="2400" b="1" i="1" dirty="0">
                <a:solidFill>
                  <a:srgbClr val="FF0000"/>
                </a:solidFill>
              </a:rPr>
              <a:t>How can educators monitor, document and assess areas of learning such as science and mathematics in this context?</a:t>
            </a:r>
          </a:p>
          <a:p>
            <a:endParaRPr lang="en-GB" dirty="0"/>
          </a:p>
        </p:txBody>
      </p:sp>
    </p:spTree>
    <p:extLst>
      <p:ext uri="{BB962C8B-B14F-4D97-AF65-F5344CB8AC3E}">
        <p14:creationId xmlns:p14="http://schemas.microsoft.com/office/powerpoint/2010/main" val="487338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5B1C89F-5DD2-4CB7-B545-4AB87ECB4003}"/>
              </a:ext>
            </a:extLst>
          </p:cNvPr>
          <p:cNvSpPr>
            <a:spLocks noGrp="1"/>
          </p:cNvSpPr>
          <p:nvPr>
            <p:ph type="title"/>
          </p:nvPr>
        </p:nvSpPr>
        <p:spPr>
          <a:xfrm>
            <a:off x="159544" y="483111"/>
            <a:ext cx="11872912" cy="1325563"/>
          </a:xfrm>
        </p:spPr>
        <p:txBody>
          <a:bodyPr>
            <a:normAutofit fontScale="90000"/>
          </a:bodyPr>
          <a:lstStyle/>
          <a:p>
            <a:br>
              <a:rPr lang="en-GB" dirty="0">
                <a:solidFill>
                  <a:srgbClr val="0070C0"/>
                </a:solidFill>
              </a:rPr>
            </a:br>
            <a:r>
              <a:rPr lang="en-GB" sz="5300" dirty="0">
                <a:solidFill>
                  <a:srgbClr val="0070C0"/>
                </a:solidFill>
              </a:rPr>
              <a:t>Cycle of planning, documenting and evaluation</a:t>
            </a:r>
          </a:p>
        </p:txBody>
      </p:sp>
      <p:sp>
        <p:nvSpPr>
          <p:cNvPr id="9" name="Content Placeholder 8">
            <a:extLst>
              <a:ext uri="{FF2B5EF4-FFF2-40B4-BE49-F238E27FC236}">
                <a16:creationId xmlns:a16="http://schemas.microsoft.com/office/drawing/2014/main" id="{A1099E33-7136-463B-8CD9-8E50BEFBE6F8}"/>
              </a:ext>
            </a:extLst>
          </p:cNvPr>
          <p:cNvSpPr>
            <a:spLocks noGrp="1"/>
          </p:cNvSpPr>
          <p:nvPr>
            <p:ph sz="half" idx="2"/>
          </p:nvPr>
        </p:nvSpPr>
        <p:spPr>
          <a:xfrm>
            <a:off x="526774" y="2278270"/>
            <a:ext cx="5181600" cy="4351338"/>
          </a:xfrm>
        </p:spPr>
        <p:txBody>
          <a:bodyPr/>
          <a:lstStyle/>
          <a:p>
            <a:r>
              <a:rPr lang="en-GB" i="1" dirty="0">
                <a:solidFill>
                  <a:srgbClr val="0070C0"/>
                </a:solidFill>
              </a:rPr>
              <a:t>Gather information</a:t>
            </a:r>
          </a:p>
          <a:p>
            <a:r>
              <a:rPr lang="en-GB" i="1" dirty="0">
                <a:solidFill>
                  <a:srgbClr val="0070C0"/>
                </a:solidFill>
              </a:rPr>
              <a:t>Question</a:t>
            </a:r>
          </a:p>
          <a:p>
            <a:r>
              <a:rPr lang="en-GB" i="1" dirty="0">
                <a:solidFill>
                  <a:srgbClr val="0070C0"/>
                </a:solidFill>
              </a:rPr>
              <a:t>Plan</a:t>
            </a:r>
          </a:p>
          <a:p>
            <a:r>
              <a:rPr lang="en-GB" i="1" dirty="0">
                <a:solidFill>
                  <a:srgbClr val="0070C0"/>
                </a:solidFill>
              </a:rPr>
              <a:t>Implement </a:t>
            </a:r>
          </a:p>
          <a:p>
            <a:r>
              <a:rPr lang="en-GB" i="1" dirty="0">
                <a:solidFill>
                  <a:srgbClr val="0070C0"/>
                </a:solidFill>
              </a:rPr>
              <a:t>Evaluate</a:t>
            </a:r>
          </a:p>
          <a:p>
            <a:endParaRPr lang="en-GB" dirty="0"/>
          </a:p>
        </p:txBody>
      </p:sp>
    </p:spTree>
    <p:extLst>
      <p:ext uri="{BB962C8B-B14F-4D97-AF65-F5344CB8AC3E}">
        <p14:creationId xmlns:p14="http://schemas.microsoft.com/office/powerpoint/2010/main" val="2369371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EEE47-AE9E-4579-B0A6-00363190A06C}"/>
              </a:ext>
            </a:extLst>
          </p:cNvPr>
          <p:cNvSpPr>
            <a:spLocks noGrp="1"/>
          </p:cNvSpPr>
          <p:nvPr>
            <p:ph type="title"/>
          </p:nvPr>
        </p:nvSpPr>
        <p:spPr>
          <a:xfrm>
            <a:off x="-427703" y="1297317"/>
            <a:ext cx="12848303" cy="148026"/>
          </a:xfrm>
        </p:spPr>
        <p:txBody>
          <a:bodyPr vert="horz" lIns="91440" tIns="45720" rIns="91440" bIns="45720" rtlCol="0" anchor="b">
            <a:noAutofit/>
          </a:bodyPr>
          <a:lstStyle/>
          <a:p>
            <a:pPr algn="ctr"/>
            <a:br>
              <a:rPr lang="en-US" sz="4800" kern="1200" dirty="0">
                <a:solidFill>
                  <a:schemeClr val="bg1"/>
                </a:solidFill>
                <a:ea typeface="+mj-ea"/>
                <a:cs typeface="+mj-cs"/>
              </a:rPr>
            </a:br>
            <a:br>
              <a:rPr lang="en-US" sz="4800" kern="1200" dirty="0">
                <a:solidFill>
                  <a:schemeClr val="bg1"/>
                </a:solidFill>
                <a:ea typeface="+mj-ea"/>
                <a:cs typeface="+mj-cs"/>
              </a:rPr>
            </a:br>
            <a:br>
              <a:rPr lang="en-US" sz="4800" kern="1200" dirty="0">
                <a:solidFill>
                  <a:schemeClr val="bg1"/>
                </a:solidFill>
                <a:ea typeface="+mj-ea"/>
                <a:cs typeface="+mj-cs"/>
              </a:rPr>
            </a:br>
            <a:br>
              <a:rPr lang="en-US" sz="4800" kern="1200" dirty="0">
                <a:solidFill>
                  <a:schemeClr val="bg1"/>
                </a:solidFill>
                <a:ea typeface="+mj-ea"/>
                <a:cs typeface="+mj-cs"/>
              </a:rPr>
            </a:br>
            <a:r>
              <a:rPr lang="en-US" sz="4800" i="1" kern="1200" dirty="0">
                <a:solidFill>
                  <a:srgbClr val="00B0F0"/>
                </a:solidFill>
                <a:ea typeface="+mj-ea"/>
                <a:cs typeface="+mj-cs"/>
              </a:rPr>
              <a:t>Observation of science and mathematics in play</a:t>
            </a:r>
          </a:p>
        </p:txBody>
      </p:sp>
      <p:pic>
        <p:nvPicPr>
          <p:cNvPr id="6" name="Content Placeholder 5" descr="Picture and task to discuss in lecture">
            <a:extLst>
              <a:ext uri="{FF2B5EF4-FFF2-40B4-BE49-F238E27FC236}">
                <a16:creationId xmlns:a16="http://schemas.microsoft.com/office/drawing/2014/main" id="{170867AF-A458-47D7-A4C2-711662FCA514}"/>
              </a:ext>
            </a:extLst>
          </p:cNvPr>
          <p:cNvPicPr>
            <a:picLocks noGrp="1" noChangeAspect="1"/>
          </p:cNvPicPr>
          <p:nvPr>
            <p:ph sz="half" idx="2"/>
          </p:nvPr>
        </p:nvPicPr>
        <p:blipFill>
          <a:blip r:embed="rId3"/>
          <a:stretch>
            <a:fillRect/>
          </a:stretch>
        </p:blipFill>
        <p:spPr>
          <a:xfrm>
            <a:off x="1104159" y="1371330"/>
            <a:ext cx="9528313" cy="4601495"/>
          </a:xfrm>
          <a:prstGeom prst="rect">
            <a:avLst/>
          </a:prstGeom>
        </p:spPr>
      </p:pic>
    </p:spTree>
    <p:extLst>
      <p:ext uri="{BB962C8B-B14F-4D97-AF65-F5344CB8AC3E}">
        <p14:creationId xmlns:p14="http://schemas.microsoft.com/office/powerpoint/2010/main" val="2706200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F473-A5FB-46CE-B5AE-A675C1EF4124}"/>
              </a:ext>
            </a:extLst>
          </p:cNvPr>
          <p:cNvSpPr>
            <a:spLocks noGrp="1"/>
          </p:cNvSpPr>
          <p:nvPr>
            <p:ph type="title"/>
          </p:nvPr>
        </p:nvSpPr>
        <p:spPr>
          <a:xfrm>
            <a:off x="436814" y="0"/>
            <a:ext cx="11317649" cy="2273816"/>
          </a:xfrm>
        </p:spPr>
        <p:txBody>
          <a:bodyPr vert="horz" lIns="91440" tIns="45720" rIns="91440" bIns="45720" rtlCol="0" anchor="b">
            <a:noAutofit/>
          </a:bodyPr>
          <a:lstStyle/>
          <a:p>
            <a:br>
              <a:rPr lang="en-US" sz="4800" kern="1200" dirty="0">
                <a:ea typeface="+mj-ea"/>
                <a:cs typeface="+mj-cs"/>
              </a:rPr>
            </a:br>
            <a:r>
              <a:rPr lang="en-US" sz="4000" i="1" kern="1200" dirty="0">
                <a:solidFill>
                  <a:srgbClr val="0070C0"/>
                </a:solidFill>
                <a:ea typeface="+mj-ea"/>
                <a:cs typeface="+mj-cs"/>
              </a:rPr>
              <a:t>Adults need to be able to recognize and support science and mathematical learning in both child-led and adult led learning</a:t>
            </a:r>
          </a:p>
        </p:txBody>
      </p:sp>
      <p:pic>
        <p:nvPicPr>
          <p:cNvPr id="6" name="Content Placeholder 5" descr="Diagram to be discussed in lectures">
            <a:extLst>
              <a:ext uri="{FF2B5EF4-FFF2-40B4-BE49-F238E27FC236}">
                <a16:creationId xmlns:a16="http://schemas.microsoft.com/office/drawing/2014/main" id="{74405453-BBDE-4099-ABB4-8930C82E7112}"/>
              </a:ext>
            </a:extLst>
          </p:cNvPr>
          <p:cNvPicPr>
            <a:picLocks noGrp="1" noChangeAspect="1"/>
          </p:cNvPicPr>
          <p:nvPr>
            <p:ph sz="half" idx="2"/>
          </p:nvPr>
        </p:nvPicPr>
        <p:blipFill>
          <a:blip r:embed="rId3"/>
          <a:stretch>
            <a:fillRect/>
          </a:stretch>
        </p:blipFill>
        <p:spPr>
          <a:xfrm>
            <a:off x="1067524" y="2168014"/>
            <a:ext cx="10056951" cy="3834580"/>
          </a:xfrm>
          <a:prstGeom prst="rect">
            <a:avLst/>
          </a:prstGeom>
        </p:spPr>
      </p:pic>
    </p:spTree>
    <p:extLst>
      <p:ext uri="{BB962C8B-B14F-4D97-AF65-F5344CB8AC3E}">
        <p14:creationId xmlns:p14="http://schemas.microsoft.com/office/powerpoint/2010/main" val="1852675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35124-33CA-45C1-8D5F-19CDD2EDA165}"/>
              </a:ext>
            </a:extLst>
          </p:cNvPr>
          <p:cNvSpPr>
            <a:spLocks noGrp="1"/>
          </p:cNvSpPr>
          <p:nvPr>
            <p:ph type="title"/>
          </p:nvPr>
        </p:nvSpPr>
        <p:spPr>
          <a:xfrm>
            <a:off x="353961" y="365125"/>
            <a:ext cx="10999839" cy="1325563"/>
          </a:xfrm>
        </p:spPr>
        <p:txBody>
          <a:bodyPr>
            <a:noAutofit/>
          </a:bodyPr>
          <a:lstStyle/>
          <a:p>
            <a:r>
              <a:rPr lang="en-GB" sz="4800" i="1" dirty="0">
                <a:solidFill>
                  <a:srgbClr val="0070C0"/>
                </a:solidFill>
              </a:rPr>
              <a:t>Adults provide children opportunities to repeat and consolidate learning in different ways.</a:t>
            </a:r>
          </a:p>
        </p:txBody>
      </p:sp>
      <p:sp>
        <p:nvSpPr>
          <p:cNvPr id="4" name="Content Placeholder 3">
            <a:extLst>
              <a:ext uri="{FF2B5EF4-FFF2-40B4-BE49-F238E27FC236}">
                <a16:creationId xmlns:a16="http://schemas.microsoft.com/office/drawing/2014/main" id="{94A63823-0C9F-438B-B5BB-7D5F680DEF70}"/>
              </a:ext>
            </a:extLst>
          </p:cNvPr>
          <p:cNvSpPr>
            <a:spLocks noGrp="1"/>
          </p:cNvSpPr>
          <p:nvPr>
            <p:ph sz="half" idx="2"/>
          </p:nvPr>
        </p:nvSpPr>
        <p:spPr>
          <a:xfrm>
            <a:off x="571500" y="2152650"/>
            <a:ext cx="10782300" cy="3436990"/>
          </a:xfrm>
        </p:spPr>
        <p:txBody>
          <a:bodyPr>
            <a:normAutofit lnSpcReduction="10000"/>
          </a:bodyPr>
          <a:lstStyle/>
          <a:p>
            <a:r>
              <a:rPr lang="en-GB" i="1" dirty="0">
                <a:solidFill>
                  <a:srgbClr val="0070C0"/>
                </a:solidFill>
              </a:rPr>
              <a:t>Providing opportunities to consider forces, energy, light, properties of materials or lifecycles etc.…in different ways</a:t>
            </a:r>
          </a:p>
          <a:p>
            <a:r>
              <a:rPr lang="en-GB" i="1" dirty="0">
                <a:solidFill>
                  <a:srgbClr val="0070C0"/>
                </a:solidFill>
              </a:rPr>
              <a:t>Opportunities for children to repeat schemas</a:t>
            </a:r>
          </a:p>
          <a:p>
            <a:r>
              <a:rPr lang="en-GB" i="1" dirty="0">
                <a:solidFill>
                  <a:srgbClr val="0070C0"/>
                </a:solidFill>
              </a:rPr>
              <a:t>Adults engage in sustained shared thinking and metacognitive talk to support and recognise children’s understanding</a:t>
            </a:r>
          </a:p>
          <a:p>
            <a:r>
              <a:rPr lang="en-GB" i="1" dirty="0">
                <a:solidFill>
                  <a:srgbClr val="0070C0"/>
                </a:solidFill>
              </a:rPr>
              <a:t>Adults assess children’s learning individually and the learning of groups of children together- What might the differences be?</a:t>
            </a:r>
          </a:p>
          <a:p>
            <a:r>
              <a:rPr lang="en-GB" i="1" dirty="0">
                <a:solidFill>
                  <a:srgbClr val="0070C0"/>
                </a:solidFill>
              </a:rPr>
              <a:t>Adults assess children in different environments?</a:t>
            </a:r>
          </a:p>
          <a:p>
            <a:endParaRPr lang="en-GB" dirty="0"/>
          </a:p>
        </p:txBody>
      </p:sp>
    </p:spTree>
    <p:extLst>
      <p:ext uri="{BB962C8B-B14F-4D97-AF65-F5344CB8AC3E}">
        <p14:creationId xmlns:p14="http://schemas.microsoft.com/office/powerpoint/2010/main" val="3986440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735A-9286-480B-8FE5-7FB2455BEEA1}"/>
              </a:ext>
            </a:extLst>
          </p:cNvPr>
          <p:cNvSpPr>
            <a:spLocks noGrp="1"/>
          </p:cNvSpPr>
          <p:nvPr>
            <p:ph type="title"/>
          </p:nvPr>
        </p:nvSpPr>
        <p:spPr>
          <a:xfrm>
            <a:off x="838200" y="365126"/>
            <a:ext cx="10515600" cy="976978"/>
          </a:xfrm>
        </p:spPr>
        <p:txBody>
          <a:bodyPr>
            <a:noAutofit/>
          </a:bodyPr>
          <a:lstStyle/>
          <a:p>
            <a:r>
              <a:rPr lang="en-GB" sz="4800" i="1" dirty="0">
                <a:solidFill>
                  <a:srgbClr val="0070C0"/>
                </a:solidFill>
              </a:rPr>
              <a:t>Meaning-making / Learning</a:t>
            </a:r>
          </a:p>
        </p:txBody>
      </p:sp>
      <p:sp>
        <p:nvSpPr>
          <p:cNvPr id="4" name="Content Placeholder 3">
            <a:extLst>
              <a:ext uri="{FF2B5EF4-FFF2-40B4-BE49-F238E27FC236}">
                <a16:creationId xmlns:a16="http://schemas.microsoft.com/office/drawing/2014/main" id="{78F71C2D-A248-4E1E-AA9C-D2D35E553C75}"/>
              </a:ext>
            </a:extLst>
          </p:cNvPr>
          <p:cNvSpPr>
            <a:spLocks noGrp="1"/>
          </p:cNvSpPr>
          <p:nvPr>
            <p:ph sz="half" idx="2"/>
          </p:nvPr>
        </p:nvSpPr>
        <p:spPr>
          <a:xfrm>
            <a:off x="838200" y="1342104"/>
            <a:ext cx="5181600" cy="4584137"/>
          </a:xfrm>
        </p:spPr>
        <p:txBody>
          <a:bodyPr>
            <a:normAutofit fontScale="92500"/>
          </a:bodyPr>
          <a:lstStyle/>
          <a:p>
            <a:r>
              <a:rPr lang="en-GB" i="1" dirty="0">
                <a:solidFill>
                  <a:srgbClr val="0070C0"/>
                </a:solidFill>
              </a:rPr>
              <a:t>The process by which children attach meaning and understand life events, relationships and their sense of self.</a:t>
            </a:r>
          </a:p>
          <a:p>
            <a:r>
              <a:rPr lang="en-GB" i="1" dirty="0">
                <a:solidFill>
                  <a:srgbClr val="0070C0"/>
                </a:solidFill>
              </a:rPr>
              <a:t>Adults / practitioners consider their observations, discussions, notes, children’s drawings, children's creations, family and other significant adults ideas… in a process of making sense of a child’s learning</a:t>
            </a:r>
          </a:p>
        </p:txBody>
      </p:sp>
    </p:spTree>
    <p:extLst>
      <p:ext uri="{BB962C8B-B14F-4D97-AF65-F5344CB8AC3E}">
        <p14:creationId xmlns:p14="http://schemas.microsoft.com/office/powerpoint/2010/main" val="1124368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13F29-B62F-44A0-BC29-91CA90F8CBEF}"/>
              </a:ext>
            </a:extLst>
          </p:cNvPr>
          <p:cNvSpPr>
            <a:spLocks noGrp="1"/>
          </p:cNvSpPr>
          <p:nvPr>
            <p:ph type="title"/>
          </p:nvPr>
        </p:nvSpPr>
        <p:spPr>
          <a:xfrm>
            <a:off x="838200" y="365125"/>
            <a:ext cx="10515600" cy="777875"/>
          </a:xfrm>
        </p:spPr>
        <p:txBody>
          <a:bodyPr>
            <a:normAutofit/>
          </a:bodyPr>
          <a:lstStyle/>
          <a:p>
            <a:r>
              <a:rPr lang="en-GB" sz="4800" i="1" dirty="0">
                <a:solidFill>
                  <a:srgbClr val="00B0F0"/>
                </a:solidFill>
              </a:rPr>
              <a:t>Discuss</a:t>
            </a:r>
          </a:p>
        </p:txBody>
      </p:sp>
      <p:sp>
        <p:nvSpPr>
          <p:cNvPr id="3" name="Content Placeholder 2">
            <a:extLst>
              <a:ext uri="{FF2B5EF4-FFF2-40B4-BE49-F238E27FC236}">
                <a16:creationId xmlns:a16="http://schemas.microsoft.com/office/drawing/2014/main" id="{25A51CD6-3A52-415A-A757-223E21AD3969}"/>
              </a:ext>
            </a:extLst>
          </p:cNvPr>
          <p:cNvSpPr>
            <a:spLocks noGrp="1"/>
          </p:cNvSpPr>
          <p:nvPr>
            <p:ph idx="1"/>
          </p:nvPr>
        </p:nvSpPr>
        <p:spPr>
          <a:xfrm>
            <a:off x="838200" y="1143000"/>
            <a:ext cx="10896600" cy="4786313"/>
          </a:xfrm>
        </p:spPr>
        <p:txBody>
          <a:bodyPr>
            <a:normAutofit/>
          </a:bodyPr>
          <a:lstStyle/>
          <a:p>
            <a:r>
              <a:rPr lang="en-GB" dirty="0"/>
              <a:t>‘Evaluation is a democratic process of interpretation, a process that involves making practice visible and thus subject to reflection, dialogue and argumentation leading to judgement of value , contextualised and provisional because it is always subject to contestation’. (Dahlberg and Moss (2008, p.9) in Campbell, Jobling an </a:t>
            </a:r>
            <a:r>
              <a:rPr lang="en-GB" dirty="0" err="1"/>
              <a:t>Howott</a:t>
            </a:r>
            <a:r>
              <a:rPr lang="en-GB" dirty="0"/>
              <a:t>, 2021). </a:t>
            </a:r>
          </a:p>
          <a:p>
            <a:endParaRPr lang="en-GB" dirty="0"/>
          </a:p>
          <a:p>
            <a:r>
              <a:rPr lang="en-GB" i="1" dirty="0">
                <a:solidFill>
                  <a:srgbClr val="00B0F0"/>
                </a:solidFill>
              </a:rPr>
              <a:t>Therefore one method of documenting and assessing a child is problematic? </a:t>
            </a:r>
          </a:p>
          <a:p>
            <a:r>
              <a:rPr lang="en-GB" i="1" dirty="0">
                <a:solidFill>
                  <a:srgbClr val="00B0F0"/>
                </a:solidFill>
              </a:rPr>
              <a:t>Many methods are required and require the voice of other practitioners, parents and children to part of the process</a:t>
            </a:r>
          </a:p>
        </p:txBody>
      </p:sp>
    </p:spTree>
    <p:extLst>
      <p:ext uri="{BB962C8B-B14F-4D97-AF65-F5344CB8AC3E}">
        <p14:creationId xmlns:p14="http://schemas.microsoft.com/office/powerpoint/2010/main" val="3975753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293A-6AF7-4F5A-829F-4DAD1458BEAE}"/>
              </a:ext>
            </a:extLst>
          </p:cNvPr>
          <p:cNvSpPr>
            <a:spLocks noGrp="1"/>
          </p:cNvSpPr>
          <p:nvPr>
            <p:ph type="title"/>
          </p:nvPr>
        </p:nvSpPr>
        <p:spPr>
          <a:xfrm>
            <a:off x="228600" y="1"/>
            <a:ext cx="11125200" cy="857249"/>
          </a:xfrm>
        </p:spPr>
        <p:txBody>
          <a:bodyPr>
            <a:noAutofit/>
          </a:bodyPr>
          <a:lstStyle/>
          <a:p>
            <a:br>
              <a:rPr lang="en-GB" sz="4800" dirty="0"/>
            </a:br>
            <a:r>
              <a:rPr lang="en-GB" sz="4800" dirty="0"/>
              <a:t> </a:t>
            </a:r>
            <a:r>
              <a:rPr lang="en-GB" sz="4800" i="1" dirty="0">
                <a:solidFill>
                  <a:srgbClr val="00B0F0"/>
                </a:solidFill>
              </a:rPr>
              <a:t>How do adults monitor understanding and progress?</a:t>
            </a:r>
          </a:p>
        </p:txBody>
      </p:sp>
      <p:sp>
        <p:nvSpPr>
          <p:cNvPr id="4" name="Content Placeholder 3">
            <a:extLst>
              <a:ext uri="{FF2B5EF4-FFF2-40B4-BE49-F238E27FC236}">
                <a16:creationId xmlns:a16="http://schemas.microsoft.com/office/drawing/2014/main" id="{CA30981F-49BC-462D-A699-1B47BD58538B}"/>
              </a:ext>
            </a:extLst>
          </p:cNvPr>
          <p:cNvSpPr>
            <a:spLocks noGrp="1"/>
          </p:cNvSpPr>
          <p:nvPr>
            <p:ph sz="half" idx="2"/>
          </p:nvPr>
        </p:nvSpPr>
        <p:spPr>
          <a:xfrm>
            <a:off x="228600" y="1356238"/>
            <a:ext cx="12297697" cy="5619749"/>
          </a:xfrm>
        </p:spPr>
        <p:txBody>
          <a:bodyPr>
            <a:normAutofit/>
          </a:bodyPr>
          <a:lstStyle/>
          <a:p>
            <a:r>
              <a:rPr lang="en-GB" sz="2600" b="1" i="1" dirty="0">
                <a:solidFill>
                  <a:srgbClr val="00B0F0"/>
                </a:solidFill>
              </a:rPr>
              <a:t>What?</a:t>
            </a:r>
          </a:p>
          <a:p>
            <a:pPr marL="0" indent="0">
              <a:buNone/>
            </a:pPr>
            <a:r>
              <a:rPr lang="en-GB" sz="2600" i="1" dirty="0">
                <a:solidFill>
                  <a:srgbClr val="00B0F0"/>
                </a:solidFill>
              </a:rPr>
              <a:t>Children's developing understanding</a:t>
            </a:r>
          </a:p>
          <a:p>
            <a:pPr marL="0" indent="0">
              <a:buNone/>
            </a:pPr>
            <a:r>
              <a:rPr lang="en-GB" sz="2600" i="1" dirty="0">
                <a:solidFill>
                  <a:srgbClr val="00B0F0"/>
                </a:solidFill>
              </a:rPr>
              <a:t>Inquiry skills</a:t>
            </a:r>
          </a:p>
          <a:p>
            <a:pPr marL="0" indent="0">
              <a:buNone/>
            </a:pPr>
            <a:r>
              <a:rPr lang="en-GB" sz="2600" i="1" dirty="0">
                <a:solidFill>
                  <a:srgbClr val="00B0F0"/>
                </a:solidFill>
              </a:rPr>
              <a:t>Skills development </a:t>
            </a:r>
          </a:p>
          <a:p>
            <a:pPr marL="0" indent="0">
              <a:buNone/>
            </a:pPr>
            <a:r>
              <a:rPr lang="en-GB" sz="2600" i="1" dirty="0">
                <a:solidFill>
                  <a:srgbClr val="00B0F0"/>
                </a:solidFill>
              </a:rPr>
              <a:t>Scientific/mathematics attitudes and responsibility</a:t>
            </a:r>
          </a:p>
          <a:p>
            <a:pPr marL="0" indent="0">
              <a:buNone/>
            </a:pPr>
            <a:r>
              <a:rPr lang="en-GB" sz="2600" i="1" dirty="0">
                <a:solidFill>
                  <a:srgbClr val="00B0F0"/>
                </a:solidFill>
              </a:rPr>
              <a:t>Scientific communication</a:t>
            </a:r>
          </a:p>
          <a:p>
            <a:r>
              <a:rPr lang="en-GB" sz="2600" b="1" i="1" dirty="0">
                <a:solidFill>
                  <a:srgbClr val="00B0F0"/>
                </a:solidFill>
              </a:rPr>
              <a:t>How?</a:t>
            </a:r>
          </a:p>
          <a:p>
            <a:pPr marL="0" indent="0">
              <a:buNone/>
            </a:pPr>
            <a:r>
              <a:rPr lang="en-GB" sz="2600" i="1" dirty="0">
                <a:solidFill>
                  <a:srgbClr val="00B0F0"/>
                </a:solidFill>
              </a:rPr>
              <a:t>Before, during and after?</a:t>
            </a:r>
          </a:p>
          <a:p>
            <a:pPr marL="0" indent="0">
              <a:buNone/>
            </a:pPr>
            <a:endParaRPr lang="en-GB" sz="2600" dirty="0"/>
          </a:p>
          <a:p>
            <a:endParaRPr lang="en-GB" dirty="0"/>
          </a:p>
        </p:txBody>
      </p:sp>
    </p:spTree>
    <p:extLst>
      <p:ext uri="{BB962C8B-B14F-4D97-AF65-F5344CB8AC3E}">
        <p14:creationId xmlns:p14="http://schemas.microsoft.com/office/powerpoint/2010/main" val="2296351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293A-6AF7-4F5A-829F-4DAD1458BEAE}"/>
              </a:ext>
            </a:extLst>
          </p:cNvPr>
          <p:cNvSpPr>
            <a:spLocks noGrp="1"/>
          </p:cNvSpPr>
          <p:nvPr>
            <p:ph type="title"/>
          </p:nvPr>
        </p:nvSpPr>
        <p:spPr>
          <a:xfrm>
            <a:off x="228600" y="1"/>
            <a:ext cx="11125200" cy="857249"/>
          </a:xfrm>
        </p:spPr>
        <p:txBody>
          <a:bodyPr>
            <a:noAutofit/>
          </a:bodyPr>
          <a:lstStyle/>
          <a:p>
            <a:br>
              <a:rPr lang="en-GB" sz="4800" dirty="0"/>
            </a:br>
            <a:r>
              <a:rPr lang="en-GB" sz="4800" dirty="0"/>
              <a:t> </a:t>
            </a:r>
            <a:r>
              <a:rPr lang="en-GB" sz="4800" i="1" dirty="0">
                <a:solidFill>
                  <a:srgbClr val="00B0F0"/>
                </a:solidFill>
              </a:rPr>
              <a:t>How do adults monitor understanding and progress?</a:t>
            </a:r>
          </a:p>
        </p:txBody>
      </p:sp>
      <p:sp>
        <p:nvSpPr>
          <p:cNvPr id="4" name="Content Placeholder 3">
            <a:extLst>
              <a:ext uri="{FF2B5EF4-FFF2-40B4-BE49-F238E27FC236}">
                <a16:creationId xmlns:a16="http://schemas.microsoft.com/office/drawing/2014/main" id="{CA30981F-49BC-462D-A699-1B47BD58538B}"/>
              </a:ext>
            </a:extLst>
          </p:cNvPr>
          <p:cNvSpPr>
            <a:spLocks noGrp="1"/>
          </p:cNvSpPr>
          <p:nvPr>
            <p:ph sz="half" idx="2"/>
          </p:nvPr>
        </p:nvSpPr>
        <p:spPr>
          <a:xfrm>
            <a:off x="414670" y="1474838"/>
            <a:ext cx="12297697" cy="5383161"/>
          </a:xfrm>
        </p:spPr>
        <p:txBody>
          <a:bodyPr>
            <a:normAutofit/>
          </a:bodyPr>
          <a:lstStyle/>
          <a:p>
            <a:r>
              <a:rPr lang="en-GB" sz="2600" b="1" i="1" dirty="0">
                <a:solidFill>
                  <a:srgbClr val="00B0F0"/>
                </a:solidFill>
              </a:rPr>
              <a:t>Why?</a:t>
            </a:r>
          </a:p>
          <a:p>
            <a:pPr marL="0" indent="0">
              <a:buNone/>
            </a:pPr>
            <a:r>
              <a:rPr lang="en-GB" sz="2600" i="1" dirty="0">
                <a:solidFill>
                  <a:srgbClr val="00B0F0"/>
                </a:solidFill>
              </a:rPr>
              <a:t>To improve children’s learning by informing our teaching</a:t>
            </a:r>
          </a:p>
          <a:p>
            <a:pPr marL="0" indent="0">
              <a:buNone/>
            </a:pPr>
            <a:r>
              <a:rPr lang="en-GB" sz="2600" i="1" dirty="0">
                <a:solidFill>
                  <a:srgbClr val="00B0F0"/>
                </a:solidFill>
              </a:rPr>
              <a:t>To improve content and delivery of education</a:t>
            </a:r>
          </a:p>
          <a:p>
            <a:pPr marL="0" indent="0">
              <a:buNone/>
            </a:pPr>
            <a:r>
              <a:rPr lang="en-GB" sz="2600" i="1" dirty="0">
                <a:solidFill>
                  <a:srgbClr val="00B0F0"/>
                </a:solidFill>
              </a:rPr>
              <a:t>To inform children and parents</a:t>
            </a:r>
          </a:p>
          <a:p>
            <a:pPr marL="0" indent="0">
              <a:buNone/>
            </a:pPr>
            <a:r>
              <a:rPr lang="en-GB" sz="2600" i="1" dirty="0">
                <a:solidFill>
                  <a:srgbClr val="00B0F0"/>
                </a:solidFill>
              </a:rPr>
              <a:t>To meet accountability requirements of curriculum…</a:t>
            </a:r>
          </a:p>
          <a:p>
            <a:endParaRPr lang="en-GB" sz="2600" dirty="0"/>
          </a:p>
          <a:p>
            <a:endParaRPr lang="en-GB" dirty="0"/>
          </a:p>
        </p:txBody>
      </p:sp>
    </p:spTree>
    <p:extLst>
      <p:ext uri="{BB962C8B-B14F-4D97-AF65-F5344CB8AC3E}">
        <p14:creationId xmlns:p14="http://schemas.microsoft.com/office/powerpoint/2010/main" val="2726623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9E3070-58E9-4DDF-8AAC-7180AC6AF611}"/>
              </a:ext>
            </a:extLst>
          </p:cNvPr>
          <p:cNvSpPr>
            <a:spLocks noGrp="1"/>
          </p:cNvSpPr>
          <p:nvPr>
            <p:ph type="title"/>
          </p:nvPr>
        </p:nvSpPr>
        <p:spPr>
          <a:xfrm>
            <a:off x="838200" y="365125"/>
            <a:ext cx="10515600" cy="870564"/>
          </a:xfrm>
        </p:spPr>
        <p:txBody>
          <a:bodyPr>
            <a:noAutofit/>
          </a:bodyPr>
          <a:lstStyle/>
          <a:p>
            <a:r>
              <a:rPr lang="en-GB" sz="4800" dirty="0">
                <a:solidFill>
                  <a:srgbClr val="0099FF"/>
                </a:solidFill>
              </a:rPr>
              <a:t>Different ways of assessing</a:t>
            </a:r>
            <a:br>
              <a:rPr lang="en-GB" sz="4800" dirty="0"/>
            </a:br>
            <a:endParaRPr lang="en-GB" sz="4800" i="1" dirty="0">
              <a:solidFill>
                <a:srgbClr val="00B0F0"/>
              </a:solidFill>
            </a:endParaRPr>
          </a:p>
        </p:txBody>
      </p:sp>
      <p:sp>
        <p:nvSpPr>
          <p:cNvPr id="6" name="Content Placeholder 5">
            <a:extLst>
              <a:ext uri="{FF2B5EF4-FFF2-40B4-BE49-F238E27FC236}">
                <a16:creationId xmlns:a16="http://schemas.microsoft.com/office/drawing/2014/main" id="{235AE5FA-DC32-409D-9B64-A03D212D782B}"/>
              </a:ext>
            </a:extLst>
          </p:cNvPr>
          <p:cNvSpPr>
            <a:spLocks noGrp="1"/>
          </p:cNvSpPr>
          <p:nvPr>
            <p:ph sz="half" idx="2"/>
          </p:nvPr>
        </p:nvSpPr>
        <p:spPr>
          <a:xfrm>
            <a:off x="604684" y="1235689"/>
            <a:ext cx="11046542" cy="7184411"/>
          </a:xfrm>
        </p:spPr>
        <p:txBody>
          <a:bodyPr>
            <a:normAutofit/>
          </a:bodyPr>
          <a:lstStyle/>
          <a:p>
            <a:r>
              <a:rPr lang="en-GB" sz="2400" i="1" dirty="0">
                <a:solidFill>
                  <a:srgbClr val="00B0F0"/>
                </a:solidFill>
              </a:rPr>
              <a:t>Monitoring- observing and checking progress over time</a:t>
            </a:r>
          </a:p>
          <a:p>
            <a:r>
              <a:rPr lang="en-GB" sz="2400" i="1" dirty="0">
                <a:solidFill>
                  <a:srgbClr val="00B0F0"/>
                </a:solidFill>
              </a:rPr>
              <a:t>Documenting – collecting and recording information</a:t>
            </a:r>
          </a:p>
          <a:p>
            <a:r>
              <a:rPr lang="en-GB" sz="2400" i="1" dirty="0">
                <a:solidFill>
                  <a:srgbClr val="00B0F0"/>
                </a:solidFill>
              </a:rPr>
              <a:t>Assessing- analysing </a:t>
            </a:r>
            <a:r>
              <a:rPr lang="en-GB" sz="2400" dirty="0">
                <a:solidFill>
                  <a:srgbClr val="00B0F0"/>
                </a:solidFill>
              </a:rPr>
              <a:t>and</a:t>
            </a:r>
            <a:r>
              <a:rPr lang="en-GB" sz="2400" i="1" dirty="0">
                <a:solidFill>
                  <a:srgbClr val="00B0F0"/>
                </a:solidFill>
              </a:rPr>
              <a:t> making meaning of information about children's learning</a:t>
            </a:r>
          </a:p>
          <a:p>
            <a:pPr marL="0" indent="0">
              <a:buNone/>
            </a:pPr>
            <a:r>
              <a:rPr lang="en-GB" sz="2400" i="1" dirty="0">
                <a:solidFill>
                  <a:srgbClr val="00B0F0"/>
                </a:solidFill>
              </a:rPr>
              <a:t>3 approaches</a:t>
            </a:r>
          </a:p>
          <a:p>
            <a:r>
              <a:rPr lang="en-GB" sz="2400" i="1" dirty="0">
                <a:solidFill>
                  <a:srgbClr val="00B0F0"/>
                </a:solidFill>
              </a:rPr>
              <a:t>Diagnostic assessment- prior to learning</a:t>
            </a:r>
          </a:p>
          <a:p>
            <a:r>
              <a:rPr lang="en-GB" sz="2400" i="1" dirty="0">
                <a:solidFill>
                  <a:srgbClr val="00B0F0"/>
                </a:solidFill>
              </a:rPr>
              <a:t>Formative assessment– children's growing  understanding during their experiences</a:t>
            </a:r>
          </a:p>
          <a:p>
            <a:r>
              <a:rPr lang="en-GB" sz="2400" i="1" dirty="0">
                <a:solidFill>
                  <a:srgbClr val="00B0F0"/>
                </a:solidFill>
              </a:rPr>
              <a:t>Summative assessment- progression of learning and final reporting of achievement – </a:t>
            </a:r>
            <a:r>
              <a:rPr lang="en-GB" sz="2400" b="1" dirty="0">
                <a:solidFill>
                  <a:srgbClr val="FF0000"/>
                </a:solidFill>
              </a:rPr>
              <a:t>What assessment methods do use in your setting?</a:t>
            </a:r>
            <a:endParaRPr lang="en-GB" sz="2400" i="1" dirty="0">
              <a:solidFill>
                <a:srgbClr val="FF0000"/>
              </a:solidFill>
            </a:endParaRPr>
          </a:p>
          <a:p>
            <a:pPr marL="0" indent="0">
              <a:buNone/>
            </a:pPr>
            <a:endParaRPr lang="en-GB" sz="2400" b="1" dirty="0">
              <a:solidFill>
                <a:srgbClr val="FF0000"/>
              </a:solidFill>
            </a:endParaRPr>
          </a:p>
          <a:p>
            <a:endParaRPr lang="en-GB" sz="2400" dirty="0"/>
          </a:p>
        </p:txBody>
      </p:sp>
    </p:spTree>
    <p:extLst>
      <p:ext uri="{BB962C8B-B14F-4D97-AF65-F5344CB8AC3E}">
        <p14:creationId xmlns:p14="http://schemas.microsoft.com/office/powerpoint/2010/main" val="2429458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1B40-6520-4033-8ACB-1E59B0681422}"/>
              </a:ext>
            </a:extLst>
          </p:cNvPr>
          <p:cNvSpPr>
            <a:spLocks noGrp="1"/>
          </p:cNvSpPr>
          <p:nvPr>
            <p:ph type="title"/>
          </p:nvPr>
        </p:nvSpPr>
        <p:spPr>
          <a:xfrm>
            <a:off x="581332" y="211689"/>
            <a:ext cx="10515600" cy="721761"/>
          </a:xfrm>
        </p:spPr>
        <p:txBody>
          <a:bodyPr>
            <a:noAutofit/>
          </a:bodyPr>
          <a:lstStyle/>
          <a:p>
            <a:r>
              <a:rPr lang="en-GB" sz="4800" b="1" i="1" dirty="0">
                <a:solidFill>
                  <a:srgbClr val="0099FF"/>
                </a:solidFill>
              </a:rPr>
              <a:t>Documentation</a:t>
            </a:r>
          </a:p>
        </p:txBody>
      </p:sp>
      <p:sp>
        <p:nvSpPr>
          <p:cNvPr id="4" name="Content Placeholder 3">
            <a:extLst>
              <a:ext uri="{FF2B5EF4-FFF2-40B4-BE49-F238E27FC236}">
                <a16:creationId xmlns:a16="http://schemas.microsoft.com/office/drawing/2014/main" id="{2840C897-6C2E-4559-B9F3-A373CAEC6DEE}"/>
              </a:ext>
            </a:extLst>
          </p:cNvPr>
          <p:cNvSpPr>
            <a:spLocks noGrp="1"/>
          </p:cNvSpPr>
          <p:nvPr>
            <p:ph sz="half" idx="2"/>
          </p:nvPr>
        </p:nvSpPr>
        <p:spPr>
          <a:xfrm>
            <a:off x="324465" y="933450"/>
            <a:ext cx="11029335" cy="4567697"/>
          </a:xfrm>
        </p:spPr>
        <p:txBody>
          <a:bodyPr>
            <a:normAutofit fontScale="40000" lnSpcReduction="20000"/>
          </a:bodyPr>
          <a:lstStyle/>
          <a:p>
            <a:r>
              <a:rPr lang="en-GB" sz="6000" i="1" dirty="0">
                <a:solidFill>
                  <a:srgbClr val="0099FF"/>
                </a:solidFill>
              </a:rPr>
              <a:t>A wide range of ways to do this:-</a:t>
            </a:r>
          </a:p>
          <a:p>
            <a:r>
              <a:rPr lang="en-GB" sz="6000" i="1" dirty="0">
                <a:solidFill>
                  <a:srgbClr val="0099FF"/>
                </a:solidFill>
              </a:rPr>
              <a:t>Observations</a:t>
            </a:r>
          </a:p>
          <a:p>
            <a:r>
              <a:rPr lang="en-GB" sz="6000" i="1" dirty="0">
                <a:solidFill>
                  <a:srgbClr val="0099FF"/>
                </a:solidFill>
              </a:rPr>
              <a:t>Video clips</a:t>
            </a:r>
          </a:p>
          <a:p>
            <a:r>
              <a:rPr lang="en-GB" sz="6000" i="1" dirty="0">
                <a:solidFill>
                  <a:srgbClr val="0099FF"/>
                </a:solidFill>
              </a:rPr>
              <a:t>Photographs</a:t>
            </a:r>
          </a:p>
          <a:p>
            <a:r>
              <a:rPr lang="en-GB" sz="6000" i="1" dirty="0">
                <a:solidFill>
                  <a:srgbClr val="0099FF"/>
                </a:solidFill>
              </a:rPr>
              <a:t>Drawings</a:t>
            </a:r>
          </a:p>
          <a:p>
            <a:r>
              <a:rPr lang="en-GB" sz="6000" i="1" dirty="0">
                <a:solidFill>
                  <a:srgbClr val="0099FF"/>
                </a:solidFill>
              </a:rPr>
              <a:t>Voice recordings</a:t>
            </a:r>
          </a:p>
          <a:p>
            <a:r>
              <a:rPr lang="en-GB" sz="6000" i="1" dirty="0">
                <a:solidFill>
                  <a:srgbClr val="0099FF"/>
                </a:solidFill>
              </a:rPr>
              <a:t>Discussions – narrative</a:t>
            </a:r>
          </a:p>
          <a:p>
            <a:r>
              <a:rPr lang="en-GB" sz="6000" i="1" dirty="0">
                <a:solidFill>
                  <a:srgbClr val="0099FF"/>
                </a:solidFill>
              </a:rPr>
              <a:t>Checklists</a:t>
            </a:r>
          </a:p>
          <a:p>
            <a:r>
              <a:rPr lang="en-GB" sz="6000" i="1" dirty="0">
                <a:solidFill>
                  <a:srgbClr val="0099FF"/>
                </a:solidFill>
              </a:rPr>
              <a:t>Together they allow the adult(s) to ‘make the learning visible’ and to plan for the next steps.</a:t>
            </a:r>
          </a:p>
          <a:p>
            <a:pPr marL="0" indent="0">
              <a:buNone/>
            </a:pPr>
            <a:r>
              <a:rPr lang="en-GB" sz="6000" dirty="0">
                <a:hlinkClick r:id="rId3"/>
              </a:rPr>
              <a:t>Link to information Confidence and resilience (foundationsforsuccess.qld.edu.au)</a:t>
            </a:r>
            <a:endParaRPr lang="en-GB" sz="6000" dirty="0"/>
          </a:p>
          <a:p>
            <a:pPr marL="0" indent="0">
              <a:buNone/>
            </a:pPr>
            <a:endParaRPr lang="en-GB" sz="6000" dirty="0"/>
          </a:p>
          <a:p>
            <a:pPr marL="0" indent="0">
              <a:buNone/>
            </a:pPr>
            <a:endParaRPr lang="en-GB" dirty="0"/>
          </a:p>
        </p:txBody>
      </p:sp>
    </p:spTree>
    <p:extLst>
      <p:ext uri="{BB962C8B-B14F-4D97-AF65-F5344CB8AC3E}">
        <p14:creationId xmlns:p14="http://schemas.microsoft.com/office/powerpoint/2010/main" val="2860856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9B6DD-1020-4988-B27A-0E3696A528C2}"/>
              </a:ext>
            </a:extLst>
          </p:cNvPr>
          <p:cNvSpPr>
            <a:spLocks noGrp="1"/>
          </p:cNvSpPr>
          <p:nvPr>
            <p:ph type="title"/>
          </p:nvPr>
        </p:nvSpPr>
        <p:spPr>
          <a:xfrm>
            <a:off x="839788" y="1"/>
            <a:ext cx="10515600" cy="752167"/>
          </a:xfrm>
        </p:spPr>
        <p:txBody>
          <a:bodyPr>
            <a:noAutofit/>
          </a:bodyPr>
          <a:lstStyle/>
          <a:p>
            <a:br>
              <a:rPr lang="en-GB" sz="4800" dirty="0"/>
            </a:br>
            <a:r>
              <a:rPr lang="en-GB" sz="4800" i="1" dirty="0">
                <a:solidFill>
                  <a:srgbClr val="00B0F0"/>
                </a:solidFill>
              </a:rPr>
              <a:t>Reggio Emilia approach</a:t>
            </a:r>
          </a:p>
        </p:txBody>
      </p:sp>
      <p:sp>
        <p:nvSpPr>
          <p:cNvPr id="6" name="Content Placeholder 5">
            <a:extLst>
              <a:ext uri="{FF2B5EF4-FFF2-40B4-BE49-F238E27FC236}">
                <a16:creationId xmlns:a16="http://schemas.microsoft.com/office/drawing/2014/main" id="{F1CA5D8E-8F4B-461D-A30B-5EDFEB1B277F}"/>
              </a:ext>
            </a:extLst>
          </p:cNvPr>
          <p:cNvSpPr>
            <a:spLocks noGrp="1"/>
          </p:cNvSpPr>
          <p:nvPr>
            <p:ph sz="quarter" idx="4"/>
          </p:nvPr>
        </p:nvSpPr>
        <p:spPr>
          <a:xfrm>
            <a:off x="839788" y="1288776"/>
            <a:ext cx="10752394" cy="4605318"/>
          </a:xfrm>
        </p:spPr>
        <p:txBody>
          <a:bodyPr>
            <a:normAutofit fontScale="47500" lnSpcReduction="20000"/>
          </a:bodyPr>
          <a:lstStyle/>
          <a:p>
            <a:pPr marL="0" indent="0">
              <a:buNone/>
            </a:pPr>
            <a:r>
              <a:rPr lang="en-GB" sz="5100" i="1" dirty="0">
                <a:solidFill>
                  <a:srgbClr val="00B0F0"/>
                </a:solidFill>
              </a:rPr>
              <a:t>Documenting learning</a:t>
            </a:r>
          </a:p>
          <a:p>
            <a:r>
              <a:rPr lang="en-GB" sz="5100" i="1" dirty="0">
                <a:solidFill>
                  <a:srgbClr val="00B0F0"/>
                </a:solidFill>
              </a:rPr>
              <a:t>Children “become even more curious, interested, and confident as they contemplate the meaning of what they have achieved” (Malaguzzi, 1993).</a:t>
            </a:r>
          </a:p>
          <a:p>
            <a:r>
              <a:rPr lang="en-GB" sz="5100" i="1" dirty="0">
                <a:solidFill>
                  <a:srgbClr val="00B0F0"/>
                </a:solidFill>
              </a:rPr>
              <a:t>Making learning visible to all</a:t>
            </a:r>
          </a:p>
          <a:p>
            <a:r>
              <a:rPr lang="en-GB" sz="5100" i="1" dirty="0">
                <a:solidFill>
                  <a:srgbClr val="00B0F0"/>
                </a:solidFill>
              </a:rPr>
              <a:t>Focus on and value the child’s work</a:t>
            </a:r>
          </a:p>
          <a:p>
            <a:r>
              <a:rPr lang="en-GB" sz="5100" i="1" dirty="0">
                <a:solidFill>
                  <a:srgbClr val="00B0F0"/>
                </a:solidFill>
              </a:rPr>
              <a:t>Display and share with learning community</a:t>
            </a:r>
          </a:p>
          <a:p>
            <a:r>
              <a:rPr lang="en-GB" sz="5100" i="1" dirty="0">
                <a:solidFill>
                  <a:srgbClr val="00B0F0"/>
                </a:solidFill>
              </a:rPr>
              <a:t>Collaborative with adult</a:t>
            </a:r>
          </a:p>
          <a:p>
            <a:r>
              <a:rPr lang="en-GB" sz="5100" i="1" dirty="0">
                <a:solidFill>
                  <a:srgbClr val="00B0F0"/>
                </a:solidFill>
              </a:rPr>
              <a:t>Learning can be revisited </a:t>
            </a:r>
          </a:p>
          <a:p>
            <a:pPr marL="0" indent="0">
              <a:buNone/>
            </a:pPr>
            <a:r>
              <a:rPr lang="en-GB" sz="5100" dirty="0">
                <a:hlinkClick r:id="rId3"/>
              </a:rPr>
              <a:t>Full article: Documentation: Ideas and Applications from the Reggio Emilia Approach (tandfonline.com)</a:t>
            </a:r>
            <a:endParaRPr lang="en-GB" sz="5100" dirty="0"/>
          </a:p>
          <a:p>
            <a:pPr marL="0" indent="0">
              <a:buNone/>
            </a:pPr>
            <a:r>
              <a:rPr lang="en-GB" sz="5100" dirty="0">
                <a:hlinkClick r:id="rId4"/>
              </a:rPr>
              <a:t>How-to Guide: Reggio-Inspired Documentation — Roots &amp; Wings (rootsandwingsfc.com)</a:t>
            </a:r>
            <a:endParaRPr lang="en-GB" sz="5100" dirty="0"/>
          </a:p>
        </p:txBody>
      </p:sp>
    </p:spTree>
    <p:extLst>
      <p:ext uri="{BB962C8B-B14F-4D97-AF65-F5344CB8AC3E}">
        <p14:creationId xmlns:p14="http://schemas.microsoft.com/office/powerpoint/2010/main" val="2696557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of documentation">
            <a:extLst>
              <a:ext uri="{FF2B5EF4-FFF2-40B4-BE49-F238E27FC236}">
                <a16:creationId xmlns:a16="http://schemas.microsoft.com/office/drawing/2014/main" id="{9E068F66-F224-4966-806D-17BBDDBB5DBB}"/>
              </a:ext>
            </a:extLst>
          </p:cNvPr>
          <p:cNvPicPr>
            <a:picLocks noGrp="1" noChangeAspect="1"/>
          </p:cNvPicPr>
          <p:nvPr>
            <p:ph idx="1"/>
          </p:nvPr>
        </p:nvPicPr>
        <p:blipFill>
          <a:blip r:embed="rId3"/>
          <a:stretch>
            <a:fillRect/>
          </a:stretch>
        </p:blipFill>
        <p:spPr>
          <a:xfrm>
            <a:off x="427069" y="430305"/>
            <a:ext cx="11337862" cy="6180045"/>
          </a:xfrm>
          <a:prstGeom prst="rect">
            <a:avLst/>
          </a:prstGeom>
        </p:spPr>
      </p:pic>
    </p:spTree>
    <p:extLst>
      <p:ext uri="{BB962C8B-B14F-4D97-AF65-F5344CB8AC3E}">
        <p14:creationId xmlns:p14="http://schemas.microsoft.com/office/powerpoint/2010/main" val="3833365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20F8C-CEEB-9713-1B52-23F5DD7E7688}"/>
              </a:ext>
            </a:extLst>
          </p:cNvPr>
          <p:cNvSpPr>
            <a:spLocks noGrp="1"/>
          </p:cNvSpPr>
          <p:nvPr>
            <p:ph type="title"/>
          </p:nvPr>
        </p:nvSpPr>
        <p:spPr/>
        <p:txBody>
          <a:bodyPr/>
          <a:lstStyle/>
          <a:p>
            <a:r>
              <a:rPr lang="en-GB" dirty="0"/>
              <a:t>Reggio Emilia – see article </a:t>
            </a:r>
          </a:p>
        </p:txBody>
      </p:sp>
      <p:sp>
        <p:nvSpPr>
          <p:cNvPr id="3" name="Content Placeholder 2">
            <a:extLst>
              <a:ext uri="{FF2B5EF4-FFF2-40B4-BE49-F238E27FC236}">
                <a16:creationId xmlns:a16="http://schemas.microsoft.com/office/drawing/2014/main" id="{E2E1D374-C1FF-0F1B-D325-F6B670FC7B6D}"/>
              </a:ext>
            </a:extLst>
          </p:cNvPr>
          <p:cNvSpPr>
            <a:spLocks noGrp="1"/>
          </p:cNvSpPr>
          <p:nvPr>
            <p:ph idx="1"/>
          </p:nvPr>
        </p:nvSpPr>
        <p:spPr/>
        <p:txBody>
          <a:bodyPr/>
          <a:lstStyle/>
          <a:p>
            <a:r>
              <a:rPr lang="en-GB" dirty="0"/>
              <a:t>What is the Reggio Emelia approach, briefly? </a:t>
            </a:r>
          </a:p>
          <a:p>
            <a:pPr marL="0" indent="0">
              <a:buNone/>
            </a:pPr>
            <a:endParaRPr lang="en-GB" dirty="0"/>
          </a:p>
          <a:p>
            <a:r>
              <a:rPr lang="en-GB" dirty="0"/>
              <a:t>What is the teacher’s role within such an approach? </a:t>
            </a:r>
          </a:p>
          <a:p>
            <a:endParaRPr lang="en-GB" dirty="0"/>
          </a:p>
          <a:p>
            <a:r>
              <a:rPr lang="en-GB" dirty="0"/>
              <a:t>What are some examples of assessment? </a:t>
            </a:r>
          </a:p>
          <a:p>
            <a:endParaRPr lang="en-GB" dirty="0"/>
          </a:p>
          <a:p>
            <a:r>
              <a:rPr lang="en-GB" dirty="0"/>
              <a:t>Musings – challenges/benefits? </a:t>
            </a:r>
          </a:p>
        </p:txBody>
      </p:sp>
    </p:spTree>
    <p:extLst>
      <p:ext uri="{BB962C8B-B14F-4D97-AF65-F5344CB8AC3E}">
        <p14:creationId xmlns:p14="http://schemas.microsoft.com/office/powerpoint/2010/main" val="1915695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2FDFE-AC18-4B59-8A54-154923B56A5C}"/>
              </a:ext>
            </a:extLst>
          </p:cNvPr>
          <p:cNvSpPr>
            <a:spLocks noGrp="1"/>
          </p:cNvSpPr>
          <p:nvPr>
            <p:ph type="title"/>
          </p:nvPr>
        </p:nvSpPr>
        <p:spPr>
          <a:xfrm>
            <a:off x="1447800" y="-410818"/>
            <a:ext cx="10744200" cy="596348"/>
          </a:xfrm>
        </p:spPr>
        <p:txBody>
          <a:bodyPr>
            <a:noAutofit/>
          </a:bodyPr>
          <a:lstStyle/>
          <a:p>
            <a:br>
              <a:rPr lang="en-GB" sz="2800" dirty="0"/>
            </a:br>
            <a:br>
              <a:rPr lang="en-GB" sz="4800" dirty="0"/>
            </a:br>
            <a:r>
              <a:rPr lang="en-GB" sz="4800" i="1" dirty="0">
                <a:solidFill>
                  <a:srgbClr val="00B0F0"/>
                </a:solidFill>
              </a:rPr>
              <a:t>Learning stories- </a:t>
            </a:r>
            <a:r>
              <a:rPr lang="en-GB" sz="4800" i="1" dirty="0" err="1">
                <a:solidFill>
                  <a:srgbClr val="00B0F0"/>
                </a:solidFill>
              </a:rPr>
              <a:t>Te</a:t>
            </a:r>
            <a:r>
              <a:rPr lang="en-GB" sz="4800" i="1" dirty="0">
                <a:solidFill>
                  <a:srgbClr val="00B0F0"/>
                </a:solidFill>
              </a:rPr>
              <a:t> </a:t>
            </a:r>
            <a:r>
              <a:rPr lang="en-GB" sz="4800" i="1" dirty="0" err="1">
                <a:solidFill>
                  <a:srgbClr val="00B0F0"/>
                </a:solidFill>
              </a:rPr>
              <a:t>Whariki</a:t>
            </a:r>
            <a:endParaRPr lang="en-GB" sz="4800" i="1" dirty="0">
              <a:solidFill>
                <a:srgbClr val="00B0F0"/>
              </a:solidFill>
            </a:endParaRPr>
          </a:p>
        </p:txBody>
      </p:sp>
      <p:sp>
        <p:nvSpPr>
          <p:cNvPr id="6" name="Content Placeholder 5">
            <a:extLst>
              <a:ext uri="{FF2B5EF4-FFF2-40B4-BE49-F238E27FC236}">
                <a16:creationId xmlns:a16="http://schemas.microsoft.com/office/drawing/2014/main" id="{4D32EC9A-9FC5-454F-AEDB-E8282428F2FC}"/>
              </a:ext>
            </a:extLst>
          </p:cNvPr>
          <p:cNvSpPr>
            <a:spLocks noGrp="1"/>
          </p:cNvSpPr>
          <p:nvPr>
            <p:ph sz="half" idx="2"/>
          </p:nvPr>
        </p:nvSpPr>
        <p:spPr>
          <a:xfrm>
            <a:off x="159026" y="795130"/>
            <a:ext cx="11509099" cy="5877340"/>
          </a:xfrm>
        </p:spPr>
        <p:txBody>
          <a:bodyPr>
            <a:normAutofit fontScale="40000" lnSpcReduction="20000"/>
          </a:bodyPr>
          <a:lstStyle/>
          <a:p>
            <a:r>
              <a:rPr lang="en-GB" sz="6000" i="1" dirty="0">
                <a:solidFill>
                  <a:srgbClr val="00B0F0"/>
                </a:solidFill>
              </a:rPr>
              <a:t>'Learning Story' is a record of what a teacher (or parent) has seen a child (or group of children) doing in an early childhood programme.  </a:t>
            </a:r>
          </a:p>
          <a:p>
            <a:pPr marL="0" indent="0">
              <a:buNone/>
            </a:pPr>
            <a:endParaRPr lang="en-GB" sz="6000" i="1" dirty="0">
              <a:solidFill>
                <a:srgbClr val="00B0F0"/>
              </a:solidFill>
            </a:endParaRPr>
          </a:p>
          <a:p>
            <a:r>
              <a:rPr lang="en-GB" sz="6000" i="1" dirty="0">
                <a:solidFill>
                  <a:srgbClr val="00B0F0"/>
                </a:solidFill>
              </a:rPr>
              <a:t>The written story may be as short as one paragraph or one page or longer. It is usually focused on a specific incident or episode but it may also be a snapshot of a child's activities over a specific amount of time (e.g. 10 minutes).  It may focus on a group activity, and be a learning story about an activity that the children did together such as visiting a fire station or going on a walk.</a:t>
            </a:r>
          </a:p>
          <a:p>
            <a:endParaRPr lang="en-GB" sz="6000" i="1" dirty="0">
              <a:solidFill>
                <a:srgbClr val="00B0F0"/>
              </a:solidFill>
            </a:endParaRPr>
          </a:p>
          <a:p>
            <a:r>
              <a:rPr lang="en-GB" sz="6000" i="1" dirty="0">
                <a:solidFill>
                  <a:srgbClr val="00B0F0"/>
                </a:solidFill>
              </a:rPr>
              <a:t>It becomes a 'learning' story when the adult adds his/her interpretation of the child's competencies and dispositions toward learning (such as courage and curiosity, and perseverance). The Learning Story generally is formulated by the adult to highlight what the child can do and is doing rather than what they cannot do’.  </a:t>
            </a:r>
          </a:p>
          <a:p>
            <a:pPr marL="0" indent="0">
              <a:buNone/>
            </a:pPr>
            <a:endParaRPr lang="en-GB" sz="6000" i="1" dirty="0">
              <a:solidFill>
                <a:srgbClr val="00B0F0"/>
              </a:solidFill>
            </a:endParaRPr>
          </a:p>
          <a:p>
            <a:pPr marL="0" indent="0">
              <a:buNone/>
            </a:pPr>
            <a:r>
              <a:rPr lang="en-GB" sz="6000" i="1" dirty="0">
                <a:solidFill>
                  <a:srgbClr val="00B0F0"/>
                </a:solidFill>
              </a:rPr>
              <a:t>Taken from (Alexander, 2021)</a:t>
            </a:r>
          </a:p>
          <a:p>
            <a:endParaRPr lang="en-GB" sz="5500" i="1" dirty="0">
              <a:solidFill>
                <a:srgbClr val="00B0F0"/>
              </a:solidFill>
            </a:endParaRPr>
          </a:p>
          <a:p>
            <a:endParaRPr lang="en-GB" sz="5500" i="1" dirty="0">
              <a:solidFill>
                <a:srgbClr val="00B0F0"/>
              </a:solidFill>
            </a:endParaRPr>
          </a:p>
          <a:p>
            <a:endParaRPr lang="en-GB" dirty="0"/>
          </a:p>
          <a:p>
            <a:endParaRPr lang="en-GB" dirty="0"/>
          </a:p>
          <a:p>
            <a:endParaRPr lang="en-GB" dirty="0"/>
          </a:p>
        </p:txBody>
      </p:sp>
    </p:spTree>
    <p:extLst>
      <p:ext uri="{BB962C8B-B14F-4D97-AF65-F5344CB8AC3E}">
        <p14:creationId xmlns:p14="http://schemas.microsoft.com/office/powerpoint/2010/main" val="211262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01C99-8EF0-4089-B474-684A0E3CDB07}"/>
              </a:ext>
            </a:extLst>
          </p:cNvPr>
          <p:cNvSpPr>
            <a:spLocks noGrp="1"/>
          </p:cNvSpPr>
          <p:nvPr>
            <p:ph idx="1"/>
          </p:nvPr>
        </p:nvSpPr>
        <p:spPr>
          <a:xfrm>
            <a:off x="838200" y="1657350"/>
            <a:ext cx="10515600" cy="4519613"/>
          </a:xfrm>
        </p:spPr>
        <p:txBody>
          <a:bodyPr/>
          <a:lstStyle/>
          <a:p>
            <a:pPr marL="0" indent="0">
              <a:buNone/>
            </a:pPr>
            <a:endParaRPr lang="en-GB" dirty="0"/>
          </a:p>
          <a:p>
            <a:pPr marL="0" indent="0">
              <a:buNone/>
            </a:pPr>
            <a:r>
              <a:rPr lang="en-GB" i="1" dirty="0">
                <a:solidFill>
                  <a:srgbClr val="00B0F0"/>
                </a:solidFill>
              </a:rPr>
              <a:t>This is an example linked to science (indoors): </a:t>
            </a:r>
          </a:p>
          <a:p>
            <a:r>
              <a:rPr lang="en-GB" dirty="0">
                <a:hlinkClick r:id="rId3"/>
              </a:rPr>
              <a:t>Link to learning story website</a:t>
            </a:r>
            <a:endParaRPr lang="en-GB" dirty="0"/>
          </a:p>
          <a:p>
            <a:endParaRPr lang="en-GB" dirty="0"/>
          </a:p>
          <a:p>
            <a:r>
              <a:rPr lang="en-GB" i="1" dirty="0">
                <a:solidFill>
                  <a:srgbClr val="00B0F0"/>
                </a:solidFill>
              </a:rPr>
              <a:t>Consider the strengths /weaknesses</a:t>
            </a:r>
          </a:p>
          <a:p>
            <a:endParaRPr lang="en-GB" dirty="0"/>
          </a:p>
          <a:p>
            <a:endParaRPr lang="en-GB" dirty="0"/>
          </a:p>
        </p:txBody>
      </p:sp>
      <p:sp>
        <p:nvSpPr>
          <p:cNvPr id="4" name="Title 1">
            <a:extLst>
              <a:ext uri="{FF2B5EF4-FFF2-40B4-BE49-F238E27FC236}">
                <a16:creationId xmlns:a16="http://schemas.microsoft.com/office/drawing/2014/main" id="{6B00A2EC-164E-4C24-8DD4-F39856B1808F}"/>
              </a:ext>
            </a:extLst>
          </p:cNvPr>
          <p:cNvSpPr txBox="1">
            <a:spLocks/>
          </p:cNvSpPr>
          <p:nvPr/>
        </p:nvSpPr>
        <p:spPr>
          <a:xfrm>
            <a:off x="2242931" y="185530"/>
            <a:ext cx="10515600" cy="10621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4800" dirty="0">
                <a:latin typeface="Arial" panose="020B0604020202020204" pitchFamily="34" charset="0"/>
              </a:rPr>
            </a:br>
            <a:r>
              <a:rPr lang="en-GB" sz="4800" i="1" dirty="0">
                <a:solidFill>
                  <a:srgbClr val="00B0F0"/>
                </a:solidFill>
                <a:latin typeface="Arial" panose="020B0604020202020204" pitchFamily="34" charset="0"/>
              </a:rPr>
              <a:t>Learning stories- </a:t>
            </a:r>
            <a:r>
              <a:rPr lang="en-GB" sz="4800" i="1" dirty="0" err="1">
                <a:solidFill>
                  <a:srgbClr val="00B0F0"/>
                </a:solidFill>
                <a:latin typeface="Arial" panose="020B0604020202020204" pitchFamily="34" charset="0"/>
              </a:rPr>
              <a:t>Te</a:t>
            </a:r>
            <a:r>
              <a:rPr lang="en-GB" sz="4800" i="1" dirty="0">
                <a:solidFill>
                  <a:srgbClr val="00B0F0"/>
                </a:solidFill>
                <a:latin typeface="Arial" panose="020B0604020202020204" pitchFamily="34" charset="0"/>
              </a:rPr>
              <a:t> </a:t>
            </a:r>
            <a:r>
              <a:rPr lang="en-GB" sz="4800" i="1" dirty="0" err="1">
                <a:solidFill>
                  <a:srgbClr val="00B0F0"/>
                </a:solidFill>
                <a:latin typeface="Arial" panose="020B0604020202020204" pitchFamily="34" charset="0"/>
              </a:rPr>
              <a:t>Whariki</a:t>
            </a:r>
            <a:endParaRPr lang="en-GB" sz="4800" i="1" dirty="0">
              <a:solidFill>
                <a:srgbClr val="00B0F0"/>
              </a:solidFill>
              <a:latin typeface="Arial" panose="020B0604020202020204" pitchFamily="34" charset="0"/>
            </a:endParaRPr>
          </a:p>
        </p:txBody>
      </p:sp>
    </p:spTree>
    <p:extLst>
      <p:ext uri="{BB962C8B-B14F-4D97-AF65-F5344CB8AC3E}">
        <p14:creationId xmlns:p14="http://schemas.microsoft.com/office/powerpoint/2010/main" val="1381378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1760-353F-7CB5-2E51-CF3D31ADA985}"/>
              </a:ext>
            </a:extLst>
          </p:cNvPr>
          <p:cNvSpPr>
            <a:spLocks noGrp="1"/>
          </p:cNvSpPr>
          <p:nvPr>
            <p:ph type="title"/>
          </p:nvPr>
        </p:nvSpPr>
        <p:spPr/>
        <p:txBody>
          <a:bodyPr/>
          <a:lstStyle/>
          <a:p>
            <a:r>
              <a:rPr lang="en-GB" dirty="0"/>
              <a:t>Learning stories</a:t>
            </a:r>
          </a:p>
        </p:txBody>
      </p:sp>
      <p:sp>
        <p:nvSpPr>
          <p:cNvPr id="6" name="TextBox 5">
            <a:extLst>
              <a:ext uri="{FF2B5EF4-FFF2-40B4-BE49-F238E27FC236}">
                <a16:creationId xmlns:a16="http://schemas.microsoft.com/office/drawing/2014/main" id="{81B815A6-3A5F-3297-D8A6-29F80C682F92}"/>
              </a:ext>
            </a:extLst>
          </p:cNvPr>
          <p:cNvSpPr txBox="1"/>
          <p:nvPr/>
        </p:nvSpPr>
        <p:spPr>
          <a:xfrm>
            <a:off x="838200" y="1594883"/>
            <a:ext cx="10772553" cy="4524315"/>
          </a:xfrm>
          <a:prstGeom prst="rect">
            <a:avLst/>
          </a:prstGeom>
          <a:noFill/>
        </p:spPr>
        <p:txBody>
          <a:bodyPr wrap="square">
            <a:spAutoFit/>
          </a:bodyPr>
          <a:lstStyle/>
          <a:p>
            <a:pPr algn="l"/>
            <a:r>
              <a:rPr lang="en-GB" sz="2800" b="1" i="0" dirty="0">
                <a:solidFill>
                  <a:srgbClr val="333333"/>
                </a:solidFill>
                <a:effectLst/>
                <a:latin typeface="robotobold"/>
              </a:rPr>
              <a:t>What is a learning story?</a:t>
            </a:r>
          </a:p>
          <a:p>
            <a:pPr algn="l"/>
            <a:r>
              <a:rPr lang="en-GB" sz="2800" b="0" i="0" dirty="0">
                <a:solidFill>
                  <a:srgbClr val="333333"/>
                </a:solidFill>
                <a:effectLst/>
                <a:latin typeface="robotoregular"/>
              </a:rPr>
              <a:t>A learning story is a type of child observation which tells a story about the things an educator knows, hears, and interprets. It’s essentially an analysis of learning.</a:t>
            </a:r>
          </a:p>
          <a:p>
            <a:pPr algn="l"/>
            <a:endParaRPr lang="en-GB" sz="2800" dirty="0">
              <a:solidFill>
                <a:srgbClr val="333333"/>
              </a:solidFill>
              <a:latin typeface="robotoregular"/>
            </a:endParaRPr>
          </a:p>
          <a:p>
            <a:pPr algn="l"/>
            <a:r>
              <a:rPr lang="en-GB" sz="2800" b="1" i="0" dirty="0">
                <a:solidFill>
                  <a:srgbClr val="333333"/>
                </a:solidFill>
                <a:effectLst/>
                <a:latin typeface="robotoregular"/>
              </a:rPr>
              <a:t>Why assess through a learning story?</a:t>
            </a:r>
          </a:p>
          <a:p>
            <a:pPr algn="l"/>
            <a:r>
              <a:rPr lang="en-GB" sz="2800" dirty="0">
                <a:solidFill>
                  <a:srgbClr val="333333"/>
                </a:solidFill>
                <a:latin typeface="robotoregular"/>
              </a:rPr>
              <a:t>Makes the complex easier; gives a subjective overview; parents love receiving them; good memories</a:t>
            </a:r>
          </a:p>
          <a:p>
            <a:pPr algn="l"/>
            <a:endParaRPr lang="en-GB" sz="2800" dirty="0">
              <a:solidFill>
                <a:srgbClr val="333333"/>
              </a:solidFill>
              <a:latin typeface="robotoregular"/>
            </a:endParaRPr>
          </a:p>
          <a:p>
            <a:pPr algn="l"/>
            <a:endParaRPr lang="en-GB" dirty="0">
              <a:solidFill>
                <a:srgbClr val="333333"/>
              </a:solidFill>
              <a:latin typeface="robotoregular"/>
            </a:endParaRPr>
          </a:p>
          <a:p>
            <a:pPr algn="l"/>
            <a:endParaRPr lang="en-GB" b="0" i="0" dirty="0">
              <a:solidFill>
                <a:srgbClr val="333333"/>
              </a:solidFill>
              <a:effectLst/>
              <a:latin typeface="robotoregular"/>
            </a:endParaRPr>
          </a:p>
        </p:txBody>
      </p:sp>
    </p:spTree>
    <p:extLst>
      <p:ext uri="{BB962C8B-B14F-4D97-AF65-F5344CB8AC3E}">
        <p14:creationId xmlns:p14="http://schemas.microsoft.com/office/powerpoint/2010/main" val="1204815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FAE80-5068-A0F6-7A94-4C644F3D6789}"/>
              </a:ext>
            </a:extLst>
          </p:cNvPr>
          <p:cNvSpPr>
            <a:spLocks noGrp="1"/>
          </p:cNvSpPr>
          <p:nvPr>
            <p:ph type="title"/>
          </p:nvPr>
        </p:nvSpPr>
        <p:spPr/>
        <p:txBody>
          <a:bodyPr/>
          <a:lstStyle/>
          <a:p>
            <a:r>
              <a:rPr lang="en-GB" dirty="0"/>
              <a:t>Ingredients to effective learning stories</a:t>
            </a:r>
          </a:p>
        </p:txBody>
      </p:sp>
      <p:sp>
        <p:nvSpPr>
          <p:cNvPr id="3" name="Content Placeholder 2">
            <a:extLst>
              <a:ext uri="{FF2B5EF4-FFF2-40B4-BE49-F238E27FC236}">
                <a16:creationId xmlns:a16="http://schemas.microsoft.com/office/drawing/2014/main" id="{5E42F81C-9435-42D5-D143-30C3E2AFC6D6}"/>
              </a:ext>
            </a:extLst>
          </p:cNvPr>
          <p:cNvSpPr>
            <a:spLocks noGrp="1"/>
          </p:cNvSpPr>
          <p:nvPr>
            <p:ph idx="1"/>
          </p:nvPr>
        </p:nvSpPr>
        <p:spPr>
          <a:xfrm>
            <a:off x="838200" y="1474751"/>
            <a:ext cx="10515600" cy="4351338"/>
          </a:xfrm>
        </p:spPr>
        <p:txBody>
          <a:bodyPr>
            <a:normAutofit fontScale="62500" lnSpcReduction="20000"/>
          </a:bodyPr>
          <a:lstStyle/>
          <a:p>
            <a:pPr algn="l">
              <a:buFont typeface="Arial" panose="020B0604020202020204" pitchFamily="34" charset="0"/>
              <a:buChar char="•"/>
            </a:pPr>
            <a:r>
              <a:rPr lang="en-GB" b="0" i="0" dirty="0">
                <a:solidFill>
                  <a:srgbClr val="333333"/>
                </a:solidFill>
                <a:effectLst/>
                <a:latin typeface="robotobold"/>
              </a:rPr>
              <a:t>Title.</a:t>
            </a:r>
            <a:r>
              <a:rPr lang="en-GB" b="0" i="0" dirty="0">
                <a:solidFill>
                  <a:srgbClr val="333333"/>
                </a:solidFill>
                <a:effectLst/>
                <a:latin typeface="robotoregular"/>
              </a:rPr>
              <a:t> Every good story needs a title. This is what draws the reader into the story. It also helps the storyteller to draw links between the observations and experiences recorded in the learning story.</a:t>
            </a:r>
          </a:p>
          <a:p>
            <a:pPr algn="l">
              <a:buFont typeface="Arial" panose="020B0604020202020204" pitchFamily="34" charset="0"/>
              <a:buChar char="•"/>
            </a:pPr>
            <a:r>
              <a:rPr lang="en-GB" b="0" i="0" dirty="0">
                <a:solidFill>
                  <a:srgbClr val="333333"/>
                </a:solidFill>
                <a:effectLst/>
                <a:latin typeface="robotobold"/>
              </a:rPr>
              <a:t>Photo</a:t>
            </a:r>
            <a:r>
              <a:rPr lang="en-GB" b="0" i="0" dirty="0">
                <a:solidFill>
                  <a:srgbClr val="333333"/>
                </a:solidFill>
                <a:effectLst/>
                <a:latin typeface="robotoregular"/>
              </a:rPr>
              <a:t>. Include at least one or multiple images into your learning story to help the story unfold. Images in stories are powerful. They connect readers with powerful emotions. An image tells a thousand words, right?</a:t>
            </a:r>
          </a:p>
          <a:p>
            <a:pPr algn="l">
              <a:buFont typeface="Arial" panose="020B0604020202020204" pitchFamily="34" charset="0"/>
              <a:buChar char="•"/>
            </a:pPr>
            <a:r>
              <a:rPr lang="en-GB" b="0" i="0" dirty="0">
                <a:solidFill>
                  <a:srgbClr val="333333"/>
                </a:solidFill>
                <a:effectLst/>
                <a:latin typeface="robotobold"/>
              </a:rPr>
              <a:t>Family time.</a:t>
            </a:r>
            <a:r>
              <a:rPr lang="en-GB" b="0" i="0" dirty="0">
                <a:solidFill>
                  <a:srgbClr val="333333"/>
                </a:solidFill>
                <a:effectLst/>
                <a:latin typeface="robotoregular"/>
              </a:rPr>
              <a:t> Include space for the child’s family or caregivers to provide their understanding of the story. Parents can also have a pop at writing learning stories for children at home, too. So this is also a great home education tool, too!</a:t>
            </a:r>
          </a:p>
          <a:p>
            <a:pPr algn="l">
              <a:buFont typeface="Arial" panose="020B0604020202020204" pitchFamily="34" charset="0"/>
              <a:buChar char="•"/>
            </a:pPr>
            <a:r>
              <a:rPr lang="en-GB" b="0" i="0" dirty="0">
                <a:solidFill>
                  <a:srgbClr val="333333"/>
                </a:solidFill>
                <a:effectLst/>
                <a:latin typeface="robotobold"/>
              </a:rPr>
              <a:t>Start with a statement.</a:t>
            </a:r>
            <a:r>
              <a:rPr lang="en-GB" b="0" i="0" dirty="0">
                <a:solidFill>
                  <a:srgbClr val="333333"/>
                </a:solidFill>
                <a:effectLst/>
                <a:latin typeface="robotoregular"/>
              </a:rPr>
              <a:t> If you’re quite an analytical person, you could always think of your learning stories as arguments or persuasive texts. For example, if you’d like to say that a child is creative, start by saying that they’re creative. Then, consider everything you’ve experienced that makes you think that way. For example, ‘Alice is creative. She drew a lovely picture of her house and was very interested in the different colours she could choose.’</a:t>
            </a:r>
          </a:p>
          <a:p>
            <a:pPr algn="l">
              <a:buFont typeface="Arial" panose="020B0604020202020204" pitchFamily="34" charset="0"/>
              <a:buChar char="•"/>
            </a:pPr>
            <a:r>
              <a:rPr lang="en-GB" b="0" i="0" dirty="0">
                <a:solidFill>
                  <a:srgbClr val="333333"/>
                </a:solidFill>
                <a:effectLst/>
                <a:latin typeface="robotobold"/>
              </a:rPr>
              <a:t>Remember who you’re writing it for.</a:t>
            </a:r>
            <a:r>
              <a:rPr lang="en-GB" b="0" i="0" dirty="0">
                <a:solidFill>
                  <a:srgbClr val="333333"/>
                </a:solidFill>
                <a:effectLst/>
                <a:latin typeface="robotoregular"/>
              </a:rPr>
              <a:t> Some teachers like to write their learning stories to the child themselves. This can be a good way of making sure the story is simple and easy to understand. But parents are also a great audience to aim your story at. Considering parents as you write, thinking about the elements most likely to interest them, can be a simple way to make sure the story stays focused.</a:t>
            </a:r>
          </a:p>
          <a:p>
            <a:pPr marL="0" indent="0">
              <a:buNone/>
            </a:pPr>
            <a:endParaRPr lang="en-GB" dirty="0"/>
          </a:p>
        </p:txBody>
      </p:sp>
    </p:spTree>
    <p:extLst>
      <p:ext uri="{BB962C8B-B14F-4D97-AF65-F5344CB8AC3E}">
        <p14:creationId xmlns:p14="http://schemas.microsoft.com/office/powerpoint/2010/main" val="29547745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2709DB-C0D2-6F01-0534-7DBAD56C6098}"/>
              </a:ext>
            </a:extLst>
          </p:cNvPr>
          <p:cNvSpPr>
            <a:spLocks noGrp="1"/>
          </p:cNvSpPr>
          <p:nvPr>
            <p:ph idx="1"/>
          </p:nvPr>
        </p:nvSpPr>
        <p:spPr>
          <a:xfrm>
            <a:off x="338470" y="347700"/>
            <a:ext cx="10515600" cy="4351338"/>
          </a:xfrm>
        </p:spPr>
        <p:txBody>
          <a:bodyPr>
            <a:normAutofit fontScale="62500" lnSpcReduction="20000"/>
          </a:bodyPr>
          <a:lstStyle/>
          <a:p>
            <a:pPr algn="l"/>
            <a:r>
              <a:rPr lang="en-GB" b="0" i="0" dirty="0">
                <a:solidFill>
                  <a:srgbClr val="333333"/>
                </a:solidFill>
                <a:effectLst/>
                <a:latin typeface="robotobold"/>
              </a:rPr>
              <a:t>Title:</a:t>
            </a:r>
            <a:r>
              <a:rPr lang="en-GB" b="0" i="0" dirty="0">
                <a:solidFill>
                  <a:srgbClr val="333333"/>
                </a:solidFill>
                <a:effectLst/>
                <a:latin typeface="robotoregular"/>
              </a:rPr>
              <a:t> “Modelling the moon!”</a:t>
            </a:r>
          </a:p>
          <a:p>
            <a:pPr algn="l"/>
            <a:r>
              <a:rPr lang="en-GB" b="0" i="0" dirty="0">
                <a:solidFill>
                  <a:srgbClr val="333333"/>
                </a:solidFill>
                <a:effectLst/>
                <a:latin typeface="robotoregular"/>
              </a:rPr>
              <a:t>One morning in our busy classroom, a little explorer named Jacob found a new interest - modelling dough! Jacob, I saw you discover how much fun it was to squeeze, squash, mould and shape the dough with your hands. You were fascinated by the endless possibilities the dough could make.</a:t>
            </a:r>
          </a:p>
          <a:p>
            <a:pPr algn="l"/>
            <a:r>
              <a:rPr lang="en-GB" b="0" i="0" dirty="0">
                <a:solidFill>
                  <a:srgbClr val="333333"/>
                </a:solidFill>
                <a:effectLst/>
                <a:latin typeface="robotoregular"/>
              </a:rPr>
              <a:t>At first you took a small piece of dough, and poked at it, to test its texture. Then you took a small piece of dough from the colours of red, yellow and blue, and squashed those together. You then said “look miss, it’s the moon!” I was extremely impressed at how you had taken your finger and poked holes in it to make craters. You were very proud of your creation, and showed it to the rest of the class.</a:t>
            </a:r>
          </a:p>
          <a:p>
            <a:pPr algn="l"/>
            <a:r>
              <a:rPr lang="en-GB" b="0" i="0" dirty="0">
                <a:solidFill>
                  <a:srgbClr val="333333"/>
                </a:solidFill>
                <a:effectLst/>
                <a:latin typeface="robotoregular"/>
              </a:rPr>
              <a:t>Through this playdough exploration, Jacob was not only having fun, but he was also developing some important skills. He was developing his colour and shape recognition skills, as well as his fine motor skills, while also expressing his creativity. He was also building upon his communication skills sharing with others insights about his creation.</a:t>
            </a:r>
          </a:p>
          <a:p>
            <a:pPr algn="l"/>
            <a:r>
              <a:rPr lang="en-GB" b="0" i="0" dirty="0">
                <a:solidFill>
                  <a:srgbClr val="333333"/>
                </a:solidFill>
                <a:effectLst/>
                <a:latin typeface="robotoregular"/>
              </a:rPr>
              <a:t>I feel like if we had more playdough tools, and some inspiration of what new things Jacob might create, we could develop upon these foundational skills through our next modelling dough sessions.</a:t>
            </a:r>
          </a:p>
          <a:p>
            <a:pPr algn="l"/>
            <a:r>
              <a:rPr lang="en-GB" b="0" i="0" dirty="0">
                <a:solidFill>
                  <a:srgbClr val="333333"/>
                </a:solidFill>
                <a:effectLst/>
                <a:latin typeface="robotoregular"/>
              </a:rPr>
              <a:t>Jacob’s story is a cute modelling dough learning story. You can see how I’ve included the key skills within the passage for Jacob and his parents to observe. This story is testament to the magic of the Early Years, where a few simple materials can become a platform for discovery!</a:t>
            </a:r>
          </a:p>
          <a:p>
            <a:endParaRPr lang="en-GB" dirty="0"/>
          </a:p>
        </p:txBody>
      </p:sp>
      <p:pic>
        <p:nvPicPr>
          <p:cNvPr id="3074" name="Picture 2">
            <a:extLst>
              <a:ext uri="{FF2B5EF4-FFF2-40B4-BE49-F238E27FC236}">
                <a16:creationId xmlns:a16="http://schemas.microsoft.com/office/drawing/2014/main" id="{EB135444-2FD3-09DA-09D1-855C9DB522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0207" y="4497571"/>
            <a:ext cx="4353323" cy="2446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5548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93E68-9272-7B05-1206-E9F458E046AB}"/>
              </a:ext>
            </a:extLst>
          </p:cNvPr>
          <p:cNvSpPr>
            <a:spLocks noGrp="1"/>
          </p:cNvSpPr>
          <p:nvPr>
            <p:ph type="title"/>
          </p:nvPr>
        </p:nvSpPr>
        <p:spPr/>
        <p:txBody>
          <a:bodyPr/>
          <a:lstStyle/>
          <a:p>
            <a:r>
              <a:rPr lang="en-GB" dirty="0"/>
              <a:t>Let’s try </a:t>
            </a:r>
          </a:p>
        </p:txBody>
      </p:sp>
      <p:pic>
        <p:nvPicPr>
          <p:cNvPr id="1026" name="Picture 2" descr="Learning Stories Training for Early Years">
            <a:extLst>
              <a:ext uri="{FF2B5EF4-FFF2-40B4-BE49-F238E27FC236}">
                <a16:creationId xmlns:a16="http://schemas.microsoft.com/office/drawing/2014/main" id="{D0A6B8F6-2B84-D76A-8D41-3CE5CD3481C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7712" y="1861126"/>
            <a:ext cx="3022967" cy="22643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earning Stories: Observation, Reflection, and Narrative in Early Childhood  Education | NAEYC">
            <a:extLst>
              <a:ext uri="{FF2B5EF4-FFF2-40B4-BE49-F238E27FC236}">
                <a16:creationId xmlns:a16="http://schemas.microsoft.com/office/drawing/2014/main" id="{06BE5035-9BB1-6FF8-D525-150BFC726D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4339" y="1858207"/>
            <a:ext cx="3116591" cy="22672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earning Stories in Childcare » Examples &amp; Templates | EarlyWorks">
            <a:extLst>
              <a:ext uri="{FF2B5EF4-FFF2-40B4-BE49-F238E27FC236}">
                <a16:creationId xmlns:a16="http://schemas.microsoft.com/office/drawing/2014/main" id="{79E80A59-2AD4-D8CD-ED60-147DB936BA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0898" y="1861126"/>
            <a:ext cx="3398464" cy="2264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1592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A05B-57D7-4263-A3F6-847A6A5FF9E4}"/>
              </a:ext>
            </a:extLst>
          </p:cNvPr>
          <p:cNvSpPr>
            <a:spLocks noGrp="1"/>
          </p:cNvSpPr>
          <p:nvPr>
            <p:ph type="title"/>
          </p:nvPr>
        </p:nvSpPr>
        <p:spPr>
          <a:xfrm>
            <a:off x="1394791" y="272360"/>
            <a:ext cx="10515600" cy="721553"/>
          </a:xfrm>
        </p:spPr>
        <p:txBody>
          <a:bodyPr>
            <a:noAutofit/>
          </a:bodyPr>
          <a:lstStyle/>
          <a:p>
            <a:br>
              <a:rPr lang="en-GB" sz="4800" dirty="0"/>
            </a:br>
            <a:r>
              <a:rPr lang="en-GB" sz="4800" i="1" dirty="0">
                <a:solidFill>
                  <a:srgbClr val="00B0F0"/>
                </a:solidFill>
              </a:rPr>
              <a:t>Learning Stories- </a:t>
            </a:r>
            <a:r>
              <a:rPr lang="en-GB" sz="4800" i="1" dirty="0" err="1">
                <a:solidFill>
                  <a:srgbClr val="00B0F0"/>
                </a:solidFill>
              </a:rPr>
              <a:t>Te</a:t>
            </a:r>
            <a:r>
              <a:rPr lang="en-GB" sz="4800" i="1" dirty="0">
                <a:solidFill>
                  <a:srgbClr val="00B0F0"/>
                </a:solidFill>
              </a:rPr>
              <a:t> </a:t>
            </a:r>
            <a:r>
              <a:rPr lang="en-GB" sz="4800" i="1" dirty="0" err="1">
                <a:solidFill>
                  <a:srgbClr val="00B0F0"/>
                </a:solidFill>
              </a:rPr>
              <a:t>Whariki</a:t>
            </a:r>
            <a:endParaRPr lang="en-GB" sz="4800" i="1" dirty="0">
              <a:solidFill>
                <a:srgbClr val="00B0F0"/>
              </a:solidFill>
            </a:endParaRPr>
          </a:p>
        </p:txBody>
      </p:sp>
      <p:pic>
        <p:nvPicPr>
          <p:cNvPr id="4" name="Content Placeholder 3" descr="photograph of a bug hunt learning story">
            <a:extLst>
              <a:ext uri="{FF2B5EF4-FFF2-40B4-BE49-F238E27FC236}">
                <a16:creationId xmlns:a16="http://schemas.microsoft.com/office/drawing/2014/main" id="{6F9CDAF6-94DA-457E-9003-85B9D2CC5D07}"/>
              </a:ext>
            </a:extLst>
          </p:cNvPr>
          <p:cNvPicPr>
            <a:picLocks noGrp="1" noChangeAspect="1"/>
          </p:cNvPicPr>
          <p:nvPr>
            <p:ph idx="1"/>
          </p:nvPr>
        </p:nvPicPr>
        <p:blipFill>
          <a:blip r:embed="rId3"/>
          <a:stretch>
            <a:fillRect/>
          </a:stretch>
        </p:blipFill>
        <p:spPr>
          <a:xfrm>
            <a:off x="2149581" y="1247459"/>
            <a:ext cx="7413519" cy="5610541"/>
          </a:xfrm>
          <a:prstGeom prst="rect">
            <a:avLst/>
          </a:prstGeom>
        </p:spPr>
      </p:pic>
    </p:spTree>
    <p:extLst>
      <p:ext uri="{BB962C8B-B14F-4D97-AF65-F5344CB8AC3E}">
        <p14:creationId xmlns:p14="http://schemas.microsoft.com/office/powerpoint/2010/main" val="673512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icture of a nature walk learning story">
            <a:extLst>
              <a:ext uri="{FF2B5EF4-FFF2-40B4-BE49-F238E27FC236}">
                <a16:creationId xmlns:a16="http://schemas.microsoft.com/office/drawing/2014/main" id="{6B6FDC43-9F08-4BF3-A362-B846C9D12049}"/>
              </a:ext>
            </a:extLst>
          </p:cNvPr>
          <p:cNvPicPr>
            <a:picLocks noGrp="1" noChangeAspect="1"/>
          </p:cNvPicPr>
          <p:nvPr>
            <p:ph idx="1"/>
          </p:nvPr>
        </p:nvPicPr>
        <p:blipFill>
          <a:blip r:embed="rId3"/>
          <a:stretch>
            <a:fillRect/>
          </a:stretch>
        </p:blipFill>
        <p:spPr>
          <a:xfrm>
            <a:off x="742123" y="-285751"/>
            <a:ext cx="9554816" cy="7318563"/>
          </a:xfrm>
          <a:prstGeom prst="rect">
            <a:avLst/>
          </a:prstGeom>
        </p:spPr>
      </p:pic>
    </p:spTree>
    <p:extLst>
      <p:ext uri="{BB962C8B-B14F-4D97-AF65-F5344CB8AC3E}">
        <p14:creationId xmlns:p14="http://schemas.microsoft.com/office/powerpoint/2010/main" val="13596214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C838-0028-4D7B-8C20-F84A8B862482}"/>
              </a:ext>
            </a:extLst>
          </p:cNvPr>
          <p:cNvSpPr>
            <a:spLocks noGrp="1"/>
          </p:cNvSpPr>
          <p:nvPr>
            <p:ph type="title"/>
          </p:nvPr>
        </p:nvSpPr>
        <p:spPr>
          <a:xfrm>
            <a:off x="847725" y="2049869"/>
            <a:ext cx="10496550" cy="2286000"/>
          </a:xfrm>
        </p:spPr>
        <p:txBody>
          <a:bodyPr>
            <a:noAutofit/>
          </a:bodyPr>
          <a:lstStyle/>
          <a:p>
            <a:br>
              <a:rPr lang="en-GB" dirty="0"/>
            </a:br>
            <a:r>
              <a:rPr lang="en-GB" dirty="0"/>
              <a:t>Questions:</a:t>
            </a:r>
            <a:br>
              <a:rPr lang="en-GB" dirty="0"/>
            </a:br>
            <a:br>
              <a:rPr lang="en-GB" dirty="0"/>
            </a:br>
            <a:r>
              <a:rPr lang="en-GB" i="1" dirty="0">
                <a:solidFill>
                  <a:srgbClr val="00B0F0"/>
                </a:solidFill>
              </a:rPr>
              <a:t>How might adults document and assess science / mathematics using innovative methods?</a:t>
            </a:r>
            <a:br>
              <a:rPr lang="en-GB" i="1" dirty="0">
                <a:solidFill>
                  <a:srgbClr val="00B0F0"/>
                </a:solidFill>
              </a:rPr>
            </a:br>
            <a:br>
              <a:rPr lang="en-GB" i="1" dirty="0">
                <a:solidFill>
                  <a:srgbClr val="00B0F0"/>
                </a:solidFill>
              </a:rPr>
            </a:br>
            <a:r>
              <a:rPr lang="en-GB" i="1" dirty="0">
                <a:solidFill>
                  <a:srgbClr val="00B0F0"/>
                </a:solidFill>
              </a:rPr>
              <a:t>How might you incorporate (innovative) assessment into your outdoor pictures? </a:t>
            </a:r>
            <a:br>
              <a:rPr lang="en-GB" i="1" dirty="0">
                <a:solidFill>
                  <a:srgbClr val="00B0F0"/>
                </a:solidFill>
              </a:rPr>
            </a:br>
            <a:br>
              <a:rPr lang="en-GB" sz="4800" i="1" dirty="0">
                <a:solidFill>
                  <a:srgbClr val="00B0F0"/>
                </a:solidFill>
              </a:rPr>
            </a:br>
            <a:br>
              <a:rPr lang="en-GB" sz="4800" i="1" dirty="0">
                <a:solidFill>
                  <a:srgbClr val="00B0F0"/>
                </a:solidFill>
              </a:rPr>
            </a:br>
            <a:endParaRPr lang="en-GB" sz="4800" dirty="0"/>
          </a:p>
        </p:txBody>
      </p:sp>
    </p:spTree>
    <p:extLst>
      <p:ext uri="{BB962C8B-B14F-4D97-AF65-F5344CB8AC3E}">
        <p14:creationId xmlns:p14="http://schemas.microsoft.com/office/powerpoint/2010/main" val="3135249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n example of a learning story">
            <a:extLst>
              <a:ext uri="{FF2B5EF4-FFF2-40B4-BE49-F238E27FC236}">
                <a16:creationId xmlns:a16="http://schemas.microsoft.com/office/drawing/2014/main" id="{904395DF-CB47-4721-8470-030587E2FE86}"/>
              </a:ext>
            </a:extLst>
          </p:cNvPr>
          <p:cNvPicPr>
            <a:picLocks noGrp="1" noChangeAspect="1"/>
          </p:cNvPicPr>
          <p:nvPr>
            <p:ph idx="1"/>
          </p:nvPr>
        </p:nvPicPr>
        <p:blipFill>
          <a:blip r:embed="rId3"/>
          <a:stretch>
            <a:fillRect/>
          </a:stretch>
        </p:blipFill>
        <p:spPr>
          <a:xfrm>
            <a:off x="584330" y="162824"/>
            <a:ext cx="10836965" cy="5446644"/>
          </a:xfrm>
        </p:spPr>
      </p:pic>
    </p:spTree>
    <p:extLst>
      <p:ext uri="{BB962C8B-B14F-4D97-AF65-F5344CB8AC3E}">
        <p14:creationId xmlns:p14="http://schemas.microsoft.com/office/powerpoint/2010/main" val="9106213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1C48-A89D-46CA-8502-E253BD62DCA7}"/>
              </a:ext>
            </a:extLst>
          </p:cNvPr>
          <p:cNvSpPr>
            <a:spLocks noGrp="1"/>
          </p:cNvSpPr>
          <p:nvPr>
            <p:ph type="title"/>
          </p:nvPr>
        </p:nvSpPr>
        <p:spPr/>
        <p:txBody>
          <a:bodyPr>
            <a:noAutofit/>
          </a:bodyPr>
          <a:lstStyle/>
          <a:p>
            <a:br>
              <a:rPr lang="en-GB" sz="2800" dirty="0"/>
            </a:br>
            <a:r>
              <a:rPr lang="en-GB" sz="2800" i="1" dirty="0">
                <a:solidFill>
                  <a:srgbClr val="00B0F0"/>
                </a:solidFill>
              </a:rPr>
              <a:t>How would you link the learning story to curriculum?</a:t>
            </a:r>
            <a:br>
              <a:rPr lang="en-GB" sz="2800" i="1" dirty="0">
                <a:solidFill>
                  <a:srgbClr val="00B0F0"/>
                </a:solidFill>
              </a:rPr>
            </a:br>
            <a:r>
              <a:rPr lang="en-GB" sz="2800" i="1" dirty="0">
                <a:solidFill>
                  <a:srgbClr val="00B0F0"/>
                </a:solidFill>
              </a:rPr>
              <a:t>What else would you add?</a:t>
            </a:r>
          </a:p>
        </p:txBody>
      </p:sp>
      <p:sp>
        <p:nvSpPr>
          <p:cNvPr id="3" name="Content Placeholder 2">
            <a:extLst>
              <a:ext uri="{FF2B5EF4-FFF2-40B4-BE49-F238E27FC236}">
                <a16:creationId xmlns:a16="http://schemas.microsoft.com/office/drawing/2014/main" id="{30E0DF8E-2F57-4F81-B7B4-5E86FAC169A7}"/>
              </a:ext>
            </a:extLst>
          </p:cNvPr>
          <p:cNvSpPr>
            <a:spLocks noGrp="1"/>
          </p:cNvSpPr>
          <p:nvPr>
            <p:ph idx="1"/>
          </p:nvPr>
        </p:nvSpPr>
        <p:spPr/>
        <p:txBody>
          <a:bodyPr/>
          <a:lstStyle/>
          <a:p>
            <a:r>
              <a:rPr lang="en-GB" i="1" dirty="0">
                <a:solidFill>
                  <a:srgbClr val="00B0F0"/>
                </a:solidFill>
              </a:rPr>
              <a:t>See suggestion in link below</a:t>
            </a:r>
          </a:p>
          <a:p>
            <a:r>
              <a:rPr lang="en-GB" dirty="0">
                <a:hlinkClick r:id="rId3"/>
              </a:rPr>
              <a:t>https://uowtsd-my.sharepoint.com/:w:/g/personal/g_tinney_uwtsd_ac_uk/EYgPEISb9FZEtSwqqfyml0UByhRNDJ4xKnVaWugLUGS4hQ?e=oPyFIu</a:t>
            </a:r>
            <a:endParaRPr lang="en-GB" dirty="0"/>
          </a:p>
          <a:p>
            <a:endParaRPr lang="en-GB" dirty="0"/>
          </a:p>
          <a:p>
            <a:endParaRPr lang="en-GB" dirty="0"/>
          </a:p>
        </p:txBody>
      </p:sp>
    </p:spTree>
    <p:extLst>
      <p:ext uri="{BB962C8B-B14F-4D97-AF65-F5344CB8AC3E}">
        <p14:creationId xmlns:p14="http://schemas.microsoft.com/office/powerpoint/2010/main" val="1618926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429D-FB15-4695-A80E-405DDE3751E7}"/>
              </a:ext>
            </a:extLst>
          </p:cNvPr>
          <p:cNvSpPr>
            <a:spLocks noGrp="1"/>
          </p:cNvSpPr>
          <p:nvPr>
            <p:ph type="title"/>
          </p:nvPr>
        </p:nvSpPr>
        <p:spPr>
          <a:xfrm>
            <a:off x="838200" y="365125"/>
            <a:ext cx="10515600" cy="211345"/>
          </a:xfrm>
        </p:spPr>
        <p:txBody>
          <a:bodyPr>
            <a:noAutofit/>
          </a:bodyPr>
          <a:lstStyle/>
          <a:p>
            <a:r>
              <a:rPr lang="en-GB" sz="4800" i="1" dirty="0">
                <a:solidFill>
                  <a:srgbClr val="00B0F0"/>
                </a:solidFill>
              </a:rPr>
              <a:t>References</a:t>
            </a:r>
          </a:p>
        </p:txBody>
      </p:sp>
      <p:sp>
        <p:nvSpPr>
          <p:cNvPr id="3" name="Content Placeholder 2">
            <a:extLst>
              <a:ext uri="{FF2B5EF4-FFF2-40B4-BE49-F238E27FC236}">
                <a16:creationId xmlns:a16="http://schemas.microsoft.com/office/drawing/2014/main" id="{1EB15CF8-07A6-494F-BE57-20CD307A4A0D}"/>
              </a:ext>
            </a:extLst>
          </p:cNvPr>
          <p:cNvSpPr>
            <a:spLocks noGrp="1"/>
          </p:cNvSpPr>
          <p:nvPr>
            <p:ph idx="1"/>
          </p:nvPr>
        </p:nvSpPr>
        <p:spPr>
          <a:xfrm>
            <a:off x="419100" y="914400"/>
            <a:ext cx="11353800" cy="4790661"/>
          </a:xfrm>
        </p:spPr>
        <p:txBody>
          <a:bodyPr>
            <a:normAutofit fontScale="70000" lnSpcReduction="20000"/>
          </a:bodyPr>
          <a:lstStyle/>
          <a:p>
            <a:pPr marL="0" indent="0">
              <a:buNone/>
            </a:pPr>
            <a:r>
              <a:rPr lang="en-GB" sz="3400" dirty="0"/>
              <a:t>Alexander, S. (2021) </a:t>
            </a:r>
            <a:r>
              <a:rPr lang="en-GB" sz="3400" i="1" dirty="0"/>
              <a:t>Learning Stories: What is a Learning Story? And is it a good way of assessing a child's learning? </a:t>
            </a:r>
            <a:r>
              <a:rPr lang="en-GB" sz="3400" dirty="0">
                <a:hlinkClick r:id="rId3"/>
              </a:rPr>
              <a:t>https://www.myece.org.nz/educational-curriculum-aspects/227-learning-stories</a:t>
            </a:r>
            <a:r>
              <a:rPr lang="en-GB" sz="3400" dirty="0"/>
              <a:t> (Accessed 16th September 2021).</a:t>
            </a:r>
          </a:p>
          <a:p>
            <a:pPr marL="0" indent="0">
              <a:buNone/>
            </a:pPr>
            <a:r>
              <a:rPr lang="en-GB" sz="3400" dirty="0"/>
              <a:t>Campbell, C., Jobling, W. and Howitt, C. (2021) </a:t>
            </a:r>
            <a:r>
              <a:rPr lang="en-GB" sz="3400" i="1" dirty="0"/>
              <a:t>Science in Early Childhood. Cambridge: Cambridge University Press.</a:t>
            </a:r>
          </a:p>
          <a:p>
            <a:pPr marL="0" indent="0">
              <a:buNone/>
            </a:pPr>
            <a:r>
              <a:rPr lang="en-GB" sz="3400" i="1" dirty="0"/>
              <a:t>Drummond, T. (no date) Looking Closely at Children Writing Learning Stories </a:t>
            </a:r>
            <a:r>
              <a:rPr lang="en-GB" sz="3400" dirty="0">
                <a:hlinkClick r:id="rId4"/>
              </a:rPr>
              <a:t>https://tomdrummond.com/looking-closely-at-children/writing-learning-stories/</a:t>
            </a:r>
            <a:r>
              <a:rPr lang="en-GB" sz="3400" dirty="0"/>
              <a:t> (Accessed 16</a:t>
            </a:r>
            <a:r>
              <a:rPr lang="en-GB" sz="3400" baseline="30000" dirty="0"/>
              <a:t>th</a:t>
            </a:r>
            <a:r>
              <a:rPr lang="en-GB" sz="3400" dirty="0"/>
              <a:t> September 2021).</a:t>
            </a:r>
          </a:p>
          <a:p>
            <a:pPr marL="0" indent="0">
              <a:buNone/>
            </a:pPr>
            <a:r>
              <a:rPr lang="en-GB" sz="3400" dirty="0"/>
              <a:t>Welsh Government (2021) </a:t>
            </a:r>
            <a:r>
              <a:rPr lang="en-GB" sz="3400" i="1" dirty="0"/>
              <a:t>Assessment Arrangements: Subordinate Legislation Resultant of the Curriculum and Assessment (Wales) Act 2021 Consultation Document </a:t>
            </a:r>
            <a:r>
              <a:rPr lang="en-GB" sz="3400" dirty="0">
                <a:hlinkClick r:id="rId5"/>
              </a:rPr>
              <a:t>https://gov.wales/sites/default/files/consultations/2021-09/assessment-arrangements-consultation-document.pdf</a:t>
            </a:r>
            <a:r>
              <a:rPr lang="en-GB" sz="3400" dirty="0"/>
              <a:t> (Accessed 16th September 2021).</a:t>
            </a:r>
          </a:p>
          <a:p>
            <a:pPr marL="0" indent="0">
              <a:buNone/>
            </a:pPr>
            <a:r>
              <a:rPr lang="en-GB" sz="3400" dirty="0" err="1"/>
              <a:t>Llywodraeth</a:t>
            </a:r>
            <a:r>
              <a:rPr lang="en-GB" sz="3400" dirty="0"/>
              <a:t> Cymru (2021) </a:t>
            </a:r>
            <a:r>
              <a:rPr lang="en-GB" sz="3400" dirty="0" err="1"/>
              <a:t>Trefniadau</a:t>
            </a:r>
            <a:r>
              <a:rPr lang="en-GB" sz="3400" dirty="0"/>
              <a:t> </a:t>
            </a:r>
            <a:r>
              <a:rPr lang="en-GB" sz="3400" dirty="0" err="1"/>
              <a:t>Asesu</a:t>
            </a:r>
            <a:r>
              <a:rPr lang="en-GB" sz="3400" dirty="0"/>
              <a:t>: Is-</a:t>
            </a:r>
            <a:r>
              <a:rPr lang="en-GB" sz="3400" dirty="0" err="1"/>
              <a:t>ddeddfwriaeth</a:t>
            </a:r>
            <a:r>
              <a:rPr lang="en-GB" sz="3400" dirty="0"/>
              <a:t> o </a:t>
            </a:r>
            <a:r>
              <a:rPr lang="en-GB" sz="3400" dirty="0" err="1"/>
              <a:t>ganlyniad</a:t>
            </a:r>
            <a:r>
              <a:rPr lang="en-GB" sz="3400" dirty="0"/>
              <a:t> </a:t>
            </a:r>
            <a:r>
              <a:rPr lang="en-GB" sz="3400" dirty="0" err="1"/>
              <a:t>i</a:t>
            </a:r>
            <a:r>
              <a:rPr lang="en-GB" sz="3400" dirty="0"/>
              <a:t> </a:t>
            </a:r>
            <a:r>
              <a:rPr lang="en-GB" sz="3400" dirty="0" err="1"/>
              <a:t>Ddeddf</a:t>
            </a:r>
            <a:r>
              <a:rPr lang="en-GB" sz="3400" dirty="0"/>
              <a:t> </a:t>
            </a:r>
            <a:r>
              <a:rPr lang="en-GB" sz="3400" dirty="0" err="1"/>
              <a:t>Cwricwlwm</a:t>
            </a:r>
            <a:r>
              <a:rPr lang="en-GB" sz="3400" dirty="0"/>
              <a:t> ac </a:t>
            </a:r>
            <a:r>
              <a:rPr lang="en-GB" sz="3400" dirty="0" err="1"/>
              <a:t>Asesu</a:t>
            </a:r>
            <a:r>
              <a:rPr lang="en-GB" sz="3400" dirty="0"/>
              <a:t> (Cymru) 2021 </a:t>
            </a:r>
            <a:r>
              <a:rPr lang="en-GB" sz="3400" dirty="0" err="1"/>
              <a:t>Dogfen</a:t>
            </a:r>
            <a:r>
              <a:rPr lang="en-GB" sz="3400" dirty="0"/>
              <a:t> </a:t>
            </a:r>
            <a:r>
              <a:rPr lang="en-GB" sz="3400" dirty="0" err="1"/>
              <a:t>Ymgynghori</a:t>
            </a:r>
            <a:r>
              <a:rPr lang="en-GB" sz="3400" dirty="0"/>
              <a:t>. </a:t>
            </a:r>
            <a:r>
              <a:rPr lang="en-GB" sz="3400" dirty="0">
                <a:hlinkClick r:id="rId6"/>
              </a:rPr>
              <a:t>https://llyw.cymru/sites/default/files/consultations/2021-09/trefniadau-asesu-dogfen-ymgynghori_0.pdf</a:t>
            </a:r>
            <a:r>
              <a:rPr lang="en-GB" sz="3400" dirty="0"/>
              <a:t>  (</a:t>
            </a:r>
            <a:r>
              <a:rPr lang="en-GB" sz="3400" dirty="0" err="1"/>
              <a:t>Darllenwyd</a:t>
            </a:r>
            <a:r>
              <a:rPr lang="en-GB" sz="3400" dirty="0"/>
              <a:t> 16eg Medi 2021).</a:t>
            </a:r>
          </a:p>
          <a:p>
            <a:pPr marL="0" indent="0">
              <a:buNone/>
            </a:pPr>
            <a:endParaRPr lang="en-GB" sz="3400" dirty="0"/>
          </a:p>
          <a:p>
            <a:pPr marL="0" indent="0">
              <a:buNone/>
            </a:pPr>
            <a:endParaRPr lang="en-GB" i="1" dirty="0"/>
          </a:p>
        </p:txBody>
      </p:sp>
    </p:spTree>
    <p:extLst>
      <p:ext uri="{BB962C8B-B14F-4D97-AF65-F5344CB8AC3E}">
        <p14:creationId xmlns:p14="http://schemas.microsoft.com/office/powerpoint/2010/main" val="9118677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239</TotalTime>
  <Words>3165</Words>
  <Application>Microsoft Office PowerPoint</Application>
  <PresentationFormat>Widescreen</PresentationFormat>
  <Paragraphs>282</Paragraphs>
  <Slides>32</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robotobold</vt:lpstr>
      <vt:lpstr>robotoregular</vt:lpstr>
      <vt:lpstr>Office Theme</vt:lpstr>
      <vt:lpstr>ECEY5005  Awe and Wonder: science, mathematics and the outdoors</vt:lpstr>
      <vt:lpstr>Resources</vt:lpstr>
      <vt:lpstr>Content</vt:lpstr>
      <vt:lpstr>Assessment</vt:lpstr>
      <vt:lpstr>How can we document and assess this learning? </vt:lpstr>
      <vt:lpstr>Assessment and Reporting Arrangements (ARA): </vt:lpstr>
      <vt:lpstr> Science and Mathematics are part of the broader 4 guiding principles of EYFS (and 7 key areas of learning): </vt:lpstr>
      <vt:lpstr> Cycle of planning, documenting and evaluation</vt:lpstr>
      <vt:lpstr>    Observation of science and mathematics in play</vt:lpstr>
      <vt:lpstr> Adults need to be able to recognize and support science and mathematical learning in both child-led and adult led learning</vt:lpstr>
      <vt:lpstr>Adults provide children opportunities to repeat and consolidate learning in different ways.</vt:lpstr>
      <vt:lpstr>Meaning-making / Learning</vt:lpstr>
      <vt:lpstr>Discuss</vt:lpstr>
      <vt:lpstr>  How do adults monitor understanding and progress?</vt:lpstr>
      <vt:lpstr>  How do adults monitor understanding and progress?</vt:lpstr>
      <vt:lpstr>Different ways of assessing </vt:lpstr>
      <vt:lpstr>Documentation</vt:lpstr>
      <vt:lpstr> Reggio Emilia approach</vt:lpstr>
      <vt:lpstr>PowerPoint Presentation</vt:lpstr>
      <vt:lpstr>Reggio Emilia – see article </vt:lpstr>
      <vt:lpstr>  Learning stories- Te Whariki</vt:lpstr>
      <vt:lpstr>PowerPoint Presentation</vt:lpstr>
      <vt:lpstr>Learning stories</vt:lpstr>
      <vt:lpstr>Ingredients to effective learning stories</vt:lpstr>
      <vt:lpstr>PowerPoint Presentation</vt:lpstr>
      <vt:lpstr>Let’s try </vt:lpstr>
      <vt:lpstr> Learning Stories- Te Whariki</vt:lpstr>
      <vt:lpstr>PowerPoint Presentation</vt:lpstr>
      <vt:lpstr> Questions:  How might adults document and assess science / mathematics using innovative methods?  How might you incorporate (innovative) assessment into your outdoor pictures?    </vt:lpstr>
      <vt:lpstr>PowerPoint Presentation</vt:lpstr>
      <vt:lpstr> How would you link the learning story to curriculum? What else would you add?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Kumar P</cp:lastModifiedBy>
  <cp:revision>8</cp:revision>
  <dcterms:created xsi:type="dcterms:W3CDTF">2022-07-11T13:19:46Z</dcterms:created>
  <dcterms:modified xsi:type="dcterms:W3CDTF">2024-09-23T12:32:04Z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