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Aptos Black" panose="020B0004020202020204" pitchFamily="34" charset="0"/>
      <p:bold r:id="rId17"/>
      <p:boldItalic r:id="rId18"/>
    </p:embeddedFont>
    <p:embeddedFont>
      <p:font typeface="Playfair Display" panose="00000500000000000000" pitchFamily="2" charset="0"/>
      <p:regular r:id="rId19"/>
      <p:bold r:id="rId20"/>
      <p:italic r:id="rId21"/>
      <p:boldItalic r:id="rId22"/>
    </p:embeddedFont>
    <p:embeddedFont>
      <p:font typeface="Tw Cen MT" panose="020B0602020104020603" pitchFamily="34" charset="0"/>
      <p:regular r:id="rId23"/>
      <p:bold r:id="rId24"/>
      <p:italic r:id="rId25"/>
      <p:boldItalic r:id="rId26"/>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8C01B6-2DCB-4A12-A120-FBBB5A9997F1}" v="182" dt="2025-05-23T09:23:06.565"/>
  </p1510:revLst>
</p1510:revInfo>
</file>

<file path=ppt/tableStyles.xml><?xml version="1.0" encoding="utf-8"?>
<a:tblStyleLst xmlns:a="http://schemas.openxmlformats.org/drawingml/2006/main" def="{D6D6E330-4A26-444D-B94C-2BEA05AD96A1}">
  <a:tblStyle styleId="{D6D6E330-4A26-444D-B94C-2BEA05AD96A1}" styleName="Table_0">
    <a:wholeTbl>
      <a:tcTxStyle>
        <a:font>
          <a:latin typeface="Arial"/>
          <a:ea typeface="Arial"/>
          <a:cs typeface="Arial"/>
        </a:font>
        <a:srgbClr val="000000"/>
      </a:tcTxStyle>
      <a:tcStyle>
        <a:tcBdr>
          <a:left>
            <a:ln w="12700" cap="flat" cmpd="sng">
              <a:solidFill>
                <a:srgbClr val="000000"/>
              </a:solidFill>
              <a:prstDash val="solid"/>
              <a:round/>
              <a:headEnd type="none" w="sm" len="sm"/>
              <a:tailEnd type="none" w="sm" len="sm"/>
            </a:ln>
          </a:left>
          <a:right>
            <a:ln w="12700" cap="flat" cmpd="sng">
              <a:solidFill>
                <a:srgbClr val="000000"/>
              </a:solidFill>
              <a:prstDash val="solid"/>
              <a:round/>
              <a:headEnd type="none" w="sm" len="sm"/>
              <a:tailEnd type="none" w="sm" len="sm"/>
            </a:ln>
          </a:right>
          <a:top>
            <a:ln w="12700" cap="flat" cmpd="sng">
              <a:solidFill>
                <a:srgbClr val="000000"/>
              </a:solidFill>
              <a:prstDash val="solid"/>
              <a:round/>
              <a:headEnd type="none" w="sm" len="sm"/>
              <a:tailEnd type="none" w="sm" len="sm"/>
            </a:ln>
          </a:top>
          <a:bottom>
            <a:ln w="12700" cap="flat" cmpd="sng">
              <a:solidFill>
                <a:srgbClr val="000000"/>
              </a:solidFill>
              <a:prstDash val="solid"/>
              <a:round/>
              <a:headEnd type="none" w="sm" len="sm"/>
              <a:tailEnd type="none" w="sm" len="sm"/>
            </a:ln>
          </a:bottom>
          <a:insideH>
            <a:ln w="12700" cap="flat" cmpd="sng">
              <a:solidFill>
                <a:srgbClr val="000000"/>
              </a:solidFill>
              <a:prstDash val="solid"/>
              <a:round/>
              <a:headEnd type="none" w="sm" len="sm"/>
              <a:tailEnd type="none" w="sm" len="sm"/>
            </a:ln>
          </a:insideH>
          <a:insideV>
            <a:ln w="12700"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2" d="100"/>
          <a:sy n="92" d="100"/>
        </p:scale>
        <p:origin x="1186" y="293"/>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ga Brinza-Pasa" userId="68577f2981627961" providerId="LiveId" clId="{BE8C01B6-2DCB-4A12-A120-FBBB5A9997F1}"/>
    <pc:docChg chg="undo custSel modSld">
      <pc:chgData name="Olga Brinza-Pasa" userId="68577f2981627961" providerId="LiveId" clId="{BE8C01B6-2DCB-4A12-A120-FBBB5A9997F1}" dt="2025-05-23T09:23:16.579" v="1406" actId="1076"/>
      <pc:docMkLst>
        <pc:docMk/>
      </pc:docMkLst>
      <pc:sldChg chg="addSp delSp modSp mod modTransition setBg addAnim modAnim modNotes">
        <pc:chgData name="Olga Brinza-Pasa" userId="68577f2981627961" providerId="LiveId" clId="{BE8C01B6-2DCB-4A12-A120-FBBB5A9997F1}" dt="2025-05-23T09:23:16.579" v="1406" actId="1076"/>
        <pc:sldMkLst>
          <pc:docMk/>
          <pc:sldMk cId="0" sldId="256"/>
        </pc:sldMkLst>
        <pc:spChg chg="mod">
          <ac:chgData name="Olga Brinza-Pasa" userId="68577f2981627961" providerId="LiveId" clId="{BE8C01B6-2DCB-4A12-A120-FBBB5A9997F1}" dt="2025-05-23T09:23:10.312" v="1404" actId="1076"/>
          <ac:spMkLst>
            <pc:docMk/>
            <pc:sldMk cId="0" sldId="256"/>
            <ac:spMk id="59" creationId="{00000000-0000-0000-0000-000000000000}"/>
          </ac:spMkLst>
        </pc:spChg>
        <pc:spChg chg="mod ord">
          <ac:chgData name="Olga Brinza-Pasa" userId="68577f2981627961" providerId="LiveId" clId="{BE8C01B6-2DCB-4A12-A120-FBBB5A9997F1}" dt="2025-05-23T09:23:16.579" v="1406" actId="1076"/>
          <ac:spMkLst>
            <pc:docMk/>
            <pc:sldMk cId="0" sldId="256"/>
            <ac:spMk id="60" creationId="{00000000-0000-0000-0000-000000000000}"/>
          </ac:spMkLst>
        </pc:spChg>
        <pc:grpChg chg="add">
          <ac:chgData name="Olga Brinza-Pasa" userId="68577f2981627961" providerId="LiveId" clId="{BE8C01B6-2DCB-4A12-A120-FBBB5A9997F1}" dt="2025-05-14T10:32:32.527" v="125" actId="26606"/>
          <ac:grpSpMkLst>
            <pc:docMk/>
            <pc:sldMk cId="0" sldId="256"/>
            <ac:grpSpMk id="77" creationId="{A838DBA2-246D-4087-AE0A-6EA2B4B65AF3}"/>
          </ac:grpSpMkLst>
        </pc:grpChg>
        <pc:picChg chg="mod ord">
          <ac:chgData name="Olga Brinza-Pasa" userId="68577f2981627961" providerId="LiveId" clId="{BE8C01B6-2DCB-4A12-A120-FBBB5A9997F1}" dt="2025-05-23T09:23:12.222" v="1405" actId="1076"/>
          <ac:picMkLst>
            <pc:docMk/>
            <pc:sldMk cId="0" sldId="256"/>
            <ac:picMk id="58" creationId="{00000000-0000-0000-0000-000000000000}"/>
          </ac:picMkLst>
        </pc:picChg>
        <pc:picChg chg="add">
          <ac:chgData name="Olga Brinza-Pasa" userId="68577f2981627961" providerId="LiveId" clId="{BE8C01B6-2DCB-4A12-A120-FBBB5A9997F1}" dt="2025-05-14T10:32:32.527" v="125" actId="26606"/>
          <ac:picMkLst>
            <pc:docMk/>
            <pc:sldMk cId="0" sldId="256"/>
            <ac:picMk id="75" creationId="{59FACE42-44B0-4185-8ED4-9043A78C8600}"/>
          </ac:picMkLst>
        </pc:picChg>
      </pc:sldChg>
      <pc:sldChg chg="addSp delSp modSp mod setBg modClrScheme modAnim delDesignElem chgLayout">
        <pc:chgData name="Olga Brinza-Pasa" userId="68577f2981627961" providerId="LiveId" clId="{BE8C01B6-2DCB-4A12-A120-FBBB5A9997F1}" dt="2025-05-21T12:37:55.161" v="1317"/>
        <pc:sldMkLst>
          <pc:docMk/>
          <pc:sldMk cId="0" sldId="257"/>
        </pc:sldMkLst>
        <pc:spChg chg="mod">
          <ac:chgData name="Olga Brinza-Pasa" userId="68577f2981627961" providerId="LiveId" clId="{BE8C01B6-2DCB-4A12-A120-FBBB5A9997F1}" dt="2025-05-19T11:31:54.464" v="783" actId="122"/>
          <ac:spMkLst>
            <pc:docMk/>
            <pc:sldMk cId="0" sldId="257"/>
            <ac:spMk id="65" creationId="{00000000-0000-0000-0000-000000000000}"/>
          </ac:spMkLst>
        </pc:spChg>
        <pc:spChg chg="mod ord">
          <ac:chgData name="Olga Brinza-Pasa" userId="68577f2981627961" providerId="LiveId" clId="{BE8C01B6-2DCB-4A12-A120-FBBB5A9997F1}" dt="2025-05-21T12:17:19.896" v="1094" actId="20577"/>
          <ac:spMkLst>
            <pc:docMk/>
            <pc:sldMk cId="0" sldId="257"/>
            <ac:spMk id="66" creationId="{00000000-0000-0000-0000-000000000000}"/>
          </ac:spMkLst>
        </pc:spChg>
        <pc:grpChg chg="add">
          <ac:chgData name="Olga Brinza-Pasa" userId="68577f2981627961" providerId="LiveId" clId="{BE8C01B6-2DCB-4A12-A120-FBBB5A9997F1}" dt="2025-05-19T11:31:35.750" v="778" actId="26606"/>
          <ac:grpSpMkLst>
            <pc:docMk/>
            <pc:sldMk cId="0" sldId="257"/>
            <ac:grpSpMk id="160" creationId="{A8F3053C-AA2D-43E7-9127-59111DE0E06D}"/>
          </ac:grpSpMkLst>
        </pc:grpChg>
        <pc:grpChg chg="add">
          <ac:chgData name="Olga Brinza-Pasa" userId="68577f2981627961" providerId="LiveId" clId="{BE8C01B6-2DCB-4A12-A120-FBBB5A9997F1}" dt="2025-05-19T11:31:35.750" v="778" actId="26606"/>
          <ac:grpSpMkLst>
            <pc:docMk/>
            <pc:sldMk cId="0" sldId="257"/>
            <ac:grpSpMk id="201" creationId="{FB1C6FC3-0FE6-4434-9E4B-EAFBA0A70C1D}"/>
          </ac:grpSpMkLst>
        </pc:grpChg>
        <pc:grpChg chg="add">
          <ac:chgData name="Olga Brinza-Pasa" userId="68577f2981627961" providerId="LiveId" clId="{BE8C01B6-2DCB-4A12-A120-FBBB5A9997F1}" dt="2025-05-19T11:31:35.750" v="778" actId="26606"/>
          <ac:grpSpMkLst>
            <pc:docMk/>
            <pc:sldMk cId="0" sldId="257"/>
            <ac:grpSpMk id="205" creationId="{ACF91339-3F26-4B01-8848-0F6E5575A6E0}"/>
          </ac:grpSpMkLst>
        </pc:grpChg>
        <pc:picChg chg="add mod">
          <ac:chgData name="Olga Brinza-Pasa" userId="68577f2981627961" providerId="LiveId" clId="{BE8C01B6-2DCB-4A12-A120-FBBB5A9997F1}" dt="2025-05-19T11:31:35.750" v="778" actId="26606"/>
          <ac:picMkLst>
            <pc:docMk/>
            <pc:sldMk cId="0" sldId="257"/>
            <ac:picMk id="5" creationId="{E214723A-A72C-6182-41C5-15786D4B73C8}"/>
          </ac:picMkLst>
        </pc:picChg>
        <pc:picChg chg="add del mod ord">
          <ac:chgData name="Olga Brinza-Pasa" userId="68577f2981627961" providerId="LiveId" clId="{BE8C01B6-2DCB-4A12-A120-FBBB5A9997F1}" dt="2025-05-19T11:31:35.750" v="778" actId="26606"/>
          <ac:picMkLst>
            <pc:docMk/>
            <pc:sldMk cId="0" sldId="257"/>
            <ac:picMk id="67" creationId="{00000000-0000-0000-0000-000000000000}"/>
          </ac:picMkLst>
        </pc:picChg>
        <pc:picChg chg="add">
          <ac:chgData name="Olga Brinza-Pasa" userId="68577f2981627961" providerId="LiveId" clId="{BE8C01B6-2DCB-4A12-A120-FBBB5A9997F1}" dt="2025-05-19T11:31:35.750" v="778" actId="26606"/>
          <ac:picMkLst>
            <pc:docMk/>
            <pc:sldMk cId="0" sldId="257"/>
            <ac:picMk id="158" creationId="{5ACD94DE-DE21-4A9D-8875-A1539BE216E8}"/>
          </ac:picMkLst>
        </pc:picChg>
      </pc:sldChg>
      <pc:sldChg chg="addSp delSp modSp mod setBg modAnim setClrOvrMap modNotes modNotesTx">
        <pc:chgData name="Olga Brinza-Pasa" userId="68577f2981627961" providerId="LiveId" clId="{BE8C01B6-2DCB-4A12-A120-FBBB5A9997F1}" dt="2025-05-21T12:38:07.894" v="1318"/>
        <pc:sldMkLst>
          <pc:docMk/>
          <pc:sldMk cId="0" sldId="258"/>
        </pc:sldMkLst>
        <pc:spChg chg="add mod">
          <ac:chgData name="Olga Brinza-Pasa" userId="68577f2981627961" providerId="LiveId" clId="{BE8C01B6-2DCB-4A12-A120-FBBB5A9997F1}" dt="2025-05-14T11:43:18.749" v="245" actId="1076"/>
          <ac:spMkLst>
            <pc:docMk/>
            <pc:sldMk cId="0" sldId="258"/>
            <ac:spMk id="5" creationId="{20373237-96F9-AE41-CCD3-3A929CEA5B5F}"/>
          </ac:spMkLst>
        </pc:spChg>
        <pc:spChg chg="add mod ord">
          <ac:chgData name="Olga Brinza-Pasa" userId="68577f2981627961" providerId="LiveId" clId="{BE8C01B6-2DCB-4A12-A120-FBBB5A9997F1}" dt="2025-05-14T11:41:57.571" v="224" actId="26606"/>
          <ac:spMkLst>
            <pc:docMk/>
            <pc:sldMk cId="0" sldId="258"/>
            <ac:spMk id="10" creationId="{FEC9A3F1-6F8F-1129-E393-C4900E5ED121}"/>
          </ac:spMkLst>
        </pc:spChg>
        <pc:spChg chg="mod ord">
          <ac:chgData name="Olga Brinza-Pasa" userId="68577f2981627961" providerId="LiveId" clId="{BE8C01B6-2DCB-4A12-A120-FBBB5A9997F1}" dt="2025-05-21T12:17:52.583" v="1096" actId="20577"/>
          <ac:spMkLst>
            <pc:docMk/>
            <pc:sldMk cId="0" sldId="258"/>
            <ac:spMk id="73" creationId="{00000000-0000-0000-0000-000000000000}"/>
          </ac:spMkLst>
        </pc:spChg>
        <pc:grpChg chg="add">
          <ac:chgData name="Olga Brinza-Pasa" userId="68577f2981627961" providerId="LiveId" clId="{BE8C01B6-2DCB-4A12-A120-FBBB5A9997F1}" dt="2025-05-14T11:41:57.571" v="224" actId="26606"/>
          <ac:grpSpMkLst>
            <pc:docMk/>
            <pc:sldMk cId="0" sldId="258"/>
            <ac:grpSpMk id="194" creationId="{A838DBA2-246D-4087-AE0A-6EA2B4B65AF3}"/>
          </ac:grpSpMkLst>
        </pc:grpChg>
        <pc:grpChg chg="add">
          <ac:chgData name="Olga Brinza-Pasa" userId="68577f2981627961" providerId="LiveId" clId="{BE8C01B6-2DCB-4A12-A120-FBBB5A9997F1}" dt="2025-05-14T11:41:57.571" v="224" actId="26606"/>
          <ac:grpSpMkLst>
            <pc:docMk/>
            <pc:sldMk cId="0" sldId="258"/>
            <ac:grpSpMk id="195" creationId="{8E1DDAD8-1D10-4640-A034-BE90015E37B6}"/>
          </ac:grpSpMkLst>
        </pc:grpChg>
        <pc:grpChg chg="add">
          <ac:chgData name="Olga Brinza-Pasa" userId="68577f2981627961" providerId="LiveId" clId="{BE8C01B6-2DCB-4A12-A120-FBBB5A9997F1}" dt="2025-05-14T11:41:57.571" v="224" actId="26606"/>
          <ac:grpSpMkLst>
            <pc:docMk/>
            <pc:sldMk cId="0" sldId="258"/>
            <ac:grpSpMk id="198" creationId="{FD642FB6-2808-4BC5-AE0B-7302C24B78A5}"/>
          </ac:grpSpMkLst>
        </pc:grpChg>
        <pc:picChg chg="add mod ord">
          <ac:chgData name="Olga Brinza-Pasa" userId="68577f2981627961" providerId="LiveId" clId="{BE8C01B6-2DCB-4A12-A120-FBBB5A9997F1}" dt="2025-05-14T11:43:58.879" v="255" actId="14100"/>
          <ac:picMkLst>
            <pc:docMk/>
            <pc:sldMk cId="0" sldId="258"/>
            <ac:picMk id="9" creationId="{E3A98402-299A-B023-953B-E66C4C573D9B}"/>
          </ac:picMkLst>
        </pc:picChg>
        <pc:picChg chg="add">
          <ac:chgData name="Olga Brinza-Pasa" userId="68577f2981627961" providerId="LiveId" clId="{BE8C01B6-2DCB-4A12-A120-FBBB5A9997F1}" dt="2025-05-14T11:41:57.571" v="224" actId="26606"/>
          <ac:picMkLst>
            <pc:docMk/>
            <pc:sldMk cId="0" sldId="258"/>
            <ac:picMk id="193" creationId="{59FACE42-44B0-4185-8ED4-9043A78C8600}"/>
          </ac:picMkLst>
        </pc:picChg>
      </pc:sldChg>
      <pc:sldChg chg="addSp delSp modSp mod setBg modClrScheme modAnim chgLayout">
        <pc:chgData name="Olga Brinza-Pasa" userId="68577f2981627961" providerId="LiveId" clId="{BE8C01B6-2DCB-4A12-A120-FBBB5A9997F1}" dt="2025-05-21T12:38:17.913" v="1319"/>
        <pc:sldMkLst>
          <pc:docMk/>
          <pc:sldMk cId="0" sldId="259"/>
        </pc:sldMkLst>
        <pc:spChg chg="mod">
          <ac:chgData name="Olga Brinza-Pasa" userId="68577f2981627961" providerId="LiveId" clId="{BE8C01B6-2DCB-4A12-A120-FBBB5A9997F1}" dt="2025-05-19T11:36:44.914" v="825" actId="207"/>
          <ac:spMkLst>
            <pc:docMk/>
            <pc:sldMk cId="0" sldId="259"/>
            <ac:spMk id="78" creationId="{00000000-0000-0000-0000-000000000000}"/>
          </ac:spMkLst>
        </pc:spChg>
        <pc:grpChg chg="add mod">
          <ac:chgData name="Olga Brinza-Pasa" userId="68577f2981627961" providerId="LiveId" clId="{BE8C01B6-2DCB-4A12-A120-FBBB5A9997F1}" dt="2025-05-19T11:39:45.122" v="832" actId="26606"/>
          <ac:grpSpMkLst>
            <pc:docMk/>
            <pc:sldMk cId="0" sldId="259"/>
            <ac:grpSpMk id="87" creationId="{A838DBA2-246D-4087-AE0A-6EA2B4B65AF3}"/>
          </ac:grpSpMkLst>
        </pc:grpChg>
        <pc:grpChg chg="add mod">
          <ac:chgData name="Olga Brinza-Pasa" userId="68577f2981627961" providerId="LiveId" clId="{BE8C01B6-2DCB-4A12-A120-FBBB5A9997F1}" dt="2025-05-19T11:39:45.122" v="832" actId="26606"/>
          <ac:grpSpMkLst>
            <pc:docMk/>
            <pc:sldMk cId="0" sldId="259"/>
            <ac:grpSpMk id="128" creationId="{9AE4726C-1831-4FE3-9A11-227F0DC2F0BC}"/>
          </ac:grpSpMkLst>
        </pc:grpChg>
        <pc:grpChg chg="add mod">
          <ac:chgData name="Olga Brinza-Pasa" userId="68577f2981627961" providerId="LiveId" clId="{BE8C01B6-2DCB-4A12-A120-FBBB5A9997F1}" dt="2025-05-19T11:39:45.122" v="832" actId="26606"/>
          <ac:grpSpMkLst>
            <pc:docMk/>
            <pc:sldMk cId="0" sldId="259"/>
            <ac:grpSpMk id="132" creationId="{E916825F-759B-4F1A-BA80-AF7137691EC5}"/>
          </ac:grpSpMkLst>
        </pc:grpChg>
        <pc:graphicFrameChg chg="add mod modGraphic">
          <ac:chgData name="Olga Brinza-Pasa" userId="68577f2981627961" providerId="LiveId" clId="{BE8C01B6-2DCB-4A12-A120-FBBB5A9997F1}" dt="2025-05-21T12:19:12.330" v="1100"/>
          <ac:graphicFrameMkLst>
            <pc:docMk/>
            <pc:sldMk cId="0" sldId="259"/>
            <ac:graphicFrameMk id="188" creationId="{E9750CDC-57D7-B8B7-9B79-5122F6D425AD}"/>
          </ac:graphicFrameMkLst>
        </pc:graphicFrameChg>
        <pc:picChg chg="add mod ord">
          <ac:chgData name="Olga Brinza-Pasa" userId="68577f2981627961" providerId="LiveId" clId="{BE8C01B6-2DCB-4A12-A120-FBBB5A9997F1}" dt="2025-05-19T11:41:04.326" v="846" actId="14100"/>
          <ac:picMkLst>
            <pc:docMk/>
            <pc:sldMk cId="0" sldId="259"/>
            <ac:picMk id="3" creationId="{C06F5ACF-76D6-A8E1-973D-FA40376414EA}"/>
          </ac:picMkLst>
        </pc:picChg>
        <pc:picChg chg="add mod">
          <ac:chgData name="Olga Brinza-Pasa" userId="68577f2981627961" providerId="LiveId" clId="{BE8C01B6-2DCB-4A12-A120-FBBB5A9997F1}" dt="2025-05-19T11:39:45.122" v="832" actId="26606"/>
          <ac:picMkLst>
            <pc:docMk/>
            <pc:sldMk cId="0" sldId="259"/>
            <ac:picMk id="85" creationId="{59FACE42-44B0-4185-8ED4-9043A78C8600}"/>
          </ac:picMkLst>
        </pc:picChg>
      </pc:sldChg>
      <pc:sldChg chg="addSp delSp modSp mod setBg modAnim modNotes">
        <pc:chgData name="Olga Brinza-Pasa" userId="68577f2981627961" providerId="LiveId" clId="{BE8C01B6-2DCB-4A12-A120-FBBB5A9997F1}" dt="2025-05-21T12:38:39.230" v="1323"/>
        <pc:sldMkLst>
          <pc:docMk/>
          <pc:sldMk cId="0" sldId="260"/>
        </pc:sldMkLst>
        <pc:spChg chg="mod">
          <ac:chgData name="Olga Brinza-Pasa" userId="68577f2981627961" providerId="LiveId" clId="{BE8C01B6-2DCB-4A12-A120-FBBB5A9997F1}" dt="2025-05-19T11:45:19.160" v="873" actId="1076"/>
          <ac:spMkLst>
            <pc:docMk/>
            <pc:sldMk cId="0" sldId="260"/>
            <ac:spMk id="85" creationId="{00000000-0000-0000-0000-000000000000}"/>
          </ac:spMkLst>
        </pc:spChg>
        <pc:spChg chg="mod">
          <ac:chgData name="Olga Brinza-Pasa" userId="68577f2981627961" providerId="LiveId" clId="{BE8C01B6-2DCB-4A12-A120-FBBB5A9997F1}" dt="2025-05-21T12:21:31.808" v="1142" actId="20577"/>
          <ac:spMkLst>
            <pc:docMk/>
            <pc:sldMk cId="0" sldId="260"/>
            <ac:spMk id="86" creationId="{00000000-0000-0000-0000-000000000000}"/>
          </ac:spMkLst>
        </pc:spChg>
        <pc:grpChg chg="add">
          <ac:chgData name="Olga Brinza-Pasa" userId="68577f2981627961" providerId="LiveId" clId="{BE8C01B6-2DCB-4A12-A120-FBBB5A9997F1}" dt="2025-05-19T11:44:58.323" v="867" actId="26606"/>
          <ac:grpSpMkLst>
            <pc:docMk/>
            <pc:sldMk cId="0" sldId="260"/>
            <ac:grpSpMk id="285" creationId="{A838DBA2-246D-4087-AE0A-6EA2B4B65AF3}"/>
          </ac:grpSpMkLst>
        </pc:grpChg>
        <pc:grpChg chg="add">
          <ac:chgData name="Olga Brinza-Pasa" userId="68577f2981627961" providerId="LiveId" clId="{BE8C01B6-2DCB-4A12-A120-FBBB5A9997F1}" dt="2025-05-19T11:44:58.323" v="867" actId="26606"/>
          <ac:grpSpMkLst>
            <pc:docMk/>
            <pc:sldMk cId="0" sldId="260"/>
            <ac:grpSpMk id="286" creationId="{8E1DDAD8-1D10-4640-A034-BE90015E37B6}"/>
          </ac:grpSpMkLst>
        </pc:grpChg>
        <pc:grpChg chg="add">
          <ac:chgData name="Olga Brinza-Pasa" userId="68577f2981627961" providerId="LiveId" clId="{BE8C01B6-2DCB-4A12-A120-FBBB5A9997F1}" dt="2025-05-19T11:44:58.323" v="867" actId="26606"/>
          <ac:grpSpMkLst>
            <pc:docMk/>
            <pc:sldMk cId="0" sldId="260"/>
            <ac:grpSpMk id="287" creationId="{FD642FB6-2808-4BC5-AE0B-7302C24B78A5}"/>
          </ac:grpSpMkLst>
        </pc:grpChg>
        <pc:picChg chg="add mod ord">
          <ac:chgData name="Olga Brinza-Pasa" userId="68577f2981627961" providerId="LiveId" clId="{BE8C01B6-2DCB-4A12-A120-FBBB5A9997F1}" dt="2025-05-19T11:55:03.739" v="924" actId="14100"/>
          <ac:picMkLst>
            <pc:docMk/>
            <pc:sldMk cId="0" sldId="260"/>
            <ac:picMk id="4" creationId="{4AB44CFC-9958-FC7B-2CD8-C1BF5CCEA5C0}"/>
          </ac:picMkLst>
        </pc:picChg>
        <pc:picChg chg="add">
          <ac:chgData name="Olga Brinza-Pasa" userId="68577f2981627961" providerId="LiveId" clId="{BE8C01B6-2DCB-4A12-A120-FBBB5A9997F1}" dt="2025-05-19T11:44:58.323" v="867" actId="26606"/>
          <ac:picMkLst>
            <pc:docMk/>
            <pc:sldMk cId="0" sldId="260"/>
            <ac:picMk id="284" creationId="{59FACE42-44B0-4185-8ED4-9043A78C8600}"/>
          </ac:picMkLst>
        </pc:picChg>
      </pc:sldChg>
      <pc:sldChg chg="addSp modSp mod modAnim">
        <pc:chgData name="Olga Brinza-Pasa" userId="68577f2981627961" providerId="LiveId" clId="{BE8C01B6-2DCB-4A12-A120-FBBB5A9997F1}" dt="2025-05-21T12:39:12.871" v="1327"/>
        <pc:sldMkLst>
          <pc:docMk/>
          <pc:sldMk cId="0" sldId="261"/>
        </pc:sldMkLst>
        <pc:spChg chg="mod">
          <ac:chgData name="Olga Brinza-Pasa" userId="68577f2981627961" providerId="LiveId" clId="{BE8C01B6-2DCB-4A12-A120-FBBB5A9997F1}" dt="2025-05-19T11:12:46.673" v="629" actId="207"/>
          <ac:spMkLst>
            <pc:docMk/>
            <pc:sldMk cId="0" sldId="261"/>
            <ac:spMk id="91" creationId="{00000000-0000-0000-0000-000000000000}"/>
          </ac:spMkLst>
        </pc:spChg>
        <pc:graphicFrameChg chg="modGraphic">
          <ac:chgData name="Olga Brinza-Pasa" userId="68577f2981627961" providerId="LiveId" clId="{BE8C01B6-2DCB-4A12-A120-FBBB5A9997F1}" dt="2025-05-14T10:14:20.819" v="20" actId="14100"/>
          <ac:graphicFrameMkLst>
            <pc:docMk/>
            <pc:sldMk cId="0" sldId="261"/>
            <ac:graphicFrameMk id="92" creationId="{00000000-0000-0000-0000-000000000000}"/>
          </ac:graphicFrameMkLst>
        </pc:graphicFrameChg>
        <pc:graphicFrameChg chg="mod modGraphic">
          <ac:chgData name="Olga Brinza-Pasa" userId="68577f2981627961" providerId="LiveId" clId="{BE8C01B6-2DCB-4A12-A120-FBBB5A9997F1}" dt="2025-05-14T10:14:23.921" v="22" actId="403"/>
          <ac:graphicFrameMkLst>
            <pc:docMk/>
            <pc:sldMk cId="0" sldId="261"/>
            <ac:graphicFrameMk id="93" creationId="{00000000-0000-0000-0000-000000000000}"/>
          </ac:graphicFrameMkLst>
        </pc:graphicFrameChg>
        <pc:picChg chg="add mod ord">
          <ac:chgData name="Olga Brinza-Pasa" userId="68577f2981627961" providerId="LiveId" clId="{BE8C01B6-2DCB-4A12-A120-FBBB5A9997F1}" dt="2025-05-14T11:36:10.970" v="165" actId="166"/>
          <ac:picMkLst>
            <pc:docMk/>
            <pc:sldMk cId="0" sldId="261"/>
            <ac:picMk id="3" creationId="{898CD1B1-91B6-F8AB-AFC5-210F25C4A22A}"/>
          </ac:picMkLst>
        </pc:picChg>
      </pc:sldChg>
      <pc:sldChg chg="addSp modSp mod modAnim">
        <pc:chgData name="Olga Brinza-Pasa" userId="68577f2981627961" providerId="LiveId" clId="{BE8C01B6-2DCB-4A12-A120-FBBB5A9997F1}" dt="2025-05-21T12:39:23.546" v="1328"/>
        <pc:sldMkLst>
          <pc:docMk/>
          <pc:sldMk cId="0" sldId="262"/>
        </pc:sldMkLst>
        <pc:spChg chg="mod">
          <ac:chgData name="Olga Brinza-Pasa" userId="68577f2981627961" providerId="LiveId" clId="{BE8C01B6-2DCB-4A12-A120-FBBB5A9997F1}" dt="2025-05-14T12:04:36.961" v="417" actId="207"/>
          <ac:spMkLst>
            <pc:docMk/>
            <pc:sldMk cId="0" sldId="262"/>
            <ac:spMk id="99" creationId="{00000000-0000-0000-0000-000000000000}"/>
          </ac:spMkLst>
        </pc:spChg>
        <pc:graphicFrameChg chg="mod modGraphic">
          <ac:chgData name="Olga Brinza-Pasa" userId="68577f2981627961" providerId="LiveId" clId="{BE8C01B6-2DCB-4A12-A120-FBBB5A9997F1}" dt="2025-05-21T12:22:54.131" v="1157" actId="20577"/>
          <ac:graphicFrameMkLst>
            <pc:docMk/>
            <pc:sldMk cId="0" sldId="262"/>
            <ac:graphicFrameMk id="100" creationId="{00000000-0000-0000-0000-000000000000}"/>
          </ac:graphicFrameMkLst>
        </pc:graphicFrameChg>
        <pc:picChg chg="add mod ord">
          <ac:chgData name="Olga Brinza-Pasa" userId="68577f2981627961" providerId="LiveId" clId="{BE8C01B6-2DCB-4A12-A120-FBBB5A9997F1}" dt="2025-05-19T11:56:42.389" v="937" actId="14100"/>
          <ac:picMkLst>
            <pc:docMk/>
            <pc:sldMk cId="0" sldId="262"/>
            <ac:picMk id="3" creationId="{EE2568E8-B5FC-4C2D-ACFF-B72250526A2D}"/>
          </ac:picMkLst>
        </pc:picChg>
      </pc:sldChg>
      <pc:sldChg chg="addSp delSp modSp mod setBg modAnim modNotes">
        <pc:chgData name="Olga Brinza-Pasa" userId="68577f2981627961" providerId="LiveId" clId="{BE8C01B6-2DCB-4A12-A120-FBBB5A9997F1}" dt="2025-05-21T12:39:38.613" v="1330"/>
        <pc:sldMkLst>
          <pc:docMk/>
          <pc:sldMk cId="0" sldId="263"/>
        </pc:sldMkLst>
        <pc:spChg chg="mod">
          <ac:chgData name="Olga Brinza-Pasa" userId="68577f2981627961" providerId="LiveId" clId="{BE8C01B6-2DCB-4A12-A120-FBBB5A9997F1}" dt="2025-05-19T12:02:40.789" v="994" actId="26606"/>
          <ac:spMkLst>
            <pc:docMk/>
            <pc:sldMk cId="0" sldId="263"/>
            <ac:spMk id="106" creationId="{00000000-0000-0000-0000-000000000000}"/>
          </ac:spMkLst>
        </pc:spChg>
        <pc:spChg chg="mod ord">
          <ac:chgData name="Olga Brinza-Pasa" userId="68577f2981627961" providerId="LiveId" clId="{BE8C01B6-2DCB-4A12-A120-FBBB5A9997F1}" dt="2025-05-21T12:23:29.467" v="1160" actId="27636"/>
          <ac:spMkLst>
            <pc:docMk/>
            <pc:sldMk cId="0" sldId="263"/>
            <ac:spMk id="107" creationId="{00000000-0000-0000-0000-000000000000}"/>
          </ac:spMkLst>
        </pc:spChg>
        <pc:grpChg chg="add">
          <ac:chgData name="Olga Brinza-Pasa" userId="68577f2981627961" providerId="LiveId" clId="{BE8C01B6-2DCB-4A12-A120-FBBB5A9997F1}" dt="2025-05-19T12:02:40.789" v="994" actId="26606"/>
          <ac:grpSpMkLst>
            <pc:docMk/>
            <pc:sldMk cId="0" sldId="263"/>
            <ac:grpSpMk id="114" creationId="{A838DBA2-246D-4087-AE0A-6EA2B4B65AF3}"/>
          </ac:grpSpMkLst>
        </pc:grpChg>
        <pc:picChg chg="add mod ord">
          <ac:chgData name="Olga Brinza-Pasa" userId="68577f2981627961" providerId="LiveId" clId="{BE8C01B6-2DCB-4A12-A120-FBBB5A9997F1}" dt="2025-05-19T12:03:08.633" v="1003" actId="14100"/>
          <ac:picMkLst>
            <pc:docMk/>
            <pc:sldMk cId="0" sldId="263"/>
            <ac:picMk id="3" creationId="{85A7102B-B764-8422-C105-C6224903E7F9}"/>
          </ac:picMkLst>
        </pc:picChg>
        <pc:picChg chg="add">
          <ac:chgData name="Olga Brinza-Pasa" userId="68577f2981627961" providerId="LiveId" clId="{BE8C01B6-2DCB-4A12-A120-FBBB5A9997F1}" dt="2025-05-19T12:02:40.789" v="994" actId="26606"/>
          <ac:picMkLst>
            <pc:docMk/>
            <pc:sldMk cId="0" sldId="263"/>
            <ac:picMk id="112" creationId="{59FACE42-44B0-4185-8ED4-9043A78C8600}"/>
          </ac:picMkLst>
        </pc:picChg>
      </pc:sldChg>
      <pc:sldChg chg="addSp delSp modSp mod setBg modClrScheme modAnim setClrOvrMap chgLayout">
        <pc:chgData name="Olga Brinza-Pasa" userId="68577f2981627961" providerId="LiveId" clId="{BE8C01B6-2DCB-4A12-A120-FBBB5A9997F1}" dt="2025-05-21T12:39:46.640" v="1331"/>
        <pc:sldMkLst>
          <pc:docMk/>
          <pc:sldMk cId="0" sldId="264"/>
        </pc:sldMkLst>
        <pc:spChg chg="mod">
          <ac:chgData name="Olga Brinza-Pasa" userId="68577f2981627961" providerId="LiveId" clId="{BE8C01B6-2DCB-4A12-A120-FBBB5A9997F1}" dt="2025-05-19T12:12:44.744" v="1060" actId="122"/>
          <ac:spMkLst>
            <pc:docMk/>
            <pc:sldMk cId="0" sldId="264"/>
            <ac:spMk id="113" creationId="{00000000-0000-0000-0000-000000000000}"/>
          </ac:spMkLst>
        </pc:spChg>
        <pc:graphicFrameChg chg="add mod ord modGraphic">
          <ac:chgData name="Olga Brinza-Pasa" userId="68577f2981627961" providerId="LiveId" clId="{BE8C01B6-2DCB-4A12-A120-FBBB5A9997F1}" dt="2025-05-19T12:13:31.771" v="1064" actId="207"/>
          <ac:graphicFrameMkLst>
            <pc:docMk/>
            <pc:sldMk cId="0" sldId="264"/>
            <ac:graphicFrameMk id="2" creationId="{850A49D6-6445-F48D-B113-58E8690B3ADC}"/>
          </ac:graphicFrameMkLst>
        </pc:graphicFrameChg>
      </pc:sldChg>
      <pc:sldChg chg="addSp delSp modSp mod setBg modAnim modNotes">
        <pc:chgData name="Olga Brinza-Pasa" userId="68577f2981627961" providerId="LiveId" clId="{BE8C01B6-2DCB-4A12-A120-FBBB5A9997F1}" dt="2025-05-21T12:39:51.920" v="1332"/>
        <pc:sldMkLst>
          <pc:docMk/>
          <pc:sldMk cId="0" sldId="265"/>
        </pc:sldMkLst>
        <pc:spChg chg="mod">
          <ac:chgData name="Olga Brinza-Pasa" userId="68577f2981627961" providerId="LiveId" clId="{BE8C01B6-2DCB-4A12-A120-FBBB5A9997F1}" dt="2025-05-14T11:57:26.220" v="363" actId="26606"/>
          <ac:spMkLst>
            <pc:docMk/>
            <pc:sldMk cId="0" sldId="265"/>
            <ac:spMk id="120" creationId="{00000000-0000-0000-0000-000000000000}"/>
          </ac:spMkLst>
        </pc:spChg>
        <pc:spChg chg="add">
          <ac:chgData name="Olga Brinza-Pasa" userId="68577f2981627961" providerId="LiveId" clId="{BE8C01B6-2DCB-4A12-A120-FBBB5A9997F1}" dt="2025-05-14T11:57:26.220" v="363" actId="26606"/>
          <ac:spMkLst>
            <pc:docMk/>
            <pc:sldMk cId="0" sldId="265"/>
            <ac:spMk id="170" creationId="{2EEF4763-EB4A-4A35-89EB-AD2763B48C3B}"/>
          </ac:spMkLst>
        </pc:spChg>
        <pc:grpChg chg="add">
          <ac:chgData name="Olga Brinza-Pasa" userId="68577f2981627961" providerId="LiveId" clId="{BE8C01B6-2DCB-4A12-A120-FBBB5A9997F1}" dt="2025-05-14T11:57:26.220" v="363" actId="26606"/>
          <ac:grpSpMkLst>
            <pc:docMk/>
            <pc:sldMk cId="0" sldId="265"/>
            <ac:grpSpMk id="129" creationId="{96FA2727-C33B-44D1-885B-76DC0424E577}"/>
          </ac:grpSpMkLst>
        </pc:grpChg>
        <pc:graphicFrameChg chg="add mod">
          <ac:chgData name="Olga Brinza-Pasa" userId="68577f2981627961" providerId="LiveId" clId="{BE8C01B6-2DCB-4A12-A120-FBBB5A9997F1}" dt="2025-05-21T12:25:04.012" v="1172" actId="20577"/>
          <ac:graphicFrameMkLst>
            <pc:docMk/>
            <pc:sldMk cId="0" sldId="265"/>
            <ac:graphicFrameMk id="123" creationId="{4BF861B5-7A67-A230-110F-F0DB8D14CCC3}"/>
          </ac:graphicFrameMkLst>
        </pc:graphicFrameChg>
        <pc:picChg chg="add">
          <ac:chgData name="Olga Brinza-Pasa" userId="68577f2981627961" providerId="LiveId" clId="{BE8C01B6-2DCB-4A12-A120-FBBB5A9997F1}" dt="2025-05-14T11:57:26.220" v="363" actId="26606"/>
          <ac:picMkLst>
            <pc:docMk/>
            <pc:sldMk cId="0" sldId="265"/>
            <ac:picMk id="127" creationId="{174E31E4-530B-4247-962C-F46F5F66DFFB}"/>
          </ac:picMkLst>
        </pc:picChg>
      </pc:sldChg>
      <pc:sldChg chg="addSp delSp modSp mod setBg modAnim setClrOvrMap">
        <pc:chgData name="Olga Brinza-Pasa" userId="68577f2981627961" providerId="LiveId" clId="{BE8C01B6-2DCB-4A12-A120-FBBB5A9997F1}" dt="2025-05-21T12:40:02.486" v="1333"/>
        <pc:sldMkLst>
          <pc:docMk/>
          <pc:sldMk cId="0" sldId="266"/>
        </pc:sldMkLst>
        <pc:spChg chg="mod">
          <ac:chgData name="Olga Brinza-Pasa" userId="68577f2981627961" providerId="LiveId" clId="{BE8C01B6-2DCB-4A12-A120-FBBB5A9997F1}" dt="2025-05-14T11:52:35.155" v="337" actId="26606"/>
          <ac:spMkLst>
            <pc:docMk/>
            <pc:sldMk cId="0" sldId="266"/>
            <ac:spMk id="127" creationId="{00000000-0000-0000-0000-000000000000}"/>
          </ac:spMkLst>
        </pc:spChg>
        <pc:grpChg chg="add">
          <ac:chgData name="Olga Brinza-Pasa" userId="68577f2981627961" providerId="LiveId" clId="{BE8C01B6-2DCB-4A12-A120-FBBB5A9997F1}" dt="2025-05-14T11:52:35.155" v="337" actId="26606"/>
          <ac:grpSpMkLst>
            <pc:docMk/>
            <pc:sldMk cId="0" sldId="266"/>
            <ac:grpSpMk id="318" creationId="{A838DBA2-246D-4087-AE0A-6EA2B4B65AF3}"/>
          </ac:grpSpMkLst>
        </pc:grpChg>
        <pc:graphicFrameChg chg="add mod ord modGraphic">
          <ac:chgData name="Olga Brinza-Pasa" userId="68577f2981627961" providerId="LiveId" clId="{BE8C01B6-2DCB-4A12-A120-FBBB5A9997F1}" dt="2025-05-21T12:26:02.586" v="1179"/>
          <ac:graphicFrameMkLst>
            <pc:docMk/>
            <pc:sldMk cId="0" sldId="266"/>
            <ac:graphicFrameMk id="131" creationId="{24DD3A71-E77F-D69A-AFBE-A2795D261F4B}"/>
          </ac:graphicFrameMkLst>
        </pc:graphicFrameChg>
        <pc:picChg chg="add mod">
          <ac:chgData name="Olga Brinza-Pasa" userId="68577f2981627961" providerId="LiveId" clId="{BE8C01B6-2DCB-4A12-A120-FBBB5A9997F1}" dt="2025-05-14T11:53:00.466" v="339" actId="1440"/>
          <ac:picMkLst>
            <pc:docMk/>
            <pc:sldMk cId="0" sldId="266"/>
            <ac:picMk id="3" creationId="{857EA3DF-731E-0849-053E-1D0068DDAF7F}"/>
          </ac:picMkLst>
        </pc:picChg>
        <pc:picChg chg="add">
          <ac:chgData name="Olga Brinza-Pasa" userId="68577f2981627961" providerId="LiveId" clId="{BE8C01B6-2DCB-4A12-A120-FBBB5A9997F1}" dt="2025-05-14T11:52:35.155" v="337" actId="26606"/>
          <ac:picMkLst>
            <pc:docMk/>
            <pc:sldMk cId="0" sldId="266"/>
            <ac:picMk id="317" creationId="{59FACE42-44B0-4185-8ED4-9043A78C8600}"/>
          </ac:picMkLst>
        </pc:picChg>
      </pc:sldChg>
      <pc:sldChg chg="modSp mod modAnim modNotes">
        <pc:chgData name="Olga Brinza-Pasa" userId="68577f2981627961" providerId="LiveId" clId="{BE8C01B6-2DCB-4A12-A120-FBBB5A9997F1}" dt="2025-05-21T12:40:10.194" v="1334"/>
        <pc:sldMkLst>
          <pc:docMk/>
          <pc:sldMk cId="0" sldId="267"/>
        </pc:sldMkLst>
        <pc:spChg chg="mod">
          <ac:chgData name="Olga Brinza-Pasa" userId="68577f2981627961" providerId="LiveId" clId="{BE8C01B6-2DCB-4A12-A120-FBBB5A9997F1}" dt="2025-05-14T10:28:21.588" v="88" actId="27636"/>
          <ac:spMkLst>
            <pc:docMk/>
            <pc:sldMk cId="0" sldId="267"/>
            <ac:spMk id="134" creationId="{00000000-0000-0000-0000-000000000000}"/>
          </ac:spMkLst>
        </pc:spChg>
        <pc:picChg chg="mod">
          <ac:chgData name="Olga Brinza-Pasa" userId="68577f2981627961" providerId="LiveId" clId="{BE8C01B6-2DCB-4A12-A120-FBBB5A9997F1}" dt="2025-05-14T11:48:22.864" v="299" actId="14100"/>
          <ac:picMkLst>
            <pc:docMk/>
            <pc:sldMk cId="0" sldId="267"/>
            <ac:picMk id="136" creationId="{00000000-0000-0000-0000-000000000000}"/>
          </ac:picMkLst>
        </pc:picChg>
      </pc:sldChg>
      <pc:sldChg chg="addSp delSp modSp mod setBg modClrScheme delAnim modAnim setClrOvrMap delDesignElem chgLayout modNotes">
        <pc:chgData name="Olga Brinza-Pasa" userId="68577f2981627961" providerId="LiveId" clId="{BE8C01B6-2DCB-4A12-A120-FBBB5A9997F1}" dt="2025-05-23T09:22:04.077" v="1397" actId="113"/>
        <pc:sldMkLst>
          <pc:docMk/>
          <pc:sldMk cId="0" sldId="268"/>
        </pc:sldMkLst>
        <pc:spChg chg="add del mod">
          <ac:chgData name="Olga Brinza-Pasa" userId="68577f2981627961" providerId="LiveId" clId="{BE8C01B6-2DCB-4A12-A120-FBBB5A9997F1}" dt="2025-05-23T09:17:16.039" v="1345" actId="21"/>
          <ac:spMkLst>
            <pc:docMk/>
            <pc:sldMk cId="0" sldId="268"/>
            <ac:spMk id="3" creationId="{CD531D7F-67C0-D9F8-5FA6-43242A8033F1}"/>
          </ac:spMkLst>
        </pc:spChg>
        <pc:spChg chg="add del mod">
          <ac:chgData name="Olga Brinza-Pasa" userId="68577f2981627961" providerId="LiveId" clId="{BE8C01B6-2DCB-4A12-A120-FBBB5A9997F1}" dt="2025-05-23T09:17:33.177" v="1348" actId="21"/>
          <ac:spMkLst>
            <pc:docMk/>
            <pc:sldMk cId="0" sldId="268"/>
            <ac:spMk id="4" creationId="{556542BC-B7CD-0532-ABD5-446EC4B44218}"/>
          </ac:spMkLst>
        </pc:spChg>
        <pc:spChg chg="add del mod">
          <ac:chgData name="Olga Brinza-Pasa" userId="68577f2981627961" providerId="LiveId" clId="{BE8C01B6-2DCB-4A12-A120-FBBB5A9997F1}" dt="2025-05-23T09:17:56.204" v="1352" actId="21"/>
          <ac:spMkLst>
            <pc:docMk/>
            <pc:sldMk cId="0" sldId="268"/>
            <ac:spMk id="5" creationId="{C6288455-AFD2-720B-FC5E-C21832F02FBF}"/>
          </ac:spMkLst>
        </pc:spChg>
        <pc:spChg chg="add del mod">
          <ac:chgData name="Olga Brinza-Pasa" userId="68577f2981627961" providerId="LiveId" clId="{BE8C01B6-2DCB-4A12-A120-FBBB5A9997F1}" dt="2025-05-23T09:18:25.890" v="1359"/>
          <ac:spMkLst>
            <pc:docMk/>
            <pc:sldMk cId="0" sldId="268"/>
            <ac:spMk id="6" creationId="{45D408CA-C20F-59E4-7701-789941705091}"/>
          </ac:spMkLst>
        </pc:spChg>
        <pc:spChg chg="add mod">
          <ac:chgData name="Olga Brinza-Pasa" userId="68577f2981627961" providerId="LiveId" clId="{BE8C01B6-2DCB-4A12-A120-FBBB5A9997F1}" dt="2025-05-23T09:20:40.774" v="1366" actId="20577"/>
          <ac:spMkLst>
            <pc:docMk/>
            <pc:sldMk cId="0" sldId="268"/>
            <ac:spMk id="7" creationId="{702909EF-2062-F6D0-E37F-969107F9D167}"/>
          </ac:spMkLst>
        </pc:spChg>
        <pc:spChg chg="add mod">
          <ac:chgData name="Olga Brinza-Pasa" userId="68577f2981627961" providerId="LiveId" clId="{BE8C01B6-2DCB-4A12-A120-FBBB5A9997F1}" dt="2025-05-23T09:22:04.077" v="1397" actId="113"/>
          <ac:spMkLst>
            <pc:docMk/>
            <pc:sldMk cId="0" sldId="268"/>
            <ac:spMk id="8" creationId="{80B9ADD7-136F-7F9A-4533-4098555488A9}"/>
          </ac:spMkLst>
        </pc:spChg>
        <pc:spChg chg="add del">
          <ac:chgData name="Olga Brinza-Pasa" userId="68577f2981627961" providerId="LiveId" clId="{BE8C01B6-2DCB-4A12-A120-FBBB5A9997F1}" dt="2025-05-23T09:16:02.557" v="1338" actId="700"/>
          <ac:spMkLst>
            <pc:docMk/>
            <pc:sldMk cId="0" sldId="268"/>
            <ac:spMk id="27" creationId="{BC3E363D-4793-4E9B-88F5-58007346CFBE}"/>
          </ac:spMkLst>
        </pc:spChg>
        <pc:picChg chg="add del mod">
          <ac:chgData name="Olga Brinza-Pasa" userId="68577f2981627961" providerId="LiveId" clId="{BE8C01B6-2DCB-4A12-A120-FBBB5A9997F1}" dt="2025-05-23T09:15:49.788" v="1337" actId="478"/>
          <ac:picMkLst>
            <pc:docMk/>
            <pc:sldMk cId="0" sldId="268"/>
            <ac:picMk id="11" creationId="{557B7144-82D5-4286-C631-6E4AEA38AB39}"/>
          </ac:picMkLst>
        </pc:picChg>
        <pc:picChg chg="add del">
          <ac:chgData name="Olga Brinza-Pasa" userId="68577f2981627961" providerId="LiveId" clId="{BE8C01B6-2DCB-4A12-A120-FBBB5A9997F1}" dt="2025-05-23T09:16:02.557" v="1338" actId="700"/>
          <ac:picMkLst>
            <pc:docMk/>
            <pc:sldMk cId="0" sldId="268"/>
            <ac:picMk id="26" creationId="{43BCD4D4-0FCB-418E-9D58-033B2DB4157F}"/>
          </ac:picMkLst>
        </pc:picChg>
        <pc:picChg chg="add del">
          <ac:chgData name="Olga Brinza-Pasa" userId="68577f2981627961" providerId="LiveId" clId="{BE8C01B6-2DCB-4A12-A120-FBBB5A9997F1}" dt="2025-05-23T09:16:02.557" v="1338" actId="700"/>
          <ac:picMkLst>
            <pc:docMk/>
            <pc:sldMk cId="0" sldId="268"/>
            <ac:picMk id="28" creationId="{AA3F2319-3466-4D84-ABE4-77BC773F35D1}"/>
          </ac:picMkLst>
        </pc:picChg>
      </pc:sldChg>
      <pc:sldChg chg="addSp delSp modSp mod setBg addAnim delAnim modAnim setClrOvrMap modNotes">
        <pc:chgData name="Olga Brinza-Pasa" userId="68577f2981627961" providerId="LiveId" clId="{BE8C01B6-2DCB-4A12-A120-FBBB5A9997F1}" dt="2025-05-21T12:40:25.397" v="1336"/>
        <pc:sldMkLst>
          <pc:docMk/>
          <pc:sldMk cId="0" sldId="269"/>
        </pc:sldMkLst>
        <pc:spChg chg="mod ord">
          <ac:chgData name="Olga Brinza-Pasa" userId="68577f2981627961" providerId="LiveId" clId="{BE8C01B6-2DCB-4A12-A120-FBBB5A9997F1}" dt="2025-05-14T12:03:10.224" v="405" actId="1076"/>
          <ac:spMkLst>
            <pc:docMk/>
            <pc:sldMk cId="0" sldId="269"/>
            <ac:spMk id="147" creationId="{00000000-0000-0000-0000-000000000000}"/>
          </ac:spMkLst>
        </pc:spChg>
        <pc:spChg chg="add">
          <ac:chgData name="Olga Brinza-Pasa" userId="68577f2981627961" providerId="LiveId" clId="{BE8C01B6-2DCB-4A12-A120-FBBB5A9997F1}" dt="2025-05-14T12:02:31.305" v="396" actId="26606"/>
          <ac:spMkLst>
            <pc:docMk/>
            <pc:sldMk cId="0" sldId="269"/>
            <ac:spMk id="353" creationId="{C1C3FA74-6158-4157-A8F0-8CAE5091FF50}"/>
          </ac:spMkLst>
        </pc:spChg>
        <pc:grpChg chg="add">
          <ac:chgData name="Olga Brinza-Pasa" userId="68577f2981627961" providerId="LiveId" clId="{BE8C01B6-2DCB-4A12-A120-FBBB5A9997F1}" dt="2025-05-14T12:02:31.305" v="396" actId="26606"/>
          <ac:grpSpMkLst>
            <pc:docMk/>
            <pc:sldMk cId="0" sldId="269"/>
            <ac:grpSpMk id="352" creationId="{9795E515-5F57-431F-9A0D-3A0419DF7572}"/>
          </ac:grpSpMkLst>
        </pc:grpChg>
        <pc:picChg chg="mod">
          <ac:chgData name="Olga Brinza-Pasa" userId="68577f2981627961" providerId="LiveId" clId="{BE8C01B6-2DCB-4A12-A120-FBBB5A9997F1}" dt="2025-05-14T12:02:57.780" v="400" actId="1440"/>
          <ac:picMkLst>
            <pc:docMk/>
            <pc:sldMk cId="0" sldId="269"/>
            <ac:picMk id="148" creationId="{00000000-0000-0000-0000-000000000000}"/>
          </ac:picMkLst>
        </pc:picChg>
        <pc:picChg chg="add">
          <ac:chgData name="Olga Brinza-Pasa" userId="68577f2981627961" providerId="LiveId" clId="{BE8C01B6-2DCB-4A12-A120-FBBB5A9997F1}" dt="2025-05-14T12:02:31.305" v="396" actId="26606"/>
          <ac:picMkLst>
            <pc:docMk/>
            <pc:sldMk cId="0" sldId="269"/>
            <ac:picMk id="351" creationId="{50C065C3-0FE3-4452-B765-CB05BBB2A983}"/>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dgm:fillClrLst>
    <dgm:linClrLst meth="repeat">
      <a:schemeClr val="lt1">
        <a:alpha val="0"/>
      </a:schemeClr>
    </dgm:linClrLst>
    <dgm:effectClrLst/>
    <dgm:txLinClrLst/>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F9ACD2-58DA-475F-A515-111A28C8EEE3}"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61BAE850-CA59-4CDE-BA81-C1ECAD4A2BF9}">
      <dgm:prSet custT="1"/>
      <dgm:spPr/>
      <dgm:t>
        <a:bodyPr/>
        <a:lstStyle/>
        <a:p>
          <a:r>
            <a:rPr lang="en-US" sz="1050" b="1" i="1" u="sng" dirty="0">
              <a:solidFill>
                <a:schemeClr val="bg1"/>
              </a:solidFill>
            </a:rPr>
            <a:t>Target Market: </a:t>
          </a:r>
          <a:r>
            <a:rPr lang="en-US" sz="1050" b="1" i="0" dirty="0">
              <a:solidFill>
                <a:schemeClr val="bg1"/>
              </a:solidFill>
            </a:rPr>
            <a:t>Wellness and cultural tourism professionals and international travel media; hospitality business investors; and adult delegates in the EU, North America and the Middle East, aged 30 to 60 years.</a:t>
          </a:r>
          <a:r>
            <a:rPr lang="en-GB" sz="1050" b="1" i="0" dirty="0">
              <a:solidFill>
                <a:schemeClr val="bg1"/>
              </a:solidFill>
            </a:rPr>
            <a:t> (Erdem, 2021).</a:t>
          </a:r>
          <a:endParaRPr lang="en-US" sz="1050" dirty="0">
            <a:solidFill>
              <a:schemeClr val="bg1"/>
            </a:solidFill>
          </a:endParaRPr>
        </a:p>
      </dgm:t>
    </dgm:pt>
    <dgm:pt modelId="{C9AB3B45-FFDB-4936-BC25-465DB6AE146D}" type="parTrans" cxnId="{C788C2A8-459D-40FE-A1D5-E1EC9D179119}">
      <dgm:prSet/>
      <dgm:spPr/>
      <dgm:t>
        <a:bodyPr/>
        <a:lstStyle/>
        <a:p>
          <a:endParaRPr lang="en-US"/>
        </a:p>
      </dgm:t>
    </dgm:pt>
    <dgm:pt modelId="{F84B7A6C-63FA-4800-B59A-54313B4BA588}" type="sibTrans" cxnId="{C788C2A8-459D-40FE-A1D5-E1EC9D179119}">
      <dgm:prSet/>
      <dgm:spPr/>
      <dgm:t>
        <a:bodyPr/>
        <a:lstStyle/>
        <a:p>
          <a:endParaRPr lang="en-US"/>
        </a:p>
      </dgm:t>
    </dgm:pt>
    <dgm:pt modelId="{31130194-5FF5-4922-BDB6-141A921EF2CE}">
      <dgm:prSet custT="1"/>
      <dgm:spPr/>
      <dgm:t>
        <a:bodyPr/>
        <a:lstStyle/>
        <a:p>
          <a:r>
            <a:rPr lang="en-US" sz="1000" b="1" i="1" u="sng" dirty="0">
              <a:solidFill>
                <a:schemeClr val="bg1"/>
              </a:solidFill>
            </a:rPr>
            <a:t>Market Demand: </a:t>
          </a:r>
          <a:r>
            <a:rPr lang="en-US" sz="1000" b="1" i="0" dirty="0">
              <a:solidFill>
                <a:schemeClr val="bg1"/>
              </a:solidFill>
            </a:rPr>
            <a:t>According to the forecast of the Global Wellness Institute, the wellness tourism market was expected to reach $1.3 trillion by 2025 (GWI, 2024). </a:t>
          </a:r>
          <a:endParaRPr lang="en-US" sz="1000" dirty="0">
            <a:solidFill>
              <a:schemeClr val="bg1"/>
            </a:solidFill>
          </a:endParaRPr>
        </a:p>
      </dgm:t>
    </dgm:pt>
    <dgm:pt modelId="{84ACA9F8-BB35-4351-8BA5-F26EC45E1DCF}" type="parTrans" cxnId="{52419870-9FFA-485B-A132-B24A4FFA80AB}">
      <dgm:prSet/>
      <dgm:spPr/>
      <dgm:t>
        <a:bodyPr/>
        <a:lstStyle/>
        <a:p>
          <a:endParaRPr lang="en-US"/>
        </a:p>
      </dgm:t>
    </dgm:pt>
    <dgm:pt modelId="{41415A75-1EFE-48E1-B506-6CA1987DD631}" type="sibTrans" cxnId="{52419870-9FFA-485B-A132-B24A4FFA80AB}">
      <dgm:prSet/>
      <dgm:spPr/>
      <dgm:t>
        <a:bodyPr/>
        <a:lstStyle/>
        <a:p>
          <a:endParaRPr lang="en-US"/>
        </a:p>
      </dgm:t>
    </dgm:pt>
    <dgm:pt modelId="{B470880C-7F15-48AB-8E72-E0F4CAC565B2}">
      <dgm:prSet custT="1"/>
      <dgm:spPr/>
      <dgm:t>
        <a:bodyPr/>
        <a:lstStyle/>
        <a:p>
          <a:r>
            <a:rPr lang="en-US" sz="1000" b="1" i="1" u="sng" dirty="0">
              <a:solidFill>
                <a:schemeClr val="bg1"/>
              </a:solidFill>
            </a:rPr>
            <a:t>Marketing Strategy: </a:t>
          </a:r>
          <a:r>
            <a:rPr lang="en-US" sz="1000" b="1" i="0" dirty="0">
              <a:solidFill>
                <a:schemeClr val="bg1"/>
              </a:solidFill>
            </a:rPr>
            <a:t>Collaboration with Visit Wales and the Global Wellness Institute; BBC Wales, National Geographic and LinkedIn public relations campaigns; Travel packages with international travel agencies on a collaborative basis (Visit Britain, 2024).</a:t>
          </a:r>
          <a:endParaRPr lang="en-US" sz="1000" dirty="0">
            <a:solidFill>
              <a:schemeClr val="bg1"/>
            </a:solidFill>
          </a:endParaRPr>
        </a:p>
      </dgm:t>
    </dgm:pt>
    <dgm:pt modelId="{9589CBCB-7950-4CCC-8DBB-4FBA4ED76526}" type="parTrans" cxnId="{914030F9-AE29-47D7-A556-98F7A53C2002}">
      <dgm:prSet/>
      <dgm:spPr/>
      <dgm:t>
        <a:bodyPr/>
        <a:lstStyle/>
        <a:p>
          <a:endParaRPr lang="en-US"/>
        </a:p>
      </dgm:t>
    </dgm:pt>
    <dgm:pt modelId="{34925083-620D-41F0-8195-690DF0876092}" type="sibTrans" cxnId="{914030F9-AE29-47D7-A556-98F7A53C2002}">
      <dgm:prSet/>
      <dgm:spPr/>
      <dgm:t>
        <a:bodyPr/>
        <a:lstStyle/>
        <a:p>
          <a:endParaRPr lang="en-US"/>
        </a:p>
      </dgm:t>
    </dgm:pt>
    <dgm:pt modelId="{76D2B554-E9D0-4EC5-B512-63FE0F8FB699}" type="pres">
      <dgm:prSet presAssocID="{44F9ACD2-58DA-475F-A515-111A28C8EEE3}" presName="diagram" presStyleCnt="0">
        <dgm:presLayoutVars>
          <dgm:dir/>
          <dgm:resizeHandles val="exact"/>
        </dgm:presLayoutVars>
      </dgm:prSet>
      <dgm:spPr/>
    </dgm:pt>
    <dgm:pt modelId="{DD11F5A3-BBA9-4772-979B-1AFC31B6C71E}" type="pres">
      <dgm:prSet presAssocID="{61BAE850-CA59-4CDE-BA81-C1ECAD4A2BF9}" presName="arrow" presStyleLbl="node1" presStyleIdx="0" presStyleCnt="3" custScaleX="92050" custScaleY="103547" custRadScaleRad="124945" custRadScaleInc="27087">
        <dgm:presLayoutVars>
          <dgm:bulletEnabled val="1"/>
        </dgm:presLayoutVars>
      </dgm:prSet>
      <dgm:spPr/>
    </dgm:pt>
    <dgm:pt modelId="{919040A0-071C-480D-9F36-E1B598356C5D}" type="pres">
      <dgm:prSet presAssocID="{31130194-5FF5-4922-BDB6-141A921EF2CE}" presName="arrow" presStyleLbl="node1" presStyleIdx="1" presStyleCnt="3" custScaleX="86059" custScaleY="112676" custRadScaleRad="122779" custRadScaleInc="-291">
        <dgm:presLayoutVars>
          <dgm:bulletEnabled val="1"/>
        </dgm:presLayoutVars>
      </dgm:prSet>
      <dgm:spPr/>
    </dgm:pt>
    <dgm:pt modelId="{6394F66C-7FE6-4EC0-9B3B-519934B18FE5}" type="pres">
      <dgm:prSet presAssocID="{B470880C-7F15-48AB-8E72-E0F4CAC565B2}" presName="arrow" presStyleLbl="node1" presStyleIdx="2" presStyleCnt="3" custScaleX="80369" custScaleY="104955" custRadScaleRad="185109" custRadScaleInc="13411">
        <dgm:presLayoutVars>
          <dgm:bulletEnabled val="1"/>
        </dgm:presLayoutVars>
      </dgm:prSet>
      <dgm:spPr/>
    </dgm:pt>
  </dgm:ptLst>
  <dgm:cxnLst>
    <dgm:cxn modelId="{066BB43C-0B47-4FF7-BB9E-10CCC98CEB6D}" type="presOf" srcId="{B470880C-7F15-48AB-8E72-E0F4CAC565B2}" destId="{6394F66C-7FE6-4EC0-9B3B-519934B18FE5}" srcOrd="0" destOrd="0" presId="urn:microsoft.com/office/officeart/2005/8/layout/arrow5"/>
    <dgm:cxn modelId="{52419870-9FFA-485B-A132-B24A4FFA80AB}" srcId="{44F9ACD2-58DA-475F-A515-111A28C8EEE3}" destId="{31130194-5FF5-4922-BDB6-141A921EF2CE}" srcOrd="1" destOrd="0" parTransId="{84ACA9F8-BB35-4351-8BA5-F26EC45E1DCF}" sibTransId="{41415A75-1EFE-48E1-B506-6CA1987DD631}"/>
    <dgm:cxn modelId="{394A6277-EE78-4463-A0D3-09389397544E}" type="presOf" srcId="{31130194-5FF5-4922-BDB6-141A921EF2CE}" destId="{919040A0-071C-480D-9F36-E1B598356C5D}" srcOrd="0" destOrd="0" presId="urn:microsoft.com/office/officeart/2005/8/layout/arrow5"/>
    <dgm:cxn modelId="{C788C2A8-459D-40FE-A1D5-E1EC9D179119}" srcId="{44F9ACD2-58DA-475F-A515-111A28C8EEE3}" destId="{61BAE850-CA59-4CDE-BA81-C1ECAD4A2BF9}" srcOrd="0" destOrd="0" parTransId="{C9AB3B45-FFDB-4936-BC25-465DB6AE146D}" sibTransId="{F84B7A6C-63FA-4800-B59A-54313B4BA588}"/>
    <dgm:cxn modelId="{B5F228C0-83FD-41EF-BD40-845EC739E413}" type="presOf" srcId="{44F9ACD2-58DA-475F-A515-111A28C8EEE3}" destId="{76D2B554-E9D0-4EC5-B512-63FE0F8FB699}" srcOrd="0" destOrd="0" presId="urn:microsoft.com/office/officeart/2005/8/layout/arrow5"/>
    <dgm:cxn modelId="{1CE8C0DB-FE39-4EE9-87A4-0E67BE2B4896}" type="presOf" srcId="{61BAE850-CA59-4CDE-BA81-C1ECAD4A2BF9}" destId="{DD11F5A3-BBA9-4772-979B-1AFC31B6C71E}" srcOrd="0" destOrd="0" presId="urn:microsoft.com/office/officeart/2005/8/layout/arrow5"/>
    <dgm:cxn modelId="{914030F9-AE29-47D7-A556-98F7A53C2002}" srcId="{44F9ACD2-58DA-475F-A515-111A28C8EEE3}" destId="{B470880C-7F15-48AB-8E72-E0F4CAC565B2}" srcOrd="2" destOrd="0" parTransId="{9589CBCB-7950-4CCC-8DBB-4FBA4ED76526}" sibTransId="{34925083-620D-41F0-8195-690DF0876092}"/>
    <dgm:cxn modelId="{B1DEFA56-3D49-4A99-B79A-79BE7411744E}" type="presParOf" srcId="{76D2B554-E9D0-4EC5-B512-63FE0F8FB699}" destId="{DD11F5A3-BBA9-4772-979B-1AFC31B6C71E}" srcOrd="0" destOrd="0" presId="urn:microsoft.com/office/officeart/2005/8/layout/arrow5"/>
    <dgm:cxn modelId="{3316BE86-CEB0-4A37-A7C2-7A00D8AF7C15}" type="presParOf" srcId="{76D2B554-E9D0-4EC5-B512-63FE0F8FB699}" destId="{919040A0-071C-480D-9F36-E1B598356C5D}" srcOrd="1" destOrd="0" presId="urn:microsoft.com/office/officeart/2005/8/layout/arrow5"/>
    <dgm:cxn modelId="{56618011-F460-4281-84A4-E118E7E5ACDF}" type="presParOf" srcId="{76D2B554-E9D0-4EC5-B512-63FE0F8FB699}" destId="{6394F66C-7FE6-4EC0-9B3B-519934B18FE5}" srcOrd="2" destOrd="0" presId="urn:microsoft.com/office/officeart/2005/8/layout/arrow5"/>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5DCEE4-408A-427A-AD87-64B129ED48B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B25B0D28-3635-4CE1-89E2-A3EDC96B569A}">
      <dgm:prSet/>
      <dgm:spPr/>
      <dgm:t>
        <a:bodyPr/>
        <a:lstStyle/>
        <a:p>
          <a:r>
            <a:rPr lang="en-GB" dirty="0"/>
            <a:t>The main stakeholders, such as the venue, visit Wales, and suppliers, have had meetings with the project group(</a:t>
          </a:r>
          <a:r>
            <a:rPr lang="en-GB" dirty="0" err="1"/>
            <a:t>Mayho</a:t>
          </a:r>
          <a:r>
            <a:rPr lang="en-GB" dirty="0"/>
            <a:t> et al.,2023).</a:t>
          </a:r>
          <a:endParaRPr lang="en-US" dirty="0"/>
        </a:p>
      </dgm:t>
    </dgm:pt>
    <dgm:pt modelId="{5F9F0CB5-754C-42C9-B92F-40FF0BD00555}" type="parTrans" cxnId="{D3DCF99A-285E-41AF-B3C7-D45B33FCF096}">
      <dgm:prSet/>
      <dgm:spPr/>
      <dgm:t>
        <a:bodyPr/>
        <a:lstStyle/>
        <a:p>
          <a:endParaRPr lang="en-US"/>
        </a:p>
      </dgm:t>
    </dgm:pt>
    <dgm:pt modelId="{486C1961-E54E-4061-9C09-9CBC5BE4880C}" type="sibTrans" cxnId="{D3DCF99A-285E-41AF-B3C7-D45B33FCF096}">
      <dgm:prSet/>
      <dgm:spPr/>
      <dgm:t>
        <a:bodyPr/>
        <a:lstStyle/>
        <a:p>
          <a:endParaRPr lang="en-US"/>
        </a:p>
      </dgm:t>
    </dgm:pt>
    <dgm:pt modelId="{7BA5A49D-3BED-4B44-AC9A-0B8056104C3B}">
      <dgm:prSet/>
      <dgm:spPr/>
      <dgm:t>
        <a:bodyPr/>
        <a:lstStyle/>
        <a:p>
          <a:r>
            <a:rPr lang="en-GB"/>
            <a:t>Risk assessment plan drafted: Adherence to UK Sustainable Event Standards as one of the aspects of the environmental review.</a:t>
          </a:r>
          <a:endParaRPr lang="en-US"/>
        </a:p>
      </dgm:t>
    </dgm:pt>
    <dgm:pt modelId="{B3F362E6-AF84-4BDD-A020-1669A57C54F6}" type="parTrans" cxnId="{741A15EE-D157-4E43-A784-8157F5DDC424}">
      <dgm:prSet/>
      <dgm:spPr/>
      <dgm:t>
        <a:bodyPr/>
        <a:lstStyle/>
        <a:p>
          <a:endParaRPr lang="en-US"/>
        </a:p>
      </dgm:t>
    </dgm:pt>
    <dgm:pt modelId="{5E7E3C9D-1B1E-476E-8513-70C9299F518D}" type="sibTrans" cxnId="{741A15EE-D157-4E43-A784-8157F5DDC424}">
      <dgm:prSet/>
      <dgm:spPr/>
      <dgm:t>
        <a:bodyPr/>
        <a:lstStyle/>
        <a:p>
          <a:endParaRPr lang="en-US"/>
        </a:p>
      </dgm:t>
    </dgm:pt>
    <dgm:pt modelId="{959C5358-958C-4C67-9864-70783C17531C}">
      <dgm:prSet/>
      <dgm:spPr/>
      <dgm:t>
        <a:bodyPr/>
        <a:lstStyle/>
        <a:p>
          <a:r>
            <a:rPr lang="en-GB" dirty="0"/>
            <a:t>April to June 2025’s marketing and communications timeline was launched.</a:t>
          </a:r>
          <a:endParaRPr lang="en-US" dirty="0"/>
        </a:p>
      </dgm:t>
    </dgm:pt>
    <dgm:pt modelId="{E6CC16B4-F57C-40FA-855D-0959FA51ADEF}" type="parTrans" cxnId="{BED23C8E-E5D5-4467-863E-223C0E7E5A37}">
      <dgm:prSet/>
      <dgm:spPr/>
      <dgm:t>
        <a:bodyPr/>
        <a:lstStyle/>
        <a:p>
          <a:endParaRPr lang="en-US"/>
        </a:p>
      </dgm:t>
    </dgm:pt>
    <dgm:pt modelId="{63C52599-DD1F-40BC-96A0-07CB7382F8C5}" type="sibTrans" cxnId="{BED23C8E-E5D5-4467-863E-223C0E7E5A37}">
      <dgm:prSet/>
      <dgm:spPr/>
      <dgm:t>
        <a:bodyPr/>
        <a:lstStyle/>
        <a:p>
          <a:endParaRPr lang="en-US"/>
        </a:p>
      </dgm:t>
    </dgm:pt>
    <dgm:pt modelId="{868DEF4B-4A1B-4B4C-BA26-24AACC2F0599}">
      <dgm:prSet/>
      <dgm:spPr/>
      <dgm:t>
        <a:bodyPr/>
        <a:lstStyle/>
        <a:p>
          <a:r>
            <a:rPr lang="en-GB"/>
            <a:t>Confirmed speakers include international wellness experts and storytellers from Wales.</a:t>
          </a:r>
          <a:endParaRPr lang="en-US"/>
        </a:p>
      </dgm:t>
    </dgm:pt>
    <dgm:pt modelId="{79067D48-2AA1-4A24-8134-A53F4A38879E}" type="parTrans" cxnId="{352F1E0D-8F43-4000-9BDE-D81DDBC1C24C}">
      <dgm:prSet/>
      <dgm:spPr/>
      <dgm:t>
        <a:bodyPr/>
        <a:lstStyle/>
        <a:p>
          <a:endParaRPr lang="en-US"/>
        </a:p>
      </dgm:t>
    </dgm:pt>
    <dgm:pt modelId="{786BE04C-FB65-484C-9EB0-F31470995756}" type="sibTrans" cxnId="{352F1E0D-8F43-4000-9BDE-D81DDBC1C24C}">
      <dgm:prSet/>
      <dgm:spPr/>
      <dgm:t>
        <a:bodyPr/>
        <a:lstStyle/>
        <a:p>
          <a:endParaRPr lang="en-US"/>
        </a:p>
      </dgm:t>
    </dgm:pt>
    <dgm:pt modelId="{C28FB3CB-1B55-4AC1-9912-1BFA4F2A9F21}" type="pres">
      <dgm:prSet presAssocID="{965DCEE4-408A-427A-AD87-64B129ED48B1}" presName="root" presStyleCnt="0">
        <dgm:presLayoutVars>
          <dgm:dir/>
          <dgm:resizeHandles val="exact"/>
        </dgm:presLayoutVars>
      </dgm:prSet>
      <dgm:spPr/>
    </dgm:pt>
    <dgm:pt modelId="{969109F1-4A48-4BC8-A897-5D12BF9C199B}" type="pres">
      <dgm:prSet presAssocID="{B25B0D28-3635-4CE1-89E2-A3EDC96B569A}" presName="compNode" presStyleCnt="0"/>
      <dgm:spPr/>
    </dgm:pt>
    <dgm:pt modelId="{C6A3B230-2837-4ECF-AC6E-CA62DB0AB328}" type="pres">
      <dgm:prSet presAssocID="{B25B0D28-3635-4CE1-89E2-A3EDC96B569A}" presName="bgRect" presStyleLbl="bgShp" presStyleIdx="0" presStyleCnt="4"/>
      <dgm:spPr/>
    </dgm:pt>
    <dgm:pt modelId="{49F1CC0C-56EA-4F7E-89F6-9970FEE6F04F}" type="pres">
      <dgm:prSet presAssocID="{B25B0D28-3635-4CE1-89E2-A3EDC96B569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1AE388E7-58F5-4E8F-8AB8-C26223C58C75}" type="pres">
      <dgm:prSet presAssocID="{B25B0D28-3635-4CE1-89E2-A3EDC96B569A}" presName="spaceRect" presStyleCnt="0"/>
      <dgm:spPr/>
    </dgm:pt>
    <dgm:pt modelId="{5716E915-8940-415F-93AA-9BD4B23634FB}" type="pres">
      <dgm:prSet presAssocID="{B25B0D28-3635-4CE1-89E2-A3EDC96B569A}" presName="parTx" presStyleLbl="revTx" presStyleIdx="0" presStyleCnt="4" custScaleX="104004" custScaleY="247941">
        <dgm:presLayoutVars>
          <dgm:chMax val="0"/>
          <dgm:chPref val="0"/>
        </dgm:presLayoutVars>
      </dgm:prSet>
      <dgm:spPr/>
    </dgm:pt>
    <dgm:pt modelId="{3272C34E-511A-46EF-B70D-1F80A439C181}" type="pres">
      <dgm:prSet presAssocID="{486C1961-E54E-4061-9C09-9CBC5BE4880C}" presName="sibTrans" presStyleCnt="0"/>
      <dgm:spPr/>
    </dgm:pt>
    <dgm:pt modelId="{1063567E-40B7-46D2-B2D1-4D92697FC622}" type="pres">
      <dgm:prSet presAssocID="{7BA5A49D-3BED-4B44-AC9A-0B8056104C3B}" presName="compNode" presStyleCnt="0"/>
      <dgm:spPr/>
    </dgm:pt>
    <dgm:pt modelId="{3D25AD41-9426-4181-9F99-C1146DD50F6C}" type="pres">
      <dgm:prSet presAssocID="{7BA5A49D-3BED-4B44-AC9A-0B8056104C3B}" presName="bgRect" presStyleLbl="bgShp" presStyleIdx="1" presStyleCnt="4"/>
      <dgm:spPr/>
    </dgm:pt>
    <dgm:pt modelId="{16172EBB-8AEB-4B2E-95C9-0FAA88C0470C}" type="pres">
      <dgm:prSet presAssocID="{7BA5A49D-3BED-4B44-AC9A-0B8056104C3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5F4A250A-36FF-41FA-A0A0-00AB729D2BFF}" type="pres">
      <dgm:prSet presAssocID="{7BA5A49D-3BED-4B44-AC9A-0B8056104C3B}" presName="spaceRect" presStyleCnt="0"/>
      <dgm:spPr/>
    </dgm:pt>
    <dgm:pt modelId="{6E47D590-27AF-4FD5-988B-257304183D7A}" type="pres">
      <dgm:prSet presAssocID="{7BA5A49D-3BED-4B44-AC9A-0B8056104C3B}" presName="parTx" presStyleLbl="revTx" presStyleIdx="1" presStyleCnt="4">
        <dgm:presLayoutVars>
          <dgm:chMax val="0"/>
          <dgm:chPref val="0"/>
        </dgm:presLayoutVars>
      </dgm:prSet>
      <dgm:spPr/>
    </dgm:pt>
    <dgm:pt modelId="{2F1E19BD-9255-483F-99D0-CCCFF7C6ED11}" type="pres">
      <dgm:prSet presAssocID="{5E7E3C9D-1B1E-476E-8513-70C9299F518D}" presName="sibTrans" presStyleCnt="0"/>
      <dgm:spPr/>
    </dgm:pt>
    <dgm:pt modelId="{9B2C27BE-C38B-4365-9319-1FEF6CD713FB}" type="pres">
      <dgm:prSet presAssocID="{959C5358-958C-4C67-9864-70783C17531C}" presName="compNode" presStyleCnt="0"/>
      <dgm:spPr/>
    </dgm:pt>
    <dgm:pt modelId="{F06A0946-0DEA-41A8-B26F-14F2083A8CCC}" type="pres">
      <dgm:prSet presAssocID="{959C5358-958C-4C67-9864-70783C17531C}" presName="bgRect" presStyleLbl="bgShp" presStyleIdx="2" presStyleCnt="4"/>
      <dgm:spPr/>
    </dgm:pt>
    <dgm:pt modelId="{63310874-5030-4B54-B276-CFC32CDEF775}" type="pres">
      <dgm:prSet presAssocID="{959C5358-958C-4C67-9864-70783C17531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cket"/>
        </a:ext>
      </dgm:extLst>
    </dgm:pt>
    <dgm:pt modelId="{A1CF378C-8ADA-4A08-9A27-B3D424D38961}" type="pres">
      <dgm:prSet presAssocID="{959C5358-958C-4C67-9864-70783C17531C}" presName="spaceRect" presStyleCnt="0"/>
      <dgm:spPr/>
    </dgm:pt>
    <dgm:pt modelId="{BCD88A53-A481-482C-807F-78B2D5565996}" type="pres">
      <dgm:prSet presAssocID="{959C5358-958C-4C67-9864-70783C17531C}" presName="parTx" presStyleLbl="revTx" presStyleIdx="2" presStyleCnt="4">
        <dgm:presLayoutVars>
          <dgm:chMax val="0"/>
          <dgm:chPref val="0"/>
        </dgm:presLayoutVars>
      </dgm:prSet>
      <dgm:spPr/>
    </dgm:pt>
    <dgm:pt modelId="{475A58E8-E82B-48E4-A91A-06AD85E405DE}" type="pres">
      <dgm:prSet presAssocID="{63C52599-DD1F-40BC-96A0-07CB7382F8C5}" presName="sibTrans" presStyleCnt="0"/>
      <dgm:spPr/>
    </dgm:pt>
    <dgm:pt modelId="{56E59E08-930E-4481-8D10-2D88E3256D07}" type="pres">
      <dgm:prSet presAssocID="{868DEF4B-4A1B-4B4C-BA26-24AACC2F0599}" presName="compNode" presStyleCnt="0"/>
      <dgm:spPr/>
    </dgm:pt>
    <dgm:pt modelId="{46CC303D-2120-41AB-9D86-8157F7A28694}" type="pres">
      <dgm:prSet presAssocID="{868DEF4B-4A1B-4B4C-BA26-24AACC2F0599}" presName="bgRect" presStyleLbl="bgShp" presStyleIdx="3" presStyleCnt="4"/>
      <dgm:spPr/>
    </dgm:pt>
    <dgm:pt modelId="{54A1A9DD-FB48-4E16-8EBF-8E0DB5FF435F}" type="pres">
      <dgm:prSet presAssocID="{868DEF4B-4A1B-4B4C-BA26-24AACC2F059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3A899C17-BA05-41E1-B1F6-C9E0AB072657}" type="pres">
      <dgm:prSet presAssocID="{868DEF4B-4A1B-4B4C-BA26-24AACC2F0599}" presName="spaceRect" presStyleCnt="0"/>
      <dgm:spPr/>
    </dgm:pt>
    <dgm:pt modelId="{F621D628-D5A6-4B92-9514-2EC761C7FC76}" type="pres">
      <dgm:prSet presAssocID="{868DEF4B-4A1B-4B4C-BA26-24AACC2F0599}" presName="parTx" presStyleLbl="revTx" presStyleIdx="3" presStyleCnt="4">
        <dgm:presLayoutVars>
          <dgm:chMax val="0"/>
          <dgm:chPref val="0"/>
        </dgm:presLayoutVars>
      </dgm:prSet>
      <dgm:spPr/>
    </dgm:pt>
  </dgm:ptLst>
  <dgm:cxnLst>
    <dgm:cxn modelId="{621ABC08-5160-4067-8871-A936562C0C59}" type="presOf" srcId="{868DEF4B-4A1B-4B4C-BA26-24AACC2F0599}" destId="{F621D628-D5A6-4B92-9514-2EC761C7FC76}" srcOrd="0" destOrd="0" presId="urn:microsoft.com/office/officeart/2018/2/layout/IconVerticalSolidList"/>
    <dgm:cxn modelId="{352F1E0D-8F43-4000-9BDE-D81DDBC1C24C}" srcId="{965DCEE4-408A-427A-AD87-64B129ED48B1}" destId="{868DEF4B-4A1B-4B4C-BA26-24AACC2F0599}" srcOrd="3" destOrd="0" parTransId="{79067D48-2AA1-4A24-8134-A53F4A38879E}" sibTransId="{786BE04C-FB65-484C-9EB0-F31470995756}"/>
    <dgm:cxn modelId="{CD2D5B31-3EDD-440B-A18A-CABCA529FF0C}" type="presOf" srcId="{959C5358-958C-4C67-9864-70783C17531C}" destId="{BCD88A53-A481-482C-807F-78B2D5565996}" srcOrd="0" destOrd="0" presId="urn:microsoft.com/office/officeart/2018/2/layout/IconVerticalSolidList"/>
    <dgm:cxn modelId="{39771658-C6A3-4920-8B74-F467990DFC1C}" type="presOf" srcId="{965DCEE4-408A-427A-AD87-64B129ED48B1}" destId="{C28FB3CB-1B55-4AC1-9912-1BFA4F2A9F21}" srcOrd="0" destOrd="0" presId="urn:microsoft.com/office/officeart/2018/2/layout/IconVerticalSolidList"/>
    <dgm:cxn modelId="{BED23C8E-E5D5-4467-863E-223C0E7E5A37}" srcId="{965DCEE4-408A-427A-AD87-64B129ED48B1}" destId="{959C5358-958C-4C67-9864-70783C17531C}" srcOrd="2" destOrd="0" parTransId="{E6CC16B4-F57C-40FA-855D-0959FA51ADEF}" sibTransId="{63C52599-DD1F-40BC-96A0-07CB7382F8C5}"/>
    <dgm:cxn modelId="{D3DCF99A-285E-41AF-B3C7-D45B33FCF096}" srcId="{965DCEE4-408A-427A-AD87-64B129ED48B1}" destId="{B25B0D28-3635-4CE1-89E2-A3EDC96B569A}" srcOrd="0" destOrd="0" parTransId="{5F9F0CB5-754C-42C9-B92F-40FF0BD00555}" sibTransId="{486C1961-E54E-4061-9C09-9CBC5BE4880C}"/>
    <dgm:cxn modelId="{BB6F3CC3-2084-4FFD-9C8D-A1EEC0D4E96A}" type="presOf" srcId="{7BA5A49D-3BED-4B44-AC9A-0B8056104C3B}" destId="{6E47D590-27AF-4FD5-988B-257304183D7A}" srcOrd="0" destOrd="0" presId="urn:microsoft.com/office/officeart/2018/2/layout/IconVerticalSolidList"/>
    <dgm:cxn modelId="{3CC60EDE-52F3-43AE-A6AE-2C3F2FE26F04}" type="presOf" srcId="{B25B0D28-3635-4CE1-89E2-A3EDC96B569A}" destId="{5716E915-8940-415F-93AA-9BD4B23634FB}" srcOrd="0" destOrd="0" presId="urn:microsoft.com/office/officeart/2018/2/layout/IconVerticalSolidList"/>
    <dgm:cxn modelId="{741A15EE-D157-4E43-A784-8157F5DDC424}" srcId="{965DCEE4-408A-427A-AD87-64B129ED48B1}" destId="{7BA5A49D-3BED-4B44-AC9A-0B8056104C3B}" srcOrd="1" destOrd="0" parTransId="{B3F362E6-AF84-4BDD-A020-1669A57C54F6}" sibTransId="{5E7E3C9D-1B1E-476E-8513-70C9299F518D}"/>
    <dgm:cxn modelId="{5A28FA6E-8542-432E-9C7F-13E5CFC287AC}" type="presParOf" srcId="{C28FB3CB-1B55-4AC1-9912-1BFA4F2A9F21}" destId="{969109F1-4A48-4BC8-A897-5D12BF9C199B}" srcOrd="0" destOrd="0" presId="urn:microsoft.com/office/officeart/2018/2/layout/IconVerticalSolidList"/>
    <dgm:cxn modelId="{E20DE155-E5D7-4EBC-A9FB-59F36D0A4C05}" type="presParOf" srcId="{969109F1-4A48-4BC8-A897-5D12BF9C199B}" destId="{C6A3B230-2837-4ECF-AC6E-CA62DB0AB328}" srcOrd="0" destOrd="0" presId="urn:microsoft.com/office/officeart/2018/2/layout/IconVerticalSolidList"/>
    <dgm:cxn modelId="{2AF96211-E1CC-4751-AE99-0256CDEDE067}" type="presParOf" srcId="{969109F1-4A48-4BC8-A897-5D12BF9C199B}" destId="{49F1CC0C-56EA-4F7E-89F6-9970FEE6F04F}" srcOrd="1" destOrd="0" presId="urn:microsoft.com/office/officeart/2018/2/layout/IconVerticalSolidList"/>
    <dgm:cxn modelId="{27168545-4466-4905-A19F-0B1892D36B1F}" type="presParOf" srcId="{969109F1-4A48-4BC8-A897-5D12BF9C199B}" destId="{1AE388E7-58F5-4E8F-8AB8-C26223C58C75}" srcOrd="2" destOrd="0" presId="urn:microsoft.com/office/officeart/2018/2/layout/IconVerticalSolidList"/>
    <dgm:cxn modelId="{D93D3A10-6B1F-403F-8924-914BDFBFC457}" type="presParOf" srcId="{969109F1-4A48-4BC8-A897-5D12BF9C199B}" destId="{5716E915-8940-415F-93AA-9BD4B23634FB}" srcOrd="3" destOrd="0" presId="urn:microsoft.com/office/officeart/2018/2/layout/IconVerticalSolidList"/>
    <dgm:cxn modelId="{8C1F3C44-D422-4802-A8D1-B3525FD162A9}" type="presParOf" srcId="{C28FB3CB-1B55-4AC1-9912-1BFA4F2A9F21}" destId="{3272C34E-511A-46EF-B70D-1F80A439C181}" srcOrd="1" destOrd="0" presId="urn:microsoft.com/office/officeart/2018/2/layout/IconVerticalSolidList"/>
    <dgm:cxn modelId="{3FE3ACFE-0EDB-4185-A70D-9DF727DDC5B3}" type="presParOf" srcId="{C28FB3CB-1B55-4AC1-9912-1BFA4F2A9F21}" destId="{1063567E-40B7-46D2-B2D1-4D92697FC622}" srcOrd="2" destOrd="0" presId="urn:microsoft.com/office/officeart/2018/2/layout/IconVerticalSolidList"/>
    <dgm:cxn modelId="{995C14D0-DD0E-40A8-9666-9E933FC65D37}" type="presParOf" srcId="{1063567E-40B7-46D2-B2D1-4D92697FC622}" destId="{3D25AD41-9426-4181-9F99-C1146DD50F6C}" srcOrd="0" destOrd="0" presId="urn:microsoft.com/office/officeart/2018/2/layout/IconVerticalSolidList"/>
    <dgm:cxn modelId="{60EC734F-A795-4D47-B58E-2717851DC729}" type="presParOf" srcId="{1063567E-40B7-46D2-B2D1-4D92697FC622}" destId="{16172EBB-8AEB-4B2E-95C9-0FAA88C0470C}" srcOrd="1" destOrd="0" presId="urn:microsoft.com/office/officeart/2018/2/layout/IconVerticalSolidList"/>
    <dgm:cxn modelId="{B8987CAA-9D29-4B29-A35D-6A55C323C996}" type="presParOf" srcId="{1063567E-40B7-46D2-B2D1-4D92697FC622}" destId="{5F4A250A-36FF-41FA-A0A0-00AB729D2BFF}" srcOrd="2" destOrd="0" presId="urn:microsoft.com/office/officeart/2018/2/layout/IconVerticalSolidList"/>
    <dgm:cxn modelId="{E375ED25-C6A6-4CC9-ADE3-7C2CCBB1ACB6}" type="presParOf" srcId="{1063567E-40B7-46D2-B2D1-4D92697FC622}" destId="{6E47D590-27AF-4FD5-988B-257304183D7A}" srcOrd="3" destOrd="0" presId="urn:microsoft.com/office/officeart/2018/2/layout/IconVerticalSolidList"/>
    <dgm:cxn modelId="{347D6AD0-095E-4006-A906-4DF917E3B93B}" type="presParOf" srcId="{C28FB3CB-1B55-4AC1-9912-1BFA4F2A9F21}" destId="{2F1E19BD-9255-483F-99D0-CCCFF7C6ED11}" srcOrd="3" destOrd="0" presId="urn:microsoft.com/office/officeart/2018/2/layout/IconVerticalSolidList"/>
    <dgm:cxn modelId="{204E2B57-99C8-46C6-8B87-1B57A5C23894}" type="presParOf" srcId="{C28FB3CB-1B55-4AC1-9912-1BFA4F2A9F21}" destId="{9B2C27BE-C38B-4365-9319-1FEF6CD713FB}" srcOrd="4" destOrd="0" presId="urn:microsoft.com/office/officeart/2018/2/layout/IconVerticalSolidList"/>
    <dgm:cxn modelId="{586D35CB-DE56-4D0E-BFBA-20E2A038073B}" type="presParOf" srcId="{9B2C27BE-C38B-4365-9319-1FEF6CD713FB}" destId="{F06A0946-0DEA-41A8-B26F-14F2083A8CCC}" srcOrd="0" destOrd="0" presId="urn:microsoft.com/office/officeart/2018/2/layout/IconVerticalSolidList"/>
    <dgm:cxn modelId="{0B6ECBE2-B22A-4827-A258-93BEE6A1E23F}" type="presParOf" srcId="{9B2C27BE-C38B-4365-9319-1FEF6CD713FB}" destId="{63310874-5030-4B54-B276-CFC32CDEF775}" srcOrd="1" destOrd="0" presId="urn:microsoft.com/office/officeart/2018/2/layout/IconVerticalSolidList"/>
    <dgm:cxn modelId="{BAE8530C-065D-4945-9815-B5E32C9A897B}" type="presParOf" srcId="{9B2C27BE-C38B-4365-9319-1FEF6CD713FB}" destId="{A1CF378C-8ADA-4A08-9A27-B3D424D38961}" srcOrd="2" destOrd="0" presId="urn:microsoft.com/office/officeart/2018/2/layout/IconVerticalSolidList"/>
    <dgm:cxn modelId="{EB37961F-DE5B-45AC-BC8C-090BE10DA97F}" type="presParOf" srcId="{9B2C27BE-C38B-4365-9319-1FEF6CD713FB}" destId="{BCD88A53-A481-482C-807F-78B2D5565996}" srcOrd="3" destOrd="0" presId="urn:microsoft.com/office/officeart/2018/2/layout/IconVerticalSolidList"/>
    <dgm:cxn modelId="{FB8B86C7-9FBE-4372-AAEA-98E6E058D3F8}" type="presParOf" srcId="{C28FB3CB-1B55-4AC1-9912-1BFA4F2A9F21}" destId="{475A58E8-E82B-48E4-A91A-06AD85E405DE}" srcOrd="5" destOrd="0" presId="urn:microsoft.com/office/officeart/2018/2/layout/IconVerticalSolidList"/>
    <dgm:cxn modelId="{140127AB-39FF-4AB3-9351-4056083F0E45}" type="presParOf" srcId="{C28FB3CB-1B55-4AC1-9912-1BFA4F2A9F21}" destId="{56E59E08-930E-4481-8D10-2D88E3256D07}" srcOrd="6" destOrd="0" presId="urn:microsoft.com/office/officeart/2018/2/layout/IconVerticalSolidList"/>
    <dgm:cxn modelId="{FD3F9935-1494-4EB4-B1D6-E58B2A3C1E4B}" type="presParOf" srcId="{56E59E08-930E-4481-8D10-2D88E3256D07}" destId="{46CC303D-2120-41AB-9D86-8157F7A28694}" srcOrd="0" destOrd="0" presId="urn:microsoft.com/office/officeart/2018/2/layout/IconVerticalSolidList"/>
    <dgm:cxn modelId="{59B9A3A6-C2EA-436C-BFCE-1D9203D3BDE6}" type="presParOf" srcId="{56E59E08-930E-4481-8D10-2D88E3256D07}" destId="{54A1A9DD-FB48-4E16-8EBF-8E0DB5FF435F}" srcOrd="1" destOrd="0" presId="urn:microsoft.com/office/officeart/2018/2/layout/IconVerticalSolidList"/>
    <dgm:cxn modelId="{98D4C64D-1D34-484D-B1E6-08D4C422724A}" type="presParOf" srcId="{56E59E08-930E-4481-8D10-2D88E3256D07}" destId="{3A899C17-BA05-41E1-B1F6-C9E0AB072657}" srcOrd="2" destOrd="0" presId="urn:microsoft.com/office/officeart/2018/2/layout/IconVerticalSolidList"/>
    <dgm:cxn modelId="{3B9E1E4D-A21A-47E5-AB7A-7F08C2560ED4}" type="presParOf" srcId="{56E59E08-930E-4481-8D10-2D88E3256D07}" destId="{F621D628-D5A6-4B92-9514-2EC761C7FC7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519BC4-6277-4BFD-9924-62E4B310B6F1}" type="doc">
      <dgm:prSet loTypeId="urn:microsoft.com/office/officeart/2018/5/layout/IconCircleLabelList" loCatId="icon" qsTypeId="urn:microsoft.com/office/officeart/2005/8/quickstyle/simple1" qsCatId="simple" csTypeId="urn:microsoft.com/office/officeart/2018/5/colors/Iconchunking_neutralicon_accent4_2" csCatId="accent4" phldr="1"/>
      <dgm:spPr/>
      <dgm:t>
        <a:bodyPr/>
        <a:lstStyle/>
        <a:p>
          <a:endParaRPr lang="en-US"/>
        </a:p>
      </dgm:t>
    </dgm:pt>
    <dgm:pt modelId="{AD50974D-1317-45B6-9A86-EBD9D23B2812}">
      <dgm:prSet/>
      <dgm:spPr/>
      <dgm:t>
        <a:bodyPr/>
        <a:lstStyle/>
        <a:p>
          <a:pPr>
            <a:lnSpc>
              <a:spcPct val="100000"/>
            </a:lnSpc>
            <a:defRPr cap="all"/>
          </a:pPr>
          <a:r>
            <a:rPr lang="en-GB" b="1"/>
            <a:t>Environmental:</a:t>
          </a:r>
        </a:p>
        <a:p>
          <a:pPr>
            <a:lnSpc>
              <a:spcPct val="100000"/>
            </a:lnSpc>
            <a:defRPr cap="all"/>
          </a:pPr>
          <a:r>
            <a:rPr lang="en-GB"/>
            <a:t> </a:t>
          </a:r>
          <a:r>
            <a:rPr lang="en-GB" dirty="0"/>
            <a:t>local vendors reduce emissions, Eco-conscious welcome packs, and Plant-based catering focus. </a:t>
          </a:r>
        </a:p>
        <a:p>
          <a:endParaRPr lang="en-US" dirty="0"/>
        </a:p>
      </dgm:t>
    </dgm:pt>
    <dgm:pt modelId="{90257935-37E7-4F24-BEF6-9F7D9A4500B0}" type="parTrans" cxnId="{D7B92A1A-3B5C-4732-AA37-60F1DEB5B54D}">
      <dgm:prSet/>
      <dgm:spPr/>
      <dgm:t>
        <a:bodyPr/>
        <a:lstStyle/>
        <a:p>
          <a:endParaRPr lang="en-US"/>
        </a:p>
      </dgm:t>
    </dgm:pt>
    <dgm:pt modelId="{5E33146C-CD75-4B98-82B8-3BDA01487641}" type="sibTrans" cxnId="{D7B92A1A-3B5C-4732-AA37-60F1DEB5B54D}">
      <dgm:prSet/>
      <dgm:spPr/>
      <dgm:t>
        <a:bodyPr/>
        <a:lstStyle/>
        <a:p>
          <a:endParaRPr lang="en-US"/>
        </a:p>
      </dgm:t>
    </dgm:pt>
    <dgm:pt modelId="{843EB81F-915C-4E29-9E4C-4F0EDCA78794}">
      <dgm:prSet/>
      <dgm:spPr/>
      <dgm:t>
        <a:bodyPr/>
        <a:lstStyle/>
        <a:p>
          <a:pPr>
            <a:lnSpc>
              <a:spcPct val="100000"/>
            </a:lnSpc>
            <a:defRPr cap="all"/>
          </a:pPr>
          <a:r>
            <a:rPr lang="en-GB" b="1" dirty="0"/>
            <a:t>Social:</a:t>
          </a:r>
        </a:p>
        <a:p>
          <a:pPr>
            <a:lnSpc>
              <a:spcPct val="100000"/>
            </a:lnSpc>
            <a:defRPr cap="all"/>
          </a:pPr>
          <a:r>
            <a:rPr lang="en-GB" dirty="0"/>
            <a:t> collaborations with local artists, having accessible event format (online/offline); the invitation is open to local communities to participate in a cultural showcase.</a:t>
          </a:r>
          <a:endParaRPr lang="en-US" dirty="0"/>
        </a:p>
      </dgm:t>
    </dgm:pt>
    <dgm:pt modelId="{4370BA34-0873-41B9-8D4C-65B1DD493B4B}" type="parTrans" cxnId="{D8443D59-6D18-419A-AA34-48B757390B08}">
      <dgm:prSet/>
      <dgm:spPr/>
      <dgm:t>
        <a:bodyPr/>
        <a:lstStyle/>
        <a:p>
          <a:endParaRPr lang="en-US"/>
        </a:p>
      </dgm:t>
    </dgm:pt>
    <dgm:pt modelId="{92A91223-B053-4E9F-8115-3542E268F918}" type="sibTrans" cxnId="{D8443D59-6D18-419A-AA34-48B757390B08}">
      <dgm:prSet/>
      <dgm:spPr/>
      <dgm:t>
        <a:bodyPr/>
        <a:lstStyle/>
        <a:p>
          <a:endParaRPr lang="en-US"/>
        </a:p>
      </dgm:t>
    </dgm:pt>
    <dgm:pt modelId="{95231A57-9323-46A9-8B70-0A2D3C2C8B2B}">
      <dgm:prSet/>
      <dgm:spPr/>
      <dgm:t>
        <a:bodyPr/>
        <a:lstStyle/>
        <a:p>
          <a:pPr>
            <a:lnSpc>
              <a:spcPct val="100000"/>
            </a:lnSpc>
            <a:defRPr cap="all"/>
          </a:pPr>
          <a:r>
            <a:rPr lang="en-GB" b="1" dirty="0"/>
            <a:t>Governance:</a:t>
          </a:r>
          <a:r>
            <a:rPr lang="en-GB" dirty="0"/>
            <a:t> </a:t>
          </a:r>
        </a:p>
        <a:p>
          <a:pPr>
            <a:lnSpc>
              <a:spcPct val="100000"/>
            </a:lnSpc>
            <a:defRPr cap="all"/>
          </a:pPr>
          <a:r>
            <a:rPr lang="en-GB" dirty="0"/>
            <a:t>transparent ticketing and refund policy, and GDPR-compliant registration(Ferreira et al., 2023).</a:t>
          </a:r>
          <a:endParaRPr lang="en-US" dirty="0"/>
        </a:p>
      </dgm:t>
    </dgm:pt>
    <dgm:pt modelId="{23775C42-DBFC-4740-BFF4-3BCB6E537C0F}" type="parTrans" cxnId="{8FF1BA4E-EA13-4B46-92CD-553387F45A32}">
      <dgm:prSet/>
      <dgm:spPr/>
      <dgm:t>
        <a:bodyPr/>
        <a:lstStyle/>
        <a:p>
          <a:endParaRPr lang="en-US"/>
        </a:p>
      </dgm:t>
    </dgm:pt>
    <dgm:pt modelId="{83D1BBF0-4861-4494-9685-0676A1956B57}" type="sibTrans" cxnId="{8FF1BA4E-EA13-4B46-92CD-553387F45A32}">
      <dgm:prSet/>
      <dgm:spPr/>
      <dgm:t>
        <a:bodyPr/>
        <a:lstStyle/>
        <a:p>
          <a:endParaRPr lang="en-US"/>
        </a:p>
      </dgm:t>
    </dgm:pt>
    <dgm:pt modelId="{8F8D6C3F-B3DE-4468-8818-AE521E44D4FC}" type="pres">
      <dgm:prSet presAssocID="{60519BC4-6277-4BFD-9924-62E4B310B6F1}" presName="root" presStyleCnt="0">
        <dgm:presLayoutVars>
          <dgm:dir/>
          <dgm:resizeHandles val="exact"/>
        </dgm:presLayoutVars>
      </dgm:prSet>
      <dgm:spPr/>
    </dgm:pt>
    <dgm:pt modelId="{96F3BB52-D815-4FB5-A3D7-119DCC1FF2C7}" type="pres">
      <dgm:prSet presAssocID="{AD50974D-1317-45B6-9A86-EBD9D23B2812}" presName="compNode" presStyleCnt="0"/>
      <dgm:spPr/>
    </dgm:pt>
    <dgm:pt modelId="{6C75FE2B-0C6D-402F-831C-14C8271DF45E}" type="pres">
      <dgm:prSet presAssocID="{AD50974D-1317-45B6-9A86-EBD9D23B2812}" presName="iconBgRect" presStyleLbl="bgShp" presStyleIdx="0" presStyleCnt="3"/>
      <dgm:spPr/>
    </dgm:pt>
    <dgm:pt modelId="{E8D1FC3E-140C-44D5-83BF-0F7CD3493DD4}" type="pres">
      <dgm:prSet presAssocID="{AD50974D-1317-45B6-9A86-EBD9D23B281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stainability"/>
        </a:ext>
      </dgm:extLst>
    </dgm:pt>
    <dgm:pt modelId="{983E3A23-EBCC-4B37-8B04-9195A650A7CA}" type="pres">
      <dgm:prSet presAssocID="{AD50974D-1317-45B6-9A86-EBD9D23B2812}" presName="spaceRect" presStyleCnt="0"/>
      <dgm:spPr/>
    </dgm:pt>
    <dgm:pt modelId="{177C4B27-C188-4FAB-9556-3E28AB16D31A}" type="pres">
      <dgm:prSet presAssocID="{AD50974D-1317-45B6-9A86-EBD9D23B2812}" presName="textRect" presStyleLbl="revTx" presStyleIdx="0" presStyleCnt="3">
        <dgm:presLayoutVars>
          <dgm:chMax val="1"/>
          <dgm:chPref val="1"/>
        </dgm:presLayoutVars>
      </dgm:prSet>
      <dgm:spPr/>
    </dgm:pt>
    <dgm:pt modelId="{7D758DD0-6B2F-418E-B5F5-EA7720A79BC6}" type="pres">
      <dgm:prSet presAssocID="{5E33146C-CD75-4B98-82B8-3BDA01487641}" presName="sibTrans" presStyleCnt="0"/>
      <dgm:spPr/>
    </dgm:pt>
    <dgm:pt modelId="{2B7CDBB7-6CD8-424D-98C9-BA906745EFEC}" type="pres">
      <dgm:prSet presAssocID="{843EB81F-915C-4E29-9E4C-4F0EDCA78794}" presName="compNode" presStyleCnt="0"/>
      <dgm:spPr/>
    </dgm:pt>
    <dgm:pt modelId="{84F17F04-4209-4B4F-A196-B7915770354F}" type="pres">
      <dgm:prSet presAssocID="{843EB81F-915C-4E29-9E4C-4F0EDCA78794}" presName="iconBgRect" presStyleLbl="bgShp" presStyleIdx="1" presStyleCnt="3"/>
      <dgm:spPr/>
    </dgm:pt>
    <dgm:pt modelId="{C4E9E17D-F584-4624-B0CC-FE1898F2513C}" type="pres">
      <dgm:prSet presAssocID="{843EB81F-915C-4E29-9E4C-4F0EDCA7879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n"/>
        </a:ext>
      </dgm:extLst>
    </dgm:pt>
    <dgm:pt modelId="{09B95887-4880-4032-BBDD-735CD86D779F}" type="pres">
      <dgm:prSet presAssocID="{843EB81F-915C-4E29-9E4C-4F0EDCA78794}" presName="spaceRect" presStyleCnt="0"/>
      <dgm:spPr/>
    </dgm:pt>
    <dgm:pt modelId="{E72CD389-849F-45D9-B95E-E01DE4462735}" type="pres">
      <dgm:prSet presAssocID="{843EB81F-915C-4E29-9E4C-4F0EDCA78794}" presName="textRect" presStyleLbl="revTx" presStyleIdx="1" presStyleCnt="3">
        <dgm:presLayoutVars>
          <dgm:chMax val="1"/>
          <dgm:chPref val="1"/>
        </dgm:presLayoutVars>
      </dgm:prSet>
      <dgm:spPr/>
    </dgm:pt>
    <dgm:pt modelId="{52D5784D-2364-4FB3-9ACD-799B6A38356A}" type="pres">
      <dgm:prSet presAssocID="{92A91223-B053-4E9F-8115-3542E268F918}" presName="sibTrans" presStyleCnt="0"/>
      <dgm:spPr/>
    </dgm:pt>
    <dgm:pt modelId="{02CD0892-CBDD-48FD-8B47-552C9F4E7372}" type="pres">
      <dgm:prSet presAssocID="{95231A57-9323-46A9-8B70-0A2D3C2C8B2B}" presName="compNode" presStyleCnt="0"/>
      <dgm:spPr/>
    </dgm:pt>
    <dgm:pt modelId="{05D4F794-E97A-470C-BAD4-5F861D259B53}" type="pres">
      <dgm:prSet presAssocID="{95231A57-9323-46A9-8B70-0A2D3C2C8B2B}" presName="iconBgRect" presStyleLbl="bgShp" presStyleIdx="2" presStyleCnt="3"/>
      <dgm:spPr/>
    </dgm:pt>
    <dgm:pt modelId="{4DB5C98C-719A-4573-A83F-F213A89B5CC5}" type="pres">
      <dgm:prSet presAssocID="{95231A57-9323-46A9-8B70-0A2D3C2C8B2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AB3935F8-4065-4A3D-9297-FA4EE1300164}" type="pres">
      <dgm:prSet presAssocID="{95231A57-9323-46A9-8B70-0A2D3C2C8B2B}" presName="spaceRect" presStyleCnt="0"/>
      <dgm:spPr/>
    </dgm:pt>
    <dgm:pt modelId="{38AC4474-5786-433E-A72A-E409A28EA6BF}" type="pres">
      <dgm:prSet presAssocID="{95231A57-9323-46A9-8B70-0A2D3C2C8B2B}" presName="textRect" presStyleLbl="revTx" presStyleIdx="2" presStyleCnt="3" custScaleX="121762" custScaleY="86525">
        <dgm:presLayoutVars>
          <dgm:chMax val="1"/>
          <dgm:chPref val="1"/>
        </dgm:presLayoutVars>
      </dgm:prSet>
      <dgm:spPr/>
    </dgm:pt>
  </dgm:ptLst>
  <dgm:cxnLst>
    <dgm:cxn modelId="{E2A71504-5326-4D8D-B8D4-E083DA9D21BE}" type="presOf" srcId="{95231A57-9323-46A9-8B70-0A2D3C2C8B2B}" destId="{38AC4474-5786-433E-A72A-E409A28EA6BF}" srcOrd="0" destOrd="0" presId="urn:microsoft.com/office/officeart/2018/5/layout/IconCircleLabelList"/>
    <dgm:cxn modelId="{D7B92A1A-3B5C-4732-AA37-60F1DEB5B54D}" srcId="{60519BC4-6277-4BFD-9924-62E4B310B6F1}" destId="{AD50974D-1317-45B6-9A86-EBD9D23B2812}" srcOrd="0" destOrd="0" parTransId="{90257935-37E7-4F24-BEF6-9F7D9A4500B0}" sibTransId="{5E33146C-CD75-4B98-82B8-3BDA01487641}"/>
    <dgm:cxn modelId="{8FF1BA4E-EA13-4B46-92CD-553387F45A32}" srcId="{60519BC4-6277-4BFD-9924-62E4B310B6F1}" destId="{95231A57-9323-46A9-8B70-0A2D3C2C8B2B}" srcOrd="2" destOrd="0" parTransId="{23775C42-DBFC-4740-BFF4-3BCB6E537C0F}" sibTransId="{83D1BBF0-4861-4494-9685-0676A1956B57}"/>
    <dgm:cxn modelId="{D8443D59-6D18-419A-AA34-48B757390B08}" srcId="{60519BC4-6277-4BFD-9924-62E4B310B6F1}" destId="{843EB81F-915C-4E29-9E4C-4F0EDCA78794}" srcOrd="1" destOrd="0" parTransId="{4370BA34-0873-41B9-8D4C-65B1DD493B4B}" sibTransId="{92A91223-B053-4E9F-8115-3542E268F918}"/>
    <dgm:cxn modelId="{E300AB7F-1AF9-482A-95F3-3EB80796AACB}" type="presOf" srcId="{843EB81F-915C-4E29-9E4C-4F0EDCA78794}" destId="{E72CD389-849F-45D9-B95E-E01DE4462735}" srcOrd="0" destOrd="0" presId="urn:microsoft.com/office/officeart/2018/5/layout/IconCircleLabelList"/>
    <dgm:cxn modelId="{962A30CF-3853-437E-A586-061E7F1082AC}" type="presOf" srcId="{AD50974D-1317-45B6-9A86-EBD9D23B2812}" destId="{177C4B27-C188-4FAB-9556-3E28AB16D31A}" srcOrd="0" destOrd="0" presId="urn:microsoft.com/office/officeart/2018/5/layout/IconCircleLabelList"/>
    <dgm:cxn modelId="{5B7DA0EF-2A2F-4214-8F91-8B60F43AB92E}" type="presOf" srcId="{60519BC4-6277-4BFD-9924-62E4B310B6F1}" destId="{8F8D6C3F-B3DE-4468-8818-AE521E44D4FC}" srcOrd="0" destOrd="0" presId="urn:microsoft.com/office/officeart/2018/5/layout/IconCircleLabelList"/>
    <dgm:cxn modelId="{FCC90255-11AA-430D-8AEC-DE5D6A32E5E4}" type="presParOf" srcId="{8F8D6C3F-B3DE-4468-8818-AE521E44D4FC}" destId="{96F3BB52-D815-4FB5-A3D7-119DCC1FF2C7}" srcOrd="0" destOrd="0" presId="urn:microsoft.com/office/officeart/2018/5/layout/IconCircleLabelList"/>
    <dgm:cxn modelId="{50E820D9-41E8-43F9-AC20-9CF7E4067A83}" type="presParOf" srcId="{96F3BB52-D815-4FB5-A3D7-119DCC1FF2C7}" destId="{6C75FE2B-0C6D-402F-831C-14C8271DF45E}" srcOrd="0" destOrd="0" presId="urn:microsoft.com/office/officeart/2018/5/layout/IconCircleLabelList"/>
    <dgm:cxn modelId="{3616D163-A716-49AB-9673-248088738C62}" type="presParOf" srcId="{96F3BB52-D815-4FB5-A3D7-119DCC1FF2C7}" destId="{E8D1FC3E-140C-44D5-83BF-0F7CD3493DD4}" srcOrd="1" destOrd="0" presId="urn:microsoft.com/office/officeart/2018/5/layout/IconCircleLabelList"/>
    <dgm:cxn modelId="{87299982-874F-4AD7-860A-162937A3E12F}" type="presParOf" srcId="{96F3BB52-D815-4FB5-A3D7-119DCC1FF2C7}" destId="{983E3A23-EBCC-4B37-8B04-9195A650A7CA}" srcOrd="2" destOrd="0" presId="urn:microsoft.com/office/officeart/2018/5/layout/IconCircleLabelList"/>
    <dgm:cxn modelId="{8827828F-D553-4207-93F2-D169E5B8708A}" type="presParOf" srcId="{96F3BB52-D815-4FB5-A3D7-119DCC1FF2C7}" destId="{177C4B27-C188-4FAB-9556-3E28AB16D31A}" srcOrd="3" destOrd="0" presId="urn:microsoft.com/office/officeart/2018/5/layout/IconCircleLabelList"/>
    <dgm:cxn modelId="{8D36935F-7E6C-451C-B4EC-738D5FD39E14}" type="presParOf" srcId="{8F8D6C3F-B3DE-4468-8818-AE521E44D4FC}" destId="{7D758DD0-6B2F-418E-B5F5-EA7720A79BC6}" srcOrd="1" destOrd="0" presId="urn:microsoft.com/office/officeart/2018/5/layout/IconCircleLabelList"/>
    <dgm:cxn modelId="{7DF44117-F647-43BB-9FD5-710D16D0751E}" type="presParOf" srcId="{8F8D6C3F-B3DE-4468-8818-AE521E44D4FC}" destId="{2B7CDBB7-6CD8-424D-98C9-BA906745EFEC}" srcOrd="2" destOrd="0" presId="urn:microsoft.com/office/officeart/2018/5/layout/IconCircleLabelList"/>
    <dgm:cxn modelId="{EDDFF33C-7172-4654-A29F-2558D761A351}" type="presParOf" srcId="{2B7CDBB7-6CD8-424D-98C9-BA906745EFEC}" destId="{84F17F04-4209-4B4F-A196-B7915770354F}" srcOrd="0" destOrd="0" presId="urn:microsoft.com/office/officeart/2018/5/layout/IconCircleLabelList"/>
    <dgm:cxn modelId="{146A8359-1DA5-4970-AE62-153191139DB7}" type="presParOf" srcId="{2B7CDBB7-6CD8-424D-98C9-BA906745EFEC}" destId="{C4E9E17D-F584-4624-B0CC-FE1898F2513C}" srcOrd="1" destOrd="0" presId="urn:microsoft.com/office/officeart/2018/5/layout/IconCircleLabelList"/>
    <dgm:cxn modelId="{DBA177D7-492B-4999-A8B8-1F08241AB591}" type="presParOf" srcId="{2B7CDBB7-6CD8-424D-98C9-BA906745EFEC}" destId="{09B95887-4880-4032-BBDD-735CD86D779F}" srcOrd="2" destOrd="0" presId="urn:microsoft.com/office/officeart/2018/5/layout/IconCircleLabelList"/>
    <dgm:cxn modelId="{77F14401-689E-473A-9D21-FC63798B6F49}" type="presParOf" srcId="{2B7CDBB7-6CD8-424D-98C9-BA906745EFEC}" destId="{E72CD389-849F-45D9-B95E-E01DE4462735}" srcOrd="3" destOrd="0" presId="urn:microsoft.com/office/officeart/2018/5/layout/IconCircleLabelList"/>
    <dgm:cxn modelId="{619112E0-E3DA-4CE1-82A2-1BFA2751FD4C}" type="presParOf" srcId="{8F8D6C3F-B3DE-4468-8818-AE521E44D4FC}" destId="{52D5784D-2364-4FB3-9ACD-799B6A38356A}" srcOrd="3" destOrd="0" presId="urn:microsoft.com/office/officeart/2018/5/layout/IconCircleLabelList"/>
    <dgm:cxn modelId="{FB5C956A-B4BD-46BC-9B05-AF2CF1B72354}" type="presParOf" srcId="{8F8D6C3F-B3DE-4468-8818-AE521E44D4FC}" destId="{02CD0892-CBDD-48FD-8B47-552C9F4E7372}" srcOrd="4" destOrd="0" presId="urn:microsoft.com/office/officeart/2018/5/layout/IconCircleLabelList"/>
    <dgm:cxn modelId="{863C5865-D58F-452E-A973-D5B6D3FA2161}" type="presParOf" srcId="{02CD0892-CBDD-48FD-8B47-552C9F4E7372}" destId="{05D4F794-E97A-470C-BAD4-5F861D259B53}" srcOrd="0" destOrd="0" presId="urn:microsoft.com/office/officeart/2018/5/layout/IconCircleLabelList"/>
    <dgm:cxn modelId="{FCCBDE9A-5D25-4E9A-A6FF-3B1A944F5862}" type="presParOf" srcId="{02CD0892-CBDD-48FD-8B47-552C9F4E7372}" destId="{4DB5C98C-719A-4573-A83F-F213A89B5CC5}" srcOrd="1" destOrd="0" presId="urn:microsoft.com/office/officeart/2018/5/layout/IconCircleLabelList"/>
    <dgm:cxn modelId="{13995699-BE4E-4B2F-9560-C9E50EF334A7}" type="presParOf" srcId="{02CD0892-CBDD-48FD-8B47-552C9F4E7372}" destId="{AB3935F8-4065-4A3D-9297-FA4EE1300164}" srcOrd="2" destOrd="0" presId="urn:microsoft.com/office/officeart/2018/5/layout/IconCircleLabelList"/>
    <dgm:cxn modelId="{7CA2785C-F1FB-4D26-A767-19E9E877FD9F}" type="presParOf" srcId="{02CD0892-CBDD-48FD-8B47-552C9F4E7372}" destId="{38AC4474-5786-433E-A72A-E409A28EA6BF}" srcOrd="3" destOrd="0" presId="urn:microsoft.com/office/officeart/2018/5/layout/IconCircle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11F5A3-BBA9-4772-979B-1AFC31B6C71E}">
      <dsp:nvSpPr>
        <dsp:cNvPr id="0" name=""/>
        <dsp:cNvSpPr/>
      </dsp:nvSpPr>
      <dsp:spPr>
        <a:xfrm>
          <a:off x="4030986" y="-101737"/>
          <a:ext cx="2316507" cy="2605838"/>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66725">
            <a:lnSpc>
              <a:spcPct val="90000"/>
            </a:lnSpc>
            <a:spcBef>
              <a:spcPct val="0"/>
            </a:spcBef>
            <a:spcAft>
              <a:spcPct val="35000"/>
            </a:spcAft>
            <a:buNone/>
          </a:pPr>
          <a:r>
            <a:rPr lang="en-US" sz="1050" b="1" i="1" u="sng" kern="1200" dirty="0">
              <a:solidFill>
                <a:schemeClr val="bg1"/>
              </a:solidFill>
            </a:rPr>
            <a:t>Target Market: </a:t>
          </a:r>
          <a:r>
            <a:rPr lang="en-US" sz="1050" b="1" i="0" kern="1200" dirty="0">
              <a:solidFill>
                <a:schemeClr val="bg1"/>
              </a:solidFill>
            </a:rPr>
            <a:t>Wellness and cultural tourism professionals and international travel media; hospitality business investors; and adult delegates in the EU, North America and the Middle East, aged 30 to 60 years.</a:t>
          </a:r>
          <a:r>
            <a:rPr lang="en-GB" sz="1050" b="1" i="0" kern="1200" dirty="0">
              <a:solidFill>
                <a:schemeClr val="bg1"/>
              </a:solidFill>
            </a:rPr>
            <a:t> (Erdem, 2021).</a:t>
          </a:r>
          <a:endParaRPr lang="en-US" sz="1050" kern="1200" dirty="0">
            <a:solidFill>
              <a:schemeClr val="bg1"/>
            </a:solidFill>
          </a:endParaRPr>
        </a:p>
      </dsp:txBody>
      <dsp:txXfrm>
        <a:off x="4610113" y="-101737"/>
        <a:ext cx="1158253" cy="2200449"/>
      </dsp:txXfrm>
    </dsp:sp>
    <dsp:sp modelId="{919040A0-071C-480D-9F36-E1B598356C5D}">
      <dsp:nvSpPr>
        <dsp:cNvPr id="0" name=""/>
        <dsp:cNvSpPr/>
      </dsp:nvSpPr>
      <dsp:spPr>
        <a:xfrm rot="7200000">
          <a:off x="4771072" y="2484150"/>
          <a:ext cx="2165739" cy="2835576"/>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US" sz="1000" b="1" i="1" u="sng" kern="1200" dirty="0">
              <a:solidFill>
                <a:schemeClr val="bg1"/>
              </a:solidFill>
            </a:rPr>
            <a:t>Market Demand: </a:t>
          </a:r>
          <a:r>
            <a:rPr lang="en-US" sz="1000" b="1" i="0" kern="1200" dirty="0">
              <a:solidFill>
                <a:schemeClr val="bg1"/>
              </a:solidFill>
            </a:rPr>
            <a:t>According to the forecast of the Global Wellness Institute, the wellness tourism market was expected to reach $1.3 trillion by 2025 (GWI, 2024). </a:t>
          </a:r>
          <a:endParaRPr lang="en-US" sz="1000" kern="1200" dirty="0">
            <a:solidFill>
              <a:schemeClr val="bg1"/>
            </a:solidFill>
          </a:endParaRPr>
        </a:p>
      </dsp:txBody>
      <dsp:txXfrm rot="-5400000">
        <a:off x="4789770" y="3455254"/>
        <a:ext cx="2456572" cy="1082869"/>
      </dsp:txXfrm>
    </dsp:sp>
    <dsp:sp modelId="{6394F66C-7FE6-4EC0-9B3B-519934B18FE5}">
      <dsp:nvSpPr>
        <dsp:cNvPr id="0" name=""/>
        <dsp:cNvSpPr/>
      </dsp:nvSpPr>
      <dsp:spPr>
        <a:xfrm rot="14400000">
          <a:off x="30832" y="2308259"/>
          <a:ext cx="2022546" cy="2641271"/>
        </a:xfrm>
        <a:prstGeom prst="downArrow">
          <a:avLst>
            <a:gd name="adj1" fmla="val 50000"/>
            <a:gd name="adj2" fmla="val 35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US" sz="1000" b="1" i="1" u="sng" kern="1200" dirty="0">
              <a:solidFill>
                <a:schemeClr val="bg1"/>
              </a:solidFill>
            </a:rPr>
            <a:t>Marketing Strategy: </a:t>
          </a:r>
          <a:r>
            <a:rPr lang="en-US" sz="1000" b="1" i="0" kern="1200" dirty="0">
              <a:solidFill>
                <a:schemeClr val="bg1"/>
              </a:solidFill>
            </a:rPr>
            <a:t>Collaboration with Visit Wales and the Global Wellness Institute; BBC Wales, National Geographic and LinkedIn public relations campaigns; Travel packages with international travel agencies on a collaborative basis (Visit Britain, 2024).</a:t>
          </a:r>
          <a:endParaRPr lang="en-US" sz="1000" kern="1200" dirty="0">
            <a:solidFill>
              <a:schemeClr val="bg1"/>
            </a:solidFill>
          </a:endParaRPr>
        </a:p>
      </dsp:txBody>
      <dsp:txXfrm rot="5400000">
        <a:off x="-254821" y="3211744"/>
        <a:ext cx="2287325" cy="10112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A3B230-2837-4ECF-AC6E-CA62DB0AB328}">
      <dsp:nvSpPr>
        <dsp:cNvPr id="0" name=""/>
        <dsp:cNvSpPr/>
      </dsp:nvSpPr>
      <dsp:spPr>
        <a:xfrm>
          <a:off x="-73692" y="426862"/>
          <a:ext cx="8080773" cy="5659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F1CC0C-56EA-4F7E-89F6-9970FEE6F04F}">
      <dsp:nvSpPr>
        <dsp:cNvPr id="0" name=""/>
        <dsp:cNvSpPr/>
      </dsp:nvSpPr>
      <dsp:spPr>
        <a:xfrm>
          <a:off x="97514" y="554207"/>
          <a:ext cx="311286" cy="3112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716E915-8940-415F-93AA-9BD4B23634FB}">
      <dsp:nvSpPr>
        <dsp:cNvPr id="0" name=""/>
        <dsp:cNvSpPr/>
      </dsp:nvSpPr>
      <dsp:spPr>
        <a:xfrm>
          <a:off x="431344" y="8208"/>
          <a:ext cx="7723121" cy="1403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99" tIns="59899" rIns="59899" bIns="59899" numCol="1" spcCol="1270" anchor="ctr" anchorCtr="0">
          <a:noAutofit/>
        </a:bodyPr>
        <a:lstStyle/>
        <a:p>
          <a:pPr marL="0" lvl="0" indent="0" algn="l" defTabSz="755650">
            <a:lnSpc>
              <a:spcPct val="90000"/>
            </a:lnSpc>
            <a:spcBef>
              <a:spcPct val="0"/>
            </a:spcBef>
            <a:spcAft>
              <a:spcPct val="35000"/>
            </a:spcAft>
            <a:buNone/>
          </a:pPr>
          <a:r>
            <a:rPr lang="en-GB" sz="1700" kern="1200" dirty="0"/>
            <a:t>The main stakeholders, such as the venue, visit Wales, and suppliers, have had meetings with the project group(</a:t>
          </a:r>
          <a:r>
            <a:rPr lang="en-GB" sz="1700" kern="1200" dirty="0" err="1"/>
            <a:t>Mayho</a:t>
          </a:r>
          <a:r>
            <a:rPr lang="en-GB" sz="1700" kern="1200" dirty="0"/>
            <a:t> et al.,2023).</a:t>
          </a:r>
          <a:endParaRPr lang="en-US" sz="1700" kern="1200" dirty="0"/>
        </a:p>
      </dsp:txBody>
      <dsp:txXfrm>
        <a:off x="431344" y="8208"/>
        <a:ext cx="7723121" cy="1403285"/>
      </dsp:txXfrm>
    </dsp:sp>
    <dsp:sp modelId="{3D25AD41-9426-4181-9F99-C1146DD50F6C}">
      <dsp:nvSpPr>
        <dsp:cNvPr id="0" name=""/>
        <dsp:cNvSpPr/>
      </dsp:nvSpPr>
      <dsp:spPr>
        <a:xfrm>
          <a:off x="-73692" y="1552986"/>
          <a:ext cx="8080773" cy="5659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172EBB-8AEB-4B2E-95C9-0FAA88C0470C}">
      <dsp:nvSpPr>
        <dsp:cNvPr id="0" name=""/>
        <dsp:cNvSpPr/>
      </dsp:nvSpPr>
      <dsp:spPr>
        <a:xfrm>
          <a:off x="97514" y="1680331"/>
          <a:ext cx="311286" cy="3112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47D590-27AF-4FD5-988B-257304183D7A}">
      <dsp:nvSpPr>
        <dsp:cNvPr id="0" name=""/>
        <dsp:cNvSpPr/>
      </dsp:nvSpPr>
      <dsp:spPr>
        <a:xfrm>
          <a:off x="580008" y="1552986"/>
          <a:ext cx="7425792" cy="565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99" tIns="59899" rIns="59899" bIns="59899" numCol="1" spcCol="1270" anchor="ctr" anchorCtr="0">
          <a:noAutofit/>
        </a:bodyPr>
        <a:lstStyle/>
        <a:p>
          <a:pPr marL="0" lvl="0" indent="0" algn="l" defTabSz="755650">
            <a:lnSpc>
              <a:spcPct val="90000"/>
            </a:lnSpc>
            <a:spcBef>
              <a:spcPct val="0"/>
            </a:spcBef>
            <a:spcAft>
              <a:spcPct val="35000"/>
            </a:spcAft>
            <a:buNone/>
          </a:pPr>
          <a:r>
            <a:rPr lang="en-GB" sz="1700" kern="1200"/>
            <a:t>Risk assessment plan drafted: Adherence to UK Sustainable Event Standards as one of the aspects of the environmental review.</a:t>
          </a:r>
          <a:endParaRPr lang="en-US" sz="1700" kern="1200"/>
        </a:p>
      </dsp:txBody>
      <dsp:txXfrm>
        <a:off x="580008" y="1552986"/>
        <a:ext cx="7425792" cy="565975"/>
      </dsp:txXfrm>
    </dsp:sp>
    <dsp:sp modelId="{F06A0946-0DEA-41A8-B26F-14F2083A8CCC}">
      <dsp:nvSpPr>
        <dsp:cNvPr id="0" name=""/>
        <dsp:cNvSpPr/>
      </dsp:nvSpPr>
      <dsp:spPr>
        <a:xfrm>
          <a:off x="-73692" y="2260456"/>
          <a:ext cx="8080773" cy="56597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310874-5030-4B54-B276-CFC32CDEF775}">
      <dsp:nvSpPr>
        <dsp:cNvPr id="0" name=""/>
        <dsp:cNvSpPr/>
      </dsp:nvSpPr>
      <dsp:spPr>
        <a:xfrm>
          <a:off x="97514" y="2387800"/>
          <a:ext cx="311286" cy="3112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D88A53-A481-482C-807F-78B2D5565996}">
      <dsp:nvSpPr>
        <dsp:cNvPr id="0" name=""/>
        <dsp:cNvSpPr/>
      </dsp:nvSpPr>
      <dsp:spPr>
        <a:xfrm>
          <a:off x="580008" y="2260456"/>
          <a:ext cx="7425792" cy="565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99" tIns="59899" rIns="59899" bIns="59899" numCol="1" spcCol="1270" anchor="ctr" anchorCtr="0">
          <a:noAutofit/>
        </a:bodyPr>
        <a:lstStyle/>
        <a:p>
          <a:pPr marL="0" lvl="0" indent="0" algn="l" defTabSz="755650">
            <a:lnSpc>
              <a:spcPct val="90000"/>
            </a:lnSpc>
            <a:spcBef>
              <a:spcPct val="0"/>
            </a:spcBef>
            <a:spcAft>
              <a:spcPct val="35000"/>
            </a:spcAft>
            <a:buNone/>
          </a:pPr>
          <a:r>
            <a:rPr lang="en-GB" sz="1700" kern="1200" dirty="0"/>
            <a:t>April to June 2025’s marketing and communications timeline was launched.</a:t>
          </a:r>
          <a:endParaRPr lang="en-US" sz="1700" kern="1200" dirty="0"/>
        </a:p>
      </dsp:txBody>
      <dsp:txXfrm>
        <a:off x="580008" y="2260456"/>
        <a:ext cx="7425792" cy="565975"/>
      </dsp:txXfrm>
    </dsp:sp>
    <dsp:sp modelId="{46CC303D-2120-41AB-9D86-8157F7A28694}">
      <dsp:nvSpPr>
        <dsp:cNvPr id="0" name=""/>
        <dsp:cNvSpPr/>
      </dsp:nvSpPr>
      <dsp:spPr>
        <a:xfrm>
          <a:off x="-73692" y="2967925"/>
          <a:ext cx="8080773" cy="56597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A1A9DD-FB48-4E16-8EBF-8E0DB5FF435F}">
      <dsp:nvSpPr>
        <dsp:cNvPr id="0" name=""/>
        <dsp:cNvSpPr/>
      </dsp:nvSpPr>
      <dsp:spPr>
        <a:xfrm>
          <a:off x="97514" y="3095270"/>
          <a:ext cx="311286" cy="3112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21D628-D5A6-4B92-9514-2EC761C7FC76}">
      <dsp:nvSpPr>
        <dsp:cNvPr id="0" name=""/>
        <dsp:cNvSpPr/>
      </dsp:nvSpPr>
      <dsp:spPr>
        <a:xfrm>
          <a:off x="580008" y="2967925"/>
          <a:ext cx="7425792" cy="565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9899" tIns="59899" rIns="59899" bIns="59899" numCol="1" spcCol="1270" anchor="ctr" anchorCtr="0">
          <a:noAutofit/>
        </a:bodyPr>
        <a:lstStyle/>
        <a:p>
          <a:pPr marL="0" lvl="0" indent="0" algn="l" defTabSz="755650">
            <a:lnSpc>
              <a:spcPct val="90000"/>
            </a:lnSpc>
            <a:spcBef>
              <a:spcPct val="0"/>
            </a:spcBef>
            <a:spcAft>
              <a:spcPct val="35000"/>
            </a:spcAft>
            <a:buNone/>
          </a:pPr>
          <a:r>
            <a:rPr lang="en-GB" sz="1700" kern="1200"/>
            <a:t>Confirmed speakers include international wellness experts and storytellers from Wales.</a:t>
          </a:r>
          <a:endParaRPr lang="en-US" sz="1700" kern="1200"/>
        </a:p>
      </dsp:txBody>
      <dsp:txXfrm>
        <a:off x="580008" y="2967925"/>
        <a:ext cx="7425792" cy="5659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75FE2B-0C6D-402F-831C-14C8271DF45E}">
      <dsp:nvSpPr>
        <dsp:cNvPr id="0" name=""/>
        <dsp:cNvSpPr/>
      </dsp:nvSpPr>
      <dsp:spPr>
        <a:xfrm>
          <a:off x="266250" y="745523"/>
          <a:ext cx="826716" cy="82671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D1FC3E-140C-44D5-83BF-0F7CD3493DD4}">
      <dsp:nvSpPr>
        <dsp:cNvPr id="0" name=""/>
        <dsp:cNvSpPr/>
      </dsp:nvSpPr>
      <dsp:spPr>
        <a:xfrm>
          <a:off x="442436" y="921708"/>
          <a:ext cx="474345" cy="4743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7C4B27-C188-4FAB-9556-3E28AB16D31A}">
      <dsp:nvSpPr>
        <dsp:cNvPr id="0" name=""/>
        <dsp:cNvSpPr/>
      </dsp:nvSpPr>
      <dsp:spPr>
        <a:xfrm>
          <a:off x="1972" y="1829741"/>
          <a:ext cx="1355273" cy="950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Environmental:</a:t>
          </a:r>
        </a:p>
        <a:p>
          <a:pPr marL="0" lvl="0" indent="0" algn="ctr" defTabSz="488950">
            <a:lnSpc>
              <a:spcPct val="100000"/>
            </a:lnSpc>
            <a:spcBef>
              <a:spcPct val="0"/>
            </a:spcBef>
            <a:spcAft>
              <a:spcPct val="35000"/>
            </a:spcAft>
            <a:buNone/>
            <a:defRPr cap="all"/>
          </a:pPr>
          <a:r>
            <a:rPr lang="en-GB" sz="1100" kern="1200"/>
            <a:t> </a:t>
          </a:r>
          <a:r>
            <a:rPr lang="en-GB" sz="1100" kern="1200" dirty="0"/>
            <a:t>local vendors reduce emissions, Eco-conscious welcome packs, and Plant-based catering focus. </a:t>
          </a:r>
        </a:p>
        <a:p>
          <a:pPr marL="0" lvl="0" indent="0" algn="ctr" defTabSz="488950">
            <a:spcBef>
              <a:spcPct val="0"/>
            </a:spcBef>
            <a:spcAft>
              <a:spcPct val="35000"/>
            </a:spcAft>
            <a:buNone/>
          </a:pPr>
          <a:endParaRPr lang="en-US" sz="1100" kern="1200" dirty="0"/>
        </a:p>
      </dsp:txBody>
      <dsp:txXfrm>
        <a:off x="1972" y="1829741"/>
        <a:ext cx="1355273" cy="950173"/>
      </dsp:txXfrm>
    </dsp:sp>
    <dsp:sp modelId="{84F17F04-4209-4B4F-A196-B7915770354F}">
      <dsp:nvSpPr>
        <dsp:cNvPr id="0" name=""/>
        <dsp:cNvSpPr/>
      </dsp:nvSpPr>
      <dsp:spPr>
        <a:xfrm>
          <a:off x="1858696" y="745523"/>
          <a:ext cx="826716" cy="82671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E9E17D-F584-4624-B0CC-FE1898F2513C}">
      <dsp:nvSpPr>
        <dsp:cNvPr id="0" name=""/>
        <dsp:cNvSpPr/>
      </dsp:nvSpPr>
      <dsp:spPr>
        <a:xfrm>
          <a:off x="2034882" y="921708"/>
          <a:ext cx="474345" cy="4743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72CD389-849F-45D9-B95E-E01DE4462735}">
      <dsp:nvSpPr>
        <dsp:cNvPr id="0" name=""/>
        <dsp:cNvSpPr/>
      </dsp:nvSpPr>
      <dsp:spPr>
        <a:xfrm>
          <a:off x="1594418" y="1829741"/>
          <a:ext cx="1355273" cy="950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dirty="0"/>
            <a:t>Social:</a:t>
          </a:r>
        </a:p>
        <a:p>
          <a:pPr marL="0" lvl="0" indent="0" algn="ctr" defTabSz="488950">
            <a:lnSpc>
              <a:spcPct val="100000"/>
            </a:lnSpc>
            <a:spcBef>
              <a:spcPct val="0"/>
            </a:spcBef>
            <a:spcAft>
              <a:spcPct val="35000"/>
            </a:spcAft>
            <a:buNone/>
            <a:defRPr cap="all"/>
          </a:pPr>
          <a:r>
            <a:rPr lang="en-GB" sz="1100" kern="1200" dirty="0"/>
            <a:t> collaborations with local artists, having accessible event format (online/offline); the invitation is open to local communities to participate in a cultural showcase.</a:t>
          </a:r>
          <a:endParaRPr lang="en-US" sz="1100" kern="1200" dirty="0"/>
        </a:p>
      </dsp:txBody>
      <dsp:txXfrm>
        <a:off x="1594418" y="1829741"/>
        <a:ext cx="1355273" cy="950173"/>
      </dsp:txXfrm>
    </dsp:sp>
    <dsp:sp modelId="{05D4F794-E97A-470C-BAD4-5F861D259B53}">
      <dsp:nvSpPr>
        <dsp:cNvPr id="0" name=""/>
        <dsp:cNvSpPr/>
      </dsp:nvSpPr>
      <dsp:spPr>
        <a:xfrm>
          <a:off x="3598610" y="777532"/>
          <a:ext cx="826716" cy="82671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B5C98C-719A-4573-A83F-F213A89B5CC5}">
      <dsp:nvSpPr>
        <dsp:cNvPr id="0" name=""/>
        <dsp:cNvSpPr/>
      </dsp:nvSpPr>
      <dsp:spPr>
        <a:xfrm>
          <a:off x="3774795" y="953717"/>
          <a:ext cx="474345" cy="4743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AC4474-5786-433E-A72A-E409A28EA6BF}">
      <dsp:nvSpPr>
        <dsp:cNvPr id="0" name=""/>
        <dsp:cNvSpPr/>
      </dsp:nvSpPr>
      <dsp:spPr>
        <a:xfrm>
          <a:off x="3186864" y="1925768"/>
          <a:ext cx="1650208" cy="822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dirty="0"/>
            <a:t>Governance:</a:t>
          </a:r>
          <a:r>
            <a:rPr lang="en-GB" sz="1100" kern="1200" dirty="0"/>
            <a:t> </a:t>
          </a:r>
        </a:p>
        <a:p>
          <a:pPr marL="0" lvl="0" indent="0" algn="ctr" defTabSz="488950">
            <a:lnSpc>
              <a:spcPct val="100000"/>
            </a:lnSpc>
            <a:spcBef>
              <a:spcPct val="0"/>
            </a:spcBef>
            <a:spcAft>
              <a:spcPct val="35000"/>
            </a:spcAft>
            <a:buNone/>
            <a:defRPr cap="all"/>
          </a:pPr>
          <a:r>
            <a:rPr lang="en-GB" sz="1100" kern="1200" dirty="0"/>
            <a:t>transparent ticketing and refund policy, and GDPR-compliant registration(Ferreira et al., 2023).</a:t>
          </a:r>
          <a:endParaRPr lang="en-US" sz="1100" kern="1200" dirty="0"/>
        </a:p>
      </dsp:txBody>
      <dsp:txXfrm>
        <a:off x="3186864" y="1925768"/>
        <a:ext cx="1650208" cy="82213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 name="Google Shape;5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57379d25d2_0_1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357379d25d2_0_1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This assessment presents a concept of a new global MICE occasion with participation of Visit </a:t>
            </a:r>
            <a:r>
              <a:rPr lang="en-GB" sz="1200" dirty="0" err="1">
                <a:solidFill>
                  <a:schemeClr val="dk1"/>
                </a:solidFill>
                <a:latin typeface="Times New Roman"/>
                <a:ea typeface="Times New Roman"/>
                <a:cs typeface="Times New Roman"/>
                <a:sym typeface="Times New Roman"/>
              </a:rPr>
              <a:t>Wales’</a:t>
            </a:r>
            <a:r>
              <a:rPr lang="en-GB" sz="1200" dirty="0">
                <a:solidFill>
                  <a:schemeClr val="dk1"/>
                </a:solidFill>
                <a:latin typeface="Times New Roman"/>
                <a:ea typeface="Times New Roman"/>
                <a:cs typeface="Times New Roman"/>
                <a:sym typeface="Times New Roman"/>
              </a:rPr>
              <a:t> “Year of </a:t>
            </a:r>
            <a:r>
              <a:rPr lang="en-GB" sz="1200" dirty="0" err="1">
                <a:solidFill>
                  <a:schemeClr val="dk1"/>
                </a:solidFill>
                <a:latin typeface="Times New Roman"/>
                <a:ea typeface="Times New Roman"/>
                <a:cs typeface="Times New Roman"/>
                <a:sym typeface="Times New Roman"/>
              </a:rPr>
              <a:t>Croeso</a:t>
            </a:r>
            <a:r>
              <a:rPr lang="en-GB" sz="1200" dirty="0">
                <a:solidFill>
                  <a:schemeClr val="dk1"/>
                </a:solidFill>
                <a:latin typeface="Times New Roman"/>
                <a:ea typeface="Times New Roman"/>
                <a:cs typeface="Times New Roman"/>
                <a:sym typeface="Times New Roman"/>
              </a:rPr>
              <a:t> 2025” expansion. The evaluation examines market demand, day-to-day challenges, economic sustainability, and strategic complementarity with the purpose of projecting </a:t>
            </a:r>
            <a:r>
              <a:rPr lang="en-GB" sz="1200" dirty="0" err="1">
                <a:solidFill>
                  <a:schemeClr val="dk1"/>
                </a:solidFill>
                <a:latin typeface="Times New Roman"/>
                <a:ea typeface="Times New Roman"/>
                <a:cs typeface="Times New Roman"/>
                <a:sym typeface="Times New Roman"/>
              </a:rPr>
              <a:t>Wales'</a:t>
            </a:r>
            <a:r>
              <a:rPr lang="en-GB" sz="1200" dirty="0">
                <a:solidFill>
                  <a:schemeClr val="dk1"/>
                </a:solidFill>
                <a:latin typeface="Times New Roman"/>
                <a:ea typeface="Times New Roman"/>
                <a:cs typeface="Times New Roman"/>
                <a:sym typeface="Times New Roman"/>
              </a:rPr>
              <a:t> cultural ambience and “sense of place” to the world.</a:t>
            </a:r>
            <a:endParaRPr sz="1200" dirty="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357379d25d2_0_1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357379d25d2_0_1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During three </a:t>
            </a:r>
            <a:r>
              <a:rPr lang="en-GB" sz="1200" dirty="0">
                <a:solidFill>
                  <a:schemeClr val="dk1"/>
                </a:solidFill>
                <a:latin typeface="Times New Roman"/>
                <a:ea typeface="Times New Roman"/>
                <a:cs typeface="Times New Roman"/>
                <a:sym typeface="Times New Roman"/>
              </a:rPr>
              <a:t>days, this international MICE summit highlights Welsh hospitality, which focuses on global wellness, sustainability, and heritage tourism. The programme includes expert panel discussions, colourful cultural performances, interactive interrogation sessions on spa treatments, and tastings of the region’s food and drink. The summit endorses Visit </a:t>
            </a:r>
            <a:r>
              <a:rPr lang="en-GB" sz="1200" dirty="0" err="1">
                <a:solidFill>
                  <a:schemeClr val="dk1"/>
                </a:solidFill>
                <a:latin typeface="Times New Roman"/>
                <a:ea typeface="Times New Roman"/>
                <a:cs typeface="Times New Roman"/>
                <a:sym typeface="Times New Roman"/>
              </a:rPr>
              <a:t>Wales’</a:t>
            </a:r>
            <a:r>
              <a:rPr lang="en-GB" sz="1200" dirty="0">
                <a:solidFill>
                  <a:schemeClr val="dk1"/>
                </a:solidFill>
                <a:latin typeface="Times New Roman"/>
                <a:ea typeface="Times New Roman"/>
                <a:cs typeface="Times New Roman"/>
                <a:sym typeface="Times New Roman"/>
              </a:rPr>
              <a:t> 2025 theme of </a:t>
            </a:r>
            <a:r>
              <a:rPr lang="en-GB" sz="1200" dirty="0" err="1">
                <a:solidFill>
                  <a:schemeClr val="dk1"/>
                </a:solidFill>
                <a:latin typeface="Times New Roman"/>
                <a:ea typeface="Times New Roman"/>
                <a:cs typeface="Times New Roman"/>
                <a:sym typeface="Times New Roman"/>
              </a:rPr>
              <a:t>Croeso</a:t>
            </a:r>
            <a:r>
              <a:rPr lang="en-GB" sz="1200" dirty="0">
                <a:solidFill>
                  <a:schemeClr val="dk1"/>
                </a:solidFill>
                <a:latin typeface="Times New Roman"/>
                <a:ea typeface="Times New Roman"/>
                <a:cs typeface="Times New Roman"/>
                <a:sym typeface="Times New Roman"/>
              </a:rPr>
              <a:t>, which combines traditional hospitality with new ways of thinking about wellbeing.</a:t>
            </a:r>
            <a:endParaRPr sz="1200" dirty="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g357379d25d2_0_1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6" name="Google Shape;76;g357379d25d2_0_1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Since COVID-19, there has been an increased interest in eco-friendlier and more relaxed travel experiences. Wales is not as well-known in the global wellness MICE market as other nations. However, regarding the Competitive Landscape, other than in Wales, Ireland and Scotland also market well-being experiences as top attractions. Wales is an exception due to its bilingual culture, affordability, and lack of development in MICE events.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g357379d25d2_0_1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g357379d25d2_0_1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operational factors include sustainability focus with Digital tickets, Locally made delegate kits, and in situ recycling, and methods of offsetting carbon emissions are both provided. With Resource Planning like staffing, catering, technical, transport and parking have been selected with intense care for this event.</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357379d25d2_0_1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357379d25d2_0_1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financial plan is effective and flexible and allows for last-minute changes to be dealt with. The viability of the event is protected by the inclusion of diverse income streams and contributions from the government. Financial projections explain that the event is highly viable, with a combined income of £80,000 and costs held at £75,000 thus yielding a £5,000 surplus. When delegate fees, sponsorships, and public funding is coupled to the revenue plan, financial security is enhanced. Planning resources for the operations, marketing and an event which may not take place, the budget is changeable and efficient, thus guaranteeing the financial solidity of the event.</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g357379d25d2_0_2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7" name="Google Shape;97;g357379d25d2_0_2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Situational context is highly critical in ascertaining whether an event is feasible or not. From these idea, initial discussions with stakeholders, decision upon the venue and placing of the event were conducted. The distinctive branding, governmental support, and attractive venue are inherently the key SWOT advantages identified. There are barriers such as a limited recognition of Wales in the MICE industry and travel inconvenience. However, the increasing interest in wellness tourism and changes after Brexit provide opportunities for the event. Risks in terms of weather and competition were successfully controlled by involving key stakeholders prior, and making informed decisions.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357379d25d2_0_2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357379d25d2_0_2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Event Narrative: Every delegate experience is about the connection to people, place, and purpose, the “Croeso” hospitality mantra. Also, regarding cultural inclusion, it requires implementing an Eisteddfod-style cultural night along with the Wales welcomes ceremony for guided walks through the Great Orme historical sites (bore da, croeso).</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g357379d25d2_0_2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1" name="Google Shape;111;g357379d25d2_0_2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event also considers the legacy goals, as Llandudno needs to be established as a well-known centre for wellness MICE activities. This encourages repeat visits from delegates, as it develops connections between rural venues and groups working towards excellence in MICE.</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357379d25d2_0_2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357379d25d2_0_2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In-depth pre-implementation measures allow for conducive event functioning and strengthen capability to manage unexpected adversity.</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g357379d25d2_0_2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 name="Google Shape;125;g357379d25d2_0_2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Sustainability has become the norm in international meetings, incentives, conventions, and exhibitions (MICE) exhibits. Adherence to ISO 20121 makes the event more attractive to both ethical travellers and funders.</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357379d25d2_0_2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357379d25d2_0_2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feasibility study evaluates the viability of the Croeso Cymru Global Wellness &amp; Culture Summit 2025, a three-day MICE event scheduled for North Wales’ Llandudno. With the support of Visit Wales’ “Year of Croeso”, the summit intends to present Welsh culture, wellness and hospitality internationally. A comprehensive examination of market requirements, setup of operation, and budget indicates a £5,000 surplus in performance terms of finance. During national tourism strategies, sustainable strategies, and welcoming programmes are integrated, the summit’s long-term impact on North Wales is preserved. By working with regional stakeholders, introducing the elements of culture to the programme and working within ethical standards, the event plans to promote North Wales as a leading choice for MICE wellness events.</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57379d25d2_0_2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57379d25d2_0_2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57379d25d2_0_1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357379d25d2_0_1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 y="-1"/>
            <a:ext cx="9144002" cy="51435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1" y="0"/>
            <a:ext cx="1728788" cy="51435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407319" y="841772"/>
            <a:ext cx="6593681" cy="1790700"/>
          </a:xfrm>
        </p:spPr>
        <p:txBody>
          <a:bodyPr anchor="b">
            <a:normAutofit/>
          </a:bodyPr>
          <a:lstStyle>
            <a:lvl1pPr algn="l">
              <a:defRPr sz="3600"/>
            </a:lvl1pPr>
          </a:lstStyle>
          <a:p>
            <a:r>
              <a:rPr lang="en-US"/>
              <a:t>Click to edit Master title style</a:t>
            </a:r>
            <a:endParaRPr lang="en-US" dirty="0"/>
          </a:p>
        </p:txBody>
      </p:sp>
      <p:sp>
        <p:nvSpPr>
          <p:cNvPr id="3" name="Subtitle 2"/>
          <p:cNvSpPr>
            <a:spLocks noGrp="1"/>
          </p:cNvSpPr>
          <p:nvPr>
            <p:ph type="subTitle" idx="1"/>
          </p:nvPr>
        </p:nvSpPr>
        <p:spPr>
          <a:xfrm>
            <a:off x="1407319" y="2701528"/>
            <a:ext cx="6593681" cy="1241822"/>
          </a:xfrm>
        </p:spPr>
        <p:txBody>
          <a:bodyPr>
            <a:normAutofit/>
          </a:bodyPr>
          <a:lstStyle>
            <a:lvl1pPr marL="0" indent="0" algn="l">
              <a:buNone/>
              <a:defRPr sz="1500" cap="all" baseline="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5308133" y="4057651"/>
            <a:ext cx="2057400" cy="273844"/>
          </a:xfrm>
        </p:spPr>
        <p:txBody>
          <a:bodyPr/>
          <a:lstStyle/>
          <a:p>
            <a:fld id="{B61BEF0D-F0BB-DE4B-95CE-6DB70DBA9567}" type="datetimeFigureOut">
              <a:rPr lang="en-US" smtClean="0"/>
              <a:pPr/>
              <a:t>5/23/2025</a:t>
            </a:fld>
            <a:endParaRPr lang="en-US" dirty="0"/>
          </a:p>
        </p:txBody>
      </p:sp>
      <p:sp>
        <p:nvSpPr>
          <p:cNvPr id="5" name="Footer Placeholder 4"/>
          <p:cNvSpPr>
            <a:spLocks noGrp="1"/>
          </p:cNvSpPr>
          <p:nvPr>
            <p:ph type="ftr" sz="quarter" idx="11"/>
          </p:nvPr>
        </p:nvSpPr>
        <p:spPr>
          <a:xfrm>
            <a:off x="1407318" y="4057651"/>
            <a:ext cx="3843665" cy="273844"/>
          </a:xfrm>
        </p:spPr>
        <p:txBody>
          <a:bodyPr/>
          <a:lstStyle/>
          <a:p>
            <a:endParaRPr lang="en-US" dirty="0"/>
          </a:p>
        </p:txBody>
      </p:sp>
      <p:sp>
        <p:nvSpPr>
          <p:cNvPr id="6" name="Slide Number Placeholder 5"/>
          <p:cNvSpPr>
            <a:spLocks noGrp="1"/>
          </p:cNvSpPr>
          <p:nvPr>
            <p:ph type="sldNum" sz="quarter" idx="12"/>
          </p:nvPr>
        </p:nvSpPr>
        <p:spPr>
          <a:xfrm>
            <a:off x="7422684" y="4057650"/>
            <a:ext cx="578317" cy="273844"/>
          </a:xfrm>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57415616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54730462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064420"/>
            <a:ext cx="7429500" cy="2139553"/>
          </a:xfrm>
        </p:spPr>
        <p:txBody>
          <a:bodyPr anchor="b">
            <a:normAutofit/>
          </a:bodyPr>
          <a:lstStyle>
            <a:lvl1pPr>
              <a:defRPr sz="2700"/>
            </a:lvl1pPr>
          </a:lstStyle>
          <a:p>
            <a:r>
              <a:rPr lang="en-US"/>
              <a:t>Click to edit Master title style</a:t>
            </a:r>
            <a:endParaRPr lang="en-US" dirty="0"/>
          </a:p>
        </p:txBody>
      </p:sp>
      <p:sp>
        <p:nvSpPr>
          <p:cNvPr id="3" name="Text Placeholder 2"/>
          <p:cNvSpPr>
            <a:spLocks noGrp="1"/>
          </p:cNvSpPr>
          <p:nvPr>
            <p:ph type="body" idx="1"/>
          </p:nvPr>
        </p:nvSpPr>
        <p:spPr>
          <a:xfrm>
            <a:off x="856058" y="3318272"/>
            <a:ext cx="7429500" cy="1031082"/>
          </a:xfrm>
        </p:spPr>
        <p:txBody>
          <a:bodyPr>
            <a:normAutofit/>
          </a:bodyPr>
          <a:lstStyle>
            <a:lvl1pPr marL="0" indent="0">
              <a:buNone/>
              <a:defRPr sz="1350" cap="all" baseline="0">
                <a:solidFill>
                  <a:schemeClr val="tx1">
                    <a:tint val="75000"/>
                  </a:schemeClr>
                </a:solidFill>
              </a:defRPr>
            </a:lvl1pPr>
            <a:lvl2pPr marL="342900" indent="0">
              <a:buNone/>
              <a:defRPr sz="135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515143434"/>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1687114"/>
            <a:ext cx="3658792" cy="2656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1" y="1687114"/>
            <a:ext cx="3656408" cy="2656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71381270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464345"/>
            <a:ext cx="7429500" cy="110847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7515" y="1687115"/>
            <a:ext cx="3487337" cy="617934"/>
          </a:xfrm>
        </p:spPr>
        <p:txBody>
          <a:bodyPr anchor="b"/>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56058" y="2305048"/>
            <a:ext cx="3658793" cy="2038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00606" y="1687114"/>
            <a:ext cx="3484952" cy="617934"/>
          </a:xfrm>
        </p:spPr>
        <p:txBody>
          <a:bodyPr anchor="b"/>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305048"/>
            <a:ext cx="3656408" cy="2038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7612997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0180364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945387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457201"/>
            <a:ext cx="2892028" cy="1229913"/>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67150" y="444499"/>
            <a:ext cx="4418407" cy="389890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1687114"/>
            <a:ext cx="2892028" cy="265628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46191639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0" y="457200"/>
            <a:ext cx="4450881" cy="1229915"/>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5541" y="457201"/>
            <a:ext cx="2750018" cy="38861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56058" y="1687114"/>
            <a:ext cx="4450883" cy="2656286"/>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213097841"/>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3228499"/>
            <a:ext cx="7434266" cy="614516"/>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454819"/>
            <a:ext cx="7434266" cy="2474834"/>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4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3843015"/>
            <a:ext cx="7433144" cy="511854"/>
          </a:xfrm>
        </p:spPr>
        <p:txBody>
          <a:bodyP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60099730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457200"/>
            <a:ext cx="7429466" cy="2571750"/>
          </a:xfrm>
        </p:spPr>
        <p:txBody>
          <a:bodyPr anchor="ctr">
            <a:normAutofit/>
          </a:bodyPr>
          <a:lstStyle>
            <a:lvl1pPr>
              <a:defRPr sz="2700"/>
            </a:lvl1pPr>
          </a:lstStyle>
          <a:p>
            <a:r>
              <a:rPr lang="en-US"/>
              <a:t>Click to edit Master title style</a:t>
            </a:r>
            <a:endParaRPr lang="en-US" dirty="0"/>
          </a:p>
        </p:txBody>
      </p:sp>
      <p:sp>
        <p:nvSpPr>
          <p:cNvPr id="4" name="Text Placeholder 3"/>
          <p:cNvSpPr>
            <a:spLocks noGrp="1"/>
          </p:cNvSpPr>
          <p:nvPr>
            <p:ph type="body" sz="half" idx="2"/>
          </p:nvPr>
        </p:nvSpPr>
        <p:spPr>
          <a:xfrm>
            <a:off x="856058" y="3314700"/>
            <a:ext cx="7428344" cy="1028699"/>
          </a:xfrm>
        </p:spPr>
        <p:txBody>
          <a:bodyPr anchor="ctr">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60051806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457200"/>
            <a:ext cx="6977064" cy="2061322"/>
          </a:xfrm>
        </p:spPr>
        <p:txBody>
          <a:bodyPr anchor="ctr">
            <a:normAutofit/>
          </a:bodyPr>
          <a:lstStyle>
            <a:lvl1pPr>
              <a:defRPr sz="2700"/>
            </a:lvl1pPr>
          </a:lstStyle>
          <a:p>
            <a:r>
              <a:rPr lang="en-US"/>
              <a:t>Click to edit Master title style</a:t>
            </a:r>
            <a:endParaRPr lang="en-US" dirty="0"/>
          </a:p>
        </p:txBody>
      </p:sp>
      <p:sp>
        <p:nvSpPr>
          <p:cNvPr id="12" name="Text Placeholder 3"/>
          <p:cNvSpPr>
            <a:spLocks noGrp="1"/>
          </p:cNvSpPr>
          <p:nvPr>
            <p:ph type="body" sz="half" idx="13"/>
          </p:nvPr>
        </p:nvSpPr>
        <p:spPr>
          <a:xfrm>
            <a:off x="1290484" y="2524168"/>
            <a:ext cx="6564224" cy="411726"/>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856058" y="3232439"/>
            <a:ext cx="7429502" cy="1117122"/>
          </a:xfrm>
        </p:spPr>
        <p:txBody>
          <a:bodyPr anchor="ctr">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60" name="TextBox 59"/>
          <p:cNvSpPr txBox="1"/>
          <p:nvPr/>
        </p:nvSpPr>
        <p:spPr>
          <a:xfrm>
            <a:off x="677634" y="549295"/>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
        <p:nvSpPr>
          <p:cNvPr id="61" name="TextBox 60"/>
          <p:cNvSpPr txBox="1"/>
          <p:nvPr/>
        </p:nvSpPr>
        <p:spPr>
          <a:xfrm>
            <a:off x="7903028" y="2073729"/>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319085666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1600531"/>
            <a:ext cx="7429501" cy="1883876"/>
          </a:xfrm>
        </p:spPr>
        <p:txBody>
          <a:bodyPr anchor="b">
            <a:normAutofit/>
          </a:bodyPr>
          <a:lstStyle>
            <a:lvl1pPr>
              <a:defRPr sz="2700"/>
            </a:lvl1pPr>
          </a:lstStyle>
          <a:p>
            <a:r>
              <a:rPr lang="en-US"/>
              <a:t>Click to edit Master title style</a:t>
            </a:r>
            <a:endParaRPr lang="en-US" dirty="0"/>
          </a:p>
        </p:txBody>
      </p:sp>
      <p:sp>
        <p:nvSpPr>
          <p:cNvPr id="4" name="Text Placeholder 3"/>
          <p:cNvSpPr>
            <a:spLocks noGrp="1"/>
          </p:cNvSpPr>
          <p:nvPr>
            <p:ph type="body" sz="half" idx="2"/>
          </p:nvPr>
        </p:nvSpPr>
        <p:spPr>
          <a:xfrm>
            <a:off x="856023" y="3493241"/>
            <a:ext cx="7428379" cy="855483"/>
          </a:xfrm>
        </p:spPr>
        <p:txBody>
          <a:bodyPr anchor="t">
            <a:normAutofit/>
          </a:bodyPr>
          <a:lstStyle>
            <a:lvl1pPr marL="0" indent="0">
              <a:buNone/>
              <a:defRPr sz="13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192541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457200"/>
            <a:ext cx="7429499" cy="14287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005847"/>
            <a:ext cx="2397674" cy="514350"/>
          </a:xfrm>
        </p:spPr>
        <p:txBody>
          <a:bodyPr anchor="b">
            <a:noAutofit/>
          </a:bodyPr>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845939" y="2520197"/>
            <a:ext cx="2406551" cy="182320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386075" y="2008226"/>
            <a:ext cx="2388289" cy="514350"/>
          </a:xfrm>
        </p:spPr>
        <p:txBody>
          <a:bodyPr anchor="b">
            <a:noAutofit/>
          </a:bodyPr>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3378160" y="2522576"/>
            <a:ext cx="2396873" cy="182320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5889332" y="2005847"/>
            <a:ext cx="2396226" cy="514350"/>
          </a:xfrm>
        </p:spPr>
        <p:txBody>
          <a:bodyPr anchor="b">
            <a:noAutofit/>
          </a:bodyPr>
          <a:lstStyle>
            <a:lvl1pPr marL="0" indent="0">
              <a:lnSpc>
                <a:spcPct val="90000"/>
              </a:lnSpc>
              <a:buNone/>
              <a:defRPr sz="18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5889332" y="2520197"/>
            <a:ext cx="2396226" cy="182320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88743188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457200"/>
            <a:ext cx="7429499" cy="14287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3303447"/>
            <a:ext cx="2396430" cy="432197"/>
          </a:xfrm>
        </p:spPr>
        <p:txBody>
          <a:bodyPr anchor="b">
            <a:noAutofit/>
          </a:bodyPr>
          <a:lstStyle>
            <a:lvl1pPr marL="0" indent="0">
              <a:lnSpc>
                <a:spcPct val="90000"/>
              </a:lnSpc>
              <a:buNone/>
              <a:defRPr sz="15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856060" y="2000249"/>
            <a:ext cx="2396430" cy="1143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5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3735644"/>
            <a:ext cx="2396430" cy="61338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3366790" y="3303447"/>
            <a:ext cx="2400300" cy="432197"/>
          </a:xfrm>
        </p:spPr>
        <p:txBody>
          <a:bodyPr anchor="b">
            <a:noAutofit/>
          </a:bodyPr>
          <a:lstStyle>
            <a:lvl1pPr marL="0" indent="0">
              <a:lnSpc>
                <a:spcPct val="90000"/>
              </a:lnSpc>
              <a:buNone/>
              <a:defRPr sz="15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3366790" y="2000249"/>
            <a:ext cx="2399205" cy="1143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5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3735643"/>
            <a:ext cx="2400300" cy="607757"/>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5889426" y="3303446"/>
            <a:ext cx="2393056" cy="432197"/>
          </a:xfrm>
        </p:spPr>
        <p:txBody>
          <a:bodyPr anchor="b">
            <a:noAutofit/>
          </a:bodyPr>
          <a:lstStyle>
            <a:lvl1pPr marL="0" indent="0">
              <a:lnSpc>
                <a:spcPct val="90000"/>
              </a:lnSpc>
              <a:buNone/>
              <a:defRPr sz="1500" b="0" cap="all" baseline="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5889332" y="2000249"/>
            <a:ext cx="2396227" cy="1143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5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3735641"/>
            <a:ext cx="2396226" cy="60775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13476189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685947228"/>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457200"/>
            <a:ext cx="1503758" cy="38862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457200"/>
            <a:ext cx="5811443" cy="3886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5/23/2025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430970946"/>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p:cSld name="Main point">
    <p:bg>
      <p:bgPr>
        <a:solidFill>
          <a:schemeClr val="accent3"/>
        </a:solidFill>
        <a:effectLst/>
      </p:bgPr>
    </p:bg>
    <p:spTree>
      <p:nvGrpSpPr>
        <p:cNvPr id="1" name="Shape 35"/>
        <p:cNvGrpSpPr/>
        <p:nvPr/>
      </p:nvGrpSpPr>
      <p:grpSpPr>
        <a:xfrm>
          <a:off x="0" y="0"/>
          <a:ext cx="0" cy="0"/>
          <a:chOff x="0" y="0"/>
          <a:chExt cx="0" cy="0"/>
        </a:xfrm>
      </p:grpSpPr>
      <p:sp>
        <p:nvSpPr>
          <p:cNvPr id="36" name="Google Shape;36;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1pPr>
            <a:lvl2pPr lvl="1">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2pPr>
            <a:lvl3pPr lvl="2">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3pPr>
            <a:lvl4pPr lvl="3">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4pPr>
            <a:lvl5pPr lvl="4">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5pPr>
            <a:lvl6pPr lvl="5">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6pPr>
            <a:lvl7pPr lvl="6">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7pPr>
            <a:lvl8pPr lvl="7">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8pPr>
            <a:lvl9pPr lvl="8">
              <a:spcBef>
                <a:spcPts val="0"/>
              </a:spcBef>
              <a:spcAft>
                <a:spcPts val="0"/>
              </a:spcAft>
              <a:buClr>
                <a:schemeClr val="lt1"/>
              </a:buClr>
              <a:buSzPts val="5400"/>
              <a:buFont typeface="Playfair Display"/>
              <a:buNone/>
              <a:defRPr sz="5400">
                <a:solidFill>
                  <a:schemeClr val="lt1"/>
                </a:solidFill>
                <a:latin typeface="Playfair Display"/>
                <a:ea typeface="Playfair Display"/>
                <a:cs typeface="Playfair Display"/>
                <a:sym typeface="Playfair Display"/>
              </a:defRPr>
            </a:lvl9pPr>
          </a:lstStyle>
          <a:p>
            <a:endParaRPr/>
          </a:p>
        </p:txBody>
      </p:sp>
      <p:sp>
        <p:nvSpPr>
          <p:cNvPr id="37" name="Google Shape;37;p8"/>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34573722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9"/>
        <p:cNvGrpSpPr/>
        <p:nvPr/>
      </p:nvGrpSpPr>
      <p:grpSpPr>
        <a:xfrm>
          <a:off x="0" y="0"/>
          <a:ext cx="0" cy="0"/>
          <a:chOff x="0" y="0"/>
          <a:chExt cx="0" cy="0"/>
        </a:xfrm>
      </p:grpSpPr>
      <p:sp>
        <p:nvSpPr>
          <p:cNvPr id="20" name="Google Shape;20;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1" name="Google Shape;21;p4"/>
          <p:cNvSpPr txBox="1">
            <a:spLocks noGrp="1"/>
          </p:cNvSpPr>
          <p:nvPr>
            <p:ph type="body" idx="1"/>
          </p:nvPr>
        </p:nvSpPr>
        <p:spPr>
          <a:xfrm>
            <a:off x="311700" y="1234075"/>
            <a:ext cx="8520600" cy="33348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2" name="Google Shape;22;p4"/>
          <p:cNvSpPr txBox="1">
            <a:spLocks noGrp="1"/>
          </p:cNvSpPr>
          <p:nvPr>
            <p:ph type="sldNum" idx="12"/>
          </p:nvPr>
        </p:nvSpPr>
        <p:spPr>
          <a:xfrm>
            <a:off x="8497999" y="4688759"/>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extLst>
      <p:ext uri="{BB962C8B-B14F-4D97-AF65-F5344CB8AC3E}">
        <p14:creationId xmlns:p14="http://schemas.microsoft.com/office/powerpoint/2010/main" val="19666380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21">
            <a:alphaModFix amt="30000"/>
            <a:extLst>
              <a:ext uri="{28A0092B-C50C-407E-A947-70E740481C1C}">
                <a14:useLocalDpi xmlns:a14="http://schemas.microsoft.com/office/drawing/2010/main" val="0"/>
              </a:ext>
            </a:extLst>
          </a:blip>
          <a:srcRect/>
          <a:stretch>
            <a:fillRect/>
          </a:stretch>
        </p:blipFill>
        <p:spPr bwMode="auto">
          <a:xfrm>
            <a:off x="1" y="-1"/>
            <a:ext cx="9144002" cy="51435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0716" y="0"/>
            <a:ext cx="9040416" cy="51435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856060" y="463888"/>
            <a:ext cx="7429499" cy="1108928"/>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1687115"/>
            <a:ext cx="7429499" cy="265628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92691" y="4412457"/>
            <a:ext cx="2057400" cy="273844"/>
          </a:xfrm>
          <a:prstGeom prst="rect">
            <a:avLst/>
          </a:prstGeom>
        </p:spPr>
        <p:txBody>
          <a:bodyPr vert="horz" lIns="91440" tIns="45720" rIns="91440" bIns="45720" rtlCol="0" anchor="ctr"/>
          <a:lstStyle>
            <a:lvl1pPr algn="r">
              <a:defRPr sz="788">
                <a:solidFill>
                  <a:schemeClr val="tx1">
                    <a:tint val="75000"/>
                  </a:schemeClr>
                </a:solidFill>
              </a:defRPr>
            </a:lvl1pPr>
          </a:lstStyle>
          <a:p>
            <a:fld id="{B61BEF0D-F0BB-DE4B-95CE-6DB70DBA9567}" type="datetimeFigureOut">
              <a:rPr lang="en-US" smtClean="0"/>
              <a:pPr/>
              <a:t>5/23/2025</a:t>
            </a:fld>
            <a:endParaRPr lang="en-US" dirty="0"/>
          </a:p>
        </p:txBody>
      </p:sp>
      <p:sp>
        <p:nvSpPr>
          <p:cNvPr id="5" name="Footer Placeholder 4"/>
          <p:cNvSpPr>
            <a:spLocks noGrp="1"/>
          </p:cNvSpPr>
          <p:nvPr>
            <p:ph type="ftr" sz="quarter" idx="3"/>
          </p:nvPr>
        </p:nvSpPr>
        <p:spPr>
          <a:xfrm>
            <a:off x="856059" y="4412457"/>
            <a:ext cx="4679482" cy="273844"/>
          </a:xfrm>
          <a:prstGeom prst="rect">
            <a:avLst/>
          </a:prstGeom>
        </p:spPr>
        <p:txBody>
          <a:bodyPr vert="horz" lIns="91440" tIns="45720" rIns="91440" bIns="45720" rtlCol="0" anchor="ctr"/>
          <a:lstStyle>
            <a:lvl1pPr algn="l">
              <a:defRPr sz="788"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7707241" y="4412456"/>
            <a:ext cx="578317" cy="273844"/>
          </a:xfrm>
          <a:prstGeom prst="rect">
            <a:avLst/>
          </a:prstGeom>
        </p:spPr>
        <p:txBody>
          <a:bodyPr vert="horz" lIns="91440" tIns="45720" rIns="91440" bIns="45720" rtlCol="0" anchor="ctr"/>
          <a:lstStyle>
            <a:lvl1pPr algn="r">
              <a:defRPr sz="788">
                <a:solidFill>
                  <a:schemeClr val="tx1">
                    <a:tint val="75000"/>
                  </a:schemeClr>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51898159"/>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 id="2147483699" r:id="rId19"/>
  </p:sldLayoutIdLst>
  <p:hf sldNum="0" hdr="0" ftr="0" dt="0"/>
  <p:txStyles>
    <p:titleStyle>
      <a:lvl1pPr algn="l" defTabSz="685800" rtl="0" eaLnBrk="1" latinLnBrk="0" hangingPunct="1">
        <a:lnSpc>
          <a:spcPct val="90000"/>
        </a:lnSpc>
        <a:spcBef>
          <a:spcPct val="0"/>
        </a:spcBef>
        <a:buNone/>
        <a:defRPr sz="2700" kern="1200" cap="all" baseline="0">
          <a:solidFill>
            <a:schemeClr val="tx1"/>
          </a:solidFill>
          <a:latin typeface="+mj-lt"/>
          <a:ea typeface="+mj-ea"/>
          <a:cs typeface="+mj-cs"/>
        </a:defRPr>
      </a:lvl1pPr>
    </p:titleStyle>
    <p:bodyStyle>
      <a:lvl1pPr marL="171450" indent="-171450" algn="l" defTabSz="685800" rtl="0" eaLnBrk="1" latinLnBrk="0" hangingPunct="1">
        <a:lnSpc>
          <a:spcPct val="120000"/>
        </a:lnSpc>
        <a:spcBef>
          <a:spcPts val="750"/>
        </a:spcBef>
        <a:buSzPct val="125000"/>
        <a:buFont typeface="Arial" panose="020B0604020202020204" pitchFamily="34" charset="0"/>
        <a:buChar char="•"/>
        <a:defRPr sz="1800" kern="1200">
          <a:solidFill>
            <a:schemeClr val="tx1"/>
          </a:solidFill>
          <a:latin typeface="+mn-lt"/>
          <a:ea typeface="+mn-ea"/>
          <a:cs typeface="+mn-cs"/>
        </a:defRPr>
      </a:lvl1pPr>
      <a:lvl2pPr marL="514350" indent="-171450" algn="l" defTabSz="685800" rtl="0" eaLnBrk="1" latinLnBrk="0" hangingPunct="1">
        <a:lnSpc>
          <a:spcPct val="120000"/>
        </a:lnSpc>
        <a:spcBef>
          <a:spcPts val="375"/>
        </a:spcBef>
        <a:buSzPct val="125000"/>
        <a:buFont typeface="Arial" panose="020B0604020202020204" pitchFamily="34" charset="0"/>
        <a:buChar char="•"/>
        <a:defRPr sz="1500" kern="1200">
          <a:solidFill>
            <a:schemeClr val="tx1"/>
          </a:solidFill>
          <a:latin typeface="+mn-lt"/>
          <a:ea typeface="+mn-ea"/>
          <a:cs typeface="+mn-cs"/>
        </a:defRPr>
      </a:lvl2pPr>
      <a:lvl3pPr marL="857250" indent="-171450" algn="l" defTabSz="685800" rtl="0" eaLnBrk="1" latinLnBrk="0" hangingPunct="1">
        <a:lnSpc>
          <a:spcPct val="120000"/>
        </a:lnSpc>
        <a:spcBef>
          <a:spcPts val="375"/>
        </a:spcBef>
        <a:buSzPct val="125000"/>
        <a:buFont typeface="Arial" panose="020B0604020202020204" pitchFamily="34" charset="0"/>
        <a:buChar char="•"/>
        <a:defRPr sz="1350" kern="1200">
          <a:solidFill>
            <a:schemeClr val="tx1"/>
          </a:solidFill>
          <a:latin typeface="+mn-lt"/>
          <a:ea typeface="+mn-ea"/>
          <a:cs typeface="+mn-cs"/>
        </a:defRPr>
      </a:lvl3pPr>
      <a:lvl4pPr marL="1200150" indent="-171450" algn="l" defTabSz="685800" rtl="0" eaLnBrk="1" latinLnBrk="0" hangingPunct="1">
        <a:lnSpc>
          <a:spcPct val="120000"/>
        </a:lnSpc>
        <a:spcBef>
          <a:spcPts val="375"/>
        </a:spcBef>
        <a:buSzPct val="125000"/>
        <a:buFont typeface="Arial" panose="020B0604020202020204" pitchFamily="34" charset="0"/>
        <a:buChar char="•"/>
        <a:defRPr sz="1200" kern="1200">
          <a:solidFill>
            <a:schemeClr val="tx1"/>
          </a:solidFill>
          <a:latin typeface="+mn-lt"/>
          <a:ea typeface="+mn-ea"/>
          <a:cs typeface="+mn-cs"/>
        </a:defRPr>
      </a:lvl4pPr>
      <a:lvl5pPr marL="1543050" indent="-171450" algn="l" defTabSz="685800" rtl="0" eaLnBrk="1" latinLnBrk="0" hangingPunct="1">
        <a:lnSpc>
          <a:spcPct val="120000"/>
        </a:lnSpc>
        <a:spcBef>
          <a:spcPts val="375"/>
        </a:spcBef>
        <a:buSzPct val="125000"/>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6pPr>
      <a:lvl7pPr marL="22288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7pPr>
      <a:lvl8pPr marL="25717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8pPr>
      <a:lvl9pPr marL="29146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hyperlink" Target="https://creativecommons.org/licenses/by-sa/3.0/" TargetMode="External"/><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hyperlink" Target="https://www.geograph.org.uk/photo/871855" TargetMode="External"/><Relationship Id="rId5" Type="http://schemas.openxmlformats.org/officeDocument/2006/relationships/image" Target="../media/image6.jp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jpeg"/><Relationship Id="rId7" Type="http://schemas.openxmlformats.org/officeDocument/2006/relationships/diagramLayout" Target="../diagrams/layout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Data" Target="../diagrams/data1.xml"/><Relationship Id="rId5" Type="http://schemas.openxmlformats.org/officeDocument/2006/relationships/image" Target="../media/image7.png"/><Relationship Id="rId10" Type="http://schemas.microsoft.com/office/2007/relationships/diagramDrawing" Target="../diagrams/drawing1.xml"/><Relationship Id="rId4" Type="http://schemas.openxmlformats.org/officeDocument/2006/relationships/image" Target="../media/image2.png"/><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9.xml"/><Relationship Id="rId5" Type="http://schemas.openxmlformats.org/officeDocument/2006/relationships/image" Target="../media/image8.jp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9.xml"/><Relationship Id="rId5" Type="http://schemas.openxmlformats.org/officeDocument/2006/relationships/image" Target="../media/image11.jp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10.xml"/><Relationship Id="rId1" Type="http://schemas.openxmlformats.org/officeDocument/2006/relationships/slideLayout" Target="../slideLayouts/slideLayout19.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jpeg"/><Relationship Id="rId7" Type="http://schemas.openxmlformats.org/officeDocument/2006/relationships/diagramLayout" Target="../diagrams/layout3.xml"/><Relationship Id="rId2" Type="http://schemas.openxmlformats.org/officeDocument/2006/relationships/notesSlide" Target="../notesSlides/notesSlide11.xml"/><Relationship Id="rId1" Type="http://schemas.openxmlformats.org/officeDocument/2006/relationships/slideLayout" Target="../slideLayouts/slideLayout19.xml"/><Relationship Id="rId6" Type="http://schemas.openxmlformats.org/officeDocument/2006/relationships/diagramData" Target="../diagrams/data3.xml"/><Relationship Id="rId5" Type="http://schemas.openxmlformats.org/officeDocument/2006/relationships/image" Target="../media/image20.jpg"/><Relationship Id="rId10" Type="http://schemas.microsoft.com/office/2007/relationships/diagramDrawing" Target="../diagrams/drawing3.xml"/><Relationship Id="rId4" Type="http://schemas.openxmlformats.org/officeDocument/2006/relationships/image" Target="../media/image2.png"/><Relationship Id="rId9" Type="http://schemas.openxmlformats.org/officeDocument/2006/relationships/diagramColors" Target="../diagrams/colors3.xml"/></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18.xml"/><Relationship Id="rId5" Type="http://schemas.openxmlformats.org/officeDocument/2006/relationships/image" Target="../media/image28.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Shape 57"/>
        <p:cNvGrpSpPr/>
        <p:nvPr/>
      </p:nvGrpSpPr>
      <p:grpSpPr>
        <a:xfrm>
          <a:off x="0" y="0"/>
          <a:ext cx="0" cy="0"/>
          <a:chOff x="0" y="0"/>
          <a:chExt cx="0" cy="0"/>
        </a:xfrm>
      </p:grpSpPr>
      <p:pic>
        <p:nvPicPr>
          <p:cNvPr id="75"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9144002" cy="5143500"/>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77" name="Group 76">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15" y="0"/>
            <a:ext cx="9040414" cy="5143500"/>
            <a:chOff x="-14288" y="0"/>
            <a:chExt cx="12053888" cy="6858001"/>
          </a:xfrm>
        </p:grpSpPr>
        <p:grpSp>
          <p:nvGrpSpPr>
            <p:cNvPr id="78" name="Group 77">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90"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91"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2"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3"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4"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5"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6"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7"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8"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9"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0"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1"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02"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3"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5"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07"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9"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0"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6"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79" name="Group 78">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80"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1"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2"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3"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4"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5"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6"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7"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8"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9"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grpSp>
      <p:sp>
        <p:nvSpPr>
          <p:cNvPr id="59" name="Google Shape;59;p13"/>
          <p:cNvSpPr txBox="1">
            <a:spLocks noGrp="1"/>
          </p:cNvSpPr>
          <p:nvPr>
            <p:ph type="ctrTitle"/>
          </p:nvPr>
        </p:nvSpPr>
        <p:spPr>
          <a:xfrm>
            <a:off x="280988" y="173009"/>
            <a:ext cx="8548686" cy="1108928"/>
          </a:xfrm>
          <a:prstGeom prst="rect">
            <a:avLst/>
          </a:prstGeom>
        </p:spPr>
        <p:txBody>
          <a:bodyPr spcFirstLastPara="1" vert="horz" lIns="91440" tIns="45720" rIns="91440" bIns="45720" rtlCol="0" anchor="ctr" anchorCtr="0">
            <a:normAutofit/>
          </a:bodyPr>
          <a:lstStyle/>
          <a:p>
            <a:pPr marL="0" lvl="0" indent="0" algn="ctr" defTabSz="914400">
              <a:spcAft>
                <a:spcPts val="0"/>
              </a:spcAft>
              <a:buSzPts val="990"/>
            </a:pPr>
            <a:r>
              <a:rPr lang="en-US" b="1" dirty="0" err="1">
                <a:solidFill>
                  <a:srgbClr val="FF0000"/>
                </a:solidFill>
              </a:rPr>
              <a:t>Croeso</a:t>
            </a:r>
            <a:r>
              <a:rPr lang="en-US" b="1" dirty="0">
                <a:solidFill>
                  <a:srgbClr val="FF0000"/>
                </a:solidFill>
              </a:rPr>
              <a:t> Cymru Global</a:t>
            </a:r>
            <a:br>
              <a:rPr lang="en-US" b="1" dirty="0">
                <a:solidFill>
                  <a:srgbClr val="FF0000"/>
                </a:solidFill>
              </a:rPr>
            </a:br>
            <a:r>
              <a:rPr lang="en-US" b="1" dirty="0">
                <a:solidFill>
                  <a:srgbClr val="FF0000"/>
                </a:solidFill>
              </a:rPr>
              <a:t> Wellness &amp; Culture Summit 2025</a:t>
            </a:r>
          </a:p>
        </p:txBody>
      </p:sp>
      <p:pic>
        <p:nvPicPr>
          <p:cNvPr id="58" name="Google Shape;58;p13" descr="A group of women in hats&#10;&#10;AI-generated content may be incorrect."/>
          <p:cNvPicPr preferRelativeResize="0"/>
          <p:nvPr/>
        </p:nvPicPr>
        <p:blipFill>
          <a:blip r:embed="rId5"/>
          <a:srcRect l="12715" r="12718" b="3"/>
          <a:stretch>
            <a:fillRect/>
          </a:stretch>
        </p:blipFill>
        <p:spPr>
          <a:xfrm>
            <a:off x="1585827" y="1362075"/>
            <a:ext cx="5859238" cy="228591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60" name="Google Shape;60;p13"/>
          <p:cNvSpPr txBox="1">
            <a:spLocks noGrp="1"/>
          </p:cNvSpPr>
          <p:nvPr>
            <p:ph type="subTitle" idx="1"/>
          </p:nvPr>
        </p:nvSpPr>
        <p:spPr>
          <a:xfrm>
            <a:off x="1426330" y="3781424"/>
            <a:ext cx="6330630" cy="360247"/>
          </a:xfrm>
          <a:prstGeom prst="rect">
            <a:avLst/>
          </a:prstGeom>
        </p:spPr>
        <p:txBody>
          <a:bodyPr spcFirstLastPara="1" lIns="91425" tIns="91425" rIns="91425" bIns="91425" anchorCtr="0">
            <a:noAutofit/>
          </a:bodyPr>
          <a:lstStyle/>
          <a:p>
            <a:pPr lvl="0" algn="ctr">
              <a:lnSpc>
                <a:spcPct val="100000"/>
              </a:lnSpc>
              <a:spcBef>
                <a:spcPts val="0"/>
              </a:spcBef>
              <a:spcAft>
                <a:spcPts val="600"/>
              </a:spcAft>
            </a:pPr>
            <a:r>
              <a:rPr lang="en-US" sz="1100" dirty="0">
                <a:solidFill>
                  <a:schemeClr val="bg1"/>
                </a:solidFill>
              </a:rPr>
              <a:t>I confirm that I have not presented any AI generated text as my own work. I confirm I have copies of my drafts, notes, and other resources I used before, and after the use of AI tools which I may be asked to provide in evidence. </a:t>
            </a:r>
            <a:endParaRPr lang="en-GB" sz="1100" dirty="0">
              <a:solidFill>
                <a:schemeClr val="bg1"/>
              </a:solidFill>
            </a:endParaRPr>
          </a:p>
          <a:p>
            <a:pPr marL="0" lvl="0" indent="0" algn="ctr" rtl="0">
              <a:lnSpc>
                <a:spcPct val="100000"/>
              </a:lnSpc>
              <a:spcBef>
                <a:spcPts val="0"/>
              </a:spcBef>
              <a:spcAft>
                <a:spcPts val="600"/>
              </a:spcAft>
              <a:buNone/>
            </a:pPr>
            <a:r>
              <a:rPr lang="en-GB" sz="1100" b="1" dirty="0"/>
              <a:t>Module: BMIH6007</a:t>
            </a:r>
          </a:p>
          <a:p>
            <a:pPr marL="0" lvl="0" indent="0" algn="ctr" rtl="0">
              <a:lnSpc>
                <a:spcPct val="100000"/>
              </a:lnSpc>
              <a:spcBef>
                <a:spcPts val="0"/>
              </a:spcBef>
              <a:spcAft>
                <a:spcPts val="600"/>
              </a:spcAft>
              <a:buNone/>
            </a:pPr>
            <a:r>
              <a:rPr lang="en-GB" sz="1100" b="1" dirty="0"/>
              <a:t>Olga Brinza2242685</a:t>
            </a:r>
          </a:p>
        </p:txBody>
      </p:sp>
    </p:spTree>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9"/>
                                        </p:tgtEl>
                                        <p:attrNameLst>
                                          <p:attrName>style.visibility</p:attrName>
                                        </p:attrNameLst>
                                      </p:cBhvr>
                                      <p:to>
                                        <p:strVal val="visible"/>
                                      </p:to>
                                    </p:set>
                                    <p:animEffect transition="in" filter="fade">
                                      <p:cBhvr>
                                        <p:cTn id="7" dur="700"/>
                                        <p:tgtEl>
                                          <p:spTgt spid="59"/>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60">
                                            <p:txEl>
                                              <p:pRg st="0" end="0"/>
                                            </p:txEl>
                                          </p:spTgt>
                                        </p:tgtEl>
                                        <p:attrNameLst>
                                          <p:attrName>style.visibility</p:attrName>
                                        </p:attrNameLst>
                                      </p:cBhvr>
                                      <p:to>
                                        <p:strVal val="visible"/>
                                      </p:to>
                                    </p:set>
                                    <p:animEffect transition="in" filter="fade">
                                      <p:cBhvr>
                                        <p:cTn id="10" dur="700"/>
                                        <p:tgtEl>
                                          <p:spTgt spid="60">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60">
                                            <p:txEl>
                                              <p:pRg st="1" end="1"/>
                                            </p:txEl>
                                          </p:spTgt>
                                        </p:tgtEl>
                                        <p:attrNameLst>
                                          <p:attrName>style.visibility</p:attrName>
                                        </p:attrNameLst>
                                      </p:cBhvr>
                                      <p:to>
                                        <p:strVal val="visible"/>
                                      </p:to>
                                    </p:set>
                                    <p:animEffect transition="in" filter="fade">
                                      <p:cBhvr>
                                        <p:cTn id="15" dur="700"/>
                                        <p:tgtEl>
                                          <p:spTgt spid="60">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60">
                                            <p:txEl>
                                              <p:pRg st="2" end="2"/>
                                            </p:txEl>
                                          </p:spTgt>
                                        </p:tgtEl>
                                        <p:attrNameLst>
                                          <p:attrName>style.visibility</p:attrName>
                                        </p:attrNameLst>
                                      </p:cBhvr>
                                      <p:to>
                                        <p:strVal val="visible"/>
                                      </p:to>
                                    </p:set>
                                    <p:animEffect transition="in" filter="fade">
                                      <p:cBhvr>
                                        <p:cTn id="20" dur="700"/>
                                        <p:tgtEl>
                                          <p:spTgt spid="60">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58"/>
                                        </p:tgtEl>
                                        <p:attrNameLst>
                                          <p:attrName>style.visibility</p:attrName>
                                        </p:attrNameLst>
                                      </p:cBhvr>
                                      <p:to>
                                        <p:strVal val="visible"/>
                                      </p:to>
                                    </p:set>
                                    <p:anim calcmode="lin" valueType="num">
                                      <p:cBhvr>
                                        <p:cTn id="25" dur="1000" fill="hold"/>
                                        <p:tgtEl>
                                          <p:spTgt spid="58"/>
                                        </p:tgtEl>
                                        <p:attrNameLst>
                                          <p:attrName>ppt_w</p:attrName>
                                        </p:attrNameLst>
                                      </p:cBhvr>
                                      <p:tavLst>
                                        <p:tav tm="0">
                                          <p:val>
                                            <p:fltVal val="0"/>
                                          </p:val>
                                        </p:tav>
                                        <p:tav tm="100000">
                                          <p:val>
                                            <p:strVal val="#ppt_w"/>
                                          </p:val>
                                        </p:tav>
                                      </p:tavLst>
                                    </p:anim>
                                    <p:anim calcmode="lin" valueType="num">
                                      <p:cBhvr>
                                        <p:cTn id="26" dur="1000" fill="hold"/>
                                        <p:tgtEl>
                                          <p:spTgt spid="58"/>
                                        </p:tgtEl>
                                        <p:attrNameLst>
                                          <p:attrName>ppt_h</p:attrName>
                                        </p:attrNameLst>
                                      </p:cBhvr>
                                      <p:tavLst>
                                        <p:tav tm="0">
                                          <p:val>
                                            <p:fltVal val="0"/>
                                          </p:val>
                                        </p:tav>
                                        <p:tav tm="100000">
                                          <p:val>
                                            <p:strVal val="#ppt_h"/>
                                          </p:val>
                                        </p:tav>
                                      </p:tavLst>
                                    </p:anim>
                                    <p:anim calcmode="lin" valueType="num">
                                      <p:cBhvr>
                                        <p:cTn id="27" dur="1000" fill="hold"/>
                                        <p:tgtEl>
                                          <p:spTgt spid="58"/>
                                        </p:tgtEl>
                                        <p:attrNameLst>
                                          <p:attrName>style.rotation</p:attrName>
                                        </p:attrNameLst>
                                      </p:cBhvr>
                                      <p:tavLst>
                                        <p:tav tm="0">
                                          <p:val>
                                            <p:fltVal val="90"/>
                                          </p:val>
                                        </p:tav>
                                        <p:tav tm="100000">
                                          <p:val>
                                            <p:fltVal val="0"/>
                                          </p:val>
                                        </p:tav>
                                      </p:tavLst>
                                    </p:anim>
                                    <p:animEffect transition="in" filter="fade">
                                      <p:cBhvr>
                                        <p:cTn id="28" dur="10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 grpId="0"/>
      <p:bldP spid="60"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Shape 64"/>
        <p:cNvGrpSpPr/>
        <p:nvPr/>
      </p:nvGrpSpPr>
      <p:grpSpPr>
        <a:xfrm>
          <a:off x="0" y="0"/>
          <a:ext cx="0" cy="0"/>
          <a:chOff x="0" y="0"/>
          <a:chExt cx="0" cy="0"/>
        </a:xfrm>
      </p:grpSpPr>
      <p:pic>
        <p:nvPicPr>
          <p:cNvPr id="158" name="Picture 2">
            <a:extLst>
              <a:ext uri="{FF2B5EF4-FFF2-40B4-BE49-F238E27FC236}">
                <a16:creationId xmlns:a16="http://schemas.microsoft.com/office/drawing/2014/main" id="{5ACD94DE-DE21-4A9D-8875-A1539BE216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9144002" cy="5143500"/>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60" name="Group 159">
            <a:extLst>
              <a:ext uri="{FF2B5EF4-FFF2-40B4-BE49-F238E27FC236}">
                <a16:creationId xmlns:a16="http://schemas.microsoft.com/office/drawing/2014/main" id="{A8F3053C-AA2D-43E7-9127-59111DE0E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15" y="0"/>
            <a:ext cx="9040414" cy="5143500"/>
            <a:chOff x="-14288" y="0"/>
            <a:chExt cx="12053888" cy="6858001"/>
          </a:xfrm>
        </p:grpSpPr>
        <p:grpSp>
          <p:nvGrpSpPr>
            <p:cNvPr id="161" name="Group 160">
              <a:extLst>
                <a:ext uri="{FF2B5EF4-FFF2-40B4-BE49-F238E27FC236}">
                  <a16:creationId xmlns:a16="http://schemas.microsoft.com/office/drawing/2014/main" id="{159025B1-E34F-4772-B2CC-DA9B705D40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73" name="Rectangle 5">
                <a:extLst>
                  <a:ext uri="{FF2B5EF4-FFF2-40B4-BE49-F238E27FC236}">
                    <a16:creationId xmlns:a16="http://schemas.microsoft.com/office/drawing/2014/main" id="{85E8FDD9-55D5-48E9-BD0F-41FA02C5AD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74" name="Freeform 6">
                <a:extLst>
                  <a:ext uri="{FF2B5EF4-FFF2-40B4-BE49-F238E27FC236}">
                    <a16:creationId xmlns:a16="http://schemas.microsoft.com/office/drawing/2014/main" id="{2C147D99-21B5-462F-B3D9-2D04FC67D8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5" name="Freeform 7">
                <a:extLst>
                  <a:ext uri="{FF2B5EF4-FFF2-40B4-BE49-F238E27FC236}">
                    <a16:creationId xmlns:a16="http://schemas.microsoft.com/office/drawing/2014/main" id="{3A84E48A-5D81-47C8-9B35-7891B51623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6" name="Freeform 8">
                <a:extLst>
                  <a:ext uri="{FF2B5EF4-FFF2-40B4-BE49-F238E27FC236}">
                    <a16:creationId xmlns:a16="http://schemas.microsoft.com/office/drawing/2014/main" id="{A7C08433-35BE-4A5A-9C1F-B37DEB482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7" name="Freeform 9">
                <a:extLst>
                  <a:ext uri="{FF2B5EF4-FFF2-40B4-BE49-F238E27FC236}">
                    <a16:creationId xmlns:a16="http://schemas.microsoft.com/office/drawing/2014/main" id="{D0B8201B-0CB0-4F9E-ACB0-DD75292348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8" name="Freeform 10">
                <a:extLst>
                  <a:ext uri="{FF2B5EF4-FFF2-40B4-BE49-F238E27FC236}">
                    <a16:creationId xmlns:a16="http://schemas.microsoft.com/office/drawing/2014/main" id="{888D2777-7FAE-47C4-9E1A-3C4D015CF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9" name="Freeform 11">
                <a:extLst>
                  <a:ext uri="{FF2B5EF4-FFF2-40B4-BE49-F238E27FC236}">
                    <a16:creationId xmlns:a16="http://schemas.microsoft.com/office/drawing/2014/main" id="{CE168F44-CB11-4900-AC9E-3EBEC8016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0" name="Freeform 12">
                <a:extLst>
                  <a:ext uri="{FF2B5EF4-FFF2-40B4-BE49-F238E27FC236}">
                    <a16:creationId xmlns:a16="http://schemas.microsoft.com/office/drawing/2014/main" id="{A0F39381-D3B3-4EBE-80AB-F3AA4D1889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1" name="Freeform 13">
                <a:extLst>
                  <a:ext uri="{FF2B5EF4-FFF2-40B4-BE49-F238E27FC236}">
                    <a16:creationId xmlns:a16="http://schemas.microsoft.com/office/drawing/2014/main" id="{F8B41A7C-3B6F-4BEF-B1FA-4869947AE7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2" name="Freeform 14">
                <a:extLst>
                  <a:ext uri="{FF2B5EF4-FFF2-40B4-BE49-F238E27FC236}">
                    <a16:creationId xmlns:a16="http://schemas.microsoft.com/office/drawing/2014/main" id="{9A08FB39-6EFB-4948-88F2-6EB113F10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3" name="Freeform 15">
                <a:extLst>
                  <a:ext uri="{FF2B5EF4-FFF2-40B4-BE49-F238E27FC236}">
                    <a16:creationId xmlns:a16="http://schemas.microsoft.com/office/drawing/2014/main" id="{32489CF5-34F9-4676-8FC8-EA47623A9F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4" name="Line 16">
                <a:extLst>
                  <a:ext uri="{FF2B5EF4-FFF2-40B4-BE49-F238E27FC236}">
                    <a16:creationId xmlns:a16="http://schemas.microsoft.com/office/drawing/2014/main" id="{6E6A81FE-6687-4E45-86EE-506158CFC01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85" name="Freeform 17">
                <a:extLst>
                  <a:ext uri="{FF2B5EF4-FFF2-40B4-BE49-F238E27FC236}">
                    <a16:creationId xmlns:a16="http://schemas.microsoft.com/office/drawing/2014/main" id="{085F56DC-138C-4970-A499-1F8C4FBAD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6" name="Freeform 18">
                <a:extLst>
                  <a:ext uri="{FF2B5EF4-FFF2-40B4-BE49-F238E27FC236}">
                    <a16:creationId xmlns:a16="http://schemas.microsoft.com/office/drawing/2014/main" id="{2241CFC6-2DD5-4908-95FF-C76F3F432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7" name="Freeform 19">
                <a:extLst>
                  <a:ext uri="{FF2B5EF4-FFF2-40B4-BE49-F238E27FC236}">
                    <a16:creationId xmlns:a16="http://schemas.microsoft.com/office/drawing/2014/main" id="{EAE9ABAC-3BE1-44E6-A764-8B7884E83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8" name="Freeform 20">
                <a:extLst>
                  <a:ext uri="{FF2B5EF4-FFF2-40B4-BE49-F238E27FC236}">
                    <a16:creationId xmlns:a16="http://schemas.microsoft.com/office/drawing/2014/main" id="{39874D11-3018-499B-BD78-11BB954BDF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89" name="Rectangle 21">
                <a:extLst>
                  <a:ext uri="{FF2B5EF4-FFF2-40B4-BE49-F238E27FC236}">
                    <a16:creationId xmlns:a16="http://schemas.microsoft.com/office/drawing/2014/main" id="{9D4461D3-04C7-495D-BA09-8D5311E9DA7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190" name="Freeform 22">
                <a:extLst>
                  <a:ext uri="{FF2B5EF4-FFF2-40B4-BE49-F238E27FC236}">
                    <a16:creationId xmlns:a16="http://schemas.microsoft.com/office/drawing/2014/main" id="{BF405972-B14C-45E8-9F0C-E2F11F1CF0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1" name="Freeform 23">
                <a:extLst>
                  <a:ext uri="{FF2B5EF4-FFF2-40B4-BE49-F238E27FC236}">
                    <a16:creationId xmlns:a16="http://schemas.microsoft.com/office/drawing/2014/main" id="{D7939026-A689-46F4-97AC-5F68665D7D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2" name="Freeform 24">
                <a:extLst>
                  <a:ext uri="{FF2B5EF4-FFF2-40B4-BE49-F238E27FC236}">
                    <a16:creationId xmlns:a16="http://schemas.microsoft.com/office/drawing/2014/main" id="{8AD9F31C-5CF7-45EE-907A-3074488127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3" name="Freeform 25">
                <a:extLst>
                  <a:ext uri="{FF2B5EF4-FFF2-40B4-BE49-F238E27FC236}">
                    <a16:creationId xmlns:a16="http://schemas.microsoft.com/office/drawing/2014/main" id="{93412351-62FA-4EF3-8FE2-4CDD8397B9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4" name="Freeform 26">
                <a:extLst>
                  <a:ext uri="{FF2B5EF4-FFF2-40B4-BE49-F238E27FC236}">
                    <a16:creationId xmlns:a16="http://schemas.microsoft.com/office/drawing/2014/main" id="{84A81491-A1EB-46E3-9E73-11B93428C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5" name="Freeform 27">
                <a:extLst>
                  <a:ext uri="{FF2B5EF4-FFF2-40B4-BE49-F238E27FC236}">
                    <a16:creationId xmlns:a16="http://schemas.microsoft.com/office/drawing/2014/main" id="{E7727744-4F0E-4AA2-97BC-0C44AB354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6" name="Freeform 28">
                <a:extLst>
                  <a:ext uri="{FF2B5EF4-FFF2-40B4-BE49-F238E27FC236}">
                    <a16:creationId xmlns:a16="http://schemas.microsoft.com/office/drawing/2014/main" id="{4575AD90-731F-4996-AA04-86E5EC8CBE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7" name="Freeform 29">
                <a:extLst>
                  <a:ext uri="{FF2B5EF4-FFF2-40B4-BE49-F238E27FC236}">
                    <a16:creationId xmlns:a16="http://schemas.microsoft.com/office/drawing/2014/main" id="{231A78D3-96D9-4A22-BC29-8274B016C0C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8" name="Freeform 30">
                <a:extLst>
                  <a:ext uri="{FF2B5EF4-FFF2-40B4-BE49-F238E27FC236}">
                    <a16:creationId xmlns:a16="http://schemas.microsoft.com/office/drawing/2014/main" id="{DFF31CA2-144E-493E-A135-83B83452A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99" name="Freeform 31">
                <a:extLst>
                  <a:ext uri="{FF2B5EF4-FFF2-40B4-BE49-F238E27FC236}">
                    <a16:creationId xmlns:a16="http://schemas.microsoft.com/office/drawing/2014/main" id="{C1ED7F8F-8F7D-4634-8EF1-3DC871518A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grpSp>
          <p:nvGrpSpPr>
            <p:cNvPr id="162" name="Group 161">
              <a:extLst>
                <a:ext uri="{FF2B5EF4-FFF2-40B4-BE49-F238E27FC236}">
                  <a16:creationId xmlns:a16="http://schemas.microsoft.com/office/drawing/2014/main" id="{C51DBAB3-1986-470D-B778-24F7953C79C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63" name="Freeform 32">
                <a:extLst>
                  <a:ext uri="{FF2B5EF4-FFF2-40B4-BE49-F238E27FC236}">
                    <a16:creationId xmlns:a16="http://schemas.microsoft.com/office/drawing/2014/main" id="{921E27E2-FB87-421E-898F-0AD31CBC4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4" name="Freeform 33">
                <a:extLst>
                  <a:ext uri="{FF2B5EF4-FFF2-40B4-BE49-F238E27FC236}">
                    <a16:creationId xmlns:a16="http://schemas.microsoft.com/office/drawing/2014/main" id="{C9479707-E515-4B3C-9493-72190DDB2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5" name="Freeform 34">
                <a:extLst>
                  <a:ext uri="{FF2B5EF4-FFF2-40B4-BE49-F238E27FC236}">
                    <a16:creationId xmlns:a16="http://schemas.microsoft.com/office/drawing/2014/main" id="{9FF90DFA-7702-4558-8B3D-756D81D85A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6" name="Freeform 35">
                <a:extLst>
                  <a:ext uri="{FF2B5EF4-FFF2-40B4-BE49-F238E27FC236}">
                    <a16:creationId xmlns:a16="http://schemas.microsoft.com/office/drawing/2014/main" id="{558A4777-3BE1-4000-9CB4-73048552F5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7" name="Freeform 36">
                <a:extLst>
                  <a:ext uri="{FF2B5EF4-FFF2-40B4-BE49-F238E27FC236}">
                    <a16:creationId xmlns:a16="http://schemas.microsoft.com/office/drawing/2014/main" id="{2A041A71-3C90-472C-AC37-21EFE0786D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8" name="Freeform 37">
                <a:extLst>
                  <a:ext uri="{FF2B5EF4-FFF2-40B4-BE49-F238E27FC236}">
                    <a16:creationId xmlns:a16="http://schemas.microsoft.com/office/drawing/2014/main" id="{8FC1DCF1-A0C3-4803-9B5B-29A6C245A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69" name="Freeform 38">
                <a:extLst>
                  <a:ext uri="{FF2B5EF4-FFF2-40B4-BE49-F238E27FC236}">
                    <a16:creationId xmlns:a16="http://schemas.microsoft.com/office/drawing/2014/main" id="{71612D3E-4DBC-49B9-86B5-FCD82B1B1E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0" name="Freeform 39">
                <a:extLst>
                  <a:ext uri="{FF2B5EF4-FFF2-40B4-BE49-F238E27FC236}">
                    <a16:creationId xmlns:a16="http://schemas.microsoft.com/office/drawing/2014/main" id="{CB1CF104-08B0-46F6-ABBF-649AC5A702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1" name="Freeform 40">
                <a:extLst>
                  <a:ext uri="{FF2B5EF4-FFF2-40B4-BE49-F238E27FC236}">
                    <a16:creationId xmlns:a16="http://schemas.microsoft.com/office/drawing/2014/main" id="{FCE7D9F8-F405-4677-A45F-EDBB7F1685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172" name="Rectangle 41">
                <a:extLst>
                  <a:ext uri="{FF2B5EF4-FFF2-40B4-BE49-F238E27FC236}">
                    <a16:creationId xmlns:a16="http://schemas.microsoft.com/office/drawing/2014/main" id="{7347872F-3F7B-4ADF-BC95-429727E82D1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grpSp>
      </p:grpSp>
      <p:grpSp>
        <p:nvGrpSpPr>
          <p:cNvPr id="201" name="Group 200">
            <a:extLst>
              <a:ext uri="{FF2B5EF4-FFF2-40B4-BE49-F238E27FC236}">
                <a16:creationId xmlns:a16="http://schemas.microsoft.com/office/drawing/2014/main" id="{FB1C6FC3-0FE6-4434-9E4B-EAFBA0A70C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2" cy="5143500"/>
            <a:chOff x="0" y="-1"/>
            <a:chExt cx="12192003" cy="6858001"/>
          </a:xfrm>
        </p:grpSpPr>
        <p:sp useBgFill="1">
          <p:nvSpPr>
            <p:cNvPr id="202" name="Rectangle 201">
              <a:extLst>
                <a:ext uri="{FF2B5EF4-FFF2-40B4-BE49-F238E27FC236}">
                  <a16:creationId xmlns:a16="http://schemas.microsoft.com/office/drawing/2014/main" id="{9156B579-F859-47C9-8CE6-6AA5A6D28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3" name="Picture 2">
              <a:extLst>
                <a:ext uri="{FF2B5EF4-FFF2-40B4-BE49-F238E27FC236}">
                  <a16:creationId xmlns:a16="http://schemas.microsoft.com/office/drawing/2014/main" id="{5D373606-D644-43C0-8B02-C662AABC3922}"/>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grpSp>
        <p:nvGrpSpPr>
          <p:cNvPr id="205" name="Group 204">
            <a:extLst>
              <a:ext uri="{FF2B5EF4-FFF2-40B4-BE49-F238E27FC236}">
                <a16:creationId xmlns:a16="http://schemas.microsoft.com/office/drawing/2014/main" id="{ACF91339-3F26-4B01-8848-0F6E5575A6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575848" y="0"/>
            <a:ext cx="1728807" cy="5143499"/>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206" name="Rectangle 5">
              <a:extLst>
                <a:ext uri="{FF2B5EF4-FFF2-40B4-BE49-F238E27FC236}">
                  <a16:creationId xmlns:a16="http://schemas.microsoft.com/office/drawing/2014/main" id="{427B1D67-3EFB-4795-BC0A-61BC061C23C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07" name="Freeform 6">
              <a:extLst>
                <a:ext uri="{FF2B5EF4-FFF2-40B4-BE49-F238E27FC236}">
                  <a16:creationId xmlns:a16="http://schemas.microsoft.com/office/drawing/2014/main" id="{7571FBAA-7DDE-485C-BF13-85E6632D78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8" name="Freeform 7">
              <a:extLst>
                <a:ext uri="{FF2B5EF4-FFF2-40B4-BE49-F238E27FC236}">
                  <a16:creationId xmlns:a16="http://schemas.microsoft.com/office/drawing/2014/main" id="{2C3516AC-3270-4ABA-A2BC-E8F32B8A9D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09" name="Rectangle 8">
              <a:extLst>
                <a:ext uri="{FF2B5EF4-FFF2-40B4-BE49-F238E27FC236}">
                  <a16:creationId xmlns:a16="http://schemas.microsoft.com/office/drawing/2014/main" id="{F5FA18A4-61A5-473D-AEC7-9E909F8CFC9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10" name="Freeform 9">
              <a:extLst>
                <a:ext uri="{FF2B5EF4-FFF2-40B4-BE49-F238E27FC236}">
                  <a16:creationId xmlns:a16="http://schemas.microsoft.com/office/drawing/2014/main" id="{C22DBFE3-3815-4E85-8A6B-9A07712234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1" name="Freeform 10">
              <a:extLst>
                <a:ext uri="{FF2B5EF4-FFF2-40B4-BE49-F238E27FC236}">
                  <a16:creationId xmlns:a16="http://schemas.microsoft.com/office/drawing/2014/main" id="{B2F02F6C-35B9-40A1-ADD1-036A80BCF0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2" name="Freeform 11">
              <a:extLst>
                <a:ext uri="{FF2B5EF4-FFF2-40B4-BE49-F238E27FC236}">
                  <a16:creationId xmlns:a16="http://schemas.microsoft.com/office/drawing/2014/main" id="{B5C332AB-BA01-4BBD-A363-4F5835545C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3" name="Freeform 12">
              <a:extLst>
                <a:ext uri="{FF2B5EF4-FFF2-40B4-BE49-F238E27FC236}">
                  <a16:creationId xmlns:a16="http://schemas.microsoft.com/office/drawing/2014/main" id="{6E313214-2528-4C88-8226-BB2A2E1335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4" name="Freeform 13">
              <a:extLst>
                <a:ext uri="{FF2B5EF4-FFF2-40B4-BE49-F238E27FC236}">
                  <a16:creationId xmlns:a16="http://schemas.microsoft.com/office/drawing/2014/main" id="{DF892018-DF6D-48D5-8AB7-5957595B55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5" name="Freeform 14">
              <a:extLst>
                <a:ext uri="{FF2B5EF4-FFF2-40B4-BE49-F238E27FC236}">
                  <a16:creationId xmlns:a16="http://schemas.microsoft.com/office/drawing/2014/main" id="{93A850A7-4500-4CC7-A5FD-A1FA7993EB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6" name="Freeform 15">
              <a:extLst>
                <a:ext uri="{FF2B5EF4-FFF2-40B4-BE49-F238E27FC236}">
                  <a16:creationId xmlns:a16="http://schemas.microsoft.com/office/drawing/2014/main" id="{FACAA825-3475-43C7-ADCE-DB6FAADA57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7" name="Freeform 16">
              <a:extLst>
                <a:ext uri="{FF2B5EF4-FFF2-40B4-BE49-F238E27FC236}">
                  <a16:creationId xmlns:a16="http://schemas.microsoft.com/office/drawing/2014/main" id="{00451685-350B-4B89-A512-13A23216BA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8" name="Freeform 17">
              <a:extLst>
                <a:ext uri="{FF2B5EF4-FFF2-40B4-BE49-F238E27FC236}">
                  <a16:creationId xmlns:a16="http://schemas.microsoft.com/office/drawing/2014/main" id="{04A404C7-A995-4BE4-8673-CA014AE11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19" name="Freeform 18">
              <a:extLst>
                <a:ext uri="{FF2B5EF4-FFF2-40B4-BE49-F238E27FC236}">
                  <a16:creationId xmlns:a16="http://schemas.microsoft.com/office/drawing/2014/main" id="{0E534A8D-4535-4FED-B9CD-C0F0D6AF32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0" name="Freeform 19">
              <a:extLst>
                <a:ext uri="{FF2B5EF4-FFF2-40B4-BE49-F238E27FC236}">
                  <a16:creationId xmlns:a16="http://schemas.microsoft.com/office/drawing/2014/main" id="{F0A1DEDA-0C4E-4927-BFAF-02516CF53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1" name="Freeform 20">
              <a:extLst>
                <a:ext uri="{FF2B5EF4-FFF2-40B4-BE49-F238E27FC236}">
                  <a16:creationId xmlns:a16="http://schemas.microsoft.com/office/drawing/2014/main" id="{B21E2F8B-1724-4328-B646-445DE4F1F0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2" name="Freeform 21">
              <a:extLst>
                <a:ext uri="{FF2B5EF4-FFF2-40B4-BE49-F238E27FC236}">
                  <a16:creationId xmlns:a16="http://schemas.microsoft.com/office/drawing/2014/main" id="{808DAA0B-E999-4DEC-BE7C-3F412C332D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3" name="Freeform 22">
              <a:extLst>
                <a:ext uri="{FF2B5EF4-FFF2-40B4-BE49-F238E27FC236}">
                  <a16:creationId xmlns:a16="http://schemas.microsoft.com/office/drawing/2014/main" id="{EBCE22A2-2EE0-4E15-8505-600937FEE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4" name="Freeform 23">
              <a:extLst>
                <a:ext uri="{FF2B5EF4-FFF2-40B4-BE49-F238E27FC236}">
                  <a16:creationId xmlns:a16="http://schemas.microsoft.com/office/drawing/2014/main" id="{4D772DD9-073C-47A0-ADB9-7D2CFAECFC0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5" name="Freeform 24">
              <a:extLst>
                <a:ext uri="{FF2B5EF4-FFF2-40B4-BE49-F238E27FC236}">
                  <a16:creationId xmlns:a16="http://schemas.microsoft.com/office/drawing/2014/main" id="{5C0B35F2-7DE3-4A0C-8C50-DA08120AB9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6" name="Freeform 25">
              <a:extLst>
                <a:ext uri="{FF2B5EF4-FFF2-40B4-BE49-F238E27FC236}">
                  <a16:creationId xmlns:a16="http://schemas.microsoft.com/office/drawing/2014/main" id="{F14C7442-00C7-49C1-AE8A-A719816AD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7" name="Freeform 26">
              <a:extLst>
                <a:ext uri="{FF2B5EF4-FFF2-40B4-BE49-F238E27FC236}">
                  <a16:creationId xmlns:a16="http://schemas.microsoft.com/office/drawing/2014/main" id="{7CA8A798-2044-4FD0-8CBC-178C1BD8C3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8" name="Freeform 27">
              <a:extLst>
                <a:ext uri="{FF2B5EF4-FFF2-40B4-BE49-F238E27FC236}">
                  <a16:creationId xmlns:a16="http://schemas.microsoft.com/office/drawing/2014/main" id="{6F446AA7-D2E4-4DF2-BB12-AD2DCC8E4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29" name="Freeform 28">
              <a:extLst>
                <a:ext uri="{FF2B5EF4-FFF2-40B4-BE49-F238E27FC236}">
                  <a16:creationId xmlns:a16="http://schemas.microsoft.com/office/drawing/2014/main" id="{C00BD973-DDA6-4969-BFBC-2910297E24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0" name="Freeform 29">
              <a:extLst>
                <a:ext uri="{FF2B5EF4-FFF2-40B4-BE49-F238E27FC236}">
                  <a16:creationId xmlns:a16="http://schemas.microsoft.com/office/drawing/2014/main" id="{05C12429-8F61-4D99-8793-3146BA57C2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1" name="Freeform 30">
              <a:extLst>
                <a:ext uri="{FF2B5EF4-FFF2-40B4-BE49-F238E27FC236}">
                  <a16:creationId xmlns:a16="http://schemas.microsoft.com/office/drawing/2014/main" id="{E461EF39-CD5C-4EB8-8D62-9E14932E613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2" name="Freeform 31">
              <a:extLst>
                <a:ext uri="{FF2B5EF4-FFF2-40B4-BE49-F238E27FC236}">
                  <a16:creationId xmlns:a16="http://schemas.microsoft.com/office/drawing/2014/main" id="{93938A9D-031B-498C-AEE7-3D4A64AAD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3" name="Freeform 32">
              <a:extLst>
                <a:ext uri="{FF2B5EF4-FFF2-40B4-BE49-F238E27FC236}">
                  <a16:creationId xmlns:a16="http://schemas.microsoft.com/office/drawing/2014/main" id="{3765635E-E9CA-438E-9AA1-5D5EFD497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4" name="Rectangle 33">
              <a:extLst>
                <a:ext uri="{FF2B5EF4-FFF2-40B4-BE49-F238E27FC236}">
                  <a16:creationId xmlns:a16="http://schemas.microsoft.com/office/drawing/2014/main" id="{21546E38-8BDD-49C3-B3AD-D4933FCBC31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35" name="Freeform 34">
              <a:extLst>
                <a:ext uri="{FF2B5EF4-FFF2-40B4-BE49-F238E27FC236}">
                  <a16:creationId xmlns:a16="http://schemas.microsoft.com/office/drawing/2014/main" id="{6D89E49E-3AB6-4DC0-91E7-92EF1C6A87C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6" name="Freeform 35">
              <a:extLst>
                <a:ext uri="{FF2B5EF4-FFF2-40B4-BE49-F238E27FC236}">
                  <a16:creationId xmlns:a16="http://schemas.microsoft.com/office/drawing/2014/main" id="{D1303FFC-7F2E-462B-B11D-86F3D81BF5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7" name="Freeform 36">
              <a:extLst>
                <a:ext uri="{FF2B5EF4-FFF2-40B4-BE49-F238E27FC236}">
                  <a16:creationId xmlns:a16="http://schemas.microsoft.com/office/drawing/2014/main" id="{DE25E1F8-55DE-4DC5-81A4-37DA75E4E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8" name="Freeform 37">
              <a:extLst>
                <a:ext uri="{FF2B5EF4-FFF2-40B4-BE49-F238E27FC236}">
                  <a16:creationId xmlns:a16="http://schemas.microsoft.com/office/drawing/2014/main" id="{8CDED82A-A993-4523-9441-FCF49CB5D1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39" name="Freeform 38">
              <a:extLst>
                <a:ext uri="{FF2B5EF4-FFF2-40B4-BE49-F238E27FC236}">
                  <a16:creationId xmlns:a16="http://schemas.microsoft.com/office/drawing/2014/main" id="{C1AFE111-B375-493C-A21D-134FCBDBC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0" name="Freeform 39">
              <a:extLst>
                <a:ext uri="{FF2B5EF4-FFF2-40B4-BE49-F238E27FC236}">
                  <a16:creationId xmlns:a16="http://schemas.microsoft.com/office/drawing/2014/main" id="{037BF4E5-6D6E-482A-A24A-E320E1D0E1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1" name="Freeform 40">
              <a:extLst>
                <a:ext uri="{FF2B5EF4-FFF2-40B4-BE49-F238E27FC236}">
                  <a16:creationId xmlns:a16="http://schemas.microsoft.com/office/drawing/2014/main" id="{38214D87-DD5D-4691-BF55-F270727018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2" name="Freeform 41">
              <a:extLst>
                <a:ext uri="{FF2B5EF4-FFF2-40B4-BE49-F238E27FC236}">
                  <a16:creationId xmlns:a16="http://schemas.microsoft.com/office/drawing/2014/main" id="{6D3FBDE6-C313-4C44-B971-B34635468D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3" name="Freeform 42">
              <a:extLst>
                <a:ext uri="{FF2B5EF4-FFF2-40B4-BE49-F238E27FC236}">
                  <a16:creationId xmlns:a16="http://schemas.microsoft.com/office/drawing/2014/main" id="{F528E702-4734-4CAB-97C7-737D868F5A6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4" name="Freeform 43">
              <a:extLst>
                <a:ext uri="{FF2B5EF4-FFF2-40B4-BE49-F238E27FC236}">
                  <a16:creationId xmlns:a16="http://schemas.microsoft.com/office/drawing/2014/main" id="{88136305-A716-46EA-A45F-7787C694F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5" name="Freeform 44">
              <a:extLst>
                <a:ext uri="{FF2B5EF4-FFF2-40B4-BE49-F238E27FC236}">
                  <a16:creationId xmlns:a16="http://schemas.microsoft.com/office/drawing/2014/main" id="{4187204B-C8DD-44A6-AC1A-F21D18F669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6" name="Rectangle 45">
              <a:extLst>
                <a:ext uri="{FF2B5EF4-FFF2-40B4-BE49-F238E27FC236}">
                  <a16:creationId xmlns:a16="http://schemas.microsoft.com/office/drawing/2014/main" id="{6DD06B75-D598-40D9-B8BF-9721316E709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GB"/>
            </a:p>
          </p:txBody>
        </p:sp>
        <p:sp>
          <p:nvSpPr>
            <p:cNvPr id="247" name="Freeform 46">
              <a:extLst>
                <a:ext uri="{FF2B5EF4-FFF2-40B4-BE49-F238E27FC236}">
                  <a16:creationId xmlns:a16="http://schemas.microsoft.com/office/drawing/2014/main" id="{E8D513EA-D2F2-4B72-8C9F-0F2ADA5230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8" name="Freeform 47">
              <a:extLst>
                <a:ext uri="{FF2B5EF4-FFF2-40B4-BE49-F238E27FC236}">
                  <a16:creationId xmlns:a16="http://schemas.microsoft.com/office/drawing/2014/main" id="{0D147329-C850-46D8-9986-D14AC9140E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49" name="Freeform 48">
              <a:extLst>
                <a:ext uri="{FF2B5EF4-FFF2-40B4-BE49-F238E27FC236}">
                  <a16:creationId xmlns:a16="http://schemas.microsoft.com/office/drawing/2014/main" id="{5573F0D3-BA73-4060-8D3B-07BEC55F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0" name="Freeform 49">
              <a:extLst>
                <a:ext uri="{FF2B5EF4-FFF2-40B4-BE49-F238E27FC236}">
                  <a16:creationId xmlns:a16="http://schemas.microsoft.com/office/drawing/2014/main" id="{5323672F-2475-40AC-8C0F-6CD7324B39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1" name="Freeform 50">
              <a:extLst>
                <a:ext uri="{FF2B5EF4-FFF2-40B4-BE49-F238E27FC236}">
                  <a16:creationId xmlns:a16="http://schemas.microsoft.com/office/drawing/2014/main" id="{7B0EF5E8-887B-446C-9459-0707ECE3D9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2" name="Freeform 51">
              <a:extLst>
                <a:ext uri="{FF2B5EF4-FFF2-40B4-BE49-F238E27FC236}">
                  <a16:creationId xmlns:a16="http://schemas.microsoft.com/office/drawing/2014/main" id="{29BE4652-0F1E-4519-8787-62EBB3D87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3" name="Freeform 52">
              <a:extLst>
                <a:ext uri="{FF2B5EF4-FFF2-40B4-BE49-F238E27FC236}">
                  <a16:creationId xmlns:a16="http://schemas.microsoft.com/office/drawing/2014/main" id="{4A268FBD-6879-416B-8AB0-73BF73637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4" name="Freeform 53">
              <a:extLst>
                <a:ext uri="{FF2B5EF4-FFF2-40B4-BE49-F238E27FC236}">
                  <a16:creationId xmlns:a16="http://schemas.microsoft.com/office/drawing/2014/main" id="{3D986CF2-B129-4550-A27B-8C82C9CAC9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5" name="Freeform 54">
              <a:extLst>
                <a:ext uri="{FF2B5EF4-FFF2-40B4-BE49-F238E27FC236}">
                  <a16:creationId xmlns:a16="http://schemas.microsoft.com/office/drawing/2014/main" id="{E340F934-32AF-4C03-9AFD-1D54DF4C14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6" name="Freeform 55">
              <a:extLst>
                <a:ext uri="{FF2B5EF4-FFF2-40B4-BE49-F238E27FC236}">
                  <a16:creationId xmlns:a16="http://schemas.microsoft.com/office/drawing/2014/main" id="{0D58128A-77AD-4168-874A-4CADD56CC6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7" name="Freeform 56">
              <a:extLst>
                <a:ext uri="{FF2B5EF4-FFF2-40B4-BE49-F238E27FC236}">
                  <a16:creationId xmlns:a16="http://schemas.microsoft.com/office/drawing/2014/main" id="{1AA9BAAA-B13C-4A0A-BDED-AF91E06151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8" name="Freeform 57">
              <a:extLst>
                <a:ext uri="{FF2B5EF4-FFF2-40B4-BE49-F238E27FC236}">
                  <a16:creationId xmlns:a16="http://schemas.microsoft.com/office/drawing/2014/main" id="{9FC52BEC-DF15-46FD-9B22-B3CF0A3F6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sp>
          <p:nvSpPr>
            <p:cNvPr id="259" name="Freeform 58">
              <a:extLst>
                <a:ext uri="{FF2B5EF4-FFF2-40B4-BE49-F238E27FC236}">
                  <a16:creationId xmlns:a16="http://schemas.microsoft.com/office/drawing/2014/main" id="{95ACC0BA-E65B-447A-B0FE-80BCFF4C3C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GB"/>
            </a:p>
          </p:txBody>
        </p:sp>
      </p:grpSp>
      <p:sp>
        <p:nvSpPr>
          <p:cNvPr id="65" name="Google Shape;65;p14"/>
          <p:cNvSpPr txBox="1">
            <a:spLocks noGrp="1"/>
          </p:cNvSpPr>
          <p:nvPr>
            <p:ph type="title"/>
          </p:nvPr>
        </p:nvSpPr>
        <p:spPr>
          <a:xfrm>
            <a:off x="5764722" y="153112"/>
            <a:ext cx="3242306" cy="674373"/>
          </a:xfrm>
        </p:spPr>
        <p:txBody>
          <a:bodyPr spcFirstLastPara="1" vert="horz" lIns="91440" tIns="45720" rIns="91440" bIns="45720" rtlCol="0" anchor="ctr" anchorCtr="0">
            <a:normAutofit/>
          </a:bodyPr>
          <a:lstStyle/>
          <a:p>
            <a:pPr marL="0" lvl="0" indent="0" algn="ctr" defTabSz="914400">
              <a:spcBef>
                <a:spcPct val="0"/>
              </a:spcBef>
              <a:spcAft>
                <a:spcPts val="0"/>
              </a:spcAft>
            </a:pPr>
            <a:r>
              <a:rPr lang="en-US" sz="2200" b="1" dirty="0">
                <a:solidFill>
                  <a:schemeClr val="tx1"/>
                </a:solidFill>
                <a:latin typeface="+mj-lt"/>
                <a:ea typeface="+mj-ea"/>
                <a:cs typeface="+mj-cs"/>
              </a:rPr>
              <a:t>INTRODUCTION</a:t>
            </a:r>
          </a:p>
        </p:txBody>
      </p:sp>
      <p:pic>
        <p:nvPicPr>
          <p:cNvPr id="67" name="Google Shape;67;p14"/>
          <p:cNvPicPr preferRelativeResize="0"/>
          <p:nvPr/>
        </p:nvPicPr>
        <p:blipFill>
          <a:blip r:embed="rId5"/>
          <a:srcRect t="17619" r="-2" b="21921"/>
          <a:stretch>
            <a:fillRect/>
          </a:stretch>
        </p:blipFill>
        <p:spPr>
          <a:xfrm>
            <a:off x="-4197" y="10"/>
            <a:ext cx="5668905" cy="2570550"/>
          </a:xfrm>
          <a:custGeom>
            <a:avLst/>
            <a:gdLst/>
            <a:ahLst/>
            <a:cxnLst/>
            <a:rect l="l" t="t" r="r" b="b"/>
            <a:pathLst>
              <a:path w="7558541" h="3427413">
                <a:moveTo>
                  <a:pt x="0" y="0"/>
                </a:moveTo>
                <a:lnTo>
                  <a:pt x="7558541" y="0"/>
                </a:lnTo>
                <a:lnTo>
                  <a:pt x="7558541" y="3427413"/>
                </a:lnTo>
                <a:lnTo>
                  <a:pt x="0" y="3427413"/>
                </a:lnTo>
                <a:close/>
              </a:path>
            </a:pathLst>
          </a:custGeom>
          <a:noFill/>
        </p:spPr>
      </p:pic>
      <p:pic>
        <p:nvPicPr>
          <p:cNvPr id="5" name="Picture 4" descr="A waterfall in a forest&#10;&#10;AI-generated content may be incorrect.">
            <a:extLst>
              <a:ext uri="{FF2B5EF4-FFF2-40B4-BE49-F238E27FC236}">
                <a16:creationId xmlns:a16="http://schemas.microsoft.com/office/drawing/2014/main" id="{E214723A-A72C-6182-41C5-15786D4B73C8}"/>
              </a:ext>
            </a:extLst>
          </p:cNvPr>
          <p:cNvPicPr>
            <a:picLocks noChangeAspect="1"/>
          </p:cNvPicPr>
          <p:nvPr/>
        </p:nvPicPr>
        <p:blipFill>
          <a:blip r:embed="rId6"/>
          <a:srcRect t="9773" r="-2" b="22230"/>
          <a:stretch>
            <a:fillRect/>
          </a:stretch>
        </p:blipFill>
        <p:spPr>
          <a:xfrm>
            <a:off x="-4197" y="2570560"/>
            <a:ext cx="5668905" cy="2572940"/>
          </a:xfrm>
          <a:custGeom>
            <a:avLst/>
            <a:gdLst/>
            <a:ahLst/>
            <a:cxnLst/>
            <a:rect l="l" t="t" r="r" b="b"/>
            <a:pathLst>
              <a:path w="7558541" h="3430587">
                <a:moveTo>
                  <a:pt x="0" y="0"/>
                </a:moveTo>
                <a:lnTo>
                  <a:pt x="7558541" y="0"/>
                </a:lnTo>
                <a:lnTo>
                  <a:pt x="7558541" y="3430587"/>
                </a:lnTo>
                <a:lnTo>
                  <a:pt x="0" y="3430587"/>
                </a:lnTo>
                <a:close/>
              </a:path>
            </a:pathLst>
          </a:custGeom>
        </p:spPr>
      </p:pic>
      <p:sp>
        <p:nvSpPr>
          <p:cNvPr id="66" name="Google Shape;66;p14"/>
          <p:cNvSpPr txBox="1">
            <a:spLocks noGrp="1"/>
          </p:cNvSpPr>
          <p:nvPr>
            <p:ph type="body" idx="4294967295"/>
          </p:nvPr>
        </p:nvSpPr>
        <p:spPr>
          <a:xfrm>
            <a:off x="5711143" y="677467"/>
            <a:ext cx="3391702" cy="4319584"/>
          </a:xfrm>
        </p:spPr>
        <p:txBody>
          <a:bodyPr spcFirstLastPara="1" vert="horz" lIns="91440" tIns="45720" rIns="91440" bIns="45720" rtlCol="0" anchorCtr="0">
            <a:normAutofit/>
          </a:bodyPr>
          <a:lstStyle/>
          <a:p>
            <a:pPr marL="457200" lvl="0" indent="-228600" defTabSz="914400">
              <a:lnSpc>
                <a:spcPct val="110000"/>
              </a:lnSpc>
              <a:spcAft>
                <a:spcPts val="600"/>
              </a:spcAft>
            </a:pPr>
            <a:r>
              <a:rPr lang="en-US" sz="1400" b="1" i="0" u="none" strike="noStrike" dirty="0">
                <a:solidFill>
                  <a:srgbClr val="FFFF00"/>
                </a:solidFill>
              </a:rPr>
              <a:t>The event is  named </a:t>
            </a:r>
            <a:r>
              <a:rPr lang="en-US" sz="1400" b="1" i="0" u="none" strike="noStrike" dirty="0" err="1">
                <a:solidFill>
                  <a:srgbClr val="FFFF00"/>
                </a:solidFill>
              </a:rPr>
              <a:t>Croeso</a:t>
            </a:r>
            <a:r>
              <a:rPr lang="en-US" sz="1400" b="1" i="0" u="none" strike="noStrike" dirty="0">
                <a:solidFill>
                  <a:srgbClr val="FFFF00"/>
                </a:solidFill>
              </a:rPr>
              <a:t> Cymru Global Wellness &amp; Culture Summit 2025, and has been </a:t>
            </a:r>
            <a:r>
              <a:rPr lang="en-US" sz="1400" b="1" i="0" u="none" strike="noStrike" dirty="0" err="1">
                <a:solidFill>
                  <a:srgbClr val="FFFF00"/>
                </a:solidFill>
              </a:rPr>
              <a:t>organised</a:t>
            </a:r>
            <a:r>
              <a:rPr lang="en-US" sz="1400" b="1" i="0" u="none" strike="noStrike" dirty="0">
                <a:solidFill>
                  <a:srgbClr val="FFFF00"/>
                </a:solidFill>
              </a:rPr>
              <a:t> at the location of Llandudno Bay Hotel &amp; Spa, North Wales, on July 18th to 20th, 2025 (Traveltrade.visitwales.com, 2025).</a:t>
            </a:r>
          </a:p>
          <a:p>
            <a:pPr marL="457200" lvl="0" indent="-228600" defTabSz="914400">
              <a:lnSpc>
                <a:spcPct val="110000"/>
              </a:lnSpc>
              <a:spcAft>
                <a:spcPts val="600"/>
              </a:spcAft>
            </a:pPr>
            <a:r>
              <a:rPr lang="en-US" sz="1400" b="1" i="0" u="none" strike="noStrike" dirty="0">
                <a:solidFill>
                  <a:srgbClr val="FFFF00"/>
                </a:solidFill>
              </a:rPr>
              <a:t>The targeted audience is International wellness, tourism, and MICE delegates(Khaing, 2024).</a:t>
            </a:r>
          </a:p>
          <a:p>
            <a:pPr marL="457200" lvl="0" indent="-228600" defTabSz="914400">
              <a:lnSpc>
                <a:spcPct val="110000"/>
              </a:lnSpc>
              <a:spcAft>
                <a:spcPts val="600"/>
              </a:spcAft>
            </a:pPr>
            <a:r>
              <a:rPr lang="en-US" sz="1400" b="1" i="0" u="none" strike="noStrike" dirty="0">
                <a:solidFill>
                  <a:srgbClr val="FFFF00"/>
                </a:solidFill>
              </a:rPr>
              <a:t>The purpose of this analysis is to evaluate and represent the feasibility plan for the international event of “</a:t>
            </a:r>
            <a:r>
              <a:rPr lang="en-US" sz="1400" b="1" i="0" u="none" strike="noStrike" dirty="0" err="1">
                <a:solidFill>
                  <a:srgbClr val="FFFF00"/>
                </a:solidFill>
              </a:rPr>
              <a:t>Croeso</a:t>
            </a:r>
            <a:r>
              <a:rPr lang="en-US" sz="1400" b="1" i="0" u="none" strike="noStrike" dirty="0">
                <a:solidFill>
                  <a:srgbClr val="FFFF00"/>
                </a:solidFill>
              </a:rPr>
              <a:t> Cymru Global Wellness and Culture Summit 2025”.</a:t>
            </a:r>
          </a:p>
        </p:txBody>
      </p:sp>
      <p:cxnSp>
        <p:nvCxnSpPr>
          <p:cNvPr id="261" name="Straight Connector 260">
            <a:extLst>
              <a:ext uri="{FF2B5EF4-FFF2-40B4-BE49-F238E27FC236}">
                <a16:creationId xmlns:a16="http://schemas.microsoft.com/office/drawing/2014/main" id="{79CECD47-BAAC-4DB7-9799-B92EA5BDB5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66921" y="-348"/>
            <a:ext cx="1984" cy="5143848"/>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cxnSp>
        <p:nvCxnSpPr>
          <p:cNvPr id="263" name="Straight Connector 262">
            <a:extLst>
              <a:ext uri="{FF2B5EF4-FFF2-40B4-BE49-F238E27FC236}">
                <a16:creationId xmlns:a16="http://schemas.microsoft.com/office/drawing/2014/main" id="{42B5FFEC-000D-4A6E-A8E7-0549AD40B5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97" y="2570560"/>
            <a:ext cx="5668905" cy="0"/>
          </a:xfrm>
          <a:prstGeom prst="line">
            <a:avLst/>
          </a:prstGeom>
          <a:solidFill>
            <a:schemeClr val="tx2">
              <a:alpha val="60000"/>
            </a:schemeClr>
          </a:solidFill>
          <a:ln w="19050">
            <a:solidFill>
              <a:schemeClr val="tx2">
                <a:alpha val="60000"/>
              </a:schemeClr>
            </a:solidFill>
          </a:ln>
          <a:effectLst>
            <a:outerShdw blurRad="50800" dist="38100" dir="2700000" algn="tl" rotWithShape="0">
              <a:srgbClr val="000000">
                <a:alpha val="58000"/>
              </a:srgbClr>
            </a:outerShdw>
          </a:effectLst>
        </p:spPr>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5"/>
                                        </p:tgtEl>
                                        <p:attrNameLst>
                                          <p:attrName>style.visibility</p:attrName>
                                        </p:attrNameLst>
                                      </p:cBhvr>
                                      <p:to>
                                        <p:strVal val="visible"/>
                                      </p:to>
                                    </p:set>
                                    <p:animEffect transition="in" filter="barn(inVertical)">
                                      <p:cBhvr>
                                        <p:cTn id="7" dur="500"/>
                                        <p:tgtEl>
                                          <p:spTgt spid="6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6">
                                            <p:txEl>
                                              <p:pRg st="0" end="0"/>
                                            </p:txEl>
                                          </p:spTgt>
                                        </p:tgtEl>
                                        <p:attrNameLst>
                                          <p:attrName>style.visibility</p:attrName>
                                        </p:attrNameLst>
                                      </p:cBhvr>
                                      <p:to>
                                        <p:strVal val="visible"/>
                                      </p:to>
                                    </p:set>
                                    <p:animEffect transition="in" filter="circle(in)">
                                      <p:cBhvr>
                                        <p:cTn id="12" dur="2000"/>
                                        <p:tgtEl>
                                          <p:spTgt spid="6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6">
                                            <p:txEl>
                                              <p:pRg st="1" end="1"/>
                                            </p:txEl>
                                          </p:spTgt>
                                        </p:tgtEl>
                                        <p:attrNameLst>
                                          <p:attrName>style.visibility</p:attrName>
                                        </p:attrNameLst>
                                      </p:cBhvr>
                                      <p:to>
                                        <p:strVal val="visible"/>
                                      </p:to>
                                    </p:set>
                                    <p:animEffect transition="in" filter="circle(in)">
                                      <p:cBhvr>
                                        <p:cTn id="17" dur="2000"/>
                                        <p:tgtEl>
                                          <p:spTgt spid="6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66">
                                            <p:txEl>
                                              <p:pRg st="2" end="2"/>
                                            </p:txEl>
                                          </p:spTgt>
                                        </p:tgtEl>
                                        <p:attrNameLst>
                                          <p:attrName>style.visibility</p:attrName>
                                        </p:attrNameLst>
                                      </p:cBhvr>
                                      <p:to>
                                        <p:strVal val="visible"/>
                                      </p:to>
                                    </p:set>
                                    <p:animEffect transition="in" filter="circle(in)">
                                      <p:cBhvr>
                                        <p:cTn id="22" dur="2000"/>
                                        <p:tgtEl>
                                          <p:spTgt spid="6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p:bldP spid="6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Shape 71"/>
        <p:cNvGrpSpPr/>
        <p:nvPr/>
      </p:nvGrpSpPr>
      <p:grpSpPr>
        <a:xfrm>
          <a:off x="0" y="0"/>
          <a:ext cx="0" cy="0"/>
          <a:chOff x="0" y="0"/>
          <a:chExt cx="0" cy="0"/>
        </a:xfrm>
      </p:grpSpPr>
      <p:pic>
        <p:nvPicPr>
          <p:cNvPr id="193"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9144002" cy="5143500"/>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94" name="Group 193">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15" y="0"/>
            <a:ext cx="9040414" cy="5143500"/>
            <a:chOff x="-14288" y="0"/>
            <a:chExt cx="12053888" cy="6858001"/>
          </a:xfrm>
        </p:grpSpPr>
        <p:grpSp>
          <p:nvGrpSpPr>
            <p:cNvPr id="81" name="Group 80">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93"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94"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5"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6"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7"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8"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9"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0"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1"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2"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3"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4"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05"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6"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7"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8"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09"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10"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1"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2"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3"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4"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5"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6"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7"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8"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19"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82" name="Group 81">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83"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4"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5"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6"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7"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8"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89"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0"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1"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92"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grpSp>
      <p:grpSp>
        <p:nvGrpSpPr>
          <p:cNvPr id="195" name="Group 194">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2" cy="5143500"/>
            <a:chOff x="0" y="-1"/>
            <a:chExt cx="12192003" cy="6858001"/>
          </a:xfrm>
        </p:grpSpPr>
        <p:sp useBgFill="1">
          <p:nvSpPr>
            <p:cNvPr id="196" name="Rectangle 195">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7"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9" name="Picture 8" descr="A rocky beach with a body of water&#10;&#10;AI-generated content may be incorrect.">
            <a:extLst>
              <a:ext uri="{FF2B5EF4-FFF2-40B4-BE49-F238E27FC236}">
                <a16:creationId xmlns:a16="http://schemas.microsoft.com/office/drawing/2014/main" id="{E3A98402-299A-B023-953B-E66C4C573D9B}"/>
              </a:ext>
            </a:extLst>
          </p:cNvPr>
          <p:cNvPicPr>
            <a:picLocks noChangeAspect="1"/>
          </p:cNvPicPr>
          <p:nvPr/>
        </p:nvPicPr>
        <p:blipFill>
          <a:blip r:embed="rId5">
            <a:extLst>
              <a:ext uri="{837473B0-CC2E-450A-ABE3-18F120FF3D39}">
                <a1611:picAttrSrcUrl xmlns:a1611="http://schemas.microsoft.com/office/drawing/2016/11/main" r:id="rId6"/>
              </a:ext>
            </a:extLst>
          </a:blip>
          <a:srcRect r="17339"/>
          <a:stretch>
            <a:fillRect/>
          </a:stretch>
        </p:blipFill>
        <p:spPr>
          <a:xfrm>
            <a:off x="-4704" y="41085"/>
            <a:ext cx="5667406" cy="5143490"/>
          </a:xfrm>
          <a:prstGeom prst="rect">
            <a:avLst/>
          </a:prstGeom>
        </p:spPr>
      </p:pic>
      <p:grpSp>
        <p:nvGrpSpPr>
          <p:cNvPr id="198" name="Group 197">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728807" cy="5143499"/>
            <a:chOff x="0" y="0"/>
            <a:chExt cx="2305051" cy="6858001"/>
          </a:xfrm>
          <a:solidFill>
            <a:schemeClr val="tx1">
              <a:alpha val="70000"/>
            </a:schemeClr>
          </a:solidFill>
          <a:effectLst/>
        </p:grpSpPr>
        <p:sp>
          <p:nvSpPr>
            <p:cNvPr id="199" name="Rectangle 198">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00"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1"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2" name="Rectangle 201">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03"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4"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5"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6"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7"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8"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9"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0"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1"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2"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3"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4"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5"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6"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7"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8"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19"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0"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1"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2"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3"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4"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5"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6"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7" name="Rectangle 226">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28"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29"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0"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1"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2"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3"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4"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5"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6"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7"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8"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39" name="Rectangle 238">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240"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1"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2"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3"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4"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5"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6"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7"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8"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49"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0"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1"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52"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73" name="Google Shape;73;p15"/>
          <p:cNvSpPr txBox="1">
            <a:spLocks noGrp="1"/>
          </p:cNvSpPr>
          <p:nvPr>
            <p:ph type="body" idx="1"/>
          </p:nvPr>
        </p:nvSpPr>
        <p:spPr>
          <a:xfrm>
            <a:off x="5662703" y="41084"/>
            <a:ext cx="3424148" cy="5013053"/>
          </a:xfrm>
          <a:prstGeom prst="rect">
            <a:avLst/>
          </a:prstGeom>
        </p:spPr>
        <p:txBody>
          <a:bodyPr spcFirstLastPara="1" vert="horz" lIns="91440" tIns="45720" rIns="91440" bIns="45720" rtlCol="0" anchorCtr="0">
            <a:noAutofit/>
          </a:bodyPr>
          <a:lstStyle/>
          <a:p>
            <a:pPr marL="228600" lvl="0" indent="0" algn="just" defTabSz="914400">
              <a:lnSpc>
                <a:spcPct val="110000"/>
              </a:lnSpc>
              <a:spcBef>
                <a:spcPts val="1000"/>
              </a:spcBef>
              <a:spcAft>
                <a:spcPts val="0"/>
              </a:spcAft>
              <a:buSzPct val="125000"/>
              <a:buNone/>
            </a:pPr>
            <a:r>
              <a:rPr lang="en-US" sz="1400" dirty="0">
                <a:solidFill>
                  <a:schemeClr val="bg1"/>
                </a:solidFill>
                <a:sym typeface="Times New Roman"/>
              </a:rPr>
              <a:t>Promote Wales as a preferred destination for wellness and MICE (meetings, incentives, conferences, and exhibitions) (Events Industry Council , 2023).</a:t>
            </a:r>
          </a:p>
          <a:p>
            <a:pPr marL="228600" lvl="0" indent="0" algn="just" defTabSz="914400">
              <a:lnSpc>
                <a:spcPct val="110000"/>
              </a:lnSpc>
              <a:spcBef>
                <a:spcPts val="0"/>
              </a:spcBef>
              <a:spcAft>
                <a:spcPts val="0"/>
              </a:spcAft>
              <a:buSzPct val="125000"/>
              <a:buNone/>
            </a:pPr>
            <a:r>
              <a:rPr lang="en-US" sz="1400" dirty="0">
                <a:solidFill>
                  <a:schemeClr val="bg1"/>
                </a:solidFill>
                <a:sym typeface="Times New Roman"/>
              </a:rPr>
              <a:t>Have more international visitors visit North Wales during slow periods.</a:t>
            </a:r>
          </a:p>
          <a:p>
            <a:pPr marL="228600" lvl="0" indent="0" algn="just" defTabSz="914400">
              <a:lnSpc>
                <a:spcPct val="110000"/>
              </a:lnSpc>
              <a:spcBef>
                <a:spcPts val="0"/>
              </a:spcBef>
              <a:spcAft>
                <a:spcPts val="0"/>
              </a:spcAft>
              <a:buSzPct val="125000"/>
              <a:buNone/>
            </a:pPr>
            <a:r>
              <a:rPr lang="en-US" sz="1400" dirty="0">
                <a:solidFill>
                  <a:schemeClr val="bg1"/>
                </a:solidFill>
                <a:sym typeface="Times New Roman"/>
              </a:rPr>
              <a:t>Highlight the peculiarity of the Welsh language, food, and spa services (</a:t>
            </a:r>
            <a:r>
              <a:rPr lang="en-US" sz="1400" dirty="0" err="1">
                <a:solidFill>
                  <a:schemeClr val="bg1"/>
                </a:solidFill>
                <a:sym typeface="Times New Roman"/>
              </a:rPr>
              <a:t>Gov.wales</a:t>
            </a:r>
            <a:r>
              <a:rPr lang="en-US" sz="1400" dirty="0">
                <a:solidFill>
                  <a:schemeClr val="bg1"/>
                </a:solidFill>
                <a:sym typeface="Times New Roman"/>
              </a:rPr>
              <a:t>, 2025).</a:t>
            </a:r>
          </a:p>
          <a:p>
            <a:pPr marL="0" lvl="0" indent="0" algn="just" defTabSz="914400">
              <a:lnSpc>
                <a:spcPct val="110000"/>
              </a:lnSpc>
              <a:spcBef>
                <a:spcPts val="1000"/>
              </a:spcBef>
              <a:spcAft>
                <a:spcPts val="0"/>
              </a:spcAft>
              <a:buClr>
                <a:schemeClr val="dk2"/>
              </a:buClr>
              <a:buSzPct val="125000"/>
              <a:buNone/>
            </a:pPr>
            <a:r>
              <a:rPr lang="en-US" sz="1400" b="1" i="1" dirty="0">
                <a:solidFill>
                  <a:srgbClr val="FFFF00"/>
                </a:solidFill>
                <a:latin typeface="Aptos Black" panose="020F0502020204030204" pitchFamily="34" charset="0"/>
                <a:sym typeface="Times New Roman"/>
              </a:rPr>
              <a:t>Why Llandudno?</a:t>
            </a:r>
          </a:p>
          <a:p>
            <a:pPr marL="0" lvl="0" indent="0" algn="just" defTabSz="914400">
              <a:lnSpc>
                <a:spcPct val="110000"/>
              </a:lnSpc>
              <a:spcBef>
                <a:spcPts val="1000"/>
              </a:spcBef>
              <a:spcAft>
                <a:spcPts val="0"/>
              </a:spcAft>
              <a:buClr>
                <a:schemeClr val="dk2"/>
              </a:buClr>
              <a:buSzPct val="125000"/>
              <a:buNone/>
            </a:pPr>
            <a:r>
              <a:rPr lang="en-US" sz="1400" b="1" i="1" dirty="0">
                <a:solidFill>
                  <a:srgbClr val="FFFF00"/>
                </a:solidFill>
                <a:latin typeface="Aptos Black" panose="020F0502020204030204" pitchFamily="34" charset="0"/>
                <a:sym typeface="Times New Roman"/>
              </a:rPr>
              <a:t>  </a:t>
            </a:r>
            <a:r>
              <a:rPr lang="en-US" sz="1400" dirty="0">
                <a:sym typeface="Times New Roman"/>
              </a:rPr>
              <a:t>It is a combination of historic atmosphere, natural geography and convenient access to MICE facilities, contributing to the “sense of place” thrust of </a:t>
            </a:r>
            <a:r>
              <a:rPr lang="en-US" sz="1400" dirty="0" err="1">
                <a:sym typeface="Times New Roman"/>
              </a:rPr>
              <a:t>Croeso</a:t>
            </a:r>
            <a:r>
              <a:rPr lang="en-US" sz="1400" dirty="0">
                <a:sym typeface="Times New Roman"/>
              </a:rPr>
              <a:t> 2025 (</a:t>
            </a:r>
            <a:r>
              <a:rPr lang="en-US" sz="1400" dirty="0" err="1">
                <a:sym typeface="Times New Roman"/>
              </a:rPr>
              <a:t>Croeso</a:t>
            </a:r>
            <a:r>
              <a:rPr lang="en-US" sz="1400" dirty="0">
                <a:sym typeface="Times New Roman"/>
              </a:rPr>
              <a:t>, 2025).</a:t>
            </a:r>
          </a:p>
          <a:p>
            <a:pPr marL="0" lvl="0" indent="0" algn="just" defTabSz="914400">
              <a:lnSpc>
                <a:spcPct val="110000"/>
              </a:lnSpc>
              <a:spcBef>
                <a:spcPts val="1000"/>
              </a:spcBef>
              <a:spcAft>
                <a:spcPts val="0"/>
              </a:spcAft>
              <a:buClr>
                <a:schemeClr val="dk2"/>
              </a:buClr>
              <a:buSzPct val="125000"/>
              <a:buNone/>
            </a:pPr>
            <a:r>
              <a:rPr lang="en-US" sz="1600" b="1" i="1" dirty="0">
                <a:sym typeface="Times New Roman"/>
              </a:rPr>
              <a:t>Event Type: </a:t>
            </a:r>
            <a:r>
              <a:rPr lang="en-US" sz="1400" dirty="0">
                <a:sym typeface="Times New Roman"/>
              </a:rPr>
              <a:t>MICE event consisted of meetings, incentives, conferences, and exhibitions, supplemented with leisure opportunities (Globalwellnesssummit.com, 2025).</a:t>
            </a:r>
            <a:endParaRPr lang="en-US" sz="1400" dirty="0"/>
          </a:p>
        </p:txBody>
      </p:sp>
      <p:sp>
        <p:nvSpPr>
          <p:cNvPr id="10" name="TextBox 9">
            <a:extLst>
              <a:ext uri="{FF2B5EF4-FFF2-40B4-BE49-F238E27FC236}">
                <a16:creationId xmlns:a16="http://schemas.microsoft.com/office/drawing/2014/main" id="{FEC9A3F1-6F8F-1129-E393-C4900E5ED121}"/>
              </a:ext>
            </a:extLst>
          </p:cNvPr>
          <p:cNvSpPr txBox="1"/>
          <p:nvPr/>
        </p:nvSpPr>
        <p:spPr>
          <a:xfrm>
            <a:off x="3415374" y="4943445"/>
            <a:ext cx="224933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geograph.org.uk/photo/87185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5" name="Rectangle 4">
            <a:extLst>
              <a:ext uri="{FF2B5EF4-FFF2-40B4-BE49-F238E27FC236}">
                <a16:creationId xmlns:a16="http://schemas.microsoft.com/office/drawing/2014/main" id="{20373237-96F9-AE41-CCD3-3A929CEA5B5F}"/>
              </a:ext>
            </a:extLst>
          </p:cNvPr>
          <p:cNvSpPr/>
          <p:nvPr/>
        </p:nvSpPr>
        <p:spPr>
          <a:xfrm>
            <a:off x="1061785" y="252551"/>
            <a:ext cx="4800942" cy="763647"/>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400" b="1" cap="all" spc="0" dirty="0">
                <a:ln w="9525">
                  <a:solidFill>
                    <a:schemeClr val="bg1"/>
                  </a:solidFill>
                  <a:prstDash val="solid"/>
                </a:ln>
                <a:solidFill>
                  <a:srgbClr val="FFFF00"/>
                </a:solidFill>
                <a:effectLst>
                  <a:outerShdw blurRad="12700" dist="38100" dir="2700000" algn="tl" rotWithShape="0">
                    <a:schemeClr val="accent5">
                      <a:lumMod val="60000"/>
                      <a:lumOff val="40000"/>
                    </a:schemeClr>
                  </a:outerShdw>
                </a:effectLst>
                <a:latin typeface="+mj-lt"/>
                <a:ea typeface="+mj-ea"/>
                <a:cs typeface="+mj-cs"/>
              </a:rPr>
              <a:t>EVENT CONTEXT AND CONTENT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3">
                                            <p:txEl>
                                              <p:pRg st="0" end="0"/>
                                            </p:txEl>
                                          </p:spTgt>
                                        </p:tgtEl>
                                        <p:attrNameLst>
                                          <p:attrName>style.visibility</p:attrName>
                                        </p:attrNameLst>
                                      </p:cBhvr>
                                      <p:to>
                                        <p:strVal val="visible"/>
                                      </p:to>
                                    </p:set>
                                    <p:anim calcmode="lin" valueType="num">
                                      <p:cBhvr additive="base">
                                        <p:cTn id="7" dur="500" fill="hold"/>
                                        <p:tgtEl>
                                          <p:spTgt spid="7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3">
                                            <p:txEl>
                                              <p:pRg st="1" end="1"/>
                                            </p:txEl>
                                          </p:spTgt>
                                        </p:tgtEl>
                                        <p:attrNameLst>
                                          <p:attrName>style.visibility</p:attrName>
                                        </p:attrNameLst>
                                      </p:cBhvr>
                                      <p:to>
                                        <p:strVal val="visible"/>
                                      </p:to>
                                    </p:set>
                                    <p:anim calcmode="lin" valueType="num">
                                      <p:cBhvr additive="base">
                                        <p:cTn id="13" dur="500" fill="hold"/>
                                        <p:tgtEl>
                                          <p:spTgt spid="7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3">
                                            <p:txEl>
                                              <p:pRg st="2" end="2"/>
                                            </p:txEl>
                                          </p:spTgt>
                                        </p:tgtEl>
                                        <p:attrNameLst>
                                          <p:attrName>style.visibility</p:attrName>
                                        </p:attrNameLst>
                                      </p:cBhvr>
                                      <p:to>
                                        <p:strVal val="visible"/>
                                      </p:to>
                                    </p:set>
                                    <p:anim calcmode="lin" valueType="num">
                                      <p:cBhvr additive="base">
                                        <p:cTn id="19" dur="500" fill="hold"/>
                                        <p:tgtEl>
                                          <p:spTgt spid="7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3">
                                            <p:txEl>
                                              <p:pRg st="3" end="3"/>
                                            </p:txEl>
                                          </p:spTgt>
                                        </p:tgtEl>
                                        <p:attrNameLst>
                                          <p:attrName>style.visibility</p:attrName>
                                        </p:attrNameLst>
                                      </p:cBhvr>
                                      <p:to>
                                        <p:strVal val="visible"/>
                                      </p:to>
                                    </p:set>
                                    <p:anim calcmode="lin" valueType="num">
                                      <p:cBhvr additive="base">
                                        <p:cTn id="25" dur="500" fill="hold"/>
                                        <p:tgtEl>
                                          <p:spTgt spid="7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3">
                                            <p:txEl>
                                              <p:pRg st="4" end="4"/>
                                            </p:txEl>
                                          </p:spTgt>
                                        </p:tgtEl>
                                        <p:attrNameLst>
                                          <p:attrName>style.visibility</p:attrName>
                                        </p:attrNameLst>
                                      </p:cBhvr>
                                      <p:to>
                                        <p:strVal val="visible"/>
                                      </p:to>
                                    </p:set>
                                    <p:anim calcmode="lin" valueType="num">
                                      <p:cBhvr additive="base">
                                        <p:cTn id="31" dur="500" fill="hold"/>
                                        <p:tgtEl>
                                          <p:spTgt spid="7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3">
                                            <p:txEl>
                                              <p:pRg st="5" end="5"/>
                                            </p:txEl>
                                          </p:spTgt>
                                        </p:tgtEl>
                                        <p:attrNameLst>
                                          <p:attrName>style.visibility</p:attrName>
                                        </p:attrNameLst>
                                      </p:cBhvr>
                                      <p:to>
                                        <p:strVal val="visible"/>
                                      </p:to>
                                    </p:set>
                                    <p:anim calcmode="lin" valueType="num">
                                      <p:cBhvr additive="base">
                                        <p:cTn id="37" dur="500" fill="hold"/>
                                        <p:tgtEl>
                                          <p:spTgt spid="7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Shape 77"/>
        <p:cNvGrpSpPr/>
        <p:nvPr/>
      </p:nvGrpSpPr>
      <p:grpSpPr>
        <a:xfrm>
          <a:off x="0" y="0"/>
          <a:ext cx="0" cy="0"/>
          <a:chOff x="0" y="0"/>
          <a:chExt cx="0" cy="0"/>
        </a:xfrm>
      </p:grpSpPr>
      <p:pic>
        <p:nvPicPr>
          <p:cNvPr id="85"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9144002" cy="5143500"/>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87" name="Group 86">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14" y="0"/>
            <a:ext cx="9040414" cy="5143500"/>
            <a:chOff x="-14288" y="0"/>
            <a:chExt cx="12053888" cy="6858001"/>
          </a:xfrm>
        </p:grpSpPr>
        <p:grpSp>
          <p:nvGrpSpPr>
            <p:cNvPr id="88" name="Group 87">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00"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01"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2"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3"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4"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5"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6"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7"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8"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9"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0"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1"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12"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3"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4"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5"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6"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17"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8"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9"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0"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1"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2"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3"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4"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5"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6"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pSp>
          <p:nvGrpSpPr>
            <p:cNvPr id="89" name="Group 88">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90"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1"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2"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3"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4"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5"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6"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7"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8"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9"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grpSp>
      </p:grpSp>
      <p:grpSp>
        <p:nvGrpSpPr>
          <p:cNvPr id="128" name="Group 127">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2" cy="5143500"/>
            <a:chOff x="0" y="-1"/>
            <a:chExt cx="12192003" cy="6858001"/>
          </a:xfrm>
        </p:grpSpPr>
        <p:sp useBgFill="1">
          <p:nvSpPr>
            <p:cNvPr id="129" name="Rectangle 128">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0"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78" name="Google Shape;78;p16"/>
          <p:cNvSpPr txBox="1">
            <a:spLocks noGrp="1"/>
          </p:cNvSpPr>
          <p:nvPr>
            <p:ph type="title"/>
          </p:nvPr>
        </p:nvSpPr>
        <p:spPr>
          <a:xfrm>
            <a:off x="3955878" y="64983"/>
            <a:ext cx="4538035" cy="832792"/>
          </a:xfrm>
        </p:spPr>
        <p:txBody>
          <a:bodyPr spcFirstLastPara="1" vert="horz" lIns="91440" tIns="45720" rIns="91440" bIns="45720" rtlCol="0" anchor="ctr" anchorCtr="0">
            <a:normAutofit/>
          </a:bodyPr>
          <a:lstStyle/>
          <a:p>
            <a:pPr marL="0" lvl="0" indent="0" defTabSz="914400">
              <a:spcAft>
                <a:spcPts val="0"/>
              </a:spcAft>
            </a:pPr>
            <a:r>
              <a:rPr lang="en-US" sz="3600" b="1" dirty="0">
                <a:solidFill>
                  <a:srgbClr val="FF0000"/>
                </a:solidFill>
              </a:rPr>
              <a:t>MARKET FACTORS </a:t>
            </a:r>
          </a:p>
        </p:txBody>
      </p:sp>
      <p:grpSp>
        <p:nvGrpSpPr>
          <p:cNvPr id="132" name="Group 131">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728807" cy="5143496"/>
            <a:chOff x="0" y="0"/>
            <a:chExt cx="2305051" cy="6858001"/>
          </a:xfrm>
          <a:solidFill>
            <a:schemeClr val="tx1">
              <a:alpha val="70000"/>
            </a:schemeClr>
          </a:solidFill>
          <a:effectLst/>
        </p:grpSpPr>
        <p:sp>
          <p:nvSpPr>
            <p:cNvPr id="133" name="Rectangle 132">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34"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5"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6" name="Rectangle 135">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37"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8"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9"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0"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1"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2"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3"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4"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5"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6"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7"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8"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9"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0"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1"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2"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3"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4"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5"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6"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7"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8"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9"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0"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1" name="Rectangle 160">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62"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3"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4"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5"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6"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7"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8"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9"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0"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1"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2"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3" name="Rectangle 172">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74"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5"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6"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7"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8"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9"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0"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1"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2"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3"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4"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5"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6"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pic>
        <p:nvPicPr>
          <p:cNvPr id="3" name="Picture 2" descr="A collage of a castle and a castle&#10;&#10;AI-generated content may be incorrect.">
            <a:extLst>
              <a:ext uri="{FF2B5EF4-FFF2-40B4-BE49-F238E27FC236}">
                <a16:creationId xmlns:a16="http://schemas.microsoft.com/office/drawing/2014/main" id="{C06F5ACF-76D6-A8E1-973D-FA40376414EA}"/>
              </a:ext>
            </a:extLst>
          </p:cNvPr>
          <p:cNvPicPr>
            <a:picLocks noChangeAspect="1"/>
          </p:cNvPicPr>
          <p:nvPr/>
        </p:nvPicPr>
        <p:blipFill>
          <a:blip r:embed="rId5"/>
          <a:stretch>
            <a:fillRect/>
          </a:stretch>
        </p:blipFill>
        <p:spPr>
          <a:xfrm>
            <a:off x="-1" y="0"/>
            <a:ext cx="9086851" cy="5143500"/>
          </a:xfrm>
          <a:prstGeom prst="rect">
            <a:avLst/>
          </a:prstGeom>
        </p:spPr>
      </p:pic>
      <p:graphicFrame>
        <p:nvGraphicFramePr>
          <p:cNvPr id="188" name="Google Shape;79;p16">
            <a:extLst>
              <a:ext uri="{FF2B5EF4-FFF2-40B4-BE49-F238E27FC236}">
                <a16:creationId xmlns:a16="http://schemas.microsoft.com/office/drawing/2014/main" id="{E9750CDC-57D7-B8B7-9B79-5122F6D425AD}"/>
              </a:ext>
            </a:extLst>
          </p:cNvPr>
          <p:cNvGraphicFramePr/>
          <p:nvPr>
            <p:extLst>
              <p:ext uri="{D42A27DB-BD31-4B8C-83A1-F6EECF244321}">
                <p14:modId xmlns:p14="http://schemas.microsoft.com/office/powerpoint/2010/main" val="3927655382"/>
              </p:ext>
            </p:extLst>
          </p:nvPr>
        </p:nvGraphicFramePr>
        <p:xfrm>
          <a:off x="721524" y="194851"/>
          <a:ext cx="8193873" cy="503753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88"/>
                                        </p:tgtEl>
                                        <p:attrNameLst>
                                          <p:attrName>style.visibility</p:attrName>
                                        </p:attrNameLst>
                                      </p:cBhvr>
                                      <p:to>
                                        <p:strVal val="visible"/>
                                      </p:to>
                                    </p:set>
                                    <p:animEffect transition="in" filter="wipe(down)">
                                      <p:cBhvr>
                                        <p:cTn id="7" dur="580">
                                          <p:stCondLst>
                                            <p:cond delay="0"/>
                                          </p:stCondLst>
                                        </p:cTn>
                                        <p:tgtEl>
                                          <p:spTgt spid="188"/>
                                        </p:tgtEl>
                                      </p:cBhvr>
                                    </p:animEffect>
                                    <p:anim calcmode="lin" valueType="num">
                                      <p:cBhvr>
                                        <p:cTn id="8" dur="1822" tmFilter="0,0; 0.14,0.36; 0.43,0.73; 0.71,0.91; 1.0,1.0">
                                          <p:stCondLst>
                                            <p:cond delay="0"/>
                                          </p:stCondLst>
                                        </p:cTn>
                                        <p:tgtEl>
                                          <p:spTgt spid="18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8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8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8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88"/>
                                        </p:tgtEl>
                                        <p:attrNameLst>
                                          <p:attrName>ppt_y</p:attrName>
                                        </p:attrNameLst>
                                      </p:cBhvr>
                                      <p:tavLst>
                                        <p:tav tm="0" fmla="#ppt_y-sin(pi*$)/81">
                                          <p:val>
                                            <p:fltVal val="0"/>
                                          </p:val>
                                        </p:tav>
                                        <p:tav tm="100000">
                                          <p:val>
                                            <p:fltVal val="1"/>
                                          </p:val>
                                        </p:tav>
                                      </p:tavLst>
                                    </p:anim>
                                    <p:animScale>
                                      <p:cBhvr>
                                        <p:cTn id="13" dur="26">
                                          <p:stCondLst>
                                            <p:cond delay="650"/>
                                          </p:stCondLst>
                                        </p:cTn>
                                        <p:tgtEl>
                                          <p:spTgt spid="188"/>
                                        </p:tgtEl>
                                      </p:cBhvr>
                                      <p:to x="100000" y="60000"/>
                                    </p:animScale>
                                    <p:animScale>
                                      <p:cBhvr>
                                        <p:cTn id="14" dur="166" decel="50000">
                                          <p:stCondLst>
                                            <p:cond delay="676"/>
                                          </p:stCondLst>
                                        </p:cTn>
                                        <p:tgtEl>
                                          <p:spTgt spid="188"/>
                                        </p:tgtEl>
                                      </p:cBhvr>
                                      <p:to x="100000" y="100000"/>
                                    </p:animScale>
                                    <p:animScale>
                                      <p:cBhvr>
                                        <p:cTn id="15" dur="26">
                                          <p:stCondLst>
                                            <p:cond delay="1312"/>
                                          </p:stCondLst>
                                        </p:cTn>
                                        <p:tgtEl>
                                          <p:spTgt spid="188"/>
                                        </p:tgtEl>
                                      </p:cBhvr>
                                      <p:to x="100000" y="80000"/>
                                    </p:animScale>
                                    <p:animScale>
                                      <p:cBhvr>
                                        <p:cTn id="16" dur="166" decel="50000">
                                          <p:stCondLst>
                                            <p:cond delay="1338"/>
                                          </p:stCondLst>
                                        </p:cTn>
                                        <p:tgtEl>
                                          <p:spTgt spid="188"/>
                                        </p:tgtEl>
                                      </p:cBhvr>
                                      <p:to x="100000" y="100000"/>
                                    </p:animScale>
                                    <p:animScale>
                                      <p:cBhvr>
                                        <p:cTn id="17" dur="26">
                                          <p:stCondLst>
                                            <p:cond delay="1642"/>
                                          </p:stCondLst>
                                        </p:cTn>
                                        <p:tgtEl>
                                          <p:spTgt spid="188"/>
                                        </p:tgtEl>
                                      </p:cBhvr>
                                      <p:to x="100000" y="90000"/>
                                    </p:animScale>
                                    <p:animScale>
                                      <p:cBhvr>
                                        <p:cTn id="18" dur="166" decel="50000">
                                          <p:stCondLst>
                                            <p:cond delay="1668"/>
                                          </p:stCondLst>
                                        </p:cTn>
                                        <p:tgtEl>
                                          <p:spTgt spid="188"/>
                                        </p:tgtEl>
                                      </p:cBhvr>
                                      <p:to x="100000" y="100000"/>
                                    </p:animScale>
                                    <p:animScale>
                                      <p:cBhvr>
                                        <p:cTn id="19" dur="26">
                                          <p:stCondLst>
                                            <p:cond delay="1808"/>
                                          </p:stCondLst>
                                        </p:cTn>
                                        <p:tgtEl>
                                          <p:spTgt spid="188"/>
                                        </p:tgtEl>
                                      </p:cBhvr>
                                      <p:to x="100000" y="95000"/>
                                    </p:animScale>
                                    <p:animScale>
                                      <p:cBhvr>
                                        <p:cTn id="20" dur="166" decel="50000">
                                          <p:stCondLst>
                                            <p:cond delay="1834"/>
                                          </p:stCondLst>
                                        </p:cTn>
                                        <p:tgtEl>
                                          <p:spTgt spid="18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8"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Shape 84"/>
        <p:cNvGrpSpPr/>
        <p:nvPr/>
      </p:nvGrpSpPr>
      <p:grpSpPr>
        <a:xfrm>
          <a:off x="0" y="0"/>
          <a:ext cx="0" cy="0"/>
          <a:chOff x="0" y="0"/>
          <a:chExt cx="0" cy="0"/>
        </a:xfrm>
      </p:grpSpPr>
      <p:pic>
        <p:nvPicPr>
          <p:cNvPr id="284"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9144002" cy="5143500"/>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285" name="Group 284">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15" y="0"/>
            <a:ext cx="9040414" cy="5143500"/>
            <a:chOff x="-14288" y="0"/>
            <a:chExt cx="12053888" cy="6858001"/>
          </a:xfrm>
        </p:grpSpPr>
        <p:grpSp>
          <p:nvGrpSpPr>
            <p:cNvPr id="94" name="Group 93">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06"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07"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8"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9"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0"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1"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2"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3"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4"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5"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6"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7"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18"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9"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0"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1"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2"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23"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4"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5"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6"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7"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8"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9"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0"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1"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2"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pSp>
          <p:nvGrpSpPr>
            <p:cNvPr id="95" name="Group 94">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96"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7"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8"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99"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0"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1"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2"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3"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4"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05"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grpSp>
      </p:grpSp>
      <p:grpSp>
        <p:nvGrpSpPr>
          <p:cNvPr id="286" name="Group 285">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2" cy="5143500"/>
            <a:chOff x="0" y="-1"/>
            <a:chExt cx="12192003" cy="6858001"/>
          </a:xfrm>
        </p:grpSpPr>
        <p:sp useBgFill="1">
          <p:nvSpPr>
            <p:cNvPr id="135" name="Rectangle 134">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6"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85" name="Google Shape;85;p17"/>
          <p:cNvSpPr txBox="1">
            <a:spLocks noGrp="1"/>
          </p:cNvSpPr>
          <p:nvPr>
            <p:ph type="title"/>
          </p:nvPr>
        </p:nvSpPr>
        <p:spPr>
          <a:xfrm>
            <a:off x="5686140" y="62161"/>
            <a:ext cx="3457861" cy="719830"/>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2400" b="1" dirty="0"/>
              <a:t>OPERATIONAL FACTORS</a:t>
            </a:r>
          </a:p>
        </p:txBody>
      </p:sp>
      <p:pic>
        <p:nvPicPr>
          <p:cNvPr id="4" name="Picture 3" descr="A building with a staircase leading to the front&#10;&#10;AI-generated content may be incorrect.">
            <a:extLst>
              <a:ext uri="{FF2B5EF4-FFF2-40B4-BE49-F238E27FC236}">
                <a16:creationId xmlns:a16="http://schemas.microsoft.com/office/drawing/2014/main" id="{4AB44CFC-9958-FC7B-2CD8-C1BF5CCEA5C0}"/>
              </a:ext>
            </a:extLst>
          </p:cNvPr>
          <p:cNvPicPr>
            <a:picLocks noChangeAspect="1"/>
          </p:cNvPicPr>
          <p:nvPr/>
        </p:nvPicPr>
        <p:blipFill>
          <a:blip r:embed="rId5"/>
          <a:srcRect l="3917" r="1025" b="2"/>
          <a:stretch>
            <a:fillRect/>
          </a:stretch>
        </p:blipFill>
        <p:spPr>
          <a:xfrm>
            <a:off x="-4196" y="10"/>
            <a:ext cx="4322224" cy="5143490"/>
          </a:xfrm>
          <a:prstGeom prst="rect">
            <a:avLst/>
          </a:prstGeom>
        </p:spPr>
      </p:pic>
      <p:grpSp>
        <p:nvGrpSpPr>
          <p:cNvPr id="287" name="Group 286">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728807" cy="5143499"/>
            <a:chOff x="0" y="0"/>
            <a:chExt cx="2305051" cy="6858001"/>
          </a:xfrm>
          <a:solidFill>
            <a:schemeClr val="tx1">
              <a:alpha val="70000"/>
            </a:schemeClr>
          </a:solidFill>
          <a:effectLst/>
        </p:grpSpPr>
        <p:sp>
          <p:nvSpPr>
            <p:cNvPr id="139" name="Rectangle 138">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40"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1"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2" name="Rectangle 141">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43"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4"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5"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6"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7"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8"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9"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0"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1"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2"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3"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4"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5"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6"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7"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8"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9"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0"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1"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2"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3"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4"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5"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6"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7" name="Rectangle 166">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68"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69"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0"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1"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2"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3"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4"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5"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6"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7"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8"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79" name="Rectangle 178">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80"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1"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2"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3"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4"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5"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6"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7"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8"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89"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0"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1"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92"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sp>
        <p:nvSpPr>
          <p:cNvPr id="86" name="Google Shape;86;p17"/>
          <p:cNvSpPr txBox="1">
            <a:spLocks noGrp="1"/>
          </p:cNvSpPr>
          <p:nvPr>
            <p:ph type="body" idx="1"/>
          </p:nvPr>
        </p:nvSpPr>
        <p:spPr>
          <a:xfrm>
            <a:off x="4385894" y="548641"/>
            <a:ext cx="4715243" cy="4532698"/>
          </a:xfrm>
          <a:prstGeom prst="rect">
            <a:avLst/>
          </a:prstGeom>
        </p:spPr>
        <p:txBody>
          <a:bodyPr spcFirstLastPara="1" vert="horz" lIns="91440" tIns="45720" rIns="91440" bIns="45720" rtlCol="0" anchorCtr="0">
            <a:normAutofit/>
          </a:bodyPr>
          <a:lstStyle/>
          <a:p>
            <a:pPr marL="228600" lvl="0" indent="0" algn="just" defTabSz="914400">
              <a:lnSpc>
                <a:spcPct val="100000"/>
              </a:lnSpc>
              <a:spcBef>
                <a:spcPts val="1000"/>
              </a:spcBef>
              <a:spcAft>
                <a:spcPts val="0"/>
              </a:spcAft>
              <a:buSzPct val="125000"/>
              <a:buNone/>
            </a:pPr>
            <a:r>
              <a:rPr lang="en-US" sz="1400" b="1" i="1" u="sng" dirty="0">
                <a:solidFill>
                  <a:srgbClr val="FFFF00"/>
                </a:solidFill>
                <a:sym typeface="Times New Roman"/>
              </a:rPr>
              <a:t>Venue:  </a:t>
            </a:r>
            <a:r>
              <a:rPr lang="en-US" sz="1400" b="1" dirty="0">
                <a:solidFill>
                  <a:schemeClr val="bg1"/>
                </a:solidFill>
                <a:sym typeface="Times New Roman"/>
              </a:rPr>
              <a:t>Llandudno Bay Hotel and Spa</a:t>
            </a:r>
          </a:p>
          <a:p>
            <a:pPr marL="228600" lvl="0" indent="0" algn="just" defTabSz="914400">
              <a:lnSpc>
                <a:spcPct val="100000"/>
              </a:lnSpc>
              <a:spcBef>
                <a:spcPts val="0"/>
              </a:spcBef>
              <a:spcAft>
                <a:spcPts val="0"/>
              </a:spcAft>
              <a:buSzPct val="125000"/>
              <a:buNone/>
            </a:pPr>
            <a:r>
              <a:rPr lang="en-US" sz="1400" b="1" dirty="0">
                <a:solidFill>
                  <a:schemeClr val="bg1"/>
                </a:solidFill>
                <a:sym typeface="Times New Roman"/>
              </a:rPr>
              <a:t>61 rooms; 4-star amenities; seaside view</a:t>
            </a:r>
          </a:p>
          <a:p>
            <a:pPr marL="228600" lvl="0" indent="0" algn="just" defTabSz="914400">
              <a:lnSpc>
                <a:spcPct val="100000"/>
              </a:lnSpc>
              <a:spcBef>
                <a:spcPts val="0"/>
              </a:spcBef>
              <a:spcAft>
                <a:spcPts val="0"/>
              </a:spcAft>
              <a:buSzPct val="125000"/>
              <a:buNone/>
            </a:pPr>
            <a:r>
              <a:rPr lang="en-US" sz="1400" b="1" dirty="0">
                <a:solidFill>
                  <a:schemeClr val="bg1"/>
                </a:solidFill>
                <a:sym typeface="Times New Roman"/>
              </a:rPr>
              <a:t>Dedicated function suite for 150+ guests</a:t>
            </a:r>
          </a:p>
          <a:p>
            <a:pPr marL="228600" lvl="0" indent="0" algn="just" defTabSz="914400">
              <a:lnSpc>
                <a:spcPct val="100000"/>
              </a:lnSpc>
              <a:spcBef>
                <a:spcPts val="0"/>
              </a:spcBef>
              <a:spcAft>
                <a:spcPts val="0"/>
              </a:spcAft>
              <a:buSzPct val="125000"/>
              <a:buNone/>
            </a:pPr>
            <a:r>
              <a:rPr lang="en-US" sz="1400" b="1" dirty="0">
                <a:solidFill>
                  <a:schemeClr val="bg1"/>
                </a:solidFill>
                <a:sym typeface="Times New Roman"/>
              </a:rPr>
              <a:t>Spa and wellness facilities on-site</a:t>
            </a:r>
          </a:p>
          <a:p>
            <a:pPr marL="0" lvl="0" indent="0" algn="just" defTabSz="914400">
              <a:lnSpc>
                <a:spcPct val="100000"/>
              </a:lnSpc>
              <a:spcBef>
                <a:spcPts val="1000"/>
              </a:spcBef>
              <a:spcAft>
                <a:spcPts val="0"/>
              </a:spcAft>
              <a:buClr>
                <a:schemeClr val="dk2"/>
              </a:buClr>
              <a:buSzPct val="125000"/>
              <a:buNone/>
            </a:pPr>
            <a:r>
              <a:rPr lang="en-US" sz="1400" b="1" i="1" u="sng" dirty="0">
                <a:solidFill>
                  <a:srgbClr val="FFFF00"/>
                </a:solidFill>
                <a:sym typeface="Times New Roman"/>
              </a:rPr>
              <a:t>Resource Planning:</a:t>
            </a:r>
          </a:p>
          <a:p>
            <a:pPr marL="228600" lvl="0" indent="0" algn="just" defTabSz="914400">
              <a:lnSpc>
                <a:spcPct val="100000"/>
              </a:lnSpc>
              <a:spcBef>
                <a:spcPts val="1000"/>
              </a:spcBef>
              <a:spcAft>
                <a:spcPts val="0"/>
              </a:spcAft>
              <a:buSzPct val="125000"/>
              <a:buNone/>
            </a:pPr>
            <a:r>
              <a:rPr lang="en-US" sz="1400" b="1" dirty="0">
                <a:sym typeface="Times New Roman"/>
              </a:rPr>
              <a:t>Staffing: </a:t>
            </a:r>
            <a:r>
              <a:rPr lang="en-US" sz="1400" b="1" dirty="0">
                <a:solidFill>
                  <a:schemeClr val="bg1"/>
                </a:solidFill>
                <a:sym typeface="Times New Roman"/>
              </a:rPr>
              <a:t>20 bilingual workers were employed for the event; and 6 security employees were employed.</a:t>
            </a:r>
          </a:p>
          <a:p>
            <a:pPr marL="228600" lvl="0" indent="0" algn="just" defTabSz="914400">
              <a:lnSpc>
                <a:spcPct val="100000"/>
              </a:lnSpc>
              <a:spcBef>
                <a:spcPts val="0"/>
              </a:spcBef>
              <a:spcAft>
                <a:spcPts val="0"/>
              </a:spcAft>
              <a:buSzPct val="125000"/>
              <a:buNone/>
            </a:pPr>
            <a:r>
              <a:rPr lang="en-US" sz="1400" b="1" dirty="0">
                <a:sym typeface="Times New Roman"/>
              </a:rPr>
              <a:t>Catering: </a:t>
            </a:r>
            <a:r>
              <a:rPr lang="en-US" sz="1400" b="1" dirty="0">
                <a:solidFill>
                  <a:schemeClr val="bg1"/>
                </a:solidFill>
                <a:sym typeface="Times New Roman"/>
              </a:rPr>
              <a:t>Gourmet plant-based and Welsh menus made with local produce(Guachalla, 2022).</a:t>
            </a:r>
          </a:p>
          <a:p>
            <a:pPr marL="228600" lvl="0" indent="0" algn="just" defTabSz="914400">
              <a:lnSpc>
                <a:spcPct val="100000"/>
              </a:lnSpc>
              <a:spcBef>
                <a:spcPts val="0"/>
              </a:spcBef>
              <a:spcAft>
                <a:spcPts val="0"/>
              </a:spcAft>
              <a:buSzPct val="125000"/>
              <a:buNone/>
            </a:pPr>
            <a:r>
              <a:rPr lang="en-US" sz="1400" b="1" dirty="0">
                <a:sym typeface="Times New Roman"/>
              </a:rPr>
              <a:t>Technical:</a:t>
            </a:r>
            <a:r>
              <a:rPr lang="en-US" sz="1400" b="1" dirty="0">
                <a:solidFill>
                  <a:schemeClr val="bg1"/>
                </a:solidFill>
                <a:sym typeface="Times New Roman"/>
              </a:rPr>
              <a:t> Commensurate audiovisual assistance, a hybrid conference tool, and exclusive translation equipment (Singh et al., 2022).</a:t>
            </a:r>
          </a:p>
          <a:p>
            <a:pPr marL="228600" lvl="0" indent="0" algn="just" defTabSz="914400">
              <a:lnSpc>
                <a:spcPct val="100000"/>
              </a:lnSpc>
              <a:spcBef>
                <a:spcPts val="0"/>
              </a:spcBef>
              <a:spcAft>
                <a:spcPts val="0"/>
              </a:spcAft>
              <a:buSzPct val="125000"/>
              <a:buNone/>
            </a:pPr>
            <a:r>
              <a:rPr lang="en-US" sz="1400" b="1" dirty="0">
                <a:sym typeface="Times New Roman"/>
              </a:rPr>
              <a:t>Transport and Parking: </a:t>
            </a:r>
            <a:r>
              <a:rPr lang="en-US" sz="1400" b="1" dirty="0">
                <a:solidFill>
                  <a:schemeClr val="bg1"/>
                </a:solidFill>
                <a:sym typeface="Times New Roman"/>
              </a:rPr>
              <a:t>Delegates can use shuttle buses that depart Manchester Airport and have extra on-site parking (Manchesterairport.co.uk, 2025).</a:t>
            </a:r>
          </a:p>
          <a:p>
            <a:pPr marL="0" lvl="0" indent="0" algn="just" defTabSz="914400">
              <a:lnSpc>
                <a:spcPct val="100000"/>
              </a:lnSpc>
              <a:spcBef>
                <a:spcPts val="1000"/>
              </a:spcBef>
              <a:spcAft>
                <a:spcPts val="0"/>
              </a:spcAft>
              <a:buClr>
                <a:schemeClr val="dk2"/>
              </a:buClr>
              <a:buSzPct val="125000"/>
              <a:buNone/>
            </a:pPr>
            <a:r>
              <a:rPr lang="en-US" sz="1400" b="1" i="1" u="sng" dirty="0">
                <a:solidFill>
                  <a:srgbClr val="FFFF00"/>
                </a:solidFill>
                <a:sym typeface="Times New Roman"/>
              </a:rPr>
              <a:t>Licensing and Compliance: </a:t>
            </a:r>
            <a:r>
              <a:rPr lang="en-US" sz="1400" b="1" dirty="0">
                <a:solidFill>
                  <a:schemeClr val="bg1">
                    <a:lumMod val="95000"/>
                    <a:lumOff val="5000"/>
                  </a:schemeClr>
                </a:solidFill>
                <a:sym typeface="Times New Roman"/>
              </a:rPr>
              <a:t>Event insurance, secure music </a:t>
            </a:r>
            <a:r>
              <a:rPr lang="en-US" sz="1400" b="1" dirty="0" err="1">
                <a:solidFill>
                  <a:schemeClr val="bg1">
                    <a:lumMod val="95000"/>
                    <a:lumOff val="5000"/>
                  </a:schemeClr>
                </a:solidFill>
                <a:sym typeface="Times New Roman"/>
              </a:rPr>
              <a:t>licences</a:t>
            </a:r>
            <a:r>
              <a:rPr lang="en-US" sz="1400" b="1" dirty="0">
                <a:solidFill>
                  <a:schemeClr val="bg1">
                    <a:lumMod val="95000"/>
                    <a:lumOff val="5000"/>
                  </a:schemeClr>
                </a:solidFill>
                <a:sym typeface="Times New Roman"/>
              </a:rPr>
              <a:t> and adherence to The UK Event Safety Guide fire safety protocols (HSE, 2023).</a:t>
            </a:r>
            <a:endParaRPr lang="en-US" sz="1400" b="1" dirty="0">
              <a:solidFill>
                <a:schemeClr val="bg1">
                  <a:lumMod val="95000"/>
                  <a:lumOff val="5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mph" presetSubtype="0" fill="hold" grpId="0" nodeType="clickEffect">
                                  <p:stCondLst>
                                    <p:cond delay="0"/>
                                  </p:stCondLst>
                                  <p:childTnLst>
                                    <p:animScale>
                                      <p:cBhvr>
                                        <p:cTn id="11" dur="2000" fill="hold"/>
                                        <p:tgtEl>
                                          <p:spTgt spid="86">
                                            <p:txEl>
                                              <p:pRg st="0" end="0"/>
                                            </p:txEl>
                                          </p:spTgt>
                                        </p:tgtEl>
                                      </p:cBhvr>
                                      <p:by x="150000" y="150000"/>
                                    </p:animScale>
                                  </p:childTnLst>
                                </p:cTn>
                              </p:par>
                            </p:childTnLst>
                          </p:cTn>
                        </p:par>
                      </p:childTnLst>
                    </p:cTn>
                  </p:par>
                  <p:par>
                    <p:cTn id="12" fill="hold">
                      <p:stCondLst>
                        <p:cond delay="indefinite"/>
                      </p:stCondLst>
                      <p:childTnLst>
                        <p:par>
                          <p:cTn id="13" fill="hold">
                            <p:stCondLst>
                              <p:cond delay="0"/>
                            </p:stCondLst>
                            <p:childTnLst>
                              <p:par>
                                <p:cTn id="14" presetID="6" presetClass="emph" presetSubtype="0" fill="hold" grpId="0" nodeType="clickEffect">
                                  <p:stCondLst>
                                    <p:cond delay="0"/>
                                  </p:stCondLst>
                                  <p:childTnLst>
                                    <p:animScale>
                                      <p:cBhvr>
                                        <p:cTn id="15" dur="2000" fill="hold"/>
                                        <p:tgtEl>
                                          <p:spTgt spid="86">
                                            <p:txEl>
                                              <p:pRg st="1" end="1"/>
                                            </p:txEl>
                                          </p:spTgt>
                                        </p:tgtEl>
                                      </p:cBhvr>
                                      <p:by x="150000" y="150000"/>
                                    </p:animScale>
                                  </p:childTnLst>
                                </p:cTn>
                              </p:par>
                            </p:childTnLst>
                          </p:cTn>
                        </p:par>
                      </p:childTnLst>
                    </p:cTn>
                  </p:par>
                  <p:par>
                    <p:cTn id="16" fill="hold">
                      <p:stCondLst>
                        <p:cond delay="indefinite"/>
                      </p:stCondLst>
                      <p:childTnLst>
                        <p:par>
                          <p:cTn id="17" fill="hold">
                            <p:stCondLst>
                              <p:cond delay="0"/>
                            </p:stCondLst>
                            <p:childTnLst>
                              <p:par>
                                <p:cTn id="18" presetID="6" presetClass="emph" presetSubtype="0" fill="hold" grpId="0" nodeType="clickEffect">
                                  <p:stCondLst>
                                    <p:cond delay="0"/>
                                  </p:stCondLst>
                                  <p:childTnLst>
                                    <p:animScale>
                                      <p:cBhvr>
                                        <p:cTn id="19" dur="2000" fill="hold"/>
                                        <p:tgtEl>
                                          <p:spTgt spid="86">
                                            <p:txEl>
                                              <p:pRg st="2" end="2"/>
                                            </p:txEl>
                                          </p:spTgt>
                                        </p:tgtEl>
                                      </p:cBhvr>
                                      <p:by x="150000" y="150000"/>
                                    </p:animScale>
                                  </p:childTnLst>
                                </p:cTn>
                              </p:par>
                            </p:childTnLst>
                          </p:cTn>
                        </p:par>
                      </p:childTnLst>
                    </p:cTn>
                  </p:par>
                  <p:par>
                    <p:cTn id="20" fill="hold">
                      <p:stCondLst>
                        <p:cond delay="indefinite"/>
                      </p:stCondLst>
                      <p:childTnLst>
                        <p:par>
                          <p:cTn id="21" fill="hold">
                            <p:stCondLst>
                              <p:cond delay="0"/>
                            </p:stCondLst>
                            <p:childTnLst>
                              <p:par>
                                <p:cTn id="22" presetID="6" presetClass="emph" presetSubtype="0" fill="hold" grpId="0" nodeType="clickEffect">
                                  <p:stCondLst>
                                    <p:cond delay="0"/>
                                  </p:stCondLst>
                                  <p:childTnLst>
                                    <p:animScale>
                                      <p:cBhvr>
                                        <p:cTn id="23" dur="2000" fill="hold"/>
                                        <p:tgtEl>
                                          <p:spTgt spid="86">
                                            <p:txEl>
                                              <p:pRg st="3" end="3"/>
                                            </p:txEl>
                                          </p:spTgt>
                                        </p:tgtEl>
                                      </p:cBhvr>
                                      <p:by x="150000" y="150000"/>
                                    </p:animScale>
                                  </p:childTnLst>
                                </p:cTn>
                              </p:par>
                            </p:childTnLst>
                          </p:cTn>
                        </p:par>
                      </p:childTnLst>
                    </p:cTn>
                  </p:par>
                  <p:par>
                    <p:cTn id="24" fill="hold">
                      <p:stCondLst>
                        <p:cond delay="indefinite"/>
                      </p:stCondLst>
                      <p:childTnLst>
                        <p:par>
                          <p:cTn id="25" fill="hold">
                            <p:stCondLst>
                              <p:cond delay="0"/>
                            </p:stCondLst>
                            <p:childTnLst>
                              <p:par>
                                <p:cTn id="26" presetID="6" presetClass="emph" presetSubtype="0" fill="hold" grpId="0" nodeType="clickEffect">
                                  <p:stCondLst>
                                    <p:cond delay="0"/>
                                  </p:stCondLst>
                                  <p:childTnLst>
                                    <p:animScale>
                                      <p:cBhvr>
                                        <p:cTn id="27" dur="2000" fill="hold"/>
                                        <p:tgtEl>
                                          <p:spTgt spid="86">
                                            <p:txEl>
                                              <p:pRg st="4" end="4"/>
                                            </p:txEl>
                                          </p:spTgt>
                                        </p:tgtEl>
                                      </p:cBhvr>
                                      <p:by x="150000" y="150000"/>
                                    </p:animScale>
                                  </p:childTnLst>
                                </p:cTn>
                              </p:par>
                            </p:childTnLst>
                          </p:cTn>
                        </p:par>
                      </p:childTnLst>
                    </p:cTn>
                  </p:par>
                  <p:par>
                    <p:cTn id="28" fill="hold">
                      <p:stCondLst>
                        <p:cond delay="indefinite"/>
                      </p:stCondLst>
                      <p:childTnLst>
                        <p:par>
                          <p:cTn id="29" fill="hold">
                            <p:stCondLst>
                              <p:cond delay="0"/>
                            </p:stCondLst>
                            <p:childTnLst>
                              <p:par>
                                <p:cTn id="30" presetID="6" presetClass="emph" presetSubtype="0" fill="hold" grpId="0" nodeType="clickEffect">
                                  <p:stCondLst>
                                    <p:cond delay="0"/>
                                  </p:stCondLst>
                                  <p:childTnLst>
                                    <p:animScale>
                                      <p:cBhvr>
                                        <p:cTn id="31" dur="2000" fill="hold"/>
                                        <p:tgtEl>
                                          <p:spTgt spid="86">
                                            <p:txEl>
                                              <p:pRg st="5" end="5"/>
                                            </p:txEl>
                                          </p:spTgt>
                                        </p:tgtEl>
                                      </p:cBhvr>
                                      <p:by x="150000" y="150000"/>
                                    </p:animScale>
                                  </p:childTnLst>
                                </p:cTn>
                              </p:par>
                            </p:childTnLst>
                          </p:cTn>
                        </p:par>
                      </p:childTnLst>
                    </p:cTn>
                  </p:par>
                  <p:par>
                    <p:cTn id="32" fill="hold">
                      <p:stCondLst>
                        <p:cond delay="indefinite"/>
                      </p:stCondLst>
                      <p:childTnLst>
                        <p:par>
                          <p:cTn id="33" fill="hold">
                            <p:stCondLst>
                              <p:cond delay="0"/>
                            </p:stCondLst>
                            <p:childTnLst>
                              <p:par>
                                <p:cTn id="34" presetID="6" presetClass="emph" presetSubtype="0" fill="hold" grpId="0" nodeType="clickEffect">
                                  <p:stCondLst>
                                    <p:cond delay="0"/>
                                  </p:stCondLst>
                                  <p:childTnLst>
                                    <p:animScale>
                                      <p:cBhvr>
                                        <p:cTn id="35" dur="2000" fill="hold"/>
                                        <p:tgtEl>
                                          <p:spTgt spid="86">
                                            <p:txEl>
                                              <p:pRg st="6" end="6"/>
                                            </p:txEl>
                                          </p:spTgt>
                                        </p:tgtEl>
                                      </p:cBhvr>
                                      <p:by x="150000" y="150000"/>
                                    </p:animScale>
                                  </p:childTnLst>
                                </p:cTn>
                              </p:par>
                            </p:childTnLst>
                          </p:cTn>
                        </p:par>
                      </p:childTnLst>
                    </p:cTn>
                  </p:par>
                  <p:par>
                    <p:cTn id="36" fill="hold">
                      <p:stCondLst>
                        <p:cond delay="indefinite"/>
                      </p:stCondLst>
                      <p:childTnLst>
                        <p:par>
                          <p:cTn id="37" fill="hold">
                            <p:stCondLst>
                              <p:cond delay="0"/>
                            </p:stCondLst>
                            <p:childTnLst>
                              <p:par>
                                <p:cTn id="38" presetID="6" presetClass="emph" presetSubtype="0" fill="hold" grpId="0" nodeType="clickEffect">
                                  <p:stCondLst>
                                    <p:cond delay="0"/>
                                  </p:stCondLst>
                                  <p:childTnLst>
                                    <p:animScale>
                                      <p:cBhvr>
                                        <p:cTn id="39" dur="2000" fill="hold"/>
                                        <p:tgtEl>
                                          <p:spTgt spid="86">
                                            <p:txEl>
                                              <p:pRg st="7" end="7"/>
                                            </p:txEl>
                                          </p:spTgt>
                                        </p:tgtEl>
                                      </p:cBhvr>
                                      <p:by x="150000" y="150000"/>
                                    </p:animScale>
                                  </p:childTnLst>
                                </p:cTn>
                              </p:par>
                            </p:childTnLst>
                          </p:cTn>
                        </p:par>
                      </p:childTnLst>
                    </p:cTn>
                  </p:par>
                  <p:par>
                    <p:cTn id="40" fill="hold">
                      <p:stCondLst>
                        <p:cond delay="indefinite"/>
                      </p:stCondLst>
                      <p:childTnLst>
                        <p:par>
                          <p:cTn id="41" fill="hold">
                            <p:stCondLst>
                              <p:cond delay="0"/>
                            </p:stCondLst>
                            <p:childTnLst>
                              <p:par>
                                <p:cTn id="42" presetID="6" presetClass="emph" presetSubtype="0" fill="hold" grpId="0" nodeType="clickEffect">
                                  <p:stCondLst>
                                    <p:cond delay="0"/>
                                  </p:stCondLst>
                                  <p:childTnLst>
                                    <p:animScale>
                                      <p:cBhvr>
                                        <p:cTn id="43" dur="2000" fill="hold"/>
                                        <p:tgtEl>
                                          <p:spTgt spid="86">
                                            <p:txEl>
                                              <p:pRg st="8" end="8"/>
                                            </p:txEl>
                                          </p:spTgt>
                                        </p:tgtEl>
                                      </p:cBhvr>
                                      <p:by x="150000" y="150000"/>
                                    </p:animScale>
                                  </p:childTnLst>
                                </p:cTn>
                              </p:par>
                            </p:childTnLst>
                          </p:cTn>
                        </p:par>
                      </p:childTnLst>
                    </p:cTn>
                  </p:par>
                  <p:par>
                    <p:cTn id="44" fill="hold">
                      <p:stCondLst>
                        <p:cond delay="indefinite"/>
                      </p:stCondLst>
                      <p:childTnLst>
                        <p:par>
                          <p:cTn id="45" fill="hold">
                            <p:stCondLst>
                              <p:cond delay="0"/>
                            </p:stCondLst>
                            <p:childTnLst>
                              <p:par>
                                <p:cTn id="46" presetID="6" presetClass="emph" presetSubtype="0" fill="hold" grpId="0" nodeType="clickEffect">
                                  <p:stCondLst>
                                    <p:cond delay="0"/>
                                  </p:stCondLst>
                                  <p:childTnLst>
                                    <p:animScale>
                                      <p:cBhvr>
                                        <p:cTn id="47" dur="2000" fill="hold"/>
                                        <p:tgtEl>
                                          <p:spTgt spid="86">
                                            <p:txEl>
                                              <p:pRg st="9" end="9"/>
                                            </p:txEl>
                                          </p:spTgt>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8"/>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dirty="0"/>
              <a:t>    </a:t>
            </a:r>
            <a:r>
              <a:rPr lang="en-GB" b="1" dirty="0">
                <a:solidFill>
                  <a:srgbClr val="FF0000"/>
                </a:solidFill>
              </a:rPr>
              <a:t>FINANCIAL FEASIBILITY</a:t>
            </a:r>
            <a:endParaRPr b="1" dirty="0">
              <a:solidFill>
                <a:srgbClr val="FF0000"/>
              </a:solidFill>
            </a:endParaRPr>
          </a:p>
        </p:txBody>
      </p:sp>
      <p:graphicFrame>
        <p:nvGraphicFramePr>
          <p:cNvPr id="92" name="Google Shape;92;p18"/>
          <p:cNvGraphicFramePr/>
          <p:nvPr>
            <p:extLst>
              <p:ext uri="{D42A27DB-BD31-4B8C-83A1-F6EECF244321}">
                <p14:modId xmlns:p14="http://schemas.microsoft.com/office/powerpoint/2010/main" val="3890564760"/>
              </p:ext>
            </p:extLst>
          </p:nvPr>
        </p:nvGraphicFramePr>
        <p:xfrm>
          <a:off x="1218725" y="1017725"/>
          <a:ext cx="2930525" cy="2210562"/>
        </p:xfrm>
        <a:graphic>
          <a:graphicData uri="http://schemas.openxmlformats.org/drawingml/2006/table">
            <a:tbl>
              <a:tblPr>
                <a:noFill/>
                <a:tableStyleId>{D6D6E330-4A26-444D-B94C-2BEA05AD96A1}</a:tableStyleId>
              </a:tblPr>
              <a:tblGrid>
                <a:gridCol w="2032000">
                  <a:extLst>
                    <a:ext uri="{9D8B030D-6E8A-4147-A177-3AD203B41FA5}">
                      <a16:colId xmlns:a16="http://schemas.microsoft.com/office/drawing/2014/main" val="20000"/>
                    </a:ext>
                  </a:extLst>
                </a:gridCol>
                <a:gridCol w="898525">
                  <a:extLst>
                    <a:ext uri="{9D8B030D-6E8A-4147-A177-3AD203B41FA5}">
                      <a16:colId xmlns:a16="http://schemas.microsoft.com/office/drawing/2014/main" val="20001"/>
                    </a:ext>
                  </a:extLst>
                </a:gridCol>
              </a:tblGrid>
              <a:tr h="317500">
                <a:tc>
                  <a:txBody>
                    <a:bodyPr/>
                    <a:lstStyle/>
                    <a:p>
                      <a:pPr marL="0" lvl="0" indent="0" algn="ctr" rtl="0">
                        <a:lnSpc>
                          <a:spcPct val="150000"/>
                        </a:lnSpc>
                        <a:spcBef>
                          <a:spcPts val="1000"/>
                        </a:spcBef>
                        <a:spcAft>
                          <a:spcPts val="1000"/>
                        </a:spcAft>
                        <a:buNone/>
                      </a:pPr>
                      <a:r>
                        <a:rPr lang="en-GB" sz="1200" b="1">
                          <a:latin typeface="Times New Roman"/>
                          <a:ea typeface="Times New Roman"/>
                          <a:cs typeface="Times New Roman"/>
                          <a:sym typeface="Times New Roman"/>
                        </a:rPr>
                        <a:t>Income</a:t>
                      </a:r>
                      <a:endParaRPr sz="1200">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ctr" rtl="0">
                        <a:lnSpc>
                          <a:spcPct val="150000"/>
                        </a:lnSpc>
                        <a:spcBef>
                          <a:spcPts val="1000"/>
                        </a:spcBef>
                        <a:spcAft>
                          <a:spcPts val="1000"/>
                        </a:spcAft>
                        <a:buNone/>
                      </a:pPr>
                      <a:r>
                        <a:rPr lang="en-GB" sz="1200" b="1">
                          <a:latin typeface="Times New Roman"/>
                          <a:ea typeface="Times New Roman"/>
                          <a:cs typeface="Times New Roman"/>
                          <a:sym typeface="Times New Roman"/>
                        </a:rPr>
                        <a:t>Amount (£)</a:t>
                      </a:r>
                      <a:endParaRPr sz="1200">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17500">
                <a:tc>
                  <a:txBody>
                    <a:bodyPr/>
                    <a:lstStyle/>
                    <a:p>
                      <a:pPr marL="0" lvl="0" indent="0" algn="just" rtl="0">
                        <a:lnSpc>
                          <a:spcPct val="150000"/>
                        </a:lnSpc>
                        <a:spcBef>
                          <a:spcPts val="1000"/>
                        </a:spcBef>
                        <a:spcAft>
                          <a:spcPts val="1000"/>
                        </a:spcAft>
                        <a:buNone/>
                      </a:pPr>
                      <a:r>
                        <a:rPr lang="en-GB" sz="1200" dirty="0">
                          <a:latin typeface="Times New Roman"/>
                          <a:ea typeface="Times New Roman"/>
                          <a:cs typeface="Times New Roman"/>
                          <a:sym typeface="Times New Roman"/>
                        </a:rPr>
                        <a:t>Delegate fees (150 x £300)</a:t>
                      </a:r>
                      <a:endParaRPr sz="1200" dirty="0">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1000"/>
                        </a:spcBef>
                        <a:spcAft>
                          <a:spcPts val="1000"/>
                        </a:spcAft>
                        <a:buNone/>
                      </a:pPr>
                      <a:r>
                        <a:rPr lang="en-GB" sz="1200">
                          <a:latin typeface="Times New Roman"/>
                          <a:ea typeface="Times New Roman"/>
                          <a:cs typeface="Times New Roman"/>
                          <a:sym typeface="Times New Roman"/>
                        </a:rPr>
                        <a:t>45,000</a:t>
                      </a:r>
                      <a:endParaRPr sz="1200">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17500">
                <a:tc>
                  <a:txBody>
                    <a:bodyPr/>
                    <a:lstStyle/>
                    <a:p>
                      <a:pPr marL="0" lvl="0" indent="0" algn="just" rtl="0">
                        <a:lnSpc>
                          <a:spcPct val="150000"/>
                        </a:lnSpc>
                        <a:spcBef>
                          <a:spcPts val="1000"/>
                        </a:spcBef>
                        <a:spcAft>
                          <a:spcPts val="1000"/>
                        </a:spcAft>
                        <a:buNone/>
                      </a:pPr>
                      <a:r>
                        <a:rPr lang="en-GB" sz="1200">
                          <a:latin typeface="Times New Roman"/>
                          <a:ea typeface="Times New Roman"/>
                          <a:cs typeface="Times New Roman"/>
                          <a:sym typeface="Times New Roman"/>
                        </a:rPr>
                        <a:t>Sponsorship (Wellness brands)</a:t>
                      </a:r>
                      <a:endParaRPr sz="1200">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1000"/>
                        </a:spcBef>
                        <a:spcAft>
                          <a:spcPts val="1000"/>
                        </a:spcAft>
                        <a:buNone/>
                      </a:pPr>
                      <a:r>
                        <a:rPr lang="en-GB" sz="1200">
                          <a:latin typeface="Times New Roman"/>
                          <a:ea typeface="Times New Roman"/>
                          <a:cs typeface="Times New Roman"/>
                          <a:sym typeface="Times New Roman"/>
                        </a:rPr>
                        <a:t>20,000</a:t>
                      </a:r>
                      <a:endParaRPr sz="1200">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17500">
                <a:tc>
                  <a:txBody>
                    <a:bodyPr/>
                    <a:lstStyle/>
                    <a:p>
                      <a:pPr marL="0" lvl="0" indent="0" algn="just" rtl="0">
                        <a:lnSpc>
                          <a:spcPct val="150000"/>
                        </a:lnSpc>
                        <a:spcBef>
                          <a:spcPts val="1000"/>
                        </a:spcBef>
                        <a:spcAft>
                          <a:spcPts val="1000"/>
                        </a:spcAft>
                        <a:buNone/>
                      </a:pPr>
                      <a:r>
                        <a:rPr lang="en-GB" sz="1200">
                          <a:latin typeface="Times New Roman"/>
                          <a:ea typeface="Times New Roman"/>
                          <a:cs typeface="Times New Roman"/>
                          <a:sym typeface="Times New Roman"/>
                        </a:rPr>
                        <a:t>Visit Wales Grant</a:t>
                      </a:r>
                      <a:endParaRPr sz="1200">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1000"/>
                        </a:spcBef>
                        <a:spcAft>
                          <a:spcPts val="1000"/>
                        </a:spcAft>
                        <a:buNone/>
                      </a:pPr>
                      <a:r>
                        <a:rPr lang="en-GB" sz="1200">
                          <a:latin typeface="Times New Roman"/>
                          <a:ea typeface="Times New Roman"/>
                          <a:cs typeface="Times New Roman"/>
                          <a:sym typeface="Times New Roman"/>
                        </a:rPr>
                        <a:t>10,000</a:t>
                      </a:r>
                      <a:endParaRPr sz="1200">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17500">
                <a:tc>
                  <a:txBody>
                    <a:bodyPr/>
                    <a:lstStyle/>
                    <a:p>
                      <a:pPr marL="0" lvl="0" indent="0" algn="just" rtl="0">
                        <a:lnSpc>
                          <a:spcPct val="150000"/>
                        </a:lnSpc>
                        <a:spcBef>
                          <a:spcPts val="1000"/>
                        </a:spcBef>
                        <a:spcAft>
                          <a:spcPts val="1000"/>
                        </a:spcAft>
                        <a:buNone/>
                      </a:pPr>
                      <a:r>
                        <a:rPr lang="en-GB" sz="1200">
                          <a:latin typeface="Times New Roman"/>
                          <a:ea typeface="Times New Roman"/>
                          <a:cs typeface="Times New Roman"/>
                          <a:sym typeface="Times New Roman"/>
                        </a:rPr>
                        <a:t>Local Council Contribution</a:t>
                      </a:r>
                      <a:endParaRPr sz="1200">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1000"/>
                        </a:spcBef>
                        <a:spcAft>
                          <a:spcPts val="1000"/>
                        </a:spcAft>
                        <a:buNone/>
                      </a:pPr>
                      <a:r>
                        <a:rPr lang="en-GB" sz="1200">
                          <a:latin typeface="Times New Roman"/>
                          <a:ea typeface="Times New Roman"/>
                          <a:cs typeface="Times New Roman"/>
                          <a:sym typeface="Times New Roman"/>
                        </a:rPr>
                        <a:t>5,000</a:t>
                      </a:r>
                      <a:endParaRPr sz="1200">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317500">
                <a:tc>
                  <a:txBody>
                    <a:bodyPr/>
                    <a:lstStyle/>
                    <a:p>
                      <a:pPr marL="0" lvl="0" indent="0" algn="just" rtl="0">
                        <a:lnSpc>
                          <a:spcPct val="150000"/>
                        </a:lnSpc>
                        <a:spcBef>
                          <a:spcPts val="1000"/>
                        </a:spcBef>
                        <a:spcAft>
                          <a:spcPts val="1000"/>
                        </a:spcAft>
                        <a:buNone/>
                      </a:pPr>
                      <a:r>
                        <a:rPr lang="en-GB" sz="1200" b="1">
                          <a:latin typeface="Times New Roman"/>
                          <a:ea typeface="Times New Roman"/>
                          <a:cs typeface="Times New Roman"/>
                          <a:sym typeface="Times New Roman"/>
                        </a:rPr>
                        <a:t>Total Income</a:t>
                      </a:r>
                      <a:endParaRPr sz="1200">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1000"/>
                        </a:spcBef>
                        <a:spcAft>
                          <a:spcPts val="1000"/>
                        </a:spcAft>
                        <a:buNone/>
                      </a:pPr>
                      <a:r>
                        <a:rPr lang="en-GB" sz="1200" b="1" dirty="0">
                          <a:latin typeface="Times New Roman"/>
                          <a:ea typeface="Times New Roman"/>
                          <a:cs typeface="Times New Roman"/>
                          <a:sym typeface="Times New Roman"/>
                        </a:rPr>
                        <a:t>£80,000</a:t>
                      </a:r>
                      <a:endParaRPr sz="1200" dirty="0">
                        <a:latin typeface="Times New Roman"/>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graphicFrame>
        <p:nvGraphicFramePr>
          <p:cNvPr id="93" name="Google Shape;93;p18"/>
          <p:cNvGraphicFramePr/>
          <p:nvPr>
            <p:extLst>
              <p:ext uri="{D42A27DB-BD31-4B8C-83A1-F6EECF244321}">
                <p14:modId xmlns:p14="http://schemas.microsoft.com/office/powerpoint/2010/main" val="1283351470"/>
              </p:ext>
            </p:extLst>
          </p:nvPr>
        </p:nvGraphicFramePr>
        <p:xfrm>
          <a:off x="4284599" y="1017725"/>
          <a:ext cx="4709800" cy="2878265"/>
        </p:xfrm>
        <a:graphic>
          <a:graphicData uri="http://schemas.openxmlformats.org/drawingml/2006/table">
            <a:tbl>
              <a:tblPr>
                <a:noFill/>
                <a:tableStyleId>{D6D6E330-4A26-444D-B94C-2BEA05AD96A1}</a:tableStyleId>
              </a:tblPr>
              <a:tblGrid>
                <a:gridCol w="2343050">
                  <a:extLst>
                    <a:ext uri="{9D8B030D-6E8A-4147-A177-3AD203B41FA5}">
                      <a16:colId xmlns:a16="http://schemas.microsoft.com/office/drawing/2014/main" val="20000"/>
                    </a:ext>
                  </a:extLst>
                </a:gridCol>
                <a:gridCol w="2366750">
                  <a:extLst>
                    <a:ext uri="{9D8B030D-6E8A-4147-A177-3AD203B41FA5}">
                      <a16:colId xmlns:a16="http://schemas.microsoft.com/office/drawing/2014/main" val="20001"/>
                    </a:ext>
                  </a:extLst>
                </a:gridCol>
              </a:tblGrid>
              <a:tr h="317500">
                <a:tc>
                  <a:txBody>
                    <a:bodyPr/>
                    <a:lstStyle/>
                    <a:p>
                      <a:pPr marL="0" lvl="0" indent="0" algn="ctr" rtl="0">
                        <a:lnSpc>
                          <a:spcPct val="150000"/>
                        </a:lnSpc>
                        <a:spcBef>
                          <a:spcPts val="1000"/>
                        </a:spcBef>
                        <a:spcAft>
                          <a:spcPts val="1000"/>
                        </a:spcAft>
                        <a:buNone/>
                      </a:pPr>
                      <a:r>
                        <a:rPr lang="en-GB" sz="1050" b="1" dirty="0">
                          <a:latin typeface="Times New Roman"/>
                          <a:ea typeface="Times New Roman"/>
                          <a:cs typeface="Times New Roman"/>
                          <a:sym typeface="Times New Roman"/>
                        </a:rPr>
                        <a:t>Expenditure</a:t>
                      </a:r>
                      <a:endParaRPr sz="1050" b="1" dirty="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ctr" rtl="0">
                        <a:lnSpc>
                          <a:spcPct val="150000"/>
                        </a:lnSpc>
                        <a:spcBef>
                          <a:spcPts val="1000"/>
                        </a:spcBef>
                        <a:spcAft>
                          <a:spcPts val="1000"/>
                        </a:spcAft>
                        <a:buNone/>
                      </a:pPr>
                      <a:r>
                        <a:rPr lang="en-GB" sz="1050" b="1" dirty="0">
                          <a:latin typeface="Times New Roman"/>
                          <a:ea typeface="Times New Roman"/>
                          <a:cs typeface="Times New Roman"/>
                          <a:sym typeface="Times New Roman"/>
                        </a:rPr>
                        <a:t>Amount (£)</a:t>
                      </a:r>
                      <a:endParaRPr sz="1050" b="1" dirty="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17500">
                <a:tc>
                  <a:txBody>
                    <a:bodyPr/>
                    <a:lstStyle/>
                    <a:p>
                      <a:pPr marL="0" lvl="0" indent="0" algn="just" rtl="0">
                        <a:lnSpc>
                          <a:spcPct val="150000"/>
                        </a:lnSpc>
                        <a:spcBef>
                          <a:spcPts val="1000"/>
                        </a:spcBef>
                        <a:spcAft>
                          <a:spcPts val="1000"/>
                        </a:spcAft>
                        <a:buNone/>
                      </a:pPr>
                      <a:r>
                        <a:rPr lang="en-GB" sz="800" b="0" dirty="0">
                          <a:latin typeface="Times New Roman"/>
                          <a:ea typeface="Times New Roman"/>
                          <a:cs typeface="Times New Roman"/>
                          <a:sym typeface="Times New Roman"/>
                        </a:rPr>
                        <a:t>Venue hire + catering</a:t>
                      </a:r>
                      <a:endParaRPr sz="800" b="0" dirty="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1000"/>
                        </a:spcBef>
                        <a:spcAft>
                          <a:spcPts val="1000"/>
                        </a:spcAft>
                        <a:buNone/>
                      </a:pPr>
                      <a:r>
                        <a:rPr lang="en-GB" sz="800" b="0">
                          <a:latin typeface="Times New Roman"/>
                          <a:ea typeface="Times New Roman"/>
                          <a:cs typeface="Times New Roman"/>
                          <a:sym typeface="Times New Roman"/>
                        </a:rPr>
                        <a:t>25,000</a:t>
                      </a:r>
                      <a:endParaRPr sz="800" b="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17500">
                <a:tc>
                  <a:txBody>
                    <a:bodyPr/>
                    <a:lstStyle/>
                    <a:p>
                      <a:pPr marL="0" lvl="0" indent="0" algn="just" rtl="0">
                        <a:lnSpc>
                          <a:spcPct val="150000"/>
                        </a:lnSpc>
                        <a:spcBef>
                          <a:spcPts val="1000"/>
                        </a:spcBef>
                        <a:spcAft>
                          <a:spcPts val="1000"/>
                        </a:spcAft>
                        <a:buNone/>
                      </a:pPr>
                      <a:r>
                        <a:rPr lang="en-GB" sz="800" b="0" dirty="0">
                          <a:latin typeface="Times New Roman"/>
                          <a:ea typeface="Times New Roman"/>
                          <a:cs typeface="Times New Roman"/>
                          <a:sym typeface="Times New Roman"/>
                        </a:rPr>
                        <a:t>Staffing and security</a:t>
                      </a:r>
                      <a:endParaRPr sz="800" b="0" dirty="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1000"/>
                        </a:spcBef>
                        <a:spcAft>
                          <a:spcPts val="1000"/>
                        </a:spcAft>
                        <a:buNone/>
                      </a:pPr>
                      <a:r>
                        <a:rPr lang="en-GB" sz="800" b="0" dirty="0">
                          <a:latin typeface="Times New Roman"/>
                          <a:ea typeface="Times New Roman"/>
                          <a:cs typeface="Times New Roman"/>
                          <a:sym typeface="Times New Roman"/>
                        </a:rPr>
                        <a:t>8,000</a:t>
                      </a:r>
                      <a:endParaRPr sz="800" b="0" dirty="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17500">
                <a:tc>
                  <a:txBody>
                    <a:bodyPr/>
                    <a:lstStyle/>
                    <a:p>
                      <a:pPr marL="0" lvl="0" indent="0" algn="just" rtl="0">
                        <a:lnSpc>
                          <a:spcPct val="150000"/>
                        </a:lnSpc>
                        <a:spcBef>
                          <a:spcPts val="1000"/>
                        </a:spcBef>
                        <a:spcAft>
                          <a:spcPts val="1000"/>
                        </a:spcAft>
                        <a:buNone/>
                      </a:pPr>
                      <a:r>
                        <a:rPr lang="en-GB" sz="800" b="0" dirty="0">
                          <a:latin typeface="Times New Roman"/>
                          <a:ea typeface="Times New Roman"/>
                          <a:cs typeface="Times New Roman"/>
                          <a:sym typeface="Times New Roman"/>
                        </a:rPr>
                        <a:t>AV + tech + hybrid platform</a:t>
                      </a:r>
                      <a:endParaRPr sz="800" b="0" dirty="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1000"/>
                        </a:spcBef>
                        <a:spcAft>
                          <a:spcPts val="1000"/>
                        </a:spcAft>
                        <a:buNone/>
                      </a:pPr>
                      <a:r>
                        <a:rPr lang="en-GB" sz="800" b="0" dirty="0">
                          <a:latin typeface="Times New Roman"/>
                          <a:ea typeface="Times New Roman"/>
                          <a:cs typeface="Times New Roman"/>
                          <a:sym typeface="Times New Roman"/>
                        </a:rPr>
                        <a:t>10,000</a:t>
                      </a:r>
                      <a:endParaRPr sz="800" b="0" dirty="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317500">
                <a:tc>
                  <a:txBody>
                    <a:bodyPr/>
                    <a:lstStyle/>
                    <a:p>
                      <a:pPr marL="0" lvl="0" indent="0" algn="just" rtl="0">
                        <a:lnSpc>
                          <a:spcPct val="150000"/>
                        </a:lnSpc>
                        <a:spcBef>
                          <a:spcPts val="1000"/>
                        </a:spcBef>
                        <a:spcAft>
                          <a:spcPts val="1000"/>
                        </a:spcAft>
                        <a:buNone/>
                      </a:pPr>
                      <a:r>
                        <a:rPr lang="en-GB" sz="800" b="0" dirty="0">
                          <a:latin typeface="Times New Roman"/>
                          <a:ea typeface="Times New Roman"/>
                          <a:cs typeface="Times New Roman"/>
                          <a:sym typeface="Times New Roman"/>
                        </a:rPr>
                        <a:t>Marketing and PR</a:t>
                      </a:r>
                      <a:endParaRPr sz="800" b="0" dirty="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1000"/>
                        </a:spcBef>
                        <a:spcAft>
                          <a:spcPts val="1000"/>
                        </a:spcAft>
                        <a:buNone/>
                      </a:pPr>
                      <a:r>
                        <a:rPr lang="en-GB" sz="800" b="0" dirty="0">
                          <a:latin typeface="Times New Roman"/>
                          <a:ea typeface="Times New Roman"/>
                          <a:cs typeface="Times New Roman"/>
                          <a:sym typeface="Times New Roman"/>
                        </a:rPr>
                        <a:t>12,000</a:t>
                      </a:r>
                      <a:endParaRPr sz="800" b="0" dirty="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317500">
                <a:tc>
                  <a:txBody>
                    <a:bodyPr/>
                    <a:lstStyle/>
                    <a:p>
                      <a:pPr marL="0" lvl="0" indent="0" algn="just" rtl="0">
                        <a:lnSpc>
                          <a:spcPct val="150000"/>
                        </a:lnSpc>
                        <a:spcBef>
                          <a:spcPts val="1000"/>
                        </a:spcBef>
                        <a:spcAft>
                          <a:spcPts val="1000"/>
                        </a:spcAft>
                        <a:buNone/>
                      </a:pPr>
                      <a:r>
                        <a:rPr lang="en-GB" sz="800" b="0" dirty="0">
                          <a:latin typeface="Times New Roman"/>
                          <a:ea typeface="Times New Roman"/>
                          <a:cs typeface="Times New Roman"/>
                          <a:sym typeface="Times New Roman"/>
                        </a:rPr>
                        <a:t>Speaker fees + logistics</a:t>
                      </a:r>
                      <a:endParaRPr sz="800" b="0" dirty="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1000"/>
                        </a:spcBef>
                        <a:spcAft>
                          <a:spcPts val="1000"/>
                        </a:spcAft>
                        <a:buNone/>
                      </a:pPr>
                      <a:r>
                        <a:rPr lang="en-GB" sz="800" b="0" dirty="0">
                          <a:latin typeface="Times New Roman"/>
                          <a:ea typeface="Times New Roman"/>
                          <a:cs typeface="Times New Roman"/>
                          <a:sym typeface="Times New Roman"/>
                        </a:rPr>
                        <a:t>10,000</a:t>
                      </a:r>
                      <a:endParaRPr sz="800" b="0" dirty="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r h="317500">
                <a:tc>
                  <a:txBody>
                    <a:bodyPr/>
                    <a:lstStyle/>
                    <a:p>
                      <a:pPr marL="0" lvl="0" indent="0" algn="just" rtl="0">
                        <a:lnSpc>
                          <a:spcPct val="150000"/>
                        </a:lnSpc>
                        <a:spcBef>
                          <a:spcPts val="1000"/>
                        </a:spcBef>
                        <a:spcAft>
                          <a:spcPts val="1000"/>
                        </a:spcAft>
                        <a:buNone/>
                      </a:pPr>
                      <a:r>
                        <a:rPr lang="en-GB" sz="800" b="0">
                          <a:latin typeface="Times New Roman"/>
                          <a:ea typeface="Times New Roman"/>
                          <a:cs typeface="Times New Roman"/>
                          <a:sym typeface="Times New Roman"/>
                        </a:rPr>
                        <a:t>Design and materials</a:t>
                      </a:r>
                      <a:endParaRPr sz="800" b="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1000"/>
                        </a:spcBef>
                        <a:spcAft>
                          <a:spcPts val="1000"/>
                        </a:spcAft>
                        <a:buNone/>
                      </a:pPr>
                      <a:r>
                        <a:rPr lang="en-GB" sz="800" b="0" dirty="0">
                          <a:latin typeface="Times New Roman"/>
                          <a:ea typeface="Times New Roman"/>
                          <a:cs typeface="Times New Roman"/>
                          <a:sym typeface="Times New Roman"/>
                        </a:rPr>
                        <a:t>5,000</a:t>
                      </a:r>
                      <a:endParaRPr sz="800" b="0" dirty="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6"/>
                  </a:ext>
                </a:extLst>
              </a:tr>
              <a:tr h="317500">
                <a:tc>
                  <a:txBody>
                    <a:bodyPr/>
                    <a:lstStyle/>
                    <a:p>
                      <a:pPr marL="0" lvl="0" indent="0" algn="just" rtl="0">
                        <a:lnSpc>
                          <a:spcPct val="150000"/>
                        </a:lnSpc>
                        <a:spcBef>
                          <a:spcPts val="1000"/>
                        </a:spcBef>
                        <a:spcAft>
                          <a:spcPts val="1000"/>
                        </a:spcAft>
                        <a:buNone/>
                      </a:pPr>
                      <a:r>
                        <a:rPr lang="en-GB" sz="800" b="0">
                          <a:latin typeface="Times New Roman"/>
                          <a:ea typeface="Times New Roman"/>
                          <a:cs typeface="Times New Roman"/>
                          <a:sym typeface="Times New Roman"/>
                        </a:rPr>
                        <a:t>Miscellaneous + contingency</a:t>
                      </a:r>
                      <a:endParaRPr sz="800" b="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1000"/>
                        </a:spcBef>
                        <a:spcAft>
                          <a:spcPts val="1000"/>
                        </a:spcAft>
                        <a:buNone/>
                      </a:pPr>
                      <a:r>
                        <a:rPr lang="en-GB" sz="800" b="0" dirty="0">
                          <a:latin typeface="Times New Roman"/>
                          <a:ea typeface="Times New Roman"/>
                          <a:cs typeface="Times New Roman"/>
                          <a:sym typeface="Times New Roman"/>
                        </a:rPr>
                        <a:t>5,000</a:t>
                      </a:r>
                      <a:endParaRPr sz="800" b="0" dirty="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r h="317500">
                <a:tc>
                  <a:txBody>
                    <a:bodyPr/>
                    <a:lstStyle/>
                    <a:p>
                      <a:pPr marL="0" lvl="0" indent="0" algn="just" rtl="0">
                        <a:lnSpc>
                          <a:spcPct val="150000"/>
                        </a:lnSpc>
                        <a:spcBef>
                          <a:spcPts val="1000"/>
                        </a:spcBef>
                        <a:spcAft>
                          <a:spcPts val="1000"/>
                        </a:spcAft>
                        <a:buNone/>
                      </a:pPr>
                      <a:r>
                        <a:rPr lang="en-GB" sz="800" b="0">
                          <a:latin typeface="Times New Roman"/>
                          <a:ea typeface="Times New Roman"/>
                          <a:cs typeface="Times New Roman"/>
                          <a:sym typeface="Times New Roman"/>
                        </a:rPr>
                        <a:t>Total Costs</a:t>
                      </a:r>
                      <a:endParaRPr sz="800" b="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1000"/>
                        </a:spcBef>
                        <a:spcAft>
                          <a:spcPts val="1000"/>
                        </a:spcAft>
                        <a:buNone/>
                      </a:pPr>
                      <a:r>
                        <a:rPr lang="en-GB" sz="800" b="0" dirty="0">
                          <a:latin typeface="Times New Roman"/>
                          <a:ea typeface="Times New Roman"/>
                          <a:cs typeface="Times New Roman"/>
                          <a:sym typeface="Times New Roman"/>
                        </a:rPr>
                        <a:t>£75,000</a:t>
                      </a:r>
                      <a:endParaRPr sz="800" b="0" dirty="0">
                        <a:latin typeface="Times New Roman"/>
                        <a:ea typeface="Times New Roman"/>
                        <a:cs typeface="Times New Roman"/>
                        <a:sym typeface="Times New Roman"/>
                      </a:endParaRPr>
                    </a:p>
                  </a:txBody>
                  <a:tcPr marL="63500" marR="63500" marT="63500" marB="63500" anchor="ctr">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8"/>
                  </a:ext>
                </a:extLst>
              </a:tr>
            </a:tbl>
          </a:graphicData>
        </a:graphic>
      </p:graphicFrame>
      <p:sp>
        <p:nvSpPr>
          <p:cNvPr id="94" name="Google Shape;94;p18"/>
          <p:cNvSpPr txBox="1"/>
          <p:nvPr/>
        </p:nvSpPr>
        <p:spPr>
          <a:xfrm>
            <a:off x="246350" y="1127075"/>
            <a:ext cx="1080600" cy="13545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1200"/>
              </a:spcBef>
              <a:spcAft>
                <a:spcPts val="0"/>
              </a:spcAft>
              <a:buNone/>
            </a:pPr>
            <a:r>
              <a:rPr lang="en-GB" sz="1200" b="1" dirty="0">
                <a:solidFill>
                  <a:schemeClr val="dk2"/>
                </a:solidFill>
                <a:latin typeface="Times New Roman"/>
                <a:ea typeface="Times New Roman"/>
                <a:cs typeface="Times New Roman"/>
                <a:sym typeface="Times New Roman"/>
              </a:rPr>
              <a:t>Predicted Budget:</a:t>
            </a:r>
            <a:endParaRPr sz="1200" b="1" dirty="0">
              <a:solidFill>
                <a:schemeClr val="dk2"/>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None/>
            </a:pPr>
            <a:r>
              <a:rPr lang="en-GB" sz="1200" b="1" dirty="0">
                <a:solidFill>
                  <a:schemeClr val="dk2"/>
                </a:solidFill>
                <a:latin typeface="Times New Roman"/>
                <a:ea typeface="Times New Roman"/>
                <a:cs typeface="Times New Roman"/>
                <a:sym typeface="Times New Roman"/>
              </a:rPr>
              <a:t>Surplus: £5,000</a:t>
            </a:r>
            <a:endParaRPr dirty="0"/>
          </a:p>
        </p:txBody>
      </p:sp>
      <p:pic>
        <p:nvPicPr>
          <p:cNvPr id="3" name="Picture 2" descr="Stacks of gold coins">
            <a:extLst>
              <a:ext uri="{FF2B5EF4-FFF2-40B4-BE49-F238E27FC236}">
                <a16:creationId xmlns:a16="http://schemas.microsoft.com/office/drawing/2014/main" id="{898CD1B1-91B6-F8AB-AFC5-210F25C4A22A}"/>
              </a:ext>
            </a:extLst>
          </p:cNvPr>
          <p:cNvPicPr>
            <a:picLocks noChangeAspect="1"/>
          </p:cNvPicPr>
          <p:nvPr/>
        </p:nvPicPr>
        <p:blipFill>
          <a:blip r:embed="rId3"/>
          <a:stretch>
            <a:fillRect/>
          </a:stretch>
        </p:blipFill>
        <p:spPr>
          <a:xfrm>
            <a:off x="0" y="3228287"/>
            <a:ext cx="2872820" cy="1915213"/>
          </a:xfrm>
          <a:prstGeom prst="ellipse">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2"/>
                                        </p:tgtEl>
                                        <p:attrNameLst>
                                          <p:attrName>style.visibility</p:attrName>
                                        </p:attrNameLst>
                                      </p:cBhvr>
                                      <p:to>
                                        <p:strVal val="visible"/>
                                      </p:to>
                                    </p:set>
                                    <p:animEffect transition="in" filter="fade">
                                      <p:cBhvr>
                                        <p:cTn id="7" dur="1000"/>
                                        <p:tgtEl>
                                          <p:spTgt spid="92"/>
                                        </p:tgtEl>
                                      </p:cBhvr>
                                    </p:animEffect>
                                    <p:anim calcmode="lin" valueType="num">
                                      <p:cBhvr>
                                        <p:cTn id="8" dur="1000" fill="hold"/>
                                        <p:tgtEl>
                                          <p:spTgt spid="92"/>
                                        </p:tgtEl>
                                        <p:attrNameLst>
                                          <p:attrName>ppt_x</p:attrName>
                                        </p:attrNameLst>
                                      </p:cBhvr>
                                      <p:tavLst>
                                        <p:tav tm="0">
                                          <p:val>
                                            <p:strVal val="#ppt_x"/>
                                          </p:val>
                                        </p:tav>
                                        <p:tav tm="100000">
                                          <p:val>
                                            <p:strVal val="#ppt_x"/>
                                          </p:val>
                                        </p:tav>
                                      </p:tavLst>
                                    </p:anim>
                                    <p:anim calcmode="lin" valueType="num">
                                      <p:cBhvr>
                                        <p:cTn id="9" dur="1000" fill="hold"/>
                                        <p:tgtEl>
                                          <p:spTgt spid="9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93"/>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30" presetClass="emph" presetSubtype="0" fill="hold" nodeType="clickEffect">
                                  <p:stCondLst>
                                    <p:cond delay="0"/>
                                  </p:stCondLst>
                                  <p:childTnLst>
                                    <p:animClr clrSpc="hsl" dir="cw">
                                      <p:cBhvr override="childStyle">
                                        <p:cTn id="17" dur="500" fill="hold"/>
                                        <p:tgtEl>
                                          <p:spTgt spid="3"/>
                                        </p:tgtEl>
                                        <p:attrNameLst>
                                          <p:attrName>style.color</p:attrName>
                                        </p:attrNameLst>
                                      </p:cBhvr>
                                      <p:by>
                                        <p:hsl h="0" s="12549" l="25098"/>
                                      </p:by>
                                    </p:animClr>
                                    <p:animClr clrSpc="hsl" dir="cw">
                                      <p:cBhvr>
                                        <p:cTn id="18" dur="500" fill="hold"/>
                                        <p:tgtEl>
                                          <p:spTgt spid="3"/>
                                        </p:tgtEl>
                                        <p:attrNameLst>
                                          <p:attrName>fillcolor</p:attrName>
                                        </p:attrNameLst>
                                      </p:cBhvr>
                                      <p:by>
                                        <p:hsl h="0" s="12549" l="25098"/>
                                      </p:by>
                                    </p:animClr>
                                    <p:animClr clrSpc="hsl" dir="cw">
                                      <p:cBhvr>
                                        <p:cTn id="19" dur="500" fill="hold"/>
                                        <p:tgtEl>
                                          <p:spTgt spid="3"/>
                                        </p:tgtEl>
                                        <p:attrNameLst>
                                          <p:attrName>stroke.color</p:attrName>
                                        </p:attrNameLst>
                                      </p:cBhvr>
                                      <p:by>
                                        <p:hsl h="0" s="12549" l="25098"/>
                                      </p:by>
                                    </p:animClr>
                                    <p:set>
                                      <p:cBhvr>
                                        <p:cTn id="20" dur="500" fill="hold"/>
                                        <p:tgtEl>
                                          <p:spTgt spid="3"/>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9"/>
          <p:cNvSpPr txBox="1">
            <a:spLocks noGrp="1"/>
          </p:cNvSpPr>
          <p:nvPr>
            <p:ph type="title"/>
          </p:nvPr>
        </p:nvSpPr>
        <p:spPr>
          <a:xfrm>
            <a:off x="358675" y="127975"/>
            <a:ext cx="8520600" cy="57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dirty="0">
                <a:solidFill>
                  <a:srgbClr val="FF0000"/>
                </a:solidFill>
              </a:rPr>
              <a:t>BACKGROUND RESEARCH and SITUATIONAL ANALYSIS</a:t>
            </a:r>
            <a:endParaRPr b="1" dirty="0">
              <a:solidFill>
                <a:srgbClr val="FF0000"/>
              </a:solidFill>
            </a:endParaRPr>
          </a:p>
        </p:txBody>
      </p:sp>
      <p:pic>
        <p:nvPicPr>
          <p:cNvPr id="3" name="Picture 2" descr="A castle next to a body of water">
            <a:extLst>
              <a:ext uri="{FF2B5EF4-FFF2-40B4-BE49-F238E27FC236}">
                <a16:creationId xmlns:a16="http://schemas.microsoft.com/office/drawing/2014/main" id="{EE2568E8-B5FC-4C2D-ACFF-B72250526A2D}"/>
              </a:ext>
            </a:extLst>
          </p:cNvPr>
          <p:cNvPicPr>
            <a:picLocks noChangeAspect="1"/>
          </p:cNvPicPr>
          <p:nvPr/>
        </p:nvPicPr>
        <p:blipFill>
          <a:blip r:embed="rId3"/>
          <a:stretch>
            <a:fillRect/>
          </a:stretch>
        </p:blipFill>
        <p:spPr>
          <a:xfrm>
            <a:off x="0" y="603192"/>
            <a:ext cx="9143999" cy="4540307"/>
          </a:xfrm>
          <a:prstGeom prst="rect">
            <a:avLst/>
          </a:prstGeom>
        </p:spPr>
      </p:pic>
      <p:graphicFrame>
        <p:nvGraphicFramePr>
          <p:cNvPr id="100" name="Google Shape;100;p19"/>
          <p:cNvGraphicFramePr/>
          <p:nvPr>
            <p:extLst>
              <p:ext uri="{D42A27DB-BD31-4B8C-83A1-F6EECF244321}">
                <p14:modId xmlns:p14="http://schemas.microsoft.com/office/powerpoint/2010/main" val="2929834584"/>
              </p:ext>
            </p:extLst>
          </p:nvPr>
        </p:nvGraphicFramePr>
        <p:xfrm>
          <a:off x="-1" y="700675"/>
          <a:ext cx="9144000" cy="4459717"/>
        </p:xfrm>
        <a:graphic>
          <a:graphicData uri="http://schemas.openxmlformats.org/drawingml/2006/table">
            <a:tbl>
              <a:tblPr>
                <a:noFill/>
                <a:tableStyleId>{D6D6E330-4A26-444D-B94C-2BEA05AD96A1}</a:tableStyleId>
              </a:tblPr>
              <a:tblGrid>
                <a:gridCol w="4572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2105327">
                <a:tc>
                  <a:txBody>
                    <a:bodyPr/>
                    <a:lstStyle/>
                    <a:p>
                      <a:pPr marL="0" lvl="0" indent="0" algn="ctr" rtl="0">
                        <a:lnSpc>
                          <a:spcPct val="150000"/>
                        </a:lnSpc>
                        <a:spcBef>
                          <a:spcPts val="1000"/>
                        </a:spcBef>
                        <a:spcAft>
                          <a:spcPts val="0"/>
                        </a:spcAft>
                        <a:buNone/>
                      </a:pPr>
                      <a:r>
                        <a:rPr lang="en-GB" sz="1600" b="1" dirty="0">
                          <a:solidFill>
                            <a:schemeClr val="bg1"/>
                          </a:solidFill>
                          <a:latin typeface="Times New Roman"/>
                          <a:ea typeface="Times New Roman"/>
                          <a:cs typeface="Times New Roman"/>
                          <a:sym typeface="Times New Roman"/>
                        </a:rPr>
                        <a:t>Strengths</a:t>
                      </a:r>
                      <a:endParaRPr sz="1600" b="1" dirty="0">
                        <a:solidFill>
                          <a:schemeClr val="bg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GB" sz="1400" b="0" dirty="0">
                          <a:solidFill>
                            <a:schemeClr val="tx1"/>
                          </a:solidFill>
                          <a:latin typeface="Times New Roman"/>
                          <a:ea typeface="Times New Roman"/>
                          <a:cs typeface="Times New Roman"/>
                          <a:sym typeface="Times New Roman"/>
                        </a:rPr>
                        <a:t>Strong cultural branding (</a:t>
                      </a:r>
                      <a:r>
                        <a:rPr lang="en-GB" sz="1400" b="0" dirty="0" err="1">
                          <a:solidFill>
                            <a:schemeClr val="tx1"/>
                          </a:solidFill>
                          <a:latin typeface="Times New Roman"/>
                          <a:ea typeface="Times New Roman"/>
                          <a:cs typeface="Times New Roman"/>
                          <a:sym typeface="Times New Roman"/>
                        </a:rPr>
                        <a:t>Croeso</a:t>
                      </a:r>
                      <a:r>
                        <a:rPr lang="en-GB" sz="1400" b="0" dirty="0">
                          <a:solidFill>
                            <a:schemeClr val="tx1"/>
                          </a:solidFill>
                          <a:latin typeface="Times New Roman"/>
                          <a:ea typeface="Times New Roman"/>
                          <a:cs typeface="Times New Roman"/>
                          <a:sym typeface="Times New Roman"/>
                        </a:rPr>
                        <a:t> 2025)</a:t>
                      </a:r>
                      <a:endParaRPr sz="1400" b="0" dirty="0">
                        <a:solidFill>
                          <a:schemeClr val="tx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GB" sz="1400" b="0" dirty="0">
                          <a:solidFill>
                            <a:schemeClr val="tx1"/>
                          </a:solidFill>
                          <a:latin typeface="Times New Roman"/>
                          <a:ea typeface="Times New Roman"/>
                          <a:cs typeface="Times New Roman"/>
                          <a:sym typeface="Times New Roman"/>
                        </a:rPr>
                        <a:t>Government backing and PR support</a:t>
                      </a:r>
                      <a:endParaRPr sz="1400" b="0" dirty="0">
                        <a:solidFill>
                          <a:schemeClr val="tx1"/>
                        </a:solidFill>
                        <a:latin typeface="Times New Roman"/>
                        <a:ea typeface="Times New Roman"/>
                        <a:cs typeface="Times New Roman"/>
                        <a:sym typeface="Times New Roman"/>
                      </a:endParaRPr>
                    </a:p>
                    <a:p>
                      <a:pPr marL="0" lvl="0" indent="0" algn="just" rtl="0">
                        <a:lnSpc>
                          <a:spcPct val="150000"/>
                        </a:lnSpc>
                        <a:spcBef>
                          <a:spcPts val="1000"/>
                        </a:spcBef>
                        <a:spcAft>
                          <a:spcPts val="1000"/>
                        </a:spcAft>
                        <a:buNone/>
                      </a:pPr>
                      <a:r>
                        <a:rPr lang="en-GB" sz="1400" b="0" dirty="0">
                          <a:solidFill>
                            <a:schemeClr val="tx1"/>
                          </a:solidFill>
                          <a:latin typeface="Times New Roman"/>
                          <a:ea typeface="Times New Roman"/>
                          <a:cs typeface="Times New Roman"/>
                          <a:sym typeface="Times New Roman"/>
                        </a:rPr>
                        <a:t>Scenic and accessible venue</a:t>
                      </a:r>
                      <a:endParaRPr sz="1400" b="0" dirty="0">
                        <a:solidFill>
                          <a:schemeClr val="tx1"/>
                        </a:solidFill>
                        <a:latin typeface="Times New Roman"/>
                        <a:ea typeface="Times New Roman"/>
                        <a:cs typeface="Times New Roman"/>
                        <a:sym typeface="Times New Roman"/>
                      </a:endParaRPr>
                    </a:p>
                  </a:txBody>
                  <a:tcPr marL="63500" marR="63500" marT="63500" marB="63500"/>
                </a:tc>
                <a:tc>
                  <a:txBody>
                    <a:bodyPr/>
                    <a:lstStyle/>
                    <a:p>
                      <a:pPr marL="0" lvl="0" indent="0" algn="ctr" rtl="0">
                        <a:lnSpc>
                          <a:spcPct val="150000"/>
                        </a:lnSpc>
                        <a:spcBef>
                          <a:spcPts val="1000"/>
                        </a:spcBef>
                        <a:spcAft>
                          <a:spcPts val="0"/>
                        </a:spcAft>
                        <a:buNone/>
                      </a:pPr>
                      <a:r>
                        <a:rPr lang="en-GB" sz="1600" b="1" dirty="0">
                          <a:solidFill>
                            <a:schemeClr val="bg1"/>
                          </a:solidFill>
                          <a:latin typeface="Times New Roman"/>
                          <a:ea typeface="Times New Roman"/>
                          <a:cs typeface="Times New Roman"/>
                          <a:sym typeface="Times New Roman"/>
                        </a:rPr>
                        <a:t>Weaknesses</a:t>
                      </a:r>
                      <a:endParaRPr sz="1600" b="1" dirty="0">
                        <a:solidFill>
                          <a:schemeClr val="bg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GB" sz="1400" b="0" dirty="0">
                          <a:solidFill>
                            <a:schemeClr val="tx1"/>
                          </a:solidFill>
                          <a:latin typeface="Times New Roman"/>
                          <a:ea typeface="Times New Roman"/>
                          <a:cs typeface="Times New Roman"/>
                          <a:sym typeface="Times New Roman"/>
                        </a:rPr>
                        <a:t>Wales has a poor reputation of hosting a destination for MICE events (Tham et al.,2023).</a:t>
                      </a:r>
                      <a:endParaRPr sz="1400" b="0" dirty="0">
                        <a:solidFill>
                          <a:schemeClr val="tx1"/>
                        </a:solidFill>
                        <a:latin typeface="Times New Roman"/>
                        <a:ea typeface="Times New Roman"/>
                        <a:cs typeface="Times New Roman"/>
                        <a:sym typeface="Times New Roman"/>
                      </a:endParaRPr>
                    </a:p>
                    <a:p>
                      <a:pPr marL="0" lvl="0" indent="0" algn="just" rtl="0">
                        <a:lnSpc>
                          <a:spcPct val="150000"/>
                        </a:lnSpc>
                        <a:spcBef>
                          <a:spcPts val="1000"/>
                        </a:spcBef>
                        <a:spcAft>
                          <a:spcPts val="1000"/>
                        </a:spcAft>
                        <a:buNone/>
                      </a:pPr>
                      <a:r>
                        <a:rPr lang="en-GB" sz="1400" b="0" dirty="0">
                          <a:solidFill>
                            <a:schemeClr val="tx1"/>
                          </a:solidFill>
                          <a:latin typeface="Times New Roman"/>
                          <a:ea typeface="Times New Roman"/>
                          <a:cs typeface="Times New Roman"/>
                          <a:sym typeface="Times New Roman"/>
                        </a:rPr>
                        <a:t>The difficult access to Llandudno by the airport could be an obstacle to the invitation of the long-distance participants.</a:t>
                      </a:r>
                      <a:endParaRPr sz="1400" b="0" dirty="0">
                        <a:solidFill>
                          <a:schemeClr val="tx1"/>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0"/>
                  </a:ext>
                </a:extLst>
              </a:tr>
              <a:tr h="2131758">
                <a:tc>
                  <a:txBody>
                    <a:bodyPr/>
                    <a:lstStyle/>
                    <a:p>
                      <a:pPr marL="0" lvl="0" indent="0" algn="l" rtl="0">
                        <a:lnSpc>
                          <a:spcPct val="150000"/>
                        </a:lnSpc>
                        <a:spcBef>
                          <a:spcPts val="1000"/>
                        </a:spcBef>
                        <a:spcAft>
                          <a:spcPts val="0"/>
                        </a:spcAft>
                        <a:buNone/>
                      </a:pPr>
                      <a:r>
                        <a:rPr lang="en-GB" sz="1800" b="1" dirty="0">
                          <a:solidFill>
                            <a:schemeClr val="bg1"/>
                          </a:solidFill>
                          <a:latin typeface="Times New Roman"/>
                          <a:ea typeface="Times New Roman"/>
                          <a:cs typeface="Times New Roman"/>
                          <a:sym typeface="Times New Roman"/>
                        </a:rPr>
                        <a:t>               Opportunities</a:t>
                      </a:r>
                      <a:endParaRPr sz="1800" b="1" dirty="0">
                        <a:solidFill>
                          <a:schemeClr val="bg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GB" sz="1400" b="0" dirty="0">
                          <a:solidFill>
                            <a:schemeClr val="tx1"/>
                          </a:solidFill>
                          <a:latin typeface="Times New Roman"/>
                          <a:ea typeface="Times New Roman"/>
                          <a:cs typeface="Times New Roman"/>
                          <a:sym typeface="Times New Roman"/>
                        </a:rPr>
                        <a:t>Expanding opportunities in the wellness business travel industry(Oborin, 2022).</a:t>
                      </a:r>
                      <a:endParaRPr sz="1400" b="0" dirty="0">
                        <a:solidFill>
                          <a:schemeClr val="tx1"/>
                        </a:solidFill>
                        <a:latin typeface="Times New Roman"/>
                        <a:ea typeface="Times New Roman"/>
                        <a:cs typeface="Times New Roman"/>
                        <a:sym typeface="Times New Roman"/>
                      </a:endParaRPr>
                    </a:p>
                    <a:p>
                      <a:pPr marL="0" lvl="0" indent="0" algn="just" rtl="0">
                        <a:lnSpc>
                          <a:spcPct val="150000"/>
                        </a:lnSpc>
                        <a:spcBef>
                          <a:spcPts val="1000"/>
                        </a:spcBef>
                        <a:spcAft>
                          <a:spcPts val="1000"/>
                        </a:spcAft>
                        <a:buNone/>
                      </a:pPr>
                      <a:r>
                        <a:rPr lang="en-GB" sz="1400" b="0" dirty="0">
                          <a:solidFill>
                            <a:schemeClr val="tx1"/>
                          </a:solidFill>
                          <a:latin typeface="Times New Roman"/>
                          <a:ea typeface="Times New Roman"/>
                          <a:cs typeface="Times New Roman"/>
                          <a:sym typeface="Times New Roman"/>
                        </a:rPr>
                        <a:t>After Brexit, tourism has moved in the direction of bringing the less known charms of the UK to the public eye (Ukhospitality.org.uk, 2024).</a:t>
                      </a:r>
                      <a:endParaRPr sz="1400" b="0" dirty="0">
                        <a:solidFill>
                          <a:schemeClr val="tx1"/>
                        </a:solidFill>
                        <a:latin typeface="Times New Roman"/>
                        <a:ea typeface="Times New Roman"/>
                        <a:cs typeface="Times New Roman"/>
                        <a:sym typeface="Times New Roman"/>
                      </a:endParaRPr>
                    </a:p>
                  </a:txBody>
                  <a:tcPr marL="63500" marR="63500" marT="63500" marB="63500"/>
                </a:tc>
                <a:tc>
                  <a:txBody>
                    <a:bodyPr/>
                    <a:lstStyle/>
                    <a:p>
                      <a:pPr marL="0" lvl="0" indent="0" algn="ctr" rtl="0">
                        <a:lnSpc>
                          <a:spcPct val="150000"/>
                        </a:lnSpc>
                        <a:spcBef>
                          <a:spcPts val="1000"/>
                        </a:spcBef>
                        <a:spcAft>
                          <a:spcPts val="0"/>
                        </a:spcAft>
                        <a:buNone/>
                      </a:pPr>
                      <a:endParaRPr lang="en-GB" sz="1600" b="1" dirty="0">
                        <a:solidFill>
                          <a:schemeClr val="tx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None/>
                      </a:pPr>
                      <a:endParaRPr lang="en-GB" sz="1600" b="1" dirty="0">
                        <a:solidFill>
                          <a:schemeClr val="tx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None/>
                      </a:pPr>
                      <a:r>
                        <a:rPr lang="en-GB" sz="1600" b="1" dirty="0">
                          <a:solidFill>
                            <a:schemeClr val="bg1"/>
                          </a:solidFill>
                          <a:latin typeface="Times New Roman"/>
                          <a:ea typeface="Times New Roman"/>
                          <a:cs typeface="Times New Roman"/>
                          <a:sym typeface="Times New Roman"/>
                        </a:rPr>
                        <a:t>Threats</a:t>
                      </a:r>
                      <a:endParaRPr sz="1600" b="1" dirty="0">
                        <a:solidFill>
                          <a:schemeClr val="bg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GB" sz="1400" b="0" dirty="0">
                          <a:solidFill>
                            <a:schemeClr val="tx1"/>
                          </a:solidFill>
                          <a:latin typeface="Times New Roman"/>
                          <a:ea typeface="Times New Roman"/>
                          <a:cs typeface="Times New Roman"/>
                          <a:sym typeface="Times New Roman"/>
                        </a:rPr>
                        <a:t>Weather unpredictability.</a:t>
                      </a:r>
                      <a:endParaRPr sz="1400" b="0" dirty="0">
                        <a:solidFill>
                          <a:schemeClr val="tx1"/>
                        </a:solidFill>
                        <a:latin typeface="Times New Roman"/>
                        <a:ea typeface="Times New Roman"/>
                        <a:cs typeface="Times New Roman"/>
                        <a:sym typeface="Times New Roman"/>
                      </a:endParaRPr>
                    </a:p>
                    <a:p>
                      <a:pPr marL="0" lvl="0" indent="0" algn="just" rtl="0">
                        <a:lnSpc>
                          <a:spcPct val="150000"/>
                        </a:lnSpc>
                        <a:spcBef>
                          <a:spcPts val="1000"/>
                        </a:spcBef>
                        <a:spcAft>
                          <a:spcPts val="1000"/>
                        </a:spcAft>
                        <a:buNone/>
                      </a:pPr>
                      <a:r>
                        <a:rPr lang="en-GB" sz="1400" b="0" dirty="0">
                          <a:solidFill>
                            <a:schemeClr val="tx1"/>
                          </a:solidFill>
                          <a:latin typeface="Times New Roman"/>
                          <a:ea typeface="Times New Roman"/>
                          <a:cs typeface="Times New Roman"/>
                          <a:sym typeface="Times New Roman"/>
                        </a:rPr>
                        <a:t>Competing events in neighbouring regions.</a:t>
                      </a:r>
                      <a:endParaRPr sz="1400" b="0" dirty="0">
                        <a:solidFill>
                          <a:schemeClr val="tx1"/>
                        </a:solidFill>
                        <a:latin typeface="Times New Roman"/>
                        <a:ea typeface="Times New Roman"/>
                        <a:cs typeface="Times New Roman"/>
                        <a:sym typeface="Times New Roman"/>
                      </a:endParaRPr>
                    </a:p>
                  </a:txBody>
                  <a:tcPr marL="63500" marR="63500" marT="63500" marB="63500"/>
                </a:tc>
                <a:extLst>
                  <a:ext uri="{0D108BD9-81ED-4DB2-BD59-A6C34878D82A}">
                    <a16:rowId xmlns:a16="http://schemas.microsoft.com/office/drawing/2014/main" val="10001"/>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0"/>
                                        </p:tgtEl>
                                        <p:attrNameLst>
                                          <p:attrName>style.visibility</p:attrName>
                                        </p:attrNameLst>
                                      </p:cBhvr>
                                      <p:to>
                                        <p:strVal val="visible"/>
                                      </p:to>
                                    </p:set>
                                    <p:animEffect transition="in" filter="randombar(horizontal)">
                                      <p:cBhvr>
                                        <p:cTn id="7" dur="500"/>
                                        <p:tgtEl>
                                          <p:spTgt spid="1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Shape 104"/>
        <p:cNvGrpSpPr/>
        <p:nvPr/>
      </p:nvGrpSpPr>
      <p:grpSpPr>
        <a:xfrm>
          <a:off x="0" y="0"/>
          <a:ext cx="0" cy="0"/>
          <a:chOff x="0" y="0"/>
          <a:chExt cx="0" cy="0"/>
        </a:xfrm>
      </p:grpSpPr>
      <p:pic>
        <p:nvPicPr>
          <p:cNvPr id="112"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9144002" cy="5143500"/>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14" name="Group 113">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15" y="0"/>
            <a:ext cx="9040414" cy="5143500"/>
            <a:chOff x="-14288" y="0"/>
            <a:chExt cx="12053888" cy="6858001"/>
          </a:xfrm>
        </p:grpSpPr>
        <p:grpSp>
          <p:nvGrpSpPr>
            <p:cNvPr id="115" name="Group 114">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27"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28"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9"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0"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1"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2"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3"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4"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5"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6"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7"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38"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39"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0"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1"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2"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3"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sp>
            <p:nvSpPr>
              <p:cNvPr id="144"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5"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6"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7"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8"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49"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0"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1"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2"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53"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grpSp>
        <p:grpSp>
          <p:nvGrpSpPr>
            <p:cNvPr id="116" name="Group 115">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7"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8"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19"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0"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1"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2"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3"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4"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5"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GB"/>
              </a:p>
            </p:txBody>
          </p:sp>
          <p:sp>
            <p:nvSpPr>
              <p:cNvPr id="126"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GB"/>
              </a:p>
            </p:txBody>
          </p:sp>
        </p:grpSp>
      </p:grpSp>
      <p:sp>
        <p:nvSpPr>
          <p:cNvPr id="106" name="Google Shape;106;p20"/>
          <p:cNvSpPr txBox="1">
            <a:spLocks noGrp="1"/>
          </p:cNvSpPr>
          <p:nvPr>
            <p:ph type="title"/>
          </p:nvPr>
        </p:nvSpPr>
        <p:spPr>
          <a:xfrm>
            <a:off x="856059" y="463888"/>
            <a:ext cx="7429499" cy="1108928"/>
          </a:xfrm>
          <a:prstGeom prst="rect">
            <a:avLst/>
          </a:prstGeom>
        </p:spPr>
        <p:txBody>
          <a:bodyPr spcFirstLastPara="1" vert="horz" lIns="91440" tIns="45720" rIns="91440" bIns="45720" rtlCol="0" anchor="ctr" anchorCtr="0">
            <a:normAutofit/>
          </a:bodyPr>
          <a:lstStyle/>
          <a:p>
            <a:pPr marL="0" lvl="0" indent="0" algn="ctr" defTabSz="914400">
              <a:spcBef>
                <a:spcPct val="0"/>
              </a:spcBef>
              <a:spcAft>
                <a:spcPts val="0"/>
              </a:spcAft>
            </a:pPr>
            <a:r>
              <a:rPr lang="en-US" sz="3600" b="1" dirty="0"/>
              <a:t>STRATEGIC ALIGNMENT TO CROESO 2025</a:t>
            </a:r>
          </a:p>
        </p:txBody>
      </p:sp>
      <p:pic>
        <p:nvPicPr>
          <p:cNvPr id="3" name="Picture 2" descr="A sign with letters and numbers&#10;&#10;AI-generated content may be incorrect.">
            <a:extLst>
              <a:ext uri="{FF2B5EF4-FFF2-40B4-BE49-F238E27FC236}">
                <a16:creationId xmlns:a16="http://schemas.microsoft.com/office/drawing/2014/main" id="{85A7102B-B764-8422-C105-C6224903E7F9}"/>
              </a:ext>
            </a:extLst>
          </p:cNvPr>
          <p:cNvPicPr>
            <a:picLocks noChangeAspect="1"/>
          </p:cNvPicPr>
          <p:nvPr/>
        </p:nvPicPr>
        <p:blipFill>
          <a:blip r:embed="rId5"/>
          <a:srcRect l="2576" r="11386" b="4"/>
          <a:stretch>
            <a:fillRect/>
          </a:stretch>
        </p:blipFill>
        <p:spPr>
          <a:xfrm>
            <a:off x="-10715" y="1607344"/>
            <a:ext cx="4664074" cy="3505200"/>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107" name="Google Shape;107;p20"/>
          <p:cNvSpPr txBox="1">
            <a:spLocks noGrp="1"/>
          </p:cNvSpPr>
          <p:nvPr>
            <p:ph type="body" idx="1"/>
          </p:nvPr>
        </p:nvSpPr>
        <p:spPr>
          <a:xfrm>
            <a:off x="4653359" y="1468041"/>
            <a:ext cx="4258468" cy="3505200"/>
          </a:xfrm>
          <a:prstGeom prst="rect">
            <a:avLst/>
          </a:prstGeom>
        </p:spPr>
        <p:txBody>
          <a:bodyPr spcFirstLastPara="1" vert="horz" lIns="91440" tIns="45720" rIns="91440" bIns="45720" rtlCol="0" anchor="ctr" anchorCtr="0">
            <a:normAutofit fontScale="92500" lnSpcReduction="20000"/>
          </a:bodyPr>
          <a:lstStyle/>
          <a:p>
            <a:pPr marL="0" lvl="0" indent="0" algn="ctr" defTabSz="914400">
              <a:lnSpc>
                <a:spcPct val="110000"/>
              </a:lnSpc>
              <a:spcBef>
                <a:spcPts val="1000"/>
              </a:spcBef>
              <a:spcAft>
                <a:spcPts val="0"/>
              </a:spcAft>
              <a:buClr>
                <a:schemeClr val="dk2"/>
              </a:buClr>
              <a:buSzPct val="125000"/>
              <a:buNone/>
            </a:pPr>
            <a:r>
              <a:rPr lang="en-US" sz="2000" b="1" dirty="0">
                <a:solidFill>
                  <a:schemeClr val="bg1"/>
                </a:solidFill>
                <a:sym typeface="Times New Roman"/>
              </a:rPr>
              <a:t>Key Alignment Points:</a:t>
            </a:r>
          </a:p>
          <a:p>
            <a:pPr marL="457200" lvl="0" indent="-228600" defTabSz="914400">
              <a:lnSpc>
                <a:spcPct val="110000"/>
              </a:lnSpc>
              <a:spcBef>
                <a:spcPts val="1000"/>
              </a:spcBef>
              <a:spcAft>
                <a:spcPts val="0"/>
              </a:spcAft>
              <a:buSzPct val="125000"/>
              <a:buFont typeface="Arial" panose="020B0604020202020204" pitchFamily="34" charset="0"/>
              <a:buChar char="•"/>
            </a:pPr>
            <a:r>
              <a:rPr lang="en-US" sz="2000" b="1" dirty="0">
                <a:sym typeface="Times New Roman"/>
              </a:rPr>
              <a:t>Increases visitor engagement with places and culture and shared haunting tales (Roque, 2022).</a:t>
            </a:r>
          </a:p>
          <a:p>
            <a:pPr marL="457200" lvl="0" indent="-228600" defTabSz="914400">
              <a:lnSpc>
                <a:spcPct val="110000"/>
              </a:lnSpc>
              <a:spcBef>
                <a:spcPts val="0"/>
              </a:spcBef>
              <a:spcAft>
                <a:spcPts val="0"/>
              </a:spcAft>
              <a:buSzPct val="125000"/>
              <a:buFont typeface="Arial" panose="020B0604020202020204" pitchFamily="34" charset="0"/>
              <a:buChar char="•"/>
            </a:pPr>
            <a:r>
              <a:rPr lang="en-US" sz="2000" b="1" dirty="0">
                <a:sym typeface="Times New Roman"/>
              </a:rPr>
              <a:t>Inclusive: Employees fluent in two languages, easy access, and a variety of food and wellness ideas(</a:t>
            </a:r>
            <a:r>
              <a:rPr lang="en-US" sz="2000" b="1" dirty="0" err="1">
                <a:sym typeface="Times New Roman"/>
              </a:rPr>
              <a:t>Konara</a:t>
            </a:r>
            <a:r>
              <a:rPr lang="en-US" sz="2000" b="1" dirty="0">
                <a:sym typeface="Times New Roman"/>
              </a:rPr>
              <a:t>, 2025).</a:t>
            </a:r>
          </a:p>
          <a:p>
            <a:pPr marL="457200" lvl="0" indent="-228600" defTabSz="914400">
              <a:lnSpc>
                <a:spcPct val="110000"/>
              </a:lnSpc>
              <a:spcBef>
                <a:spcPts val="0"/>
              </a:spcBef>
              <a:spcAft>
                <a:spcPts val="0"/>
              </a:spcAft>
              <a:buSzPct val="125000"/>
              <a:buFont typeface="Arial" panose="020B0604020202020204" pitchFamily="34" charset="0"/>
              <a:buChar char="•"/>
            </a:pPr>
            <a:r>
              <a:rPr lang="en-US" sz="2000" b="1" dirty="0">
                <a:sym typeface="Times New Roman"/>
              </a:rPr>
              <a:t>The experience guarantees that guests can find happiness in their meals and in their entertainment</a:t>
            </a:r>
            <a:r>
              <a:rPr lang="en-US" sz="1300" b="1" dirty="0">
                <a:sym typeface="Times New Roman"/>
              </a:rPr>
              <a:t>.</a:t>
            </a:r>
            <a:endParaRPr lang="en-US" sz="13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7">
                                            <p:txEl>
                                              <p:pRg st="0" end="0"/>
                                            </p:txEl>
                                          </p:spTgt>
                                        </p:tgtEl>
                                        <p:attrNameLst>
                                          <p:attrName>style.visibility</p:attrName>
                                        </p:attrNameLst>
                                      </p:cBhvr>
                                      <p:to>
                                        <p:strVal val="visible"/>
                                      </p:to>
                                    </p:set>
                                    <p:animEffect transition="in" filter="fade">
                                      <p:cBhvr>
                                        <p:cTn id="14" dur="1000"/>
                                        <p:tgtEl>
                                          <p:spTgt spid="107">
                                            <p:txEl>
                                              <p:pRg st="0" end="0"/>
                                            </p:txEl>
                                          </p:spTgt>
                                        </p:tgtEl>
                                      </p:cBhvr>
                                    </p:animEffect>
                                    <p:anim calcmode="lin" valueType="num">
                                      <p:cBhvr>
                                        <p:cTn id="15" dur="1000" fill="hold"/>
                                        <p:tgtEl>
                                          <p:spTgt spid="107">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10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7">
                                            <p:txEl>
                                              <p:pRg st="1" end="1"/>
                                            </p:txEl>
                                          </p:spTgt>
                                        </p:tgtEl>
                                        <p:attrNameLst>
                                          <p:attrName>style.visibility</p:attrName>
                                        </p:attrNameLst>
                                      </p:cBhvr>
                                      <p:to>
                                        <p:strVal val="visible"/>
                                      </p:to>
                                    </p:set>
                                    <p:animEffect transition="in" filter="fade">
                                      <p:cBhvr>
                                        <p:cTn id="21" dur="1000"/>
                                        <p:tgtEl>
                                          <p:spTgt spid="107">
                                            <p:txEl>
                                              <p:pRg st="1" end="1"/>
                                            </p:txEl>
                                          </p:spTgt>
                                        </p:tgtEl>
                                      </p:cBhvr>
                                    </p:animEffect>
                                    <p:anim calcmode="lin" valueType="num">
                                      <p:cBhvr>
                                        <p:cTn id="22" dur="1000" fill="hold"/>
                                        <p:tgtEl>
                                          <p:spTgt spid="107">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10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7">
                                            <p:txEl>
                                              <p:pRg st="2" end="2"/>
                                            </p:txEl>
                                          </p:spTgt>
                                        </p:tgtEl>
                                        <p:attrNameLst>
                                          <p:attrName>style.visibility</p:attrName>
                                        </p:attrNameLst>
                                      </p:cBhvr>
                                      <p:to>
                                        <p:strVal val="visible"/>
                                      </p:to>
                                    </p:set>
                                    <p:animEffect transition="in" filter="fade">
                                      <p:cBhvr>
                                        <p:cTn id="28" dur="1000"/>
                                        <p:tgtEl>
                                          <p:spTgt spid="107">
                                            <p:txEl>
                                              <p:pRg st="2" end="2"/>
                                            </p:txEl>
                                          </p:spTgt>
                                        </p:tgtEl>
                                      </p:cBhvr>
                                    </p:animEffect>
                                    <p:anim calcmode="lin" valueType="num">
                                      <p:cBhvr>
                                        <p:cTn id="29" dur="1000" fill="hold"/>
                                        <p:tgtEl>
                                          <p:spTgt spid="107">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10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7">
                                            <p:txEl>
                                              <p:pRg st="3" end="3"/>
                                            </p:txEl>
                                          </p:spTgt>
                                        </p:tgtEl>
                                        <p:attrNameLst>
                                          <p:attrName>style.visibility</p:attrName>
                                        </p:attrNameLst>
                                      </p:cBhvr>
                                      <p:to>
                                        <p:strVal val="visible"/>
                                      </p:to>
                                    </p:set>
                                    <p:animEffect transition="in" filter="fade">
                                      <p:cBhvr>
                                        <p:cTn id="35" dur="1000"/>
                                        <p:tgtEl>
                                          <p:spTgt spid="107">
                                            <p:txEl>
                                              <p:pRg st="3" end="3"/>
                                            </p:txEl>
                                          </p:spTgt>
                                        </p:tgtEl>
                                      </p:cBhvr>
                                    </p:animEffect>
                                    <p:anim calcmode="lin" valueType="num">
                                      <p:cBhvr>
                                        <p:cTn id="36" dur="1000" fill="hold"/>
                                        <p:tgtEl>
                                          <p:spTgt spid="107">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10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1"/>
          <p:cNvSpPr txBox="1">
            <a:spLocks noGrp="1"/>
          </p:cNvSpPr>
          <p:nvPr>
            <p:ph type="title"/>
          </p:nvPr>
        </p:nvSpPr>
        <p:spPr>
          <a:xfrm>
            <a:off x="1124294" y="63612"/>
            <a:ext cx="7429499" cy="460090"/>
          </a:xfrm>
        </p:spPr>
        <p:txBody>
          <a:bodyPr spcFirstLastPara="1" wrap="square" lIns="91425" tIns="91425" rIns="91425" bIns="91425" anchor="ctr" anchorCtr="0">
            <a:normAutofit fontScale="90000"/>
          </a:bodyPr>
          <a:lstStyle/>
          <a:p>
            <a:pPr marL="0" lvl="0" indent="0" algn="ctr" rtl="0">
              <a:lnSpc>
                <a:spcPct val="90000"/>
              </a:lnSpc>
              <a:spcBef>
                <a:spcPts val="0"/>
              </a:spcBef>
              <a:spcAft>
                <a:spcPts val="0"/>
              </a:spcAft>
              <a:buNone/>
            </a:pPr>
            <a:r>
              <a:rPr lang="en-GB" sz="2800" b="1" dirty="0">
                <a:solidFill>
                  <a:srgbClr val="FF0000"/>
                </a:solidFill>
              </a:rPr>
              <a:t>INDUSTRY AND TOURISM IMPACTS</a:t>
            </a:r>
          </a:p>
        </p:txBody>
      </p:sp>
      <p:graphicFrame>
        <p:nvGraphicFramePr>
          <p:cNvPr id="2" name="Table 1">
            <a:extLst>
              <a:ext uri="{FF2B5EF4-FFF2-40B4-BE49-F238E27FC236}">
                <a16:creationId xmlns:a16="http://schemas.microsoft.com/office/drawing/2014/main" id="{850A49D6-6445-F48D-B113-58E8690B3ADC}"/>
              </a:ext>
            </a:extLst>
          </p:cNvPr>
          <p:cNvGraphicFramePr>
            <a:graphicFrameLocks noGrp="1"/>
          </p:cNvGraphicFramePr>
          <p:nvPr>
            <p:extLst>
              <p:ext uri="{D42A27DB-BD31-4B8C-83A1-F6EECF244321}">
                <p14:modId xmlns:p14="http://schemas.microsoft.com/office/powerpoint/2010/main" val="3965821590"/>
              </p:ext>
            </p:extLst>
          </p:nvPr>
        </p:nvGraphicFramePr>
        <p:xfrm>
          <a:off x="166254" y="817537"/>
          <a:ext cx="8811491" cy="4262351"/>
        </p:xfrm>
        <a:graphic>
          <a:graphicData uri="http://schemas.openxmlformats.org/drawingml/2006/table">
            <a:tbl>
              <a:tblPr>
                <a:tableStyleId>{35758FB7-9AC5-4552-8A53-C91805E547FA}</a:tableStyleId>
              </a:tblPr>
              <a:tblGrid>
                <a:gridCol w="1825061">
                  <a:extLst>
                    <a:ext uri="{9D8B030D-6E8A-4147-A177-3AD203B41FA5}">
                      <a16:colId xmlns:a16="http://schemas.microsoft.com/office/drawing/2014/main" val="65011957"/>
                    </a:ext>
                  </a:extLst>
                </a:gridCol>
                <a:gridCol w="4049266">
                  <a:extLst>
                    <a:ext uri="{9D8B030D-6E8A-4147-A177-3AD203B41FA5}">
                      <a16:colId xmlns:a16="http://schemas.microsoft.com/office/drawing/2014/main" val="2786646607"/>
                    </a:ext>
                  </a:extLst>
                </a:gridCol>
                <a:gridCol w="2937164">
                  <a:extLst>
                    <a:ext uri="{9D8B030D-6E8A-4147-A177-3AD203B41FA5}">
                      <a16:colId xmlns:a16="http://schemas.microsoft.com/office/drawing/2014/main" val="977233933"/>
                    </a:ext>
                  </a:extLst>
                </a:gridCol>
              </a:tblGrid>
              <a:tr h="412800">
                <a:tc>
                  <a:txBody>
                    <a:bodyPr/>
                    <a:lstStyle/>
                    <a:p>
                      <a:r>
                        <a:rPr lang="en-GB" sz="1400" b="1" dirty="0">
                          <a:solidFill>
                            <a:srgbClr val="FF0000"/>
                          </a:solidFill>
                        </a:rPr>
                        <a:t>Impact Area</a:t>
                      </a:r>
                      <a:endParaRPr lang="en-GB" sz="1400" dirty="0">
                        <a:solidFill>
                          <a:srgbClr val="FF0000"/>
                        </a:solidFill>
                        <a:latin typeface="Aptos Black" panose="020B0004020202020204" pitchFamily="34" charset="0"/>
                      </a:endParaRPr>
                    </a:p>
                  </a:txBody>
                  <a:tcPr marL="74814" marR="74814" marT="37407" marB="37407" anchor="ctr"/>
                </a:tc>
                <a:tc>
                  <a:txBody>
                    <a:bodyPr/>
                    <a:lstStyle/>
                    <a:p>
                      <a:pPr algn="ctr"/>
                      <a:r>
                        <a:rPr lang="en-GB" sz="1100" dirty="0">
                          <a:solidFill>
                            <a:schemeClr val="bg1"/>
                          </a:solidFill>
                        </a:rPr>
                        <a:t> </a:t>
                      </a:r>
                      <a:r>
                        <a:rPr lang="en-GB" sz="1600" b="1" dirty="0">
                          <a:solidFill>
                            <a:schemeClr val="bg1"/>
                          </a:solidFill>
                        </a:rPr>
                        <a:t>Positive Impacts</a:t>
                      </a:r>
                      <a:endParaRPr lang="en-GB" sz="1100" dirty="0">
                        <a:solidFill>
                          <a:schemeClr val="bg1"/>
                        </a:solidFill>
                        <a:latin typeface="Aptos Black" panose="020B0004020202020204" pitchFamily="34" charset="0"/>
                      </a:endParaRPr>
                    </a:p>
                  </a:txBody>
                  <a:tcPr marL="74814" marR="74814" marT="37407" marB="37407" anchor="ctr"/>
                </a:tc>
                <a:tc>
                  <a:txBody>
                    <a:bodyPr/>
                    <a:lstStyle/>
                    <a:p>
                      <a:pPr algn="ctr"/>
                      <a:r>
                        <a:rPr lang="en-GB" sz="1600" b="1" dirty="0">
                          <a:solidFill>
                            <a:srgbClr val="7030A0"/>
                          </a:solidFill>
                        </a:rPr>
                        <a:t>Negative Impacts</a:t>
                      </a:r>
                      <a:endParaRPr lang="en-GB" sz="1600" dirty="0">
                        <a:solidFill>
                          <a:srgbClr val="7030A0"/>
                        </a:solidFill>
                      </a:endParaRPr>
                    </a:p>
                  </a:txBody>
                  <a:tcPr marL="74814" marR="74814" marT="37407" marB="37407" anchor="ctr"/>
                </a:tc>
                <a:extLst>
                  <a:ext uri="{0D108BD9-81ED-4DB2-BD59-A6C34878D82A}">
                    <a16:rowId xmlns:a16="http://schemas.microsoft.com/office/drawing/2014/main" val="3648429549"/>
                  </a:ext>
                </a:extLst>
              </a:tr>
              <a:tr h="1193659">
                <a:tc>
                  <a:txBody>
                    <a:bodyPr/>
                    <a:lstStyle/>
                    <a:p>
                      <a:r>
                        <a:rPr lang="en-GB" sz="1800" b="1" dirty="0">
                          <a:solidFill>
                            <a:srgbClr val="FF0000"/>
                          </a:solidFill>
                        </a:rPr>
                        <a:t>Economic</a:t>
                      </a:r>
                      <a:endParaRPr lang="en-GB" sz="1800" dirty="0">
                        <a:solidFill>
                          <a:srgbClr val="FF0000"/>
                        </a:solidFill>
                      </a:endParaRPr>
                    </a:p>
                  </a:txBody>
                  <a:tcPr marL="74814" marR="74814" marT="37407" marB="37407" anchor="ctr"/>
                </a:tc>
                <a:tc>
                  <a:txBody>
                    <a:bodyPr/>
                    <a:lstStyle/>
                    <a:p>
                      <a:pPr marL="0" indent="0">
                        <a:buFontTx/>
                        <a:buNone/>
                      </a:pPr>
                      <a:r>
                        <a:rPr lang="en-US" sz="1400" b="1" dirty="0">
                          <a:solidFill>
                            <a:schemeClr val="bg1"/>
                          </a:solidFill>
                        </a:rPr>
                        <a:t>Boost to local economy during off-peak periods</a:t>
                      </a:r>
                    </a:p>
                    <a:p>
                      <a:pPr marL="0" indent="0">
                        <a:buFontTx/>
                        <a:buNone/>
                      </a:pPr>
                      <a:r>
                        <a:rPr lang="en-US" sz="1400" b="1" dirty="0">
                          <a:solidFill>
                            <a:schemeClr val="bg1"/>
                          </a:solidFill>
                        </a:rPr>
                        <a:t>Job creation</a:t>
                      </a:r>
                    </a:p>
                    <a:p>
                      <a:pPr marL="0" indent="0">
                        <a:buFontTx/>
                        <a:buNone/>
                      </a:pPr>
                      <a:r>
                        <a:rPr lang="en-US" sz="1400" b="1" dirty="0">
                          <a:solidFill>
                            <a:schemeClr val="bg1"/>
                          </a:solidFill>
                        </a:rPr>
                        <a:t>Increased revenue for local businesses</a:t>
                      </a:r>
                    </a:p>
                    <a:p>
                      <a:pPr marL="0" indent="0">
                        <a:buFontTx/>
                        <a:buNone/>
                      </a:pPr>
                      <a:r>
                        <a:rPr lang="en-US" sz="1400" b="1" dirty="0">
                          <a:solidFill>
                            <a:schemeClr val="bg1"/>
                          </a:solidFill>
                        </a:rPr>
                        <a:t>SME opportunities</a:t>
                      </a:r>
                      <a:endParaRPr lang="en-US" sz="1400" b="1" dirty="0">
                        <a:solidFill>
                          <a:schemeClr val="bg1"/>
                        </a:solidFill>
                        <a:latin typeface="Aptos Black" panose="020B0004020202020204" pitchFamily="34" charset="0"/>
                      </a:endParaRPr>
                    </a:p>
                  </a:txBody>
                  <a:tcPr marL="74814" marR="74814" marT="37407" marB="37407" anchor="ctr"/>
                </a:tc>
                <a:tc>
                  <a:txBody>
                    <a:bodyPr/>
                    <a:lstStyle/>
                    <a:p>
                      <a:pPr marL="0" indent="0">
                        <a:buFontTx/>
                        <a:buNone/>
                      </a:pPr>
                      <a:r>
                        <a:rPr lang="en-US" sz="1400" b="1" dirty="0">
                          <a:solidFill>
                            <a:srgbClr val="7030A0"/>
                          </a:solidFill>
                        </a:rPr>
                        <a:t>Over-reliance on tourism</a:t>
                      </a:r>
                    </a:p>
                    <a:p>
                      <a:pPr marL="0" indent="0">
                        <a:buFontTx/>
                        <a:buNone/>
                      </a:pPr>
                      <a:r>
                        <a:rPr lang="en-US" sz="1400" b="1" dirty="0">
                          <a:solidFill>
                            <a:srgbClr val="7030A0"/>
                          </a:solidFill>
                        </a:rPr>
                        <a:t>Increased cost of living for locals</a:t>
                      </a:r>
                      <a:endParaRPr lang="en-US" sz="1400" b="1" dirty="0">
                        <a:solidFill>
                          <a:srgbClr val="7030A0"/>
                        </a:solidFill>
                        <a:latin typeface="Aptos Black" panose="020B0004020202020204" pitchFamily="34" charset="0"/>
                      </a:endParaRPr>
                    </a:p>
                  </a:txBody>
                  <a:tcPr marL="74814" marR="74814" marT="37407" marB="37407" anchor="ctr"/>
                </a:tc>
                <a:extLst>
                  <a:ext uri="{0D108BD9-81ED-4DB2-BD59-A6C34878D82A}">
                    <a16:rowId xmlns:a16="http://schemas.microsoft.com/office/drawing/2014/main" val="3836016109"/>
                  </a:ext>
                </a:extLst>
              </a:tr>
              <a:tr h="1462233">
                <a:tc>
                  <a:txBody>
                    <a:bodyPr/>
                    <a:lstStyle/>
                    <a:p>
                      <a:r>
                        <a:rPr lang="en-GB" sz="1800" b="1" dirty="0">
                          <a:solidFill>
                            <a:srgbClr val="FF0000"/>
                          </a:solidFill>
                        </a:rPr>
                        <a:t>Social &amp; Cultural</a:t>
                      </a:r>
                      <a:endParaRPr lang="en-GB" sz="1800" dirty="0">
                        <a:solidFill>
                          <a:srgbClr val="FF0000"/>
                        </a:solidFill>
                      </a:endParaRPr>
                    </a:p>
                  </a:txBody>
                  <a:tcPr marL="74814" marR="74814" marT="37407" marB="37407" anchor="ctr"/>
                </a:tc>
                <a:tc>
                  <a:txBody>
                    <a:bodyPr/>
                    <a:lstStyle/>
                    <a:p>
                      <a:pPr marL="0" indent="0">
                        <a:buFontTx/>
                        <a:buNone/>
                      </a:pPr>
                      <a:r>
                        <a:rPr lang="en-US" sz="1400" b="1" dirty="0">
                          <a:solidFill>
                            <a:schemeClr val="bg1"/>
                          </a:solidFill>
                        </a:rPr>
                        <a:t>Promotion of Welsh language and culture</a:t>
                      </a:r>
                    </a:p>
                    <a:p>
                      <a:pPr marL="0" indent="0">
                        <a:buFontTx/>
                        <a:buNone/>
                      </a:pPr>
                      <a:r>
                        <a:rPr lang="en-US" sz="1400" b="1" dirty="0">
                          <a:solidFill>
                            <a:schemeClr val="bg1"/>
                          </a:solidFill>
                        </a:rPr>
                        <a:t>Increased community pride</a:t>
                      </a:r>
                    </a:p>
                    <a:p>
                      <a:pPr marL="0" indent="0">
                        <a:buFontTx/>
                        <a:buNone/>
                      </a:pPr>
                      <a:r>
                        <a:rPr lang="en-US" sz="1400" b="1" dirty="0">
                          <a:solidFill>
                            <a:schemeClr val="bg1"/>
                          </a:solidFill>
                        </a:rPr>
                        <a:t>Global networking &amp; cultural exchange</a:t>
                      </a:r>
                    </a:p>
                    <a:p>
                      <a:pPr marL="0" indent="0">
                        <a:buFontTx/>
                        <a:buNone/>
                      </a:pPr>
                      <a:r>
                        <a:rPr lang="en-US" sz="1400" b="1" dirty="0">
                          <a:solidFill>
                            <a:schemeClr val="bg1"/>
                          </a:solidFill>
                        </a:rPr>
                        <a:t>Improved infrastructure</a:t>
                      </a:r>
                      <a:endParaRPr lang="en-US" sz="1400" b="1" dirty="0">
                        <a:solidFill>
                          <a:schemeClr val="bg1"/>
                        </a:solidFill>
                        <a:latin typeface="Aptos Black" panose="020B0004020202020204" pitchFamily="34" charset="0"/>
                      </a:endParaRPr>
                    </a:p>
                  </a:txBody>
                  <a:tcPr marL="74814" marR="74814" marT="37407" marB="37407" anchor="ctr"/>
                </a:tc>
                <a:tc>
                  <a:txBody>
                    <a:bodyPr/>
                    <a:lstStyle/>
                    <a:p>
                      <a:pPr marL="0" indent="0">
                        <a:buFontTx/>
                        <a:buNone/>
                      </a:pPr>
                      <a:r>
                        <a:rPr lang="fr-FR" sz="1400" b="1" dirty="0">
                          <a:solidFill>
                            <a:srgbClr val="7030A0"/>
                          </a:solidFill>
                        </a:rPr>
                        <a:t>Cultural </a:t>
                      </a:r>
                      <a:r>
                        <a:rPr lang="fr-FR" sz="1400" b="1" dirty="0" err="1">
                          <a:solidFill>
                            <a:srgbClr val="7030A0"/>
                          </a:solidFill>
                        </a:rPr>
                        <a:t>misrepresentation</a:t>
                      </a:r>
                      <a:endParaRPr lang="fr-FR" sz="1400" b="1" dirty="0">
                        <a:solidFill>
                          <a:srgbClr val="7030A0"/>
                        </a:solidFill>
                      </a:endParaRPr>
                    </a:p>
                    <a:p>
                      <a:pPr marL="0" indent="0">
                        <a:buFontTx/>
                        <a:buNone/>
                      </a:pPr>
                      <a:r>
                        <a:rPr lang="fr-FR" sz="1400" b="1" dirty="0">
                          <a:solidFill>
                            <a:srgbClr val="7030A0"/>
                          </a:solidFill>
                        </a:rPr>
                        <a:t>Community disruption (noise, congestion)</a:t>
                      </a:r>
                      <a:endParaRPr lang="fr-FR" sz="1400" b="1" dirty="0">
                        <a:solidFill>
                          <a:srgbClr val="7030A0"/>
                        </a:solidFill>
                        <a:latin typeface="Aptos Black" panose="020B0004020202020204" pitchFamily="34" charset="0"/>
                      </a:endParaRPr>
                    </a:p>
                  </a:txBody>
                  <a:tcPr marL="74814" marR="74814" marT="37407" marB="37407" anchor="ctr"/>
                </a:tc>
                <a:extLst>
                  <a:ext uri="{0D108BD9-81ED-4DB2-BD59-A6C34878D82A}">
                    <a16:rowId xmlns:a16="http://schemas.microsoft.com/office/drawing/2014/main" val="2256124807"/>
                  </a:ext>
                </a:extLst>
              </a:tr>
              <a:tr h="1193659">
                <a:tc>
                  <a:txBody>
                    <a:bodyPr/>
                    <a:lstStyle/>
                    <a:p>
                      <a:r>
                        <a:rPr lang="en-GB" sz="1600" b="1" dirty="0">
                          <a:solidFill>
                            <a:srgbClr val="FF0000"/>
                          </a:solidFill>
                        </a:rPr>
                        <a:t>Environmental &amp; Wellness</a:t>
                      </a:r>
                      <a:endParaRPr lang="en-GB" sz="1600" dirty="0">
                        <a:solidFill>
                          <a:srgbClr val="FF0000"/>
                        </a:solidFill>
                      </a:endParaRPr>
                    </a:p>
                  </a:txBody>
                  <a:tcPr marL="74814" marR="74814" marT="37407" marB="37407" anchor="ctr"/>
                </a:tc>
                <a:tc>
                  <a:txBody>
                    <a:bodyPr/>
                    <a:lstStyle/>
                    <a:p>
                      <a:pPr marL="0" indent="0">
                        <a:buFontTx/>
                        <a:buNone/>
                      </a:pPr>
                      <a:r>
                        <a:rPr lang="en-US" sz="1400" b="1" dirty="0">
                          <a:solidFill>
                            <a:schemeClr val="bg1"/>
                          </a:solidFill>
                        </a:rPr>
                        <a:t>Promotes healthier lifestyles</a:t>
                      </a:r>
                    </a:p>
                    <a:p>
                      <a:pPr marL="0" indent="0">
                        <a:buFontTx/>
                        <a:buNone/>
                      </a:pPr>
                      <a:r>
                        <a:rPr lang="en-US" sz="1400" b="1" dirty="0">
                          <a:solidFill>
                            <a:schemeClr val="bg1"/>
                          </a:solidFill>
                        </a:rPr>
                        <a:t>Highlights natural scenery</a:t>
                      </a:r>
                    </a:p>
                    <a:p>
                      <a:pPr marL="0" indent="0">
                        <a:buFontTx/>
                        <a:buNone/>
                      </a:pPr>
                      <a:r>
                        <a:rPr lang="en-US" sz="1400" b="1" dirty="0">
                          <a:solidFill>
                            <a:schemeClr val="bg1"/>
                          </a:solidFill>
                        </a:rPr>
                        <a:t>Encourages sustainable event practices</a:t>
                      </a:r>
                      <a:endParaRPr lang="en-US" sz="1400" b="1" dirty="0">
                        <a:solidFill>
                          <a:schemeClr val="bg1"/>
                        </a:solidFill>
                        <a:latin typeface="Aptos Black" panose="020B0004020202020204" pitchFamily="34" charset="0"/>
                      </a:endParaRPr>
                    </a:p>
                  </a:txBody>
                  <a:tcPr marL="74814" marR="74814" marT="37407" marB="37407" anchor="ctr"/>
                </a:tc>
                <a:tc>
                  <a:txBody>
                    <a:bodyPr/>
                    <a:lstStyle/>
                    <a:p>
                      <a:pPr marL="0" indent="0">
                        <a:buFontTx/>
                        <a:buNone/>
                      </a:pPr>
                      <a:r>
                        <a:rPr lang="en-GB" sz="1400" b="1" dirty="0">
                          <a:solidFill>
                            <a:srgbClr val="7030A0"/>
                          </a:solidFill>
                        </a:rPr>
                        <a:t>Strain on natural resources</a:t>
                      </a:r>
                    </a:p>
                    <a:p>
                      <a:pPr marL="0" indent="0">
                        <a:buFontTx/>
                        <a:buNone/>
                      </a:pPr>
                      <a:r>
                        <a:rPr lang="en-GB" sz="1400" b="1" dirty="0">
                          <a:solidFill>
                            <a:srgbClr val="7030A0"/>
                          </a:solidFill>
                        </a:rPr>
                        <a:t>Waste and carbon emissions</a:t>
                      </a:r>
                    </a:p>
                    <a:p>
                      <a:pPr marL="0" indent="0">
                        <a:buFontTx/>
                        <a:buNone/>
                      </a:pPr>
                      <a:r>
                        <a:rPr lang="en-GB" sz="1400" b="1" dirty="0">
                          <a:solidFill>
                            <a:srgbClr val="7030A0"/>
                          </a:solidFill>
                        </a:rPr>
                        <a:t>Traffic congestion</a:t>
                      </a:r>
                      <a:endParaRPr lang="en-GB" sz="1400" b="1" dirty="0">
                        <a:solidFill>
                          <a:srgbClr val="7030A0"/>
                        </a:solidFill>
                        <a:latin typeface="Aptos Black" panose="020B0004020202020204" pitchFamily="34" charset="0"/>
                      </a:endParaRPr>
                    </a:p>
                  </a:txBody>
                  <a:tcPr marL="74814" marR="74814" marT="37407" marB="37407" anchor="ctr"/>
                </a:tc>
                <a:extLst>
                  <a:ext uri="{0D108BD9-81ED-4DB2-BD59-A6C34878D82A}">
                    <a16:rowId xmlns:a16="http://schemas.microsoft.com/office/drawing/2014/main" val="2780344257"/>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Shape 119"/>
        <p:cNvGrpSpPr/>
        <p:nvPr/>
      </p:nvGrpSpPr>
      <p:grpSpPr>
        <a:xfrm>
          <a:off x="0" y="0"/>
          <a:ext cx="0" cy="0"/>
          <a:chOff x="0" y="0"/>
          <a:chExt cx="0" cy="0"/>
        </a:xfrm>
      </p:grpSpPr>
      <p:pic>
        <p:nvPicPr>
          <p:cNvPr id="127" name="Picture 2">
            <a:extLst>
              <a:ext uri="{FF2B5EF4-FFF2-40B4-BE49-F238E27FC236}">
                <a16:creationId xmlns:a16="http://schemas.microsoft.com/office/drawing/2014/main" id="{174E31E4-530B-4247-962C-F46F5F66DF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1193" y="0"/>
            <a:ext cx="9144002" cy="5143500"/>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129" name="Group 128">
            <a:extLst>
              <a:ext uri="{FF2B5EF4-FFF2-40B4-BE49-F238E27FC236}">
                <a16:creationId xmlns:a16="http://schemas.microsoft.com/office/drawing/2014/main" id="{96FA2727-C33B-44D1-885B-76DC0424E57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9040414" cy="5143500"/>
            <a:chOff x="-14288" y="0"/>
            <a:chExt cx="12053888" cy="6858001"/>
          </a:xfrm>
        </p:grpSpPr>
        <p:grpSp>
          <p:nvGrpSpPr>
            <p:cNvPr id="130" name="Group 129">
              <a:extLst>
                <a:ext uri="{FF2B5EF4-FFF2-40B4-BE49-F238E27FC236}">
                  <a16:creationId xmlns:a16="http://schemas.microsoft.com/office/drawing/2014/main" id="{4A64FD4C-29BA-46E7-AE31-AB38BB6942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42" name="Rectangle 5">
                <a:extLst>
                  <a:ext uri="{FF2B5EF4-FFF2-40B4-BE49-F238E27FC236}">
                    <a16:creationId xmlns:a16="http://schemas.microsoft.com/office/drawing/2014/main" id="{A28E5FB6-5905-4F5D-A6CE-E6222C405E5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43" name="Freeform 6">
                <a:extLst>
                  <a:ext uri="{FF2B5EF4-FFF2-40B4-BE49-F238E27FC236}">
                    <a16:creationId xmlns:a16="http://schemas.microsoft.com/office/drawing/2014/main" id="{F838FE17-378C-4BCE-80C0-FDD1CB074E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4" name="Freeform 7">
                <a:extLst>
                  <a:ext uri="{FF2B5EF4-FFF2-40B4-BE49-F238E27FC236}">
                    <a16:creationId xmlns:a16="http://schemas.microsoft.com/office/drawing/2014/main" id="{12A1474E-6A37-4F4D-A638-DD0EC0A5B5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5" name="Freeform 8">
                <a:extLst>
                  <a:ext uri="{FF2B5EF4-FFF2-40B4-BE49-F238E27FC236}">
                    <a16:creationId xmlns:a16="http://schemas.microsoft.com/office/drawing/2014/main" id="{49EA8CC2-4D0F-4C86-9CA9-FC3792FED1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6" name="Freeform 9">
                <a:extLst>
                  <a:ext uri="{FF2B5EF4-FFF2-40B4-BE49-F238E27FC236}">
                    <a16:creationId xmlns:a16="http://schemas.microsoft.com/office/drawing/2014/main" id="{69548BD5-92E6-42BD-9719-16AA005C5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7" name="Freeform 10">
                <a:extLst>
                  <a:ext uri="{FF2B5EF4-FFF2-40B4-BE49-F238E27FC236}">
                    <a16:creationId xmlns:a16="http://schemas.microsoft.com/office/drawing/2014/main" id="{93005965-F240-4349-A563-515973BF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8" name="Freeform 11">
                <a:extLst>
                  <a:ext uri="{FF2B5EF4-FFF2-40B4-BE49-F238E27FC236}">
                    <a16:creationId xmlns:a16="http://schemas.microsoft.com/office/drawing/2014/main" id="{277A546F-05BB-4274-A6A6-9DACC27AB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9" name="Freeform 12">
                <a:extLst>
                  <a:ext uri="{FF2B5EF4-FFF2-40B4-BE49-F238E27FC236}">
                    <a16:creationId xmlns:a16="http://schemas.microsoft.com/office/drawing/2014/main" id="{7BE7FF91-E18E-41AA-A952-07CB0C02C8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0" name="Freeform 13">
                <a:extLst>
                  <a:ext uri="{FF2B5EF4-FFF2-40B4-BE49-F238E27FC236}">
                    <a16:creationId xmlns:a16="http://schemas.microsoft.com/office/drawing/2014/main" id="{3F6A31AA-E4FB-4DD0-9AB1-BDD994CFA5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1" name="Freeform 14">
                <a:extLst>
                  <a:ext uri="{FF2B5EF4-FFF2-40B4-BE49-F238E27FC236}">
                    <a16:creationId xmlns:a16="http://schemas.microsoft.com/office/drawing/2014/main" id="{F99B8398-08D8-4C1E-8D7F-BAFB4D393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2" name="Freeform 15">
                <a:extLst>
                  <a:ext uri="{FF2B5EF4-FFF2-40B4-BE49-F238E27FC236}">
                    <a16:creationId xmlns:a16="http://schemas.microsoft.com/office/drawing/2014/main" id="{CD3984BB-CCC2-49D9-A80B-9507BE5A91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3" name="Line 16">
                <a:extLst>
                  <a:ext uri="{FF2B5EF4-FFF2-40B4-BE49-F238E27FC236}">
                    <a16:creationId xmlns:a16="http://schemas.microsoft.com/office/drawing/2014/main" id="{78FF7C07-82F5-4A64-9D71-29CBE1B7900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154" name="Freeform 17">
                <a:extLst>
                  <a:ext uri="{FF2B5EF4-FFF2-40B4-BE49-F238E27FC236}">
                    <a16:creationId xmlns:a16="http://schemas.microsoft.com/office/drawing/2014/main" id="{7F1773CA-6AE7-4723-B072-CEC5F3829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5" name="Freeform 18">
                <a:extLst>
                  <a:ext uri="{FF2B5EF4-FFF2-40B4-BE49-F238E27FC236}">
                    <a16:creationId xmlns:a16="http://schemas.microsoft.com/office/drawing/2014/main" id="{D5EC23E0-B877-4A62-B084-5407401FB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6" name="Freeform 19">
                <a:extLst>
                  <a:ext uri="{FF2B5EF4-FFF2-40B4-BE49-F238E27FC236}">
                    <a16:creationId xmlns:a16="http://schemas.microsoft.com/office/drawing/2014/main" id="{633C4B0E-E7C6-4A1A-9D3A-80C8E3C59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7" name="Freeform 20">
                <a:extLst>
                  <a:ext uri="{FF2B5EF4-FFF2-40B4-BE49-F238E27FC236}">
                    <a16:creationId xmlns:a16="http://schemas.microsoft.com/office/drawing/2014/main" id="{AB21372F-73AC-4C69-81F0-0D44D36F6E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8" name="Rectangle 21">
                <a:extLst>
                  <a:ext uri="{FF2B5EF4-FFF2-40B4-BE49-F238E27FC236}">
                    <a16:creationId xmlns:a16="http://schemas.microsoft.com/office/drawing/2014/main" id="{B5619D97-D7A8-4DFF-8AB1-F4B393C1B40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59" name="Freeform 22">
                <a:extLst>
                  <a:ext uri="{FF2B5EF4-FFF2-40B4-BE49-F238E27FC236}">
                    <a16:creationId xmlns:a16="http://schemas.microsoft.com/office/drawing/2014/main" id="{55E03CED-9618-41BB-898B-2FECEFD7B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0" name="Freeform 23">
                <a:extLst>
                  <a:ext uri="{FF2B5EF4-FFF2-40B4-BE49-F238E27FC236}">
                    <a16:creationId xmlns:a16="http://schemas.microsoft.com/office/drawing/2014/main" id="{78F0A5C5-589E-4053-A41A-FA77210C3D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1" name="Freeform 24">
                <a:extLst>
                  <a:ext uri="{FF2B5EF4-FFF2-40B4-BE49-F238E27FC236}">
                    <a16:creationId xmlns:a16="http://schemas.microsoft.com/office/drawing/2014/main" id="{AC2718F8-15C5-4DAB-B194-AAEE8A205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2" name="Freeform 25">
                <a:extLst>
                  <a:ext uri="{FF2B5EF4-FFF2-40B4-BE49-F238E27FC236}">
                    <a16:creationId xmlns:a16="http://schemas.microsoft.com/office/drawing/2014/main" id="{23C6608B-EA21-4579-B33F-55E52AC287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3" name="Freeform 26">
                <a:extLst>
                  <a:ext uri="{FF2B5EF4-FFF2-40B4-BE49-F238E27FC236}">
                    <a16:creationId xmlns:a16="http://schemas.microsoft.com/office/drawing/2014/main" id="{4A2FEFA2-D838-4CE1-90BA-B6C2EEB54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4" name="Freeform 27">
                <a:extLst>
                  <a:ext uri="{FF2B5EF4-FFF2-40B4-BE49-F238E27FC236}">
                    <a16:creationId xmlns:a16="http://schemas.microsoft.com/office/drawing/2014/main" id="{1A39CA24-DF18-4FCC-8265-36FC72ED5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5" name="Freeform 28">
                <a:extLst>
                  <a:ext uri="{FF2B5EF4-FFF2-40B4-BE49-F238E27FC236}">
                    <a16:creationId xmlns:a16="http://schemas.microsoft.com/office/drawing/2014/main" id="{50A32DBD-9B22-49C3-A628-A98533FBF4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6" name="Freeform 29">
                <a:extLst>
                  <a:ext uri="{FF2B5EF4-FFF2-40B4-BE49-F238E27FC236}">
                    <a16:creationId xmlns:a16="http://schemas.microsoft.com/office/drawing/2014/main" id="{A3C0B30D-BB1A-4B3D-A162-3EBE6267F2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7" name="Freeform 30">
                <a:extLst>
                  <a:ext uri="{FF2B5EF4-FFF2-40B4-BE49-F238E27FC236}">
                    <a16:creationId xmlns:a16="http://schemas.microsoft.com/office/drawing/2014/main" id="{092B125A-1548-445E-8689-07BEEC8155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8" name="Freeform 31">
                <a:extLst>
                  <a:ext uri="{FF2B5EF4-FFF2-40B4-BE49-F238E27FC236}">
                    <a16:creationId xmlns:a16="http://schemas.microsoft.com/office/drawing/2014/main" id="{D6A7D7B9-9A7E-4FD2-A1B4-1C5CFAE5498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131" name="Group 130">
              <a:extLst>
                <a:ext uri="{FF2B5EF4-FFF2-40B4-BE49-F238E27FC236}">
                  <a16:creationId xmlns:a16="http://schemas.microsoft.com/office/drawing/2014/main" id="{DB1B0C3F-D935-4306-B5B1-6AA63588112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2" name="Freeform 32">
                <a:extLst>
                  <a:ext uri="{FF2B5EF4-FFF2-40B4-BE49-F238E27FC236}">
                    <a16:creationId xmlns:a16="http://schemas.microsoft.com/office/drawing/2014/main" id="{75BC67F5-D485-467A-BCCB-D062EB6DD0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3" name="Freeform 33">
                <a:extLst>
                  <a:ext uri="{FF2B5EF4-FFF2-40B4-BE49-F238E27FC236}">
                    <a16:creationId xmlns:a16="http://schemas.microsoft.com/office/drawing/2014/main" id="{7FB0B620-AB12-4F0B-AD1C-A47A5FBC632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4" name="Freeform 34">
                <a:extLst>
                  <a:ext uri="{FF2B5EF4-FFF2-40B4-BE49-F238E27FC236}">
                    <a16:creationId xmlns:a16="http://schemas.microsoft.com/office/drawing/2014/main" id="{6AEFA891-E591-4F7F-9DBA-FC78E9B8F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5" name="Freeform 35">
                <a:extLst>
                  <a:ext uri="{FF2B5EF4-FFF2-40B4-BE49-F238E27FC236}">
                    <a16:creationId xmlns:a16="http://schemas.microsoft.com/office/drawing/2014/main" id="{78921FFF-4B57-4E33-BE94-5A8BFC95E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6" name="Freeform 36">
                <a:extLst>
                  <a:ext uri="{FF2B5EF4-FFF2-40B4-BE49-F238E27FC236}">
                    <a16:creationId xmlns:a16="http://schemas.microsoft.com/office/drawing/2014/main" id="{0C4A1658-5AAE-4925-B106-BC0A17862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7" name="Freeform 37">
                <a:extLst>
                  <a:ext uri="{FF2B5EF4-FFF2-40B4-BE49-F238E27FC236}">
                    <a16:creationId xmlns:a16="http://schemas.microsoft.com/office/drawing/2014/main" id="{DE6DF3EB-099A-427A-A999-3BAF3BCA9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8" name="Freeform 38">
                <a:extLst>
                  <a:ext uri="{FF2B5EF4-FFF2-40B4-BE49-F238E27FC236}">
                    <a16:creationId xmlns:a16="http://schemas.microsoft.com/office/drawing/2014/main" id="{CC595EFE-4690-4B81-83B1-F863B951B0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39" name="Freeform 39">
                <a:extLst>
                  <a:ext uri="{FF2B5EF4-FFF2-40B4-BE49-F238E27FC236}">
                    <a16:creationId xmlns:a16="http://schemas.microsoft.com/office/drawing/2014/main" id="{400FAC39-AEAC-4B54-9694-29D537C20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0" name="Freeform 40">
                <a:extLst>
                  <a:ext uri="{FF2B5EF4-FFF2-40B4-BE49-F238E27FC236}">
                    <a16:creationId xmlns:a16="http://schemas.microsoft.com/office/drawing/2014/main" id="{C61298B0-056E-4D83-B168-1C054A17A0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41" name="Rectangle 41">
                <a:extLst>
                  <a:ext uri="{FF2B5EF4-FFF2-40B4-BE49-F238E27FC236}">
                    <a16:creationId xmlns:a16="http://schemas.microsoft.com/office/drawing/2014/main" id="{9F9E69A2-F9B0-40C2-BDC8-143835426BE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grpSp>
      <p:sp useBgFill="1">
        <p:nvSpPr>
          <p:cNvPr id="170" name="Rectangle 169">
            <a:extLst>
              <a:ext uri="{FF2B5EF4-FFF2-40B4-BE49-F238E27FC236}">
                <a16:creationId xmlns:a16="http://schemas.microsoft.com/office/drawing/2014/main" id="{2EEF4763-EB4A-4A35-89EB-AD2763B48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Google Shape;120;p22"/>
          <p:cNvSpPr txBox="1">
            <a:spLocks noGrp="1"/>
          </p:cNvSpPr>
          <p:nvPr>
            <p:ph type="title"/>
          </p:nvPr>
        </p:nvSpPr>
        <p:spPr>
          <a:xfrm>
            <a:off x="856059" y="463888"/>
            <a:ext cx="7429499" cy="1108928"/>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3600"/>
              <a:t>    PRE-IMPLEMENTATION CHECKLIST</a:t>
            </a:r>
          </a:p>
        </p:txBody>
      </p:sp>
      <p:graphicFrame>
        <p:nvGraphicFramePr>
          <p:cNvPr id="123" name="Google Shape;121;p22">
            <a:extLst>
              <a:ext uri="{FF2B5EF4-FFF2-40B4-BE49-F238E27FC236}">
                <a16:creationId xmlns:a16="http://schemas.microsoft.com/office/drawing/2014/main" id="{4BF861B5-7A67-A230-110F-F0DB8D14CCC3}"/>
              </a:ext>
            </a:extLst>
          </p:cNvPr>
          <p:cNvGraphicFramePr/>
          <p:nvPr>
            <p:extLst>
              <p:ext uri="{D42A27DB-BD31-4B8C-83A1-F6EECF244321}">
                <p14:modId xmlns:p14="http://schemas.microsoft.com/office/powerpoint/2010/main" val="2467628985"/>
              </p:ext>
            </p:extLst>
          </p:nvPr>
        </p:nvGraphicFramePr>
        <p:xfrm>
          <a:off x="856058" y="1404937"/>
          <a:ext cx="8080773" cy="35421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wheel(1)">
                                      <p:cBhvr>
                                        <p:cTn id="7" dur="2000"/>
                                        <p:tgtEl>
                                          <p:spTgt spid="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3"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Shape 126"/>
        <p:cNvGrpSpPr/>
        <p:nvPr/>
      </p:nvGrpSpPr>
      <p:grpSpPr>
        <a:xfrm>
          <a:off x="0" y="0"/>
          <a:ext cx="0" cy="0"/>
          <a:chOff x="0" y="0"/>
          <a:chExt cx="0" cy="0"/>
        </a:xfrm>
      </p:grpSpPr>
      <p:pic>
        <p:nvPicPr>
          <p:cNvPr id="317"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9144002" cy="5143500"/>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318" name="Group 317">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15" y="0"/>
            <a:ext cx="9040414" cy="5143500"/>
            <a:chOff x="-14288" y="0"/>
            <a:chExt cx="12053888" cy="6858001"/>
          </a:xfrm>
        </p:grpSpPr>
        <p:grpSp>
          <p:nvGrpSpPr>
            <p:cNvPr id="218" name="Group 217">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319"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20"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1"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2"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3"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4"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5"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6"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7"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8"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29"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0"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txBody>
              <a:bodyPr/>
              <a:lstStyle/>
              <a:p>
                <a:endParaRPr lang="en-GB"/>
              </a:p>
            </p:txBody>
          </p:sp>
          <p:sp>
            <p:nvSpPr>
              <p:cNvPr id="331"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2"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3"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4"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5"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36"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7"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8"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39"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0"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1"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2"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3"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4"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5"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pSp>
          <p:nvGrpSpPr>
            <p:cNvPr id="219" name="Group 218">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346"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7"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8"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49"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0"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1"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2"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3"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4"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55"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grpSp>
      </p:grpSp>
      <p:grpSp>
        <p:nvGrpSpPr>
          <p:cNvPr id="356" name="Group 355">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2" cy="5143500"/>
            <a:chOff x="0" y="-1"/>
            <a:chExt cx="12192003" cy="6858001"/>
          </a:xfrm>
        </p:grpSpPr>
        <p:sp useBgFill="1">
          <p:nvSpPr>
            <p:cNvPr id="259" name="Rectangle 258">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7"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127" name="Google Shape;127;p23"/>
          <p:cNvSpPr txBox="1">
            <a:spLocks noGrp="1"/>
          </p:cNvSpPr>
          <p:nvPr>
            <p:ph type="title"/>
          </p:nvPr>
        </p:nvSpPr>
        <p:spPr>
          <a:xfrm>
            <a:off x="4836318" y="463888"/>
            <a:ext cx="3449239" cy="1108928"/>
          </a:xfrm>
          <a:prstGeom prst="rect">
            <a:avLst/>
          </a:prstGeom>
        </p:spPr>
        <p:txBody>
          <a:bodyPr spcFirstLastPara="1" vert="horz" lIns="91440" tIns="45720" rIns="91440" bIns="45720" rtlCol="0" anchor="ctr" anchorCtr="0">
            <a:normAutofit/>
          </a:bodyPr>
          <a:lstStyle/>
          <a:p>
            <a:pPr marL="0" lvl="0" indent="0" defTabSz="914400">
              <a:spcBef>
                <a:spcPct val="0"/>
              </a:spcBef>
              <a:spcAft>
                <a:spcPts val="0"/>
              </a:spcAft>
            </a:pPr>
            <a:r>
              <a:rPr lang="en-US" sz="3600" b="1"/>
              <a:t>SUSTAINABILITY AND ETHICS</a:t>
            </a:r>
          </a:p>
        </p:txBody>
      </p:sp>
      <p:pic>
        <p:nvPicPr>
          <p:cNvPr id="3" name="Picture 2" descr="Globe and two hands">
            <a:extLst>
              <a:ext uri="{FF2B5EF4-FFF2-40B4-BE49-F238E27FC236}">
                <a16:creationId xmlns:a16="http://schemas.microsoft.com/office/drawing/2014/main" id="{857EA3DF-731E-0849-053E-1D0068DDAF7F}"/>
              </a:ext>
            </a:extLst>
          </p:cNvPr>
          <p:cNvPicPr>
            <a:picLocks noChangeAspect="1"/>
          </p:cNvPicPr>
          <p:nvPr/>
        </p:nvPicPr>
        <p:blipFill>
          <a:blip r:embed="rId5"/>
          <a:srcRect t="3326" r="3" b="15750"/>
          <a:stretch>
            <a:fillRect/>
          </a:stretch>
        </p:blipFill>
        <p:spPr>
          <a:xfrm>
            <a:off x="-4197" y="10"/>
            <a:ext cx="4576197" cy="5143490"/>
          </a:xfrm>
          <a:prstGeom prst="ellipse">
            <a:avLst/>
          </a:prstGeom>
          <a:ln>
            <a:noFill/>
          </a:ln>
          <a:effectLst>
            <a:softEdge rad="112500"/>
          </a:effectLst>
        </p:spPr>
      </p:pic>
      <p:grpSp>
        <p:nvGrpSpPr>
          <p:cNvPr id="262" name="Group 261">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728807" cy="5143499"/>
            <a:chOff x="0" y="0"/>
            <a:chExt cx="2305051" cy="6858001"/>
          </a:xfrm>
          <a:solidFill>
            <a:schemeClr val="tx1">
              <a:alpha val="70000"/>
            </a:schemeClr>
          </a:solidFill>
          <a:effectLst/>
        </p:grpSpPr>
        <p:sp>
          <p:nvSpPr>
            <p:cNvPr id="358" name="Rectangle 357">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59"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0"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1" name="Rectangle 360">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62"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3"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4"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5"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6"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7"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8"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69"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0"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1"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2"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3"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4"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5"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6"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7"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8"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79"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0"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1"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2"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3"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4"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5"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6" name="Rectangle 385">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87"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8"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89"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0"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1"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2"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3"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4"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0"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5"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2"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96" name="Rectangle 395">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304"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5"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6"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7"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8"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09"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0"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1"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2"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3"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4"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5"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316"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graphicFrame>
        <p:nvGraphicFramePr>
          <p:cNvPr id="131" name="Google Shape;128;p23">
            <a:extLst>
              <a:ext uri="{FF2B5EF4-FFF2-40B4-BE49-F238E27FC236}">
                <a16:creationId xmlns:a16="http://schemas.microsoft.com/office/drawing/2014/main" id="{24DD3A71-E77F-D69A-AFBE-A2795D261F4B}"/>
              </a:ext>
            </a:extLst>
          </p:cNvPr>
          <p:cNvGraphicFramePr/>
          <p:nvPr>
            <p:extLst>
              <p:ext uri="{D42A27DB-BD31-4B8C-83A1-F6EECF244321}">
                <p14:modId xmlns:p14="http://schemas.microsoft.com/office/powerpoint/2010/main" val="2974782120"/>
              </p:ext>
            </p:extLst>
          </p:nvPr>
        </p:nvGraphicFramePr>
        <p:xfrm>
          <a:off x="4247804" y="1493044"/>
          <a:ext cx="4839045" cy="352543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31"/>
                                        </p:tgtEl>
                                        <p:attrNameLst>
                                          <p:attrName>style.visibility</p:attrName>
                                        </p:attrNameLst>
                                      </p:cBhvr>
                                      <p:to>
                                        <p:strVal val="visible"/>
                                      </p:to>
                                    </p:set>
                                    <p:animEffect transition="in" filter="randombar(horizontal)">
                                      <p:cBhvr>
                                        <p:cTn id="7" dur="500"/>
                                        <p:tgtEl>
                                          <p:spTgt spid="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1"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24"/>
          <p:cNvSpPr txBox="1">
            <a:spLocks noGrp="1"/>
          </p:cNvSpPr>
          <p:nvPr>
            <p:ph type="title"/>
          </p:nvPr>
        </p:nvSpPr>
        <p:spPr>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a:t>CONCLUSION</a:t>
            </a:r>
            <a:endParaRPr/>
          </a:p>
        </p:txBody>
      </p:sp>
      <p:sp>
        <p:nvSpPr>
          <p:cNvPr id="135" name="Google Shape;135;p24"/>
          <p:cNvSpPr txBox="1">
            <a:spLocks noGrp="1"/>
          </p:cNvSpPr>
          <p:nvPr>
            <p:ph type="body" idx="1"/>
          </p:nvPr>
        </p:nvSpPr>
        <p:spPr>
          <a:xfrm>
            <a:off x="4828775" y="1234075"/>
            <a:ext cx="4003500" cy="33348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1000"/>
              </a:spcBef>
              <a:spcAft>
                <a:spcPts val="0"/>
              </a:spcAft>
              <a:buSzPts val="1200"/>
              <a:buFont typeface="Times New Roman"/>
              <a:buChar char="➢"/>
            </a:pPr>
            <a:r>
              <a:rPr lang="en-GB" sz="1200" dirty="0">
                <a:latin typeface="Times New Roman"/>
                <a:ea typeface="Times New Roman"/>
                <a:cs typeface="Times New Roman"/>
                <a:sym typeface="Times New Roman"/>
              </a:rPr>
              <a:t>The </a:t>
            </a:r>
            <a:r>
              <a:rPr lang="en-GB" sz="1200" dirty="0" err="1">
                <a:latin typeface="Times New Roman"/>
                <a:ea typeface="Times New Roman"/>
                <a:cs typeface="Times New Roman"/>
                <a:sym typeface="Times New Roman"/>
              </a:rPr>
              <a:t>Croeso</a:t>
            </a:r>
            <a:r>
              <a:rPr lang="en-GB" sz="1200" dirty="0">
                <a:latin typeface="Times New Roman"/>
                <a:ea typeface="Times New Roman"/>
                <a:cs typeface="Times New Roman"/>
                <a:sym typeface="Times New Roman"/>
              </a:rPr>
              <a:t> Cymru Global Wellness &amp; Culture Summit 2025 is an organised, culture-friendly, economically feasible global meeting. </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dirty="0">
                <a:latin typeface="Times New Roman"/>
                <a:ea typeface="Times New Roman"/>
                <a:cs typeface="Times New Roman"/>
                <a:sym typeface="Times New Roman"/>
              </a:rPr>
              <a:t>It upholds Visit Wales's Year of </a:t>
            </a:r>
            <a:r>
              <a:rPr lang="en-GB" sz="1200" dirty="0" err="1">
                <a:latin typeface="Times New Roman"/>
                <a:ea typeface="Times New Roman"/>
                <a:cs typeface="Times New Roman"/>
                <a:sym typeface="Times New Roman"/>
              </a:rPr>
              <a:t>Croeso</a:t>
            </a:r>
            <a:r>
              <a:rPr lang="en-GB" sz="1200" dirty="0">
                <a:latin typeface="Times New Roman"/>
                <a:ea typeface="Times New Roman"/>
                <a:cs typeface="Times New Roman"/>
                <a:sym typeface="Times New Roman"/>
              </a:rPr>
              <a:t> campaign entirely and addresses a void for authentic wellness-orientated MICE events. </a:t>
            </a:r>
            <a:endParaRPr sz="1200" dirty="0">
              <a:latin typeface="Times New Roman"/>
              <a:ea typeface="Times New Roman"/>
              <a:cs typeface="Times New Roman"/>
              <a:sym typeface="Times New Roman"/>
            </a:endParaRPr>
          </a:p>
          <a:p>
            <a:pPr marL="457200" lvl="0" indent="-304800" algn="just" rtl="0">
              <a:lnSpc>
                <a:spcPct val="150000"/>
              </a:lnSpc>
              <a:spcBef>
                <a:spcPts val="0"/>
              </a:spcBef>
              <a:spcAft>
                <a:spcPts val="0"/>
              </a:spcAft>
              <a:buSzPts val="1200"/>
              <a:buFont typeface="Times New Roman"/>
              <a:buChar char="➢"/>
            </a:pPr>
            <a:r>
              <a:rPr lang="en-GB" sz="1200" dirty="0">
                <a:latin typeface="Times New Roman"/>
                <a:ea typeface="Times New Roman"/>
                <a:cs typeface="Times New Roman"/>
                <a:sym typeface="Times New Roman"/>
              </a:rPr>
              <a:t>This event will make North Wales more prominent, develop long-term regional gains, and provide delegates with actual, place-based experience.</a:t>
            </a:r>
            <a:endParaRPr dirty="0"/>
          </a:p>
        </p:txBody>
      </p:sp>
      <p:pic>
        <p:nvPicPr>
          <p:cNvPr id="136" name="Google Shape;136;p24"/>
          <p:cNvPicPr preferRelativeResize="0"/>
          <p:nvPr/>
        </p:nvPicPr>
        <p:blipFill>
          <a:blip r:embed="rId3">
            <a:alphaModFix/>
          </a:blip>
          <a:stretch>
            <a:fillRect/>
          </a:stretch>
        </p:blipFill>
        <p:spPr>
          <a:xfrm>
            <a:off x="-1" y="1017725"/>
            <a:ext cx="4511725" cy="33888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35">
                                            <p:txEl>
                                              <p:pRg st="0" end="0"/>
                                            </p:txEl>
                                          </p:spTgt>
                                        </p:tgtEl>
                                        <p:attrNameLst>
                                          <p:attrName>style.visibility</p:attrName>
                                        </p:attrNameLst>
                                      </p:cBhvr>
                                      <p:to>
                                        <p:strVal val="visible"/>
                                      </p:to>
                                    </p:set>
                                    <p:animEffect transition="in" filter="circle(in)">
                                      <p:cBhvr>
                                        <p:cTn id="7" dur="2000"/>
                                        <p:tgtEl>
                                          <p:spTgt spid="13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35">
                                            <p:txEl>
                                              <p:pRg st="1" end="1"/>
                                            </p:txEl>
                                          </p:spTgt>
                                        </p:tgtEl>
                                        <p:attrNameLst>
                                          <p:attrName>style.visibility</p:attrName>
                                        </p:attrNameLst>
                                      </p:cBhvr>
                                      <p:to>
                                        <p:strVal val="visible"/>
                                      </p:to>
                                    </p:set>
                                    <p:animEffect transition="in" filter="circle(in)">
                                      <p:cBhvr>
                                        <p:cTn id="12" dur="2000"/>
                                        <p:tgtEl>
                                          <p:spTgt spid="13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135">
                                            <p:txEl>
                                              <p:pRg st="2" end="2"/>
                                            </p:txEl>
                                          </p:spTgt>
                                        </p:tgtEl>
                                        <p:attrNameLst>
                                          <p:attrName>style.visibility</p:attrName>
                                        </p:attrNameLst>
                                      </p:cBhvr>
                                      <p:to>
                                        <p:strVal val="visible"/>
                                      </p:to>
                                    </p:set>
                                    <p:animEffect transition="in" filter="circle(in)">
                                      <p:cBhvr>
                                        <p:cTn id="17" dur="2000"/>
                                        <p:tgtEl>
                                          <p:spTgt spid="1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Shape 140"/>
        <p:cNvGrpSpPr/>
        <p:nvPr/>
      </p:nvGrpSpPr>
      <p:grpSpPr>
        <a:xfrm>
          <a:off x="0" y="0"/>
          <a:ext cx="0" cy="0"/>
          <a:chOff x="0" y="0"/>
          <a:chExt cx="0" cy="0"/>
        </a:xfrm>
      </p:grpSpPr>
      <p:sp>
        <p:nvSpPr>
          <p:cNvPr id="7" name="Title 6">
            <a:extLst>
              <a:ext uri="{FF2B5EF4-FFF2-40B4-BE49-F238E27FC236}">
                <a16:creationId xmlns:a16="http://schemas.microsoft.com/office/drawing/2014/main" id="{702909EF-2062-F6D0-E37F-969107F9D167}"/>
              </a:ext>
            </a:extLst>
          </p:cNvPr>
          <p:cNvSpPr txBox="1">
            <a:spLocks noGrp="1"/>
          </p:cNvSpPr>
          <p:nvPr>
            <p:ph type="title"/>
          </p:nvPr>
        </p:nvSpPr>
        <p:spPr>
          <a:xfrm>
            <a:off x="340822" y="2468126"/>
            <a:ext cx="8803178" cy="323135"/>
          </a:xfrm>
          <a:prstGeom prst="rect">
            <a:avLst/>
          </a:prstGeom>
          <a:noFill/>
        </p:spPr>
        <p:txBody>
          <a:bodyPr wrap="square">
            <a:spAutoFit/>
          </a:bodyPr>
          <a:lstStyle/>
          <a:p>
            <a:br>
              <a:rPr lang="en-US" sz="500" dirty="0">
                <a:solidFill>
                  <a:schemeClr val="bg1"/>
                </a:solidFill>
                <a:latin typeface="Times New Roman" panose="02020603050405020304" pitchFamily="18" charset="0"/>
                <a:cs typeface="Times New Roman" panose="02020603050405020304" pitchFamily="18" charset="0"/>
              </a:rPr>
            </a:br>
            <a:endParaRPr lang="en-GB" sz="500" dirty="0">
              <a:solidFill>
                <a:schemeClr val="bg1"/>
              </a:solidFill>
              <a:latin typeface="Times New Roman" panose="02020603050405020304" pitchFamily="18" charset="0"/>
              <a:cs typeface="Times New Roman" panose="02020603050405020304" pitchFamily="18" charset="0"/>
            </a:endParaRPr>
          </a:p>
        </p:txBody>
      </p:sp>
      <p:sp>
        <p:nvSpPr>
          <p:cNvPr id="8" name="Google Shape;142;p13">
            <a:extLst>
              <a:ext uri="{FF2B5EF4-FFF2-40B4-BE49-F238E27FC236}">
                <a16:creationId xmlns:a16="http://schemas.microsoft.com/office/drawing/2014/main" id="{80B9ADD7-136F-7F9A-4533-4098555488A9}"/>
              </a:ext>
            </a:extLst>
          </p:cNvPr>
          <p:cNvSpPr txBox="1">
            <a:spLocks/>
          </p:cNvSpPr>
          <p:nvPr/>
        </p:nvSpPr>
        <p:spPr>
          <a:xfrm>
            <a:off x="124691" y="0"/>
            <a:ext cx="8707609" cy="5079076"/>
          </a:xfrm>
          <a:prstGeom prst="rect">
            <a:avLst/>
          </a:prstGeom>
          <a:noFill/>
          <a:ln>
            <a:noFill/>
          </a:ln>
        </p:spPr>
        <p:txBody>
          <a:bodyPr spcFirstLastPara="1" wrap="square" lIns="91425" tIns="91425" rIns="91425" bIns="91425" anchor="t" anchorCtr="0">
            <a:normAutofit fontScale="92500" lnSpcReduction="20000"/>
          </a:bodyPr>
          <a:lstStyle>
            <a:lvl1pPr marL="171450" indent="-171450" algn="l" defTabSz="685800" rtl="0" eaLnBrk="1" latinLnBrk="0" hangingPunct="1">
              <a:lnSpc>
                <a:spcPct val="120000"/>
              </a:lnSpc>
              <a:spcBef>
                <a:spcPts val="750"/>
              </a:spcBef>
              <a:buSzPct val="125000"/>
              <a:buFont typeface="Arial" panose="020B0604020202020204" pitchFamily="34" charset="0"/>
              <a:buChar char="•"/>
              <a:defRPr sz="1800" kern="1200">
                <a:solidFill>
                  <a:schemeClr val="tx1"/>
                </a:solidFill>
                <a:latin typeface="+mn-lt"/>
                <a:ea typeface="+mn-ea"/>
                <a:cs typeface="+mn-cs"/>
              </a:defRPr>
            </a:lvl1pPr>
            <a:lvl2pPr marL="514350" indent="-171450" algn="l" defTabSz="685800" rtl="0" eaLnBrk="1" latinLnBrk="0" hangingPunct="1">
              <a:lnSpc>
                <a:spcPct val="120000"/>
              </a:lnSpc>
              <a:spcBef>
                <a:spcPts val="375"/>
              </a:spcBef>
              <a:buSzPct val="125000"/>
              <a:buFont typeface="Arial" panose="020B0604020202020204" pitchFamily="34" charset="0"/>
              <a:buChar char="•"/>
              <a:defRPr sz="1500" kern="1200">
                <a:solidFill>
                  <a:schemeClr val="tx1"/>
                </a:solidFill>
                <a:latin typeface="+mn-lt"/>
                <a:ea typeface="+mn-ea"/>
                <a:cs typeface="+mn-cs"/>
              </a:defRPr>
            </a:lvl2pPr>
            <a:lvl3pPr marL="857250" indent="-171450" algn="l" defTabSz="685800" rtl="0" eaLnBrk="1" latinLnBrk="0" hangingPunct="1">
              <a:lnSpc>
                <a:spcPct val="120000"/>
              </a:lnSpc>
              <a:spcBef>
                <a:spcPts val="375"/>
              </a:spcBef>
              <a:buSzPct val="125000"/>
              <a:buFont typeface="Arial" panose="020B0604020202020204" pitchFamily="34" charset="0"/>
              <a:buChar char="•"/>
              <a:defRPr sz="1350" kern="1200">
                <a:solidFill>
                  <a:schemeClr val="tx1"/>
                </a:solidFill>
                <a:latin typeface="+mn-lt"/>
                <a:ea typeface="+mn-ea"/>
                <a:cs typeface="+mn-cs"/>
              </a:defRPr>
            </a:lvl3pPr>
            <a:lvl4pPr marL="1200150" indent="-171450" algn="l" defTabSz="685800" rtl="0" eaLnBrk="1" latinLnBrk="0" hangingPunct="1">
              <a:lnSpc>
                <a:spcPct val="120000"/>
              </a:lnSpc>
              <a:spcBef>
                <a:spcPts val="375"/>
              </a:spcBef>
              <a:buSzPct val="125000"/>
              <a:buFont typeface="Arial" panose="020B0604020202020204" pitchFamily="34" charset="0"/>
              <a:buChar char="•"/>
              <a:defRPr sz="1200" kern="1200">
                <a:solidFill>
                  <a:schemeClr val="tx1"/>
                </a:solidFill>
                <a:latin typeface="+mn-lt"/>
                <a:ea typeface="+mn-ea"/>
                <a:cs typeface="+mn-cs"/>
              </a:defRPr>
            </a:lvl4pPr>
            <a:lvl5pPr marL="1543050" indent="-171450" algn="l" defTabSz="685800" rtl="0" eaLnBrk="1" latinLnBrk="0" hangingPunct="1">
              <a:lnSpc>
                <a:spcPct val="120000"/>
              </a:lnSpc>
              <a:spcBef>
                <a:spcPts val="375"/>
              </a:spcBef>
              <a:buSzPct val="125000"/>
              <a:buFont typeface="Arial" panose="020B0604020202020204" pitchFamily="34" charset="0"/>
              <a:buChar char="•"/>
              <a:defRPr sz="1200" kern="1200">
                <a:solidFill>
                  <a:schemeClr val="tx1"/>
                </a:solidFill>
                <a:latin typeface="+mn-lt"/>
                <a:ea typeface="+mn-ea"/>
                <a:cs typeface="+mn-cs"/>
              </a:defRPr>
            </a:lvl5pPr>
            <a:lvl6pPr marL="18859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6pPr>
            <a:lvl7pPr marL="22288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7pPr>
            <a:lvl8pPr marL="25717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8pPr>
            <a:lvl9pPr marL="2914650" indent="-171450" algn="l" defTabSz="685800" rtl="0" eaLnBrk="1" latinLnBrk="0" hangingPunct="1">
              <a:lnSpc>
                <a:spcPct val="120000"/>
              </a:lnSpc>
              <a:spcBef>
                <a:spcPts val="375"/>
              </a:spcBef>
              <a:buSzPct val="125000"/>
              <a:buFont typeface="Arial" panose="020B0604020202020204" pitchFamily="34" charset="0"/>
              <a:buChar char="•"/>
              <a:defRPr sz="1050" kern="1200">
                <a:solidFill>
                  <a:schemeClr val="tx1"/>
                </a:solidFill>
                <a:latin typeface="+mn-lt"/>
                <a:ea typeface="+mn-ea"/>
                <a:cs typeface="+mn-cs"/>
              </a:defRPr>
            </a:lvl9pPr>
          </a:lstStyle>
          <a:p>
            <a:pPr marL="192405" indent="0" algn="ctr">
              <a:lnSpc>
                <a:spcPct val="150000"/>
              </a:lnSpc>
              <a:spcBef>
                <a:spcPts val="1000"/>
              </a:spcBef>
              <a:buSzPct val="100000"/>
              <a:buNone/>
            </a:pPr>
            <a:r>
              <a:rPr lang="en-US" sz="800" b="1" dirty="0">
                <a:solidFill>
                  <a:schemeClr val="bg1"/>
                </a:solidFill>
                <a:latin typeface="Times New Roman"/>
                <a:ea typeface="Times New Roman"/>
                <a:cs typeface="Times New Roman"/>
                <a:sym typeface="Times New Roman"/>
              </a:rPr>
              <a:t>References:</a:t>
            </a:r>
          </a:p>
          <a:p>
            <a:pPr marL="457200" indent="-264795" algn="just">
              <a:lnSpc>
                <a:spcPct val="150000"/>
              </a:lnSpc>
              <a:spcBef>
                <a:spcPts val="1000"/>
              </a:spcBef>
              <a:buSzPct val="100000"/>
              <a:buFont typeface="+mj-lt"/>
              <a:buAutoNum type="arabicPeriod"/>
            </a:pPr>
            <a:r>
              <a:rPr lang="en-US" sz="800" dirty="0" err="1">
                <a:solidFill>
                  <a:schemeClr val="bg1"/>
                </a:solidFill>
                <a:latin typeface="Times New Roman"/>
                <a:ea typeface="Times New Roman"/>
                <a:cs typeface="Times New Roman"/>
                <a:sym typeface="Times New Roman"/>
              </a:rPr>
              <a:t>Croeso</a:t>
            </a:r>
            <a:r>
              <a:rPr lang="en-US" sz="800" dirty="0">
                <a:solidFill>
                  <a:schemeClr val="bg1"/>
                </a:solidFill>
                <a:latin typeface="Times New Roman"/>
                <a:ea typeface="Times New Roman"/>
                <a:cs typeface="Times New Roman"/>
                <a:sym typeface="Times New Roman"/>
              </a:rPr>
              <a:t> (2025). </a:t>
            </a:r>
            <a:r>
              <a:rPr lang="en-US" sz="800" i="1" dirty="0">
                <a:solidFill>
                  <a:schemeClr val="bg1"/>
                </a:solidFill>
                <a:latin typeface="Times New Roman"/>
                <a:ea typeface="Times New Roman"/>
                <a:cs typeface="Times New Roman"/>
                <a:sym typeface="Times New Roman"/>
              </a:rPr>
              <a:t>Wales is celebrating a Year of </a:t>
            </a:r>
            <a:r>
              <a:rPr lang="en-US" sz="800" i="1" dirty="0" err="1">
                <a:solidFill>
                  <a:schemeClr val="bg1"/>
                </a:solidFill>
                <a:latin typeface="Times New Roman"/>
                <a:ea typeface="Times New Roman"/>
                <a:cs typeface="Times New Roman"/>
                <a:sym typeface="Times New Roman"/>
              </a:rPr>
              <a:t>Croeso</a:t>
            </a:r>
            <a:r>
              <a:rPr lang="en-US" sz="800" i="1" dirty="0">
                <a:solidFill>
                  <a:schemeClr val="bg1"/>
                </a:solidFill>
                <a:latin typeface="Times New Roman"/>
                <a:ea typeface="Times New Roman"/>
                <a:cs typeface="Times New Roman"/>
                <a:sym typeface="Times New Roman"/>
              </a:rPr>
              <a:t>, a Welsh welcome for visitors</a:t>
            </a:r>
            <a:r>
              <a:rPr lang="en-US" sz="800" dirty="0">
                <a:solidFill>
                  <a:schemeClr val="bg1"/>
                </a:solidFill>
                <a:latin typeface="Times New Roman"/>
                <a:ea typeface="Times New Roman"/>
                <a:cs typeface="Times New Roman"/>
                <a:sym typeface="Times New Roman"/>
              </a:rPr>
              <a:t>. [online] </a:t>
            </a:r>
            <a:r>
              <a:rPr lang="en-US" sz="800" dirty="0" err="1">
                <a:solidFill>
                  <a:schemeClr val="bg1"/>
                </a:solidFill>
                <a:latin typeface="Times New Roman"/>
                <a:ea typeface="Times New Roman"/>
                <a:cs typeface="Times New Roman"/>
                <a:sym typeface="Times New Roman"/>
              </a:rPr>
              <a:t>TravelTrade</a:t>
            </a:r>
            <a:r>
              <a:rPr lang="en-US" sz="800" dirty="0">
                <a:solidFill>
                  <a:schemeClr val="bg1"/>
                </a:solidFill>
                <a:latin typeface="Times New Roman"/>
                <a:ea typeface="Times New Roman"/>
                <a:cs typeface="Times New Roman"/>
                <a:sym typeface="Times New Roman"/>
              </a:rPr>
              <a:t>. Available at: https://traveltrade.visitwales.com/useful-information/toolkit/year-of-croeso [Accessed 10 May 2025].</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Erdem, H. (2021). </a:t>
            </a:r>
            <a:r>
              <a:rPr lang="en-US" sz="800" i="1" dirty="0">
                <a:solidFill>
                  <a:schemeClr val="bg1"/>
                </a:solidFill>
                <a:latin typeface="Times New Roman"/>
                <a:ea typeface="Times New Roman"/>
                <a:cs typeface="Times New Roman"/>
                <a:sym typeface="Times New Roman"/>
              </a:rPr>
              <a:t>THE ROLE OF HEALTH TOURISM IN THE DEVELOPMENT OF THE COUNTRY AND ITS IMPACTS ON EMPLOYMENT</a:t>
            </a:r>
            <a:r>
              <a:rPr lang="en-US" sz="800" dirty="0">
                <a:solidFill>
                  <a:schemeClr val="bg1"/>
                </a:solidFill>
                <a:latin typeface="Times New Roman"/>
                <a:ea typeface="Times New Roman"/>
                <a:cs typeface="Times New Roman"/>
                <a:sym typeface="Times New Roman"/>
              </a:rPr>
              <a:t>. [online] Available at: https://docs.neu.edu.tr/library/8898245138.pdf.</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Events Industry Council (2023). </a:t>
            </a:r>
            <a:r>
              <a:rPr lang="en-US" sz="800" i="1" dirty="0">
                <a:solidFill>
                  <a:schemeClr val="bg1"/>
                </a:solidFill>
                <a:latin typeface="Times New Roman"/>
                <a:ea typeface="Times New Roman"/>
                <a:cs typeface="Times New Roman"/>
                <a:sym typeface="Times New Roman"/>
              </a:rPr>
              <a:t>EIC’s Global Events Barometer Reports Recovery of Business </a:t>
            </a:r>
            <a:r>
              <a:rPr lang="en-US" sz="800" dirty="0">
                <a:solidFill>
                  <a:schemeClr val="bg1"/>
                </a:solidFill>
                <a:latin typeface="Times New Roman"/>
                <a:ea typeface="Times New Roman"/>
                <a:cs typeface="Times New Roman"/>
                <a:sym typeface="Times New Roman"/>
              </a:rPr>
              <a:t>. [online] Exhibitoronline.com. Available at: https://www.exhibitoronline.com/news/article.asp?ID=23539 [Accessed 10 May 2025].</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Ferreira, M., Brito, T., Santos, J.F. and Santos, N. (2023). </a:t>
            </a:r>
            <a:r>
              <a:rPr lang="en-US" sz="800" i="1" dirty="0" err="1">
                <a:solidFill>
                  <a:schemeClr val="bg1"/>
                </a:solidFill>
                <a:latin typeface="Times New Roman"/>
                <a:ea typeface="Times New Roman"/>
                <a:cs typeface="Times New Roman"/>
                <a:sym typeface="Times New Roman"/>
              </a:rPr>
              <a:t>RuleKeeper</a:t>
            </a:r>
            <a:r>
              <a:rPr lang="en-US" sz="800" i="1" dirty="0">
                <a:solidFill>
                  <a:schemeClr val="bg1"/>
                </a:solidFill>
                <a:latin typeface="Times New Roman"/>
                <a:ea typeface="Times New Roman"/>
                <a:cs typeface="Times New Roman"/>
                <a:sym typeface="Times New Roman"/>
              </a:rPr>
              <a:t>: GDPR-Aware Personal Data Compliance for Web Frameworks</a:t>
            </a:r>
            <a:r>
              <a:rPr lang="en-US" sz="800" dirty="0">
                <a:solidFill>
                  <a:schemeClr val="bg1"/>
                </a:solidFill>
                <a:latin typeface="Times New Roman"/>
                <a:ea typeface="Times New Roman"/>
                <a:cs typeface="Times New Roman"/>
                <a:sym typeface="Times New Roman"/>
              </a:rPr>
              <a:t>. [online] IEEE Xplore. </a:t>
            </a:r>
            <a:r>
              <a:rPr lang="en-US" sz="800" dirty="0" err="1">
                <a:solidFill>
                  <a:schemeClr val="bg1"/>
                </a:solidFill>
                <a:latin typeface="Times New Roman"/>
                <a:ea typeface="Times New Roman"/>
                <a:cs typeface="Times New Roman"/>
                <a:sym typeface="Times New Roman"/>
              </a:rPr>
              <a:t>doi:https</a:t>
            </a:r>
            <a:r>
              <a:rPr lang="en-US" sz="800" dirty="0">
                <a:solidFill>
                  <a:schemeClr val="bg1"/>
                </a:solidFill>
                <a:latin typeface="Times New Roman"/>
                <a:ea typeface="Times New Roman"/>
                <a:cs typeface="Times New Roman"/>
                <a:sym typeface="Times New Roman"/>
              </a:rPr>
              <a:t>://doi.org/10.1109/SP46215.2023.10179395.</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Globalwellnesssummit.com (2025). </a:t>
            </a:r>
            <a:r>
              <a:rPr lang="en-US" sz="800" i="1" dirty="0">
                <a:solidFill>
                  <a:schemeClr val="bg1"/>
                </a:solidFill>
                <a:latin typeface="Times New Roman"/>
                <a:ea typeface="Times New Roman"/>
                <a:cs typeface="Times New Roman"/>
                <a:sym typeface="Times New Roman"/>
              </a:rPr>
              <a:t>2025 Global Wellness Summit - Global Wellness Summit</a:t>
            </a:r>
            <a:r>
              <a:rPr lang="en-US" sz="800" dirty="0">
                <a:solidFill>
                  <a:schemeClr val="bg1"/>
                </a:solidFill>
                <a:latin typeface="Times New Roman"/>
                <a:ea typeface="Times New Roman"/>
                <a:cs typeface="Times New Roman"/>
                <a:sym typeface="Times New Roman"/>
              </a:rPr>
              <a:t>. [online] Global Wellness Summit. Available at: https://www.globalwellnesssummit.com/2025-global-wellness-summit/ [Accessed 10 May 2025].</a:t>
            </a:r>
          </a:p>
          <a:p>
            <a:pPr marL="457200" indent="-264795" algn="just">
              <a:lnSpc>
                <a:spcPct val="150000"/>
              </a:lnSpc>
              <a:spcBef>
                <a:spcPts val="0"/>
              </a:spcBef>
              <a:buSzPct val="100000"/>
              <a:buFont typeface="+mj-lt"/>
              <a:buAutoNum type="arabicPeriod"/>
            </a:pPr>
            <a:r>
              <a:rPr lang="en-US" sz="800" dirty="0" err="1">
                <a:solidFill>
                  <a:schemeClr val="bg1"/>
                </a:solidFill>
                <a:latin typeface="Times New Roman"/>
                <a:ea typeface="Times New Roman"/>
                <a:cs typeface="Times New Roman"/>
                <a:sym typeface="Times New Roman"/>
              </a:rPr>
              <a:t>Gov.wales</a:t>
            </a:r>
            <a:r>
              <a:rPr lang="en-US" sz="800" dirty="0">
                <a:solidFill>
                  <a:schemeClr val="bg1"/>
                </a:solidFill>
                <a:latin typeface="Times New Roman"/>
                <a:ea typeface="Times New Roman"/>
                <a:cs typeface="Times New Roman"/>
                <a:sym typeface="Times New Roman"/>
              </a:rPr>
              <a:t> (2025). </a:t>
            </a:r>
            <a:r>
              <a:rPr lang="en-US" sz="800" i="1" dirty="0">
                <a:solidFill>
                  <a:schemeClr val="bg1"/>
                </a:solidFill>
                <a:latin typeface="Times New Roman"/>
                <a:ea typeface="Times New Roman"/>
                <a:cs typeface="Times New Roman"/>
                <a:sym typeface="Times New Roman"/>
              </a:rPr>
              <a:t>Written Statement: Strengthening Welsh language services in health and social care (31 August 2021)</a:t>
            </a:r>
            <a:r>
              <a:rPr lang="en-US" sz="800" dirty="0">
                <a:solidFill>
                  <a:schemeClr val="bg1"/>
                </a:solidFill>
                <a:latin typeface="Times New Roman"/>
                <a:ea typeface="Times New Roman"/>
                <a:cs typeface="Times New Roman"/>
                <a:sym typeface="Times New Roman"/>
              </a:rPr>
              <a:t>. [online] GOV.WALES. Available at: https://www.gov.wales/written-statement-strengthening-welsh-language-services-health-and-social-care [Accessed 20 May 2025].</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Guachalla, A. (2022). Hospitality futures: Towards a sustainable, healthier and ethical way of catering. </a:t>
            </a:r>
            <a:r>
              <a:rPr lang="en-US" sz="800" i="1" dirty="0">
                <a:solidFill>
                  <a:schemeClr val="bg1"/>
                </a:solidFill>
                <a:latin typeface="Times New Roman"/>
                <a:ea typeface="Times New Roman"/>
                <a:cs typeface="Times New Roman"/>
                <a:sym typeface="Times New Roman"/>
              </a:rPr>
              <a:t>Hospitality &amp; Society</a:t>
            </a:r>
            <a:r>
              <a:rPr lang="en-US" sz="800" dirty="0">
                <a:solidFill>
                  <a:schemeClr val="bg1"/>
                </a:solidFill>
                <a:latin typeface="Times New Roman"/>
                <a:ea typeface="Times New Roman"/>
                <a:cs typeface="Times New Roman"/>
                <a:sym typeface="Times New Roman"/>
              </a:rPr>
              <a:t>, 00(00), pp.1–17. </a:t>
            </a:r>
            <a:r>
              <a:rPr lang="en-US" sz="800" dirty="0" err="1">
                <a:solidFill>
                  <a:schemeClr val="bg1"/>
                </a:solidFill>
                <a:latin typeface="Times New Roman"/>
                <a:ea typeface="Times New Roman"/>
                <a:cs typeface="Times New Roman"/>
                <a:sym typeface="Times New Roman"/>
              </a:rPr>
              <a:t>doi:https</a:t>
            </a:r>
            <a:r>
              <a:rPr lang="en-US" sz="800" dirty="0">
                <a:solidFill>
                  <a:schemeClr val="bg1"/>
                </a:solidFill>
                <a:latin typeface="Times New Roman"/>
                <a:ea typeface="Times New Roman"/>
                <a:cs typeface="Times New Roman"/>
                <a:sym typeface="Times New Roman"/>
              </a:rPr>
              <a:t>://doi.org/10.1386/hosp_00054_7.</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GWI (2024). </a:t>
            </a:r>
            <a:r>
              <a:rPr lang="en-US" sz="800" i="1" dirty="0">
                <a:solidFill>
                  <a:schemeClr val="bg1"/>
                </a:solidFill>
                <a:latin typeface="Times New Roman"/>
                <a:ea typeface="Times New Roman"/>
                <a:cs typeface="Times New Roman"/>
                <a:sym typeface="Times New Roman"/>
              </a:rPr>
              <a:t>Home - Global Wellness Institute</a:t>
            </a:r>
            <a:r>
              <a:rPr lang="en-US" sz="800" dirty="0">
                <a:solidFill>
                  <a:schemeClr val="bg1"/>
                </a:solidFill>
                <a:latin typeface="Times New Roman"/>
                <a:ea typeface="Times New Roman"/>
                <a:cs typeface="Times New Roman"/>
                <a:sym typeface="Times New Roman"/>
              </a:rPr>
              <a:t>. [online] Global Wellness Institute. Available at: https://globalwellnessinstitute.org/ [Accessed 10 May 2025].</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HSE (2023). </a:t>
            </a:r>
            <a:r>
              <a:rPr lang="en-US" sz="800" i="1" dirty="0">
                <a:solidFill>
                  <a:schemeClr val="bg1"/>
                </a:solidFill>
                <a:latin typeface="Times New Roman"/>
                <a:ea typeface="Times New Roman"/>
                <a:cs typeface="Times New Roman"/>
                <a:sym typeface="Times New Roman"/>
              </a:rPr>
              <a:t>Events health and safety</a:t>
            </a:r>
            <a:r>
              <a:rPr lang="en-US" sz="800" dirty="0">
                <a:solidFill>
                  <a:schemeClr val="bg1"/>
                </a:solidFill>
                <a:latin typeface="Times New Roman"/>
                <a:ea typeface="Times New Roman"/>
                <a:cs typeface="Times New Roman"/>
                <a:sym typeface="Times New Roman"/>
              </a:rPr>
              <a:t>. [online] Hse.gov.uk. Available at: https://www.hse.gov.uk/event-safety/.</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Khaing, P.T. (2024). </a:t>
            </a:r>
            <a:r>
              <a:rPr lang="en-US" sz="800" i="1" dirty="0">
                <a:solidFill>
                  <a:schemeClr val="bg1"/>
                </a:solidFill>
                <a:latin typeface="Times New Roman"/>
                <a:ea typeface="Times New Roman"/>
                <a:cs typeface="Times New Roman"/>
                <a:sym typeface="Times New Roman"/>
              </a:rPr>
              <a:t>The Impact of COVID -19 Pandemic on Thailand’s MICE Industry and the Adaptive Strategies Pyae Thiri Khaing 6517190015 AN INDEPENDENT STUDY SUBMITTED IN PARTIAL FULFILLMENT OF THE REQUIREMENTS FOR THE DEGREE OF MASTER OF BUSINESS ADMINISTRATION GRADUATE SCHOOL OF BUSINESS</a:t>
            </a:r>
            <a:r>
              <a:rPr lang="en-US" sz="800" dirty="0">
                <a:solidFill>
                  <a:schemeClr val="bg1"/>
                </a:solidFill>
                <a:latin typeface="Times New Roman"/>
                <a:ea typeface="Times New Roman"/>
                <a:cs typeface="Times New Roman"/>
                <a:sym typeface="Times New Roman"/>
              </a:rPr>
              <a:t>. [online] Available at: https://ePyae </a:t>
            </a:r>
            <a:r>
              <a:rPr lang="en-US" sz="800" dirty="0" err="1">
                <a:solidFill>
                  <a:schemeClr val="bg1"/>
                </a:solidFill>
                <a:latin typeface="Times New Roman"/>
                <a:ea typeface="Times New Roman"/>
                <a:cs typeface="Times New Roman"/>
                <a:sym typeface="Times New Roman"/>
              </a:rPr>
              <a:t>Thiriu</a:t>
            </a:r>
            <a:r>
              <a:rPr lang="en-US" sz="800" dirty="0">
                <a:solidFill>
                  <a:schemeClr val="bg1"/>
                </a:solidFill>
                <a:latin typeface="Times New Roman"/>
                <a:ea typeface="Times New Roman"/>
                <a:cs typeface="Times New Roman"/>
                <a:sym typeface="Times New Roman"/>
              </a:rPr>
              <a:t>/wp-content/uploads/2025/01/MBA-2024-IS-Pyae-Thiri-Khaing-6517190015-The-Impact-of-COVID-%E2%80%93-19-Pandemic.pdf.</a:t>
            </a:r>
          </a:p>
          <a:p>
            <a:pPr marL="457200" indent="-264795" algn="just">
              <a:lnSpc>
                <a:spcPct val="150000"/>
              </a:lnSpc>
              <a:spcBef>
                <a:spcPts val="0"/>
              </a:spcBef>
              <a:buSzPct val="100000"/>
              <a:buFont typeface="+mj-lt"/>
              <a:buAutoNum type="arabicPeriod"/>
            </a:pPr>
            <a:r>
              <a:rPr lang="en-US" sz="800" dirty="0" err="1">
                <a:solidFill>
                  <a:schemeClr val="bg1"/>
                </a:solidFill>
                <a:latin typeface="Times New Roman"/>
                <a:ea typeface="Times New Roman"/>
                <a:cs typeface="Times New Roman"/>
                <a:sym typeface="Times New Roman"/>
              </a:rPr>
              <a:t>Konara</a:t>
            </a:r>
            <a:r>
              <a:rPr lang="en-US" sz="800" dirty="0">
                <a:solidFill>
                  <a:schemeClr val="bg1"/>
                </a:solidFill>
                <a:latin typeface="Times New Roman"/>
                <a:ea typeface="Times New Roman"/>
                <a:cs typeface="Times New Roman"/>
                <a:sym typeface="Times New Roman"/>
              </a:rPr>
              <a:t>, D. (2025). CSR policies and their contribution towards employee well-being : case study - </a:t>
            </a:r>
            <a:r>
              <a:rPr lang="en-US" sz="800" dirty="0" err="1">
                <a:solidFill>
                  <a:schemeClr val="bg1"/>
                </a:solidFill>
                <a:latin typeface="Times New Roman"/>
                <a:ea typeface="Times New Roman"/>
                <a:cs typeface="Times New Roman"/>
                <a:sym typeface="Times New Roman"/>
              </a:rPr>
              <a:t>Comforta</a:t>
            </a:r>
            <a:r>
              <a:rPr lang="en-US" sz="800" dirty="0">
                <a:solidFill>
                  <a:schemeClr val="bg1"/>
                </a:solidFill>
                <a:latin typeface="Times New Roman"/>
                <a:ea typeface="Times New Roman"/>
                <a:cs typeface="Times New Roman"/>
                <a:sym typeface="Times New Roman"/>
              </a:rPr>
              <a:t> Oy (Lindström Group). </a:t>
            </a:r>
            <a:r>
              <a:rPr lang="en-US" sz="800" i="1" dirty="0">
                <a:solidFill>
                  <a:schemeClr val="bg1"/>
                </a:solidFill>
                <a:latin typeface="Times New Roman"/>
                <a:ea typeface="Times New Roman"/>
                <a:cs typeface="Times New Roman"/>
                <a:sym typeface="Times New Roman"/>
              </a:rPr>
              <a:t>Theseus.fi</a:t>
            </a:r>
            <a:r>
              <a:rPr lang="en-US" sz="800" dirty="0">
                <a:solidFill>
                  <a:schemeClr val="bg1"/>
                </a:solidFill>
                <a:latin typeface="Times New Roman"/>
                <a:ea typeface="Times New Roman"/>
                <a:cs typeface="Times New Roman"/>
                <a:sym typeface="Times New Roman"/>
              </a:rPr>
              <a:t>. [online] </a:t>
            </a:r>
            <a:r>
              <a:rPr lang="en-US" sz="800" dirty="0" err="1">
                <a:solidFill>
                  <a:schemeClr val="bg1"/>
                </a:solidFill>
                <a:latin typeface="Times New Roman"/>
                <a:ea typeface="Times New Roman"/>
                <a:cs typeface="Times New Roman"/>
                <a:sym typeface="Times New Roman"/>
              </a:rPr>
              <a:t>doi:http</a:t>
            </a:r>
            <a:r>
              <a:rPr lang="en-US" sz="800" dirty="0">
                <a:solidFill>
                  <a:schemeClr val="bg1"/>
                </a:solidFill>
                <a:latin typeface="Times New Roman"/>
                <a:ea typeface="Times New Roman"/>
                <a:cs typeface="Times New Roman"/>
                <a:sym typeface="Times New Roman"/>
              </a:rPr>
              <a:t>://www.theseus.fi/handle/10024/886446.</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LeBaron, G. (2021). The Role of Supply Chains in the Global Business of Forced </a:t>
            </a:r>
            <a:r>
              <a:rPr lang="en-US" sz="800" dirty="0" err="1">
                <a:solidFill>
                  <a:schemeClr val="bg1"/>
                </a:solidFill>
                <a:latin typeface="Times New Roman"/>
                <a:ea typeface="Times New Roman"/>
                <a:cs typeface="Times New Roman"/>
                <a:sym typeface="Times New Roman"/>
              </a:rPr>
              <a:t>Labour</a:t>
            </a:r>
            <a:r>
              <a:rPr lang="en-US" sz="800" dirty="0">
                <a:solidFill>
                  <a:schemeClr val="bg1"/>
                </a:solidFill>
                <a:latin typeface="Times New Roman"/>
                <a:ea typeface="Times New Roman"/>
                <a:cs typeface="Times New Roman"/>
                <a:sym typeface="Times New Roman"/>
              </a:rPr>
              <a:t>. </a:t>
            </a:r>
            <a:r>
              <a:rPr lang="en-US" sz="800" i="1" dirty="0">
                <a:solidFill>
                  <a:schemeClr val="bg1"/>
                </a:solidFill>
                <a:latin typeface="Times New Roman"/>
                <a:ea typeface="Times New Roman"/>
                <a:cs typeface="Times New Roman"/>
                <a:sym typeface="Times New Roman"/>
              </a:rPr>
              <a:t>Journal of Supply Chain Management</a:t>
            </a:r>
            <a:r>
              <a:rPr lang="en-US" sz="800" dirty="0">
                <a:solidFill>
                  <a:schemeClr val="bg1"/>
                </a:solidFill>
                <a:latin typeface="Times New Roman"/>
                <a:ea typeface="Times New Roman"/>
                <a:cs typeface="Times New Roman"/>
                <a:sym typeface="Times New Roman"/>
              </a:rPr>
              <a:t>, [online] 57(2), pp.29–42. </a:t>
            </a:r>
            <a:r>
              <a:rPr lang="en-US" sz="800" dirty="0" err="1">
                <a:solidFill>
                  <a:schemeClr val="bg1"/>
                </a:solidFill>
                <a:latin typeface="Times New Roman"/>
                <a:ea typeface="Times New Roman"/>
                <a:cs typeface="Times New Roman"/>
                <a:sym typeface="Times New Roman"/>
              </a:rPr>
              <a:t>doi:https</a:t>
            </a:r>
            <a:r>
              <a:rPr lang="en-US" sz="800" dirty="0">
                <a:solidFill>
                  <a:schemeClr val="bg1"/>
                </a:solidFill>
                <a:latin typeface="Times New Roman"/>
                <a:ea typeface="Times New Roman"/>
                <a:cs typeface="Times New Roman"/>
                <a:sym typeface="Times New Roman"/>
              </a:rPr>
              <a:t>://doi.org/10.1111/jscm.12258.</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Manchesterairport.co.uk (2025). </a:t>
            </a:r>
            <a:r>
              <a:rPr lang="en-US" sz="800" i="1" dirty="0">
                <a:solidFill>
                  <a:schemeClr val="bg1"/>
                </a:solidFill>
                <a:latin typeface="Times New Roman"/>
                <a:ea typeface="Times New Roman"/>
                <a:cs typeface="Times New Roman"/>
                <a:sym typeface="Times New Roman"/>
              </a:rPr>
              <a:t>Pick up and Drop off info | Manchester Airport</a:t>
            </a:r>
            <a:r>
              <a:rPr lang="en-US" sz="800" dirty="0">
                <a:solidFill>
                  <a:schemeClr val="bg1"/>
                </a:solidFill>
                <a:latin typeface="Times New Roman"/>
                <a:ea typeface="Times New Roman"/>
                <a:cs typeface="Times New Roman"/>
                <a:sym typeface="Times New Roman"/>
              </a:rPr>
              <a:t>. [online] Manchesterairport.co.uk. Available at: https://www.manchesterairport.co.uk/parking/pick-up-and-drop-off-info/ [Accessed 20 May 2025].</a:t>
            </a:r>
          </a:p>
          <a:p>
            <a:pPr marL="457200" indent="-264795" algn="just">
              <a:lnSpc>
                <a:spcPct val="150000"/>
              </a:lnSpc>
              <a:spcBef>
                <a:spcPts val="0"/>
              </a:spcBef>
              <a:buSzPct val="100000"/>
              <a:buFont typeface="+mj-lt"/>
              <a:buAutoNum type="arabicPeriod"/>
            </a:pPr>
            <a:r>
              <a:rPr lang="en-US" sz="800" dirty="0" err="1">
                <a:solidFill>
                  <a:schemeClr val="bg1"/>
                </a:solidFill>
                <a:latin typeface="Times New Roman"/>
                <a:ea typeface="Times New Roman"/>
                <a:cs typeface="Times New Roman"/>
                <a:sym typeface="Times New Roman"/>
              </a:rPr>
              <a:t>Mayho</a:t>
            </a:r>
            <a:r>
              <a:rPr lang="en-US" sz="800" dirty="0">
                <a:solidFill>
                  <a:schemeClr val="bg1"/>
                </a:solidFill>
                <a:latin typeface="Times New Roman"/>
                <a:ea typeface="Times New Roman"/>
                <a:cs typeface="Times New Roman"/>
                <a:sym typeface="Times New Roman"/>
              </a:rPr>
              <a:t>, S., Mumford, D., Lloyd, D.C. and Redmond, E.C. (2023). Value Chain activities of Small and Medium Food Manufacturers in Wales, United Kingdom: The KITE Project. </a:t>
            </a:r>
            <a:r>
              <a:rPr lang="en-US" sz="800" i="1" dirty="0">
                <a:solidFill>
                  <a:schemeClr val="bg1"/>
                </a:solidFill>
                <a:latin typeface="Times New Roman"/>
                <a:ea typeface="Times New Roman"/>
                <a:cs typeface="Times New Roman"/>
                <a:sym typeface="Times New Roman"/>
              </a:rPr>
              <a:t>International Journal on Food System Dynamics</a:t>
            </a:r>
            <a:r>
              <a:rPr lang="en-US" sz="800" dirty="0">
                <a:solidFill>
                  <a:schemeClr val="bg1"/>
                </a:solidFill>
                <a:latin typeface="Times New Roman"/>
                <a:ea typeface="Times New Roman"/>
                <a:cs typeface="Times New Roman"/>
                <a:sym typeface="Times New Roman"/>
              </a:rPr>
              <a:t>, [online] 14(1), pp.95–109. </a:t>
            </a:r>
            <a:r>
              <a:rPr lang="en-US" sz="800" dirty="0" err="1">
                <a:solidFill>
                  <a:schemeClr val="bg1"/>
                </a:solidFill>
                <a:latin typeface="Times New Roman"/>
                <a:ea typeface="Times New Roman"/>
                <a:cs typeface="Times New Roman"/>
                <a:sym typeface="Times New Roman"/>
              </a:rPr>
              <a:t>doi:https</a:t>
            </a:r>
            <a:r>
              <a:rPr lang="en-US" sz="800" dirty="0">
                <a:solidFill>
                  <a:schemeClr val="bg1"/>
                </a:solidFill>
                <a:latin typeface="Times New Roman"/>
                <a:ea typeface="Times New Roman"/>
                <a:cs typeface="Times New Roman"/>
                <a:sym typeface="Times New Roman"/>
              </a:rPr>
              <a:t>://doi.org/10.22004/ag.econ.346699.</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Oborin, M. (2022). Health and Wellness Tourism Development on Global Markets in Pandemic. </a:t>
            </a:r>
            <a:r>
              <a:rPr lang="en-US" sz="800" i="1" dirty="0">
                <a:solidFill>
                  <a:schemeClr val="bg1"/>
                </a:solidFill>
                <a:latin typeface="Times New Roman"/>
                <a:ea typeface="Times New Roman"/>
                <a:cs typeface="Times New Roman"/>
                <a:sym typeface="Times New Roman"/>
              </a:rPr>
              <a:t>Anais </a:t>
            </a:r>
            <a:r>
              <a:rPr lang="en-US" sz="800" i="1" dirty="0" err="1">
                <a:solidFill>
                  <a:schemeClr val="bg1"/>
                </a:solidFill>
                <a:latin typeface="Times New Roman"/>
                <a:ea typeface="Times New Roman"/>
                <a:cs typeface="Times New Roman"/>
                <a:sym typeface="Times New Roman"/>
              </a:rPr>
              <a:t>Brasileiros</a:t>
            </a:r>
            <a:r>
              <a:rPr lang="en-US" sz="800" i="1" dirty="0">
                <a:solidFill>
                  <a:schemeClr val="bg1"/>
                </a:solidFill>
                <a:latin typeface="Times New Roman"/>
                <a:ea typeface="Times New Roman"/>
                <a:cs typeface="Times New Roman"/>
                <a:sym typeface="Times New Roman"/>
              </a:rPr>
              <a:t> de </a:t>
            </a:r>
            <a:r>
              <a:rPr lang="en-US" sz="800" i="1" dirty="0" err="1">
                <a:solidFill>
                  <a:schemeClr val="bg1"/>
                </a:solidFill>
                <a:latin typeface="Times New Roman"/>
                <a:ea typeface="Times New Roman"/>
                <a:cs typeface="Times New Roman"/>
                <a:sym typeface="Times New Roman"/>
              </a:rPr>
              <a:t>Estudos</a:t>
            </a:r>
            <a:r>
              <a:rPr lang="en-US" sz="800" i="1" dirty="0">
                <a:solidFill>
                  <a:schemeClr val="bg1"/>
                </a:solidFill>
                <a:latin typeface="Times New Roman"/>
                <a:ea typeface="Times New Roman"/>
                <a:cs typeface="Times New Roman"/>
                <a:sym typeface="Times New Roman"/>
              </a:rPr>
              <a:t> </a:t>
            </a:r>
            <a:r>
              <a:rPr lang="en-US" sz="800" i="1" dirty="0" err="1">
                <a:solidFill>
                  <a:schemeClr val="bg1"/>
                </a:solidFill>
                <a:latin typeface="Times New Roman"/>
                <a:ea typeface="Times New Roman"/>
                <a:cs typeface="Times New Roman"/>
                <a:sym typeface="Times New Roman"/>
              </a:rPr>
              <a:t>Turísticos</a:t>
            </a:r>
            <a:r>
              <a:rPr lang="en-US" sz="800" dirty="0">
                <a:solidFill>
                  <a:schemeClr val="bg1"/>
                </a:solidFill>
                <a:latin typeface="Times New Roman"/>
                <a:ea typeface="Times New Roman"/>
                <a:cs typeface="Times New Roman"/>
                <a:sym typeface="Times New Roman"/>
              </a:rPr>
              <a:t>. [online] </a:t>
            </a:r>
            <a:r>
              <a:rPr lang="en-US" sz="800" dirty="0" err="1">
                <a:solidFill>
                  <a:schemeClr val="bg1"/>
                </a:solidFill>
                <a:latin typeface="Times New Roman"/>
                <a:ea typeface="Times New Roman"/>
                <a:cs typeface="Times New Roman"/>
                <a:sym typeface="Times New Roman"/>
              </a:rPr>
              <a:t>doi:https</a:t>
            </a:r>
            <a:r>
              <a:rPr lang="en-US" sz="800" dirty="0">
                <a:solidFill>
                  <a:schemeClr val="bg1"/>
                </a:solidFill>
                <a:latin typeface="Times New Roman"/>
                <a:ea typeface="Times New Roman"/>
                <a:cs typeface="Times New Roman"/>
                <a:sym typeface="Times New Roman"/>
              </a:rPr>
              <a:t>://doi.org/10.5281/zenodo.7151127.</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Roque, M.I. (2022). </a:t>
            </a:r>
            <a:r>
              <a:rPr lang="en-US" sz="800" i="1" dirty="0">
                <a:solidFill>
                  <a:schemeClr val="bg1"/>
                </a:solidFill>
                <a:latin typeface="Times New Roman"/>
                <a:ea typeface="Times New Roman"/>
                <a:cs typeface="Times New Roman"/>
                <a:sym typeface="Times New Roman"/>
              </a:rPr>
              <a:t>Storytelling in Cultural Heritage: Tourism and Community Engagement</a:t>
            </a:r>
            <a:r>
              <a:rPr lang="en-US" sz="800" dirty="0">
                <a:solidFill>
                  <a:schemeClr val="bg1"/>
                </a:solidFill>
                <a:latin typeface="Times New Roman"/>
                <a:ea typeface="Times New Roman"/>
                <a:cs typeface="Times New Roman"/>
                <a:sym typeface="Times New Roman"/>
              </a:rPr>
              <a:t>. [online] www.igi-global.com. Available at: https://www.igi-global.com/chapter/storytelling-incultural-heritage/312509.</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Singh, R., P. S., S. and Bashir, A. (2022). The Journal of Convention and Event Tourism: A retrospective analysis using bibliometrics. </a:t>
            </a:r>
            <a:r>
              <a:rPr lang="en-US" sz="800" i="1" dirty="0">
                <a:solidFill>
                  <a:schemeClr val="bg1"/>
                </a:solidFill>
                <a:latin typeface="Times New Roman"/>
                <a:ea typeface="Times New Roman"/>
                <a:cs typeface="Times New Roman"/>
                <a:sym typeface="Times New Roman"/>
              </a:rPr>
              <a:t>Journal of Convention &amp; Event Tourism</a:t>
            </a:r>
            <a:r>
              <a:rPr lang="en-US" sz="800" dirty="0">
                <a:solidFill>
                  <a:schemeClr val="bg1"/>
                </a:solidFill>
                <a:latin typeface="Times New Roman"/>
                <a:ea typeface="Times New Roman"/>
                <a:cs typeface="Times New Roman"/>
                <a:sym typeface="Times New Roman"/>
              </a:rPr>
              <a:t>, pp.1–22. </a:t>
            </a:r>
            <a:r>
              <a:rPr lang="en-US" sz="800" dirty="0" err="1">
                <a:solidFill>
                  <a:schemeClr val="bg1"/>
                </a:solidFill>
                <a:latin typeface="Times New Roman"/>
                <a:ea typeface="Times New Roman"/>
                <a:cs typeface="Times New Roman"/>
                <a:sym typeface="Times New Roman"/>
              </a:rPr>
              <a:t>doi:https</a:t>
            </a:r>
            <a:r>
              <a:rPr lang="en-US" sz="800" dirty="0">
                <a:solidFill>
                  <a:schemeClr val="bg1"/>
                </a:solidFill>
                <a:latin typeface="Times New Roman"/>
                <a:ea typeface="Times New Roman"/>
                <a:cs typeface="Times New Roman"/>
                <a:sym typeface="Times New Roman"/>
              </a:rPr>
              <a:t>://doi.org/10.1080/15470148.2022.2150731.</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Tham, A., Ting, H., </a:t>
            </a:r>
            <a:r>
              <a:rPr lang="en-US" sz="800" dirty="0" err="1">
                <a:solidFill>
                  <a:schemeClr val="bg1"/>
                </a:solidFill>
                <a:latin typeface="Times New Roman"/>
                <a:ea typeface="Times New Roman"/>
                <a:cs typeface="Times New Roman"/>
                <a:sym typeface="Times New Roman"/>
              </a:rPr>
              <a:t>Yusrini</a:t>
            </a:r>
            <a:r>
              <a:rPr lang="en-US" sz="800" dirty="0">
                <a:solidFill>
                  <a:schemeClr val="bg1"/>
                </a:solidFill>
                <a:latin typeface="Times New Roman"/>
                <a:ea typeface="Times New Roman"/>
                <a:cs typeface="Times New Roman"/>
                <a:sym typeface="Times New Roman"/>
              </a:rPr>
              <a:t>, L. and Ho, J.S.Y. (2023). MICE tourism legacies: The International Conference on Responsible Tourism and Hospitality (ICRTH) 2022. </a:t>
            </a:r>
            <a:r>
              <a:rPr lang="en-US" sz="800" i="1" dirty="0">
                <a:solidFill>
                  <a:schemeClr val="bg1"/>
                </a:solidFill>
                <a:latin typeface="Times New Roman"/>
                <a:ea typeface="Times New Roman"/>
                <a:cs typeface="Times New Roman"/>
                <a:sym typeface="Times New Roman"/>
              </a:rPr>
              <a:t>Journal of Convention &amp; Event Tourism</a:t>
            </a:r>
            <a:r>
              <a:rPr lang="en-US" sz="800" dirty="0">
                <a:solidFill>
                  <a:schemeClr val="bg1"/>
                </a:solidFill>
                <a:latin typeface="Times New Roman"/>
                <a:ea typeface="Times New Roman"/>
                <a:cs typeface="Times New Roman"/>
                <a:sym typeface="Times New Roman"/>
              </a:rPr>
              <a:t>, pp.1–5. </a:t>
            </a:r>
            <a:r>
              <a:rPr lang="en-US" sz="800" dirty="0" err="1">
                <a:solidFill>
                  <a:schemeClr val="bg1"/>
                </a:solidFill>
                <a:latin typeface="Times New Roman"/>
                <a:ea typeface="Times New Roman"/>
                <a:cs typeface="Times New Roman"/>
                <a:sym typeface="Times New Roman"/>
              </a:rPr>
              <a:t>doi:https</a:t>
            </a:r>
            <a:r>
              <a:rPr lang="en-US" sz="800" dirty="0">
                <a:solidFill>
                  <a:schemeClr val="bg1"/>
                </a:solidFill>
                <a:latin typeface="Times New Roman"/>
                <a:ea typeface="Times New Roman"/>
                <a:cs typeface="Times New Roman"/>
                <a:sym typeface="Times New Roman"/>
              </a:rPr>
              <a:t>://doi.org/10.1080/15470148.2023.2192018.</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Traveltrade.visitwales.com (2025). </a:t>
            </a:r>
            <a:r>
              <a:rPr lang="en-US" sz="800" i="1" dirty="0">
                <a:solidFill>
                  <a:schemeClr val="bg1"/>
                </a:solidFill>
                <a:latin typeface="Times New Roman"/>
                <a:ea typeface="Times New Roman"/>
                <a:cs typeface="Times New Roman"/>
                <a:sym typeface="Times New Roman"/>
              </a:rPr>
              <a:t>Information about Wales for the Travel Trade | Travel Trade Wales</a:t>
            </a:r>
            <a:r>
              <a:rPr lang="en-US" sz="800" dirty="0">
                <a:solidFill>
                  <a:schemeClr val="bg1"/>
                </a:solidFill>
                <a:latin typeface="Times New Roman"/>
                <a:ea typeface="Times New Roman"/>
                <a:cs typeface="Times New Roman"/>
                <a:sym typeface="Times New Roman"/>
              </a:rPr>
              <a:t>. [online] Visitwales.com. Available at: https://traveltrade.visitwales.com/ [Accessed 10 May 2025].</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Ukhospitality.org.uk (2024). </a:t>
            </a:r>
            <a:r>
              <a:rPr lang="en-US" sz="800" i="1" dirty="0" err="1">
                <a:solidFill>
                  <a:schemeClr val="bg1"/>
                </a:solidFill>
                <a:latin typeface="Times New Roman"/>
                <a:ea typeface="Times New Roman"/>
                <a:cs typeface="Times New Roman"/>
                <a:sym typeface="Times New Roman"/>
              </a:rPr>
              <a:t>UKHospitality</a:t>
            </a:r>
            <a:r>
              <a:rPr lang="en-US" sz="800" i="1" dirty="0">
                <a:solidFill>
                  <a:schemeClr val="bg1"/>
                </a:solidFill>
                <a:latin typeface="Times New Roman"/>
                <a:ea typeface="Times New Roman"/>
                <a:cs typeface="Times New Roman"/>
                <a:sym typeface="Times New Roman"/>
              </a:rPr>
              <a:t> Summer Conference 2024 - </a:t>
            </a:r>
            <a:r>
              <a:rPr lang="en-US" sz="800" i="1" dirty="0" err="1">
                <a:solidFill>
                  <a:schemeClr val="bg1"/>
                </a:solidFill>
                <a:latin typeface="Times New Roman"/>
                <a:ea typeface="Times New Roman"/>
                <a:cs typeface="Times New Roman"/>
                <a:sym typeface="Times New Roman"/>
              </a:rPr>
              <a:t>UKHospitality</a:t>
            </a:r>
            <a:r>
              <a:rPr lang="en-US" sz="800" dirty="0">
                <a:solidFill>
                  <a:schemeClr val="bg1"/>
                </a:solidFill>
                <a:latin typeface="Times New Roman"/>
                <a:ea typeface="Times New Roman"/>
                <a:cs typeface="Times New Roman"/>
                <a:sym typeface="Times New Roman"/>
              </a:rPr>
              <a:t>. [online] </a:t>
            </a:r>
            <a:r>
              <a:rPr lang="en-US" sz="800" dirty="0" err="1">
                <a:solidFill>
                  <a:schemeClr val="bg1"/>
                </a:solidFill>
                <a:latin typeface="Times New Roman"/>
                <a:ea typeface="Times New Roman"/>
                <a:cs typeface="Times New Roman"/>
                <a:sym typeface="Times New Roman"/>
              </a:rPr>
              <a:t>UKHospitality</a:t>
            </a:r>
            <a:r>
              <a:rPr lang="en-US" sz="800" dirty="0">
                <a:solidFill>
                  <a:schemeClr val="bg1"/>
                </a:solidFill>
                <a:latin typeface="Times New Roman"/>
                <a:ea typeface="Times New Roman"/>
                <a:cs typeface="Times New Roman"/>
                <a:sym typeface="Times New Roman"/>
              </a:rPr>
              <a:t>. Available at: https://www.ukhospitality.org.uk/event/ukhospitality-summer-conference-2024/ [Accessed 10 May 2025].</a:t>
            </a:r>
          </a:p>
          <a:p>
            <a:pPr marL="457200" indent="-264795" algn="just">
              <a:lnSpc>
                <a:spcPct val="150000"/>
              </a:lnSpc>
              <a:spcBef>
                <a:spcPts val="0"/>
              </a:spcBef>
              <a:buSzPct val="100000"/>
              <a:buFont typeface="+mj-lt"/>
              <a:buAutoNum type="arabicPeriod"/>
            </a:pPr>
            <a:r>
              <a:rPr lang="en-US" sz="800" dirty="0">
                <a:solidFill>
                  <a:schemeClr val="bg1"/>
                </a:solidFill>
                <a:latin typeface="Times New Roman"/>
                <a:ea typeface="Times New Roman"/>
                <a:cs typeface="Times New Roman"/>
                <a:sym typeface="Times New Roman"/>
              </a:rPr>
              <a:t>Visit Britain (2024). </a:t>
            </a:r>
            <a:r>
              <a:rPr lang="en-US" sz="800" i="1" dirty="0">
                <a:solidFill>
                  <a:schemeClr val="bg1"/>
                </a:solidFill>
                <a:latin typeface="Times New Roman"/>
                <a:ea typeface="Times New Roman"/>
                <a:cs typeface="Times New Roman"/>
                <a:sym typeface="Times New Roman"/>
              </a:rPr>
              <a:t>2024 Inbound Tourism Forecast</a:t>
            </a:r>
            <a:r>
              <a:rPr lang="en-US" sz="800" dirty="0">
                <a:solidFill>
                  <a:schemeClr val="bg1"/>
                </a:solidFill>
                <a:latin typeface="Times New Roman"/>
                <a:ea typeface="Times New Roman"/>
                <a:cs typeface="Times New Roman"/>
                <a:sym typeface="Times New Roman"/>
              </a:rPr>
              <a:t>. [online] VisitBritain.org. Available at: https://www.visitbritain.org/research-insights/inbound-tourism-forecast [Accessed 10 May 2025].</a:t>
            </a:r>
            <a:endParaRPr lang="en-US" sz="800" dirty="0">
              <a:solidFill>
                <a:schemeClr val="bg1"/>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Shape 146"/>
        <p:cNvGrpSpPr/>
        <p:nvPr/>
      </p:nvGrpSpPr>
      <p:grpSpPr>
        <a:xfrm>
          <a:off x="0" y="0"/>
          <a:ext cx="0" cy="0"/>
          <a:chOff x="0" y="0"/>
          <a:chExt cx="0" cy="0"/>
        </a:xfrm>
      </p:grpSpPr>
      <p:pic>
        <p:nvPicPr>
          <p:cNvPr id="351"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30000"/>
            <a:extLst>
              <a:ext uri="{28A0092B-C50C-407E-A947-70E740481C1C}">
                <a14:useLocalDpi xmlns:a14="http://schemas.microsoft.com/office/drawing/2010/main" val="0"/>
              </a:ext>
            </a:extLst>
          </a:blip>
          <a:srcRect/>
          <a:stretch>
            <a:fillRect/>
          </a:stretch>
        </p:blipFill>
        <p:spPr bwMode="auto">
          <a:xfrm>
            <a:off x="0" y="0"/>
            <a:ext cx="9144002" cy="5143500"/>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352" name="Group 351">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728807" cy="5143499"/>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56"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57"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8"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59"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60"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1"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2"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3"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4"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5"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6"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7"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8"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69"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0"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1"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2"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3"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4"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5"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6"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7"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8"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79"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0"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1"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2"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3"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4"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85"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6"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7"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8"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89"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0"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1"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2"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3"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4"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5"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6"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txBody>
            <a:bodyPr/>
            <a:lstStyle/>
            <a:p>
              <a:endParaRPr lang="en-GB"/>
            </a:p>
          </p:txBody>
        </p:sp>
        <p:sp>
          <p:nvSpPr>
            <p:cNvPr id="197"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8"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199"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0"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1"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2"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3"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4"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5"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6"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7"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8"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sp>
          <p:nvSpPr>
            <p:cNvPr id="209"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txBody>
            <a:bodyPr/>
            <a:lstStyle/>
            <a:p>
              <a:endParaRPr lang="en-GB"/>
            </a:p>
          </p:txBody>
        </p:sp>
      </p:grpSp>
      <p:sp>
        <p:nvSpPr>
          <p:cNvPr id="147" name="Google Shape;147;p26"/>
          <p:cNvSpPr txBox="1">
            <a:spLocks noGrp="1"/>
          </p:cNvSpPr>
          <p:nvPr>
            <p:ph type="title"/>
          </p:nvPr>
        </p:nvSpPr>
        <p:spPr>
          <a:xfrm>
            <a:off x="1232310" y="3657599"/>
            <a:ext cx="6718151" cy="887129"/>
          </a:xfrm>
          <a:prstGeom prst="rect">
            <a:avLst/>
          </a:prstGeom>
        </p:spPr>
        <p:txBody>
          <a:bodyPr spcFirstLastPara="1" vert="horz" lIns="91440" tIns="45720" rIns="91440" bIns="45720" rtlCol="0" anchor="b" anchorCtr="0">
            <a:noAutofit/>
          </a:bodyPr>
          <a:lstStyle/>
          <a:p>
            <a:pPr marL="0" lvl="0" indent="0" algn="ctr" defTabSz="914400">
              <a:spcBef>
                <a:spcPct val="0"/>
              </a:spcBef>
              <a:spcAft>
                <a:spcPts val="0"/>
              </a:spcAft>
            </a:pPr>
            <a:r>
              <a:rPr lang="en-US" sz="3200" b="1" dirty="0">
                <a:solidFill>
                  <a:srgbClr val="FF0000"/>
                </a:solidFill>
                <a:latin typeface="+mj-lt"/>
                <a:ea typeface="+mj-ea"/>
                <a:cs typeface="+mj-cs"/>
              </a:rPr>
              <a:t>Thank You!</a:t>
            </a:r>
            <a:br>
              <a:rPr lang="en-US" sz="3200" b="1" dirty="0">
                <a:solidFill>
                  <a:srgbClr val="FF0000"/>
                </a:solidFill>
                <a:latin typeface="+mj-lt"/>
                <a:ea typeface="+mj-ea"/>
                <a:cs typeface="+mj-cs"/>
              </a:rPr>
            </a:br>
            <a:r>
              <a:rPr lang="en-US" sz="3200" b="1" dirty="0">
                <a:solidFill>
                  <a:srgbClr val="FF0000"/>
                </a:solidFill>
                <a:latin typeface="+mj-lt"/>
                <a:ea typeface="+mj-ea"/>
                <a:cs typeface="+mj-cs"/>
              </a:rPr>
              <a:t>DIOLCH!</a:t>
            </a:r>
          </a:p>
        </p:txBody>
      </p:sp>
      <p:sp>
        <p:nvSpPr>
          <p:cNvPr id="353" name="Round Diagonal Corner Rectangle 6">
            <a:extLst>
              <a:ext uri="{FF2B5EF4-FFF2-40B4-BE49-F238E27FC236}">
                <a16:creationId xmlns:a16="http://schemas.microsoft.com/office/drawing/2014/main" id="{C1C3FA74-6158-4157-A8F0-8CAE5091F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30" y="479973"/>
            <a:ext cx="8159993" cy="2698911"/>
          </a:xfrm>
          <a:prstGeom prst="round2DiagRect">
            <a:avLst>
              <a:gd name="adj1" fmla="val 9529"/>
              <a:gd name="adj2" fmla="val 0"/>
            </a:avLst>
          </a:prstGeom>
          <a:solidFill>
            <a:srgbClr val="FFFFFF"/>
          </a:solid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8" name="Google Shape;148;p26"/>
          <p:cNvPicPr preferRelativeResize="0"/>
          <p:nvPr/>
        </p:nvPicPr>
        <p:blipFill>
          <a:blip r:embed="rId5"/>
          <a:srcRect t="20123" b="28353"/>
          <a:stretch>
            <a:fillRect/>
          </a:stretch>
        </p:blipFill>
        <p:spPr>
          <a:xfrm>
            <a:off x="350046" y="402432"/>
            <a:ext cx="8565352" cy="2972989"/>
          </a:xfrm>
          <a:prstGeom prst="rect">
            <a:avLst/>
          </a:prstGeom>
          <a:ln>
            <a:noFill/>
          </a:ln>
          <a:effectLst>
            <a:outerShdw blurRad="292100" dist="139700" dir="2700000" algn="tl" rotWithShape="0">
              <a:srgbClr val="333333">
                <a:alpha val="65000"/>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47"/>
                                        </p:tgtEl>
                                        <p:attrNameLst>
                                          <p:attrName>style.visibility</p:attrName>
                                        </p:attrNameLst>
                                      </p:cBhvr>
                                      <p:to>
                                        <p:strVal val="visible"/>
                                      </p:to>
                                    </p:set>
                                    <p:animEffect transition="in" filter="wheel(1)">
                                      <p:cBhvr>
                                        <p:cTn id="7" dur="2000"/>
                                        <p:tgtEl>
                                          <p:spTgt spid="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7"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Circuit</Template>
  <TotalTime>739</TotalTime>
  <Words>2910</Words>
  <Application>Microsoft Office PowerPoint</Application>
  <PresentationFormat>On-screen Show (16:9)</PresentationFormat>
  <Paragraphs>161</Paragraphs>
  <Slides>14</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 Black</vt:lpstr>
      <vt:lpstr>Playfair Display</vt:lpstr>
      <vt:lpstr>Times New Roman</vt:lpstr>
      <vt:lpstr>Arial</vt:lpstr>
      <vt:lpstr>Tw Cen MT</vt:lpstr>
      <vt:lpstr>Circuit</vt:lpstr>
      <vt:lpstr>Croeso Cymru Global  Wellness &amp; Culture Summit 2025</vt:lpstr>
      <vt:lpstr>INTRODUCTION</vt:lpstr>
      <vt:lpstr>PowerPoint Presentation</vt:lpstr>
      <vt:lpstr>MARKET FACTORS </vt:lpstr>
      <vt:lpstr>OPERATIONAL FACTORS</vt:lpstr>
      <vt:lpstr>    FINANCIAL FEASIBILITY</vt:lpstr>
      <vt:lpstr>BACKGROUND RESEARCH and SITUATIONAL ANALYSIS</vt:lpstr>
      <vt:lpstr>STRATEGIC ALIGNMENT TO CROESO 2025</vt:lpstr>
      <vt:lpstr>INDUSTRY AND TOURISM IMPACTS</vt:lpstr>
      <vt:lpstr>    PRE-IMPLEMENTATION CHECKLIST</vt:lpstr>
      <vt:lpstr>SUSTAINABILITY AND ETHICS</vt:lpstr>
      <vt:lpstr>CONCLUSION</vt:lpstr>
      <vt:lpstr> </vt:lpstr>
      <vt:lpstr>Thank You! DIOLCH!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Olga Brinza-Pasa</cp:lastModifiedBy>
  <cp:revision>1</cp:revision>
  <dcterms:modified xsi:type="dcterms:W3CDTF">2025-05-23T09:23:22Z</dcterms:modified>
</cp:coreProperties>
</file>