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6" r:id="rId2"/>
    <p:sldId id="257" r:id="rId3"/>
    <p:sldId id="258" r:id="rId4"/>
    <p:sldId id="259" r:id="rId5"/>
    <p:sldId id="260" r:id="rId6"/>
    <p:sldId id="261"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585D81-08B6-85CF-466E-63569B85288B}" v="446" dt="2023-02-16T14:51:26.317"/>
    <p1510:client id="{1C876207-034D-4291-94AC-D78D45DBD60C}" v="564" dt="2023-02-15T15:40:02.530"/>
    <p1510:client id="{3CE2D555-8D7D-CDC1-A3C4-A183C355D2BB}" v="607" dt="2023-02-19T18:45:07.786"/>
    <p1510:client id="{8BEE84A5-E535-4797-72C9-4009E5D87ECB}" v="53" dt="2023-02-17T14:44:41.375"/>
    <p1510:client id="{EB9FC0F3-7B01-D003-4E7F-093D83E1ED58}" v="79" dt="2023-02-16T00:16:54.065"/>
    <p1510:client id="{EC588ED9-5DC2-E750-4316-93AA221C6CF0}" v="8" dt="2023-02-15T16:08:13.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6531363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64289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928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6827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hasCustomPrompt="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hasCustomPrompt="1"/>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506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9036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B61BEF0D-F0BB-DE4B-95CE-6DB70DBA9567}" type="datetimeFigureOut">
              <a:rPr lang="en-US" dirty="0"/>
              <a:pPr/>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67620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57394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7725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45601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2883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400480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519896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140734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0162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extLst>
      <p:ext uri="{BB962C8B-B14F-4D97-AF65-F5344CB8AC3E}">
        <p14:creationId xmlns:p14="http://schemas.microsoft.com/office/powerpoint/2010/main" val="22380629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27632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2/19/2023</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34998971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eur01.safelinks.protection.outlook.com/?url=https%3A%2F%2Fwww.researchgate.net%2Fderef%2Fhttps%253A%252F%252Fdoi.org%252F10.1145%252F3284179.3284312&amp;data=05%7C01%7C2229210%40student.uwtsd.ac.uk%7Ccffe66fcfe894ddc185b08db1298ebe2%7C4e0f11f9046e45059cb8db2152311e21%7C0%7C0%7C638124220220258597%7CUnknown%7CTWFpbGZsb3d8eyJWIjoiMC4wLjAwMDAiLCJQIjoiV2luMzIiLCJBTiI6Ik1haWwiLCJXVCI6Mn0%3D%7C3000%7C%7C%7C&amp;sdata=b3f9ApXpLqyUIiOKw548WjSHU95iBFcU%2FWJYcnNfAqc%3D&amp;reserved=0" TargetMode="External"/><Relationship Id="rId2" Type="http://schemas.openxmlformats.org/officeDocument/2006/relationships/hyperlink" Target="https://doi.org/10.1080/17439884.2014.100284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75907" y="94549"/>
            <a:ext cx="9144000" cy="2387600"/>
          </a:xfrm>
        </p:spPr>
        <p:txBody>
          <a:bodyPr/>
          <a:lstStyle/>
          <a:p>
            <a:r>
              <a:rPr lang="en-GB">
                <a:cs typeface="Calibri Light"/>
              </a:rPr>
              <a:t>Are digital skills important for study and work?</a:t>
            </a:r>
            <a:endParaRPr lang="en-GB"/>
          </a:p>
        </p:txBody>
      </p:sp>
      <p:sp>
        <p:nvSpPr>
          <p:cNvPr id="3" name="Subtitle 2"/>
          <p:cNvSpPr>
            <a:spLocks noGrp="1"/>
          </p:cNvSpPr>
          <p:nvPr>
            <p:ph type="subTitle" idx="1"/>
          </p:nvPr>
        </p:nvSpPr>
        <p:spPr>
          <a:xfrm>
            <a:off x="1520322" y="3518950"/>
            <a:ext cx="9144000" cy="2671762"/>
          </a:xfrm>
        </p:spPr>
        <p:txBody>
          <a:bodyPr vert="horz" lIns="91440" tIns="45720" rIns="91440" bIns="45720" rtlCol="0" anchor="t">
            <a:normAutofit/>
          </a:bodyPr>
          <a:lstStyle/>
          <a:p>
            <a:r>
              <a:rPr lang="en-GB" dirty="0">
                <a:cs typeface="Calibri"/>
              </a:rPr>
              <a:t>Liba Khan 2229210</a:t>
            </a:r>
            <a:endParaRPr lang="en-US" dirty="0">
              <a:cs typeface="Calibri" panose="020F0502020204030204"/>
            </a:endParaRPr>
          </a:p>
          <a:p>
            <a:r>
              <a:rPr lang="en-GB" dirty="0">
                <a:cs typeface="Calibri"/>
              </a:rPr>
              <a:t>Jannatul </a:t>
            </a:r>
            <a:r>
              <a:rPr lang="en-GB" dirty="0" err="1">
                <a:cs typeface="Calibri"/>
              </a:rPr>
              <a:t>Ferduse</a:t>
            </a:r>
            <a:r>
              <a:rPr lang="en-GB" dirty="0">
                <a:cs typeface="Calibri"/>
              </a:rPr>
              <a:t> 2221931</a:t>
            </a:r>
          </a:p>
          <a:p>
            <a:r>
              <a:rPr lang="en-GB" dirty="0" err="1">
                <a:cs typeface="Calibri"/>
              </a:rPr>
              <a:t>Vatjiukua</a:t>
            </a:r>
            <a:r>
              <a:rPr lang="en-GB" dirty="0">
                <a:cs typeface="Calibri"/>
              </a:rPr>
              <a:t> </a:t>
            </a:r>
            <a:r>
              <a:rPr lang="en-GB" dirty="0" err="1">
                <a:cs typeface="Calibri"/>
              </a:rPr>
              <a:t>Tuerijama</a:t>
            </a:r>
            <a:r>
              <a:rPr lang="en-GB" dirty="0">
                <a:cs typeface="Calibri"/>
              </a:rPr>
              <a:t> 2229945</a:t>
            </a:r>
          </a:p>
          <a:p>
            <a:r>
              <a:rPr lang="en-GB" dirty="0">
                <a:cs typeface="Calibri"/>
              </a:rPr>
              <a:t>Module code: LCHS4002</a:t>
            </a:r>
          </a:p>
          <a:p>
            <a:r>
              <a:rPr lang="en-GB" dirty="0">
                <a:cs typeface="Calibri"/>
              </a:rPr>
              <a:t>Module title: Digital Skills and Research Methods</a:t>
            </a:r>
          </a:p>
          <a:p>
            <a:r>
              <a:rPr lang="en-GB" dirty="0">
                <a:cs typeface="Calibri"/>
              </a:rPr>
              <a:t>Lecturer: Mike Seal </a:t>
            </a:r>
          </a:p>
          <a:p>
            <a:endParaRPr lang="en-GB">
              <a:cs typeface="Calibri"/>
            </a:endParaRP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56C92-C08C-F8EA-5F8E-B6E5A6FD0489}"/>
              </a:ext>
            </a:extLst>
          </p:cNvPr>
          <p:cNvSpPr>
            <a:spLocks noGrp="1"/>
          </p:cNvSpPr>
          <p:nvPr>
            <p:ph type="title"/>
          </p:nvPr>
        </p:nvSpPr>
        <p:spPr>
          <a:xfrm>
            <a:off x="455763" y="552091"/>
            <a:ext cx="10131425" cy="1456267"/>
          </a:xfrm>
        </p:spPr>
        <p:txBody>
          <a:bodyPr>
            <a:normAutofit/>
          </a:bodyPr>
          <a:lstStyle/>
          <a:p>
            <a:r>
              <a:rPr lang="en-GB" dirty="0">
                <a:latin typeface="Arial"/>
                <a:cs typeface="Calibri Light"/>
              </a:rPr>
              <a:t>Which digital skill do UWTSD students think is most important? </a:t>
            </a:r>
          </a:p>
        </p:txBody>
      </p:sp>
      <p:sp>
        <p:nvSpPr>
          <p:cNvPr id="3" name="Content Placeholder 2">
            <a:extLst>
              <a:ext uri="{FF2B5EF4-FFF2-40B4-BE49-F238E27FC236}">
                <a16:creationId xmlns:a16="http://schemas.microsoft.com/office/drawing/2014/main" id="{4B84381A-C033-3195-18DE-B45B4D494800}"/>
              </a:ext>
            </a:extLst>
          </p:cNvPr>
          <p:cNvSpPr>
            <a:spLocks noGrp="1"/>
          </p:cNvSpPr>
          <p:nvPr>
            <p:ph idx="1"/>
          </p:nvPr>
        </p:nvSpPr>
        <p:spPr>
          <a:xfrm>
            <a:off x="10931106" y="6328223"/>
            <a:ext cx="1084054" cy="380703"/>
          </a:xfrm>
        </p:spPr>
        <p:txBody>
          <a:bodyPr vert="horz" lIns="91440" tIns="45720" rIns="91440" bIns="45720" rtlCol="0" anchor="t">
            <a:normAutofit/>
          </a:bodyPr>
          <a:lstStyle/>
          <a:p>
            <a:r>
              <a:rPr lang="en-GB">
                <a:cs typeface="Calibri"/>
              </a:rPr>
              <a:t>Liba</a:t>
            </a:r>
          </a:p>
        </p:txBody>
      </p:sp>
      <p:sp>
        <p:nvSpPr>
          <p:cNvPr id="5" name="TextBox 4">
            <a:extLst>
              <a:ext uri="{FF2B5EF4-FFF2-40B4-BE49-F238E27FC236}">
                <a16:creationId xmlns:a16="http://schemas.microsoft.com/office/drawing/2014/main" id="{0A67C2F7-B5AC-B6CF-9CB6-51D27B17BC03}"/>
              </a:ext>
            </a:extLst>
          </p:cNvPr>
          <p:cNvSpPr txBox="1"/>
          <p:nvPr/>
        </p:nvSpPr>
        <p:spPr>
          <a:xfrm>
            <a:off x="971176" y="2315882"/>
            <a:ext cx="912905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cs typeface="Calibri"/>
              </a:rPr>
              <a:t> </a:t>
            </a:r>
            <a:r>
              <a:rPr lang="en-GB" dirty="0">
                <a:latin typeface="Arial"/>
                <a:ea typeface="+mn-lt"/>
                <a:cs typeface="+mn-lt"/>
              </a:rPr>
              <a:t>Digital skills are critical enablers in a broad spectrum of jobs requiring digital tools for information search, communication and problem-solving (Sicilia, M.A. et al., 2018). However, digital competencies depend on the experience of technology usage (</a:t>
            </a:r>
            <a:r>
              <a:rPr lang="en-GB" dirty="0" err="1">
                <a:latin typeface="Arial"/>
                <a:ea typeface="+mn-lt"/>
                <a:cs typeface="+mn-lt"/>
              </a:rPr>
              <a:t>Aynons</a:t>
            </a:r>
            <a:r>
              <a:rPr lang="en-GB" dirty="0">
                <a:latin typeface="Arial"/>
                <a:ea typeface="+mn-lt"/>
                <a:cs typeface="+mn-lt"/>
              </a:rPr>
              <a:t> and </a:t>
            </a:r>
            <a:r>
              <a:rPr lang="en-GB" dirty="0" err="1">
                <a:latin typeface="Arial"/>
                <a:ea typeface="+mn-lt"/>
                <a:cs typeface="+mn-lt"/>
              </a:rPr>
              <a:t>Geniets</a:t>
            </a:r>
            <a:r>
              <a:rPr lang="en-GB" dirty="0">
                <a:latin typeface="Arial"/>
                <a:ea typeface="+mn-lt"/>
                <a:cs typeface="+mn-lt"/>
              </a:rPr>
              <a:t>, 2016). People with digital skills are capable of using digital tools for searching, processing, </a:t>
            </a:r>
            <a:r>
              <a:rPr lang="en-GB" dirty="0" err="1">
                <a:latin typeface="Arial"/>
                <a:ea typeface="+mn-lt"/>
                <a:cs typeface="+mn-lt"/>
              </a:rPr>
              <a:t>analyzing</a:t>
            </a:r>
            <a:r>
              <a:rPr lang="en-GB" dirty="0">
                <a:latin typeface="Arial"/>
                <a:ea typeface="+mn-lt"/>
                <a:cs typeface="+mn-lt"/>
              </a:rPr>
              <a:t> information, solving work tasks, communicating, and performing other operations as part of their workflow (Sicilia, M.A. et al., 2018). There are various studies to prove that students in the university use a variety of digital skills. For example, a study by </a:t>
            </a:r>
            <a:r>
              <a:rPr lang="en-GB" dirty="0" err="1">
                <a:latin typeface="Arial"/>
                <a:ea typeface="+mn-lt"/>
                <a:cs typeface="+mn-lt"/>
              </a:rPr>
              <a:t>Abrosimova</a:t>
            </a:r>
            <a:r>
              <a:rPr lang="en-GB" dirty="0">
                <a:latin typeface="Arial"/>
                <a:ea typeface="+mn-lt"/>
                <a:cs typeface="+mn-lt"/>
              </a:rPr>
              <a:t> showed evidence of a widespread usage of digital skills at the university of Kazan Federal (</a:t>
            </a:r>
            <a:r>
              <a:rPr lang="en-GB" dirty="0" err="1">
                <a:latin typeface="Arial"/>
                <a:ea typeface="+mn-lt"/>
                <a:cs typeface="+mn-lt"/>
              </a:rPr>
              <a:t>Abromisova</a:t>
            </a:r>
            <a:r>
              <a:rPr lang="en-GB" dirty="0">
                <a:latin typeface="Arial"/>
                <a:ea typeface="+mn-lt"/>
                <a:cs typeface="+mn-lt"/>
              </a:rPr>
              <a:t>, G. 2020).</a:t>
            </a:r>
            <a:endParaRPr lang="en-GB" i="1">
              <a:latin typeface="Arial"/>
              <a:cs typeface="Calibri"/>
            </a:endParaRPr>
          </a:p>
          <a:p>
            <a:endParaRPr lang="en-GB" dirty="0">
              <a:latin typeface="Arial"/>
              <a:cs typeface="Calibri"/>
            </a:endParaRPr>
          </a:p>
          <a:p>
            <a:endParaRPr lang="en-GB" i="1" dirty="0">
              <a:cs typeface="Calibri"/>
            </a:endParaRPr>
          </a:p>
        </p:txBody>
      </p:sp>
      <p:sp>
        <p:nvSpPr>
          <p:cNvPr id="4" name="TextBox 3">
            <a:extLst>
              <a:ext uri="{FF2B5EF4-FFF2-40B4-BE49-F238E27FC236}">
                <a16:creationId xmlns:a16="http://schemas.microsoft.com/office/drawing/2014/main" id="{F2750FFC-0D96-3406-17D3-A08A7924AA12}"/>
              </a:ext>
            </a:extLst>
          </p:cNvPr>
          <p:cNvSpPr txBox="1"/>
          <p:nvPr/>
        </p:nvSpPr>
        <p:spPr>
          <a:xfrm>
            <a:off x="520404" y="5069287"/>
            <a:ext cx="1091636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Arial"/>
                <a:cs typeface="Arial"/>
              </a:rPr>
              <a:t>In this PowerPoint, we will discuss which digital tool is most used by students at UWTSD</a:t>
            </a:r>
            <a:endParaRPr lang="en-US" sz="2400" dirty="0"/>
          </a:p>
        </p:txBody>
      </p:sp>
    </p:spTree>
    <p:extLst>
      <p:ext uri="{BB962C8B-B14F-4D97-AF65-F5344CB8AC3E}">
        <p14:creationId xmlns:p14="http://schemas.microsoft.com/office/powerpoint/2010/main" val="25204263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993EE6-5E9E-B84C-F446-27D20AD86962}"/>
              </a:ext>
            </a:extLst>
          </p:cNvPr>
          <p:cNvSpPr>
            <a:spLocks noGrp="1"/>
          </p:cNvSpPr>
          <p:nvPr>
            <p:ph type="title"/>
          </p:nvPr>
        </p:nvSpPr>
        <p:spPr>
          <a:xfrm>
            <a:off x="495230" y="74810"/>
            <a:ext cx="3979205" cy="1453363"/>
          </a:xfrm>
        </p:spPr>
        <p:txBody>
          <a:bodyPr vert="horz" lIns="91440" tIns="45720" rIns="91440" bIns="45720" rtlCol="0" anchor="ctr">
            <a:normAutofit/>
          </a:bodyPr>
          <a:lstStyle/>
          <a:p>
            <a:r>
              <a:rPr lang="en-US"/>
              <a:t>Rationale </a:t>
            </a:r>
          </a:p>
        </p:txBody>
      </p:sp>
      <p:pic>
        <p:nvPicPr>
          <p:cNvPr id="7" name="Picture 7" descr="Diagram&#10;&#10;Description automatically generated">
            <a:extLst>
              <a:ext uri="{FF2B5EF4-FFF2-40B4-BE49-F238E27FC236}">
                <a16:creationId xmlns:a16="http://schemas.microsoft.com/office/drawing/2014/main" id="{EECEFA67-6274-5F74-02BC-B683EC1CF14F}"/>
              </a:ext>
            </a:extLst>
          </p:cNvPr>
          <p:cNvPicPr>
            <a:picLocks noChangeAspect="1"/>
          </p:cNvPicPr>
          <p:nvPr/>
        </p:nvPicPr>
        <p:blipFill>
          <a:blip r:embed="rId3"/>
          <a:stretch>
            <a:fillRect/>
          </a:stretch>
        </p:blipFill>
        <p:spPr>
          <a:xfrm>
            <a:off x="358318" y="1115644"/>
            <a:ext cx="6943856" cy="447885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
        <p:nvSpPr>
          <p:cNvPr id="8" name="TextBox 7">
            <a:extLst>
              <a:ext uri="{FF2B5EF4-FFF2-40B4-BE49-F238E27FC236}">
                <a16:creationId xmlns:a16="http://schemas.microsoft.com/office/drawing/2014/main" id="{F6D51EF4-BEF2-B1E5-14B0-53D7BB6A28F0}"/>
              </a:ext>
            </a:extLst>
          </p:cNvPr>
          <p:cNvSpPr txBox="1"/>
          <p:nvPr/>
        </p:nvSpPr>
        <p:spPr>
          <a:xfrm>
            <a:off x="10413717" y="6116297"/>
            <a:ext cx="1778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err="1">
                <a:cs typeface="Calibri"/>
              </a:rPr>
              <a:t>Vatjiukua</a:t>
            </a:r>
            <a:endParaRPr lang="en-GB" dirty="0" err="1"/>
          </a:p>
        </p:txBody>
      </p:sp>
      <p:sp>
        <p:nvSpPr>
          <p:cNvPr id="3" name="TextBox 2">
            <a:extLst>
              <a:ext uri="{FF2B5EF4-FFF2-40B4-BE49-F238E27FC236}">
                <a16:creationId xmlns:a16="http://schemas.microsoft.com/office/drawing/2014/main" id="{602D9641-24D9-E95F-0A52-B7B8D22C56F4}"/>
              </a:ext>
            </a:extLst>
          </p:cNvPr>
          <p:cNvSpPr txBox="1"/>
          <p:nvPr/>
        </p:nvSpPr>
        <p:spPr>
          <a:xfrm>
            <a:off x="7574894" y="4649243"/>
            <a:ext cx="389964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Handley,F.J.L</a:t>
            </a:r>
            <a:r>
              <a:rPr lang="en-GB" dirty="0">
                <a:cs typeface="Calibri"/>
              </a:rPr>
              <a:t>(2018). Developing Digital Skills and Literacies in UK Highter Education. </a:t>
            </a:r>
            <a:endParaRPr lang="en-GB" dirty="0"/>
          </a:p>
        </p:txBody>
      </p:sp>
    </p:spTree>
    <p:extLst>
      <p:ext uri="{BB962C8B-B14F-4D97-AF65-F5344CB8AC3E}">
        <p14:creationId xmlns:p14="http://schemas.microsoft.com/office/powerpoint/2010/main" val="409442862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ractur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6C52B-C417-27A0-3BB4-A32F79C61FE1}"/>
              </a:ext>
            </a:extLst>
          </p:cNvPr>
          <p:cNvSpPr>
            <a:spLocks noGrp="1"/>
          </p:cNvSpPr>
          <p:nvPr>
            <p:ph type="title"/>
          </p:nvPr>
        </p:nvSpPr>
        <p:spPr/>
        <p:txBody>
          <a:bodyPr/>
          <a:lstStyle/>
          <a:p>
            <a:r>
              <a:rPr lang="en-GB">
                <a:cs typeface="Calibri Light"/>
              </a:rPr>
              <a:t>Proposed Method</a:t>
            </a:r>
            <a:endParaRPr lang="en-GB"/>
          </a:p>
        </p:txBody>
      </p:sp>
      <p:sp>
        <p:nvSpPr>
          <p:cNvPr id="3" name="Content Placeholder 2">
            <a:extLst>
              <a:ext uri="{FF2B5EF4-FFF2-40B4-BE49-F238E27FC236}">
                <a16:creationId xmlns:a16="http://schemas.microsoft.com/office/drawing/2014/main" id="{DB5F90D5-D3E2-96BD-891C-F99BFEB849B4}"/>
              </a:ext>
            </a:extLst>
          </p:cNvPr>
          <p:cNvSpPr>
            <a:spLocks noGrp="1"/>
          </p:cNvSpPr>
          <p:nvPr>
            <p:ph idx="1"/>
          </p:nvPr>
        </p:nvSpPr>
        <p:spPr>
          <a:xfrm>
            <a:off x="685801" y="2070180"/>
            <a:ext cx="10131425" cy="3649133"/>
          </a:xfrm>
        </p:spPr>
        <p:txBody>
          <a:bodyPr vert="horz" lIns="91440" tIns="45720" rIns="91440" bIns="45720" rtlCol="0" anchor="t">
            <a:normAutofit/>
          </a:bodyPr>
          <a:lstStyle/>
          <a:p>
            <a:r>
              <a:rPr lang="en-GB">
                <a:cs typeface="Calibri"/>
              </a:rPr>
              <a:t>5 questions </a:t>
            </a:r>
          </a:p>
          <a:p>
            <a:r>
              <a:rPr lang="en-GB">
                <a:cs typeface="Calibri"/>
              </a:rPr>
              <a:t>First question is I consent to take part in this research voluntarily.</a:t>
            </a:r>
          </a:p>
        </p:txBody>
      </p:sp>
      <p:sp>
        <p:nvSpPr>
          <p:cNvPr id="4" name="TextBox 3">
            <a:extLst>
              <a:ext uri="{FF2B5EF4-FFF2-40B4-BE49-F238E27FC236}">
                <a16:creationId xmlns:a16="http://schemas.microsoft.com/office/drawing/2014/main" id="{8B59838A-6442-0B25-66C1-0A38EEED94D2}"/>
              </a:ext>
            </a:extLst>
          </p:cNvPr>
          <p:cNvSpPr txBox="1"/>
          <p:nvPr/>
        </p:nvSpPr>
        <p:spPr>
          <a:xfrm>
            <a:off x="10809997" y="6074877"/>
            <a:ext cx="11714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Vatjiukua</a:t>
            </a:r>
            <a:endParaRPr lang="en-US" dirty="0" err="1"/>
          </a:p>
        </p:txBody>
      </p:sp>
    </p:spTree>
    <p:extLst>
      <p:ext uri="{BB962C8B-B14F-4D97-AF65-F5344CB8AC3E}">
        <p14:creationId xmlns:p14="http://schemas.microsoft.com/office/powerpoint/2010/main" val="1417449243"/>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F3F02-4861-2829-9B17-83F4307ACCC8}"/>
              </a:ext>
            </a:extLst>
          </p:cNvPr>
          <p:cNvSpPr>
            <a:spLocks noGrp="1"/>
          </p:cNvSpPr>
          <p:nvPr>
            <p:ph type="title"/>
          </p:nvPr>
        </p:nvSpPr>
        <p:spPr/>
        <p:txBody>
          <a:bodyPr/>
          <a:lstStyle/>
          <a:p>
            <a:r>
              <a:rPr lang="en-GB" dirty="0">
                <a:cs typeface="Calibri Light"/>
              </a:rPr>
              <a:t>Ethical considerations. </a:t>
            </a:r>
            <a:endParaRPr lang="en-GB" dirty="0"/>
          </a:p>
        </p:txBody>
      </p:sp>
      <p:sp>
        <p:nvSpPr>
          <p:cNvPr id="4" name="TextBox 3">
            <a:extLst>
              <a:ext uri="{FF2B5EF4-FFF2-40B4-BE49-F238E27FC236}">
                <a16:creationId xmlns:a16="http://schemas.microsoft.com/office/drawing/2014/main" id="{8D5846FD-AC8B-1C44-0332-C105A779A4CC}"/>
              </a:ext>
            </a:extLst>
          </p:cNvPr>
          <p:cNvSpPr txBox="1"/>
          <p:nvPr/>
        </p:nvSpPr>
        <p:spPr>
          <a:xfrm>
            <a:off x="11030273" y="6194156"/>
            <a:ext cx="103889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Jannatul</a:t>
            </a:r>
            <a:endParaRPr lang="en-GB" err="1"/>
          </a:p>
        </p:txBody>
      </p:sp>
      <p:sp>
        <p:nvSpPr>
          <p:cNvPr id="5" name="TextBox 4">
            <a:extLst>
              <a:ext uri="{FF2B5EF4-FFF2-40B4-BE49-F238E27FC236}">
                <a16:creationId xmlns:a16="http://schemas.microsoft.com/office/drawing/2014/main" id="{251AD178-AA45-5E9F-18A5-DB3E65DBCE81}"/>
              </a:ext>
            </a:extLst>
          </p:cNvPr>
          <p:cNvSpPr txBox="1"/>
          <p:nvPr/>
        </p:nvSpPr>
        <p:spPr>
          <a:xfrm>
            <a:off x="504617" y="2502224"/>
            <a:ext cx="844176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 student's privacy is very crucial as respect is what open space for the development of trust and learning. The students will be more comfortable with you and open which can help build and maintain a healthy learning environment. You can respect them by hearing them out and listening to them, do not use offensive language, raise voices and address their mistakes with kindness.</a:t>
            </a:r>
            <a:endParaRPr lang="en-GB" dirty="0"/>
          </a:p>
        </p:txBody>
      </p:sp>
    </p:spTree>
    <p:extLst>
      <p:ext uri="{BB962C8B-B14F-4D97-AF65-F5344CB8AC3E}">
        <p14:creationId xmlns:p14="http://schemas.microsoft.com/office/powerpoint/2010/main" val="2898319605"/>
      </p:ext>
    </p:extLst>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B033D-8CAE-F77A-EE97-F0A1D9EB2647}"/>
              </a:ext>
            </a:extLst>
          </p:cNvPr>
          <p:cNvSpPr>
            <a:spLocks noGrp="1"/>
          </p:cNvSpPr>
          <p:nvPr>
            <p:ph type="title"/>
          </p:nvPr>
        </p:nvSpPr>
        <p:spPr/>
        <p:txBody>
          <a:bodyPr/>
          <a:lstStyle/>
          <a:p>
            <a:r>
              <a:rPr lang="en-GB" dirty="0">
                <a:cs typeface="Calibri Light"/>
              </a:rPr>
              <a:t>References </a:t>
            </a:r>
            <a:endParaRPr lang="en-GB" dirty="0"/>
          </a:p>
        </p:txBody>
      </p:sp>
      <p:sp>
        <p:nvSpPr>
          <p:cNvPr id="4" name="TextBox 3">
            <a:extLst>
              <a:ext uri="{FF2B5EF4-FFF2-40B4-BE49-F238E27FC236}">
                <a16:creationId xmlns:a16="http://schemas.microsoft.com/office/drawing/2014/main" id="{E0C16643-788A-8332-AFBD-DE3A44210775}"/>
              </a:ext>
            </a:extLst>
          </p:cNvPr>
          <p:cNvSpPr txBox="1"/>
          <p:nvPr/>
        </p:nvSpPr>
        <p:spPr>
          <a:xfrm>
            <a:off x="516457" y="1912188"/>
            <a:ext cx="10458823"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Аbrosimova, Galina. (2020) ‘Digital Literacy and Digital Skills in University Study’ ,International Journal of Higher Education, 9, pp. 52. Available at:</a:t>
            </a:r>
            <a:endParaRPr lang="en-US">
              <a:latin typeface="Arial"/>
              <a:cs typeface="Arial"/>
            </a:endParaRPr>
          </a:p>
          <a:p>
            <a:endParaRPr lang="en-GB" dirty="0">
              <a:latin typeface="Arial"/>
              <a:cs typeface="Arial"/>
            </a:endParaRPr>
          </a:p>
          <a:p>
            <a:r>
              <a:rPr lang="en-GB" dirty="0">
                <a:latin typeface="Arial"/>
                <a:ea typeface="+mn-lt"/>
                <a:cs typeface="+mn-lt"/>
              </a:rPr>
              <a:t>EYNON, R., &amp; GENIETS, A. (2016) ‘The digital skills paradox: how do digitally excluded youth develop skills to use the internet?’, Learning, Media and Technology, 41(3), 463-479. Available at: </a:t>
            </a:r>
            <a:r>
              <a:rPr lang="en-GB" u="sng" dirty="0">
                <a:latin typeface="Arial"/>
                <a:ea typeface="+mn-lt"/>
                <a:cs typeface="+mn-lt"/>
                <a:hlinkClick r:id="rId2"/>
              </a:rPr>
              <a:t>https://doi.org/10.1080/17439884.2014.1002845</a:t>
            </a:r>
            <a:r>
              <a:rPr lang="en-GB" dirty="0">
                <a:latin typeface="Arial"/>
                <a:ea typeface="+mn-lt"/>
                <a:cs typeface="+mn-lt"/>
              </a:rPr>
              <a:t>.</a:t>
            </a:r>
            <a:endParaRPr lang="en-GB">
              <a:latin typeface="Arial"/>
              <a:cs typeface="Arial"/>
            </a:endParaRPr>
          </a:p>
          <a:p>
            <a:endParaRPr lang="en-GB" dirty="0">
              <a:latin typeface="Arial"/>
              <a:cs typeface="Arial"/>
            </a:endParaRPr>
          </a:p>
          <a:p>
            <a:r>
              <a:rPr lang="en-GB" dirty="0">
                <a:latin typeface="Arial"/>
                <a:ea typeface="+mn-lt"/>
                <a:cs typeface="+mn-lt"/>
              </a:rPr>
              <a:t>SICILIA, M. A.; GARCÍA-BARRIOCANAL, E.; SÁNCHEZ-ALONSO, S.; RÓŻEWSKI, P.;KIERUZEL, M.; LIPCZYŃSKI, T., HAMILL, C. (2018) ‘Digital skills training in Higher Education: insights about the perceptions of different stakeholders’, In Proceedings of the Sixth International Conference on Technological Ecosystems for Enhancing Multiculturality, pp. 781-787. Available at: </a:t>
            </a:r>
            <a:r>
              <a:rPr lang="en-GB" u="sng" dirty="0">
                <a:latin typeface="Arial"/>
                <a:ea typeface="+mn-lt"/>
                <a:cs typeface="+mn-lt"/>
                <a:hlinkClick r:id="rId3"/>
              </a:rPr>
              <a:t>https://www.researchgate.net/deref/https%3A%2F%2Fdoi.org%2F10.1145%2F3284179.3284312</a:t>
            </a:r>
            <a:endParaRPr lang="en-GB">
              <a:latin typeface="Arial"/>
              <a:cs typeface="Arial"/>
            </a:endParaRPr>
          </a:p>
          <a:p>
            <a:endParaRPr lang="en-GB"/>
          </a:p>
          <a:p>
            <a:endParaRPr lang="en-GB"/>
          </a:p>
          <a:p>
            <a:pPr algn="l"/>
            <a:endParaRPr lang="en-GB" dirty="0">
              <a:cs typeface="Calibri"/>
            </a:endParaRPr>
          </a:p>
        </p:txBody>
      </p:sp>
    </p:spTree>
    <p:extLst>
      <p:ext uri="{BB962C8B-B14F-4D97-AF65-F5344CB8AC3E}">
        <p14:creationId xmlns:p14="http://schemas.microsoft.com/office/powerpoint/2010/main" val="1993070764"/>
      </p:ext>
    </p:extLst>
  </p:cSld>
  <p:clrMapOvr>
    <a:masterClrMapping/>
  </p:clrMapOvr>
  <p:transition spd="slow">
    <p:wip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Celestial</vt:lpstr>
      <vt:lpstr>Are digital skills important for study and work?</vt:lpstr>
      <vt:lpstr>Which digital skill do UWTSD students think is most important? </vt:lpstr>
      <vt:lpstr>Rationale </vt:lpstr>
      <vt:lpstr>Proposed Method</vt:lpstr>
      <vt:lpstr>Ethical considerations.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182</cp:revision>
  <dcterms:created xsi:type="dcterms:W3CDTF">2023-02-15T15:24:17Z</dcterms:created>
  <dcterms:modified xsi:type="dcterms:W3CDTF">2023-02-19T18:58:30Z</dcterms:modified>
</cp:coreProperties>
</file>