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6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7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.png"/><Relationship Id="rId3" Type="http://schemas.openxmlformats.org/officeDocument/2006/relationships/image" Target="../media/image5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.png"/><Relationship Id="rId3" Type="http://schemas.openxmlformats.org/officeDocument/2006/relationships/image" Target="../media/image8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.png"/><Relationship Id="rId3" Type="http://schemas.openxmlformats.org/officeDocument/2006/relationships/image" Target="../media/image4.pn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9.pn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0.png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 wrap="square">
            <a:normAutofit/>
          </a:bodyPr>
          <a:lstStyle/>
          <a:p>
            <a:r>
              <a:rPr sz="2500">
                <a:solidFill>
                  <a:srgbClr val="414141"/>
                </a:solidFill>
              </a:rPr>
              <a:t>Problem Solving and Decision Making</a:t>
            </a:r>
          </a:p>
          <a:p>
            <a:r>
              <a:rPr sz="2500">
                <a:solidFill>
                  <a:srgbClr val="414141"/>
                </a:solidFill>
              </a:rPr>
              <a:t>LCLM4004</a:t>
            </a:r>
          </a:p>
          <a:p>
            <a:r>
              <a:rPr sz="2500">
                <a:solidFill>
                  <a:srgbClr val="414141"/>
                </a:solidFill>
              </a:rPr>
              <a:t>SHUKRI GESEY</a:t>
            </a:r>
          </a:p>
          <a:p>
            <a:r>
              <a:rPr sz="2500">
                <a:solidFill>
                  <a:srgbClr val="414141"/>
                </a:solidFill>
              </a:rPr>
              <a:t>Student ID: 2540706</a:t>
            </a:r>
          </a:p>
          <a:p>
            <a:r>
              <a:rPr sz="2500">
                <a:solidFill>
                  <a:srgbClr val="414141"/>
                </a:solidFill>
              </a:rPr>
              <a:t>Lecturer: ANITA NAN</a:t>
            </a:r>
          </a:p>
          <a:p>
            <a:r>
              <a:rPr sz="2500">
                <a:solidFill>
                  <a:srgbClr val="414141"/>
                </a:solidFill>
              </a:rPr>
              <a:t>Assignment 1: Basil’s Bakery</a:t>
            </a:r>
          </a:p>
        </p:txBody>
      </p:sp>
      <p:pic>
        <p:nvPicPr>
          <p:cNvPr id="3" name="Picture 2" descr="bread_baker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1080" y="1280160"/>
            <a:ext cx="2423160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 wrap="square">
            <a:normAutofit/>
          </a:bodyPr>
          <a:lstStyle/>
          <a:p>
            <a:r>
              <a:t>Introduction</a:t>
            </a:r>
          </a:p>
          <a:p>
            <a:r>
              <a:t>Company background</a:t>
            </a:r>
          </a:p>
          <a:p>
            <a:r>
              <a:t>Problem: nature and scope</a:t>
            </a:r>
          </a:p>
          <a:p>
            <a:r>
              <a:t>PEST analysis</a:t>
            </a:r>
          </a:p>
          <a:p>
            <a:r>
              <a:t>Cause and effect: Fishbone diagram</a:t>
            </a:r>
          </a:p>
          <a:p>
            <a:r>
              <a:t>Conclusion</a:t>
            </a:r>
          </a:p>
          <a:p>
            <a:r>
              <a:t>References</a:t>
            </a:r>
          </a:p>
        </p:txBody>
      </p:sp>
      <p:pic>
        <p:nvPicPr>
          <p:cNvPr id="4" name="Picture 3" descr="cake_baker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3960" y="1417320"/>
            <a:ext cx="2423160" cy="301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 wrap="square">
            <a:normAutofit/>
          </a:bodyPr>
          <a:lstStyle/>
          <a:p>
            <a:r>
              <a:t>This presentation looks at why Basil’s Bakery sales have fallen.</a:t>
            </a:r>
          </a:p>
          <a:p/>
          <a:p>
            <a:r>
              <a:t>PEST looks at outside factors affecting a business.</a:t>
            </a:r>
          </a:p>
          <a:p/>
          <a:p>
            <a:r>
              <a:t>A fishbone diagram helps us explore possible causes of a problem.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8800" y="6473952"/>
            <a:ext cx="9784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000">
                <a:solidFill>
                  <a:srgbClr val="41525B"/>
                </a:solidFill>
              </a:rPr>
              <a:t>Method: Kumah et al. (2024); Per Dannemand (2026)</a:t>
            </a:r>
          </a:p>
        </p:txBody>
      </p:sp>
      <p:pic>
        <p:nvPicPr>
          <p:cNvPr id="5" name="Picture 4" descr="cupcakes_baker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6840" y="1508760"/>
            <a:ext cx="22860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 wrap="square"/>
          <a:lstStyle/>
          <a:p>
            <a:r>
              <a:rPr sz="2200">
                <a:solidFill>
                  <a:srgbClr val="414141"/>
                </a:solidFill>
              </a:rPr>
              <a:t>Basil’s Bakery</a:t>
            </a:r>
          </a:p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Started in 2015 in Coventry, UK</a:t>
            </a:r>
          </a:p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An independent bakery</a:t>
            </a:r>
          </a:p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Sells bread, cakes and pastries</a:t>
            </a:r>
          </a:p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Uses quality organic ingredients</a:t>
            </a:r>
          </a:p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Sales fell during COVID-19</a:t>
            </a:r>
          </a:p>
        </p:txBody>
      </p:sp>
      <p:pic>
        <p:nvPicPr>
          <p:cNvPr id="4" name="Picture 3" descr="bakery_bread_illustra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360" y="2103120"/>
            <a:ext cx="2148840" cy="16116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28800" y="6473952"/>
            <a:ext cx="9784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000">
                <a:solidFill>
                  <a:srgbClr val="41525B"/>
                </a:solidFill>
              </a:rPr>
              <a:t>Source: Basil’s Bakery assignment case study</a:t>
            </a:r>
          </a:p>
        </p:txBody>
      </p:sp>
      <p:pic>
        <p:nvPicPr>
          <p:cNvPr id="6" name="Picture 5" descr="bread_baker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2520" y="1920240"/>
            <a:ext cx="2377440" cy="31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 wrap="square">
            <a:normAutofit/>
          </a:bodyPr>
          <a:lstStyle/>
          <a:p>
            <a:r>
              <a:rPr sz="1900">
                <a:solidFill>
                  <a:srgbClr val="414141"/>
                </a:solidFill>
              </a:rPr>
              <a:t>5W2H</a:t>
            </a:r>
          </a:p>
          <a:p>
            <a:r>
              <a:rPr sz="1900">
                <a:solidFill>
                  <a:srgbClr val="414141"/>
                </a:solidFill>
              </a:rPr>
              <a:t>What? Sales are around 25% below 2019 levels.</a:t>
            </a:r>
          </a:p>
          <a:p>
            <a:r>
              <a:rPr sz="1900">
                <a:solidFill>
                  <a:srgbClr val="414141"/>
                </a:solidFill>
              </a:rPr>
              <a:t>Who? The bakery, its staff and customers.</a:t>
            </a:r>
          </a:p>
          <a:p>
            <a:r>
              <a:rPr sz="1900">
                <a:solidFill>
                  <a:srgbClr val="414141"/>
                </a:solidFill>
              </a:rPr>
              <a:t>Where? Coventry, UK.</a:t>
            </a:r>
          </a:p>
          <a:p>
            <a:r>
              <a:rPr sz="1900">
                <a:solidFill>
                  <a:srgbClr val="414141"/>
                </a:solidFill>
              </a:rPr>
              <a:t>When? Sales fell in 2020 and stayed low in 2023–2025.</a:t>
            </a:r>
          </a:p>
          <a:p>
            <a:r>
              <a:rPr sz="1900">
                <a:solidFill>
                  <a:srgbClr val="414141"/>
                </a:solidFill>
              </a:rPr>
              <a:t>Why? Fewer visitors and changing work habits.</a:t>
            </a:r>
          </a:p>
          <a:p>
            <a:r>
              <a:rPr sz="1900">
                <a:solidFill>
                  <a:srgbClr val="414141"/>
                </a:solidFill>
              </a:rPr>
              <a:t>How? Fewer customers and limited ordering options.</a:t>
            </a:r>
          </a:p>
          <a:p>
            <a:r>
              <a:rPr sz="1900">
                <a:solidFill>
                  <a:srgbClr val="414141"/>
                </a:solidFill>
              </a:rPr>
              <a:t>How much? About 25% lower than 2019.</a:t>
            </a:r>
          </a:p>
        </p:txBody>
      </p:sp>
      <p:pic>
        <p:nvPicPr>
          <p:cNvPr id="4" name="Picture 3" descr="bakery_bread_illustra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9760" y="4297680"/>
            <a:ext cx="1463040" cy="10972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28800" y="6473952"/>
            <a:ext cx="9784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000">
                <a:solidFill>
                  <a:srgbClr val="41525B"/>
                </a:solidFill>
              </a:rPr>
              <a:t>Source: Basil’s Bakery assignment case study</a:t>
            </a:r>
          </a:p>
        </p:txBody>
      </p:sp>
      <p:pic>
        <p:nvPicPr>
          <p:cNvPr id="6" name="Picture 5" descr="shop_baker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9720" y="1874519"/>
            <a:ext cx="214884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t>PEST ANALYSIS: Basil’s Bakery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11680" y="1508760"/>
            <a:ext cx="9326880" cy="4663440"/>
          </a:xfrm>
        </p:spPr>
        <p:txBody>
          <a:bodyPr wrap="square"/>
          <a:lstStyle/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POLITICAL</a:t>
            </a: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• Check small business grants for bakeries</a:t>
            </a: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• Stay updated on food safety policy changes</a:t>
            </a:r>
          </a:p>
          <a:p>
            <a:pPr>
              <a:spcAft>
                <a:spcPts val="1000"/>
              </a:spcAft>
            </a:pP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ECONOMIC</a:t>
            </a: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• Review pricing — introduce budget-friendly items</a:t>
            </a: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• Source local ingredients to cut costs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8800" y="6473952"/>
            <a:ext cx="9784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t>Source: Basil’s Bakery case study; proposed improvement ideas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t>PEST ANALYSIS: Basil’s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680" y="1508760"/>
            <a:ext cx="9326880" cy="4663440"/>
          </a:xfrm>
        </p:spPr>
        <p:txBody>
          <a:bodyPr wrap="square"/>
          <a:lstStyle/>
          <a:p>
            <a:pPr>
              <a:spcAft>
                <a:spcPts val="1000"/>
              </a:spcAft>
              <a:buNone/>
            </a:pPr>
            <a:r>
              <a:rPr sz="2300">
                <a:solidFill>
                  <a:srgbClr val="373737"/>
                </a:solidFill>
              </a:rPr>
              <a:t>SOCIAL</a:t>
            </a: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• Offer collection for local workers</a:t>
            </a: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• Create a loyalty card scheme</a:t>
            </a:r>
          </a:p>
          <a:p>
            <a:pPr>
              <a:spcAft>
                <a:spcPts val="1000"/>
              </a:spcAft>
            </a:pP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TECHNOLOGICAL</a:t>
            </a: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• Set up simple online pre-ordering</a:t>
            </a:r>
          </a:p>
          <a:p>
            <a:pPr>
              <a:spcAft>
                <a:spcPts val="1000"/>
              </a:spcAft>
            </a:pPr>
            <a:r>
              <a:rPr sz="2300">
                <a:solidFill>
                  <a:srgbClr val="373737"/>
                </a:solidFill>
              </a:rPr>
              <a:t>• Use social media to showcase products</a:t>
            </a:r>
          </a:p>
        </p:txBody>
      </p:sp>
      <p:pic>
        <p:nvPicPr>
          <p:cNvPr id="4" name="Picture 3" descr="bakery_bread_illustra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040" y="4572000"/>
            <a:ext cx="1508760" cy="113157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28800" y="6473952"/>
            <a:ext cx="9784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t>Source: Basil’s Bakery case study; proposed improvement ideas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20240" y="5760720"/>
            <a:ext cx="91440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>
                <a:solidFill>
                  <a:srgbClr val="41525B"/>
                </a:solidFill>
              </a:rPr>
              <a:t>Possible causes identified from the case study; diagram drawn for this assignment.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20240" y="6181344"/>
            <a:ext cx="91440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t>Four possible factors and two improvement ideas for each factor.</a:t>
            </a:r>
          </a:p>
        </p:txBody>
      </p:sp>
      <p:pic>
        <p:nvPicPr>
          <p:cNvPr id="7" name="Picture 6" descr="bakery_fishbone_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760" y="1463040"/>
            <a:ext cx="9784080" cy="4023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 wrap="square"/>
          <a:lstStyle/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Basil’s Bakery sales have not fully recovered.</a:t>
            </a:r>
          </a:p>
          <a:p>
            <a:endParaRPr sz="2200">
              <a:solidFill>
                <a:srgbClr val="414141"/>
              </a:solidFill>
            </a:endParaRPr>
          </a:p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Fewer visitors, rising costs and limited ordering options may be affecting sales.</a:t>
            </a:r>
          </a:p>
          <a:p>
            <a:endParaRPr sz="2200">
              <a:solidFill>
                <a:srgbClr val="414141"/>
              </a:solidFill>
            </a:endParaRPr>
          </a:p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The fishbone diagram shows possible causes.</a:t>
            </a:r>
          </a:p>
          <a:p>
            <a:endParaRPr sz="2200">
              <a:solidFill>
                <a:srgbClr val="414141"/>
              </a:solidFill>
            </a:endParaRPr>
          </a:p>
          <a:p>
            <a:pPr>
              <a:buNone/>
            </a:pPr>
            <a:r>
              <a:rPr sz="2200">
                <a:solidFill>
                  <a:srgbClr val="414141"/>
                </a:solidFill>
              </a:rPr>
              <a:t>• The bakery could try simple pre-orders and promote its products online.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8800" y="6473952"/>
            <a:ext cx="978408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000">
                <a:solidFill>
                  <a:srgbClr val="41525B"/>
                </a:solidFill>
              </a:rPr>
              <a:t>Source: Basil’s Bakery case study; Kumah et al. (2024)</a:t>
            </a:r>
          </a:p>
        </p:txBody>
      </p:sp>
      <p:pic>
        <p:nvPicPr>
          <p:cNvPr id="5" name="Picture 4" descr="loaves_baker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5400" y="1691640"/>
            <a:ext cx="2377440" cy="3337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 wrap="square"/>
          <a:lstStyle/>
          <a:p>
            <a:r>
              <a:rPr sz="1200">
                <a:solidFill>
                  <a:srgbClr val="414141"/>
                </a:solidFill>
              </a:rPr>
              <a:t>Chen, S. and Ren, G. (2025). The impact of exogenous shocks on the sustainability of supply chain relationships. Sustainability, 17(7), 2828.</a:t>
            </a:r>
          </a:p>
          <a:p>
            <a:endParaRPr sz="1200">
              <a:solidFill>
                <a:srgbClr val="414141"/>
              </a:solidFill>
            </a:endParaRPr>
          </a:p>
          <a:p>
            <a:r>
              <a:rPr sz="1200">
                <a:solidFill>
                  <a:srgbClr val="414141"/>
                </a:solidFill>
              </a:rPr>
              <a:t>Clark, D. (2025). Inflation rate for the consumer price index in the United Kingdom. Statista. https://www.statista.com/statistics/306648/inflation-rate-consumer-price-index-cpi-united-kingdom-uk/</a:t>
            </a:r>
          </a:p>
          <a:p>
            <a:endParaRPr sz="1200">
              <a:solidFill>
                <a:srgbClr val="414141"/>
              </a:solidFill>
            </a:endParaRPr>
          </a:p>
          <a:p>
            <a:r>
              <a:rPr sz="1200">
                <a:solidFill>
                  <a:srgbClr val="414141"/>
                </a:solidFill>
              </a:rPr>
              <a:t>Kumah, A. et al. (2024). Cause-and-effect (Fishbone) diagram: A tool for generating and organizing quality improvement ideas. Innovations Journals, 7(2), 85–87.</a:t>
            </a:r>
          </a:p>
          <a:p>
            <a:endParaRPr sz="1200">
              <a:solidFill>
                <a:srgbClr val="414141"/>
              </a:solidFill>
            </a:endParaRPr>
          </a:p>
          <a:p>
            <a:r>
              <a:rPr sz="1200">
                <a:solidFill>
                  <a:srgbClr val="414141"/>
                </a:solidFill>
              </a:rPr>
              <a:t>Nguyen, M. Van, Thuc, Le D. and Nguyen, T.T. (2024). PESTEL analysis of corporate social responsibility performance in construction organizations. Engineering Construction &amp; Architectural Management.</a:t>
            </a:r>
          </a:p>
          <a:p>
            <a:endParaRPr sz="1200">
              <a:solidFill>
                <a:srgbClr val="414141"/>
              </a:solidFill>
            </a:endParaRPr>
          </a:p>
          <a:p>
            <a:r>
              <a:rPr sz="1200">
                <a:solidFill>
                  <a:srgbClr val="414141"/>
                </a:solidFill>
              </a:rPr>
              <a:t>Per Dannemand, A. (2026). The PESTEL framework and its variants for analysing the strategic environment. Futures, 184, 103914.</a:t>
            </a:r>
          </a:p>
          <a:p>
            <a:endParaRPr sz="1200">
              <a:solidFill>
                <a:srgbClr val="414141"/>
              </a:solidFill>
            </a:endParaRPr>
          </a:p>
          <a:p>
            <a:r>
              <a:rPr sz="1200">
                <a:solidFill>
                  <a:srgbClr val="414141"/>
                </a:solidFill>
              </a:rPr>
              <a:t>Shuaibu, A.S., Mahmoud, A.S. and Sheltami, T.R. (2025). A review of last-mile delivery optimization. Drones, 9(3), 158.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64208" y="6281928"/>
            <a:ext cx="9875520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>
                <a:solidFill>
                  <a:srgbClr val="41525B"/>
                </a:solidFill>
              </a:rPr>
              <a:t>Basil’s Bakery case study (course assignment material, n.d.).</a:t>
            </a:r>
          </a:p>
        </p:txBody>
      </p:sp>
      <p:pic>
        <p:nvPicPr>
          <p:cNvPr id="5" name="Picture 4" descr="books_baker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9760" y="1371600"/>
            <a:ext cx="1737360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272</TotalTime>
  <Words>129</Words>
  <Application>Microsoft Office PowerPoint</Application>
  <PresentationFormat>Widescreen</PresentationFormat>
  <Paragraphs>46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Problem Solving and Decision Making LCLM4004 SHUKRI GESEY Student ID: 2540706 Lecturer: ANITA NAN Assignment 1: Basil’s Bakery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Shukri Ali Gesey (2540706)</cp:lastModifiedBy>
  <cp:revision>97</cp:revision>
  <dcterms:created xsi:type="dcterms:W3CDTF">2024-10-08T15:58:04Z</dcterms:created>
  <dcterms:modified xsi:type="dcterms:W3CDTF">2026-10-26T02:33:55Z</dcterms:modified>
</cp:coreProperties>
</file>