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4" r:id="rId9"/>
    <p:sldId id="263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F287D"/>
    <a:srgbClr val="6B2C87"/>
    <a:srgbClr val="8B38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77"/>
  </p:normalViewPr>
  <p:slideViewPr>
    <p:cSldViewPr snapToGrid="0" snapToObjects="1">
      <p:cViewPr varScale="1">
        <p:scale>
          <a:sx n="86" d="100"/>
          <a:sy n="86" d="100"/>
        </p:scale>
        <p:origin x="10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B2B4B9-3854-4CCA-8725-3C563A97C4A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A290EF4-676F-46A4-9619-F39CC349F77F}">
      <dgm:prSet/>
      <dgm:spPr>
        <a:solidFill>
          <a:srgbClr val="8B3895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23</a:t>
          </a:r>
        </a:p>
      </dgm:t>
    </dgm:pt>
    <dgm:pt modelId="{4A38FE15-1A34-4445-AA48-459DCD7049D9}" type="parTrans" cxnId="{861C5ECA-5E9D-47DC-96A3-0F8863A20F89}">
      <dgm:prSet/>
      <dgm:spPr/>
      <dgm:t>
        <a:bodyPr/>
        <a:lstStyle/>
        <a:p>
          <a:endParaRPr lang="en-US"/>
        </a:p>
      </dgm:t>
    </dgm:pt>
    <dgm:pt modelId="{F73F497D-0A42-41FA-8F73-8177D3FBAF4C}" type="sibTrans" cxnId="{861C5ECA-5E9D-47DC-96A3-0F8863A20F89}">
      <dgm:prSet/>
      <dgm:spPr/>
      <dgm:t>
        <a:bodyPr/>
        <a:lstStyle/>
        <a:p>
          <a:endParaRPr lang="en-US"/>
        </a:p>
      </dgm:t>
    </dgm:pt>
    <dgm:pt modelId="{FC10E728-3F1E-4910-92AE-45C902866977}">
      <dgm:prSet/>
      <dgm:spPr>
        <a:solidFill>
          <a:srgbClr val="6B2C87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BSc (Hons) Sports Coaching</a:t>
          </a:r>
        </a:p>
      </dgm:t>
    </dgm:pt>
    <dgm:pt modelId="{49D606BA-CEA7-432C-A940-139598E3F511}" type="parTrans" cxnId="{8EF45953-A01E-4894-BADA-C80E832F8498}">
      <dgm:prSet/>
      <dgm:spPr/>
      <dgm:t>
        <a:bodyPr/>
        <a:lstStyle/>
        <a:p>
          <a:endParaRPr lang="en-US"/>
        </a:p>
      </dgm:t>
    </dgm:pt>
    <dgm:pt modelId="{08F1D39B-CC12-48B5-9E1D-8CB73B8B537C}" type="sibTrans" cxnId="{8EF45953-A01E-4894-BADA-C80E832F8498}">
      <dgm:prSet/>
      <dgm:spPr/>
      <dgm:t>
        <a:bodyPr/>
        <a:lstStyle/>
        <a:p>
          <a:endParaRPr lang="en-US"/>
        </a:p>
      </dgm:t>
    </dgm:pt>
    <dgm:pt modelId="{D93A9B50-6042-4769-A70E-DFCD02C985E3}">
      <dgm:prSet/>
      <dgm:spPr>
        <a:solidFill>
          <a:srgbClr val="4F287D"/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PCET Student</a:t>
          </a:r>
        </a:p>
      </dgm:t>
    </dgm:pt>
    <dgm:pt modelId="{3A7BA499-D1ED-4FA6-AEBC-8D179BB539D2}" type="parTrans" cxnId="{127AF0C2-F4BE-47EF-BB87-8355C5FCF6C3}">
      <dgm:prSet/>
      <dgm:spPr/>
      <dgm:t>
        <a:bodyPr/>
        <a:lstStyle/>
        <a:p>
          <a:endParaRPr lang="en-US"/>
        </a:p>
      </dgm:t>
    </dgm:pt>
    <dgm:pt modelId="{06E3C13C-6E91-465F-A5B3-9E64B7CFF52F}" type="sibTrans" cxnId="{127AF0C2-F4BE-47EF-BB87-8355C5FCF6C3}">
      <dgm:prSet/>
      <dgm:spPr/>
      <dgm:t>
        <a:bodyPr/>
        <a:lstStyle/>
        <a:p>
          <a:endParaRPr lang="en-US"/>
        </a:p>
      </dgm:t>
    </dgm:pt>
    <dgm:pt modelId="{AE43FDDD-6A47-4F48-8BB9-518044149F6A}" type="pres">
      <dgm:prSet presAssocID="{24B2B4B9-3854-4CCA-8725-3C563A97C4A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ADA6DBE-CC04-A84A-B473-C62EAAF3B4B2}" type="pres">
      <dgm:prSet presAssocID="{0A290EF4-676F-46A4-9619-F39CC349F77F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1348A21-8075-024C-8803-D30BC14EDD9E}" type="pres">
      <dgm:prSet presAssocID="{F73F497D-0A42-41FA-8F73-8177D3FBAF4C}" presName="spacer" presStyleCnt="0"/>
      <dgm:spPr/>
    </dgm:pt>
    <dgm:pt modelId="{6652CF4A-982A-C445-B56A-47DB83BB58C8}" type="pres">
      <dgm:prSet presAssocID="{FC10E728-3F1E-4910-92AE-45C902866977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65D19BD-A43E-DC49-BD78-7FEB67A8A1BD}" type="pres">
      <dgm:prSet presAssocID="{08F1D39B-CC12-48B5-9E1D-8CB73B8B537C}" presName="spacer" presStyleCnt="0"/>
      <dgm:spPr/>
    </dgm:pt>
    <dgm:pt modelId="{B25DAD43-D5DC-A545-B7B4-ECC86F23B8F3}" type="pres">
      <dgm:prSet presAssocID="{D93A9B50-6042-4769-A70E-DFCD02C985E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7C6F40A-CFE9-9B49-834D-0A18FB693382}" type="presOf" srcId="{0A290EF4-676F-46A4-9619-F39CC349F77F}" destId="{0ADA6DBE-CC04-A84A-B473-C62EAAF3B4B2}" srcOrd="0" destOrd="0" presId="urn:microsoft.com/office/officeart/2005/8/layout/vList2"/>
    <dgm:cxn modelId="{861C5ECA-5E9D-47DC-96A3-0F8863A20F89}" srcId="{24B2B4B9-3854-4CCA-8725-3C563A97C4AD}" destId="{0A290EF4-676F-46A4-9619-F39CC349F77F}" srcOrd="0" destOrd="0" parTransId="{4A38FE15-1A34-4445-AA48-459DCD7049D9}" sibTransId="{F73F497D-0A42-41FA-8F73-8177D3FBAF4C}"/>
    <dgm:cxn modelId="{8EF45953-A01E-4894-BADA-C80E832F8498}" srcId="{24B2B4B9-3854-4CCA-8725-3C563A97C4AD}" destId="{FC10E728-3F1E-4910-92AE-45C902866977}" srcOrd="1" destOrd="0" parTransId="{49D606BA-CEA7-432C-A940-139598E3F511}" sibTransId="{08F1D39B-CC12-48B5-9E1D-8CB73B8B537C}"/>
    <dgm:cxn modelId="{B2130A7F-8B14-F04B-AB7C-8BFEB36CD419}" type="presOf" srcId="{24B2B4B9-3854-4CCA-8725-3C563A97C4AD}" destId="{AE43FDDD-6A47-4F48-8BB9-518044149F6A}" srcOrd="0" destOrd="0" presId="urn:microsoft.com/office/officeart/2005/8/layout/vList2"/>
    <dgm:cxn modelId="{3271C880-3FDB-E94C-9127-8A51052CFC80}" type="presOf" srcId="{FC10E728-3F1E-4910-92AE-45C902866977}" destId="{6652CF4A-982A-C445-B56A-47DB83BB58C8}" srcOrd="0" destOrd="0" presId="urn:microsoft.com/office/officeart/2005/8/layout/vList2"/>
    <dgm:cxn modelId="{170F8591-FF8F-5443-B4C4-F35210622FF7}" type="presOf" srcId="{D93A9B50-6042-4769-A70E-DFCD02C985E3}" destId="{B25DAD43-D5DC-A545-B7B4-ECC86F23B8F3}" srcOrd="0" destOrd="0" presId="urn:microsoft.com/office/officeart/2005/8/layout/vList2"/>
    <dgm:cxn modelId="{127AF0C2-F4BE-47EF-BB87-8355C5FCF6C3}" srcId="{24B2B4B9-3854-4CCA-8725-3C563A97C4AD}" destId="{D93A9B50-6042-4769-A70E-DFCD02C985E3}" srcOrd="2" destOrd="0" parTransId="{3A7BA499-D1ED-4FA6-AEBC-8D179BB539D2}" sibTransId="{06E3C13C-6E91-465F-A5B3-9E64B7CFF52F}"/>
    <dgm:cxn modelId="{AD4180C1-E9D0-374A-BA7A-CFE103149C87}" type="presParOf" srcId="{AE43FDDD-6A47-4F48-8BB9-518044149F6A}" destId="{0ADA6DBE-CC04-A84A-B473-C62EAAF3B4B2}" srcOrd="0" destOrd="0" presId="urn:microsoft.com/office/officeart/2005/8/layout/vList2"/>
    <dgm:cxn modelId="{C5A2D020-8F88-5E4C-B299-9F063200D272}" type="presParOf" srcId="{AE43FDDD-6A47-4F48-8BB9-518044149F6A}" destId="{41348A21-8075-024C-8803-D30BC14EDD9E}" srcOrd="1" destOrd="0" presId="urn:microsoft.com/office/officeart/2005/8/layout/vList2"/>
    <dgm:cxn modelId="{3D2375E8-4DBC-1C47-8A38-794951384DE2}" type="presParOf" srcId="{AE43FDDD-6A47-4F48-8BB9-518044149F6A}" destId="{6652CF4A-982A-C445-B56A-47DB83BB58C8}" srcOrd="2" destOrd="0" presId="urn:microsoft.com/office/officeart/2005/8/layout/vList2"/>
    <dgm:cxn modelId="{ADECF03D-42DB-8947-A742-10D84B0998B2}" type="presParOf" srcId="{AE43FDDD-6A47-4F48-8BB9-518044149F6A}" destId="{565D19BD-A43E-DC49-BD78-7FEB67A8A1BD}" srcOrd="3" destOrd="0" presId="urn:microsoft.com/office/officeart/2005/8/layout/vList2"/>
    <dgm:cxn modelId="{636680DB-CFBD-9F47-9639-934BACD13B9D}" type="presParOf" srcId="{AE43FDDD-6A47-4F48-8BB9-518044149F6A}" destId="{B25DAD43-D5DC-A545-B7B4-ECC86F23B8F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FA4C9D-ED7F-417A-BD9B-EFE1EF8FBE7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81D6FC4-3840-4391-BE2F-FCFC1A4331AA}">
      <dgm:prSet custT="1"/>
      <dgm:spPr/>
      <dgm:t>
        <a:bodyPr/>
        <a:lstStyle/>
        <a:p>
          <a:r>
            <a:rPr lang="en-US" sz="3200" b="1" dirty="0">
              <a:latin typeface="Arial" panose="020B0604020202020204" pitchFamily="34" charset="0"/>
              <a:cs typeface="Arial" panose="020B0604020202020204" pitchFamily="34" charset="0"/>
            </a:rPr>
            <a:t>By the end of this session students should be able to:</a:t>
          </a:r>
        </a:p>
      </dgm:t>
    </dgm:pt>
    <dgm:pt modelId="{3E6A0471-3D71-4066-9BF8-B5DAF1D7EB89}" type="parTrans" cxnId="{DCF2EE7A-0F9D-42F1-B2D9-3C96500ED7D4}">
      <dgm:prSet/>
      <dgm:spPr/>
      <dgm:t>
        <a:bodyPr/>
        <a:lstStyle/>
        <a:p>
          <a:endParaRPr lang="en-US"/>
        </a:p>
      </dgm:t>
    </dgm:pt>
    <dgm:pt modelId="{2AEF3809-0DE5-48EC-A590-EB0E72D82B91}" type="sibTrans" cxnId="{DCF2EE7A-0F9D-42F1-B2D9-3C96500ED7D4}">
      <dgm:prSet/>
      <dgm:spPr/>
      <dgm:t>
        <a:bodyPr/>
        <a:lstStyle/>
        <a:p>
          <a:endParaRPr lang="en-US"/>
        </a:p>
      </dgm:t>
    </dgm:pt>
    <dgm:pt modelId="{4A4FBFF1-B5EF-4513-B5B3-DA6BF62F256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Outline the need for improved well-being (School Sport Survey)</a:t>
          </a:r>
        </a:p>
      </dgm:t>
    </dgm:pt>
    <dgm:pt modelId="{377EF85E-0E90-4273-925C-D193C74553D5}" type="parTrans" cxnId="{6176D677-D4A7-4307-9157-D0EC24B7562C}">
      <dgm:prSet/>
      <dgm:spPr/>
      <dgm:t>
        <a:bodyPr/>
        <a:lstStyle/>
        <a:p>
          <a:endParaRPr lang="en-US"/>
        </a:p>
      </dgm:t>
    </dgm:pt>
    <dgm:pt modelId="{1BAB4D00-4EE7-43CD-8880-22DBB7A04122}" type="sibTrans" cxnId="{6176D677-D4A7-4307-9157-D0EC24B7562C}">
      <dgm:prSet/>
      <dgm:spPr/>
      <dgm:t>
        <a:bodyPr/>
        <a:lstStyle/>
        <a:p>
          <a:endParaRPr lang="en-US"/>
        </a:p>
      </dgm:t>
    </dgm:pt>
    <dgm:pt modelId="{61E3C14B-242B-4CD9-99E8-933C50F018C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Identify some of the key benefits of physical activity on well-being</a:t>
          </a:r>
        </a:p>
      </dgm:t>
    </dgm:pt>
    <dgm:pt modelId="{E26DD05C-C26F-41C7-B0D4-7AC97DB48A82}" type="parTrans" cxnId="{FA28A4D4-76AF-4E2E-AAD7-363840D2A15A}">
      <dgm:prSet/>
      <dgm:spPr/>
      <dgm:t>
        <a:bodyPr/>
        <a:lstStyle/>
        <a:p>
          <a:endParaRPr lang="en-US"/>
        </a:p>
      </dgm:t>
    </dgm:pt>
    <dgm:pt modelId="{74DE8F67-2BBD-4A22-9D21-BC8F3A8534BA}" type="sibTrans" cxnId="{FA28A4D4-76AF-4E2E-AAD7-363840D2A15A}">
      <dgm:prSet/>
      <dgm:spPr/>
      <dgm:t>
        <a:bodyPr/>
        <a:lstStyle/>
        <a:p>
          <a:endParaRPr lang="en-US"/>
        </a:p>
      </dgm:t>
    </dgm:pt>
    <dgm:pt modelId="{C45BE6DE-2B5E-4EDC-80DE-8B019D6A4F80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Describe how the #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WeCanWales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movement works</a:t>
          </a:r>
        </a:p>
      </dgm:t>
    </dgm:pt>
    <dgm:pt modelId="{2731BCCB-1AF5-4DE2-8175-BC962D7F6BC8}" type="parTrans" cxnId="{E5351CEC-3CBF-492A-9283-7D4546443861}">
      <dgm:prSet/>
      <dgm:spPr/>
      <dgm:t>
        <a:bodyPr/>
        <a:lstStyle/>
        <a:p>
          <a:endParaRPr lang="en-US"/>
        </a:p>
      </dgm:t>
    </dgm:pt>
    <dgm:pt modelId="{D4E36B69-0CD6-4675-9ED6-58C9EB223BED}" type="sibTrans" cxnId="{E5351CEC-3CBF-492A-9283-7D4546443861}">
      <dgm:prSet/>
      <dgm:spPr/>
      <dgm:t>
        <a:bodyPr/>
        <a:lstStyle/>
        <a:p>
          <a:endParaRPr lang="en-US"/>
        </a:p>
      </dgm:t>
    </dgm:pt>
    <dgm:pt modelId="{C7C598C9-C26B-419B-A13C-74F62598F258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Discuss the importance of 5x60 for well-being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8017EDD-57FF-4E4B-8C45-944B5D801926}" type="parTrans" cxnId="{567FA1BE-2D53-4A3D-A3CC-00DCADD77154}">
      <dgm:prSet/>
      <dgm:spPr/>
      <dgm:t>
        <a:bodyPr/>
        <a:lstStyle/>
        <a:p>
          <a:endParaRPr lang="en-US"/>
        </a:p>
      </dgm:t>
    </dgm:pt>
    <dgm:pt modelId="{E6394873-4316-4E8E-B370-2A1C78FF8948}" type="sibTrans" cxnId="{567FA1BE-2D53-4A3D-A3CC-00DCADD77154}">
      <dgm:prSet/>
      <dgm:spPr/>
      <dgm:t>
        <a:bodyPr/>
        <a:lstStyle/>
        <a:p>
          <a:endParaRPr lang="en-US"/>
        </a:p>
      </dgm:t>
    </dgm:pt>
    <dgm:pt modelId="{A7BE0E21-D820-4A68-B215-89F055A979F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Identify the impact physical literacy can have on well-being</a:t>
          </a:r>
        </a:p>
      </dgm:t>
    </dgm:pt>
    <dgm:pt modelId="{8FF6ED82-8CA2-4DE5-BE18-57C5DE1417F4}" type="parTrans" cxnId="{BD975809-7E4A-4949-A512-4975D4D45EC7}">
      <dgm:prSet/>
      <dgm:spPr/>
      <dgm:t>
        <a:bodyPr/>
        <a:lstStyle/>
        <a:p>
          <a:endParaRPr lang="en-US"/>
        </a:p>
      </dgm:t>
    </dgm:pt>
    <dgm:pt modelId="{CD519D80-8057-4622-ABA6-CC5A9AEA530D}" type="sibTrans" cxnId="{BD975809-7E4A-4949-A512-4975D4D45EC7}">
      <dgm:prSet/>
      <dgm:spPr/>
      <dgm:t>
        <a:bodyPr/>
        <a:lstStyle/>
        <a:p>
          <a:endParaRPr lang="en-US"/>
        </a:p>
      </dgm:t>
    </dgm:pt>
    <dgm:pt modelId="{D34151B0-541F-AE44-892E-1AF90BD7E23E}" type="pres">
      <dgm:prSet presAssocID="{B3FA4C9D-ED7F-417A-BD9B-EFE1EF8FBE78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4D1CF1ED-82A1-1540-A3F3-DA23C849BFA2}" type="pres">
      <dgm:prSet presAssocID="{081D6FC4-3840-4391-BE2F-FCFC1A4331AA}" presName="thickLine" presStyleLbl="alignNode1" presStyleIdx="0" presStyleCnt="6"/>
      <dgm:spPr/>
    </dgm:pt>
    <dgm:pt modelId="{7B47CDF9-8984-C641-AF2F-4290B559282B}" type="pres">
      <dgm:prSet presAssocID="{081D6FC4-3840-4391-BE2F-FCFC1A4331AA}" presName="horz1" presStyleCnt="0"/>
      <dgm:spPr/>
    </dgm:pt>
    <dgm:pt modelId="{3A7393AC-69BA-A443-8DD7-6952407D0B3B}" type="pres">
      <dgm:prSet presAssocID="{081D6FC4-3840-4391-BE2F-FCFC1A4331AA}" presName="tx1" presStyleLbl="revTx" presStyleIdx="0" presStyleCnt="6"/>
      <dgm:spPr/>
      <dgm:t>
        <a:bodyPr/>
        <a:lstStyle/>
        <a:p>
          <a:endParaRPr lang="en-US"/>
        </a:p>
      </dgm:t>
    </dgm:pt>
    <dgm:pt modelId="{3EE980EB-A082-B64C-AF08-152259E5ED74}" type="pres">
      <dgm:prSet presAssocID="{081D6FC4-3840-4391-BE2F-FCFC1A4331AA}" presName="vert1" presStyleCnt="0"/>
      <dgm:spPr/>
    </dgm:pt>
    <dgm:pt modelId="{D1CEF9C3-0A08-FA4F-BE78-F37CDC83921F}" type="pres">
      <dgm:prSet presAssocID="{4A4FBFF1-B5EF-4513-B5B3-DA6BF62F2568}" presName="thickLine" presStyleLbl="alignNode1" presStyleIdx="1" presStyleCnt="6"/>
      <dgm:spPr/>
    </dgm:pt>
    <dgm:pt modelId="{D6A82CCF-4C46-8B48-A8D3-D9D0A366305E}" type="pres">
      <dgm:prSet presAssocID="{4A4FBFF1-B5EF-4513-B5B3-DA6BF62F2568}" presName="horz1" presStyleCnt="0"/>
      <dgm:spPr/>
    </dgm:pt>
    <dgm:pt modelId="{0B3559C0-6D4E-C04A-BD1C-08D2C693D0E6}" type="pres">
      <dgm:prSet presAssocID="{4A4FBFF1-B5EF-4513-B5B3-DA6BF62F2568}" presName="tx1" presStyleLbl="revTx" presStyleIdx="1" presStyleCnt="6"/>
      <dgm:spPr/>
      <dgm:t>
        <a:bodyPr/>
        <a:lstStyle/>
        <a:p>
          <a:endParaRPr lang="en-US"/>
        </a:p>
      </dgm:t>
    </dgm:pt>
    <dgm:pt modelId="{BECA1686-720B-0942-BDC4-EA04F352C03B}" type="pres">
      <dgm:prSet presAssocID="{4A4FBFF1-B5EF-4513-B5B3-DA6BF62F2568}" presName="vert1" presStyleCnt="0"/>
      <dgm:spPr/>
    </dgm:pt>
    <dgm:pt modelId="{99D54CCA-A947-D24A-B7CF-64AF22114327}" type="pres">
      <dgm:prSet presAssocID="{61E3C14B-242B-4CD9-99E8-933C50F018C1}" presName="thickLine" presStyleLbl="alignNode1" presStyleIdx="2" presStyleCnt="6"/>
      <dgm:spPr/>
    </dgm:pt>
    <dgm:pt modelId="{D5315A17-38E2-794C-BF13-806FA623DA22}" type="pres">
      <dgm:prSet presAssocID="{61E3C14B-242B-4CD9-99E8-933C50F018C1}" presName="horz1" presStyleCnt="0"/>
      <dgm:spPr/>
    </dgm:pt>
    <dgm:pt modelId="{62A37DD4-364C-9D43-AB32-778A4050C0B0}" type="pres">
      <dgm:prSet presAssocID="{61E3C14B-242B-4CD9-99E8-933C50F018C1}" presName="tx1" presStyleLbl="revTx" presStyleIdx="2" presStyleCnt="6"/>
      <dgm:spPr/>
      <dgm:t>
        <a:bodyPr/>
        <a:lstStyle/>
        <a:p>
          <a:endParaRPr lang="en-US"/>
        </a:p>
      </dgm:t>
    </dgm:pt>
    <dgm:pt modelId="{76BFCABB-823A-544A-82DE-40663952FBF9}" type="pres">
      <dgm:prSet presAssocID="{61E3C14B-242B-4CD9-99E8-933C50F018C1}" presName="vert1" presStyleCnt="0"/>
      <dgm:spPr/>
    </dgm:pt>
    <dgm:pt modelId="{657AA288-5277-1444-94F6-903A9C5A5AFD}" type="pres">
      <dgm:prSet presAssocID="{C45BE6DE-2B5E-4EDC-80DE-8B019D6A4F80}" presName="thickLine" presStyleLbl="alignNode1" presStyleIdx="3" presStyleCnt="6"/>
      <dgm:spPr/>
    </dgm:pt>
    <dgm:pt modelId="{A0C88314-9A1F-4942-A67A-3045B9E677FC}" type="pres">
      <dgm:prSet presAssocID="{C45BE6DE-2B5E-4EDC-80DE-8B019D6A4F80}" presName="horz1" presStyleCnt="0"/>
      <dgm:spPr/>
    </dgm:pt>
    <dgm:pt modelId="{16AE98E8-128E-2A4D-9190-EA1D172D158D}" type="pres">
      <dgm:prSet presAssocID="{C45BE6DE-2B5E-4EDC-80DE-8B019D6A4F80}" presName="tx1" presStyleLbl="revTx" presStyleIdx="3" presStyleCnt="6"/>
      <dgm:spPr/>
      <dgm:t>
        <a:bodyPr/>
        <a:lstStyle/>
        <a:p>
          <a:endParaRPr lang="en-US"/>
        </a:p>
      </dgm:t>
    </dgm:pt>
    <dgm:pt modelId="{422F5F5E-D87B-BF48-B332-6DDF32E894CA}" type="pres">
      <dgm:prSet presAssocID="{C45BE6DE-2B5E-4EDC-80DE-8B019D6A4F80}" presName="vert1" presStyleCnt="0"/>
      <dgm:spPr/>
    </dgm:pt>
    <dgm:pt modelId="{6EEE8ED6-DF8B-0B49-BD91-7C919BB994C7}" type="pres">
      <dgm:prSet presAssocID="{C7C598C9-C26B-419B-A13C-74F62598F258}" presName="thickLine" presStyleLbl="alignNode1" presStyleIdx="4" presStyleCnt="6"/>
      <dgm:spPr/>
    </dgm:pt>
    <dgm:pt modelId="{4D2205CE-C1B3-1A4D-A966-11B2582BA79E}" type="pres">
      <dgm:prSet presAssocID="{C7C598C9-C26B-419B-A13C-74F62598F258}" presName="horz1" presStyleCnt="0"/>
      <dgm:spPr/>
    </dgm:pt>
    <dgm:pt modelId="{90E8DD6F-F480-084E-9DD2-F521A19DB1DA}" type="pres">
      <dgm:prSet presAssocID="{C7C598C9-C26B-419B-A13C-74F62598F258}" presName="tx1" presStyleLbl="revTx" presStyleIdx="4" presStyleCnt="6"/>
      <dgm:spPr/>
      <dgm:t>
        <a:bodyPr/>
        <a:lstStyle/>
        <a:p>
          <a:endParaRPr lang="en-US"/>
        </a:p>
      </dgm:t>
    </dgm:pt>
    <dgm:pt modelId="{69F6C803-5124-DA4E-9E18-FD0526C4BFCD}" type="pres">
      <dgm:prSet presAssocID="{C7C598C9-C26B-419B-A13C-74F62598F258}" presName="vert1" presStyleCnt="0"/>
      <dgm:spPr/>
    </dgm:pt>
    <dgm:pt modelId="{19C392F0-D0DA-2D41-9800-8240F9DC4B3C}" type="pres">
      <dgm:prSet presAssocID="{A7BE0E21-D820-4A68-B215-89F055A979F1}" presName="thickLine" presStyleLbl="alignNode1" presStyleIdx="5" presStyleCnt="6"/>
      <dgm:spPr/>
    </dgm:pt>
    <dgm:pt modelId="{32723480-876C-014F-82E5-85C7B57F8489}" type="pres">
      <dgm:prSet presAssocID="{A7BE0E21-D820-4A68-B215-89F055A979F1}" presName="horz1" presStyleCnt="0"/>
      <dgm:spPr/>
    </dgm:pt>
    <dgm:pt modelId="{D9C3CF3A-8B80-9B4F-B646-6A9A177F2758}" type="pres">
      <dgm:prSet presAssocID="{A7BE0E21-D820-4A68-B215-89F055A979F1}" presName="tx1" presStyleLbl="revTx" presStyleIdx="5" presStyleCnt="6"/>
      <dgm:spPr/>
      <dgm:t>
        <a:bodyPr/>
        <a:lstStyle/>
        <a:p>
          <a:endParaRPr lang="en-US"/>
        </a:p>
      </dgm:t>
    </dgm:pt>
    <dgm:pt modelId="{A511EC95-0BCF-1247-8C86-2E8E0327FA3A}" type="pres">
      <dgm:prSet presAssocID="{A7BE0E21-D820-4A68-B215-89F055A979F1}" presName="vert1" presStyleCnt="0"/>
      <dgm:spPr/>
    </dgm:pt>
  </dgm:ptLst>
  <dgm:cxnLst>
    <dgm:cxn modelId="{BD975809-7E4A-4949-A512-4975D4D45EC7}" srcId="{B3FA4C9D-ED7F-417A-BD9B-EFE1EF8FBE78}" destId="{A7BE0E21-D820-4A68-B215-89F055A979F1}" srcOrd="5" destOrd="0" parTransId="{8FF6ED82-8CA2-4DE5-BE18-57C5DE1417F4}" sibTransId="{CD519D80-8057-4622-ABA6-CC5A9AEA530D}"/>
    <dgm:cxn modelId="{70B6CEEC-E040-6F48-8E6A-573539E4F7D4}" type="presOf" srcId="{081D6FC4-3840-4391-BE2F-FCFC1A4331AA}" destId="{3A7393AC-69BA-A443-8DD7-6952407D0B3B}" srcOrd="0" destOrd="0" presId="urn:microsoft.com/office/officeart/2008/layout/LinedList"/>
    <dgm:cxn modelId="{0FE16F8A-9F8D-4944-A14C-49B4E1EAFC78}" type="presOf" srcId="{B3FA4C9D-ED7F-417A-BD9B-EFE1EF8FBE78}" destId="{D34151B0-541F-AE44-892E-1AF90BD7E23E}" srcOrd="0" destOrd="0" presId="urn:microsoft.com/office/officeart/2008/layout/LinedList"/>
    <dgm:cxn modelId="{8E6CE408-BBD0-E941-8EA1-CF9A10A1A61C}" type="presOf" srcId="{C7C598C9-C26B-419B-A13C-74F62598F258}" destId="{90E8DD6F-F480-084E-9DD2-F521A19DB1DA}" srcOrd="0" destOrd="0" presId="urn:microsoft.com/office/officeart/2008/layout/LinedList"/>
    <dgm:cxn modelId="{DCF2EE7A-0F9D-42F1-B2D9-3C96500ED7D4}" srcId="{B3FA4C9D-ED7F-417A-BD9B-EFE1EF8FBE78}" destId="{081D6FC4-3840-4391-BE2F-FCFC1A4331AA}" srcOrd="0" destOrd="0" parTransId="{3E6A0471-3D71-4066-9BF8-B5DAF1D7EB89}" sibTransId="{2AEF3809-0DE5-48EC-A590-EB0E72D82B91}"/>
    <dgm:cxn modelId="{CBDDC8D6-387A-5944-8430-7CC83D74BE71}" type="presOf" srcId="{A7BE0E21-D820-4A68-B215-89F055A979F1}" destId="{D9C3CF3A-8B80-9B4F-B646-6A9A177F2758}" srcOrd="0" destOrd="0" presId="urn:microsoft.com/office/officeart/2008/layout/LinedList"/>
    <dgm:cxn modelId="{04BB702D-76A6-C44F-A774-72D5DC975351}" type="presOf" srcId="{C45BE6DE-2B5E-4EDC-80DE-8B019D6A4F80}" destId="{16AE98E8-128E-2A4D-9190-EA1D172D158D}" srcOrd="0" destOrd="0" presId="urn:microsoft.com/office/officeart/2008/layout/LinedList"/>
    <dgm:cxn modelId="{2ECC438A-0BD1-8345-A740-3B6C8771C07E}" type="presOf" srcId="{61E3C14B-242B-4CD9-99E8-933C50F018C1}" destId="{62A37DD4-364C-9D43-AB32-778A4050C0B0}" srcOrd="0" destOrd="0" presId="urn:microsoft.com/office/officeart/2008/layout/LinedList"/>
    <dgm:cxn modelId="{E5351CEC-3CBF-492A-9283-7D4546443861}" srcId="{B3FA4C9D-ED7F-417A-BD9B-EFE1EF8FBE78}" destId="{C45BE6DE-2B5E-4EDC-80DE-8B019D6A4F80}" srcOrd="3" destOrd="0" parTransId="{2731BCCB-1AF5-4DE2-8175-BC962D7F6BC8}" sibTransId="{D4E36B69-0CD6-4675-9ED6-58C9EB223BED}"/>
    <dgm:cxn modelId="{FA28A4D4-76AF-4E2E-AAD7-363840D2A15A}" srcId="{B3FA4C9D-ED7F-417A-BD9B-EFE1EF8FBE78}" destId="{61E3C14B-242B-4CD9-99E8-933C50F018C1}" srcOrd="2" destOrd="0" parTransId="{E26DD05C-C26F-41C7-B0D4-7AC97DB48A82}" sibTransId="{74DE8F67-2BBD-4A22-9D21-BC8F3A8534BA}"/>
    <dgm:cxn modelId="{567FA1BE-2D53-4A3D-A3CC-00DCADD77154}" srcId="{B3FA4C9D-ED7F-417A-BD9B-EFE1EF8FBE78}" destId="{C7C598C9-C26B-419B-A13C-74F62598F258}" srcOrd="4" destOrd="0" parTransId="{48017EDD-57FF-4E4B-8C45-944B5D801926}" sibTransId="{E6394873-4316-4E8E-B370-2A1C78FF8948}"/>
    <dgm:cxn modelId="{6176D677-D4A7-4307-9157-D0EC24B7562C}" srcId="{B3FA4C9D-ED7F-417A-BD9B-EFE1EF8FBE78}" destId="{4A4FBFF1-B5EF-4513-B5B3-DA6BF62F2568}" srcOrd="1" destOrd="0" parTransId="{377EF85E-0E90-4273-925C-D193C74553D5}" sibTransId="{1BAB4D00-4EE7-43CD-8880-22DBB7A04122}"/>
    <dgm:cxn modelId="{6BE32D1B-5AE7-1949-A82A-5F8CE8A60C15}" type="presOf" srcId="{4A4FBFF1-B5EF-4513-B5B3-DA6BF62F2568}" destId="{0B3559C0-6D4E-C04A-BD1C-08D2C693D0E6}" srcOrd="0" destOrd="0" presId="urn:microsoft.com/office/officeart/2008/layout/LinedList"/>
    <dgm:cxn modelId="{790A7B29-DC4A-2841-9652-00E3183962B5}" type="presParOf" srcId="{D34151B0-541F-AE44-892E-1AF90BD7E23E}" destId="{4D1CF1ED-82A1-1540-A3F3-DA23C849BFA2}" srcOrd="0" destOrd="0" presId="urn:microsoft.com/office/officeart/2008/layout/LinedList"/>
    <dgm:cxn modelId="{706DEEAE-13EC-1F43-9D5D-F65D4280160A}" type="presParOf" srcId="{D34151B0-541F-AE44-892E-1AF90BD7E23E}" destId="{7B47CDF9-8984-C641-AF2F-4290B559282B}" srcOrd="1" destOrd="0" presId="urn:microsoft.com/office/officeart/2008/layout/LinedList"/>
    <dgm:cxn modelId="{913FB773-1509-0E43-8038-C03E61F52F62}" type="presParOf" srcId="{7B47CDF9-8984-C641-AF2F-4290B559282B}" destId="{3A7393AC-69BA-A443-8DD7-6952407D0B3B}" srcOrd="0" destOrd="0" presId="urn:microsoft.com/office/officeart/2008/layout/LinedList"/>
    <dgm:cxn modelId="{B4A7EFA2-2EA5-DB44-B1ED-6CDC6CE0CF44}" type="presParOf" srcId="{7B47CDF9-8984-C641-AF2F-4290B559282B}" destId="{3EE980EB-A082-B64C-AF08-152259E5ED74}" srcOrd="1" destOrd="0" presId="urn:microsoft.com/office/officeart/2008/layout/LinedList"/>
    <dgm:cxn modelId="{DEB83852-D41A-9B49-AC0E-96DA2543F62F}" type="presParOf" srcId="{D34151B0-541F-AE44-892E-1AF90BD7E23E}" destId="{D1CEF9C3-0A08-FA4F-BE78-F37CDC83921F}" srcOrd="2" destOrd="0" presId="urn:microsoft.com/office/officeart/2008/layout/LinedList"/>
    <dgm:cxn modelId="{11AA70F1-1D87-ED42-B6B9-C63588574702}" type="presParOf" srcId="{D34151B0-541F-AE44-892E-1AF90BD7E23E}" destId="{D6A82CCF-4C46-8B48-A8D3-D9D0A366305E}" srcOrd="3" destOrd="0" presId="urn:microsoft.com/office/officeart/2008/layout/LinedList"/>
    <dgm:cxn modelId="{6B21B50E-1FF9-FC49-8C57-F843BE98C631}" type="presParOf" srcId="{D6A82CCF-4C46-8B48-A8D3-D9D0A366305E}" destId="{0B3559C0-6D4E-C04A-BD1C-08D2C693D0E6}" srcOrd="0" destOrd="0" presId="urn:microsoft.com/office/officeart/2008/layout/LinedList"/>
    <dgm:cxn modelId="{6CEA5233-87F9-744E-A0EB-03707E119EE5}" type="presParOf" srcId="{D6A82CCF-4C46-8B48-A8D3-D9D0A366305E}" destId="{BECA1686-720B-0942-BDC4-EA04F352C03B}" srcOrd="1" destOrd="0" presId="urn:microsoft.com/office/officeart/2008/layout/LinedList"/>
    <dgm:cxn modelId="{818979ED-8F1D-1949-B312-4B20BE67C6EE}" type="presParOf" srcId="{D34151B0-541F-AE44-892E-1AF90BD7E23E}" destId="{99D54CCA-A947-D24A-B7CF-64AF22114327}" srcOrd="4" destOrd="0" presId="urn:microsoft.com/office/officeart/2008/layout/LinedList"/>
    <dgm:cxn modelId="{61CF7924-3C5E-5145-865B-F50B7AC1A116}" type="presParOf" srcId="{D34151B0-541F-AE44-892E-1AF90BD7E23E}" destId="{D5315A17-38E2-794C-BF13-806FA623DA22}" srcOrd="5" destOrd="0" presId="urn:microsoft.com/office/officeart/2008/layout/LinedList"/>
    <dgm:cxn modelId="{9DE46F47-04A6-B542-814B-883DC89201AB}" type="presParOf" srcId="{D5315A17-38E2-794C-BF13-806FA623DA22}" destId="{62A37DD4-364C-9D43-AB32-778A4050C0B0}" srcOrd="0" destOrd="0" presId="urn:microsoft.com/office/officeart/2008/layout/LinedList"/>
    <dgm:cxn modelId="{87134178-FE41-5040-ADB5-82FFEA5E7101}" type="presParOf" srcId="{D5315A17-38E2-794C-BF13-806FA623DA22}" destId="{76BFCABB-823A-544A-82DE-40663952FBF9}" srcOrd="1" destOrd="0" presId="urn:microsoft.com/office/officeart/2008/layout/LinedList"/>
    <dgm:cxn modelId="{9515DA2D-53EC-BD4A-AB99-3D2633EB705F}" type="presParOf" srcId="{D34151B0-541F-AE44-892E-1AF90BD7E23E}" destId="{657AA288-5277-1444-94F6-903A9C5A5AFD}" srcOrd="6" destOrd="0" presId="urn:microsoft.com/office/officeart/2008/layout/LinedList"/>
    <dgm:cxn modelId="{9DE2C3D6-A524-7248-9085-DB1F0F0972DA}" type="presParOf" srcId="{D34151B0-541F-AE44-892E-1AF90BD7E23E}" destId="{A0C88314-9A1F-4942-A67A-3045B9E677FC}" srcOrd="7" destOrd="0" presId="urn:microsoft.com/office/officeart/2008/layout/LinedList"/>
    <dgm:cxn modelId="{0AA8F0EC-57C6-BF45-9A91-ABC7FE8FB815}" type="presParOf" srcId="{A0C88314-9A1F-4942-A67A-3045B9E677FC}" destId="{16AE98E8-128E-2A4D-9190-EA1D172D158D}" srcOrd="0" destOrd="0" presId="urn:microsoft.com/office/officeart/2008/layout/LinedList"/>
    <dgm:cxn modelId="{D4959351-F502-4F49-B7B7-B6C76F2E3F13}" type="presParOf" srcId="{A0C88314-9A1F-4942-A67A-3045B9E677FC}" destId="{422F5F5E-D87B-BF48-B332-6DDF32E894CA}" srcOrd="1" destOrd="0" presId="urn:microsoft.com/office/officeart/2008/layout/LinedList"/>
    <dgm:cxn modelId="{7698CA9D-C2C8-6F42-AF39-6423262E5BA0}" type="presParOf" srcId="{D34151B0-541F-AE44-892E-1AF90BD7E23E}" destId="{6EEE8ED6-DF8B-0B49-BD91-7C919BB994C7}" srcOrd="8" destOrd="0" presId="urn:microsoft.com/office/officeart/2008/layout/LinedList"/>
    <dgm:cxn modelId="{170F85E5-A91C-C44B-9727-60C28B6AE180}" type="presParOf" srcId="{D34151B0-541F-AE44-892E-1AF90BD7E23E}" destId="{4D2205CE-C1B3-1A4D-A966-11B2582BA79E}" srcOrd="9" destOrd="0" presId="urn:microsoft.com/office/officeart/2008/layout/LinedList"/>
    <dgm:cxn modelId="{639F91A4-2F60-CD4F-A6A7-F1E34312FFF1}" type="presParOf" srcId="{4D2205CE-C1B3-1A4D-A966-11B2582BA79E}" destId="{90E8DD6F-F480-084E-9DD2-F521A19DB1DA}" srcOrd="0" destOrd="0" presId="urn:microsoft.com/office/officeart/2008/layout/LinedList"/>
    <dgm:cxn modelId="{A315401D-59DA-BE40-A75A-CCFEA103C6F9}" type="presParOf" srcId="{4D2205CE-C1B3-1A4D-A966-11B2582BA79E}" destId="{69F6C803-5124-DA4E-9E18-FD0526C4BFCD}" srcOrd="1" destOrd="0" presId="urn:microsoft.com/office/officeart/2008/layout/LinedList"/>
    <dgm:cxn modelId="{294AA554-B57D-FB4C-80C6-C1B78206DD23}" type="presParOf" srcId="{D34151B0-541F-AE44-892E-1AF90BD7E23E}" destId="{19C392F0-D0DA-2D41-9800-8240F9DC4B3C}" srcOrd="10" destOrd="0" presId="urn:microsoft.com/office/officeart/2008/layout/LinedList"/>
    <dgm:cxn modelId="{2F7F55C2-35AE-1A42-84E3-6073FA8EEF88}" type="presParOf" srcId="{D34151B0-541F-AE44-892E-1AF90BD7E23E}" destId="{32723480-876C-014F-82E5-85C7B57F8489}" srcOrd="11" destOrd="0" presId="urn:microsoft.com/office/officeart/2008/layout/LinedList"/>
    <dgm:cxn modelId="{A5D81308-FD52-D94B-8BFC-475DE142F18D}" type="presParOf" srcId="{32723480-876C-014F-82E5-85C7B57F8489}" destId="{D9C3CF3A-8B80-9B4F-B646-6A9A177F2758}" srcOrd="0" destOrd="0" presId="urn:microsoft.com/office/officeart/2008/layout/LinedList"/>
    <dgm:cxn modelId="{670F24C8-6113-4040-8E72-EA7996C030AB}" type="presParOf" srcId="{32723480-876C-014F-82E5-85C7B57F8489}" destId="{A511EC95-0BCF-1247-8C86-2E8E0327FA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DA6DBE-CC04-A84A-B473-C62EAAF3B4B2}">
      <dsp:nvSpPr>
        <dsp:cNvPr id="0" name=""/>
        <dsp:cNvSpPr/>
      </dsp:nvSpPr>
      <dsp:spPr>
        <a:xfrm>
          <a:off x="0" y="45762"/>
          <a:ext cx="7003777" cy="1825200"/>
        </a:xfrm>
        <a:prstGeom prst="roundRect">
          <a:avLst/>
        </a:prstGeom>
        <a:solidFill>
          <a:srgbClr val="8B3895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>
              <a:latin typeface="Arial" panose="020B0604020202020204" pitchFamily="34" charset="0"/>
              <a:cs typeface="Arial" panose="020B0604020202020204" pitchFamily="34" charset="0"/>
            </a:rPr>
            <a:t>23</a:t>
          </a:r>
        </a:p>
      </dsp:txBody>
      <dsp:txXfrm>
        <a:off x="89099" y="134861"/>
        <a:ext cx="6825579" cy="1647002"/>
      </dsp:txXfrm>
    </dsp:sp>
    <dsp:sp modelId="{6652CF4A-982A-C445-B56A-47DB83BB58C8}">
      <dsp:nvSpPr>
        <dsp:cNvPr id="0" name=""/>
        <dsp:cNvSpPr/>
      </dsp:nvSpPr>
      <dsp:spPr>
        <a:xfrm>
          <a:off x="0" y="2009202"/>
          <a:ext cx="7003777" cy="1825200"/>
        </a:xfrm>
        <a:prstGeom prst="roundRect">
          <a:avLst/>
        </a:prstGeom>
        <a:solidFill>
          <a:srgbClr val="6B2C87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>
              <a:latin typeface="Arial" panose="020B0604020202020204" pitchFamily="34" charset="0"/>
              <a:cs typeface="Arial" panose="020B0604020202020204" pitchFamily="34" charset="0"/>
            </a:rPr>
            <a:t>BSc (Hons) Sports Coaching</a:t>
          </a:r>
        </a:p>
      </dsp:txBody>
      <dsp:txXfrm>
        <a:off x="89099" y="2098301"/>
        <a:ext cx="6825579" cy="1647002"/>
      </dsp:txXfrm>
    </dsp:sp>
    <dsp:sp modelId="{B25DAD43-D5DC-A545-B7B4-ECC86F23B8F3}">
      <dsp:nvSpPr>
        <dsp:cNvPr id="0" name=""/>
        <dsp:cNvSpPr/>
      </dsp:nvSpPr>
      <dsp:spPr>
        <a:xfrm>
          <a:off x="0" y="3972642"/>
          <a:ext cx="7003777" cy="1825200"/>
        </a:xfrm>
        <a:prstGeom prst="roundRect">
          <a:avLst/>
        </a:prstGeom>
        <a:solidFill>
          <a:srgbClr val="4F287D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800" kern="1200" dirty="0">
              <a:latin typeface="Arial" panose="020B0604020202020204" pitchFamily="34" charset="0"/>
              <a:cs typeface="Arial" panose="020B0604020202020204" pitchFamily="34" charset="0"/>
            </a:rPr>
            <a:t>PCET Student</a:t>
          </a:r>
        </a:p>
      </dsp:txBody>
      <dsp:txXfrm>
        <a:off x="89099" y="4061741"/>
        <a:ext cx="6825579" cy="1647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1CF1ED-82A1-1540-A3F3-DA23C849BFA2}">
      <dsp:nvSpPr>
        <dsp:cNvPr id="0" name=""/>
        <dsp:cNvSpPr/>
      </dsp:nvSpPr>
      <dsp:spPr>
        <a:xfrm>
          <a:off x="0" y="285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7393AC-69BA-A443-8DD7-6952407D0B3B}">
      <dsp:nvSpPr>
        <dsp:cNvPr id="0" name=""/>
        <dsp:cNvSpPr/>
      </dsp:nvSpPr>
      <dsp:spPr>
        <a:xfrm>
          <a:off x="0" y="2853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200" b="1" kern="1200" dirty="0">
              <a:latin typeface="Arial" panose="020B0604020202020204" pitchFamily="34" charset="0"/>
              <a:cs typeface="Arial" panose="020B0604020202020204" pitchFamily="34" charset="0"/>
            </a:rPr>
            <a:t>By the end of this session students should be able to:</a:t>
          </a:r>
        </a:p>
      </dsp:txBody>
      <dsp:txXfrm>
        <a:off x="0" y="2853"/>
        <a:ext cx="7003777" cy="972983"/>
      </dsp:txXfrm>
    </dsp:sp>
    <dsp:sp modelId="{D1CEF9C3-0A08-FA4F-BE78-F37CDC83921F}">
      <dsp:nvSpPr>
        <dsp:cNvPr id="0" name=""/>
        <dsp:cNvSpPr/>
      </dsp:nvSpPr>
      <dsp:spPr>
        <a:xfrm>
          <a:off x="0" y="975836"/>
          <a:ext cx="7003777" cy="0"/>
        </a:xfrm>
        <a:prstGeom prst="line">
          <a:avLst/>
        </a:prstGeom>
        <a:solidFill>
          <a:schemeClr val="accent2">
            <a:hueOff val="4021036"/>
            <a:satOff val="-84"/>
            <a:lumOff val="1412"/>
            <a:alphaOff val="0"/>
          </a:schemeClr>
        </a:solidFill>
        <a:ln w="12700" cap="flat" cmpd="sng" algn="ctr">
          <a:solidFill>
            <a:schemeClr val="accent2">
              <a:hueOff val="4021036"/>
              <a:satOff val="-84"/>
              <a:lumOff val="1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559C0-6D4E-C04A-BD1C-08D2C693D0E6}">
      <dsp:nvSpPr>
        <dsp:cNvPr id="0" name=""/>
        <dsp:cNvSpPr/>
      </dsp:nvSpPr>
      <dsp:spPr>
        <a:xfrm>
          <a:off x="0" y="975836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Outline the need for improved well-being (School Sport Survey)</a:t>
          </a:r>
        </a:p>
      </dsp:txBody>
      <dsp:txXfrm>
        <a:off x="0" y="975836"/>
        <a:ext cx="7003777" cy="972983"/>
      </dsp:txXfrm>
    </dsp:sp>
    <dsp:sp modelId="{99D54CCA-A947-D24A-B7CF-64AF22114327}">
      <dsp:nvSpPr>
        <dsp:cNvPr id="0" name=""/>
        <dsp:cNvSpPr/>
      </dsp:nvSpPr>
      <dsp:spPr>
        <a:xfrm>
          <a:off x="0" y="1948819"/>
          <a:ext cx="7003777" cy="0"/>
        </a:xfrm>
        <a:prstGeom prst="line">
          <a:avLst/>
        </a:prstGeom>
        <a:solidFill>
          <a:schemeClr val="accent2">
            <a:hueOff val="8042073"/>
            <a:satOff val="-167"/>
            <a:lumOff val="2823"/>
            <a:alphaOff val="0"/>
          </a:schemeClr>
        </a:solidFill>
        <a:ln w="12700" cap="flat" cmpd="sng" algn="ctr">
          <a:solidFill>
            <a:schemeClr val="accent2">
              <a:hueOff val="8042073"/>
              <a:satOff val="-167"/>
              <a:lumOff val="28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A37DD4-364C-9D43-AB32-778A4050C0B0}">
      <dsp:nvSpPr>
        <dsp:cNvPr id="0" name=""/>
        <dsp:cNvSpPr/>
      </dsp:nvSpPr>
      <dsp:spPr>
        <a:xfrm>
          <a:off x="0" y="1948819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Identify some of the key benefits of physical activity on well-being</a:t>
          </a:r>
        </a:p>
      </dsp:txBody>
      <dsp:txXfrm>
        <a:off x="0" y="1948819"/>
        <a:ext cx="7003777" cy="972983"/>
      </dsp:txXfrm>
    </dsp:sp>
    <dsp:sp modelId="{657AA288-5277-1444-94F6-903A9C5A5AFD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2">
            <a:hueOff val="12063110"/>
            <a:satOff val="-251"/>
            <a:lumOff val="4235"/>
            <a:alphaOff val="0"/>
          </a:schemeClr>
        </a:solidFill>
        <a:ln w="12700" cap="flat" cmpd="sng" algn="ctr">
          <a:solidFill>
            <a:schemeClr val="accent2">
              <a:hueOff val="12063110"/>
              <a:satOff val="-251"/>
              <a:lumOff val="4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AE98E8-128E-2A4D-9190-EA1D172D158D}">
      <dsp:nvSpPr>
        <dsp:cNvPr id="0" name=""/>
        <dsp:cNvSpPr/>
      </dsp:nvSpPr>
      <dsp:spPr>
        <a:xfrm>
          <a:off x="0" y="2921802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Describe how the #</a:t>
          </a:r>
          <a:r>
            <a:rPr lang="en-US" sz="2800" kern="1200" dirty="0" err="1">
              <a:latin typeface="Arial" panose="020B0604020202020204" pitchFamily="34" charset="0"/>
              <a:cs typeface="Arial" panose="020B0604020202020204" pitchFamily="34" charset="0"/>
            </a:rPr>
            <a:t>WeCanWales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 movement works</a:t>
          </a:r>
        </a:p>
      </dsp:txBody>
      <dsp:txXfrm>
        <a:off x="0" y="2921802"/>
        <a:ext cx="7003777" cy="972983"/>
      </dsp:txXfrm>
    </dsp:sp>
    <dsp:sp modelId="{6EEE8ED6-DF8B-0B49-BD91-7C919BB994C7}">
      <dsp:nvSpPr>
        <dsp:cNvPr id="0" name=""/>
        <dsp:cNvSpPr/>
      </dsp:nvSpPr>
      <dsp:spPr>
        <a:xfrm>
          <a:off x="0" y="3894785"/>
          <a:ext cx="7003777" cy="0"/>
        </a:xfrm>
        <a:prstGeom prst="line">
          <a:avLst/>
        </a:prstGeom>
        <a:solidFill>
          <a:schemeClr val="accent2">
            <a:hueOff val="16084146"/>
            <a:satOff val="-334"/>
            <a:lumOff val="5646"/>
            <a:alphaOff val="0"/>
          </a:schemeClr>
        </a:solidFill>
        <a:ln w="12700" cap="flat" cmpd="sng" algn="ctr">
          <a:solidFill>
            <a:schemeClr val="accent2">
              <a:hueOff val="16084146"/>
              <a:satOff val="-334"/>
              <a:lumOff val="564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8DD6F-F480-084E-9DD2-F521A19DB1DA}">
      <dsp:nvSpPr>
        <dsp:cNvPr id="0" name=""/>
        <dsp:cNvSpPr/>
      </dsp:nvSpPr>
      <dsp:spPr>
        <a:xfrm>
          <a:off x="0" y="3894785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Discuss the importance of 5x60 for well-being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94785"/>
        <a:ext cx="7003777" cy="972983"/>
      </dsp:txXfrm>
    </dsp:sp>
    <dsp:sp modelId="{19C392F0-D0DA-2D41-9800-8240F9DC4B3C}">
      <dsp:nvSpPr>
        <dsp:cNvPr id="0" name=""/>
        <dsp:cNvSpPr/>
      </dsp:nvSpPr>
      <dsp:spPr>
        <a:xfrm>
          <a:off x="0" y="4867768"/>
          <a:ext cx="7003777" cy="0"/>
        </a:xfrm>
        <a:prstGeom prst="line">
          <a:avLst/>
        </a:prstGeom>
        <a:solidFill>
          <a:schemeClr val="accent2">
            <a:hueOff val="20105182"/>
            <a:satOff val="-418"/>
            <a:lumOff val="7058"/>
            <a:alphaOff val="0"/>
          </a:schemeClr>
        </a:solidFill>
        <a:ln w="12700" cap="flat" cmpd="sng" algn="ctr">
          <a:solidFill>
            <a:schemeClr val="accent2">
              <a:hueOff val="20105182"/>
              <a:satOff val="-418"/>
              <a:lumOff val="705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3CF3A-8B80-9B4F-B646-6A9A177F2758}">
      <dsp:nvSpPr>
        <dsp:cNvPr id="0" name=""/>
        <dsp:cNvSpPr/>
      </dsp:nvSpPr>
      <dsp:spPr>
        <a:xfrm>
          <a:off x="0" y="4867768"/>
          <a:ext cx="7003777" cy="9729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Identify the impact physical literacy can have on well-being</a:t>
          </a:r>
        </a:p>
      </dsp:txBody>
      <dsp:txXfrm>
        <a:off x="0" y="4867768"/>
        <a:ext cx="7003777" cy="9729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BD3893-5CB5-9F49-8545-7AC3BF2275D6}" type="datetimeFigureOut">
              <a:rPr lang="en-US" smtClean="0"/>
              <a:t>6/28/2021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23195D-C407-1540-A3C1-6615B67C217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10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23195D-C407-1540-A3C1-6615B67C217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016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6/28/2021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246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6/28/2021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88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6/28/2021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447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6/28/2021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919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6/28/2021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688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6/28/2021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478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6/28/2021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263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6/28/2021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517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6/28/2021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108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6/28/2021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7022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6/28/2021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742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6/28/2021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394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44F23D-A6A2-124F-9CA7-F4E46D02F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13189"/>
            <a:ext cx="5797883" cy="2667000"/>
          </a:xfrm>
        </p:spPr>
        <p:txBody>
          <a:bodyPr anchor="b">
            <a:normAutofit/>
          </a:bodyPr>
          <a:lstStyle/>
          <a:p>
            <a:pPr algn="l"/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ECEY5003 </a:t>
            </a:r>
            <a:b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Well-being, care </a:t>
            </a:r>
            <a:b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healthy living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B3A464-8BE6-474D-B252-2040348338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3983" y="3429000"/>
            <a:ext cx="5797882" cy="1785690"/>
          </a:xfrm>
        </p:spPr>
        <p:txBody>
          <a:bodyPr anchor="t">
            <a:normAutofit/>
          </a:bodyPr>
          <a:lstStyle/>
          <a:p>
            <a:pPr algn="l"/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Well-being</a:t>
            </a:r>
          </a:p>
        </p:txBody>
      </p:sp>
      <p:pic>
        <p:nvPicPr>
          <p:cNvPr id="4" name="Picture 3" descr="Two people holding each other's hands">
            <a:extLst>
              <a:ext uri="{FF2B5EF4-FFF2-40B4-BE49-F238E27FC236}">
                <a16:creationId xmlns:a16="http://schemas.microsoft.com/office/drawing/2014/main" id="{68C1E95C-E60F-468F-A098-E852A3E598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467" r="23574"/>
          <a:stretch/>
        </p:blipFill>
        <p:spPr>
          <a:xfrm>
            <a:off x="7162800" y="10"/>
            <a:ext cx="5029200" cy="569380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D834C7-8223-43DA-AA30-E15A1BC7BB4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3812"/>
            <a:ext cx="12192000" cy="1164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DE6C5-8EB8-4E41-B0FF-93563AA4C56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1" y="5693811"/>
            <a:ext cx="12191999" cy="1164188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54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71BC5-E01F-9B4E-AD14-DF3D9788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About Me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DEF69E-12E8-4489-BE40-86C6E7B49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9218259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1840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E80EFC-985A-BE4F-A4D6-601F3D5E4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US" sz="4100">
                <a:latin typeface="Arial" panose="020B0604020202020204" pitchFamily="34" charset="0"/>
                <a:cs typeface="Arial" panose="020B0604020202020204" pitchFamily="34" charset="0"/>
              </a:rPr>
              <a:t>Lesson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122C1C-EC1D-4773-A10D-69229C3F97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1320502"/>
              </p:ext>
            </p:extLst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1989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9FD77-E8D1-B04B-A85F-5846ACA75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Statistics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F25E23-00C5-6C47-81B9-293DC5F6E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48% of pupils in years 3-11 participate in extracurricular / community sport 3+ times per week (47% years 3-6, 48% years 7-11)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50% of boys participate in sport 3+ times per week. Compared to 46% of girls.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63% of pupils enjoy PE lessons ‘a lot’.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56% of pupils think that PE / school sport helps them ‘a lot’ to have a healthy lifestyle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 to 5 million deaths a year could be avoided through being appropriately physically active</a:t>
            </a:r>
          </a:p>
        </p:txBody>
      </p:sp>
      <p:pic>
        <p:nvPicPr>
          <p:cNvPr id="5" name="Graphic 4" descr="Bar chart outline">
            <a:extLst>
              <a:ext uri="{FF2B5EF4-FFF2-40B4-BE49-F238E27FC236}">
                <a16:creationId xmlns:a16="http://schemas.microsoft.com/office/drawing/2014/main" id="{78562077-A5F4-D64B-AC72-BA165685CA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9954112" y="4632327"/>
            <a:ext cx="2104263" cy="2104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182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6B0FCFA-8A2E-4F10-87BD-34565BD7C39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B65FFA-2EDB-4641-8B7D-8D5A5517783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C50BD-5B2F-884C-9AEB-1918CDBE1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362" y="570602"/>
            <a:ext cx="9900325" cy="2172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chemeClr val="tx2"/>
                </a:solidFill>
              </a:rPr>
              <a:t>Benefits of Physical Activity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B145B6B-0C0D-455A-986C-C210A43E0F8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14798"/>
            <a:ext cx="12192000" cy="2743201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74813CB-BAA2-4F0F-8B4D-D5F6F0653D1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4114797"/>
            <a:ext cx="12188944" cy="2753797"/>
          </a:xfrm>
          <a:prstGeom prst="rect">
            <a:avLst/>
          </a:prstGeom>
          <a:blipFill dpi="0" rotWithShape="1">
            <a:blip r:embed="rId3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3842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7AF601-95C2-6846-AAB6-5471E5119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A1818-F304-744E-BE82-2785673D3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Weight management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chance of long-term health conditions e.g., heart disease, type 2 diabetes or cancer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to build strong bones</a:t>
            </a:r>
          </a:p>
          <a:p>
            <a:r>
              <a:rPr lang="en-US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to promote healthy skin</a:t>
            </a:r>
          </a:p>
          <a:p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  <a:p>
            <a:endParaRPr lang="en-US" sz="1800" dirty="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5" name="Graphic 4" descr="Body builder with solid fill">
            <a:extLst>
              <a:ext uri="{FF2B5EF4-FFF2-40B4-BE49-F238E27FC236}">
                <a16:creationId xmlns:a16="http://schemas.microsoft.com/office/drawing/2014/main" id="{9900B06D-2F37-7248-B9A8-9FD7B3D220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10201381" y="5000624"/>
            <a:ext cx="1857375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102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DE611-BD7D-914C-843C-CBC614A04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B559F-B9C5-754B-A7BD-2B9BD189A8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Boosts self esteem, sleep quality and energy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Reduces risk of stress, anxiety, depression, dementia and Alzheimer’s disease.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mental skills such as thinking and learning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 improve happiness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Pain relief</a:t>
            </a:r>
          </a:p>
        </p:txBody>
      </p:sp>
      <p:pic>
        <p:nvPicPr>
          <p:cNvPr id="5" name="Graphic 4" descr="Brain in head outline">
            <a:extLst>
              <a:ext uri="{FF2B5EF4-FFF2-40B4-BE49-F238E27FC236}">
                <a16:creationId xmlns:a16="http://schemas.microsoft.com/office/drawing/2014/main" id="{505A4E3C-C03C-5247-AF29-E2CF3FD649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10426720" y="5129211"/>
            <a:ext cx="1476375" cy="1476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07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598902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48" y="0"/>
            <a:ext cx="5989019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63DCF9-8016-9D4B-B335-6F5968A01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0" y="586992"/>
            <a:ext cx="4953000" cy="166457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</a:t>
            </a:r>
            <a:r>
              <a:rPr 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WeCanWales</a:t>
            </a:r>
            <a:endParaRPr 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A picture containing circle&#10;&#10;Description automatically generated">
            <a:extLst>
              <a:ext uri="{FF2B5EF4-FFF2-40B4-BE49-F238E27FC236}">
                <a16:creationId xmlns:a16="http://schemas.microsoft.com/office/drawing/2014/main" id="{EC12F410-30B8-3D41-BD28-1B734B244A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552" y="1109972"/>
            <a:ext cx="4724400" cy="47244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6BB6B96-BE82-48B0-A569-F627216FC3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2511" y="2119553"/>
            <a:ext cx="5549900" cy="4636847"/>
          </a:xfrm>
        </p:spPr>
        <p:txBody>
          <a:bodyPr>
            <a:normAutofit fontScale="85000" lnSpcReduction="20000"/>
          </a:bodyPr>
          <a:lstStyle/>
          <a:p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vision of Sport Wales is to transform the nation into an active nation, where every individual can take part in sport for life and enjoy every part of it.</a:t>
            </a:r>
          </a:p>
          <a:p>
            <a:pPr marL="0" indent="0">
              <a:buNone/>
            </a:pPr>
            <a:r>
              <a:rPr lang="en-US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Seven Goals: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Prosperous Wales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Resilient Wales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Healthier Wales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More Equal Wales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Wales of Cohesive Communities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Wales of Vibrant Culture and Thriving Welsh Language</a:t>
            </a:r>
          </a:p>
          <a:p>
            <a:pPr lvl="1"/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Globally Responsible Wales</a:t>
            </a:r>
          </a:p>
          <a:p>
            <a:pPr marL="0" indent="0">
              <a:buNone/>
            </a:pPr>
            <a:endParaRPr lang="en-US" sz="20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</a:t>
            </a:r>
            <a:r>
              <a:rPr lang="en-US" sz="17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visionforsport.wales</a:t>
            </a:r>
            <a:r>
              <a:rPr lang="en-US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3813114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598902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48" y="0"/>
            <a:ext cx="598901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4E341-846A-6C4C-842E-D4B0ADB19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2881" y="213842"/>
            <a:ext cx="4953000" cy="166457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5x60</a:t>
            </a:r>
          </a:p>
        </p:txBody>
      </p:sp>
      <p:pic>
        <p:nvPicPr>
          <p:cNvPr id="5" name="Picture 4" descr="Text&#10;&#10;Description automatically generated with low confidence">
            <a:extLst>
              <a:ext uri="{FF2B5EF4-FFF2-40B4-BE49-F238E27FC236}">
                <a16:creationId xmlns:a16="http://schemas.microsoft.com/office/drawing/2014/main" id="{B617A5BB-C1A6-9C46-B66D-085D2DB0D0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552" y="1046129"/>
            <a:ext cx="4724400" cy="485208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E831E-647E-734E-9446-194507FFF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00" y="1671639"/>
            <a:ext cx="4952681" cy="4468628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aged 5 – 18 should participate in at least 60 minutes of moderate intensity activity 5 times a week.</a:t>
            </a:r>
          </a:p>
          <a:p>
            <a:pPr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– walking to school, cycling, walking the dog etc.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5x60 aims to: </a:t>
            </a:r>
          </a:p>
          <a:p>
            <a:pPr lvl="1"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fully inclusive </a:t>
            </a:r>
          </a:p>
          <a:p>
            <a:pPr lvl="1"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safe and secure environments for exercise</a:t>
            </a:r>
          </a:p>
          <a:p>
            <a:pPr lvl="1"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 to the needs of young people to provide opportunities which are desired.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people should: </a:t>
            </a:r>
          </a:p>
          <a:p>
            <a:pPr lvl="1"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Enjoy exercise </a:t>
            </a:r>
          </a:p>
          <a:p>
            <a:pPr lvl="1"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in delivery and organization</a:t>
            </a:r>
          </a:p>
          <a:p>
            <a:pPr lvl="1">
              <a:lnSpc>
                <a:spcPct val="100000"/>
              </a:lnSpc>
            </a:pPr>
            <a:r>
              <a:rPr lang="en-US" sz="1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ownership of exercises selected</a:t>
            </a:r>
            <a:endParaRPr lang="en-US" sz="1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632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F050DA-A599-8F42-A1AE-8D4A2C4D1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61EFF-6E43-F04E-A8CC-7A60E76CF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notion of physical activity having a good platform to link in other educational topics or life skills.</a:t>
            </a:r>
          </a:p>
          <a:p>
            <a:endParaRPr lang="en-US" sz="180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Languages such as MFL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Mathematics</a:t>
            </a:r>
          </a:p>
          <a:p>
            <a:r>
              <a:rPr lang="en-US" sz="18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</a:t>
            </a:r>
            <a:endParaRPr lang="en-US" sz="1800">
              <a:solidFill>
                <a:schemeClr val="tx1">
                  <a:alpha val="80000"/>
                </a:schemeClr>
              </a:solidFill>
            </a:endParaRPr>
          </a:p>
        </p:txBody>
      </p:sp>
      <p:pic>
        <p:nvPicPr>
          <p:cNvPr id="5" name="Graphic 4" descr="Books on shelf with solid fill">
            <a:extLst>
              <a:ext uri="{FF2B5EF4-FFF2-40B4-BE49-F238E27FC236}">
                <a16:creationId xmlns:a16="http://schemas.microsoft.com/office/drawing/2014/main" id="{882F4F9A-70E0-E24C-8278-7976809C38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p:blipFill>
        <p:spPr>
          <a:xfrm>
            <a:off x="10439442" y="5143500"/>
            <a:ext cx="1450932" cy="1450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334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11B68F-1309-6145-9E2C-29BB1B76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1D35D-35D2-7E4B-9B32-1746E6026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6" y="2362200"/>
            <a:ext cx="8796444" cy="3935986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Nhs.uk. 2018.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of exercise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&lt;https://www.nhs.uk/live-well/exercise/exercise-health-benefits/&gt;.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Semeco, A., 2017.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Top 10 Benefits of Regular Exercise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Healthline. Available at: &lt;https://www.healthline.com/nutrition/10-benefits-of-exercise&gt;.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 Wales. 2021.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Literacy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&lt;https://www.sport.wales/content-vault/physical-literacy/&gt;.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Sport.wales. 2018.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 Sport Survey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&lt;https://www.sport.wales/files/7c1bf51ba6145678b1b67d104455d913.pdf&gt;.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Swansea.gov.uk. 2018.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x 60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&lt;https://www.swansea.gov.uk/article/27407/5-x-60&gt;.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 For Sport. 2021.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#WeCanWales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&lt;https://visionforsport.wales/&gt;.</a:t>
            </a:r>
          </a:p>
          <a:p>
            <a:pPr>
              <a:lnSpc>
                <a:spcPct val="100000"/>
              </a:lnSpc>
            </a:pP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Who.int. 2020. </a:t>
            </a:r>
            <a:r>
              <a:rPr lang="en-GB" sz="1500" i="1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activity</a:t>
            </a:r>
            <a:r>
              <a:rPr lang="en-GB" sz="150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&lt;https://www.who.int/news-room/fact-sheets/detail/physical-activity&gt;.</a:t>
            </a:r>
          </a:p>
          <a:p>
            <a:pPr>
              <a:lnSpc>
                <a:spcPct val="100000"/>
              </a:lnSpc>
            </a:pPr>
            <a:endParaRPr lang="en-US" sz="150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7287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ockprintVTI">
  <a:themeElements>
    <a:clrScheme name="AnalogousFromRegularSeedLeftStep">
      <a:dk1>
        <a:srgbClr val="000000"/>
      </a:dk1>
      <a:lt1>
        <a:srgbClr val="FFFFFF"/>
      </a:lt1>
      <a:dk2>
        <a:srgbClr val="1B2F2F"/>
      </a:dk2>
      <a:lt2>
        <a:srgbClr val="F0F2F3"/>
      </a:lt2>
      <a:accent1>
        <a:srgbClr val="C3904D"/>
      </a:accent1>
      <a:accent2>
        <a:srgbClr val="B14D3B"/>
      </a:accent2>
      <a:accent3>
        <a:srgbClr val="C34D6C"/>
      </a:accent3>
      <a:accent4>
        <a:srgbClr val="B13B8C"/>
      </a:accent4>
      <a:accent5>
        <a:srgbClr val="B84DC3"/>
      </a:accent5>
      <a:accent6>
        <a:srgbClr val="763CB2"/>
      </a:accent6>
      <a:hlink>
        <a:srgbClr val="3F76BF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577</Words>
  <Application>Microsoft Office PowerPoint</Application>
  <PresentationFormat>Widescreen</PresentationFormat>
  <Paragraphs>69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Avenir Next LT Pro</vt:lpstr>
      <vt:lpstr>AvenirNext LT Pro Medium</vt:lpstr>
      <vt:lpstr>Calibri</vt:lpstr>
      <vt:lpstr>BlockprintVTI</vt:lpstr>
      <vt:lpstr>ECEY5003  Well-being, care  and healthy living</vt:lpstr>
      <vt:lpstr>About Me</vt:lpstr>
      <vt:lpstr>Lesson Objectives</vt:lpstr>
      <vt:lpstr>Statistics</vt:lpstr>
      <vt:lpstr>Benefits of Physical Activity</vt:lpstr>
      <vt:lpstr>Physical Benefits</vt:lpstr>
      <vt:lpstr>Mental Benefits</vt:lpstr>
      <vt:lpstr>#WeCanWales</vt:lpstr>
      <vt:lpstr>5x60</vt:lpstr>
      <vt:lpstr>Physical Literacy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ECEY5003  Well-being, care  and healthy living</dc:title>
  <dc:creator>Gregory D (FLSE)</dc:creator>
  <cp:lastModifiedBy>Paul Darby</cp:lastModifiedBy>
  <cp:revision>21</cp:revision>
  <dcterms:created xsi:type="dcterms:W3CDTF">2021-06-28T10:12:11Z</dcterms:created>
  <dcterms:modified xsi:type="dcterms:W3CDTF">2021-06-28T18:41:53Z</dcterms:modified>
</cp:coreProperties>
</file>