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63" r:id="rId2"/>
    <p:sldId id="331" r:id="rId3"/>
    <p:sldId id="430" r:id="rId4"/>
    <p:sldId id="431" r:id="rId5"/>
    <p:sldId id="432" r:id="rId6"/>
    <p:sldId id="396" r:id="rId7"/>
    <p:sldId id="428" r:id="rId8"/>
    <p:sldId id="421" r:id="rId9"/>
    <p:sldId id="436" r:id="rId10"/>
    <p:sldId id="422" r:id="rId11"/>
    <p:sldId id="423" r:id="rId12"/>
    <p:sldId id="424" r:id="rId13"/>
    <p:sldId id="425" r:id="rId14"/>
    <p:sldId id="426" r:id="rId15"/>
    <p:sldId id="417" r:id="rId16"/>
    <p:sldId id="427" r:id="rId17"/>
    <p:sldId id="429" r:id="rId18"/>
    <p:sldId id="433" r:id="rId19"/>
    <p:sldId id="398" r:id="rId20"/>
    <p:sldId id="435" r:id="rId21"/>
    <p:sldId id="434" r:id="rId22"/>
    <p:sldId id="369"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ED1A24"/>
    <a:srgbClr val="CC0000"/>
    <a:srgbClr val="FF0066"/>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79775" autoAdjust="0"/>
  </p:normalViewPr>
  <p:slideViewPr>
    <p:cSldViewPr>
      <p:cViewPr varScale="1">
        <p:scale>
          <a:sx n="87" d="100"/>
          <a:sy n="87" d="100"/>
        </p:scale>
        <p:origin x="1248"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868603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159772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45602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231636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679505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5113655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3522180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2908318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2135874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14190888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22454465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085072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7633942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3557235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s://www.youtube.com/watch?v=TIVy1iFePro" TargetMode="Externa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BMSW6104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7</a:t>
            </a:r>
            <a:endParaRPr lang="en-GB" altLang="en-US" b="1" dirty="0">
              <a:solidFill>
                <a:srgbClr val="FFFF00"/>
              </a:solidFill>
            </a:endParaRPr>
          </a:p>
          <a:p>
            <a:pPr eaLnBrk="1" hangingPunct="1"/>
            <a:r>
              <a:rPr lang="en-GB" altLang="en-US" sz="4000" dirty="0">
                <a:solidFill>
                  <a:srgbClr val="FFFF00"/>
                </a:solidFill>
              </a:rPr>
              <a:t>Strategy in the Global Environment</a:t>
            </a:r>
            <a:endParaRPr lang="en-GB" altLang="en-US" dirty="0">
              <a:solidFill>
                <a:schemeClr val="tx1"/>
              </a:solidFill>
            </a:endParaRPr>
          </a:p>
        </p:txBody>
      </p:sp>
      <p:sp>
        <p:nvSpPr>
          <p:cNvPr id="11" name="Subtitle 4">
            <a:extLst>
              <a:ext uri="{FF2B5EF4-FFF2-40B4-BE49-F238E27FC236}">
                <a16:creationId xmlns:a16="http://schemas.microsoft.com/office/drawing/2014/main" id="{B5D76883-EF45-4888-9EB0-C7CC4055C6F6}"/>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Assess the internationalisation drivers and potential of different markets.</a:t>
            </a:r>
          </a:p>
          <a:p>
            <a:pPr algn="just"/>
            <a:r>
              <a:rPr lang="en-GB" sz="2600" dirty="0"/>
              <a:t>Identify sources of competitive advantage in international strategy, through both exploitation of local factors and global sourcing.</a:t>
            </a:r>
          </a:p>
          <a:p>
            <a:pPr algn="just"/>
            <a:r>
              <a:rPr lang="en-GB" sz="2600" dirty="0"/>
              <a:t>Understand the difference between global integration and local responsiveness and four main types of international strategy.</a:t>
            </a:r>
          </a:p>
          <a:p>
            <a:pPr algn="just"/>
            <a:r>
              <a:rPr lang="en-GB" sz="2600" dirty="0"/>
              <a:t>Assess the relative merits of different market entry strategy modes, including joint ventures, licensing and franchising and wholly owned subsidiaries.</a:t>
            </a:r>
            <a:endParaRPr lang="en-US" sz="26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Globalisation of Markets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304764"/>
            <a:ext cx="10729191" cy="4428492"/>
          </a:xfrm>
        </p:spPr>
        <p:txBody>
          <a:bodyPr/>
          <a:lstStyle/>
          <a:p>
            <a:pPr algn="just"/>
            <a:r>
              <a:rPr lang="en-GB" sz="2800" dirty="0"/>
              <a:t>One of the striking developments of the last 30 years has been the globalisation of markets. As a result of declining barriers to cross-border trade and investment, along with the rapid economic development of countries.</a:t>
            </a:r>
          </a:p>
          <a:p>
            <a:pPr algn="just"/>
            <a:r>
              <a:rPr lang="en-GB" sz="2800" dirty="0"/>
              <a:t>Rivalry can no longer be understood merely in terms of what happens within the boundaries of a nation; managers now need to consider how globalisation is impacting the environment in which their company competes and what strategies their company should adopt to exploit the unfolding opportunities and counter competitive threats.</a:t>
            </a:r>
            <a:endParaRPr lang="en-GB" altLang="en-US" sz="2800" dirty="0"/>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Patterns of Industry Internationalisation</a:t>
            </a:r>
          </a:p>
        </p:txBody>
      </p:sp>
      <p:pic>
        <p:nvPicPr>
          <p:cNvPr id="3" name="Picture 2">
            <a:extLst>
              <a:ext uri="{FF2B5EF4-FFF2-40B4-BE49-F238E27FC236}">
                <a16:creationId xmlns:a16="http://schemas.microsoft.com/office/drawing/2014/main" id="{9697236A-0764-4EBA-9F74-DB3F08140161}"/>
              </a:ext>
            </a:extLst>
          </p:cNvPr>
          <p:cNvPicPr>
            <a:picLocks noChangeAspect="1"/>
          </p:cNvPicPr>
          <p:nvPr/>
        </p:nvPicPr>
        <p:blipFill>
          <a:blip r:embed="rId3"/>
          <a:stretch>
            <a:fillRect/>
          </a:stretch>
        </p:blipFill>
        <p:spPr>
          <a:xfrm>
            <a:off x="5485157" y="1204912"/>
            <a:ext cx="6162675" cy="4448175"/>
          </a:xfrm>
          <a:prstGeom prst="rect">
            <a:avLst/>
          </a:prstGeom>
        </p:spPr>
      </p:pic>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Internationalisation - the extension of business of across national borders- is a source of both opportunities and problems. International expansion permits companies to grow beyond the limits of their national markets.</a:t>
            </a:r>
          </a:p>
          <a:p>
            <a:pPr algn="just">
              <a:buClr>
                <a:schemeClr val="tx1"/>
              </a:buClr>
            </a:pPr>
            <a:r>
              <a:rPr lang="en-GB" sz="2100" dirty="0"/>
              <a:t>Internationalisation occurs through two mechanisms: </a:t>
            </a:r>
            <a:r>
              <a:rPr lang="en-GB" sz="2100" b="1" dirty="0">
                <a:solidFill>
                  <a:srgbClr val="FF0000"/>
                </a:solidFill>
              </a:rPr>
              <a:t>trade</a:t>
            </a:r>
            <a:r>
              <a:rPr lang="en-GB" sz="2100" dirty="0"/>
              <a:t> and </a:t>
            </a:r>
            <a:r>
              <a:rPr lang="en-GB" sz="2100" b="1" dirty="0">
                <a:solidFill>
                  <a:srgbClr val="FF0000"/>
                </a:solidFill>
              </a:rPr>
              <a:t>direct investment</a:t>
            </a:r>
            <a:r>
              <a:rPr lang="en-GB" sz="2100" dirty="0"/>
              <a:t>. Both are driven by firms seeking to exploit either market opportunities or resources and capabilities beyond their own borders.</a:t>
            </a:r>
          </a:p>
        </p:txBody>
      </p:sp>
    </p:spTree>
    <p:extLst>
      <p:ext uri="{BB962C8B-B14F-4D97-AF65-F5344CB8AC3E}">
        <p14:creationId xmlns:p14="http://schemas.microsoft.com/office/powerpoint/2010/main" val="27515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1000"/>
                                        <p:tgtEl>
                                          <p:spTgt spid="6">
                                            <p:txEl>
                                              <p:pRg st="1" end="1"/>
                                            </p:txEl>
                                          </p:spTgt>
                                        </p:tgtEl>
                                      </p:cBhvr>
                                    </p:animEffect>
                                    <p:anim calcmode="lin" valueType="num">
                                      <p:cBhvr>
                                        <p:cTn id="2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How Internationalisation Affects the Strategy</a:t>
            </a:r>
          </a:p>
        </p:txBody>
      </p:sp>
      <p:pic>
        <p:nvPicPr>
          <p:cNvPr id="4" name="Picture 3">
            <a:extLst>
              <a:ext uri="{FF2B5EF4-FFF2-40B4-BE49-F238E27FC236}">
                <a16:creationId xmlns:a16="http://schemas.microsoft.com/office/drawing/2014/main" id="{A567FEAB-BBD4-4888-AB01-5942FA7B0625}"/>
              </a:ext>
            </a:extLst>
          </p:cNvPr>
          <p:cNvPicPr>
            <a:picLocks noChangeAspect="1"/>
          </p:cNvPicPr>
          <p:nvPr/>
        </p:nvPicPr>
        <p:blipFill>
          <a:blip r:embed="rId3"/>
          <a:stretch>
            <a:fillRect/>
          </a:stretch>
        </p:blipFill>
        <p:spPr>
          <a:xfrm>
            <a:off x="2063552" y="1110451"/>
            <a:ext cx="8411477" cy="4530164"/>
          </a:xfrm>
          <a:prstGeom prst="rect">
            <a:avLst/>
          </a:prstGeom>
        </p:spPr>
      </p:pic>
    </p:spTree>
    <p:extLst>
      <p:ext uri="{BB962C8B-B14F-4D97-AF65-F5344CB8AC3E}">
        <p14:creationId xmlns:p14="http://schemas.microsoft.com/office/powerpoint/2010/main" val="169529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Expansion Method Matrix</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 </a:t>
            </a:r>
            <a:r>
              <a:rPr lang="en-GB" sz="2200" b="1" dirty="0">
                <a:solidFill>
                  <a:srgbClr val="FF0000"/>
                </a:solidFill>
              </a:rPr>
              <a:t>expansion method matrix </a:t>
            </a:r>
            <a:r>
              <a:rPr lang="en-GB" sz="2200" dirty="0"/>
              <a:t>explores in a structured way the methods by which the market opportunities associated with strategy options might be achieved.</a:t>
            </a:r>
          </a:p>
          <a:p>
            <a:pPr algn="just">
              <a:buClr>
                <a:schemeClr val="tx1"/>
              </a:buClr>
            </a:pPr>
            <a:r>
              <a:rPr lang="en-GB" sz="2200" dirty="0"/>
              <a:t>By examining the organisation’s internal and external expansion opportunities and its geographical spread of activity, it is possible to structure the various methods that are available.</a:t>
            </a:r>
          </a:p>
        </p:txBody>
      </p:sp>
      <p:pic>
        <p:nvPicPr>
          <p:cNvPr id="8" name="Picture 7">
            <a:extLst>
              <a:ext uri="{FF2B5EF4-FFF2-40B4-BE49-F238E27FC236}">
                <a16:creationId xmlns:a16="http://schemas.microsoft.com/office/drawing/2014/main" id="{3B399A9F-8A09-43C1-8D2D-5CCA439DAA1B}"/>
              </a:ext>
            </a:extLst>
          </p:cNvPr>
          <p:cNvPicPr>
            <a:picLocks noChangeAspect="1"/>
          </p:cNvPicPr>
          <p:nvPr/>
        </p:nvPicPr>
        <p:blipFill>
          <a:blip r:embed="rId3"/>
          <a:stretch>
            <a:fillRect/>
          </a:stretch>
        </p:blipFill>
        <p:spPr>
          <a:xfrm>
            <a:off x="5231903" y="1340768"/>
            <a:ext cx="6421997" cy="4248472"/>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Internationalisation Drivers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1164032"/>
            <a:ext cx="469006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There are many general pressures increasing internationalisation. Barriers to international trade, investment and migration are all now lower than they were a couple of decades ago.</a:t>
            </a:r>
          </a:p>
          <a:p>
            <a:pPr algn="just">
              <a:buClr>
                <a:schemeClr val="tx1"/>
              </a:buClr>
            </a:pPr>
            <a:r>
              <a:rPr lang="en-GB" sz="2200" dirty="0"/>
              <a:t>Given the risks and costs of international strategy, managers need to know that the drivers are strong to justify adopting an international strategy in the first place.</a:t>
            </a:r>
          </a:p>
        </p:txBody>
      </p:sp>
      <p:pic>
        <p:nvPicPr>
          <p:cNvPr id="4" name="Picture 3">
            <a:extLst>
              <a:ext uri="{FF2B5EF4-FFF2-40B4-BE49-F238E27FC236}">
                <a16:creationId xmlns:a16="http://schemas.microsoft.com/office/drawing/2014/main" id="{3AD4CEA1-1C34-4277-8578-85A399D66643}"/>
              </a:ext>
            </a:extLst>
          </p:cNvPr>
          <p:cNvPicPr>
            <a:picLocks noChangeAspect="1"/>
          </p:cNvPicPr>
          <p:nvPr/>
        </p:nvPicPr>
        <p:blipFill>
          <a:blip r:embed="rId3"/>
          <a:stretch>
            <a:fillRect/>
          </a:stretch>
        </p:blipFill>
        <p:spPr>
          <a:xfrm>
            <a:off x="5303912" y="1143000"/>
            <a:ext cx="6133816" cy="4481124"/>
          </a:xfrm>
          <a:prstGeom prst="rect">
            <a:avLst/>
          </a:prstGeom>
        </p:spPr>
      </p:pic>
    </p:spTree>
    <p:extLst>
      <p:ext uri="{BB962C8B-B14F-4D97-AF65-F5344CB8AC3E}">
        <p14:creationId xmlns:p14="http://schemas.microsoft.com/office/powerpoint/2010/main" val="259737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000" fill="hold"/>
                                        <p:tgtEl>
                                          <p:spTgt spid="4"/>
                                        </p:tgtEl>
                                        <p:attrNameLst>
                                          <p:attrName>ppt_w</p:attrName>
                                        </p:attrNameLst>
                                      </p:cBhvr>
                                      <p:tavLst>
                                        <p:tav tm="0">
                                          <p:val>
                                            <p:fltVal val="0"/>
                                          </p:val>
                                        </p:tav>
                                        <p:tav tm="100000">
                                          <p:val>
                                            <p:strVal val="#ppt_w"/>
                                          </p:val>
                                        </p:tav>
                                      </p:tavLst>
                                    </p:anim>
                                    <p:anim calcmode="lin" valueType="num">
                                      <p:cBhvr>
                                        <p:cTn id="13" dur="1000" fill="hold"/>
                                        <p:tgtEl>
                                          <p:spTgt spid="4"/>
                                        </p:tgtEl>
                                        <p:attrNameLst>
                                          <p:attrName>ppt_h</p:attrName>
                                        </p:attrNameLst>
                                      </p:cBhvr>
                                      <p:tavLst>
                                        <p:tav tm="0">
                                          <p:val>
                                            <p:fltVal val="0"/>
                                          </p:val>
                                        </p:tav>
                                        <p:tav tm="100000">
                                          <p:val>
                                            <p:strVal val="#ppt_h"/>
                                          </p:val>
                                        </p:tav>
                                      </p:tavLst>
                                    </p:anim>
                                    <p:anim calcmode="lin" valueType="num">
                                      <p:cBhvr>
                                        <p:cTn id="14" dur="1000" fill="hold"/>
                                        <p:tgtEl>
                                          <p:spTgt spid="4"/>
                                        </p:tgtEl>
                                        <p:attrNameLst>
                                          <p:attrName>style.rotation</p:attrName>
                                        </p:attrNameLst>
                                      </p:cBhvr>
                                      <p:tavLst>
                                        <p:tav tm="0">
                                          <p:val>
                                            <p:fltVal val="90"/>
                                          </p:val>
                                        </p:tav>
                                        <p:tav tm="100000">
                                          <p:val>
                                            <p:fltVal val="0"/>
                                          </p:val>
                                        </p:tav>
                                      </p:tavLst>
                                    </p:anim>
                                    <p:animEffect transition="in" filter="fade">
                                      <p:cBhvr>
                                        <p:cTn id="15" dur="1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Expansion and National Responsiveness</a:t>
            </a:r>
          </a:p>
        </p:txBody>
      </p:sp>
      <p:pic>
        <p:nvPicPr>
          <p:cNvPr id="4" name="Picture 3">
            <a:extLst>
              <a:ext uri="{FF2B5EF4-FFF2-40B4-BE49-F238E27FC236}">
                <a16:creationId xmlns:a16="http://schemas.microsoft.com/office/drawing/2014/main" id="{826BB0A1-9183-41DF-853D-E6FD8B9EEFD7}"/>
              </a:ext>
            </a:extLst>
          </p:cNvPr>
          <p:cNvPicPr>
            <a:picLocks noChangeAspect="1"/>
          </p:cNvPicPr>
          <p:nvPr/>
        </p:nvPicPr>
        <p:blipFill>
          <a:blip r:embed="rId3"/>
          <a:stretch>
            <a:fillRect/>
          </a:stretch>
        </p:blipFill>
        <p:spPr>
          <a:xfrm>
            <a:off x="621380" y="1232756"/>
            <a:ext cx="10949240" cy="4392488"/>
          </a:xfrm>
          <a:prstGeom prst="rect">
            <a:avLst/>
          </a:prstGeom>
        </p:spPr>
      </p:pic>
    </p:spTree>
    <p:extLst>
      <p:ext uri="{BB962C8B-B14F-4D97-AF65-F5344CB8AC3E}">
        <p14:creationId xmlns:p14="http://schemas.microsoft.com/office/powerpoint/2010/main" val="2020781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Geographic Sources of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1842" y="948008"/>
            <a:ext cx="10954758" cy="311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A competitor entering a market from overseas typically starts with considerable disadvantages relative to existing local competitors, which will usually have superior knowledge of the local market and its institutions, established relationships with local customers, strong supply chains and the like.</a:t>
            </a:r>
          </a:p>
          <a:p>
            <a:pPr algn="just">
              <a:buClr>
                <a:schemeClr val="tx1"/>
              </a:buClr>
            </a:pPr>
            <a:r>
              <a:rPr lang="en-GB" sz="2100" dirty="0"/>
              <a:t>A foreign entrant </a:t>
            </a:r>
            <a:r>
              <a:rPr lang="en-GB" sz="2100" b="1" u="sng" dirty="0">
                <a:solidFill>
                  <a:schemeClr val="accent6">
                    <a:lumMod val="50000"/>
                  </a:schemeClr>
                </a:solidFill>
              </a:rPr>
              <a:t>must thus have significant firm-specific competitive advantages</a:t>
            </a:r>
            <a:r>
              <a:rPr lang="en-GB" sz="2100" dirty="0"/>
              <a:t> for it to overcome these inherent advantages of local competitors.</a:t>
            </a:r>
          </a:p>
          <a:p>
            <a:pPr algn="just">
              <a:buClr>
                <a:schemeClr val="tx1"/>
              </a:buClr>
            </a:pPr>
            <a:r>
              <a:rPr lang="en-GB" sz="2100" dirty="0"/>
              <a:t>While these firm- or organisation-specific advantages are important, competitive advantage in an international context also depends on country-specific or geographic advantages.</a:t>
            </a:r>
          </a:p>
          <a:p>
            <a:pPr marL="0" indent="0" algn="just">
              <a:buClr>
                <a:schemeClr val="tx1"/>
              </a:buClr>
              <a:buNone/>
            </a:pPr>
            <a:endParaRPr lang="en-GB" sz="2100" dirty="0"/>
          </a:p>
        </p:txBody>
      </p:sp>
      <p:pic>
        <p:nvPicPr>
          <p:cNvPr id="3" name="Picture 2" descr="A close up of a sign&#10;&#10;Description automatically generated">
            <a:extLst>
              <a:ext uri="{FF2B5EF4-FFF2-40B4-BE49-F238E27FC236}">
                <a16:creationId xmlns:a16="http://schemas.microsoft.com/office/drawing/2014/main" id="{6B095364-E057-493A-984A-7BAD7FE8D0E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52081" y="4101182"/>
            <a:ext cx="3863752" cy="1136398"/>
          </a:xfrm>
          <a:prstGeom prst="rect">
            <a:avLst/>
          </a:prstGeom>
        </p:spPr>
      </p:pic>
      <p:sp>
        <p:nvSpPr>
          <p:cNvPr id="7" name="Content Placeholder 2">
            <a:extLst>
              <a:ext uri="{FF2B5EF4-FFF2-40B4-BE49-F238E27FC236}">
                <a16:creationId xmlns:a16="http://schemas.microsoft.com/office/drawing/2014/main" id="{7AB7C74F-0D48-4E65-BAFC-4A7078829352}"/>
              </a:ext>
            </a:extLst>
          </p:cNvPr>
          <p:cNvSpPr txBox="1">
            <a:spLocks/>
          </p:cNvSpPr>
          <p:nvPr/>
        </p:nvSpPr>
        <p:spPr bwMode="auto">
          <a:xfrm>
            <a:off x="5807968" y="4351392"/>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in</a:t>
            </a:r>
          </a:p>
        </p:txBody>
      </p:sp>
      <p:pic>
        <p:nvPicPr>
          <p:cNvPr id="10" name="Picture 9" descr="A picture containing room, cake, drawing, table&#10;&#10;Description automatically generated">
            <a:extLst>
              <a:ext uri="{FF2B5EF4-FFF2-40B4-BE49-F238E27FC236}">
                <a16:creationId xmlns:a16="http://schemas.microsoft.com/office/drawing/2014/main" id="{A6EB6A1B-4407-4BFE-93B6-44BA01410A3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68741" y="4003307"/>
            <a:ext cx="3528392" cy="1764196"/>
          </a:xfrm>
          <a:prstGeom prst="rect">
            <a:avLst/>
          </a:prstGeom>
        </p:spPr>
      </p:pic>
      <p:sp>
        <p:nvSpPr>
          <p:cNvPr id="12" name="Content Placeholder 2">
            <a:extLst>
              <a:ext uri="{FF2B5EF4-FFF2-40B4-BE49-F238E27FC236}">
                <a16:creationId xmlns:a16="http://schemas.microsoft.com/office/drawing/2014/main" id="{83154D43-2518-4AB6-AE55-755FBE854667}"/>
              </a:ext>
            </a:extLst>
          </p:cNvPr>
          <p:cNvSpPr txBox="1">
            <a:spLocks/>
          </p:cNvSpPr>
          <p:nvPr/>
        </p:nvSpPr>
        <p:spPr bwMode="auto">
          <a:xfrm>
            <a:off x="2598841" y="5260799"/>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000" dirty="0">
                <a:ln w="0"/>
                <a:effectLst>
                  <a:outerShdw blurRad="38100" dist="19050" dir="2700000" algn="tl" rotWithShape="0">
                    <a:schemeClr val="dk1">
                      <a:alpha val="40000"/>
                    </a:schemeClr>
                  </a:outerShdw>
                </a:effectLst>
                <a:hlinkClick r:id="rId5"/>
              </a:rPr>
              <a:t>https://www.youtube.com/watch?v=TIVy1iFePro</a:t>
            </a:r>
            <a:endParaRPr lang="en-GB" sz="2000" dirty="0">
              <a:ln w="0"/>
              <a:effectLst>
                <a:outerShdw blurRad="38100" dist="19050" dir="2700000" algn="tl" rotWithShape="0">
                  <a:schemeClr val="dk1">
                    <a:alpha val="40000"/>
                  </a:schemeClr>
                </a:outerShdw>
              </a:effectLst>
            </a:endParaRPr>
          </a:p>
          <a:p>
            <a:pPr marL="0" indent="0" algn="ctr">
              <a:buClr>
                <a:schemeClr val="tx1"/>
              </a:buClr>
              <a:buNone/>
            </a:pPr>
            <a:endParaRPr lang="en-GB" sz="2000"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336188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style.rotation</p:attrName>
                                        </p:attrNameLst>
                                      </p:cBhvr>
                                      <p:tavLst>
                                        <p:tav tm="0">
                                          <p:val>
                                            <p:fltVal val="90"/>
                                          </p:val>
                                        </p:tav>
                                        <p:tav tm="100000">
                                          <p:val>
                                            <p:fltVal val="0"/>
                                          </p:val>
                                        </p:tav>
                                      </p:tavLst>
                                    </p:anim>
                                    <p:animEffect transition="in" filter="fade">
                                      <p:cBhvr>
                                        <p:cTn id="31" dur="1000"/>
                                        <p:tgtEl>
                                          <p:spTgt spid="7"/>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p:cTn id="34" dur="500" fill="hold"/>
                                        <p:tgtEl>
                                          <p:spTgt spid="12"/>
                                        </p:tgtEl>
                                        <p:attrNameLst>
                                          <p:attrName>ppt_w</p:attrName>
                                        </p:attrNameLst>
                                      </p:cBhvr>
                                      <p:tavLst>
                                        <p:tav tm="0">
                                          <p:val>
                                            <p:fltVal val="0"/>
                                          </p:val>
                                        </p:tav>
                                        <p:tav tm="100000">
                                          <p:val>
                                            <p:strVal val="#ppt_w"/>
                                          </p:val>
                                        </p:tav>
                                      </p:tavLst>
                                    </p:anim>
                                    <p:anim calcmode="lin" valueType="num">
                                      <p:cBhvr>
                                        <p:cTn id="35" dur="500" fill="hold"/>
                                        <p:tgtEl>
                                          <p:spTgt spid="12"/>
                                        </p:tgtEl>
                                        <p:attrNameLst>
                                          <p:attrName>ppt_h</p:attrName>
                                        </p:attrNameLst>
                                      </p:cBhvr>
                                      <p:tavLst>
                                        <p:tav tm="0">
                                          <p:val>
                                            <p:fltVal val="0"/>
                                          </p:val>
                                        </p:tav>
                                        <p:tav tm="100000">
                                          <p:val>
                                            <p:strVal val="#ppt_h"/>
                                          </p:val>
                                        </p:tav>
                                      </p:tavLst>
                                    </p:anim>
                                    <p:animEffect transition="in" filter="fade">
                                      <p:cBhvr>
                                        <p:cTn id="36" dur="500"/>
                                        <p:tgtEl>
                                          <p:spTgt spid="12"/>
                                        </p:tgtEl>
                                      </p:cBhvr>
                                    </p:animEffect>
                                  </p:childTnLst>
                                </p:cTn>
                              </p:par>
                              <p:par>
                                <p:cTn id="37" presetID="31" presetClass="entr" presetSubtype="0" fill="hold" nodeType="withEffect">
                                  <p:stCondLst>
                                    <p:cond delay="0"/>
                                  </p:stCondLst>
                                  <p:childTnLst>
                                    <p:set>
                                      <p:cBhvr>
                                        <p:cTn id="38" dur="1" fill="hold">
                                          <p:stCondLst>
                                            <p:cond delay="0"/>
                                          </p:stCondLst>
                                        </p:cTn>
                                        <p:tgtEl>
                                          <p:spTgt spid="3"/>
                                        </p:tgtEl>
                                        <p:attrNameLst>
                                          <p:attrName>style.visibility</p:attrName>
                                        </p:attrNameLst>
                                      </p:cBhvr>
                                      <p:to>
                                        <p:strVal val="visible"/>
                                      </p:to>
                                    </p:set>
                                    <p:anim calcmode="lin" valueType="num">
                                      <p:cBhvr>
                                        <p:cTn id="39" dur="1000" fill="hold"/>
                                        <p:tgtEl>
                                          <p:spTgt spid="3"/>
                                        </p:tgtEl>
                                        <p:attrNameLst>
                                          <p:attrName>ppt_w</p:attrName>
                                        </p:attrNameLst>
                                      </p:cBhvr>
                                      <p:tavLst>
                                        <p:tav tm="0">
                                          <p:val>
                                            <p:fltVal val="0"/>
                                          </p:val>
                                        </p:tav>
                                        <p:tav tm="100000">
                                          <p:val>
                                            <p:strVal val="#ppt_w"/>
                                          </p:val>
                                        </p:tav>
                                      </p:tavLst>
                                    </p:anim>
                                    <p:anim calcmode="lin" valueType="num">
                                      <p:cBhvr>
                                        <p:cTn id="40" dur="1000" fill="hold"/>
                                        <p:tgtEl>
                                          <p:spTgt spid="3"/>
                                        </p:tgtEl>
                                        <p:attrNameLst>
                                          <p:attrName>ppt_h</p:attrName>
                                        </p:attrNameLst>
                                      </p:cBhvr>
                                      <p:tavLst>
                                        <p:tav tm="0">
                                          <p:val>
                                            <p:fltVal val="0"/>
                                          </p:val>
                                        </p:tav>
                                        <p:tav tm="100000">
                                          <p:val>
                                            <p:strVal val="#ppt_h"/>
                                          </p:val>
                                        </p:tav>
                                      </p:tavLst>
                                    </p:anim>
                                    <p:anim calcmode="lin" valueType="num">
                                      <p:cBhvr>
                                        <p:cTn id="41" dur="1000" fill="hold"/>
                                        <p:tgtEl>
                                          <p:spTgt spid="3"/>
                                        </p:tgtEl>
                                        <p:attrNameLst>
                                          <p:attrName>style.rotation</p:attrName>
                                        </p:attrNameLst>
                                      </p:cBhvr>
                                      <p:tavLst>
                                        <p:tav tm="0">
                                          <p:val>
                                            <p:fltVal val="90"/>
                                          </p:val>
                                        </p:tav>
                                        <p:tav tm="100000">
                                          <p:val>
                                            <p:fltVal val="0"/>
                                          </p:val>
                                        </p:tav>
                                      </p:tavLst>
                                    </p:anim>
                                    <p:animEffect transition="in" filter="fade">
                                      <p:cBhvr>
                                        <p:cTn id="42" dur="1000"/>
                                        <p:tgtEl>
                                          <p:spTgt spid="3"/>
                                        </p:tgtEl>
                                      </p:cBhvr>
                                    </p:animEffect>
                                  </p:childTnLst>
                                </p:cTn>
                              </p:par>
                              <p:par>
                                <p:cTn id="43" presetID="31" presetClass="entr" presetSubtype="0" fill="hold" nodeType="withEffect">
                                  <p:stCondLst>
                                    <p:cond delay="0"/>
                                  </p:stCondLst>
                                  <p:childTnLst>
                                    <p:set>
                                      <p:cBhvr>
                                        <p:cTn id="44" dur="1" fill="hold">
                                          <p:stCondLst>
                                            <p:cond delay="0"/>
                                          </p:stCondLst>
                                        </p:cTn>
                                        <p:tgtEl>
                                          <p:spTgt spid="10"/>
                                        </p:tgtEl>
                                        <p:attrNameLst>
                                          <p:attrName>style.visibility</p:attrName>
                                        </p:attrNameLst>
                                      </p:cBhvr>
                                      <p:to>
                                        <p:strVal val="visible"/>
                                      </p:to>
                                    </p:set>
                                    <p:anim calcmode="lin" valueType="num">
                                      <p:cBhvr>
                                        <p:cTn id="45" dur="1000" fill="hold"/>
                                        <p:tgtEl>
                                          <p:spTgt spid="10"/>
                                        </p:tgtEl>
                                        <p:attrNameLst>
                                          <p:attrName>ppt_w</p:attrName>
                                        </p:attrNameLst>
                                      </p:cBhvr>
                                      <p:tavLst>
                                        <p:tav tm="0">
                                          <p:val>
                                            <p:fltVal val="0"/>
                                          </p:val>
                                        </p:tav>
                                        <p:tav tm="100000">
                                          <p:val>
                                            <p:strVal val="#ppt_w"/>
                                          </p:val>
                                        </p:tav>
                                      </p:tavLst>
                                    </p:anim>
                                    <p:anim calcmode="lin" valueType="num">
                                      <p:cBhvr>
                                        <p:cTn id="46" dur="1000" fill="hold"/>
                                        <p:tgtEl>
                                          <p:spTgt spid="10"/>
                                        </p:tgtEl>
                                        <p:attrNameLst>
                                          <p:attrName>ppt_h</p:attrName>
                                        </p:attrNameLst>
                                      </p:cBhvr>
                                      <p:tavLst>
                                        <p:tav tm="0">
                                          <p:val>
                                            <p:fltVal val="0"/>
                                          </p:val>
                                        </p:tav>
                                        <p:tav tm="100000">
                                          <p:val>
                                            <p:strVal val="#ppt_h"/>
                                          </p:val>
                                        </p:tav>
                                      </p:tavLst>
                                    </p:anim>
                                    <p:anim calcmode="lin" valueType="num">
                                      <p:cBhvr>
                                        <p:cTn id="47" dur="1000" fill="hold"/>
                                        <p:tgtEl>
                                          <p:spTgt spid="10"/>
                                        </p:tgtEl>
                                        <p:attrNameLst>
                                          <p:attrName>style.rotation</p:attrName>
                                        </p:attrNameLst>
                                      </p:cBhvr>
                                      <p:tavLst>
                                        <p:tav tm="0">
                                          <p:val>
                                            <p:fltVal val="90"/>
                                          </p:val>
                                        </p:tav>
                                        <p:tav tm="100000">
                                          <p:val>
                                            <p:fltVal val="0"/>
                                          </p:val>
                                        </p:tav>
                                      </p:tavLst>
                                    </p:anim>
                                    <p:animEffect transition="in" filter="fade">
                                      <p:cBhvr>
                                        <p:cTn id="48"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Global Sourcing</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43760" y="1052736"/>
            <a:ext cx="10954758"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solidFill>
                  <a:srgbClr val="FF0000"/>
                </a:solidFill>
              </a:rPr>
              <a:t>Global Sourcing </a:t>
            </a:r>
            <a:r>
              <a:rPr lang="en-GB" sz="2300" dirty="0"/>
              <a:t>- purchasing services and components from the most appropriate suppliers around the world, regardless of their location.</a:t>
            </a:r>
          </a:p>
        </p:txBody>
      </p:sp>
      <p:pic>
        <p:nvPicPr>
          <p:cNvPr id="8" name="Picture 7" descr="A picture containing table&#10;&#10;Description automatically generated">
            <a:extLst>
              <a:ext uri="{FF2B5EF4-FFF2-40B4-BE49-F238E27FC236}">
                <a16:creationId xmlns:a16="http://schemas.microsoft.com/office/drawing/2014/main" id="{E66AAFEA-EFDE-4E72-A518-1CB2C05AC1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8159" y="2195736"/>
            <a:ext cx="3446512" cy="3446512"/>
          </a:xfrm>
          <a:prstGeom prst="rect">
            <a:avLst/>
          </a:prstGeom>
        </p:spPr>
      </p:pic>
      <p:sp>
        <p:nvSpPr>
          <p:cNvPr id="13" name="Content Placeholder 2">
            <a:extLst>
              <a:ext uri="{FF2B5EF4-FFF2-40B4-BE49-F238E27FC236}">
                <a16:creationId xmlns:a16="http://schemas.microsoft.com/office/drawing/2014/main" id="{31E37B13-7BAA-4913-BF59-D5BDAA0E149B}"/>
              </a:ext>
            </a:extLst>
          </p:cNvPr>
          <p:cNvSpPr txBox="1">
            <a:spLocks/>
          </p:cNvSpPr>
          <p:nvPr/>
        </p:nvSpPr>
        <p:spPr bwMode="auto">
          <a:xfrm>
            <a:off x="517898" y="2054976"/>
            <a:ext cx="8386414" cy="3606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300" b="1" dirty="0"/>
              <a:t>Locational advantages:</a:t>
            </a:r>
          </a:p>
          <a:p>
            <a:pPr lvl="1" algn="just">
              <a:buClr>
                <a:schemeClr val="tx1"/>
              </a:buClr>
              <a:buFont typeface="Wingdings" panose="05000000000000000000" pitchFamily="2" charset="2"/>
              <a:buChar char="Ø"/>
            </a:pPr>
            <a:r>
              <a:rPr lang="en-GB" sz="2300" dirty="0">
                <a:solidFill>
                  <a:srgbClr val="00B0F0"/>
                </a:solidFill>
              </a:rPr>
              <a:t>Cost advantages </a:t>
            </a:r>
            <a:r>
              <a:rPr lang="en-GB" sz="2300" dirty="0"/>
              <a:t>include labour costs, transportation and communications costs and taxation and investment incentives.</a:t>
            </a:r>
          </a:p>
          <a:p>
            <a:pPr lvl="1" algn="just">
              <a:buClr>
                <a:schemeClr val="tx1"/>
              </a:buClr>
              <a:buFont typeface="Wingdings" panose="05000000000000000000" pitchFamily="2" charset="2"/>
              <a:buChar char="Ø"/>
            </a:pPr>
            <a:r>
              <a:rPr lang="en-GB" sz="2300" dirty="0">
                <a:solidFill>
                  <a:schemeClr val="accent6">
                    <a:lumMod val="50000"/>
                  </a:schemeClr>
                </a:solidFill>
              </a:rPr>
              <a:t>Unique local capabilities </a:t>
            </a:r>
            <a:r>
              <a:rPr lang="en-GB" sz="2300" dirty="0"/>
              <a:t>may allow an organisation to enhance its competitive advantage. </a:t>
            </a:r>
          </a:p>
          <a:p>
            <a:pPr lvl="1" algn="just">
              <a:buClr>
                <a:schemeClr val="tx1"/>
              </a:buClr>
              <a:buFont typeface="Wingdings" panose="05000000000000000000" pitchFamily="2" charset="2"/>
              <a:buChar char="Ø"/>
            </a:pPr>
            <a:r>
              <a:rPr lang="en-GB" sz="2300" dirty="0">
                <a:solidFill>
                  <a:srgbClr val="0000FF"/>
                </a:solidFill>
              </a:rPr>
              <a:t>National market characteristics</a:t>
            </a:r>
            <a:r>
              <a:rPr lang="en-GB" sz="2300" dirty="0"/>
              <a:t> can enable organisations to develop differentiated product offerings aimed at different market segments. </a:t>
            </a:r>
          </a:p>
        </p:txBody>
      </p:sp>
    </p:spTree>
    <p:extLst>
      <p:ext uri="{BB962C8B-B14F-4D97-AF65-F5344CB8AC3E}">
        <p14:creationId xmlns:p14="http://schemas.microsoft.com/office/powerpoint/2010/main" val="320954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1000" fill="hold"/>
                                        <p:tgtEl>
                                          <p:spTgt spid="8"/>
                                        </p:tgtEl>
                                        <p:attrNameLst>
                                          <p:attrName>ppt_w</p:attrName>
                                        </p:attrNameLst>
                                      </p:cBhvr>
                                      <p:tavLst>
                                        <p:tav tm="0">
                                          <p:val>
                                            <p:fltVal val="0"/>
                                          </p:val>
                                        </p:tav>
                                        <p:tav tm="100000">
                                          <p:val>
                                            <p:strVal val="#ppt_w"/>
                                          </p:val>
                                        </p:tav>
                                      </p:tavLst>
                                    </p:anim>
                                    <p:anim calcmode="lin" valueType="num">
                                      <p:cBhvr>
                                        <p:cTn id="13" dur="1000" fill="hold"/>
                                        <p:tgtEl>
                                          <p:spTgt spid="8"/>
                                        </p:tgtEl>
                                        <p:attrNameLst>
                                          <p:attrName>ppt_h</p:attrName>
                                        </p:attrNameLst>
                                      </p:cBhvr>
                                      <p:tavLst>
                                        <p:tav tm="0">
                                          <p:val>
                                            <p:fltVal val="0"/>
                                          </p:val>
                                        </p:tav>
                                        <p:tav tm="100000">
                                          <p:val>
                                            <p:strVal val="#ppt_h"/>
                                          </p:val>
                                        </p:tav>
                                      </p:tavLst>
                                    </p:anim>
                                    <p:anim calcmode="lin" valueType="num">
                                      <p:cBhvr>
                                        <p:cTn id="14" dur="1000" fill="hold"/>
                                        <p:tgtEl>
                                          <p:spTgt spid="8"/>
                                        </p:tgtEl>
                                        <p:attrNameLst>
                                          <p:attrName>style.rotation</p:attrName>
                                        </p:attrNameLst>
                                      </p:cBhvr>
                                      <p:tavLst>
                                        <p:tav tm="0">
                                          <p:val>
                                            <p:fltVal val="90"/>
                                          </p:val>
                                        </p:tav>
                                        <p:tav tm="100000">
                                          <p:val>
                                            <p:fltVal val="0"/>
                                          </p:val>
                                        </p:tav>
                                      </p:tavLst>
                                    </p:anim>
                                    <p:animEffect transition="in" filter="fade">
                                      <p:cBhvr>
                                        <p:cTn id="15" dur="10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The fundamental issue in formulating an international strategy is to balance pressures for global integration versus those for local responsiveness.</a:t>
            </a:r>
          </a:p>
          <a:p>
            <a:pPr algn="just">
              <a:buClr>
                <a:schemeClr val="tx1"/>
              </a:buClr>
            </a:pPr>
            <a:r>
              <a:rPr lang="en-GB" sz="1800" dirty="0"/>
              <a:t>Pressures for </a:t>
            </a:r>
            <a:r>
              <a:rPr lang="en-GB" sz="1800" b="1" dirty="0">
                <a:solidFill>
                  <a:srgbClr val="FF0000"/>
                </a:solidFill>
              </a:rPr>
              <a:t>global integration</a:t>
            </a:r>
            <a:r>
              <a:rPr lang="en-GB" sz="1800" dirty="0"/>
              <a:t> encourage organisations to coordinate their activities across diverse countries to gain efficient operations. In contrast, high pressure for </a:t>
            </a:r>
            <a:r>
              <a:rPr lang="en-GB" sz="1800" b="1" dirty="0">
                <a:solidFill>
                  <a:srgbClr val="FF0000"/>
                </a:solidFill>
              </a:rPr>
              <a:t>local responsiveness</a:t>
            </a:r>
            <a:r>
              <a:rPr lang="en-GB" sz="1800" dirty="0"/>
              <a:t> implies a greater need to disperse operations and adapt to local demand.</a:t>
            </a:r>
          </a:p>
          <a:p>
            <a:pPr algn="just">
              <a:buClr>
                <a:schemeClr val="tx1"/>
              </a:buClr>
            </a:pPr>
            <a:r>
              <a:rPr lang="en-GB" sz="1800" dirty="0"/>
              <a:t>The four basic international strategies are:</a:t>
            </a:r>
          </a:p>
          <a:p>
            <a:pPr lvl="1" algn="just">
              <a:buClr>
                <a:schemeClr val="tx1"/>
              </a:buClr>
              <a:buFont typeface="Wingdings" panose="05000000000000000000" pitchFamily="2" charset="2"/>
              <a:buChar char="Ø"/>
            </a:pPr>
            <a:r>
              <a:rPr lang="en-GB" sz="1600" b="1" dirty="0">
                <a:solidFill>
                  <a:schemeClr val="accent2">
                    <a:lumMod val="50000"/>
                  </a:schemeClr>
                </a:solidFill>
              </a:rPr>
              <a:t>Export strategy</a:t>
            </a:r>
            <a:r>
              <a:rPr lang="en-GB" sz="1600" dirty="0"/>
              <a:t>. This strategy leverages home country capabilities, innovations and products in different foreign countries. It is advantageous when both pressures for global integration and local responsiveness are low.</a:t>
            </a:r>
          </a:p>
          <a:p>
            <a:pPr lvl="1" algn="just">
              <a:buClr>
                <a:schemeClr val="tx1"/>
              </a:buClr>
              <a:buFont typeface="Wingdings" panose="05000000000000000000" pitchFamily="2" charset="2"/>
              <a:buChar char="Ø"/>
            </a:pPr>
            <a:r>
              <a:rPr lang="en-GB" sz="1600" b="1" dirty="0">
                <a:solidFill>
                  <a:schemeClr val="accent6">
                    <a:lumMod val="50000"/>
                  </a:schemeClr>
                </a:solidFill>
              </a:rPr>
              <a:t>Multi-domestic strategy</a:t>
            </a:r>
            <a:r>
              <a:rPr lang="en-GB" sz="1600" dirty="0"/>
              <a:t>. This is a strategy that maximises local responsiveness. It is based on different product or service offerings and operations in each country depending on local market conditions and customer preferences.</a:t>
            </a:r>
          </a:p>
          <a:p>
            <a:pPr lvl="1" algn="just">
              <a:buClr>
                <a:schemeClr val="tx1"/>
              </a:buClr>
              <a:buFont typeface="Wingdings" panose="05000000000000000000" pitchFamily="2" charset="2"/>
              <a:buChar char="Ø"/>
            </a:pPr>
            <a:r>
              <a:rPr lang="en-GB" sz="1600" b="1" dirty="0">
                <a:solidFill>
                  <a:srgbClr val="00B050"/>
                </a:solidFill>
              </a:rPr>
              <a:t>Global strategy</a:t>
            </a:r>
            <a:r>
              <a:rPr lang="en-GB" sz="1600" dirty="0"/>
              <a:t>. This is a strategy that maximises global integration. In this strategy the world is seen as one marketplace with standardised products and services that fully exploits integration and efficiency in operations.</a:t>
            </a:r>
          </a:p>
          <a:p>
            <a:pPr lvl="1" algn="just">
              <a:buClr>
                <a:schemeClr val="tx1"/>
              </a:buClr>
              <a:buFont typeface="Wingdings" panose="05000000000000000000" pitchFamily="2" charset="2"/>
              <a:buChar char="Ø"/>
            </a:pPr>
            <a:r>
              <a:rPr lang="en-GB" sz="1600" b="1" dirty="0">
                <a:solidFill>
                  <a:srgbClr val="002060"/>
                </a:solidFill>
              </a:rPr>
              <a:t>Transnational strategy</a:t>
            </a:r>
            <a:r>
              <a:rPr lang="en-GB" sz="1600" dirty="0"/>
              <a:t>. This is the most complex strategy that tries to maximise both responsiveness and integration. Its aim is to unite the key advantages of the multi-domestic and global strategies while minimising their disadvantages. </a:t>
            </a:r>
          </a:p>
          <a:p>
            <a:pPr lvl="1" algn="just">
              <a:buClr>
                <a:schemeClr val="tx1"/>
              </a:buClr>
              <a:buFont typeface="Wingdings" panose="05000000000000000000" pitchFamily="2" charset="2"/>
              <a:buChar char="Ø"/>
            </a:pPr>
            <a:endParaRPr lang="en-GB" sz="1800" dirty="0"/>
          </a:p>
        </p:txBody>
      </p:sp>
    </p:spTree>
    <p:extLst>
      <p:ext uri="{BB962C8B-B14F-4D97-AF65-F5344CB8AC3E}">
        <p14:creationId xmlns:p14="http://schemas.microsoft.com/office/powerpoint/2010/main" val="3789275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International Strategies</a:t>
            </a:r>
          </a:p>
        </p:txBody>
      </p:sp>
      <p:pic>
        <p:nvPicPr>
          <p:cNvPr id="3" name="Picture 2">
            <a:extLst>
              <a:ext uri="{FF2B5EF4-FFF2-40B4-BE49-F238E27FC236}">
                <a16:creationId xmlns:a16="http://schemas.microsoft.com/office/drawing/2014/main" id="{8C9F6F99-E604-4E7F-8753-B839A40C025B}"/>
              </a:ext>
            </a:extLst>
          </p:cNvPr>
          <p:cNvPicPr>
            <a:picLocks noChangeAspect="1"/>
          </p:cNvPicPr>
          <p:nvPr/>
        </p:nvPicPr>
        <p:blipFill>
          <a:blip r:embed="rId3"/>
          <a:stretch>
            <a:fillRect/>
          </a:stretch>
        </p:blipFill>
        <p:spPr>
          <a:xfrm>
            <a:off x="1271464" y="1116966"/>
            <a:ext cx="9449321" cy="4544282"/>
          </a:xfrm>
          <a:prstGeom prst="rect">
            <a:avLst/>
          </a:prstGeom>
        </p:spPr>
      </p:pic>
    </p:spTree>
    <p:extLst>
      <p:ext uri="{BB962C8B-B14F-4D97-AF65-F5344CB8AC3E}">
        <p14:creationId xmlns:p14="http://schemas.microsoft.com/office/powerpoint/2010/main" val="372258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Entry Mode Strategies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30024" y="980728"/>
            <a:ext cx="1095475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Once a particular national market has been selected for entry, an organisation needs to choose how to enter that market.</a:t>
            </a:r>
          </a:p>
          <a:p>
            <a:pPr algn="just">
              <a:buClr>
                <a:schemeClr val="tx1"/>
              </a:buClr>
            </a:pPr>
            <a:r>
              <a:rPr lang="en-GB" sz="2100" dirty="0"/>
              <a:t>Entry mode strategies differ in the degree of resource commitment to a particular market and the extent to which an organisation is operationally involved in a particular location.</a:t>
            </a:r>
          </a:p>
          <a:p>
            <a:pPr algn="just">
              <a:buClr>
                <a:schemeClr val="tx1"/>
              </a:buClr>
            </a:pPr>
            <a:r>
              <a:rPr lang="en-GB" sz="2100" dirty="0"/>
              <a:t>In order of increasing resource commitment, the four key entry mode types are: </a:t>
            </a:r>
            <a:r>
              <a:rPr lang="en-GB" sz="2100" b="1" dirty="0">
                <a:solidFill>
                  <a:schemeClr val="accent2">
                    <a:lumMod val="50000"/>
                  </a:schemeClr>
                </a:solidFill>
              </a:rPr>
              <a:t>exporting</a:t>
            </a:r>
            <a:r>
              <a:rPr lang="en-GB" sz="2100" dirty="0"/>
              <a:t>; contractual arrangement through </a:t>
            </a:r>
            <a:r>
              <a:rPr lang="en-GB" sz="2100" b="1" dirty="0">
                <a:solidFill>
                  <a:schemeClr val="accent1">
                    <a:lumMod val="50000"/>
                  </a:schemeClr>
                </a:solidFill>
              </a:rPr>
              <a:t>licensing or franchising</a:t>
            </a:r>
            <a:r>
              <a:rPr lang="en-GB" sz="2100" dirty="0"/>
              <a:t> to local partners; </a:t>
            </a:r>
            <a:r>
              <a:rPr lang="en-GB" sz="2100" b="1" dirty="0">
                <a:solidFill>
                  <a:srgbClr val="00B050"/>
                </a:solidFill>
              </a:rPr>
              <a:t>joint ventures </a:t>
            </a:r>
            <a:r>
              <a:rPr lang="en-GB" sz="2100" dirty="0"/>
              <a:t>with local companies, in other words the establishment of jointly owned businesses; and wholly owned subsidiaries, through either the </a:t>
            </a:r>
            <a:r>
              <a:rPr lang="en-GB" sz="2100" b="1" dirty="0">
                <a:solidFill>
                  <a:schemeClr val="accent4">
                    <a:lumMod val="75000"/>
                  </a:schemeClr>
                </a:solidFill>
              </a:rPr>
              <a:t>acquisition</a:t>
            </a:r>
            <a:r>
              <a:rPr lang="en-GB" sz="2100" dirty="0"/>
              <a:t> of established companies or ‘greenfield’ investments, in other words the development of facilities from scratch. </a:t>
            </a:r>
          </a:p>
          <a:p>
            <a:pPr algn="just">
              <a:buClr>
                <a:schemeClr val="tx1"/>
              </a:buClr>
            </a:pPr>
            <a:r>
              <a:rPr lang="en-GB" sz="2100" dirty="0"/>
              <a:t>There are advantages and disadvantages for each entry mode strategy depending on a range of factors including resource and investment requirements, control, risks, transport costs, trade barriers, entry speed, etc.</a:t>
            </a:r>
          </a:p>
          <a:p>
            <a:pPr algn="just">
              <a:buClr>
                <a:schemeClr val="tx1"/>
              </a:buClr>
            </a:pPr>
            <a:endParaRPr lang="en-GB" sz="1800" dirty="0"/>
          </a:p>
        </p:txBody>
      </p:sp>
    </p:spTree>
    <p:extLst>
      <p:ext uri="{BB962C8B-B14F-4D97-AF65-F5344CB8AC3E}">
        <p14:creationId xmlns:p14="http://schemas.microsoft.com/office/powerpoint/2010/main" val="279836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Comparison of Entry Mode Strategies</a:t>
            </a:r>
          </a:p>
        </p:txBody>
      </p:sp>
      <p:pic>
        <p:nvPicPr>
          <p:cNvPr id="3" name="Picture 2">
            <a:extLst>
              <a:ext uri="{FF2B5EF4-FFF2-40B4-BE49-F238E27FC236}">
                <a16:creationId xmlns:a16="http://schemas.microsoft.com/office/drawing/2014/main" id="{E2FFB6F8-5F33-472C-A54E-58AAE65808F3}"/>
              </a:ext>
            </a:extLst>
          </p:cNvPr>
          <p:cNvPicPr>
            <a:picLocks noChangeAspect="1"/>
          </p:cNvPicPr>
          <p:nvPr/>
        </p:nvPicPr>
        <p:blipFill>
          <a:blip r:embed="rId3"/>
          <a:stretch>
            <a:fillRect/>
          </a:stretch>
        </p:blipFill>
        <p:spPr>
          <a:xfrm>
            <a:off x="442819" y="1340768"/>
            <a:ext cx="11306361" cy="3672408"/>
          </a:xfrm>
          <a:prstGeom prst="rect">
            <a:avLst/>
          </a:prstGeom>
        </p:spPr>
      </p:pic>
    </p:spTree>
    <p:extLst>
      <p:ext uri="{BB962C8B-B14F-4D97-AF65-F5344CB8AC3E}">
        <p14:creationId xmlns:p14="http://schemas.microsoft.com/office/powerpoint/2010/main" val="42214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408" y="2336039"/>
            <a:ext cx="2207389" cy="2088232"/>
          </a:xfrm>
          <a:prstGeom prst="rect">
            <a:avLst/>
          </a:prstGeom>
        </p:spPr>
      </p:pic>
      <p:pic>
        <p:nvPicPr>
          <p:cNvPr id="4" name="Picture 3">
            <a:extLst>
              <a:ext uri="{FF2B5EF4-FFF2-40B4-BE49-F238E27FC236}">
                <a16:creationId xmlns:a16="http://schemas.microsoft.com/office/drawing/2014/main" id="{CDF439C3-96C9-4183-90C3-215897938511}"/>
              </a:ext>
            </a:extLst>
          </p:cNvPr>
          <p:cNvPicPr>
            <a:picLocks noChangeAspect="1"/>
          </p:cNvPicPr>
          <p:nvPr/>
        </p:nvPicPr>
        <p:blipFill>
          <a:blip r:embed="rId4"/>
          <a:stretch>
            <a:fillRect/>
          </a:stretch>
        </p:blipFill>
        <p:spPr>
          <a:xfrm>
            <a:off x="3194958" y="1644877"/>
            <a:ext cx="8355736" cy="3008259"/>
          </a:xfrm>
          <a:prstGeom prst="rect">
            <a:avLst/>
          </a:prstGeom>
        </p:spPr>
      </p:pic>
      <p:sp>
        <p:nvSpPr>
          <p:cNvPr id="7171" name="Title 1"/>
          <p:cNvSpPr>
            <a:spLocks noGrp="1"/>
          </p:cNvSpPr>
          <p:nvPr>
            <p:ph type="title" idx="4294967295"/>
          </p:nvPr>
        </p:nvSpPr>
        <p:spPr>
          <a:xfrm>
            <a:off x="623391" y="916467"/>
            <a:ext cx="10927303" cy="1143001"/>
          </a:xfrm>
        </p:spPr>
        <p:txBody>
          <a:bodyPr/>
          <a:lstStyle/>
          <a:p>
            <a:pPr algn="just" eaLnBrk="1" hangingPunct="1"/>
            <a:r>
              <a:rPr lang="en-GB" altLang="en-US" sz="2400" b="1" dirty="0">
                <a:latin typeface="Arial" panose="020B0604020202020204" pitchFamily="34" charset="0"/>
                <a:cs typeface="Arial" panose="020B0604020202020204" pitchFamily="34" charset="0"/>
              </a:rPr>
              <a:t>1. What are advantages and disadvantages of exporting and licencing modes of entry?</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Questions?</a:t>
            </a:r>
          </a:p>
        </p:txBody>
      </p:sp>
      <p:sp>
        <p:nvSpPr>
          <p:cNvPr id="7" name="Title 1">
            <a:extLst>
              <a:ext uri="{FF2B5EF4-FFF2-40B4-BE49-F238E27FC236}">
                <a16:creationId xmlns:a16="http://schemas.microsoft.com/office/drawing/2014/main" id="{D3462109-E156-4412-B305-A32ED9A62DFB}"/>
              </a:ext>
            </a:extLst>
          </p:cNvPr>
          <p:cNvSpPr txBox="1">
            <a:spLocks/>
          </p:cNvSpPr>
          <p:nvPr/>
        </p:nvSpPr>
        <p:spPr bwMode="auto">
          <a:xfrm>
            <a:off x="623392" y="4581128"/>
            <a:ext cx="10801200" cy="1143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r>
              <a:rPr lang="en-GB" altLang="en-US" sz="2400" b="1" dirty="0">
                <a:latin typeface="Arial" panose="020B0604020202020204" pitchFamily="34" charset="0"/>
                <a:cs typeface="Arial" panose="020B0604020202020204" pitchFamily="34" charset="0"/>
              </a:rPr>
              <a:t>2. What are advantages and disadvantages of acquisition, Joint venture, and franchise modes of entry?</a:t>
            </a:r>
          </a:p>
        </p:txBody>
      </p:sp>
    </p:spTree>
    <p:extLst>
      <p:ext uri="{BB962C8B-B14F-4D97-AF65-F5344CB8AC3E}">
        <p14:creationId xmlns:p14="http://schemas.microsoft.com/office/powerpoint/2010/main" val="240026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1"/>
                                        </p:tgtEl>
                                        <p:attrNameLst>
                                          <p:attrName>style.visibility</p:attrName>
                                        </p:attrNameLst>
                                      </p:cBhvr>
                                      <p:to>
                                        <p:strVal val="visible"/>
                                      </p:to>
                                    </p:set>
                                    <p:animEffect transition="in" filter="fade">
                                      <p:cBhvr>
                                        <p:cTn id="7" dur="1000"/>
                                        <p:tgtEl>
                                          <p:spTgt spid="7171"/>
                                        </p:tgtEl>
                                      </p:cBhvr>
                                    </p:animEffect>
                                    <p:anim calcmode="lin" valueType="num">
                                      <p:cBhvr>
                                        <p:cTn id="8" dur="1000" fill="hold"/>
                                        <p:tgtEl>
                                          <p:spTgt spid="7171"/>
                                        </p:tgtEl>
                                        <p:attrNameLst>
                                          <p:attrName>ppt_x</p:attrName>
                                        </p:attrNameLst>
                                      </p:cBhvr>
                                      <p:tavLst>
                                        <p:tav tm="0">
                                          <p:val>
                                            <p:strVal val="#ppt_x"/>
                                          </p:val>
                                        </p:tav>
                                        <p:tav tm="100000">
                                          <p:val>
                                            <p:strVal val="#ppt_x"/>
                                          </p:val>
                                        </p:tav>
                                      </p:tavLst>
                                    </p:anim>
                                    <p:anim calcmode="lin" valueType="num">
                                      <p:cBhvr>
                                        <p:cTn id="9"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fltVal val="0"/>
                                          </p:val>
                                        </p:tav>
                                        <p:tav tm="100000">
                                          <p:val>
                                            <p:strVal val="#ppt_w"/>
                                          </p:val>
                                        </p:tav>
                                      </p:tavLst>
                                    </p:anim>
                                    <p:anim calcmode="lin" valueType="num">
                                      <p:cBhvr>
                                        <p:cTn id="15" dur="1000" fill="hold"/>
                                        <p:tgtEl>
                                          <p:spTgt spid="4"/>
                                        </p:tgtEl>
                                        <p:attrNameLst>
                                          <p:attrName>ppt_h</p:attrName>
                                        </p:attrNameLst>
                                      </p:cBhvr>
                                      <p:tavLst>
                                        <p:tav tm="0">
                                          <p:val>
                                            <p:fltVal val="0"/>
                                          </p:val>
                                        </p:tav>
                                        <p:tav tm="100000">
                                          <p:val>
                                            <p:strVal val="#ppt_h"/>
                                          </p:val>
                                        </p:tav>
                                      </p:tavLst>
                                    </p:anim>
                                    <p:anim calcmode="lin" valueType="num">
                                      <p:cBhvr>
                                        <p:cTn id="16" dur="1000" fill="hold"/>
                                        <p:tgtEl>
                                          <p:spTgt spid="4"/>
                                        </p:tgtEl>
                                        <p:attrNameLst>
                                          <p:attrName>style.rotation</p:attrName>
                                        </p:attrNameLst>
                                      </p:cBhvr>
                                      <p:tavLst>
                                        <p:tav tm="0">
                                          <p:val>
                                            <p:fltVal val="90"/>
                                          </p:val>
                                        </p:tav>
                                        <p:tav tm="100000">
                                          <p:val>
                                            <p:fltVal val="0"/>
                                          </p:val>
                                        </p:tav>
                                      </p:tavLst>
                                    </p:anim>
                                    <p:animEffect transition="in" filter="fade">
                                      <p:cBhvr>
                                        <p:cTn id="17" dur="1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 FDI (Acquisition)</a:t>
            </a:r>
          </a:p>
        </p:txBody>
      </p:sp>
      <p:pic>
        <p:nvPicPr>
          <p:cNvPr id="10" name="Picture 9">
            <a:extLst>
              <a:ext uri="{FF2B5EF4-FFF2-40B4-BE49-F238E27FC236}">
                <a16:creationId xmlns:a16="http://schemas.microsoft.com/office/drawing/2014/main" id="{55686EA8-5E39-4EC7-B845-8B15198E7961}"/>
              </a:ext>
            </a:extLst>
          </p:cNvPr>
          <p:cNvPicPr>
            <a:picLocks noChangeAspect="1"/>
          </p:cNvPicPr>
          <p:nvPr/>
        </p:nvPicPr>
        <p:blipFill>
          <a:blip r:embed="rId3"/>
          <a:stretch>
            <a:fillRect/>
          </a:stretch>
        </p:blipFill>
        <p:spPr>
          <a:xfrm>
            <a:off x="911424" y="1112078"/>
            <a:ext cx="10393410" cy="4405154"/>
          </a:xfrm>
          <a:prstGeom prst="rect">
            <a:avLst/>
          </a:prstGeom>
        </p:spPr>
      </p:pic>
    </p:spTree>
    <p:extLst>
      <p:ext uri="{BB962C8B-B14F-4D97-AF65-F5344CB8AC3E}">
        <p14:creationId xmlns:p14="http://schemas.microsoft.com/office/powerpoint/2010/main" val="271531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Methods of Expansion: Advantages and Disadvantages</a:t>
            </a:r>
          </a:p>
        </p:txBody>
      </p:sp>
      <p:pic>
        <p:nvPicPr>
          <p:cNvPr id="5" name="Picture 4" descr="A screenshot of a cell phone&#10;&#10;Description automatically generated">
            <a:extLst>
              <a:ext uri="{FF2B5EF4-FFF2-40B4-BE49-F238E27FC236}">
                <a16:creationId xmlns:a16="http://schemas.microsoft.com/office/drawing/2014/main" id="{04891FDD-9A61-4709-8C1A-7C9CE164B6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412" y="980728"/>
            <a:ext cx="10585176" cy="4654269"/>
          </a:xfrm>
          <a:prstGeom prst="rect">
            <a:avLst/>
          </a:prstGeom>
        </p:spPr>
      </p:pic>
    </p:spTree>
    <p:extLst>
      <p:ext uri="{BB962C8B-B14F-4D97-AF65-F5344CB8AC3E}">
        <p14:creationId xmlns:p14="http://schemas.microsoft.com/office/powerpoint/2010/main" val="102527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Strategic Alliance</a:t>
            </a:r>
          </a:p>
        </p:txBody>
      </p:sp>
      <p:sp>
        <p:nvSpPr>
          <p:cNvPr id="2" name="Content Placeholder 2">
            <a:extLst>
              <a:ext uri="{FF2B5EF4-FFF2-40B4-BE49-F238E27FC236}">
                <a16:creationId xmlns:a16="http://schemas.microsoft.com/office/drawing/2014/main" id="{72479145-6147-4DA5-9401-4C00F12C346A}"/>
              </a:ext>
            </a:extLst>
          </p:cNvPr>
          <p:cNvSpPr txBox="1">
            <a:spLocks/>
          </p:cNvSpPr>
          <p:nvPr/>
        </p:nvSpPr>
        <p:spPr bwMode="auto">
          <a:xfrm>
            <a:off x="530024" y="980728"/>
            <a:ext cx="1095475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b="1" dirty="0">
                <a:solidFill>
                  <a:srgbClr val="FF0000"/>
                </a:solidFill>
              </a:rPr>
              <a:t>Strategic alliance </a:t>
            </a:r>
            <a:r>
              <a:rPr lang="en-GB" sz="2100" dirty="0"/>
              <a:t>is where two or more organisations share resources and activities to pursue a common strategy.</a:t>
            </a:r>
          </a:p>
          <a:p>
            <a:pPr algn="just">
              <a:buClr>
                <a:schemeClr val="tx1"/>
              </a:buClr>
            </a:pPr>
            <a:r>
              <a:rPr lang="en-GB" sz="2100" dirty="0"/>
              <a:t>A </a:t>
            </a:r>
            <a:r>
              <a:rPr lang="en-GB" sz="2100" b="1" dirty="0">
                <a:solidFill>
                  <a:srgbClr val="FF0000"/>
                </a:solidFill>
              </a:rPr>
              <a:t>strategic alliance </a:t>
            </a:r>
            <a:r>
              <a:rPr lang="en-GB" sz="2100" dirty="0"/>
              <a:t>is a collaborative arrangement between two or more firms to pursue agreed common goals.</a:t>
            </a:r>
          </a:p>
          <a:p>
            <a:pPr algn="just">
              <a:buClr>
                <a:schemeClr val="tx1"/>
              </a:buClr>
            </a:pPr>
            <a:r>
              <a:rPr lang="en-GB" sz="2100" dirty="0"/>
              <a:t>Types of strategic alliance (in terms of ownership):</a:t>
            </a:r>
          </a:p>
          <a:p>
            <a:pPr lvl="1" algn="just">
              <a:buClr>
                <a:schemeClr val="tx1"/>
              </a:buClr>
              <a:buFont typeface="Wingdings" panose="05000000000000000000" pitchFamily="2" charset="2"/>
              <a:buChar char="Ø"/>
            </a:pPr>
            <a:r>
              <a:rPr lang="en-GB" sz="2000" b="1" dirty="0">
                <a:solidFill>
                  <a:schemeClr val="accent2">
                    <a:lumMod val="50000"/>
                  </a:schemeClr>
                </a:solidFill>
              </a:rPr>
              <a:t>Equity alliances </a:t>
            </a:r>
            <a:r>
              <a:rPr lang="en-GB" sz="2000" dirty="0"/>
              <a:t>involve the creation of a new entity that is owned separately by the partners involved. The most common form of equity alliance is the </a:t>
            </a:r>
            <a:r>
              <a:rPr lang="en-GB" sz="2000" dirty="0">
                <a:solidFill>
                  <a:schemeClr val="accent1">
                    <a:lumMod val="75000"/>
                  </a:schemeClr>
                </a:solidFill>
              </a:rPr>
              <a:t>joint venture</a:t>
            </a:r>
            <a:r>
              <a:rPr lang="en-GB" sz="2000" dirty="0"/>
              <a:t>, where two organisations remain independent but set up a new organisation jointly owned by the parents.</a:t>
            </a:r>
          </a:p>
          <a:p>
            <a:pPr lvl="1" algn="just">
              <a:buClr>
                <a:schemeClr val="tx1"/>
              </a:buClr>
              <a:buFont typeface="Wingdings" panose="05000000000000000000" pitchFamily="2" charset="2"/>
              <a:buChar char="Ø"/>
            </a:pPr>
            <a:r>
              <a:rPr lang="en-GB" sz="2000" b="1" dirty="0">
                <a:solidFill>
                  <a:schemeClr val="accent4">
                    <a:lumMod val="50000"/>
                  </a:schemeClr>
                </a:solidFill>
              </a:rPr>
              <a:t>Non-equity alliances </a:t>
            </a:r>
            <a:r>
              <a:rPr lang="en-GB" sz="2000" dirty="0"/>
              <a:t>are typically looser, without the commitment implied by ownership. Non-equity alliances are often based on contracts. One common form of contractual alliance is </a:t>
            </a:r>
            <a:r>
              <a:rPr lang="en-GB" sz="2000" dirty="0">
                <a:solidFill>
                  <a:schemeClr val="accent1">
                    <a:lumMod val="75000"/>
                  </a:schemeClr>
                </a:solidFill>
              </a:rPr>
              <a:t>franchising</a:t>
            </a:r>
            <a:r>
              <a:rPr lang="en-GB" sz="2000" dirty="0"/>
              <a:t>, where one organisation (the franchisor) gives another organisation (the franchisee) the right to sell the franchisor’s products or services in a particular location in return for a fee or royalty.</a:t>
            </a:r>
          </a:p>
          <a:p>
            <a:pPr algn="just">
              <a:buClr>
                <a:schemeClr val="tx1"/>
              </a:buClr>
            </a:pPr>
            <a:endParaRPr lang="en-GB" sz="2100" dirty="0"/>
          </a:p>
          <a:p>
            <a:pPr algn="just">
              <a:buClr>
                <a:schemeClr val="tx1"/>
              </a:buClr>
            </a:pPr>
            <a:endParaRPr lang="en-GB" sz="1800" dirty="0"/>
          </a:p>
        </p:txBody>
      </p:sp>
    </p:spTree>
    <p:extLst>
      <p:ext uri="{BB962C8B-B14F-4D97-AF65-F5344CB8AC3E}">
        <p14:creationId xmlns:p14="http://schemas.microsoft.com/office/powerpoint/2010/main" val="153571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
                                            <p:txEl>
                                              <p:pRg st="3" end="3"/>
                                            </p:txEl>
                                          </p:spTgt>
                                        </p:tgtEl>
                                        <p:attrNameLst>
                                          <p:attrName>style.visibility</p:attrName>
                                        </p:attrNameLst>
                                      </p:cBhvr>
                                      <p:to>
                                        <p:strVal val="visible"/>
                                      </p:to>
                                    </p:set>
                                    <p:animEffect transition="in" filter="fade">
                                      <p:cBhvr>
                                        <p:cTn id="26" dur="1000"/>
                                        <p:tgtEl>
                                          <p:spTgt spid="2">
                                            <p:txEl>
                                              <p:pRg st="3" end="3"/>
                                            </p:txEl>
                                          </p:spTgt>
                                        </p:tgtEl>
                                      </p:cBhvr>
                                    </p:animEffect>
                                    <p:anim calcmode="lin" valueType="num">
                                      <p:cBhvr>
                                        <p:cTn id="27"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0DBA22A2-3463-4012-A85B-A881C35B10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5840" y="764704"/>
            <a:ext cx="2507936" cy="1143000"/>
          </a:xfrm>
          <a:prstGeom prst="rect">
            <a:avLst/>
          </a:prstGeom>
        </p:spPr>
      </p:pic>
      <p:pic>
        <p:nvPicPr>
          <p:cNvPr id="16" name="Picture 15" descr="A close up of a logo&#10;&#10;Description automatically generated">
            <a:extLst>
              <a:ext uri="{FF2B5EF4-FFF2-40B4-BE49-F238E27FC236}">
                <a16:creationId xmlns:a16="http://schemas.microsoft.com/office/drawing/2014/main" id="{3F3B48CF-6F5E-4680-915B-DEBF5C3EE5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2104" y="914056"/>
            <a:ext cx="2627376" cy="993648"/>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Airlines</a:t>
            </a:r>
          </a:p>
        </p:txBody>
      </p:sp>
      <p:sp>
        <p:nvSpPr>
          <p:cNvPr id="8" name="Content Placeholder 2">
            <a:extLst>
              <a:ext uri="{FF2B5EF4-FFF2-40B4-BE49-F238E27FC236}">
                <a16:creationId xmlns:a16="http://schemas.microsoft.com/office/drawing/2014/main" id="{139ECC9F-31E2-48AB-B579-E19FD80DA06A}"/>
              </a:ext>
            </a:extLst>
          </p:cNvPr>
          <p:cNvSpPr txBox="1">
            <a:spLocks/>
          </p:cNvSpPr>
          <p:nvPr/>
        </p:nvSpPr>
        <p:spPr bwMode="auto">
          <a:xfrm>
            <a:off x="530024" y="1143000"/>
            <a:ext cx="10954758"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100" b="1" dirty="0"/>
              <a:t>Crossing the Atlantic together:</a:t>
            </a:r>
          </a:p>
          <a:p>
            <a:pPr marL="0" indent="0" algn="just">
              <a:buClr>
                <a:schemeClr val="tx1"/>
              </a:buClr>
              <a:buNone/>
            </a:pPr>
            <a:r>
              <a:rPr lang="en-GB" sz="2100" dirty="0"/>
              <a:t>On 14 August 2008, British Airways, American Airlines and Iberia- later joined by Finnair - entered into a revenue sharing alliance relating to flights between European (European Union, Norway and Switzerland) and North American (United States of America, Canada and Mexico) destinations (IAG Group, 2020).</a:t>
            </a:r>
          </a:p>
          <a:p>
            <a:pPr marL="0" indent="0" algn="just">
              <a:buClr>
                <a:schemeClr val="tx1"/>
              </a:buClr>
              <a:buNone/>
            </a:pPr>
            <a:r>
              <a:rPr lang="en-GB" sz="2100" dirty="0"/>
              <a:t>The alliance significantly improves customer convenience and choice while bringing greater value for consumers. It generates operating efficiencies, increases competition in many city-pairs and generates economic benefits for communities across the worldwide networks of the four airlines.</a:t>
            </a:r>
          </a:p>
          <a:p>
            <a:pPr marL="0" indent="0" algn="just">
              <a:buClr>
                <a:schemeClr val="tx1"/>
              </a:buClr>
              <a:buNone/>
            </a:pPr>
            <a:r>
              <a:rPr lang="en-GB" sz="2100" dirty="0"/>
              <a:t>This alliance allows:</a:t>
            </a:r>
          </a:p>
          <a:p>
            <a:pPr lvl="1" algn="just">
              <a:buClr>
                <a:schemeClr val="tx1"/>
              </a:buClr>
              <a:buFont typeface="Wingdings" panose="05000000000000000000" pitchFamily="2" charset="2"/>
              <a:buChar char="Ø"/>
            </a:pPr>
            <a:r>
              <a:rPr lang="en-GB" sz="1900" dirty="0"/>
              <a:t>the carriers to participate in revenue sharing</a:t>
            </a:r>
          </a:p>
          <a:p>
            <a:pPr lvl="1" algn="just">
              <a:buClr>
                <a:schemeClr val="tx1"/>
              </a:buClr>
              <a:buFont typeface="Wingdings" panose="05000000000000000000" pitchFamily="2" charset="2"/>
              <a:buChar char="Ø"/>
            </a:pPr>
            <a:r>
              <a:rPr lang="en-GB" sz="1900" dirty="0"/>
              <a:t>coordinated marketing, advertising, sales and distribution of passenger and cargo services</a:t>
            </a:r>
          </a:p>
          <a:p>
            <a:pPr lvl="1" algn="just">
              <a:buClr>
                <a:schemeClr val="tx1"/>
              </a:buClr>
              <a:buFont typeface="Wingdings" panose="05000000000000000000" pitchFamily="2" charset="2"/>
              <a:buChar char="Ø"/>
            </a:pPr>
            <a:r>
              <a:rPr lang="en-GB" sz="1900" dirty="0"/>
              <a:t>a cooperative approach to scheduling, pricing, capacity and frequent flyer programs. </a:t>
            </a:r>
          </a:p>
        </p:txBody>
      </p:sp>
      <p:pic>
        <p:nvPicPr>
          <p:cNvPr id="18" name="Picture 17" descr="A picture containing drawing&#10;&#10;Description automatically generated">
            <a:extLst>
              <a:ext uri="{FF2B5EF4-FFF2-40B4-BE49-F238E27FC236}">
                <a16:creationId xmlns:a16="http://schemas.microsoft.com/office/drawing/2014/main" id="{C507484E-C931-4A61-A36B-A34E328F757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764882" y="1196752"/>
            <a:ext cx="1670001" cy="372410"/>
          </a:xfrm>
          <a:prstGeom prst="rect">
            <a:avLst/>
          </a:prstGeom>
        </p:spPr>
      </p:pic>
    </p:spTree>
    <p:extLst>
      <p:ext uri="{BB962C8B-B14F-4D97-AF65-F5344CB8AC3E}">
        <p14:creationId xmlns:p14="http://schemas.microsoft.com/office/powerpoint/2010/main" val="3029102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Alliances in Industries</a:t>
            </a:r>
          </a:p>
        </p:txBody>
      </p:sp>
      <p:pic>
        <p:nvPicPr>
          <p:cNvPr id="3" name="Picture 2" descr="A picture containing drawing&#10;&#10;Description automatically generated">
            <a:extLst>
              <a:ext uri="{FF2B5EF4-FFF2-40B4-BE49-F238E27FC236}">
                <a16:creationId xmlns:a16="http://schemas.microsoft.com/office/drawing/2014/main" id="{820F878B-C8DE-455E-8284-1AB0461366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0978" y="3396476"/>
            <a:ext cx="2304256" cy="2304256"/>
          </a:xfrm>
          <a:prstGeom prst="rect">
            <a:avLst/>
          </a:prstGeom>
        </p:spPr>
      </p:pic>
      <p:pic>
        <p:nvPicPr>
          <p:cNvPr id="5" name="Picture 4" descr="A picture containing drawing&#10;&#10;Description automatically generated">
            <a:extLst>
              <a:ext uri="{FF2B5EF4-FFF2-40B4-BE49-F238E27FC236}">
                <a16:creationId xmlns:a16="http://schemas.microsoft.com/office/drawing/2014/main" id="{C52EC2E1-2DB8-42BA-937F-E3531701157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571580"/>
            <a:ext cx="3168352" cy="1523303"/>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2F8C5B85-9EC4-4DF0-B8D5-EF4370F078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176120" y="1571580"/>
            <a:ext cx="3168351" cy="1760195"/>
          </a:xfrm>
          <a:prstGeom prst="rect">
            <a:avLst/>
          </a:prstGeom>
        </p:spPr>
      </p:pic>
      <p:pic>
        <p:nvPicPr>
          <p:cNvPr id="10" name="Picture 9" descr="A picture containing object, clock&#10;&#10;Description automatically generated">
            <a:extLst>
              <a:ext uri="{FF2B5EF4-FFF2-40B4-BE49-F238E27FC236}">
                <a16:creationId xmlns:a16="http://schemas.microsoft.com/office/drawing/2014/main" id="{89DC2813-7973-422B-9269-6545B1235C6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46641" y="3429000"/>
            <a:ext cx="1627308" cy="2071118"/>
          </a:xfrm>
          <a:prstGeom prst="rect">
            <a:avLst/>
          </a:prstGeom>
        </p:spPr>
      </p:pic>
      <p:sp>
        <p:nvSpPr>
          <p:cNvPr id="11" name="Flowchart: Connector 10">
            <a:extLst>
              <a:ext uri="{FF2B5EF4-FFF2-40B4-BE49-F238E27FC236}">
                <a16:creationId xmlns:a16="http://schemas.microsoft.com/office/drawing/2014/main" id="{CB96856F-B8F3-41A8-AC31-796D270BBA20}"/>
              </a:ext>
            </a:extLst>
          </p:cNvPr>
          <p:cNvSpPr/>
          <p:nvPr/>
        </p:nvSpPr>
        <p:spPr>
          <a:xfrm>
            <a:off x="813106" y="1157268"/>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Connector 12">
            <a:extLst>
              <a:ext uri="{FF2B5EF4-FFF2-40B4-BE49-F238E27FC236}">
                <a16:creationId xmlns:a16="http://schemas.microsoft.com/office/drawing/2014/main" id="{637DC2FE-2C3F-4983-ABD8-FC6F294F616A}"/>
              </a:ext>
            </a:extLst>
          </p:cNvPr>
          <p:cNvSpPr/>
          <p:nvPr/>
        </p:nvSpPr>
        <p:spPr>
          <a:xfrm>
            <a:off x="6510295" y="1143000"/>
            <a:ext cx="4500000" cy="4500000"/>
          </a:xfrm>
          <a:prstGeom prst="flowChartConnector">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771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1000" fill="hold"/>
                                        <p:tgtEl>
                                          <p:spTgt spid="11"/>
                                        </p:tgtEl>
                                        <p:attrNameLst>
                                          <p:attrName>ppt_w</p:attrName>
                                        </p:attrNameLst>
                                      </p:cBhvr>
                                      <p:tavLst>
                                        <p:tav tm="0">
                                          <p:val>
                                            <p:fltVal val="0"/>
                                          </p:val>
                                        </p:tav>
                                        <p:tav tm="100000">
                                          <p:val>
                                            <p:strVal val="#ppt_w"/>
                                          </p:val>
                                        </p:tav>
                                      </p:tavLst>
                                    </p:anim>
                                    <p:anim calcmode="lin" valueType="num">
                                      <p:cBhvr>
                                        <p:cTn id="14" dur="1000" fill="hold"/>
                                        <p:tgtEl>
                                          <p:spTgt spid="11"/>
                                        </p:tgtEl>
                                        <p:attrNameLst>
                                          <p:attrName>ppt_h</p:attrName>
                                        </p:attrNameLst>
                                      </p:cBhvr>
                                      <p:tavLst>
                                        <p:tav tm="0">
                                          <p:val>
                                            <p:fltVal val="0"/>
                                          </p:val>
                                        </p:tav>
                                        <p:tav tm="100000">
                                          <p:val>
                                            <p:strVal val="#ppt_h"/>
                                          </p:val>
                                        </p:tav>
                                      </p:tavLst>
                                    </p:anim>
                                    <p:anim calcmode="lin" valueType="num">
                                      <p:cBhvr>
                                        <p:cTn id="15" dur="1000" fill="hold"/>
                                        <p:tgtEl>
                                          <p:spTgt spid="11"/>
                                        </p:tgtEl>
                                        <p:attrNameLst>
                                          <p:attrName>style.rotation</p:attrName>
                                        </p:attrNameLst>
                                      </p:cBhvr>
                                      <p:tavLst>
                                        <p:tav tm="0">
                                          <p:val>
                                            <p:fltVal val="90"/>
                                          </p:val>
                                        </p:tav>
                                        <p:tav tm="100000">
                                          <p:val>
                                            <p:fltVal val="0"/>
                                          </p:val>
                                        </p:tav>
                                      </p:tavLst>
                                    </p:anim>
                                    <p:animEffect transition="in" filter="fade">
                                      <p:cBhvr>
                                        <p:cTn id="16" dur="10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wheel(1)">
                                      <p:cBhvr>
                                        <p:cTn id="21" dur="2000"/>
                                        <p:tgtEl>
                                          <p:spTgt spid="3"/>
                                        </p:tgtEl>
                                      </p:cBhvr>
                                    </p:animEffect>
                                  </p:childTnLst>
                                </p:cTn>
                              </p:par>
                              <p:par>
                                <p:cTn id="22" presetID="21" presetClass="entr" presetSubtype="1"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heel(1)">
                                      <p:cBhvr>
                                        <p:cTn id="24" dur="2000"/>
                                        <p:tgtEl>
                                          <p:spTgt spid="5"/>
                                        </p:tgtEl>
                                      </p:cBhvr>
                                    </p:animEffect>
                                  </p:childTnLst>
                                </p:cTn>
                              </p:par>
                              <p:par>
                                <p:cTn id="25" presetID="21" presetClass="entr" presetSubtype="1" fill="hold"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par>
                                <p:cTn id="28" presetID="21" presetClass="entr" presetSubtype="1" fill="hold"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Alliances of Samsung Electronics, 2014</a:t>
            </a:r>
          </a:p>
        </p:txBody>
      </p:sp>
      <p:pic>
        <p:nvPicPr>
          <p:cNvPr id="4" name="Picture 3">
            <a:extLst>
              <a:ext uri="{FF2B5EF4-FFF2-40B4-BE49-F238E27FC236}">
                <a16:creationId xmlns:a16="http://schemas.microsoft.com/office/drawing/2014/main" id="{5CA29340-10A2-4465-BCA4-5F1496A7BE50}"/>
              </a:ext>
            </a:extLst>
          </p:cNvPr>
          <p:cNvPicPr>
            <a:picLocks noChangeAspect="1"/>
          </p:cNvPicPr>
          <p:nvPr/>
        </p:nvPicPr>
        <p:blipFill>
          <a:blip r:embed="rId3"/>
          <a:stretch>
            <a:fillRect/>
          </a:stretch>
        </p:blipFill>
        <p:spPr>
          <a:xfrm>
            <a:off x="1379476" y="908721"/>
            <a:ext cx="9433048" cy="4752528"/>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5E64A1CF-3CA3-41EC-B9C8-F39EAEF4FE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6657" y="980728"/>
            <a:ext cx="2325638" cy="1305680"/>
          </a:xfrm>
          <a:prstGeom prst="rect">
            <a:avLst/>
          </a:prstGeom>
        </p:spPr>
      </p:pic>
    </p:spTree>
    <p:extLst>
      <p:ext uri="{BB962C8B-B14F-4D97-AF65-F5344CB8AC3E}">
        <p14:creationId xmlns:p14="http://schemas.microsoft.com/office/powerpoint/2010/main" val="2456596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268760"/>
            <a:ext cx="10729191"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Grant, R. M., 2018. Contemporary Strategy Analysis. 10 ed. NJ : John Wiley &amp; Sons, Inc.</a:t>
            </a:r>
          </a:p>
          <a:p>
            <a:r>
              <a:rPr lang="en-GB" sz="2400" dirty="0"/>
              <a:t>Hill, C. W. L., Schilling, M. A. &amp; Jones, G. R., 2017. Strategic Management, Theory. 12 ed. Boston: Cengage Learning.</a:t>
            </a:r>
          </a:p>
          <a:p>
            <a:r>
              <a:rPr lang="en-GB" sz="2400" dirty="0"/>
              <a:t>IAG International Airlines Group, 2020. Crossing the Atlantic together, [Online] Available at: https://www.iairgroup.com/en/the-group/our-alliances-and-joint-ventures [Accessed 18 07 2020].</a:t>
            </a:r>
          </a:p>
          <a:p>
            <a:r>
              <a:rPr lang="en-GB" sz="2400" dirty="0"/>
              <a:t>Johnson, G. et al., 2017. Exploring Corporate: Text and Cases. 11 ed. Harlow: Pearson Education Limited.</a:t>
            </a:r>
          </a:p>
          <a:p>
            <a:r>
              <a:rPr lang="en-GB" sz="2400" dirty="0"/>
              <a:t>Lynch, R., 2015. Strategic Management. 7 ed. Harlow: Pearson Education Limited.</a:t>
            </a:r>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8405</TotalTime>
  <Words>1465</Words>
  <Application>Microsoft Office PowerPoint</Application>
  <PresentationFormat>Widescreen</PresentationFormat>
  <Paragraphs>105</Paragraphs>
  <Slides>23</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Aharoni</vt:lpstr>
      <vt:lpstr>Arial</vt:lpstr>
      <vt:lpstr>Candara</vt:lpstr>
      <vt:lpstr>Myriad Pro</vt:lpstr>
      <vt:lpstr>Symbol</vt:lpstr>
      <vt:lpstr>Verdana</vt:lpstr>
      <vt:lpstr>Wingdings</vt:lpstr>
      <vt:lpstr>20140311PresentationUWTSDTemplate</vt:lpstr>
      <vt:lpstr>BMSW6104 </vt:lpstr>
      <vt:lpstr>Learning Objectives</vt:lpstr>
      <vt:lpstr>The Globalisation of Markets</vt:lpstr>
      <vt:lpstr>Patterns of Industry Internationalisation</vt:lpstr>
      <vt:lpstr>How Internationalisation Affects the Strategy</vt:lpstr>
      <vt:lpstr>Expansion Method Matrix</vt:lpstr>
      <vt:lpstr>Internationalisation Drivers</vt:lpstr>
      <vt:lpstr>Global Expansion and National Responsiveness</vt:lpstr>
      <vt:lpstr>Geographic Sources of Advantage</vt:lpstr>
      <vt:lpstr>Global Sourcing</vt:lpstr>
      <vt:lpstr>International Strategies</vt:lpstr>
      <vt:lpstr>International Strategies</vt:lpstr>
      <vt:lpstr>Entry Mode Strategies</vt:lpstr>
      <vt:lpstr>Comparison of Entry Mode Strategies</vt:lpstr>
      <vt:lpstr>1. What are advantages and disadvantages of exporting and licencing modes of entry?</vt:lpstr>
      <vt:lpstr>Methods of Expansion – FDI (Acquisition)</vt:lpstr>
      <vt:lpstr>Methods of Expansion: Advantages and Disadvantages</vt:lpstr>
      <vt:lpstr>PowerPoint Presentation</vt:lpstr>
      <vt:lpstr>Strategic Alliances in Airlines</vt:lpstr>
      <vt:lpstr>Strategic Alliances in Industries</vt:lpstr>
      <vt:lpstr>The Strategic Alliances of Samsung Electronics, 2014</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399</cp:revision>
  <cp:lastPrinted>2018-07-09T15:27:01Z</cp:lastPrinted>
  <dcterms:created xsi:type="dcterms:W3CDTF">2002-10-07T19:43:58Z</dcterms:created>
  <dcterms:modified xsi:type="dcterms:W3CDTF">2022-06-10T10:13:54Z</dcterms:modified>
</cp:coreProperties>
</file>