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4"/>
  </p:notesMasterIdLst>
  <p:sldIdLst>
    <p:sldId id="256" r:id="rId2"/>
    <p:sldId id="257" r:id="rId3"/>
    <p:sldId id="258" r:id="rId4"/>
    <p:sldId id="313" r:id="rId5"/>
    <p:sldId id="260" r:id="rId6"/>
    <p:sldId id="263" r:id="rId7"/>
    <p:sldId id="264" r:id="rId8"/>
    <p:sldId id="262" r:id="rId9"/>
    <p:sldId id="315" r:id="rId10"/>
    <p:sldId id="261" r:id="rId11"/>
    <p:sldId id="265" r:id="rId12"/>
    <p:sldId id="266" r:id="rId13"/>
    <p:sldId id="304" r:id="rId14"/>
    <p:sldId id="267" r:id="rId15"/>
    <p:sldId id="268" r:id="rId16"/>
    <p:sldId id="305" r:id="rId17"/>
    <p:sldId id="269" r:id="rId18"/>
    <p:sldId id="270" r:id="rId19"/>
    <p:sldId id="271" r:id="rId20"/>
    <p:sldId id="272" r:id="rId21"/>
    <p:sldId id="274" r:id="rId22"/>
    <p:sldId id="277" r:id="rId23"/>
    <p:sldId id="278" r:id="rId24"/>
    <p:sldId id="290" r:id="rId25"/>
    <p:sldId id="291" r:id="rId26"/>
    <p:sldId id="292" r:id="rId27"/>
    <p:sldId id="293" r:id="rId28"/>
    <p:sldId id="308" r:id="rId29"/>
    <p:sldId id="309" r:id="rId30"/>
    <p:sldId id="294" r:id="rId31"/>
    <p:sldId id="295" r:id="rId32"/>
    <p:sldId id="310" r:id="rId33"/>
    <p:sldId id="297" r:id="rId34"/>
    <p:sldId id="311" r:id="rId35"/>
    <p:sldId id="298" r:id="rId36"/>
    <p:sldId id="316" r:id="rId37"/>
    <p:sldId id="317" r:id="rId38"/>
    <p:sldId id="318" r:id="rId39"/>
    <p:sldId id="319" r:id="rId40"/>
    <p:sldId id="299" r:id="rId41"/>
    <p:sldId id="300" r:id="rId42"/>
    <p:sldId id="301" r:id="rId43"/>
  </p:sldIdLst>
  <p:sldSz cx="9144000" cy="6858000" type="screen4x3"/>
  <p:notesSz cx="6858000" cy="9144000"/>
  <p:defaultTextStyle>
    <a:defPPr>
      <a:defRPr lang="en-GB"/>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87" d="100"/>
          <a:sy n="87" d="100"/>
        </p:scale>
        <p:origin x="1330" y="58"/>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notesViewPr>
    <p:cSldViewPr>
      <p:cViewPr varScale="1">
        <p:scale>
          <a:sx n="71" d="100"/>
          <a:sy n="71" d="100"/>
        </p:scale>
        <p:origin x="-279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_rels/viewProps.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slide" Target="slides/slide5.xml"/><Relationship Id="rId1"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22CEE4-A09B-416B-B37F-9919D4B05483}" type="datetimeFigureOut">
              <a:rPr lang="en-GB" smtClean="0"/>
              <a:t>30/06/2018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DBA5AB-7A18-41A3-9F06-8D31E4CD06C9}" type="slidenum">
              <a:rPr lang="en-GB" smtClean="0"/>
              <a:t>‹#›</a:t>
            </a:fld>
            <a:endParaRPr lang="en-GB"/>
          </a:p>
        </p:txBody>
      </p:sp>
    </p:spTree>
    <p:extLst>
      <p:ext uri="{BB962C8B-B14F-4D97-AF65-F5344CB8AC3E}">
        <p14:creationId xmlns:p14="http://schemas.microsoft.com/office/powerpoint/2010/main" val="3493266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0C90EDA-1F5C-48F6-89D8-54F4020C45B6}" type="datetimeFigureOut">
              <a:rPr lang="en-GB" smtClean="0"/>
              <a:t>30/06/2018</a:t>
            </a:fld>
            <a:endParaRPr lang="en-GB"/>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3729983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5" name="Footer Placeholder 4"/>
          <p:cNvSpPr>
            <a:spLocks noGrp="1"/>
          </p:cNvSpPr>
          <p:nvPr>
            <p:ph type="ftr" sz="quarter" idx="11"/>
          </p:nvPr>
        </p:nvSpPr>
        <p:spPr/>
        <p:txBody>
          <a:bodyPr/>
          <a:lstStyle/>
          <a:p>
            <a:endParaRPr lang="en-GB" altLang="en-US" dirty="0"/>
          </a:p>
        </p:txBody>
      </p:sp>
      <p:sp>
        <p:nvSpPr>
          <p:cNvPr id="6" name="Slide Number Placeholder 5"/>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95515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C90EDA-1F5C-48F6-89D8-54F4020C45B6}" type="datetimeFigureOut">
              <a:rPr lang="en-GB" smtClean="0"/>
              <a:t>30/06/2018</a:t>
            </a:fld>
            <a:endParaRPr lang="en-GB"/>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3186326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0C90EDA-1F5C-48F6-89D8-54F4020C45B6}" type="datetimeFigureOut">
              <a:rPr lang="en-GB" smtClean="0"/>
              <a:t>30/06/2018</a:t>
            </a:fld>
            <a:endParaRPr lang="en-GB"/>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888647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0C90EDA-1F5C-48F6-89D8-54F4020C45B6}" type="datetimeFigureOut">
              <a:rPr lang="en-GB" smtClean="0"/>
              <a:t>30/06/2018</a:t>
            </a:fld>
            <a:endParaRPr lang="en-GB"/>
          </a:p>
        </p:txBody>
      </p:sp>
      <p:sp>
        <p:nvSpPr>
          <p:cNvPr id="8" name="Footer Placeholder 7"/>
          <p:cNvSpPr>
            <a:spLocks noGrp="1"/>
          </p:cNvSpPr>
          <p:nvPr>
            <p:ph type="ftr" sz="quarter" idx="11"/>
          </p:nvPr>
        </p:nvSpPr>
        <p:spPr/>
        <p:txBody>
          <a:bodyPr/>
          <a:lstStyle/>
          <a:p>
            <a:endParaRPr lang="en-GB" altLang="en-US"/>
          </a:p>
        </p:txBody>
      </p:sp>
      <p:sp>
        <p:nvSpPr>
          <p:cNvPr id="9" name="Slide Number Placeholder 8"/>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1564756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0C90EDA-1F5C-48F6-89D8-54F4020C45B6}" type="datetimeFigureOut">
              <a:rPr lang="en-GB" smtClean="0"/>
              <a:t>30/06/2018</a:t>
            </a:fld>
            <a:endParaRPr lang="en-GB"/>
          </a:p>
        </p:txBody>
      </p:sp>
      <p:sp>
        <p:nvSpPr>
          <p:cNvPr id="4" name="Footer Placeholder 3"/>
          <p:cNvSpPr>
            <a:spLocks noGrp="1"/>
          </p:cNvSpPr>
          <p:nvPr>
            <p:ph type="ftr" sz="quarter" idx="11"/>
          </p:nvPr>
        </p:nvSpPr>
        <p:spPr/>
        <p:txBody>
          <a:bodyPr/>
          <a:lstStyle/>
          <a:p>
            <a:endParaRPr lang="en-GB" altLang="en-US"/>
          </a:p>
        </p:txBody>
      </p:sp>
      <p:sp>
        <p:nvSpPr>
          <p:cNvPr id="5" name="Slide Number Placeholder 4"/>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185774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C90EDA-1F5C-48F6-89D8-54F4020C45B6}" type="datetimeFigureOut">
              <a:rPr lang="en-GB" smtClean="0"/>
              <a:t>30/06/2018</a:t>
            </a:fld>
            <a:endParaRPr lang="en-GB"/>
          </a:p>
        </p:txBody>
      </p:sp>
      <p:sp>
        <p:nvSpPr>
          <p:cNvPr id="3" name="Footer Placeholder 2"/>
          <p:cNvSpPr>
            <a:spLocks noGrp="1"/>
          </p:cNvSpPr>
          <p:nvPr>
            <p:ph type="ftr" sz="quarter" idx="11"/>
          </p:nvPr>
        </p:nvSpPr>
        <p:spPr/>
        <p:txBody>
          <a:bodyPr/>
          <a:lstStyle/>
          <a:p>
            <a:endParaRPr lang="en-GB" altLang="en-US"/>
          </a:p>
        </p:txBody>
      </p:sp>
      <p:sp>
        <p:nvSpPr>
          <p:cNvPr id="4" name="Slide Number Placeholder 3"/>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3884097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C90EDA-1F5C-48F6-89D8-54F4020C45B6}" type="datetimeFigureOut">
              <a:rPr lang="en-GB" smtClean="0"/>
              <a:t>30/06/2018</a:t>
            </a:fld>
            <a:endParaRPr lang="en-GB"/>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197869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C90EDA-1F5C-48F6-89D8-54F4020C45B6}" type="datetimeFigureOut">
              <a:rPr lang="en-GB" smtClean="0"/>
              <a:t>30/06/2018</a:t>
            </a:fld>
            <a:endParaRPr lang="en-GB"/>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3638675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C90EDA-1F5C-48F6-89D8-54F4020C45B6}" type="datetimeFigureOut">
              <a:rPr lang="en-GB" smtClean="0"/>
              <a:t>30/06/2018</a:t>
            </a:fld>
            <a:endParaRPr lang="en-GB"/>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1634581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C90EDA-1F5C-48F6-89D8-54F4020C45B6}" type="datetimeFigureOut">
              <a:rPr lang="en-GB" smtClean="0"/>
              <a:t>30/06/2018</a:t>
            </a:fld>
            <a:endParaRPr lang="en-GB"/>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F14C54BD-019F-42AE-9BF4-54DEFA3DD0CA}" type="slidenum">
              <a:rPr lang="en-GB" smtClean="0"/>
              <a:t>‹#›</a:t>
            </a:fld>
            <a:endParaRPr lang="en-GB"/>
          </a:p>
        </p:txBody>
      </p:sp>
    </p:spTree>
    <p:extLst>
      <p:ext uri="{BB962C8B-B14F-4D97-AF65-F5344CB8AC3E}">
        <p14:creationId xmlns:p14="http://schemas.microsoft.com/office/powerpoint/2010/main" val="2550100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C90EDA-1F5C-48F6-89D8-54F4020C45B6}" type="datetimeFigureOut">
              <a:rPr lang="en-GB" smtClean="0"/>
              <a:t>30/06/2018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4C54BD-019F-42AE-9BF4-54DEFA3DD0CA}" type="slidenum">
              <a:rPr lang="en-GB" smtClean="0"/>
              <a:t>‹#›</a:t>
            </a:fld>
            <a:endParaRPr lang="en-GB"/>
          </a:p>
        </p:txBody>
      </p:sp>
      <p:sp>
        <p:nvSpPr>
          <p:cNvPr id="7" name="Rectangle 10"/>
          <p:cNvSpPr>
            <a:spLocks noChangeArrowheads="1"/>
          </p:cNvSpPr>
          <p:nvPr userDrawn="1"/>
        </p:nvSpPr>
        <p:spPr bwMode="auto">
          <a:xfrm>
            <a:off x="4062413" y="3305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pic>
        <p:nvPicPr>
          <p:cNvPr id="8" name="Picture 11" descr="epic_red_3d"/>
          <p:cNvPicPr>
            <a:picLocks noChangeAspect="1" noChangeArrowheads="1"/>
          </p:cNvPicPr>
          <p:nvPr userDrawn="1"/>
        </p:nvPicPr>
        <p:blipFill>
          <a:blip r:embed="rId13">
            <a:clrChange>
              <a:clrFrom>
                <a:srgbClr val="FDFEFF"/>
              </a:clrFrom>
              <a:clrTo>
                <a:srgbClr val="FDFEFF">
                  <a:alpha val="0"/>
                </a:srgbClr>
              </a:clrTo>
            </a:clrChange>
            <a:extLst>
              <a:ext uri="{28A0092B-C50C-407E-A947-70E740481C1C}">
                <a14:useLocalDpi xmlns:a14="http://schemas.microsoft.com/office/drawing/2010/main" val="0"/>
              </a:ext>
            </a:extLst>
          </a:blip>
          <a:srcRect/>
          <a:stretch>
            <a:fillRect/>
          </a:stretch>
        </p:blipFill>
        <p:spPr bwMode="auto">
          <a:xfrm>
            <a:off x="381000" y="6181725"/>
            <a:ext cx="1295400" cy="314325"/>
          </a:xfrm>
          <a:prstGeom prst="rect">
            <a:avLst/>
          </a:prstGeom>
          <a:noFill/>
          <a:extLst>
            <a:ext uri="{909E8E84-426E-40DD-AFC4-6F175D3DCCD1}">
              <a14:hiddenFill xmlns:a14="http://schemas.microsoft.com/office/drawing/2010/main">
                <a:solidFill>
                  <a:srgbClr val="FFFFFF">
                    <a:alpha val="50000"/>
                  </a:srgbClr>
                </a:solidFill>
              </a14:hiddenFill>
            </a:ext>
          </a:extLst>
        </p:spPr>
      </p:pic>
      <p:sp>
        <p:nvSpPr>
          <p:cNvPr id="9" name="Rectangle 13"/>
          <p:cNvSpPr>
            <a:spLocks noChangeArrowheads="1"/>
          </p:cNvSpPr>
          <p:nvPr userDrawn="1"/>
        </p:nvSpPr>
        <p:spPr bwMode="auto">
          <a:xfrm>
            <a:off x="4014788" y="29479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pic>
        <p:nvPicPr>
          <p:cNvPr id="10" name="Picture 12" descr="hselogo"/>
          <p:cNvPicPr>
            <a:picLocks noChangeAspect="1" noChangeArrowheads="1"/>
          </p:cNvPicPr>
          <p:nvPr userDrawn="1"/>
        </p:nvPicPr>
        <p:blipFill>
          <a:blip r:embed="rId14" cstate="print">
            <a:clrChange>
              <a:clrFrom>
                <a:srgbClr val="F3EDFD"/>
              </a:clrFrom>
              <a:clrTo>
                <a:srgbClr val="F3EDFD">
                  <a:alpha val="0"/>
                </a:srgbClr>
              </a:clrTo>
            </a:clrChange>
            <a:extLst>
              <a:ext uri="{28A0092B-C50C-407E-A947-70E740481C1C}">
                <a14:useLocalDpi xmlns:a14="http://schemas.microsoft.com/office/drawing/2010/main" val="0"/>
              </a:ext>
            </a:extLst>
          </a:blip>
          <a:srcRect/>
          <a:stretch>
            <a:fillRect/>
          </a:stretch>
        </p:blipFill>
        <p:spPr bwMode="auto">
          <a:xfrm>
            <a:off x="7824788" y="5719763"/>
            <a:ext cx="1319212" cy="1138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819113"/>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2.bin"/><Relationship Id="rId4" Type="http://schemas.openxmlformats.org/officeDocument/2006/relationships/image" Target="../media/image3.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1409700" y="1340768"/>
            <a:ext cx="6400800" cy="3600400"/>
          </a:xfrm>
        </p:spPr>
        <p:txBody>
          <a:bodyPr>
            <a:normAutofit/>
          </a:bodyPr>
          <a:lstStyle/>
          <a:p>
            <a:endParaRPr lang="en-GB" altLang="en-US" sz="3600" b="1" dirty="0">
              <a:solidFill>
                <a:schemeClr val="tx1"/>
              </a:solidFill>
              <a:cs typeface="Times New Roman" pitchFamily="18" charset="0"/>
            </a:endParaRPr>
          </a:p>
          <a:p>
            <a:r>
              <a:rPr lang="en-GB" altLang="en-US" sz="3600" b="1" dirty="0">
                <a:solidFill>
                  <a:schemeClr val="tx1"/>
                </a:solidFill>
                <a:cs typeface="Times New Roman" pitchFamily="18" charset="0"/>
              </a:rPr>
              <a:t>Risk Assessment</a:t>
            </a:r>
          </a:p>
          <a:p>
            <a:endParaRPr lang="en-GB" altLang="en-US" sz="3600" b="1" dirty="0">
              <a:solidFill>
                <a:schemeClr val="tx1"/>
              </a:solidFill>
              <a:cs typeface="Times New Roman" pitchFamily="18" charset="0"/>
            </a:endParaRPr>
          </a:p>
          <a:p>
            <a:endParaRPr lang="en-GB" altLang="en-US" sz="36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09600" y="304800"/>
            <a:ext cx="7772400" cy="838200"/>
          </a:xfrm>
        </p:spPr>
        <p:txBody>
          <a:bodyPr/>
          <a:lstStyle/>
          <a:p>
            <a:r>
              <a:rPr lang="en-GB" altLang="en-US" sz="3600" b="1">
                <a:cs typeface="Times New Roman" pitchFamily="18" charset="0"/>
              </a:rPr>
              <a:t>Objectives of this Section</a:t>
            </a:r>
            <a:endParaRPr lang="en-GB" altLang="en-US">
              <a:cs typeface="Times New Roman" pitchFamily="18" charset="0"/>
            </a:endParaRPr>
          </a:p>
        </p:txBody>
      </p:sp>
      <p:sp>
        <p:nvSpPr>
          <p:cNvPr id="3075" name="Rectangle 3"/>
          <p:cNvSpPr>
            <a:spLocks noGrp="1" noChangeArrowheads="1"/>
          </p:cNvSpPr>
          <p:nvPr>
            <p:ph idx="4294967295"/>
          </p:nvPr>
        </p:nvSpPr>
        <p:spPr>
          <a:xfrm>
            <a:off x="685800" y="1371600"/>
            <a:ext cx="7772400" cy="4724400"/>
          </a:xfrm>
        </p:spPr>
        <p:txBody>
          <a:bodyPr>
            <a:normAutofit lnSpcReduction="10000"/>
          </a:bodyPr>
          <a:lstStyle/>
          <a:p>
            <a:r>
              <a:rPr lang="en-GB" altLang="en-US" sz="2800" dirty="0">
                <a:cs typeface="Times New Roman" pitchFamily="18" charset="0"/>
              </a:rPr>
              <a:t>Introduce the concept of risk assessment and risk management and its role within UK health and safety legislation.</a:t>
            </a:r>
          </a:p>
          <a:p>
            <a:endParaRPr lang="en-GB" altLang="en-US" sz="2800" dirty="0">
              <a:cs typeface="Times New Roman" pitchFamily="18" charset="0"/>
            </a:endParaRPr>
          </a:p>
          <a:p>
            <a:r>
              <a:rPr lang="en-GB" altLang="en-US" sz="2800" dirty="0">
                <a:cs typeface="Times New Roman" pitchFamily="18" charset="0"/>
              </a:rPr>
              <a:t>Define the principle components of risk management.</a:t>
            </a:r>
          </a:p>
          <a:p>
            <a:endParaRPr lang="en-GB" altLang="en-US" sz="2800" dirty="0">
              <a:cs typeface="Times New Roman" pitchFamily="18" charset="0"/>
            </a:endParaRPr>
          </a:p>
          <a:p>
            <a:r>
              <a:rPr lang="en-GB" altLang="en-US" sz="2800" dirty="0">
                <a:cs typeface="Times New Roman" pitchFamily="18" charset="0"/>
              </a:rPr>
              <a:t>Outline advanced risk assessment methodologies </a:t>
            </a:r>
          </a:p>
          <a:p>
            <a:endParaRPr lang="en-GB" altLang="en-US" sz="2800" dirty="0">
              <a:cs typeface="Times New Roman" pitchFamily="18" charset="0"/>
            </a:endParaRPr>
          </a:p>
          <a:p>
            <a:r>
              <a:rPr lang="en-GB" altLang="en-US" sz="2800" dirty="0">
                <a:cs typeface="Times New Roman" pitchFamily="18" charset="0"/>
              </a:rPr>
              <a:t>To outline a practical risk assessment process.</a:t>
            </a:r>
            <a:endParaRPr lang="en-GB" altLang="en-US"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685800" y="304800"/>
            <a:ext cx="7772400" cy="838200"/>
          </a:xfrm>
        </p:spPr>
        <p:txBody>
          <a:bodyPr/>
          <a:lstStyle/>
          <a:p>
            <a:r>
              <a:rPr lang="en-GB" altLang="en-US" sz="3600" b="1">
                <a:cs typeface="Times New Roman" pitchFamily="18" charset="0"/>
              </a:rPr>
              <a:t>Principals of Risk Management</a:t>
            </a:r>
            <a:endParaRPr lang="en-GB" altLang="en-US" sz="3600" b="1" u="sng">
              <a:cs typeface="Times New Roman" pitchFamily="18" charset="0"/>
            </a:endParaRPr>
          </a:p>
        </p:txBody>
      </p:sp>
      <p:sp>
        <p:nvSpPr>
          <p:cNvPr id="4099" name="Rectangle 3"/>
          <p:cNvSpPr>
            <a:spLocks noGrp="1" noChangeArrowheads="1"/>
          </p:cNvSpPr>
          <p:nvPr>
            <p:ph idx="4294967295"/>
          </p:nvPr>
        </p:nvSpPr>
        <p:spPr>
          <a:xfrm>
            <a:off x="457200" y="1600200"/>
            <a:ext cx="8229600" cy="4525963"/>
          </a:xfrm>
        </p:spPr>
        <p:txBody>
          <a:bodyPr/>
          <a:lstStyle/>
          <a:p>
            <a:pPr algn="ctr">
              <a:buFontTx/>
              <a:buNone/>
            </a:pPr>
            <a:r>
              <a:rPr lang="en-GB" altLang="en-US" sz="2800">
                <a:cs typeface="Times New Roman" pitchFamily="18" charset="0"/>
              </a:rPr>
              <a:t>Risk management can be defined as:</a:t>
            </a:r>
          </a:p>
          <a:p>
            <a:pPr algn="ctr">
              <a:buFontTx/>
              <a:buNone/>
            </a:pPr>
            <a:endParaRPr lang="en-GB" altLang="en-US" sz="2800" i="1">
              <a:cs typeface="Times New Roman" pitchFamily="18" charset="0"/>
            </a:endParaRPr>
          </a:p>
          <a:p>
            <a:pPr algn="ctr">
              <a:buFontTx/>
              <a:buNone/>
            </a:pPr>
            <a:r>
              <a:rPr lang="en-GB" altLang="en-US" sz="2800" i="1">
                <a:cs typeface="Times New Roman" pitchFamily="18" charset="0"/>
              </a:rPr>
              <a:t>The eradication or minimisation of the adverse affects of risks to which an organisation is exposed.</a:t>
            </a:r>
          </a:p>
        </p:txBody>
      </p:sp>
      <p:sp>
        <p:nvSpPr>
          <p:cNvPr id="4100" name="Text Box 4"/>
          <p:cNvSpPr txBox="1">
            <a:spLocks noChangeArrowheads="1"/>
          </p:cNvSpPr>
          <p:nvPr/>
        </p:nvSpPr>
        <p:spPr bwMode="auto">
          <a:xfrm>
            <a:off x="2498725" y="61372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GB" altLang="en-US" sz="3600" b="1"/>
              <a:t>Stages in Risk Management</a:t>
            </a:r>
          </a:p>
        </p:txBody>
      </p:sp>
      <p:sp>
        <p:nvSpPr>
          <p:cNvPr id="61443" name="Rectangle 3"/>
          <p:cNvSpPr>
            <a:spLocks noChangeArrowheads="1"/>
          </p:cNvSpPr>
          <p:nvPr/>
        </p:nvSpPr>
        <p:spPr bwMode="auto">
          <a:xfrm>
            <a:off x="762000" y="2347913"/>
            <a:ext cx="78486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92100" indent="-292100">
              <a:defRPr sz="2400">
                <a:solidFill>
                  <a:schemeClr val="tx1"/>
                </a:solidFill>
                <a:latin typeface="Times New Roman" pitchFamily="18" charset="0"/>
              </a:defRPr>
            </a:lvl1pPr>
            <a:lvl2pPr marL="482600">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fontAlgn="base">
              <a:spcBef>
                <a:spcPct val="0"/>
              </a:spcBef>
              <a:spcAft>
                <a:spcPct val="0"/>
              </a:spcAft>
              <a:defRPr sz="2400">
                <a:solidFill>
                  <a:schemeClr val="tx1"/>
                </a:solidFill>
                <a:latin typeface="Times New Roman" pitchFamily="18" charset="0"/>
              </a:defRPr>
            </a:lvl6pPr>
            <a:lvl7pPr fontAlgn="base">
              <a:spcBef>
                <a:spcPct val="0"/>
              </a:spcBef>
              <a:spcAft>
                <a:spcPct val="0"/>
              </a:spcAft>
              <a:defRPr sz="2400">
                <a:solidFill>
                  <a:schemeClr val="tx1"/>
                </a:solidFill>
                <a:latin typeface="Times New Roman" pitchFamily="18" charset="0"/>
              </a:defRPr>
            </a:lvl7pPr>
            <a:lvl8pPr fontAlgn="base">
              <a:spcBef>
                <a:spcPct val="0"/>
              </a:spcBef>
              <a:spcAft>
                <a:spcPct val="0"/>
              </a:spcAft>
              <a:defRPr sz="2400">
                <a:solidFill>
                  <a:schemeClr val="tx1"/>
                </a:solidFill>
                <a:latin typeface="Times New Roman" pitchFamily="18" charset="0"/>
              </a:defRPr>
            </a:lvl8pPr>
            <a:lvl9pPr fontAlgn="base">
              <a:spcBef>
                <a:spcPct val="0"/>
              </a:spcBef>
              <a:spcAft>
                <a:spcPct val="0"/>
              </a:spcAft>
              <a:defRPr sz="2400">
                <a:solidFill>
                  <a:schemeClr val="tx1"/>
                </a:solidFill>
                <a:latin typeface="Times New Roman" pitchFamily="18" charset="0"/>
              </a:defRPr>
            </a:lvl9pPr>
          </a:lstStyle>
          <a:p>
            <a:pPr>
              <a:spcBef>
                <a:spcPct val="50000"/>
              </a:spcBef>
              <a:buFontTx/>
              <a:buChar char="•"/>
            </a:pPr>
            <a:r>
              <a:rPr lang="en-GB" altLang="en-US" sz="3600">
                <a:solidFill>
                  <a:srgbClr val="FFFF99"/>
                </a:solidFill>
                <a:latin typeface="Arial" charset="0"/>
                <a:cs typeface="Times New Roman" pitchFamily="18" charset="0"/>
              </a:rPr>
              <a:t>Identifying the hazards.</a:t>
            </a:r>
          </a:p>
          <a:p>
            <a:pPr>
              <a:spcBef>
                <a:spcPct val="50000"/>
              </a:spcBef>
              <a:buFontTx/>
              <a:buChar char="•"/>
            </a:pPr>
            <a:r>
              <a:rPr lang="en-GB" altLang="en-US" sz="3600">
                <a:solidFill>
                  <a:srgbClr val="FFFF99"/>
                </a:solidFill>
                <a:latin typeface="Arial" charset="0"/>
                <a:cs typeface="Times New Roman" pitchFamily="18" charset="0"/>
              </a:rPr>
              <a:t>Evaluating the associated risks.</a:t>
            </a:r>
          </a:p>
          <a:p>
            <a:pPr>
              <a:spcBef>
                <a:spcPct val="50000"/>
              </a:spcBef>
              <a:buFontTx/>
              <a:buChar char="•"/>
            </a:pPr>
            <a:r>
              <a:rPr lang="en-GB" altLang="en-US" sz="3600">
                <a:solidFill>
                  <a:srgbClr val="FFFF99"/>
                </a:solidFill>
                <a:latin typeface="Arial" charset="0"/>
                <a:cs typeface="Times New Roman" pitchFamily="18" charset="0"/>
              </a:rPr>
              <a:t>Controlling the risks.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4294967295"/>
          </p:nvPr>
        </p:nvSpPr>
        <p:spPr>
          <a:xfrm>
            <a:off x="685800" y="609600"/>
            <a:ext cx="7772400" cy="5486400"/>
          </a:xfrm>
        </p:spPr>
        <p:txBody>
          <a:bodyPr/>
          <a:lstStyle/>
          <a:p>
            <a:pPr>
              <a:lnSpc>
                <a:spcPct val="90000"/>
              </a:lnSpc>
              <a:buFontTx/>
              <a:buNone/>
            </a:pPr>
            <a:r>
              <a:rPr lang="en-GB" altLang="en-US" sz="2800">
                <a:cs typeface="Times New Roman" pitchFamily="18" charset="0"/>
              </a:rPr>
              <a:t>	Regulation 3(1) of the ‘Management of Health and Safety at Work Regulations 1992 states:-</a:t>
            </a:r>
          </a:p>
          <a:p>
            <a:pPr>
              <a:lnSpc>
                <a:spcPct val="90000"/>
              </a:lnSpc>
              <a:buFontTx/>
              <a:buNone/>
            </a:pPr>
            <a:endParaRPr lang="en-GB" altLang="en-US" sz="2800">
              <a:cs typeface="Times New Roman" pitchFamily="18" charset="0"/>
            </a:endParaRPr>
          </a:p>
          <a:p>
            <a:pPr>
              <a:lnSpc>
                <a:spcPct val="90000"/>
              </a:lnSpc>
            </a:pPr>
            <a:r>
              <a:rPr lang="en-GB" altLang="en-US" sz="2400" i="1">
                <a:cs typeface="Times New Roman" pitchFamily="18" charset="0"/>
              </a:rPr>
              <a:t>‘Every Employer shall make a suitable and efficient assessment of:-</a:t>
            </a:r>
          </a:p>
          <a:p>
            <a:pPr>
              <a:lnSpc>
                <a:spcPct val="90000"/>
              </a:lnSpc>
              <a:buFontTx/>
              <a:buNone/>
            </a:pPr>
            <a:r>
              <a:rPr lang="en-GB" altLang="en-US" sz="2400" i="1">
                <a:cs typeface="Times New Roman" pitchFamily="18" charset="0"/>
              </a:rPr>
              <a:t>		</a:t>
            </a:r>
            <a:r>
              <a:rPr lang="en-GB" altLang="en-US" sz="2000" i="1">
                <a:cs typeface="Times New Roman" pitchFamily="18" charset="0"/>
              </a:rPr>
              <a:t>a) The risks to the health and safety of his employees to which they are exposed whilst they are at work.</a:t>
            </a:r>
          </a:p>
          <a:p>
            <a:pPr>
              <a:lnSpc>
                <a:spcPct val="90000"/>
              </a:lnSpc>
              <a:buFontTx/>
              <a:buNone/>
            </a:pPr>
            <a:r>
              <a:rPr lang="en-GB" altLang="en-US" sz="2000" i="1">
                <a:cs typeface="Times New Roman" pitchFamily="18" charset="0"/>
              </a:rPr>
              <a:t>		b) The risks to the health and safety of persons not in his employment arising out of or in connection with the conduct by him or his undertaking;</a:t>
            </a:r>
          </a:p>
          <a:p>
            <a:pPr>
              <a:lnSpc>
                <a:spcPct val="90000"/>
              </a:lnSpc>
            </a:pPr>
            <a:r>
              <a:rPr lang="en-GB" altLang="en-US" sz="2400" i="1">
                <a:cs typeface="Times New Roman" pitchFamily="18" charset="0"/>
              </a:rPr>
              <a:t>For the purpose of identifying the measures he needs to take to comply with the requirements and prohibitions imposed on him by or under the relevant statutory provisions.’</a:t>
            </a:r>
            <a:endParaRPr lang="en-GB" altLang="en-US"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4294967295"/>
          </p:nvPr>
        </p:nvSpPr>
        <p:spPr>
          <a:xfrm>
            <a:off x="685800" y="1447800"/>
            <a:ext cx="7772400" cy="4648200"/>
          </a:xfrm>
        </p:spPr>
        <p:txBody>
          <a:bodyPr/>
          <a:lstStyle/>
          <a:p>
            <a:pPr marL="0" indent="0" algn="ctr">
              <a:buFontTx/>
              <a:buNone/>
            </a:pPr>
            <a:endParaRPr lang="en-GB" altLang="en-US" b="1" i="1" dirty="0">
              <a:cs typeface="Times New Roman" pitchFamily="18" charset="0"/>
            </a:endParaRPr>
          </a:p>
          <a:p>
            <a:pPr marL="0" indent="0" algn="ctr">
              <a:buFontTx/>
              <a:buNone/>
            </a:pPr>
            <a:r>
              <a:rPr lang="en-GB" altLang="en-US" sz="2800" b="1" i="1" dirty="0">
                <a:solidFill>
                  <a:schemeClr val="tx1"/>
                </a:solidFill>
                <a:cs typeface="Times New Roman" pitchFamily="18" charset="0"/>
              </a:rPr>
              <a:t>Hazard :</a:t>
            </a:r>
            <a:r>
              <a:rPr lang="en-GB" altLang="en-US" sz="2800" b="1" i="1" dirty="0">
                <a:cs typeface="Times New Roman" pitchFamily="18" charset="0"/>
              </a:rPr>
              <a:t> </a:t>
            </a:r>
          </a:p>
          <a:p>
            <a:pPr marL="0" indent="0" algn="ctr">
              <a:buFontTx/>
              <a:buNone/>
            </a:pPr>
            <a:endParaRPr lang="en-GB" altLang="en-US" sz="2800" b="1" i="1" dirty="0">
              <a:cs typeface="Times New Roman" pitchFamily="18" charset="0"/>
            </a:endParaRPr>
          </a:p>
          <a:p>
            <a:pPr marL="0" indent="0">
              <a:buFontTx/>
              <a:buNone/>
            </a:pPr>
            <a:r>
              <a:rPr lang="en-GB" altLang="en-US" i="1" dirty="0">
                <a:cs typeface="Times New Roman" pitchFamily="18" charset="0"/>
              </a:rPr>
              <a:t>The potential to cause harm. Harm including ill health and injury, damage to property, plant, products or the environment, production losses or increased liabilities.</a:t>
            </a:r>
          </a:p>
          <a:p>
            <a:pPr marL="0" indent="0">
              <a:buFontTx/>
              <a:buNone/>
            </a:pPr>
            <a:endParaRPr lang="en-GB" altLang="en-US"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4294967295"/>
          </p:nvPr>
        </p:nvSpPr>
        <p:spPr>
          <a:xfrm>
            <a:off x="685800" y="685800"/>
            <a:ext cx="7772400" cy="4191000"/>
          </a:xfrm>
        </p:spPr>
        <p:txBody>
          <a:bodyPr/>
          <a:lstStyle/>
          <a:p>
            <a:pPr marL="0" indent="0" algn="ctr">
              <a:lnSpc>
                <a:spcPct val="90000"/>
              </a:lnSpc>
              <a:buFontTx/>
              <a:buNone/>
            </a:pPr>
            <a:r>
              <a:rPr lang="en-GB" altLang="en-US" b="1" i="1" dirty="0">
                <a:cs typeface="Times New Roman" pitchFamily="18" charset="0"/>
              </a:rPr>
              <a:t>	</a:t>
            </a:r>
          </a:p>
          <a:p>
            <a:pPr marL="0" indent="0" algn="ctr">
              <a:lnSpc>
                <a:spcPct val="90000"/>
              </a:lnSpc>
              <a:buFontTx/>
              <a:buNone/>
            </a:pPr>
            <a:r>
              <a:rPr lang="en-GB" altLang="en-US" b="1" i="1" dirty="0">
                <a:solidFill>
                  <a:schemeClr val="tx1"/>
                </a:solidFill>
                <a:cs typeface="Times New Roman" pitchFamily="18" charset="0"/>
              </a:rPr>
              <a:t>Risk:</a:t>
            </a:r>
            <a:r>
              <a:rPr lang="en-GB" altLang="en-US" b="1" i="1" dirty="0">
                <a:cs typeface="Times New Roman" pitchFamily="18" charset="0"/>
              </a:rPr>
              <a:t> </a:t>
            </a:r>
          </a:p>
          <a:p>
            <a:pPr marL="0" indent="0" algn="ctr">
              <a:lnSpc>
                <a:spcPct val="90000"/>
              </a:lnSpc>
              <a:buFontTx/>
              <a:buNone/>
            </a:pPr>
            <a:endParaRPr lang="en-GB" altLang="en-US" b="1" i="1" dirty="0">
              <a:cs typeface="Times New Roman" pitchFamily="18" charset="0"/>
            </a:endParaRPr>
          </a:p>
          <a:p>
            <a:pPr marL="0" indent="0">
              <a:lnSpc>
                <a:spcPct val="90000"/>
              </a:lnSpc>
              <a:buFontTx/>
              <a:buNone/>
            </a:pPr>
            <a:r>
              <a:rPr lang="en-GB" altLang="en-US" i="1" dirty="0">
                <a:cs typeface="Times New Roman" pitchFamily="18" charset="0"/>
              </a:rPr>
              <a:t>The likelihood that a specified undesired event will occur due to the realisation of a hazard by, or during work activities or by the products and services created by work activities</a:t>
            </a:r>
            <a:r>
              <a:rPr lang="en-GB" altLang="en-US" dirty="0">
                <a:cs typeface="Times New Roman" pitchFamily="18" charset="0"/>
              </a:rPr>
              <a:t>.</a:t>
            </a:r>
            <a:endParaRPr lang="en-GB" altLang="en-US" i="1" dirty="0">
              <a:cs typeface="Times New Roman" pitchFamily="18" charset="0"/>
            </a:endParaRPr>
          </a:p>
          <a:p>
            <a:pPr marL="0" indent="0">
              <a:lnSpc>
                <a:spcPct val="90000"/>
              </a:lnSpc>
              <a:buFontTx/>
              <a:buNone/>
            </a:pPr>
            <a:endParaRPr lang="en-GB" altLang="en-US" dirty="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381000"/>
            <a:ext cx="7772400" cy="838200"/>
          </a:xfrm>
        </p:spPr>
        <p:txBody>
          <a:bodyPr/>
          <a:lstStyle/>
          <a:p>
            <a:r>
              <a:rPr lang="en-GB" altLang="en-US" sz="3600" b="1">
                <a:cs typeface="Times New Roman" pitchFamily="18" charset="0"/>
              </a:rPr>
              <a:t>Major Hazards</a:t>
            </a:r>
            <a:endParaRPr lang="en-GB" altLang="en-US" b="1">
              <a:cs typeface="Times New Roman" pitchFamily="18" charset="0"/>
            </a:endParaRPr>
          </a:p>
        </p:txBody>
      </p:sp>
      <p:sp>
        <p:nvSpPr>
          <p:cNvPr id="8195" name="Rectangle 3"/>
          <p:cNvSpPr>
            <a:spLocks noGrp="1" noChangeArrowheads="1"/>
          </p:cNvSpPr>
          <p:nvPr>
            <p:ph idx="4294967295"/>
          </p:nvPr>
        </p:nvSpPr>
        <p:spPr>
          <a:xfrm>
            <a:off x="685800" y="1371600"/>
            <a:ext cx="7772400" cy="3810000"/>
          </a:xfrm>
        </p:spPr>
        <p:txBody>
          <a:bodyPr/>
          <a:lstStyle/>
          <a:p>
            <a:r>
              <a:rPr lang="en-GB" altLang="en-US" sz="2800" dirty="0">
                <a:cs typeface="Times New Roman" pitchFamily="18" charset="0"/>
              </a:rPr>
              <a:t>Major hazards associated with complex chemical or nuclear plants, may ‘</a:t>
            </a:r>
            <a:r>
              <a:rPr lang="en-GB" altLang="en-US" sz="2800" i="1" dirty="0">
                <a:cs typeface="Times New Roman" pitchFamily="18" charset="0"/>
              </a:rPr>
              <a:t>warrant the need of such techniques as </a:t>
            </a:r>
            <a:r>
              <a:rPr lang="en-GB" altLang="en-US" sz="2800" i="1" dirty="0">
                <a:solidFill>
                  <a:srgbClr val="FF0000"/>
                </a:solidFill>
                <a:cs typeface="Times New Roman" pitchFamily="18" charset="0"/>
              </a:rPr>
              <a:t>Quantitative Risk Assessment</a:t>
            </a:r>
            <a:r>
              <a:rPr lang="en-GB" altLang="en-US" sz="2800" dirty="0">
                <a:cs typeface="Times New Roman" pitchFamily="18" charset="0"/>
              </a:rPr>
              <a:t>’. </a:t>
            </a:r>
          </a:p>
          <a:p>
            <a:r>
              <a:rPr lang="en-GB" altLang="en-US" sz="2800" dirty="0">
                <a:cs typeface="Times New Roman" pitchFamily="18" charset="0"/>
              </a:rPr>
              <a:t>In Quantitative Risk Assessment </a:t>
            </a:r>
            <a:r>
              <a:rPr lang="en-GB" altLang="en-US" sz="2800" b="1" dirty="0">
                <a:solidFill>
                  <a:schemeClr val="tx1"/>
                </a:solidFill>
                <a:cs typeface="Times New Roman" pitchFamily="18" charset="0"/>
              </a:rPr>
              <a:t>(QRA)</a:t>
            </a:r>
            <a:r>
              <a:rPr lang="en-GB" altLang="en-US" sz="2800" dirty="0">
                <a:cs typeface="Times New Roman" pitchFamily="18" charset="0"/>
              </a:rPr>
              <a:t> a numerical estimate is made of the probability that a defined harm will result from the occurrence of a particular event. </a:t>
            </a:r>
          </a:p>
          <a:p>
            <a:endParaRPr lang="en-GB" altLang="en-US" sz="2800" dirty="0"/>
          </a:p>
        </p:txBody>
      </p:sp>
      <p:graphicFrame>
        <p:nvGraphicFramePr>
          <p:cNvPr id="8196" name="Object 4"/>
          <p:cNvGraphicFramePr>
            <a:graphicFrameLocks noChangeAspect="1"/>
          </p:cNvGraphicFramePr>
          <p:nvPr/>
        </p:nvGraphicFramePr>
        <p:xfrm>
          <a:off x="6172200" y="4495800"/>
          <a:ext cx="1666875" cy="2073275"/>
        </p:xfrm>
        <a:graphic>
          <a:graphicData uri="http://schemas.openxmlformats.org/presentationml/2006/ole">
            <mc:AlternateContent xmlns:mc="http://schemas.openxmlformats.org/markup-compatibility/2006">
              <mc:Choice xmlns:v="urn:schemas-microsoft-com:vml" Requires="v">
                <p:oleObj spid="_x0000_s8210" name="CorelDRAW" r:id="rId3" imgW="2230560" imgH="2774520" progId="CorelDRAW.Graphic.9">
                  <p:embed/>
                </p:oleObj>
              </mc:Choice>
              <mc:Fallback>
                <p:oleObj name="CorelDRAW" r:id="rId3" imgW="2230560" imgH="2774520" progId="CorelDRAW.Graphic.9">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200" y="4495800"/>
                        <a:ext cx="1666875"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197" name="Object 5"/>
          <p:cNvGraphicFramePr>
            <a:graphicFrameLocks noChangeAspect="1"/>
          </p:cNvGraphicFramePr>
          <p:nvPr/>
        </p:nvGraphicFramePr>
        <p:xfrm>
          <a:off x="1828800" y="4953000"/>
          <a:ext cx="1600200" cy="1574800"/>
        </p:xfrm>
        <a:graphic>
          <a:graphicData uri="http://schemas.openxmlformats.org/presentationml/2006/ole">
            <mc:AlternateContent xmlns:mc="http://schemas.openxmlformats.org/markup-compatibility/2006">
              <mc:Choice xmlns:v="urn:schemas-microsoft-com:vml" Requires="v">
                <p:oleObj spid="_x0000_s8211" name="CorelDRAW" r:id="rId5" imgW="2507400" imgH="2466000" progId="CorelDRAW.Graphic.9">
                  <p:embed/>
                </p:oleObj>
              </mc:Choice>
              <mc:Fallback>
                <p:oleObj name="CorelDRAW" r:id="rId5" imgW="2507400" imgH="2466000" progId="CorelDRAW.Graphic.9">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8800" y="4953000"/>
                        <a:ext cx="1600200" cy="157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685800" y="762000"/>
            <a:ext cx="7315200"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485775" indent="-295275">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fontAlgn="base">
              <a:spcBef>
                <a:spcPct val="0"/>
              </a:spcBef>
              <a:spcAft>
                <a:spcPct val="0"/>
              </a:spcAft>
              <a:defRPr sz="2400">
                <a:solidFill>
                  <a:schemeClr val="tx1"/>
                </a:solidFill>
                <a:latin typeface="Times New Roman" pitchFamily="18" charset="0"/>
              </a:defRPr>
            </a:lvl6pPr>
            <a:lvl7pPr fontAlgn="base">
              <a:spcBef>
                <a:spcPct val="0"/>
              </a:spcBef>
              <a:spcAft>
                <a:spcPct val="0"/>
              </a:spcAft>
              <a:defRPr sz="2400">
                <a:solidFill>
                  <a:schemeClr val="tx1"/>
                </a:solidFill>
                <a:latin typeface="Times New Roman" pitchFamily="18" charset="0"/>
              </a:defRPr>
            </a:lvl7pPr>
            <a:lvl8pPr fontAlgn="base">
              <a:spcBef>
                <a:spcPct val="0"/>
              </a:spcBef>
              <a:spcAft>
                <a:spcPct val="0"/>
              </a:spcAft>
              <a:defRPr sz="2400">
                <a:solidFill>
                  <a:schemeClr val="tx1"/>
                </a:solidFill>
                <a:latin typeface="Times New Roman" pitchFamily="18" charset="0"/>
              </a:defRPr>
            </a:lvl8pPr>
            <a:lvl9pPr fontAlgn="base">
              <a:spcBef>
                <a:spcPct val="0"/>
              </a:spcBef>
              <a:spcAft>
                <a:spcPct val="0"/>
              </a:spcAft>
              <a:defRPr sz="2400">
                <a:solidFill>
                  <a:schemeClr val="tx1"/>
                </a:solidFill>
                <a:latin typeface="Times New Roman" pitchFamily="18" charset="0"/>
              </a:defRPr>
            </a:lvl9pPr>
          </a:lstStyle>
          <a:p>
            <a:pPr algn="ctr">
              <a:spcBef>
                <a:spcPct val="50000"/>
              </a:spcBef>
            </a:pPr>
            <a:r>
              <a:rPr lang="en-GB" altLang="en-US" sz="3200" i="1" dirty="0">
                <a:solidFill>
                  <a:srgbClr val="FFFF99"/>
                </a:solidFill>
                <a:latin typeface="Arial" charset="0"/>
                <a:cs typeface="Times New Roman" pitchFamily="18" charset="0"/>
              </a:rPr>
              <a:t>Major Hazards:</a:t>
            </a:r>
          </a:p>
          <a:p>
            <a:pPr algn="ctr">
              <a:spcBef>
                <a:spcPct val="50000"/>
              </a:spcBef>
            </a:pPr>
            <a:r>
              <a:rPr lang="en-GB" altLang="en-US" sz="3200" i="1" dirty="0">
                <a:solidFill>
                  <a:srgbClr val="FF0000"/>
                </a:solidFill>
                <a:latin typeface="Arial" charset="0"/>
                <a:cs typeface="Times New Roman" pitchFamily="18" charset="0"/>
              </a:rPr>
              <a:t>Quantitative risk assessment</a:t>
            </a:r>
          </a:p>
          <a:p>
            <a:pPr algn="ctr">
              <a:spcBef>
                <a:spcPct val="50000"/>
              </a:spcBef>
            </a:pPr>
            <a:endParaRPr lang="en-GB" altLang="en-US" sz="3200" i="1" dirty="0">
              <a:solidFill>
                <a:srgbClr val="FFFF99"/>
              </a:solidFill>
              <a:latin typeface="Arial" charset="0"/>
              <a:cs typeface="Times New Roman" pitchFamily="18" charset="0"/>
            </a:endParaRPr>
          </a:p>
          <a:p>
            <a:pPr lvl="1">
              <a:spcBef>
                <a:spcPct val="50000"/>
              </a:spcBef>
              <a:buFontTx/>
              <a:buChar char="•"/>
            </a:pPr>
            <a:r>
              <a:rPr lang="en-GB" altLang="en-US" sz="2800" dirty="0">
                <a:solidFill>
                  <a:srgbClr val="FFFF99"/>
                </a:solidFill>
                <a:latin typeface="Arial" charset="0"/>
                <a:cs typeface="Times New Roman" pitchFamily="18" charset="0"/>
              </a:rPr>
              <a:t>Commonly used in the high technology industries </a:t>
            </a:r>
          </a:p>
          <a:p>
            <a:pPr lvl="1">
              <a:spcBef>
                <a:spcPct val="50000"/>
              </a:spcBef>
              <a:buFontTx/>
              <a:buChar char="•"/>
            </a:pPr>
            <a:r>
              <a:rPr lang="en-GB" altLang="en-US" sz="2800" dirty="0">
                <a:solidFill>
                  <a:srgbClr val="FFFF99"/>
                </a:solidFill>
                <a:latin typeface="Arial" charset="0"/>
                <a:cs typeface="Times New Roman" pitchFamily="18" charset="0"/>
              </a:rPr>
              <a:t>QRA tends to deal with the avoidance of low probability events with serious consequences to the plant and the surrounding environment.</a:t>
            </a:r>
            <a:r>
              <a:rPr lang="en-GB" altLang="en-US" sz="3200" dirty="0">
                <a:solidFill>
                  <a:srgbClr val="FFFF99"/>
                </a:solidFill>
                <a:latin typeface="Arial" charset="0"/>
                <a:cs typeface="Times New Roman" pitchFamily="18" charset="0"/>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4294967295"/>
          </p:nvPr>
        </p:nvSpPr>
        <p:spPr>
          <a:xfrm>
            <a:off x="457200" y="1600200"/>
            <a:ext cx="8229600" cy="4525963"/>
          </a:xfrm>
        </p:spPr>
        <p:txBody>
          <a:bodyPr/>
          <a:lstStyle/>
          <a:p>
            <a:pPr marL="0" indent="0" algn="ctr">
              <a:buFontTx/>
              <a:buNone/>
            </a:pPr>
            <a:r>
              <a:rPr lang="en-GB" altLang="en-US" sz="2800" dirty="0">
                <a:cs typeface="Times New Roman" pitchFamily="18" charset="0"/>
              </a:rPr>
              <a:t>Risk assessment can be a</a:t>
            </a:r>
          </a:p>
          <a:p>
            <a:pPr marL="0" indent="0" algn="ctr">
              <a:buFontTx/>
              <a:buNone/>
            </a:pPr>
            <a:r>
              <a:rPr lang="en-GB" altLang="en-US" sz="2800" dirty="0">
                <a:cs typeface="Times New Roman" pitchFamily="18" charset="0"/>
              </a:rPr>
              <a:t> ‘</a:t>
            </a:r>
            <a:r>
              <a:rPr lang="en-GB" altLang="en-US" sz="2800" i="1" dirty="0">
                <a:cs typeface="Times New Roman" pitchFamily="18" charset="0"/>
              </a:rPr>
              <a:t>very straightforward process based on judgement requiring no specialist skills or complicated techniques</a:t>
            </a:r>
            <a:r>
              <a:rPr lang="en-GB" altLang="en-US" sz="2800" dirty="0">
                <a:cs typeface="Times New Roman" pitchFamily="18" charset="0"/>
              </a:rPr>
              <a:t>.’ </a:t>
            </a:r>
          </a:p>
          <a:p>
            <a:pPr marL="0" indent="0">
              <a:buFontTx/>
              <a:buNone/>
            </a:pPr>
            <a:endParaRPr lang="en-GB" altLang="en-US" sz="2800" dirty="0">
              <a:cs typeface="Times New Roman" pitchFamily="18" charset="0"/>
            </a:endParaRPr>
          </a:p>
          <a:p>
            <a:pPr marL="0" indent="0" algn="ctr">
              <a:buFontTx/>
              <a:buNone/>
            </a:pPr>
            <a:r>
              <a:rPr lang="en-GB" altLang="en-US" sz="2800" dirty="0">
                <a:cs typeface="Times New Roman" pitchFamily="18" charset="0"/>
              </a:rPr>
              <a:t>This approach is commonly known as </a:t>
            </a:r>
            <a:r>
              <a:rPr lang="en-GB" altLang="en-US" sz="2800" b="1" dirty="0">
                <a:solidFill>
                  <a:srgbClr val="FF0000"/>
                </a:solidFill>
                <a:cs typeface="Times New Roman" pitchFamily="18" charset="0"/>
              </a:rPr>
              <a:t>qualitative</a:t>
            </a:r>
            <a:r>
              <a:rPr lang="en-GB" altLang="en-US" sz="2800" b="1" dirty="0">
                <a:solidFill>
                  <a:schemeClr val="tx1"/>
                </a:solidFill>
                <a:cs typeface="Times New Roman" pitchFamily="18" charset="0"/>
              </a:rPr>
              <a:t> or </a:t>
            </a:r>
            <a:r>
              <a:rPr lang="en-GB" altLang="en-US" sz="2800" b="1" dirty="0">
                <a:solidFill>
                  <a:srgbClr val="FF0000"/>
                </a:solidFill>
                <a:cs typeface="Times New Roman" pitchFamily="18" charset="0"/>
              </a:rPr>
              <a:t>subjective</a:t>
            </a:r>
            <a:r>
              <a:rPr lang="en-GB" altLang="en-US" sz="2800" b="1" dirty="0">
                <a:solidFill>
                  <a:schemeClr val="tx1"/>
                </a:solidFill>
                <a:cs typeface="Times New Roman" pitchFamily="18" charset="0"/>
              </a:rPr>
              <a:t> risk assessment</a:t>
            </a:r>
            <a:r>
              <a:rPr lang="en-GB" altLang="en-US" sz="2800" b="1" dirty="0">
                <a:cs typeface="Times New Roman" pitchFamily="18" charset="0"/>
              </a:rPr>
              <a:t>.</a:t>
            </a:r>
            <a:endParaRPr lang="en-GB" altLang="en-US" sz="2800" dirty="0">
              <a:cs typeface="Times New Roman" pitchFamily="18" charset="0"/>
            </a:endParaRPr>
          </a:p>
          <a:p>
            <a:pPr marL="0" indent="0">
              <a:buFontTx/>
              <a:buNone/>
            </a:pPr>
            <a:endParaRPr lang="en-GB" altLang="en-US"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09600" y="990600"/>
            <a:ext cx="7772400" cy="762000"/>
          </a:xfrm>
        </p:spPr>
        <p:txBody>
          <a:bodyPr>
            <a:normAutofit fontScale="90000"/>
          </a:bodyPr>
          <a:lstStyle/>
          <a:p>
            <a:r>
              <a:rPr lang="en-GB" altLang="en-US" sz="3600" b="1">
                <a:cs typeface="Times New Roman" pitchFamily="18" charset="0"/>
              </a:rPr>
              <a:t>Assessing the Risks</a:t>
            </a:r>
            <a:br>
              <a:rPr lang="en-GB" altLang="en-US" sz="3600" b="1">
                <a:cs typeface="Times New Roman" pitchFamily="18" charset="0"/>
              </a:rPr>
            </a:br>
            <a:br>
              <a:rPr lang="en-GB" altLang="en-US" sz="3600" b="1">
                <a:cs typeface="Times New Roman" pitchFamily="18" charset="0"/>
              </a:rPr>
            </a:br>
            <a:r>
              <a:rPr lang="en-GB" altLang="en-US" sz="3600" b="1">
                <a:cs typeface="Times New Roman" pitchFamily="18" charset="0"/>
              </a:rPr>
              <a:t> </a:t>
            </a:r>
            <a:r>
              <a:rPr lang="en-GB" altLang="en-US" sz="3200" i="1">
                <a:solidFill>
                  <a:srgbClr val="FFFF99"/>
                </a:solidFill>
                <a:cs typeface="Times New Roman" pitchFamily="18" charset="0"/>
              </a:rPr>
              <a:t>Subjective risk assessment</a:t>
            </a:r>
          </a:p>
        </p:txBody>
      </p:sp>
      <p:sp>
        <p:nvSpPr>
          <p:cNvPr id="11267" name="Rectangle 3"/>
          <p:cNvSpPr>
            <a:spLocks noGrp="1" noChangeArrowheads="1"/>
          </p:cNvSpPr>
          <p:nvPr>
            <p:ph idx="4294967295"/>
          </p:nvPr>
        </p:nvSpPr>
        <p:spPr>
          <a:xfrm>
            <a:off x="609600" y="2819400"/>
            <a:ext cx="7772400" cy="2514600"/>
          </a:xfrm>
        </p:spPr>
        <p:txBody>
          <a:bodyPr/>
          <a:lstStyle/>
          <a:p>
            <a:r>
              <a:rPr lang="en-GB" altLang="en-US" sz="2400">
                <a:cs typeface="Times New Roman" pitchFamily="18" charset="0"/>
              </a:rPr>
              <a:t>Qualitative risk assessment involves making a formal judgement on the consequence and probability using:</a:t>
            </a:r>
          </a:p>
          <a:p>
            <a:pPr algn="just"/>
            <a:endParaRPr lang="en-GB" altLang="en-US" sz="2400"/>
          </a:p>
          <a:p>
            <a:pPr algn="ctr">
              <a:buFontTx/>
              <a:buNone/>
            </a:pPr>
            <a:r>
              <a:rPr lang="en-GB" altLang="en-US" sz="2800" i="1">
                <a:cs typeface="Times New Roman" pitchFamily="18" charset="0"/>
              </a:rPr>
              <a:t>Risk = Severity x Likelihood</a:t>
            </a:r>
          </a:p>
          <a:p>
            <a:pPr algn="just">
              <a:buFontTx/>
              <a:buNone/>
            </a:pPr>
            <a:endParaRPr lang="en-GB" altLang="en-US">
              <a:cs typeface="Times New Roman" pitchFamily="18" charset="0"/>
            </a:endParaRPr>
          </a:p>
          <a:p>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09600" y="304800"/>
            <a:ext cx="7772400" cy="762000"/>
          </a:xfrm>
        </p:spPr>
        <p:txBody>
          <a:bodyPr/>
          <a:lstStyle/>
          <a:p>
            <a:r>
              <a:rPr lang="en-GB" altLang="en-US" sz="3600" b="1">
                <a:cs typeface="Times New Roman" pitchFamily="18" charset="0"/>
              </a:rPr>
              <a:t>Assessing the Risks</a:t>
            </a:r>
          </a:p>
        </p:txBody>
      </p:sp>
      <p:sp>
        <p:nvSpPr>
          <p:cNvPr id="12291" name="Rectangle 3"/>
          <p:cNvSpPr>
            <a:spLocks noGrp="1" noChangeArrowheads="1"/>
          </p:cNvSpPr>
          <p:nvPr>
            <p:ph idx="4294967295"/>
          </p:nvPr>
        </p:nvSpPr>
        <p:spPr>
          <a:xfrm>
            <a:off x="685800" y="1371600"/>
            <a:ext cx="7772400" cy="4724400"/>
          </a:xfrm>
        </p:spPr>
        <p:txBody>
          <a:bodyPr/>
          <a:lstStyle/>
          <a:p>
            <a:pPr algn="just">
              <a:buFontTx/>
              <a:buNone/>
            </a:pPr>
            <a:r>
              <a:rPr lang="en-GB" altLang="en-US" sz="2400" dirty="0">
                <a:cs typeface="Times New Roman" pitchFamily="18" charset="0"/>
              </a:rPr>
              <a:t>The likely effect of a hazard may for example be rated:</a:t>
            </a:r>
          </a:p>
          <a:p>
            <a:pPr algn="just">
              <a:buFontTx/>
              <a:buNone/>
            </a:pPr>
            <a:endParaRPr lang="en-GB" altLang="en-US" sz="2400" dirty="0">
              <a:cs typeface="Times New Roman" pitchFamily="18" charset="0"/>
            </a:endParaRPr>
          </a:p>
          <a:p>
            <a:pPr algn="ctr">
              <a:buFontTx/>
              <a:buNone/>
            </a:pPr>
            <a:r>
              <a:rPr lang="en-GB" altLang="en-US" sz="2000" b="1" dirty="0">
                <a:solidFill>
                  <a:schemeClr val="tx1"/>
                </a:solidFill>
                <a:cs typeface="Times New Roman" pitchFamily="18" charset="0"/>
              </a:rPr>
              <a:t>1.   Major</a:t>
            </a:r>
            <a:endParaRPr lang="en-GB" altLang="en-US" sz="2000" dirty="0">
              <a:solidFill>
                <a:schemeClr val="tx1"/>
              </a:solidFill>
              <a:cs typeface="Times New Roman" pitchFamily="18" charset="0"/>
            </a:endParaRPr>
          </a:p>
          <a:p>
            <a:pPr algn="ctr">
              <a:buFontTx/>
              <a:buNone/>
            </a:pPr>
            <a:r>
              <a:rPr lang="en-GB" altLang="en-US" sz="2000" dirty="0">
                <a:cs typeface="Times New Roman" pitchFamily="18" charset="0"/>
              </a:rPr>
              <a:t>Death or major injury or illness causing long term disability</a:t>
            </a:r>
          </a:p>
          <a:p>
            <a:pPr algn="ctr">
              <a:buFontTx/>
              <a:buNone/>
            </a:pPr>
            <a:r>
              <a:rPr lang="en-GB" altLang="en-US" sz="2000" dirty="0">
                <a:cs typeface="Times New Roman" pitchFamily="18" charset="0"/>
              </a:rPr>
              <a:t> </a:t>
            </a:r>
          </a:p>
          <a:p>
            <a:pPr algn="ctr">
              <a:buFontTx/>
              <a:buNone/>
            </a:pPr>
            <a:r>
              <a:rPr lang="en-GB" altLang="en-US" sz="2000" b="1" dirty="0">
                <a:solidFill>
                  <a:schemeClr val="tx1"/>
                </a:solidFill>
                <a:cs typeface="Times New Roman" pitchFamily="18" charset="0"/>
              </a:rPr>
              <a:t>2.   Serious</a:t>
            </a:r>
            <a:endParaRPr lang="en-GB" altLang="en-US" sz="2000" dirty="0">
              <a:solidFill>
                <a:schemeClr val="tx1"/>
              </a:solidFill>
              <a:cs typeface="Times New Roman" pitchFamily="18" charset="0"/>
            </a:endParaRPr>
          </a:p>
          <a:p>
            <a:pPr algn="ctr">
              <a:buFontTx/>
              <a:buNone/>
            </a:pPr>
            <a:r>
              <a:rPr lang="en-GB" altLang="en-US" sz="2000" dirty="0">
                <a:cs typeface="Times New Roman" pitchFamily="18" charset="0"/>
              </a:rPr>
              <a:t>Injuries or illness causing short-term disability</a:t>
            </a:r>
          </a:p>
          <a:p>
            <a:pPr algn="ctr">
              <a:buFontTx/>
              <a:buNone/>
            </a:pPr>
            <a:r>
              <a:rPr lang="en-GB" altLang="en-US" sz="2000" dirty="0">
                <a:cs typeface="Times New Roman" pitchFamily="18" charset="0"/>
              </a:rPr>
              <a:t> </a:t>
            </a:r>
          </a:p>
          <a:p>
            <a:pPr algn="ctr">
              <a:buFontTx/>
              <a:buNone/>
            </a:pPr>
            <a:r>
              <a:rPr lang="en-GB" altLang="en-US" sz="2000" b="1" dirty="0">
                <a:solidFill>
                  <a:schemeClr val="tx1"/>
                </a:solidFill>
                <a:cs typeface="Times New Roman" pitchFamily="18" charset="0"/>
              </a:rPr>
              <a:t>3.   Slight</a:t>
            </a:r>
            <a:endParaRPr lang="en-GB" altLang="en-US" sz="2000" dirty="0">
              <a:solidFill>
                <a:schemeClr val="tx1"/>
              </a:solidFill>
              <a:cs typeface="Times New Roman" pitchFamily="18" charset="0"/>
            </a:endParaRPr>
          </a:p>
          <a:p>
            <a:pPr algn="ctr">
              <a:buFontTx/>
              <a:buNone/>
            </a:pPr>
            <a:r>
              <a:rPr lang="en-GB" altLang="en-US" sz="2000" dirty="0">
                <a:cs typeface="Times New Roman" pitchFamily="18" charset="0"/>
              </a:rPr>
              <a:t>All other injuries or illnesses </a:t>
            </a:r>
          </a:p>
          <a:p>
            <a:endParaRPr lang="en-GB" altLang="en-US"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85800" y="457200"/>
            <a:ext cx="7772400" cy="685800"/>
          </a:xfrm>
        </p:spPr>
        <p:txBody>
          <a:bodyPr/>
          <a:lstStyle/>
          <a:p>
            <a:r>
              <a:rPr lang="en-GB" altLang="en-US" sz="3600" b="1">
                <a:cs typeface="Times New Roman" pitchFamily="18" charset="0"/>
              </a:rPr>
              <a:t>Assessing the Risks</a:t>
            </a:r>
          </a:p>
        </p:txBody>
      </p:sp>
      <p:sp>
        <p:nvSpPr>
          <p:cNvPr id="51203" name="Rectangle 3"/>
          <p:cNvSpPr>
            <a:spLocks noGrp="1" noChangeArrowheads="1"/>
          </p:cNvSpPr>
          <p:nvPr>
            <p:ph idx="4294967295"/>
          </p:nvPr>
        </p:nvSpPr>
        <p:spPr>
          <a:xfrm>
            <a:off x="457200" y="1600200"/>
            <a:ext cx="8229600" cy="4525963"/>
          </a:xfrm>
        </p:spPr>
        <p:txBody>
          <a:bodyPr/>
          <a:lstStyle/>
          <a:p>
            <a:pPr>
              <a:buFontTx/>
              <a:buNone/>
            </a:pPr>
            <a:r>
              <a:rPr lang="en-GB" altLang="en-US" sz="2400">
                <a:cs typeface="Times New Roman" pitchFamily="18" charset="0"/>
              </a:rPr>
              <a:t>The likelihood of harm may be rated</a:t>
            </a:r>
          </a:p>
          <a:p>
            <a:pPr algn="ctr">
              <a:buFontTx/>
              <a:buNone/>
            </a:pPr>
            <a:r>
              <a:rPr lang="en-GB" altLang="en-US" sz="2000">
                <a:cs typeface="Times New Roman" pitchFamily="18" charset="0"/>
              </a:rPr>
              <a:t> </a:t>
            </a:r>
          </a:p>
          <a:p>
            <a:pPr algn="ctr">
              <a:buFontTx/>
              <a:buNone/>
            </a:pPr>
            <a:r>
              <a:rPr lang="en-GB" altLang="en-US" sz="2000" b="1">
                <a:solidFill>
                  <a:schemeClr val="tx1"/>
                </a:solidFill>
                <a:cs typeface="Times New Roman" pitchFamily="18" charset="0"/>
              </a:rPr>
              <a:t>1.   High</a:t>
            </a:r>
            <a:endParaRPr lang="en-GB" altLang="en-US" sz="2000">
              <a:solidFill>
                <a:schemeClr val="tx1"/>
              </a:solidFill>
              <a:cs typeface="Times New Roman" pitchFamily="18" charset="0"/>
            </a:endParaRPr>
          </a:p>
          <a:p>
            <a:pPr algn="ctr">
              <a:buFontTx/>
              <a:buNone/>
            </a:pPr>
            <a:r>
              <a:rPr lang="en-GB" altLang="en-US" sz="2000">
                <a:cs typeface="Times New Roman" pitchFamily="18" charset="0"/>
              </a:rPr>
              <a:t>Where it is certain that harm will occur</a:t>
            </a:r>
          </a:p>
          <a:p>
            <a:pPr algn="ctr">
              <a:buFontTx/>
              <a:buNone/>
            </a:pPr>
            <a:r>
              <a:rPr lang="en-GB" altLang="en-US" sz="2000">
                <a:cs typeface="Times New Roman" pitchFamily="18" charset="0"/>
              </a:rPr>
              <a:t> </a:t>
            </a:r>
          </a:p>
          <a:p>
            <a:pPr algn="ctr">
              <a:buFontTx/>
              <a:buNone/>
            </a:pPr>
            <a:r>
              <a:rPr lang="en-GB" altLang="en-US" sz="2000" b="1">
                <a:solidFill>
                  <a:schemeClr val="tx1"/>
                </a:solidFill>
                <a:cs typeface="Times New Roman" pitchFamily="18" charset="0"/>
              </a:rPr>
              <a:t>2.   Medium</a:t>
            </a:r>
            <a:endParaRPr lang="en-GB" altLang="en-US" sz="2000">
              <a:solidFill>
                <a:schemeClr val="tx1"/>
              </a:solidFill>
              <a:cs typeface="Times New Roman" pitchFamily="18" charset="0"/>
            </a:endParaRPr>
          </a:p>
          <a:p>
            <a:pPr algn="ctr">
              <a:buFontTx/>
              <a:buNone/>
            </a:pPr>
            <a:r>
              <a:rPr lang="en-GB" altLang="en-US" sz="2000">
                <a:cs typeface="Times New Roman" pitchFamily="18" charset="0"/>
              </a:rPr>
              <a:t>Where harm will often occur</a:t>
            </a:r>
          </a:p>
          <a:p>
            <a:pPr algn="ctr">
              <a:buFontTx/>
              <a:buNone/>
            </a:pPr>
            <a:r>
              <a:rPr lang="en-GB" altLang="en-US" sz="2000">
                <a:cs typeface="Times New Roman" pitchFamily="18" charset="0"/>
              </a:rPr>
              <a:t> </a:t>
            </a:r>
          </a:p>
          <a:p>
            <a:pPr algn="ctr">
              <a:buFontTx/>
              <a:buNone/>
            </a:pPr>
            <a:r>
              <a:rPr lang="en-GB" altLang="en-US" sz="2000" b="1">
                <a:solidFill>
                  <a:schemeClr val="tx1"/>
                </a:solidFill>
                <a:cs typeface="Times New Roman" pitchFamily="18" charset="0"/>
              </a:rPr>
              <a:t>3.   Low</a:t>
            </a:r>
            <a:endParaRPr lang="en-GB" altLang="en-US" sz="2000">
              <a:solidFill>
                <a:schemeClr val="tx1"/>
              </a:solidFill>
              <a:cs typeface="Times New Roman" pitchFamily="18" charset="0"/>
            </a:endParaRPr>
          </a:p>
          <a:p>
            <a:pPr algn="ctr">
              <a:buFontTx/>
              <a:buNone/>
            </a:pPr>
            <a:r>
              <a:rPr lang="en-GB" altLang="en-US" sz="2000">
                <a:cs typeface="Times New Roman" pitchFamily="18" charset="0"/>
              </a:rPr>
              <a:t>Where harm will seldom occur</a:t>
            </a:r>
          </a:p>
          <a:p>
            <a:endParaRPr lang="en-GB" altLang="en-US" sz="2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09600" y="381000"/>
            <a:ext cx="7772400" cy="762000"/>
          </a:xfrm>
        </p:spPr>
        <p:txBody>
          <a:bodyPr/>
          <a:lstStyle/>
          <a:p>
            <a:r>
              <a:rPr lang="en-GB" altLang="en-US" sz="3600" b="1">
                <a:cs typeface="Times New Roman" pitchFamily="18" charset="0"/>
              </a:rPr>
              <a:t>Assessing the Risks</a:t>
            </a:r>
          </a:p>
        </p:txBody>
      </p:sp>
      <p:sp>
        <p:nvSpPr>
          <p:cNvPr id="13315" name="Rectangle 3"/>
          <p:cNvSpPr>
            <a:spLocks noGrp="1" noChangeArrowheads="1"/>
          </p:cNvSpPr>
          <p:nvPr>
            <p:ph idx="4294967295"/>
          </p:nvPr>
        </p:nvSpPr>
        <p:spPr>
          <a:xfrm>
            <a:off x="685800" y="1524000"/>
            <a:ext cx="7772400" cy="4572000"/>
          </a:xfrm>
        </p:spPr>
        <p:txBody>
          <a:bodyPr/>
          <a:lstStyle/>
          <a:p>
            <a:pPr algn="ctr">
              <a:lnSpc>
                <a:spcPct val="90000"/>
              </a:lnSpc>
              <a:buFontTx/>
              <a:buNone/>
            </a:pPr>
            <a:r>
              <a:rPr lang="en-GB" altLang="en-US" sz="2800">
                <a:solidFill>
                  <a:schemeClr val="tx1"/>
                </a:solidFill>
                <a:cs typeface="Times New Roman" pitchFamily="18" charset="0"/>
              </a:rPr>
              <a:t>Risk </a:t>
            </a:r>
          </a:p>
          <a:p>
            <a:pPr algn="ctr">
              <a:lnSpc>
                <a:spcPct val="90000"/>
              </a:lnSpc>
              <a:buFontTx/>
              <a:buNone/>
            </a:pPr>
            <a:r>
              <a:rPr lang="en-GB" altLang="en-US" sz="2800">
                <a:solidFill>
                  <a:schemeClr val="tx1"/>
                </a:solidFill>
                <a:cs typeface="Times New Roman" pitchFamily="18" charset="0"/>
              </a:rPr>
              <a:t>=</a:t>
            </a:r>
          </a:p>
          <a:p>
            <a:pPr algn="ctr">
              <a:lnSpc>
                <a:spcPct val="90000"/>
              </a:lnSpc>
              <a:buFontTx/>
              <a:buNone/>
            </a:pPr>
            <a:r>
              <a:rPr lang="en-GB" altLang="en-US" sz="2800">
                <a:solidFill>
                  <a:schemeClr val="tx1"/>
                </a:solidFill>
                <a:cs typeface="Times New Roman" pitchFamily="18" charset="0"/>
              </a:rPr>
              <a:t>Severity of Harm </a:t>
            </a:r>
          </a:p>
          <a:p>
            <a:pPr algn="ctr">
              <a:lnSpc>
                <a:spcPct val="90000"/>
              </a:lnSpc>
              <a:buFontTx/>
              <a:buNone/>
            </a:pPr>
            <a:r>
              <a:rPr lang="en-GB" altLang="en-US" sz="2800">
                <a:solidFill>
                  <a:schemeClr val="tx1"/>
                </a:solidFill>
                <a:cs typeface="Times New Roman" pitchFamily="18" charset="0"/>
              </a:rPr>
              <a:t>x </a:t>
            </a:r>
          </a:p>
          <a:p>
            <a:pPr algn="ctr">
              <a:lnSpc>
                <a:spcPct val="90000"/>
              </a:lnSpc>
              <a:buFontTx/>
              <a:buNone/>
            </a:pPr>
            <a:r>
              <a:rPr lang="en-GB" altLang="en-US" sz="2800">
                <a:solidFill>
                  <a:schemeClr val="tx1"/>
                </a:solidFill>
                <a:cs typeface="Times New Roman" pitchFamily="18" charset="0"/>
              </a:rPr>
              <a:t>Likelihood of occurrence</a:t>
            </a:r>
          </a:p>
          <a:p>
            <a:pPr>
              <a:lnSpc>
                <a:spcPct val="90000"/>
              </a:lnSpc>
            </a:pPr>
            <a:endParaRPr lang="en-GB" altLang="en-US" sz="2000">
              <a:cs typeface="Times New Roman" pitchFamily="18" charset="0"/>
            </a:endParaRPr>
          </a:p>
          <a:p>
            <a:pPr>
              <a:lnSpc>
                <a:spcPct val="90000"/>
              </a:lnSpc>
            </a:pPr>
            <a:r>
              <a:rPr lang="en-GB" altLang="en-US" sz="2000">
                <a:cs typeface="Times New Roman" pitchFamily="18" charset="0"/>
              </a:rPr>
              <a:t>This simple computation gives a risk value of between 1 and 9 enabling a rough and ready comparison of risks.</a:t>
            </a:r>
          </a:p>
          <a:p>
            <a:pPr>
              <a:lnSpc>
                <a:spcPct val="90000"/>
              </a:lnSpc>
            </a:pPr>
            <a:r>
              <a:rPr lang="en-GB" altLang="en-US" sz="2000">
                <a:cs typeface="Times New Roman" pitchFamily="18" charset="0"/>
              </a:rPr>
              <a:t>In this case the lower the number, the greater the risk, and so prioritises the hazards so that control action can be targeted at higher risks.</a:t>
            </a:r>
            <a:endParaRPr lang="en-GB" altLang="en-US" sz="2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304800"/>
            <a:ext cx="7772400" cy="762000"/>
          </a:xfrm>
        </p:spPr>
        <p:txBody>
          <a:bodyPr/>
          <a:lstStyle/>
          <a:p>
            <a:r>
              <a:rPr lang="en-GB" altLang="en-US" sz="3600" b="1">
                <a:cs typeface="Times New Roman" pitchFamily="18" charset="0"/>
              </a:rPr>
              <a:t>Controlling Risk</a:t>
            </a:r>
          </a:p>
        </p:txBody>
      </p:sp>
      <p:sp>
        <p:nvSpPr>
          <p:cNvPr id="14339" name="Rectangle 3"/>
          <p:cNvSpPr>
            <a:spLocks noGrp="1" noChangeArrowheads="1"/>
          </p:cNvSpPr>
          <p:nvPr>
            <p:ph idx="4294967295"/>
          </p:nvPr>
        </p:nvSpPr>
        <p:spPr>
          <a:xfrm>
            <a:off x="685800" y="1524000"/>
            <a:ext cx="7772400" cy="4572000"/>
          </a:xfrm>
        </p:spPr>
        <p:txBody>
          <a:bodyPr/>
          <a:lstStyle/>
          <a:p>
            <a:r>
              <a:rPr lang="en-GB" altLang="en-US" sz="2800" b="1">
                <a:solidFill>
                  <a:schemeClr val="tx1"/>
                </a:solidFill>
                <a:cs typeface="Times New Roman" pitchFamily="18" charset="0"/>
              </a:rPr>
              <a:t>Risk Avoidance</a:t>
            </a:r>
            <a:r>
              <a:rPr lang="en-GB" altLang="en-US">
                <a:cs typeface="Times New Roman" pitchFamily="18" charset="0"/>
              </a:rPr>
              <a:t> – </a:t>
            </a:r>
            <a:r>
              <a:rPr lang="en-GB" altLang="en-US" sz="2800">
                <a:cs typeface="Times New Roman" pitchFamily="18" charset="0"/>
              </a:rPr>
              <a:t>T</a:t>
            </a:r>
            <a:r>
              <a:rPr lang="en-GB" altLang="en-US" sz="2400">
                <a:cs typeface="Times New Roman" pitchFamily="18" charset="0"/>
              </a:rPr>
              <a:t>his strategy involves a conscious decision on the part of the organisation to avoid completely a particular risk by discontinuing the operation producing the risk e.g. the replacing a hazardous chemical by one with less or no risk potential.</a:t>
            </a:r>
          </a:p>
          <a:p>
            <a:r>
              <a:rPr lang="en-GB" altLang="en-US" sz="2800" b="1">
                <a:solidFill>
                  <a:schemeClr val="tx1"/>
                </a:solidFill>
                <a:cs typeface="Times New Roman" pitchFamily="18" charset="0"/>
              </a:rPr>
              <a:t>Risk Retention</a:t>
            </a:r>
            <a:r>
              <a:rPr lang="en-GB" altLang="en-US">
                <a:cs typeface="Times New Roman" pitchFamily="18" charset="0"/>
              </a:rPr>
              <a:t> – </a:t>
            </a:r>
            <a:r>
              <a:rPr lang="en-GB" altLang="en-US" sz="2400">
                <a:cs typeface="Times New Roman" pitchFamily="18" charset="0"/>
              </a:rPr>
              <a:t>The risk is retained in the organisation where any consequent loss is financed by the company.  There are two aspects to consider here, risk retention with knowledge and risk retention without knowledge.</a:t>
            </a:r>
            <a:endParaRPr lang="en-GB" altLang="en-US" sz="2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685800" y="381000"/>
            <a:ext cx="7772400" cy="685800"/>
          </a:xfrm>
        </p:spPr>
        <p:txBody>
          <a:bodyPr/>
          <a:lstStyle/>
          <a:p>
            <a:r>
              <a:rPr lang="en-GB" altLang="en-US" sz="3600" b="1">
                <a:cs typeface="Times New Roman" pitchFamily="18" charset="0"/>
              </a:rPr>
              <a:t>Controlling Risk</a:t>
            </a:r>
          </a:p>
        </p:txBody>
      </p:sp>
      <p:sp>
        <p:nvSpPr>
          <p:cNvPr id="52227" name="Rectangle 3"/>
          <p:cNvSpPr>
            <a:spLocks noGrp="1" noChangeArrowheads="1"/>
          </p:cNvSpPr>
          <p:nvPr>
            <p:ph idx="4294967295"/>
          </p:nvPr>
        </p:nvSpPr>
        <p:spPr>
          <a:xfrm>
            <a:off x="457200" y="1600200"/>
            <a:ext cx="8229600" cy="4525963"/>
          </a:xfrm>
        </p:spPr>
        <p:txBody>
          <a:bodyPr/>
          <a:lstStyle/>
          <a:p>
            <a:r>
              <a:rPr lang="en-GB" altLang="en-US" sz="2800" b="1">
                <a:solidFill>
                  <a:schemeClr val="tx1"/>
                </a:solidFill>
                <a:cs typeface="Times New Roman" pitchFamily="18" charset="0"/>
              </a:rPr>
              <a:t>Risk Transfer</a:t>
            </a:r>
            <a:r>
              <a:rPr lang="en-GB" altLang="en-US">
                <a:cs typeface="Times New Roman" pitchFamily="18" charset="0"/>
              </a:rPr>
              <a:t> – </a:t>
            </a:r>
            <a:r>
              <a:rPr lang="en-GB" altLang="en-US" sz="2400">
                <a:cs typeface="Times New Roman" pitchFamily="18" charset="0"/>
              </a:rPr>
              <a:t>This refers to the legal assignment of the costs of certain potential losses from one party to another. The most common way is by insurance.</a:t>
            </a:r>
          </a:p>
          <a:p>
            <a:r>
              <a:rPr lang="en-GB" altLang="en-US" sz="2800" b="1">
                <a:solidFill>
                  <a:schemeClr val="tx1"/>
                </a:solidFill>
                <a:cs typeface="Times New Roman" pitchFamily="18" charset="0"/>
              </a:rPr>
              <a:t>Risk Reduction</a:t>
            </a:r>
            <a:r>
              <a:rPr lang="en-GB" altLang="en-US">
                <a:cs typeface="Times New Roman" pitchFamily="18" charset="0"/>
              </a:rPr>
              <a:t> – </a:t>
            </a:r>
            <a:r>
              <a:rPr lang="en-GB" altLang="en-US" sz="2400">
                <a:cs typeface="Times New Roman" pitchFamily="18" charset="0"/>
              </a:rPr>
              <a:t>Here the risks are systematically reduced through control measures, according to the hierarchy of risk control described in earlier sections.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304800"/>
            <a:ext cx="7772400" cy="762000"/>
          </a:xfrm>
        </p:spPr>
        <p:txBody>
          <a:bodyPr/>
          <a:lstStyle/>
          <a:p>
            <a:r>
              <a:rPr lang="en-GB" altLang="en-US" sz="3600" b="1">
                <a:cs typeface="Times New Roman" pitchFamily="18" charset="0"/>
              </a:rPr>
              <a:t>ALARP</a:t>
            </a:r>
            <a:endParaRPr lang="en-GB" altLang="en-US" b="1">
              <a:cs typeface="Times New Roman" pitchFamily="18" charset="0"/>
            </a:endParaRPr>
          </a:p>
        </p:txBody>
      </p:sp>
      <p:sp>
        <p:nvSpPr>
          <p:cNvPr id="15363" name="Rectangle 3"/>
          <p:cNvSpPr>
            <a:spLocks noGrp="1" noChangeArrowheads="1"/>
          </p:cNvSpPr>
          <p:nvPr>
            <p:ph idx="4294967295"/>
          </p:nvPr>
        </p:nvSpPr>
        <p:spPr>
          <a:xfrm>
            <a:off x="685800" y="1524000"/>
            <a:ext cx="7772400" cy="4114800"/>
          </a:xfrm>
        </p:spPr>
        <p:txBody>
          <a:bodyPr/>
          <a:lstStyle/>
          <a:p>
            <a:pPr>
              <a:lnSpc>
                <a:spcPct val="90000"/>
              </a:lnSpc>
            </a:pPr>
            <a:r>
              <a:rPr lang="en-GB" altLang="en-US" sz="2800">
                <a:cs typeface="Times New Roman" pitchFamily="18" charset="0"/>
              </a:rPr>
              <a:t>Legislation requires employers to reduce risks to a level that is as low as is reasonably practicable (sometimes abbreviated as ALARP). </a:t>
            </a:r>
          </a:p>
          <a:p>
            <a:pPr>
              <a:lnSpc>
                <a:spcPct val="90000"/>
              </a:lnSpc>
            </a:pPr>
            <a:r>
              <a:rPr lang="en-GB" altLang="en-US" sz="2800">
                <a:cs typeface="Times New Roman" pitchFamily="18" charset="0"/>
              </a:rPr>
              <a:t>To carry out a duty </a:t>
            </a:r>
            <a:r>
              <a:rPr lang="en-GB" altLang="en-US" sz="2800" i="1">
                <a:cs typeface="Times New Roman" pitchFamily="18" charset="0"/>
              </a:rPr>
              <a:t>so far as is reasonably practicable</a:t>
            </a:r>
            <a:r>
              <a:rPr lang="en-GB" altLang="en-US" sz="2800">
                <a:cs typeface="Times New Roman" pitchFamily="18" charset="0"/>
              </a:rPr>
              <a:t> means that the degree of risk in a particular activity or environment can be balanced against the time, trouble, cost and physical difficulty of taking measures to avoid the risk.</a:t>
            </a:r>
          </a:p>
          <a:p>
            <a:pPr>
              <a:lnSpc>
                <a:spcPct val="90000"/>
              </a:lnSpc>
            </a:pPr>
            <a:endParaRPr lang="en-GB" altLang="en-US" sz="28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5800" y="0"/>
            <a:ext cx="7772400" cy="914400"/>
          </a:xfrm>
        </p:spPr>
        <p:txBody>
          <a:bodyPr/>
          <a:lstStyle/>
          <a:p>
            <a:r>
              <a:rPr lang="en-GB" altLang="en-US" sz="3600" b="1">
                <a:cs typeface="Times New Roman" pitchFamily="18" charset="0"/>
              </a:rPr>
              <a:t>Types of Risk Assessment</a:t>
            </a:r>
            <a:endParaRPr lang="en-GB" altLang="en-US" b="1" u="sng">
              <a:cs typeface="Times New Roman" pitchFamily="18" charset="0"/>
            </a:endParaRPr>
          </a:p>
        </p:txBody>
      </p:sp>
      <p:sp>
        <p:nvSpPr>
          <p:cNvPr id="16387" name="Rectangle 3"/>
          <p:cNvSpPr>
            <a:spLocks noGrp="1" noChangeArrowheads="1"/>
          </p:cNvSpPr>
          <p:nvPr>
            <p:ph idx="4294967295"/>
          </p:nvPr>
        </p:nvSpPr>
        <p:spPr>
          <a:xfrm>
            <a:off x="685800" y="1219200"/>
            <a:ext cx="7772400" cy="4876800"/>
          </a:xfrm>
        </p:spPr>
        <p:txBody>
          <a:bodyPr/>
          <a:lstStyle/>
          <a:p>
            <a:pPr>
              <a:buFontTx/>
              <a:buNone/>
            </a:pPr>
            <a:r>
              <a:rPr lang="en-GB" altLang="en-US" sz="2800">
                <a:cs typeface="Times New Roman" pitchFamily="18" charset="0"/>
              </a:rPr>
              <a:t>	</a:t>
            </a:r>
            <a:r>
              <a:rPr lang="en-GB" altLang="en-US" sz="2800" i="1">
                <a:cs typeface="Times New Roman" pitchFamily="18" charset="0"/>
              </a:rPr>
              <a:t>Within Industry, three types of risk assessment can be distinguished:</a:t>
            </a:r>
          </a:p>
          <a:p>
            <a:r>
              <a:rPr lang="en-GB" altLang="en-US" sz="2400">
                <a:cs typeface="Times New Roman" pitchFamily="18" charset="0"/>
              </a:rPr>
              <a:t>Assessments of large scale complex hazard sites, such as those found in the process and nuclear industries. These require QRA’s</a:t>
            </a:r>
          </a:p>
          <a:p>
            <a:r>
              <a:rPr lang="en-GB" altLang="en-US" sz="2400">
                <a:cs typeface="Times New Roman" pitchFamily="18" charset="0"/>
              </a:rPr>
              <a:t>General assessments of the complete range of workplace risks – as required under the Management of Health &amp; Safety at Work Regulations, 1999.</a:t>
            </a:r>
            <a:r>
              <a:rPr lang="en-GB" altLang="en-US" sz="2400" b="1">
                <a:cs typeface="Times New Roman" pitchFamily="18" charset="0"/>
              </a:rPr>
              <a:t> </a:t>
            </a:r>
            <a:endParaRPr lang="en-GB" altLang="en-US" sz="2400">
              <a:cs typeface="Times New Roman" pitchFamily="18" charset="0"/>
            </a:endParaRPr>
          </a:p>
          <a:p>
            <a:r>
              <a:rPr lang="en-GB" altLang="en-US" sz="2400">
                <a:cs typeface="Times New Roman" pitchFamily="18" charset="0"/>
              </a:rPr>
              <a:t>Risk Assessments required under specific legislation – for example for hazardous substances (COSHH Regulations, 1998), Manual Handling (Manual Handling Operations Regulations, 1992). </a:t>
            </a:r>
            <a:endParaRPr lang="en-GB" altLang="en-US" sz="2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09600" y="228600"/>
            <a:ext cx="7772400" cy="1143000"/>
          </a:xfrm>
        </p:spPr>
        <p:txBody>
          <a:bodyPr/>
          <a:lstStyle/>
          <a:p>
            <a:r>
              <a:rPr lang="en-GB" altLang="en-US" sz="3600" b="1">
                <a:cs typeface="Times New Roman" pitchFamily="18" charset="0"/>
              </a:rPr>
              <a:t>Advanced Risk Assessment Techniques</a:t>
            </a:r>
            <a:endParaRPr lang="en-GB" altLang="en-US" sz="3600" b="1" u="sng">
              <a:cs typeface="Times New Roman" pitchFamily="18" charset="0"/>
            </a:endParaRPr>
          </a:p>
        </p:txBody>
      </p:sp>
      <p:sp>
        <p:nvSpPr>
          <p:cNvPr id="17411" name="Rectangle 3"/>
          <p:cNvSpPr>
            <a:spLocks noGrp="1" noChangeArrowheads="1"/>
          </p:cNvSpPr>
          <p:nvPr>
            <p:ph idx="4294967295"/>
          </p:nvPr>
        </p:nvSpPr>
        <p:spPr>
          <a:xfrm>
            <a:off x="457200" y="1600200"/>
            <a:ext cx="8229600" cy="4525963"/>
          </a:xfrm>
        </p:spPr>
        <p:txBody>
          <a:bodyPr/>
          <a:lstStyle/>
          <a:p>
            <a:pPr algn="just">
              <a:buFontTx/>
              <a:buNone/>
            </a:pPr>
            <a:r>
              <a:rPr lang="en-GB" altLang="en-US" b="1">
                <a:solidFill>
                  <a:schemeClr val="tx1"/>
                </a:solidFill>
                <a:cs typeface="Times New Roman" pitchFamily="18" charset="0"/>
              </a:rPr>
              <a:t>	Quantitative Risk Assessment</a:t>
            </a:r>
          </a:p>
          <a:p>
            <a:pPr algn="just">
              <a:buFontTx/>
              <a:buNone/>
            </a:pPr>
            <a:endParaRPr lang="en-GB" altLang="en-US" b="1" u="sng">
              <a:solidFill>
                <a:schemeClr val="tx1"/>
              </a:solidFill>
              <a:cs typeface="Times New Roman" pitchFamily="18" charset="0"/>
            </a:endParaRPr>
          </a:p>
          <a:p>
            <a:pPr algn="just"/>
            <a:r>
              <a:rPr lang="en-GB" altLang="en-US" sz="2400">
                <a:cs typeface="Times New Roman" pitchFamily="18" charset="0"/>
              </a:rPr>
              <a:t>QRA is most commonly used in the process industries to quantify the risks of ‘major hazards’. </a:t>
            </a:r>
          </a:p>
          <a:p>
            <a:pPr algn="just"/>
            <a:r>
              <a:rPr lang="en-GB" altLang="en-US" sz="2400">
                <a:cs typeface="Times New Roman" pitchFamily="18" charset="0"/>
              </a:rPr>
              <a:t>QRA used in the offshore oil and gas industries, the transport of hazardous materials, the protection of the environment, mass transportation (rail) and the nuclear industry.</a:t>
            </a:r>
          </a:p>
          <a:p>
            <a:endParaRPr lang="en-GB" altLang="en-US" sz="2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altLang="en-US" sz="3200" b="1">
                <a:cs typeface="Times New Roman" pitchFamily="18" charset="0"/>
              </a:rPr>
              <a:t>Quantitative Risk Assessment (1)</a:t>
            </a:r>
          </a:p>
        </p:txBody>
      </p:sp>
      <p:sp>
        <p:nvSpPr>
          <p:cNvPr id="18435" name="Rectangle 3"/>
          <p:cNvSpPr>
            <a:spLocks noGrp="1" noChangeArrowheads="1"/>
          </p:cNvSpPr>
          <p:nvPr>
            <p:ph idx="4294967295"/>
          </p:nvPr>
        </p:nvSpPr>
        <p:spPr>
          <a:xfrm>
            <a:off x="457200" y="1600200"/>
            <a:ext cx="8229600" cy="4525963"/>
          </a:xfrm>
        </p:spPr>
        <p:txBody>
          <a:bodyPr/>
          <a:lstStyle/>
          <a:p>
            <a:r>
              <a:rPr lang="en-GB" altLang="en-US" sz="2800" b="1">
                <a:solidFill>
                  <a:schemeClr val="tx1"/>
                </a:solidFill>
                <a:cs typeface="Times New Roman" pitchFamily="18" charset="0"/>
              </a:rPr>
              <a:t>Individual Risk</a:t>
            </a:r>
            <a:r>
              <a:rPr lang="en-GB" altLang="en-US">
                <a:cs typeface="Times New Roman" pitchFamily="18" charset="0"/>
              </a:rPr>
              <a:t> </a:t>
            </a:r>
            <a:r>
              <a:rPr lang="en-GB" altLang="en-US" sz="2400">
                <a:cs typeface="Times New Roman" pitchFamily="18" charset="0"/>
              </a:rPr>
              <a:t>is defined as ‘the frequency at which an individual may be expected to sustain a given level of harm from the realisation of specific hazards’.</a:t>
            </a:r>
            <a:r>
              <a:rPr lang="en-GB" altLang="en-US">
                <a:cs typeface="Times New Roman" pitchFamily="18" charset="0"/>
              </a:rPr>
              <a:t> </a:t>
            </a:r>
          </a:p>
          <a:p>
            <a:endParaRPr lang="en-GB" altLang="en-US">
              <a:cs typeface="Times New Roman" pitchFamily="18" charset="0"/>
            </a:endParaRPr>
          </a:p>
          <a:p>
            <a:r>
              <a:rPr lang="en-GB" altLang="en-US" sz="2800" b="1">
                <a:solidFill>
                  <a:schemeClr val="tx1"/>
                </a:solidFill>
              </a:rPr>
              <a:t>Societal Risk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fontScale="90000"/>
          </a:bodyPr>
          <a:lstStyle/>
          <a:p>
            <a:r>
              <a:rPr lang="en-GB" altLang="en-US" sz="3600" b="1">
                <a:cs typeface="Times New Roman" pitchFamily="18" charset="0"/>
              </a:rPr>
              <a:t>Quantitative Risk Assessment:</a:t>
            </a:r>
            <a:r>
              <a:rPr lang="en-GB" altLang="en-US" b="1">
                <a:cs typeface="Times New Roman" pitchFamily="18" charset="0"/>
              </a:rPr>
              <a:t> </a:t>
            </a:r>
            <a:r>
              <a:rPr lang="en-GB" altLang="en-US" sz="3200" b="1">
                <a:cs typeface="Times New Roman" pitchFamily="18" charset="0"/>
              </a:rPr>
              <a:t>Acceptance Criteria</a:t>
            </a:r>
            <a:endParaRPr lang="en-GB" altLang="en-US" b="1">
              <a:cs typeface="Times New Roman" pitchFamily="18" charset="0"/>
            </a:endParaRPr>
          </a:p>
        </p:txBody>
      </p:sp>
      <p:sp>
        <p:nvSpPr>
          <p:cNvPr id="20483" name="Rectangle 3"/>
          <p:cNvSpPr>
            <a:spLocks noGrp="1" noChangeArrowheads="1"/>
          </p:cNvSpPr>
          <p:nvPr>
            <p:ph idx="4294967295"/>
          </p:nvPr>
        </p:nvSpPr>
        <p:spPr>
          <a:xfrm>
            <a:off x="457200" y="1600200"/>
            <a:ext cx="8229600" cy="4525963"/>
          </a:xfrm>
        </p:spPr>
        <p:txBody>
          <a:bodyPr/>
          <a:lstStyle/>
          <a:p>
            <a:pPr algn="just"/>
            <a:endParaRPr lang="en-GB" altLang="en-US" dirty="0">
              <a:cs typeface="Times New Roman" pitchFamily="18" charset="0"/>
            </a:endParaRPr>
          </a:p>
          <a:p>
            <a:pPr algn="just"/>
            <a:r>
              <a:rPr lang="en-GB" altLang="en-US" sz="2400" dirty="0">
                <a:cs typeface="Times New Roman" pitchFamily="18" charset="0"/>
              </a:rPr>
              <a:t>The HSE state that ‘</a:t>
            </a:r>
            <a:r>
              <a:rPr lang="en-GB" altLang="en-US" sz="2400" i="1" dirty="0">
                <a:cs typeface="Times New Roman" pitchFamily="18" charset="0"/>
              </a:rPr>
              <a:t>broadly, a risk of death of 1 in 1000 is about the most that is ordinarily accepted under modern conditions for workers in the UK and it seems to be the dividing line between what is tolerable and what is intolerable’</a:t>
            </a:r>
            <a:r>
              <a:rPr lang="en-GB" altLang="en-US" sz="2400" dirty="0">
                <a:cs typeface="Times New Roman" pitchFamily="18" charset="0"/>
              </a:rPr>
              <a:t>.</a:t>
            </a:r>
            <a:r>
              <a:rPr lang="en-GB" altLang="en-US" dirty="0">
                <a:cs typeface="Times New Roman" pitchFamily="18" charset="0"/>
              </a:rPr>
              <a:t> </a:t>
            </a:r>
          </a:p>
          <a:p>
            <a:endParaRPr lang="en-GB"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533400"/>
            <a:ext cx="7772400" cy="762000"/>
          </a:xfrm>
        </p:spPr>
        <p:txBody>
          <a:bodyPr/>
          <a:lstStyle/>
          <a:p>
            <a:r>
              <a:rPr lang="en-GB" altLang="en-US" sz="3600" b="1">
                <a:cs typeface="Times New Roman" pitchFamily="18" charset="0"/>
              </a:rPr>
              <a:t>Hazard &amp; Operability Studies</a:t>
            </a:r>
            <a:endParaRPr lang="en-GB" altLang="en-US" b="1" u="sng">
              <a:cs typeface="Times New Roman" pitchFamily="18" charset="0"/>
            </a:endParaRPr>
          </a:p>
        </p:txBody>
      </p:sp>
      <p:sp>
        <p:nvSpPr>
          <p:cNvPr id="23555" name="Rectangle 3"/>
          <p:cNvSpPr>
            <a:spLocks noGrp="1" noChangeArrowheads="1"/>
          </p:cNvSpPr>
          <p:nvPr>
            <p:ph idx="4294967295"/>
          </p:nvPr>
        </p:nvSpPr>
        <p:spPr>
          <a:xfrm>
            <a:off x="533400" y="1524000"/>
            <a:ext cx="7422976" cy="4114800"/>
          </a:xfrm>
        </p:spPr>
        <p:txBody>
          <a:bodyPr/>
          <a:lstStyle/>
          <a:p>
            <a:pPr>
              <a:lnSpc>
                <a:spcPct val="90000"/>
              </a:lnSpc>
            </a:pPr>
            <a:r>
              <a:rPr lang="en-GB" altLang="en-US" sz="3600" dirty="0">
                <a:cs typeface="Times New Roman" pitchFamily="18" charset="0"/>
              </a:rPr>
              <a:t>A HAZOP study is a systematic search for hazards which are defined as deviations within these parameters that may have dangerous consequences. </a:t>
            </a:r>
          </a:p>
          <a:p>
            <a:pPr>
              <a:lnSpc>
                <a:spcPct val="90000"/>
              </a:lnSpc>
            </a:pPr>
            <a:endParaRPr lang="en-GB" altLang="en-US"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85800" y="304800"/>
            <a:ext cx="7772400" cy="914400"/>
          </a:xfrm>
        </p:spPr>
        <p:txBody>
          <a:bodyPr/>
          <a:lstStyle/>
          <a:p>
            <a:r>
              <a:rPr lang="en-GB" altLang="en-US" sz="3600" b="1">
                <a:cs typeface="Times New Roman" pitchFamily="18" charset="0"/>
              </a:rPr>
              <a:t>Hazard &amp; Operability Studies</a:t>
            </a:r>
          </a:p>
        </p:txBody>
      </p:sp>
      <p:sp>
        <p:nvSpPr>
          <p:cNvPr id="24579" name="Rectangle 3"/>
          <p:cNvSpPr>
            <a:spLocks noGrp="1" noChangeArrowheads="1"/>
          </p:cNvSpPr>
          <p:nvPr>
            <p:ph idx="4294967295"/>
          </p:nvPr>
        </p:nvSpPr>
        <p:spPr>
          <a:xfrm>
            <a:off x="914400" y="3733800"/>
            <a:ext cx="7772400" cy="2209800"/>
          </a:xfrm>
        </p:spPr>
        <p:txBody>
          <a:bodyPr/>
          <a:lstStyle/>
          <a:p>
            <a:r>
              <a:rPr lang="en-GB" altLang="en-US" sz="2400">
                <a:cs typeface="Times New Roman" pitchFamily="18" charset="0"/>
              </a:rPr>
              <a:t>HAZOP is a team approach, involving a team of people representing all different functions in a plant. </a:t>
            </a:r>
          </a:p>
          <a:p>
            <a:r>
              <a:rPr lang="en-GB" altLang="en-US" sz="2400">
                <a:cs typeface="Times New Roman" pitchFamily="18" charset="0"/>
              </a:rPr>
              <a:t>They identify all the deviations by ‘brain-storming’ to a set of guide words which are applied to all parts of the system.</a:t>
            </a:r>
          </a:p>
        </p:txBody>
      </p:sp>
      <p:graphicFrame>
        <p:nvGraphicFramePr>
          <p:cNvPr id="24580" name="Object 4"/>
          <p:cNvGraphicFramePr>
            <a:graphicFrameLocks noChangeAspect="1"/>
          </p:cNvGraphicFramePr>
          <p:nvPr/>
        </p:nvGraphicFramePr>
        <p:xfrm>
          <a:off x="2265363" y="1219200"/>
          <a:ext cx="4613275" cy="2433638"/>
        </p:xfrm>
        <a:graphic>
          <a:graphicData uri="http://schemas.openxmlformats.org/presentationml/2006/ole">
            <mc:AlternateContent xmlns:mc="http://schemas.openxmlformats.org/markup-compatibility/2006">
              <mc:Choice xmlns:v="urn:schemas-microsoft-com:vml" Requires="v">
                <p:oleObj spid="_x0000_s24587" name="CorelDRAW" r:id="rId3" imgW="4613040" imgH="2432880" progId="CorelDRAW.Graphic.9">
                  <p:embed/>
                </p:oleObj>
              </mc:Choice>
              <mc:Fallback>
                <p:oleObj name="CorelDRAW" r:id="rId3" imgW="4613040" imgH="2432880" progId="CorelDRAW.Graphic.9">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5363" y="1219200"/>
                        <a:ext cx="4613275" cy="2433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0" name="Rectangle 6"/>
          <p:cNvSpPr>
            <a:spLocks noChangeArrowheads="1"/>
          </p:cNvSpPr>
          <p:nvPr/>
        </p:nvSpPr>
        <p:spPr bwMode="auto">
          <a:xfrm>
            <a:off x="2590800" y="1219200"/>
            <a:ext cx="3810000" cy="5181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6866" name="Rectangle 2"/>
          <p:cNvSpPr>
            <a:spLocks noGrp="1" noChangeArrowheads="1"/>
          </p:cNvSpPr>
          <p:nvPr>
            <p:ph type="title"/>
          </p:nvPr>
        </p:nvSpPr>
        <p:spPr>
          <a:xfrm>
            <a:off x="609600" y="228600"/>
            <a:ext cx="7772400" cy="762000"/>
          </a:xfrm>
        </p:spPr>
        <p:txBody>
          <a:bodyPr>
            <a:normAutofit fontScale="90000"/>
          </a:bodyPr>
          <a:lstStyle/>
          <a:p>
            <a:r>
              <a:rPr lang="en-GB" altLang="en-US" sz="3600" b="1">
                <a:cs typeface="Times New Roman" pitchFamily="18" charset="0"/>
              </a:rPr>
              <a:t>Practical Risk Assessment </a:t>
            </a:r>
            <a:br>
              <a:rPr lang="en-GB" altLang="en-US" sz="3600" b="1">
                <a:cs typeface="Times New Roman" pitchFamily="18" charset="0"/>
              </a:rPr>
            </a:br>
            <a:r>
              <a:rPr lang="en-GB" altLang="en-US" sz="3600" b="1">
                <a:cs typeface="Times New Roman" pitchFamily="18" charset="0"/>
              </a:rPr>
              <a:t>(from BS8800)</a:t>
            </a:r>
          </a:p>
        </p:txBody>
      </p:sp>
      <p:sp>
        <p:nvSpPr>
          <p:cNvPr id="36869" name="Rectangle 5"/>
          <p:cNvSpPr>
            <a:spLocks noChangeArrowheads="1"/>
          </p:cNvSpPr>
          <p:nvPr/>
        </p:nvSpPr>
        <p:spPr bwMode="auto">
          <a:xfrm>
            <a:off x="3309938" y="1390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aphicFrame>
        <p:nvGraphicFramePr>
          <p:cNvPr id="36868" name="Object 4"/>
          <p:cNvGraphicFramePr>
            <a:graphicFrameLocks noChangeAspect="1"/>
          </p:cNvGraphicFramePr>
          <p:nvPr/>
        </p:nvGraphicFramePr>
        <p:xfrm>
          <a:off x="2895600" y="1143000"/>
          <a:ext cx="3243263" cy="5238750"/>
        </p:xfrm>
        <a:graphic>
          <a:graphicData uri="http://schemas.openxmlformats.org/presentationml/2006/ole">
            <mc:AlternateContent xmlns:mc="http://schemas.openxmlformats.org/markup-compatibility/2006">
              <mc:Choice xmlns:v="urn:schemas-microsoft-com:vml" Requires="v">
                <p:oleObj spid="_x0000_s36877" name="Picture" r:id="rId3" imgW="2743200" imgH="4430268" progId="Word.Picture.8">
                  <p:embed/>
                </p:oleObj>
              </mc:Choice>
              <mc:Fallback>
                <p:oleObj name="Picture" r:id="rId3" imgW="2743200" imgH="4430268" progId="Word.Pictur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1143000"/>
                        <a:ext cx="3243263" cy="523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533400"/>
            <a:ext cx="7772400" cy="762000"/>
          </a:xfrm>
        </p:spPr>
        <p:txBody>
          <a:bodyPr/>
          <a:lstStyle/>
          <a:p>
            <a:r>
              <a:rPr lang="en-GB" altLang="en-US" sz="3200" b="1">
                <a:cs typeface="Times New Roman" pitchFamily="18" charset="0"/>
              </a:rPr>
              <a:t>Classify Work Activities</a:t>
            </a:r>
            <a:endParaRPr lang="en-GB" altLang="en-US" b="1" u="sng">
              <a:cs typeface="Times New Roman" pitchFamily="18" charset="0"/>
            </a:endParaRPr>
          </a:p>
        </p:txBody>
      </p:sp>
      <p:sp>
        <p:nvSpPr>
          <p:cNvPr id="37891" name="Rectangle 3"/>
          <p:cNvSpPr>
            <a:spLocks noGrp="1" noChangeArrowheads="1"/>
          </p:cNvSpPr>
          <p:nvPr>
            <p:ph idx="4294967295"/>
          </p:nvPr>
        </p:nvSpPr>
        <p:spPr>
          <a:xfrm>
            <a:off x="762000" y="1524000"/>
            <a:ext cx="7772400" cy="4114800"/>
          </a:xfrm>
        </p:spPr>
        <p:txBody>
          <a:bodyPr/>
          <a:lstStyle/>
          <a:p>
            <a:pPr>
              <a:buFontTx/>
              <a:buNone/>
            </a:pPr>
            <a:r>
              <a:rPr lang="en-GB" altLang="en-US" dirty="0">
                <a:cs typeface="Times New Roman" pitchFamily="18" charset="0"/>
              </a:rPr>
              <a:t>	</a:t>
            </a:r>
            <a:r>
              <a:rPr lang="en-GB" altLang="en-US" sz="2800" dirty="0">
                <a:cs typeface="Times New Roman" pitchFamily="18" charset="0"/>
              </a:rPr>
              <a:t>Possible ways of classifying work activities include:</a:t>
            </a:r>
          </a:p>
          <a:p>
            <a:r>
              <a:rPr lang="en-GB" altLang="en-US" sz="2400" dirty="0">
                <a:cs typeface="Times New Roman" pitchFamily="18" charset="0"/>
              </a:rPr>
              <a:t>Geographical areas within/outside the organisation's premises.</a:t>
            </a:r>
          </a:p>
          <a:p>
            <a:r>
              <a:rPr lang="en-GB" altLang="en-US" sz="2400" dirty="0">
                <a:cs typeface="Times New Roman" pitchFamily="18" charset="0"/>
              </a:rPr>
              <a:t>Stages in the production process, or in the provision of a service.</a:t>
            </a:r>
          </a:p>
          <a:p>
            <a:r>
              <a:rPr lang="en-GB" altLang="en-US" sz="2400" dirty="0">
                <a:cs typeface="Times New Roman" pitchFamily="18" charset="0"/>
              </a:rPr>
              <a:t>Planned and reactive work.</a:t>
            </a:r>
          </a:p>
          <a:p>
            <a:r>
              <a:rPr lang="en-GB" altLang="en-US" sz="2400" dirty="0">
                <a:cs typeface="Times New Roman" pitchFamily="18" charset="0"/>
              </a:rPr>
              <a:t>Defined tasks (mixing mortar).</a:t>
            </a:r>
            <a:endParaRPr lang="en-GB" altLang="en-US" sz="2400" dirty="0"/>
          </a:p>
        </p:txBody>
      </p:sp>
      <p:sp>
        <p:nvSpPr>
          <p:cNvPr id="37892" name="Text Box 4"/>
          <p:cNvSpPr txBox="1">
            <a:spLocks noChangeArrowheads="1"/>
          </p:cNvSpPr>
          <p:nvPr/>
        </p:nvSpPr>
        <p:spPr bwMode="auto">
          <a:xfrm>
            <a:off x="5715000" y="5257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609600" y="228600"/>
            <a:ext cx="7772400" cy="762000"/>
          </a:xfrm>
        </p:spPr>
        <p:txBody>
          <a:bodyPr/>
          <a:lstStyle/>
          <a:p>
            <a:r>
              <a:rPr lang="en-GB" altLang="en-US" sz="3200" b="1">
                <a:cs typeface="Times New Roman" pitchFamily="18" charset="0"/>
              </a:rPr>
              <a:t>Identify Hazards</a:t>
            </a:r>
            <a:endParaRPr lang="en-GB" altLang="en-US" b="1" u="sng">
              <a:cs typeface="Times New Roman" pitchFamily="18" charset="0"/>
            </a:endParaRPr>
          </a:p>
        </p:txBody>
      </p:sp>
      <p:sp>
        <p:nvSpPr>
          <p:cNvPr id="38915" name="Rectangle 3"/>
          <p:cNvSpPr>
            <a:spLocks noGrp="1" noChangeArrowheads="1"/>
          </p:cNvSpPr>
          <p:nvPr>
            <p:ph idx="4294967295"/>
          </p:nvPr>
        </p:nvSpPr>
        <p:spPr>
          <a:xfrm>
            <a:off x="685800" y="1371600"/>
            <a:ext cx="7772400" cy="4724400"/>
          </a:xfrm>
        </p:spPr>
        <p:txBody>
          <a:bodyPr/>
          <a:lstStyle/>
          <a:p>
            <a:pPr algn="just">
              <a:buFontTx/>
              <a:buNone/>
            </a:pPr>
            <a:r>
              <a:rPr lang="en-GB" altLang="en-US" sz="2800" b="1" i="1" dirty="0">
                <a:solidFill>
                  <a:schemeClr val="tx1"/>
                </a:solidFill>
                <a:cs typeface="Times New Roman" pitchFamily="18" charset="0"/>
              </a:rPr>
              <a:t>Broad categories of hazard</a:t>
            </a:r>
            <a:endParaRPr lang="en-GB" altLang="en-US" sz="2800" b="1" dirty="0">
              <a:solidFill>
                <a:schemeClr val="tx1"/>
              </a:solidFill>
              <a:cs typeface="Times New Roman" pitchFamily="18" charset="0"/>
            </a:endParaRPr>
          </a:p>
          <a:p>
            <a:pPr>
              <a:buFontTx/>
              <a:buNone/>
            </a:pPr>
            <a:r>
              <a:rPr lang="en-GB" altLang="en-US" sz="2800" dirty="0">
                <a:cs typeface="Times New Roman" pitchFamily="18" charset="0"/>
              </a:rPr>
              <a:t>	To help with the process of identifying hazards it is useful to categorise hazards in different ways, for example by topic, e.g.:</a:t>
            </a:r>
          </a:p>
          <a:p>
            <a:r>
              <a:rPr lang="en-GB" altLang="en-US" sz="2400" dirty="0">
                <a:cs typeface="Times New Roman" pitchFamily="18" charset="0"/>
              </a:rPr>
              <a:t>Noise.</a:t>
            </a:r>
          </a:p>
          <a:p>
            <a:r>
              <a:rPr lang="en-GB" altLang="en-US" sz="2400" dirty="0">
                <a:cs typeface="Times New Roman" pitchFamily="18" charset="0"/>
              </a:rPr>
              <a:t>Electrical.</a:t>
            </a:r>
          </a:p>
          <a:p>
            <a:r>
              <a:rPr lang="en-GB" altLang="en-US" sz="2400" dirty="0">
                <a:cs typeface="Times New Roman" pitchFamily="18" charset="0"/>
              </a:rPr>
              <a:t>Manual handling.</a:t>
            </a:r>
          </a:p>
          <a:p>
            <a:r>
              <a:rPr lang="en-GB" altLang="en-US" sz="2400" dirty="0">
                <a:cs typeface="Times New Roman" pitchFamily="18" charset="0"/>
              </a:rPr>
              <a:t>Substances.</a:t>
            </a:r>
          </a:p>
          <a:p>
            <a:r>
              <a:rPr lang="en-GB" altLang="en-US" sz="2400" dirty="0">
                <a:cs typeface="Times New Roman" pitchFamily="18" charset="0"/>
              </a:rPr>
              <a:t>Fire and explosion.</a:t>
            </a:r>
            <a:endParaRPr lang="en-GB" altLang="en-US"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idx="4294967295"/>
          </p:nvPr>
        </p:nvSpPr>
        <p:spPr>
          <a:xfrm>
            <a:off x="685800" y="533400"/>
            <a:ext cx="7772400" cy="5562600"/>
          </a:xfrm>
        </p:spPr>
        <p:txBody>
          <a:bodyPr/>
          <a:lstStyle/>
          <a:p>
            <a:pPr algn="just">
              <a:lnSpc>
                <a:spcPct val="90000"/>
              </a:lnSpc>
              <a:buFontTx/>
              <a:buNone/>
            </a:pPr>
            <a:r>
              <a:rPr lang="en-GB" altLang="en-US" b="1" i="1">
                <a:solidFill>
                  <a:schemeClr val="tx1"/>
                </a:solidFill>
                <a:cs typeface="Times New Roman" pitchFamily="18" charset="0"/>
              </a:rPr>
              <a:t>Hazards prompt-list</a:t>
            </a:r>
            <a:endParaRPr lang="en-GB" altLang="en-US" b="1">
              <a:solidFill>
                <a:schemeClr val="tx1"/>
              </a:solidFill>
              <a:cs typeface="Times New Roman" pitchFamily="18" charset="0"/>
            </a:endParaRPr>
          </a:p>
          <a:p>
            <a:pPr>
              <a:lnSpc>
                <a:spcPct val="90000"/>
              </a:lnSpc>
              <a:buFontTx/>
              <a:buNone/>
            </a:pPr>
            <a:endParaRPr lang="en-GB" altLang="en-US" sz="2800" i="1">
              <a:solidFill>
                <a:schemeClr val="tx1"/>
              </a:solidFill>
              <a:cs typeface="Times New Roman" pitchFamily="18" charset="0"/>
            </a:endParaRPr>
          </a:p>
          <a:p>
            <a:pPr>
              <a:lnSpc>
                <a:spcPct val="90000"/>
              </a:lnSpc>
              <a:buFontTx/>
              <a:buNone/>
            </a:pPr>
            <a:r>
              <a:rPr lang="en-GB" altLang="en-US" sz="2800" i="1">
                <a:cs typeface="Times New Roman" pitchFamily="18" charset="0"/>
              </a:rPr>
              <a:t>During work activities could the following hazards exist?</a:t>
            </a:r>
          </a:p>
          <a:p>
            <a:pPr>
              <a:lnSpc>
                <a:spcPct val="90000"/>
              </a:lnSpc>
            </a:pPr>
            <a:r>
              <a:rPr lang="en-GB" altLang="en-US" sz="2400" i="1">
                <a:cs typeface="Times New Roman" pitchFamily="18" charset="0"/>
              </a:rPr>
              <a:t>Slips/falls on the level.</a:t>
            </a:r>
          </a:p>
          <a:p>
            <a:pPr>
              <a:lnSpc>
                <a:spcPct val="90000"/>
              </a:lnSpc>
            </a:pPr>
            <a:r>
              <a:rPr lang="en-GB" altLang="en-US" sz="2400" i="1">
                <a:cs typeface="Times New Roman" pitchFamily="18" charset="0"/>
              </a:rPr>
              <a:t>Falls of persons form heights.</a:t>
            </a:r>
          </a:p>
          <a:p>
            <a:pPr>
              <a:lnSpc>
                <a:spcPct val="90000"/>
              </a:lnSpc>
            </a:pPr>
            <a:r>
              <a:rPr lang="en-GB" altLang="en-US" sz="2400" i="1">
                <a:cs typeface="Times New Roman" pitchFamily="18" charset="0"/>
              </a:rPr>
              <a:t>Falls of tools, materials, etc., from heights.</a:t>
            </a:r>
          </a:p>
          <a:p>
            <a:pPr>
              <a:lnSpc>
                <a:spcPct val="90000"/>
              </a:lnSpc>
            </a:pPr>
            <a:r>
              <a:rPr lang="en-GB" altLang="en-US" sz="2400" i="1">
                <a:cs typeface="Times New Roman" pitchFamily="18" charset="0"/>
              </a:rPr>
              <a:t>Inadequate headroom.</a:t>
            </a:r>
          </a:p>
          <a:p>
            <a:pPr>
              <a:lnSpc>
                <a:spcPct val="90000"/>
              </a:lnSpc>
            </a:pPr>
            <a:r>
              <a:rPr lang="en-GB" altLang="en-US" sz="2400" i="1">
                <a:cs typeface="Times New Roman" pitchFamily="18" charset="0"/>
              </a:rPr>
              <a:t>Hazards associated with manual lifting/handling of tools, materials, etc..</a:t>
            </a:r>
          </a:p>
          <a:p>
            <a:pPr>
              <a:lnSpc>
                <a:spcPct val="90000"/>
              </a:lnSpc>
            </a:pPr>
            <a:r>
              <a:rPr lang="en-GB" altLang="en-US" sz="2400" i="1">
                <a:cs typeface="Times New Roman" pitchFamily="18" charset="0"/>
              </a:rPr>
              <a:t>Hazards from plant and machinery associated with assembly, commissioning, operation, maintenance, modification, repair and dismantling.</a:t>
            </a:r>
            <a:endParaRPr lang="en-GB" altLang="en-US" sz="2400"/>
          </a:p>
        </p:txBody>
      </p:sp>
      <p:sp>
        <p:nvSpPr>
          <p:cNvPr id="39940"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idx="4294967295"/>
          </p:nvPr>
        </p:nvSpPr>
        <p:spPr>
          <a:xfrm>
            <a:off x="685800" y="609600"/>
            <a:ext cx="7772400" cy="5486400"/>
          </a:xfrm>
        </p:spPr>
        <p:txBody>
          <a:bodyPr>
            <a:normAutofit lnSpcReduction="10000"/>
          </a:bodyPr>
          <a:lstStyle/>
          <a:p>
            <a:pPr>
              <a:lnSpc>
                <a:spcPct val="90000"/>
              </a:lnSpc>
              <a:buFontTx/>
              <a:buNone/>
            </a:pPr>
            <a:r>
              <a:rPr lang="en-GB" altLang="en-US" b="1" i="1">
                <a:solidFill>
                  <a:schemeClr val="tx1"/>
                </a:solidFill>
                <a:cs typeface="Times New Roman" pitchFamily="18" charset="0"/>
              </a:rPr>
              <a:t>Hazards prompt-list</a:t>
            </a:r>
          </a:p>
          <a:p>
            <a:pPr>
              <a:lnSpc>
                <a:spcPct val="90000"/>
              </a:lnSpc>
              <a:buFontTx/>
              <a:buNone/>
            </a:pPr>
            <a:endParaRPr lang="en-GB" altLang="en-US">
              <a:solidFill>
                <a:schemeClr val="tx1"/>
              </a:solidFill>
              <a:cs typeface="Times New Roman" pitchFamily="18" charset="0"/>
            </a:endParaRPr>
          </a:p>
          <a:p>
            <a:pPr>
              <a:lnSpc>
                <a:spcPct val="90000"/>
              </a:lnSpc>
            </a:pPr>
            <a:r>
              <a:rPr lang="en-GB" altLang="en-US" sz="2400" i="1">
                <a:cs typeface="Times New Roman" pitchFamily="18" charset="0"/>
              </a:rPr>
              <a:t>Vehicle hazards, covering both site transport, and travel by road.</a:t>
            </a:r>
          </a:p>
          <a:p>
            <a:pPr>
              <a:lnSpc>
                <a:spcPct val="90000"/>
              </a:lnSpc>
            </a:pPr>
            <a:r>
              <a:rPr lang="en-GB" altLang="en-US" sz="2400" i="1">
                <a:cs typeface="Times New Roman" pitchFamily="18" charset="0"/>
              </a:rPr>
              <a:t>Fire and explosion.</a:t>
            </a:r>
          </a:p>
          <a:p>
            <a:pPr>
              <a:lnSpc>
                <a:spcPct val="90000"/>
              </a:lnSpc>
            </a:pPr>
            <a:r>
              <a:rPr lang="en-GB" altLang="en-US" sz="2400" i="1">
                <a:cs typeface="Times New Roman" pitchFamily="18" charset="0"/>
              </a:rPr>
              <a:t>Violence to staff.</a:t>
            </a:r>
          </a:p>
          <a:p>
            <a:pPr>
              <a:lnSpc>
                <a:spcPct val="90000"/>
              </a:lnSpc>
            </a:pPr>
            <a:r>
              <a:rPr lang="en-GB" altLang="en-US" sz="2400" i="1">
                <a:cs typeface="Times New Roman" pitchFamily="18" charset="0"/>
              </a:rPr>
              <a:t>Substances that may be inhaled.</a:t>
            </a:r>
          </a:p>
          <a:p>
            <a:pPr>
              <a:lnSpc>
                <a:spcPct val="90000"/>
              </a:lnSpc>
            </a:pPr>
            <a:r>
              <a:rPr lang="en-GB" altLang="en-US" sz="2400" i="1">
                <a:cs typeface="Times New Roman" pitchFamily="18" charset="0"/>
              </a:rPr>
              <a:t>Substances or agents that may damage the eye.</a:t>
            </a:r>
          </a:p>
          <a:p>
            <a:pPr>
              <a:lnSpc>
                <a:spcPct val="90000"/>
              </a:lnSpc>
            </a:pPr>
            <a:r>
              <a:rPr lang="en-GB" altLang="en-US" sz="2400" i="1">
                <a:cs typeface="Times New Roman" pitchFamily="18" charset="0"/>
              </a:rPr>
              <a:t>Substances that may cause harm by coming into contact with, or being absorbed through, the skin.</a:t>
            </a:r>
          </a:p>
          <a:p>
            <a:pPr>
              <a:lnSpc>
                <a:spcPct val="90000"/>
              </a:lnSpc>
            </a:pPr>
            <a:r>
              <a:rPr lang="en-GB" altLang="en-US" sz="2400" i="1">
                <a:cs typeface="Times New Roman" pitchFamily="18" charset="0"/>
              </a:rPr>
              <a:t>Substances that may cause harm by being ingested (i.e., entering the body via the mouth).</a:t>
            </a:r>
          </a:p>
          <a:p>
            <a:pPr>
              <a:lnSpc>
                <a:spcPct val="90000"/>
              </a:lnSpc>
            </a:pPr>
            <a:r>
              <a:rPr lang="en-GB" altLang="en-US" sz="2400" i="1">
                <a:cs typeface="Times New Roman" pitchFamily="18" charset="0"/>
              </a:rPr>
              <a:t>Harmful energies (e.g., electricity, radiation, noise, vibration).</a:t>
            </a:r>
          </a:p>
        </p:txBody>
      </p:sp>
      <p:sp>
        <p:nvSpPr>
          <p:cNvPr id="55300"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idx="4294967295"/>
          </p:nvPr>
        </p:nvSpPr>
        <p:spPr>
          <a:xfrm>
            <a:off x="685800" y="457200"/>
            <a:ext cx="7772400" cy="5638800"/>
          </a:xfrm>
        </p:spPr>
        <p:txBody>
          <a:bodyPr/>
          <a:lstStyle/>
          <a:p>
            <a:pPr>
              <a:buFontTx/>
              <a:buNone/>
            </a:pPr>
            <a:r>
              <a:rPr lang="en-GB" altLang="en-US" b="1" i="1">
                <a:solidFill>
                  <a:schemeClr val="tx1"/>
                </a:solidFill>
                <a:cs typeface="Times New Roman" pitchFamily="18" charset="0"/>
              </a:rPr>
              <a:t>Hazards prompt-list</a:t>
            </a:r>
            <a:endParaRPr lang="en-GB" altLang="en-US">
              <a:solidFill>
                <a:schemeClr val="tx1"/>
              </a:solidFill>
              <a:latin typeface="Symbol" pitchFamily="18" charset="2"/>
              <a:cs typeface="Times New Roman" pitchFamily="18" charset="0"/>
            </a:endParaRPr>
          </a:p>
          <a:p>
            <a:pPr>
              <a:buFontTx/>
              <a:buNone/>
            </a:pPr>
            <a:endParaRPr lang="en-GB" altLang="en-US">
              <a:solidFill>
                <a:schemeClr val="tx1"/>
              </a:solidFill>
              <a:latin typeface="Symbol" pitchFamily="18" charset="2"/>
              <a:cs typeface="Times New Roman" pitchFamily="18" charset="0"/>
            </a:endParaRPr>
          </a:p>
          <a:p>
            <a:r>
              <a:rPr lang="en-GB" altLang="en-US" sz="2400" i="1">
                <a:cs typeface="Times New Roman" pitchFamily="18" charset="0"/>
              </a:rPr>
              <a:t>Work-related upper limb disorders resulting from frequently repeated tasks.</a:t>
            </a:r>
          </a:p>
          <a:p>
            <a:r>
              <a:rPr lang="en-GB" altLang="en-US" sz="2400" i="1">
                <a:cs typeface="Times New Roman" pitchFamily="18" charset="0"/>
              </a:rPr>
              <a:t>Inadequate thermal environment, e.g. too hot.</a:t>
            </a:r>
          </a:p>
          <a:p>
            <a:r>
              <a:rPr lang="en-GB" altLang="en-US" sz="2400" i="1">
                <a:cs typeface="Times New Roman" pitchFamily="18" charset="0"/>
              </a:rPr>
              <a:t>Lighting levels.</a:t>
            </a:r>
          </a:p>
          <a:p>
            <a:r>
              <a:rPr lang="en-GB" altLang="en-US" sz="2400" i="1">
                <a:cs typeface="Times New Roman" pitchFamily="18" charset="0"/>
              </a:rPr>
              <a:t>Slippery, uneven ground/surfaces.</a:t>
            </a:r>
          </a:p>
          <a:p>
            <a:r>
              <a:rPr lang="en-GB" altLang="en-US" sz="2400" i="1">
                <a:cs typeface="Times New Roman" pitchFamily="18" charset="0"/>
              </a:rPr>
              <a:t>Inadequate guard rails or hand rails on stairs.</a:t>
            </a:r>
          </a:p>
          <a:p>
            <a:r>
              <a:rPr lang="en-GB" altLang="en-US" sz="2400" i="1">
                <a:cs typeface="Times New Roman" pitchFamily="18" charset="0"/>
              </a:rPr>
              <a:t>Contractors' activities.</a:t>
            </a:r>
          </a:p>
          <a:p>
            <a:endParaRPr lang="en-GB" altLang="en-US" sz="2400"/>
          </a:p>
          <a:p>
            <a:endParaRPr lang="en-GB" altLang="en-US"/>
          </a:p>
        </p:txBody>
      </p:sp>
      <p:sp>
        <p:nvSpPr>
          <p:cNvPr id="56324"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85800" y="609600"/>
            <a:ext cx="7772400" cy="838200"/>
          </a:xfrm>
        </p:spPr>
        <p:txBody>
          <a:bodyPr/>
          <a:lstStyle/>
          <a:p>
            <a:r>
              <a:rPr lang="en-GB" altLang="en-US" sz="3600" b="1">
                <a:cs typeface="Times New Roman" pitchFamily="18" charset="0"/>
              </a:rPr>
              <a:t>Determine risk</a:t>
            </a:r>
            <a:endParaRPr lang="en-GB" altLang="en-US" b="1" u="sng">
              <a:cs typeface="Times New Roman" pitchFamily="18" charset="0"/>
            </a:endParaRPr>
          </a:p>
        </p:txBody>
      </p:sp>
      <p:sp>
        <p:nvSpPr>
          <p:cNvPr id="40963" name="Rectangle 3"/>
          <p:cNvSpPr>
            <a:spLocks noGrp="1" noChangeArrowheads="1"/>
          </p:cNvSpPr>
          <p:nvPr>
            <p:ph idx="4294967295"/>
          </p:nvPr>
        </p:nvSpPr>
        <p:spPr>
          <a:xfrm>
            <a:off x="457200" y="1600200"/>
            <a:ext cx="8229600" cy="4525963"/>
          </a:xfrm>
        </p:spPr>
        <p:txBody>
          <a:bodyPr/>
          <a:lstStyle/>
          <a:p>
            <a:pPr algn="ctr">
              <a:buFontTx/>
              <a:buNone/>
            </a:pPr>
            <a:r>
              <a:rPr lang="en-GB" altLang="en-US" sz="2400">
                <a:cs typeface="Times New Roman" pitchFamily="18" charset="0"/>
              </a:rPr>
              <a:t>	</a:t>
            </a:r>
            <a:r>
              <a:rPr lang="en-GB" altLang="en-US" sz="2800">
                <a:cs typeface="Times New Roman" pitchFamily="18" charset="0"/>
              </a:rPr>
              <a:t>The risk from the hazard should be determined by estimating the potential severity of harm and the likelihood that harm will occur.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4294967295"/>
          </p:nvPr>
        </p:nvSpPr>
        <p:spPr>
          <a:xfrm>
            <a:off x="685800" y="685800"/>
            <a:ext cx="7772400" cy="5410200"/>
          </a:xfrm>
        </p:spPr>
        <p:txBody>
          <a:bodyPr/>
          <a:lstStyle/>
          <a:p>
            <a:pPr algn="just">
              <a:buFontTx/>
              <a:buNone/>
            </a:pPr>
            <a:r>
              <a:rPr lang="en-GB" altLang="en-US" b="1" i="1">
                <a:solidFill>
                  <a:schemeClr val="tx1"/>
                </a:solidFill>
                <a:cs typeface="Times New Roman" pitchFamily="18" charset="0"/>
              </a:rPr>
              <a:t>Severity of harm</a:t>
            </a:r>
          </a:p>
          <a:p>
            <a:pPr>
              <a:buFontTx/>
              <a:buNone/>
            </a:pPr>
            <a:r>
              <a:rPr lang="en-GB" altLang="en-US" sz="2800">
                <a:cs typeface="Times New Roman" pitchFamily="18" charset="0"/>
              </a:rPr>
              <a:t>	Information obtained about work activities is a vital input to risk assessment.  When seeking to establish potential severity of harm, the following should also be considered:</a:t>
            </a:r>
          </a:p>
          <a:p>
            <a:r>
              <a:rPr lang="en-GB" altLang="en-US" sz="2400">
                <a:cs typeface="Times New Roman" pitchFamily="18" charset="0"/>
              </a:rPr>
              <a:t>Part(s) of the body likely to be affected;</a:t>
            </a:r>
          </a:p>
          <a:p>
            <a:r>
              <a:rPr lang="en-GB" altLang="en-US" sz="2400">
                <a:cs typeface="Times New Roman" pitchFamily="18" charset="0"/>
              </a:rPr>
              <a:t>Nature of the harm, ranging from slightly to extremely harmful:</a:t>
            </a:r>
          </a:p>
          <a:p>
            <a:pPr lvl="1"/>
            <a:r>
              <a:rPr lang="en-GB" altLang="en-US" sz="2000">
                <a:cs typeface="Times New Roman" pitchFamily="18" charset="0"/>
              </a:rPr>
              <a:t>1)</a:t>
            </a:r>
            <a:r>
              <a:rPr lang="en-GB" altLang="en-US" sz="2400">
                <a:cs typeface="Times New Roman" pitchFamily="18" charset="0"/>
              </a:rPr>
              <a:t>  </a:t>
            </a:r>
            <a:r>
              <a:rPr lang="en-GB" altLang="en-US" sz="2000">
                <a:cs typeface="Times New Roman" pitchFamily="18" charset="0"/>
              </a:rPr>
              <a:t>Slightly harmful, e.g.:</a:t>
            </a:r>
            <a:r>
              <a:rPr lang="en-GB" altLang="en-US" sz="2400">
                <a:cs typeface="Times New Roman" pitchFamily="18" charset="0"/>
              </a:rPr>
              <a:t> </a:t>
            </a:r>
          </a:p>
          <a:p>
            <a:pPr lvl="2"/>
            <a:r>
              <a:rPr lang="en-GB" altLang="en-US" sz="2000">
                <a:cs typeface="Times New Roman" pitchFamily="18" charset="0"/>
              </a:rPr>
              <a:t>Superficial injuries; minor cuts and bruises; eye irritation from dust.</a:t>
            </a:r>
          </a:p>
          <a:p>
            <a:pPr lvl="2"/>
            <a:r>
              <a:rPr lang="en-GB" altLang="en-US" sz="2000">
                <a:cs typeface="Times New Roman" pitchFamily="18" charset="0"/>
              </a:rPr>
              <a:t>Nuisance and irritation (e.g. headaches); ill-health leading to temporary  discomfort.</a:t>
            </a:r>
            <a:endParaRPr lang="en-GB" altLang="en-US" sz="2000"/>
          </a:p>
        </p:txBody>
      </p:sp>
      <p:sp>
        <p:nvSpPr>
          <p:cNvPr id="41988"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lgn="l"/>
            <a:r>
              <a:rPr lang="en-GB" altLang="en-US" sz="3200" b="1" i="1">
                <a:cs typeface="Times New Roman" pitchFamily="18" charset="0"/>
              </a:rPr>
              <a:t>Severity of harm</a:t>
            </a:r>
          </a:p>
        </p:txBody>
      </p:sp>
      <p:sp>
        <p:nvSpPr>
          <p:cNvPr id="57347" name="Rectangle 3"/>
          <p:cNvSpPr>
            <a:spLocks noGrp="1" noChangeArrowheads="1"/>
          </p:cNvSpPr>
          <p:nvPr>
            <p:ph idx="4294967295"/>
          </p:nvPr>
        </p:nvSpPr>
        <p:spPr>
          <a:xfrm>
            <a:off x="457200" y="1600200"/>
            <a:ext cx="8229600" cy="4525963"/>
          </a:xfrm>
        </p:spPr>
        <p:txBody>
          <a:bodyPr/>
          <a:lstStyle/>
          <a:p>
            <a:pPr lvl="1"/>
            <a:r>
              <a:rPr lang="en-GB" altLang="en-US" sz="2000">
                <a:cs typeface="Times New Roman" pitchFamily="18" charset="0"/>
              </a:rPr>
              <a:t>2)  Harmful, e.g.</a:t>
            </a:r>
          </a:p>
          <a:p>
            <a:pPr lvl="2"/>
            <a:r>
              <a:rPr lang="en-GB" altLang="en-US" sz="2000">
                <a:cs typeface="Times New Roman" pitchFamily="18" charset="0"/>
              </a:rPr>
              <a:t>Lacerations; burns; concussion; serious sprains; minor fractures.</a:t>
            </a:r>
          </a:p>
          <a:p>
            <a:pPr lvl="2"/>
            <a:r>
              <a:rPr lang="en-GB" altLang="en-US" sz="2000">
                <a:cs typeface="Times New Roman" pitchFamily="18" charset="0"/>
              </a:rPr>
              <a:t>Deafness; dermatitis; asthma; work related upper limb disorders; ill-health leading to permanent minor disability.</a:t>
            </a:r>
          </a:p>
          <a:p>
            <a:pPr lvl="1"/>
            <a:r>
              <a:rPr lang="en-GB" altLang="en-US" sz="2000">
                <a:cs typeface="Times New Roman" pitchFamily="18" charset="0"/>
              </a:rPr>
              <a:t>3)  Extremely harmful, e.g.</a:t>
            </a:r>
          </a:p>
          <a:p>
            <a:pPr lvl="2"/>
            <a:r>
              <a:rPr lang="en-GB" altLang="en-US" sz="2000">
                <a:cs typeface="Times New Roman" pitchFamily="18" charset="0"/>
              </a:rPr>
              <a:t>Amputations; major fractures; poisonings; multiple injuries; fatal injuries.</a:t>
            </a:r>
          </a:p>
          <a:p>
            <a:pPr lvl="2"/>
            <a:r>
              <a:rPr lang="en-GB" altLang="en-US" sz="2000">
                <a:cs typeface="Times New Roman" pitchFamily="18" charset="0"/>
              </a:rPr>
              <a:t>Occupational cancer; other severely life shortening diseases; acute fatal diseases.</a:t>
            </a:r>
            <a:endParaRPr lang="en-GB" altLang="en-US" sz="2000"/>
          </a:p>
        </p:txBody>
      </p:sp>
      <p:sp>
        <p:nvSpPr>
          <p:cNvPr id="57348"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idx="4294967295"/>
          </p:nvPr>
        </p:nvSpPr>
        <p:spPr>
          <a:xfrm>
            <a:off x="685800" y="457200"/>
            <a:ext cx="7772400" cy="5638800"/>
          </a:xfrm>
        </p:spPr>
        <p:txBody>
          <a:bodyPr/>
          <a:lstStyle/>
          <a:p>
            <a:pPr marL="0" indent="0" algn="ctr">
              <a:buFontTx/>
              <a:buNone/>
            </a:pPr>
            <a:r>
              <a:rPr lang="en-GB" altLang="en-US" sz="3600" b="1" i="1">
                <a:solidFill>
                  <a:schemeClr val="tx1"/>
                </a:solidFill>
                <a:cs typeface="Times New Roman" pitchFamily="18" charset="0"/>
              </a:rPr>
              <a:t>Likelihood of harm</a:t>
            </a:r>
            <a:r>
              <a:rPr lang="en-GB" altLang="en-US" b="1" i="1">
                <a:solidFill>
                  <a:schemeClr val="tx1"/>
                </a:solidFill>
                <a:cs typeface="Times New Roman" pitchFamily="18" charset="0"/>
              </a:rPr>
              <a:t> </a:t>
            </a:r>
            <a:endParaRPr lang="en-GB" altLang="en-US" b="1">
              <a:solidFill>
                <a:schemeClr val="tx1"/>
              </a:solidFill>
              <a:cs typeface="Times New Roman" pitchFamily="18" charset="0"/>
            </a:endParaRPr>
          </a:p>
          <a:p>
            <a:pPr marL="0" indent="0">
              <a:buFontTx/>
              <a:buNone/>
            </a:pPr>
            <a:r>
              <a:rPr lang="en-GB" altLang="en-US" sz="1200">
                <a:cs typeface="Times New Roman" pitchFamily="18" charset="0"/>
              </a:rPr>
              <a:t>	</a:t>
            </a:r>
          </a:p>
          <a:p>
            <a:pPr marL="0" indent="0">
              <a:buFontTx/>
              <a:buNone/>
            </a:pPr>
            <a:r>
              <a:rPr lang="en-GB" altLang="en-US" sz="2800">
                <a:cs typeface="Times New Roman" pitchFamily="18" charset="0"/>
              </a:rPr>
              <a:t>When seeking to establish likelihood of harm the adequacy of control measures already implemented and complied with needs to be considered.  </a:t>
            </a:r>
          </a:p>
          <a:p>
            <a:pPr marL="0" indent="0">
              <a:buFontTx/>
              <a:buNone/>
            </a:pPr>
            <a:r>
              <a:rPr lang="en-GB" altLang="en-US" sz="2800">
                <a:cs typeface="Times New Roman" pitchFamily="18" charset="0"/>
              </a:rPr>
              <a:t>Issues considered:</a:t>
            </a:r>
          </a:p>
          <a:p>
            <a:pPr marL="0" indent="0"/>
            <a:r>
              <a:rPr lang="en-GB" altLang="en-US" sz="2000">
                <a:cs typeface="Times New Roman" pitchFamily="18" charset="0"/>
              </a:rPr>
              <a:t>Number of personnel exposed.</a:t>
            </a:r>
          </a:p>
          <a:p>
            <a:pPr marL="0" indent="0"/>
            <a:r>
              <a:rPr lang="en-GB" altLang="en-US" sz="2000">
                <a:cs typeface="Times New Roman" pitchFamily="18" charset="0"/>
              </a:rPr>
              <a:t>Frequency and duration of exposure to the hazard.</a:t>
            </a:r>
          </a:p>
          <a:p>
            <a:pPr marL="0" indent="0"/>
            <a:r>
              <a:rPr lang="en-GB" altLang="en-US" sz="2000">
                <a:cs typeface="Times New Roman" pitchFamily="18" charset="0"/>
              </a:rPr>
              <a:t>Failure of services e.g. electricity and water.</a:t>
            </a:r>
          </a:p>
          <a:p>
            <a:pPr marL="0" indent="0"/>
            <a:r>
              <a:rPr lang="en-GB" altLang="en-US" sz="2000">
                <a:cs typeface="Times New Roman" pitchFamily="18" charset="0"/>
              </a:rPr>
              <a:t>Failure of plant and machinery components and safety devices.</a:t>
            </a:r>
          </a:p>
          <a:p>
            <a:pPr marL="0" indent="0"/>
            <a:r>
              <a:rPr lang="en-GB" altLang="en-US" sz="2000">
                <a:cs typeface="Times New Roman" pitchFamily="18" charset="0"/>
              </a:rPr>
              <a:t>Exposure to the elements.</a:t>
            </a:r>
            <a:endParaRPr lang="en-GB" altLang="en-US" sz="2400"/>
          </a:p>
        </p:txBody>
      </p:sp>
      <p:sp>
        <p:nvSpPr>
          <p:cNvPr id="44036"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idx="4294967295"/>
          </p:nvPr>
        </p:nvSpPr>
        <p:spPr>
          <a:xfrm>
            <a:off x="685800" y="457200"/>
            <a:ext cx="7772400" cy="5638800"/>
          </a:xfrm>
        </p:spPr>
        <p:txBody>
          <a:bodyPr/>
          <a:lstStyle/>
          <a:p>
            <a:pPr>
              <a:buFontTx/>
              <a:buNone/>
            </a:pPr>
            <a:r>
              <a:rPr lang="en-GB" altLang="en-US" sz="3600" b="1" i="1">
                <a:solidFill>
                  <a:schemeClr val="tx1"/>
                </a:solidFill>
                <a:cs typeface="Times New Roman" pitchFamily="18" charset="0"/>
              </a:rPr>
              <a:t>	</a:t>
            </a:r>
            <a:r>
              <a:rPr lang="en-GB" altLang="en-US" b="1" i="1">
                <a:solidFill>
                  <a:schemeClr val="tx1"/>
                </a:solidFill>
                <a:cs typeface="Times New Roman" pitchFamily="18" charset="0"/>
              </a:rPr>
              <a:t>Likelihood of harm</a:t>
            </a:r>
          </a:p>
          <a:p>
            <a:r>
              <a:rPr lang="en-GB" altLang="en-US" sz="2400">
                <a:cs typeface="Times New Roman" pitchFamily="18" charset="0"/>
              </a:rPr>
              <a:t>Protection afforded by personal protective equipment and usage rate of personal protective equipment;</a:t>
            </a:r>
          </a:p>
          <a:p>
            <a:r>
              <a:rPr lang="en-GB" altLang="en-US" sz="2400">
                <a:cs typeface="Times New Roman" pitchFamily="18" charset="0"/>
              </a:rPr>
              <a:t>Unsafe acts (unintended errors or intentional violations of procedures) by persons, for example, who:</a:t>
            </a:r>
          </a:p>
          <a:p>
            <a:pPr lvl="1"/>
            <a:r>
              <a:rPr lang="en-GB" altLang="en-US" sz="2000">
                <a:cs typeface="Times New Roman" pitchFamily="18" charset="0"/>
              </a:rPr>
              <a:t>1) May not know what the hazards are.</a:t>
            </a:r>
          </a:p>
          <a:p>
            <a:pPr lvl="1"/>
            <a:r>
              <a:rPr lang="en-GB" altLang="en-US" sz="2000">
                <a:cs typeface="Times New Roman" pitchFamily="18" charset="0"/>
              </a:rPr>
              <a:t>2) May not have the knowledge, physical capacity, or skills to do the work.</a:t>
            </a:r>
          </a:p>
          <a:p>
            <a:pPr lvl="1"/>
            <a:r>
              <a:rPr lang="en-GB" altLang="en-US" sz="2000">
                <a:cs typeface="Times New Roman" pitchFamily="18" charset="0"/>
              </a:rPr>
              <a:t>3) Underestimate risks to which they are exposed.</a:t>
            </a:r>
          </a:p>
          <a:p>
            <a:pPr lvl="1"/>
            <a:r>
              <a:rPr lang="en-GB" altLang="en-US" sz="2000">
                <a:cs typeface="Times New Roman" pitchFamily="18" charset="0"/>
              </a:rPr>
              <a:t>4) Underestimate the practicality and utility of safe working methods.</a:t>
            </a:r>
          </a:p>
          <a:p>
            <a:endParaRPr lang="en-GB" altLang="en-US" sz="2000"/>
          </a:p>
        </p:txBody>
      </p:sp>
      <p:sp>
        <p:nvSpPr>
          <p:cNvPr id="58372"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idx="4294967295"/>
          </p:nvPr>
        </p:nvSpPr>
        <p:spPr>
          <a:xfrm>
            <a:off x="323528" y="332656"/>
            <a:ext cx="8424936" cy="5763344"/>
          </a:xfrm>
        </p:spPr>
        <p:txBody>
          <a:bodyPr/>
          <a:lstStyle/>
          <a:p>
            <a:pPr marL="0" indent="0">
              <a:buNone/>
            </a:pPr>
            <a:r>
              <a:rPr lang="en-GB" altLang="en-US" sz="2400" dirty="0"/>
              <a:t>                                  Quantitative Risk Rating</a:t>
            </a:r>
          </a:p>
          <a:p>
            <a:pPr marL="0" indent="0">
              <a:buNone/>
            </a:pPr>
            <a:endParaRPr lang="en-GB" altLang="en-US" sz="2400" dirty="0"/>
          </a:p>
          <a:p>
            <a:pPr marL="0" indent="0">
              <a:buNone/>
            </a:pPr>
            <a:r>
              <a:rPr lang="en-GB" altLang="en-US" sz="2400" dirty="0"/>
              <a:t>A  favoured method to rate risks is to assign a numerical score for hazard effects, likelihood and severity.</a:t>
            </a:r>
          </a:p>
          <a:p>
            <a:pPr marL="0" indent="0">
              <a:buNone/>
            </a:pPr>
            <a:endParaRPr lang="en-GB" altLang="en-US" sz="2400" dirty="0"/>
          </a:p>
          <a:p>
            <a:pPr marL="0" indent="0">
              <a:buNone/>
            </a:pPr>
            <a:r>
              <a:rPr lang="en-GB" altLang="en-US" sz="2400" dirty="0"/>
              <a:t>This example is known as a 5 x 5 matrix where scores from 1 to 5 are given to the likelihood and the severity of each hazard.  These are then multiplied to give the hazard’s overall risk rating, whilst taking into account the controls in place.</a:t>
            </a:r>
          </a:p>
          <a:p>
            <a:pPr marL="0" indent="0">
              <a:buNone/>
            </a:pPr>
            <a:endParaRPr lang="en-GB" altLang="en-US" sz="2400" dirty="0"/>
          </a:p>
        </p:txBody>
      </p:sp>
      <p:sp>
        <p:nvSpPr>
          <p:cNvPr id="45128" name="Text Box 72"/>
          <p:cNvSpPr txBox="1">
            <a:spLocks noChangeArrowheads="1"/>
          </p:cNvSpPr>
          <p:nvPr/>
        </p:nvSpPr>
        <p:spPr bwMode="auto">
          <a:xfrm>
            <a:off x="5638800" y="61722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56625423"/>
              </p:ext>
            </p:extLst>
          </p:nvPr>
        </p:nvGraphicFramePr>
        <p:xfrm>
          <a:off x="467544" y="620691"/>
          <a:ext cx="8280920" cy="5112568"/>
        </p:xfrm>
        <a:graphic>
          <a:graphicData uri="http://schemas.openxmlformats.org/drawingml/2006/table">
            <a:tbl>
              <a:tblPr firstRow="1" firstCol="1" lastRow="1" lastCol="1" bandRow="1" bandCol="1"/>
              <a:tblGrid>
                <a:gridCol w="3220358">
                  <a:extLst>
                    <a:ext uri="{9D8B030D-6E8A-4147-A177-3AD203B41FA5}">
                      <a16:colId xmlns:a16="http://schemas.microsoft.com/office/drawing/2014/main" val="20000"/>
                    </a:ext>
                  </a:extLst>
                </a:gridCol>
                <a:gridCol w="920102">
                  <a:extLst>
                    <a:ext uri="{9D8B030D-6E8A-4147-A177-3AD203B41FA5}">
                      <a16:colId xmlns:a16="http://schemas.microsoft.com/office/drawing/2014/main" val="20001"/>
                    </a:ext>
                  </a:extLst>
                </a:gridCol>
                <a:gridCol w="3220358">
                  <a:extLst>
                    <a:ext uri="{9D8B030D-6E8A-4147-A177-3AD203B41FA5}">
                      <a16:colId xmlns:a16="http://schemas.microsoft.com/office/drawing/2014/main" val="20002"/>
                    </a:ext>
                  </a:extLst>
                </a:gridCol>
                <a:gridCol w="920102">
                  <a:extLst>
                    <a:ext uri="{9D8B030D-6E8A-4147-A177-3AD203B41FA5}">
                      <a16:colId xmlns:a16="http://schemas.microsoft.com/office/drawing/2014/main" val="20003"/>
                    </a:ext>
                  </a:extLst>
                </a:gridCol>
              </a:tblGrid>
              <a:tr h="300739">
                <a:tc>
                  <a:txBody>
                    <a:bodyPr/>
                    <a:lstStyle/>
                    <a:p>
                      <a:pPr algn="ctr">
                        <a:spcAft>
                          <a:spcPts val="0"/>
                        </a:spcAft>
                      </a:pPr>
                      <a:r>
                        <a:rPr lang="en-GB" sz="1200" b="1" i="1">
                          <a:effectLst/>
                          <a:latin typeface="Comic Sans MS"/>
                          <a:ea typeface="Arial Unicode MS"/>
                          <a:cs typeface="Tahoma"/>
                        </a:rPr>
                        <a:t>Likelihood</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Score</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Severity</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Risk</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02218">
                <a:tc>
                  <a:txBody>
                    <a:bodyPr/>
                    <a:lstStyle/>
                    <a:p>
                      <a:pPr algn="ctr">
                        <a:spcAft>
                          <a:spcPts val="0"/>
                        </a:spcAft>
                      </a:pPr>
                      <a:r>
                        <a:rPr lang="en-GB" sz="1200" b="1" i="1">
                          <a:effectLst/>
                          <a:latin typeface="Comic Sans MS"/>
                          <a:ea typeface="Arial Unicode MS"/>
                          <a:cs typeface="Tahoma"/>
                        </a:rPr>
                        <a:t>Very Unlikely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(difficult to see how this can occur)</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1</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Minor Injury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(no treatment or absence from work)</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1</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02218">
                <a:tc>
                  <a:txBody>
                    <a:bodyPr/>
                    <a:lstStyle/>
                    <a:p>
                      <a:pPr algn="ctr">
                        <a:spcAft>
                          <a:spcPts val="0"/>
                        </a:spcAft>
                      </a:pPr>
                      <a:r>
                        <a:rPr lang="en-GB" sz="1200" b="1" i="1">
                          <a:effectLst/>
                          <a:latin typeface="Comic Sans MS"/>
                          <a:ea typeface="Arial Unicode MS"/>
                          <a:cs typeface="Tahoma"/>
                        </a:rPr>
                        <a:t>Unlikely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(not expected to happen, but can’t be ruled out)</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2</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Minor Injury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(requiring first aid / possible absence up to 3 days)</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2</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02218">
                <a:tc>
                  <a:txBody>
                    <a:bodyPr/>
                    <a:lstStyle/>
                    <a:p>
                      <a:pPr algn="ctr">
                        <a:spcAft>
                          <a:spcPts val="0"/>
                        </a:spcAft>
                      </a:pPr>
                      <a:r>
                        <a:rPr lang="en-GB" sz="1200" b="1" i="1">
                          <a:effectLst/>
                          <a:latin typeface="Comic Sans MS"/>
                          <a:ea typeface="Arial Unicode MS"/>
                          <a:cs typeface="Tahoma"/>
                        </a:rPr>
                        <a:t>Likely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(could happen at some stage)</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3</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Injury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(requiring over three days absence)</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3</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202957">
                <a:tc>
                  <a:txBody>
                    <a:bodyPr/>
                    <a:lstStyle/>
                    <a:p>
                      <a:pPr algn="ctr">
                        <a:spcAft>
                          <a:spcPts val="0"/>
                        </a:spcAft>
                      </a:pPr>
                      <a:r>
                        <a:rPr lang="en-GB" sz="1200" b="1" i="1">
                          <a:effectLst/>
                          <a:latin typeface="Comic Sans MS"/>
                          <a:ea typeface="Arial Unicode MS"/>
                          <a:cs typeface="Tahoma"/>
                        </a:rPr>
                        <a:t>Very Likely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(may occur on a regular basis)</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4</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Major Injury</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(RIDDOR reportable injury / long term absence / health effect)</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4</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902218">
                <a:tc>
                  <a:txBody>
                    <a:bodyPr/>
                    <a:lstStyle/>
                    <a:p>
                      <a:pPr algn="ctr">
                        <a:spcAft>
                          <a:spcPts val="0"/>
                        </a:spcAft>
                      </a:pPr>
                      <a:r>
                        <a:rPr lang="en-GB" sz="1200" b="1" i="1">
                          <a:effectLst/>
                          <a:latin typeface="Comic Sans MS"/>
                          <a:ea typeface="Arial Unicode MS"/>
                          <a:cs typeface="Tahoma"/>
                        </a:rPr>
                        <a:t>Certain</a:t>
                      </a:r>
                      <a:endParaRPr lang="en-GB" sz="1200">
                        <a:effectLst/>
                        <a:latin typeface="Times New Roman"/>
                        <a:ea typeface="Times New Roman"/>
                      </a:endParaRPr>
                    </a:p>
                    <a:p>
                      <a:pPr algn="ctr">
                        <a:spcAft>
                          <a:spcPts val="0"/>
                        </a:spcAft>
                      </a:pPr>
                      <a:r>
                        <a:rPr lang="en-GB" sz="1200" i="1">
                          <a:effectLst/>
                          <a:latin typeface="Comic Sans MS"/>
                          <a:ea typeface="Arial Unicode MS"/>
                          <a:cs typeface="Tahoma"/>
                        </a:rPr>
                        <a:t>(no doubt about it – it will happen)</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5</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a:effectLst/>
                          <a:latin typeface="Comic Sans MS"/>
                          <a:ea typeface="Arial Unicode MS"/>
                          <a:cs typeface="Tahoma"/>
                        </a:rPr>
                        <a:t>Death</a:t>
                      </a:r>
                      <a:endParaRPr lang="en-GB" sz="12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200" b="1" i="1" dirty="0">
                          <a:effectLst/>
                          <a:latin typeface="Comic Sans MS"/>
                          <a:ea typeface="Arial Unicode MS"/>
                          <a:cs typeface="Tahoma"/>
                        </a:rPr>
                        <a:t>5</a:t>
                      </a:r>
                      <a:endParaRPr lang="en-GB" sz="1200" dirty="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7674689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1339" y="764704"/>
            <a:ext cx="8424936" cy="5632311"/>
          </a:xfrm>
          <a:prstGeom prst="rect">
            <a:avLst/>
          </a:prstGeom>
        </p:spPr>
        <p:txBody>
          <a:bodyPr wrap="square">
            <a:spAutoFit/>
          </a:bodyPr>
          <a:lstStyle/>
          <a:p>
            <a:r>
              <a:rPr lang="en-GB" dirty="0"/>
              <a:t>The table below indicates how severity and probability combine to produce a risk score.</a:t>
            </a:r>
          </a:p>
          <a:p>
            <a:endParaRPr lang="en-GB" dirty="0"/>
          </a:p>
          <a:p>
            <a:r>
              <a:rPr lang="en-GB" dirty="0"/>
              <a:t>Ratings are assigned as follows:</a:t>
            </a:r>
          </a:p>
          <a:p>
            <a:endParaRPr lang="en-GB" dirty="0">
              <a:solidFill>
                <a:srgbClr val="92D050"/>
              </a:solidFill>
            </a:endParaRPr>
          </a:p>
          <a:p>
            <a:r>
              <a:rPr lang="en-GB" dirty="0">
                <a:solidFill>
                  <a:srgbClr val="92D050"/>
                </a:solidFill>
              </a:rPr>
              <a:t>1 – 8		=	Low risk	green – risk is being controlled</a:t>
            </a:r>
          </a:p>
          <a:p>
            <a:endParaRPr lang="en-GB" dirty="0">
              <a:solidFill>
                <a:srgbClr val="FFC000"/>
              </a:solidFill>
            </a:endParaRPr>
          </a:p>
          <a:p>
            <a:r>
              <a:rPr lang="en-GB" dirty="0">
                <a:solidFill>
                  <a:srgbClr val="FFC000"/>
                </a:solidFill>
              </a:rPr>
              <a:t>9 – 15		=	Medium risk	orange – risk is controlled but needs further </a:t>
            </a:r>
          </a:p>
          <a:p>
            <a:r>
              <a:rPr lang="en-GB" dirty="0">
                <a:solidFill>
                  <a:srgbClr val="FFC000"/>
                </a:solidFill>
              </a:rPr>
              <a:t>controls to reduce risk further</a:t>
            </a:r>
          </a:p>
          <a:p>
            <a:endParaRPr lang="en-GB" dirty="0"/>
          </a:p>
          <a:p>
            <a:r>
              <a:rPr lang="en-GB" dirty="0">
                <a:solidFill>
                  <a:srgbClr val="FF0000"/>
                </a:solidFill>
              </a:rPr>
              <a:t>16 – 25	=	High risk	red – risk is high and should stop or immediate </a:t>
            </a:r>
          </a:p>
          <a:p>
            <a:r>
              <a:rPr lang="en-GB" dirty="0"/>
              <a:t>            					controls implemented</a:t>
            </a:r>
          </a:p>
        </p:txBody>
      </p:sp>
    </p:spTree>
    <p:extLst>
      <p:ext uri="{BB962C8B-B14F-4D97-AF65-F5344CB8AC3E}">
        <p14:creationId xmlns:p14="http://schemas.microsoft.com/office/powerpoint/2010/main" val="2987053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55065719"/>
              </p:ext>
            </p:extLst>
          </p:nvPr>
        </p:nvGraphicFramePr>
        <p:xfrm>
          <a:off x="611560" y="764704"/>
          <a:ext cx="7488829" cy="5184574"/>
        </p:xfrm>
        <a:graphic>
          <a:graphicData uri="http://schemas.openxmlformats.org/drawingml/2006/table">
            <a:tbl>
              <a:tblPr firstRow="1" firstCol="1" lastRow="1" lastCol="1" bandRow="1" bandCol="1"/>
              <a:tblGrid>
                <a:gridCol w="3219994">
                  <a:extLst>
                    <a:ext uri="{9D8B030D-6E8A-4147-A177-3AD203B41FA5}">
                      <a16:colId xmlns:a16="http://schemas.microsoft.com/office/drawing/2014/main" val="20000"/>
                    </a:ext>
                  </a:extLst>
                </a:gridCol>
                <a:gridCol w="879379">
                  <a:extLst>
                    <a:ext uri="{9D8B030D-6E8A-4147-A177-3AD203B41FA5}">
                      <a16:colId xmlns:a16="http://schemas.microsoft.com/office/drawing/2014/main" val="20001"/>
                    </a:ext>
                  </a:extLst>
                </a:gridCol>
                <a:gridCol w="847364">
                  <a:extLst>
                    <a:ext uri="{9D8B030D-6E8A-4147-A177-3AD203B41FA5}">
                      <a16:colId xmlns:a16="http://schemas.microsoft.com/office/drawing/2014/main" val="20002"/>
                    </a:ext>
                  </a:extLst>
                </a:gridCol>
                <a:gridCol w="847364">
                  <a:extLst>
                    <a:ext uri="{9D8B030D-6E8A-4147-A177-3AD203B41FA5}">
                      <a16:colId xmlns:a16="http://schemas.microsoft.com/office/drawing/2014/main" val="20003"/>
                    </a:ext>
                  </a:extLst>
                </a:gridCol>
                <a:gridCol w="847364">
                  <a:extLst>
                    <a:ext uri="{9D8B030D-6E8A-4147-A177-3AD203B41FA5}">
                      <a16:colId xmlns:a16="http://schemas.microsoft.com/office/drawing/2014/main" val="20004"/>
                    </a:ext>
                  </a:extLst>
                </a:gridCol>
                <a:gridCol w="847364">
                  <a:extLst>
                    <a:ext uri="{9D8B030D-6E8A-4147-A177-3AD203B41FA5}">
                      <a16:colId xmlns:a16="http://schemas.microsoft.com/office/drawing/2014/main" val="20005"/>
                    </a:ext>
                  </a:extLst>
                </a:gridCol>
              </a:tblGrid>
              <a:tr h="363904">
                <a:tc>
                  <a:txBody>
                    <a:bodyPr/>
                    <a:lstStyle/>
                    <a:p>
                      <a:pPr algn="ctr">
                        <a:spcAft>
                          <a:spcPts val="0"/>
                        </a:spcAft>
                      </a:pPr>
                      <a:r>
                        <a:rPr lang="en-GB" sz="700" b="1">
                          <a:solidFill>
                            <a:srgbClr val="FF0000"/>
                          </a:solidFill>
                          <a:effectLst/>
                          <a:latin typeface="Comic Sans MS"/>
                          <a:ea typeface="Arial Unicode MS"/>
                          <a:cs typeface="Tahoma"/>
                        </a:rPr>
                        <a:t> </a:t>
                      </a:r>
                      <a:endParaRPr lang="en-GB" sz="900">
                        <a:effectLst/>
                        <a:latin typeface="Times New Roman"/>
                        <a:ea typeface="Times New Roman"/>
                      </a:endParaRPr>
                    </a:p>
                  </a:txBody>
                  <a:tcPr marL="51184" marR="51184" marT="0" marB="0" anchor="ctr">
                    <a:lnL>
                      <a:noFill/>
                    </a:lnL>
                    <a:lnR w="12700" cap="flat" cmpd="sng" algn="ctr">
                      <a:solidFill>
                        <a:srgbClr val="000000"/>
                      </a:solidFill>
                      <a:prstDash val="solid"/>
                      <a:round/>
                      <a:headEnd type="none" w="med" len="med"/>
                      <a:tailEnd type="none" w="med" len="med"/>
                    </a:lnR>
                    <a:lnT>
                      <a:noFill/>
                    </a:lnT>
                    <a:lnB>
                      <a:noFill/>
                    </a:lnB>
                  </a:tcPr>
                </a:tc>
                <a:tc gridSpan="5">
                  <a:txBody>
                    <a:bodyPr/>
                    <a:lstStyle/>
                    <a:p>
                      <a:pPr algn="ctr">
                        <a:spcAft>
                          <a:spcPts val="0"/>
                        </a:spcAft>
                      </a:pPr>
                      <a:r>
                        <a:rPr lang="en-GB" sz="1000" b="1">
                          <a:effectLst/>
                          <a:latin typeface="Comic Sans MS"/>
                          <a:ea typeface="Arial Unicode MS"/>
                          <a:cs typeface="Tahoma"/>
                        </a:rPr>
                        <a:t>Severity</a:t>
                      </a:r>
                      <a:endParaRPr lang="en-GB" sz="900">
                        <a:effectLst/>
                        <a:latin typeface="Times New Roman"/>
                        <a:ea typeface="Times New Roman"/>
                      </a:endParaRPr>
                    </a:p>
                    <a:p>
                      <a:pPr algn="ctr">
                        <a:spcAft>
                          <a:spcPts val="0"/>
                        </a:spcAft>
                      </a:pPr>
                      <a:r>
                        <a:rPr lang="en-GB" sz="1000" b="1">
                          <a:solidFill>
                            <a:srgbClr val="FF0000"/>
                          </a:solidFill>
                          <a:effectLst/>
                          <a:latin typeface="Comic Sans MS"/>
                          <a:ea typeface="Arial Unicode MS"/>
                          <a:cs typeface="Tahoma"/>
                        </a:rPr>
                        <a:t> </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156350">
                <a:tc>
                  <a:txBody>
                    <a:bodyPr/>
                    <a:lstStyle/>
                    <a:p>
                      <a:pPr algn="ctr">
                        <a:spcAft>
                          <a:spcPts val="0"/>
                        </a:spcAft>
                      </a:pPr>
                      <a:r>
                        <a:rPr lang="en-GB" sz="700" b="1">
                          <a:effectLst/>
                          <a:latin typeface="Comic Sans MS"/>
                          <a:ea typeface="Arial Unicode MS"/>
                          <a:cs typeface="Tahoma"/>
                        </a:rPr>
                        <a:t> </a:t>
                      </a:r>
                      <a:endParaRPr lang="en-GB" sz="900">
                        <a:effectLst/>
                        <a:latin typeface="Times New Roman"/>
                        <a:ea typeface="Times New Roman"/>
                      </a:endParaRPr>
                    </a:p>
                  </a:txBody>
                  <a:tcPr marL="51184" marR="51184"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71755" marR="71755" algn="ctr">
                        <a:spcAft>
                          <a:spcPts val="0"/>
                        </a:spcAft>
                      </a:pPr>
                      <a:r>
                        <a:rPr lang="en-GB" sz="900" b="1">
                          <a:effectLst/>
                          <a:latin typeface="Comic Sans MS"/>
                          <a:ea typeface="Arial Unicode MS"/>
                          <a:cs typeface="Tahoma"/>
                        </a:rPr>
                        <a:t>Minor Injury</a:t>
                      </a:r>
                      <a:endParaRPr lang="en-GB" sz="900">
                        <a:effectLst/>
                        <a:latin typeface="Times New Roman"/>
                        <a:ea typeface="Times New Roman"/>
                      </a:endParaRPr>
                    </a:p>
                    <a:p>
                      <a:pPr marL="71755" marR="71755" algn="ctr">
                        <a:spcAft>
                          <a:spcPts val="0"/>
                        </a:spcAft>
                      </a:pPr>
                      <a:r>
                        <a:rPr lang="en-GB" sz="900">
                          <a:effectLst/>
                          <a:latin typeface="Comic Sans MS"/>
                          <a:ea typeface="Arial Unicode MS"/>
                          <a:cs typeface="Tahoma"/>
                        </a:rPr>
                        <a:t>(no treatment)</a:t>
                      </a:r>
                      <a:endParaRPr lang="en-GB" sz="900">
                        <a:effectLst/>
                        <a:latin typeface="Times New Roman"/>
                        <a:ea typeface="Times New Roman"/>
                      </a:endParaRPr>
                    </a:p>
                  </a:txBody>
                  <a:tcPr marL="51184" marR="5118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marR="71755" algn="ctr">
                        <a:spcAft>
                          <a:spcPts val="0"/>
                        </a:spcAft>
                      </a:pPr>
                      <a:r>
                        <a:rPr lang="en-GB" sz="900" b="1">
                          <a:effectLst/>
                          <a:latin typeface="Comic Sans MS"/>
                          <a:ea typeface="Arial Unicode MS"/>
                          <a:cs typeface="Tahoma"/>
                        </a:rPr>
                        <a:t>Minor Injury</a:t>
                      </a:r>
                      <a:endParaRPr lang="en-GB" sz="900">
                        <a:effectLst/>
                        <a:latin typeface="Times New Roman"/>
                        <a:ea typeface="Times New Roman"/>
                      </a:endParaRPr>
                    </a:p>
                    <a:p>
                      <a:pPr marL="71755" marR="71755" algn="ctr">
                        <a:spcAft>
                          <a:spcPts val="0"/>
                        </a:spcAft>
                      </a:pPr>
                      <a:r>
                        <a:rPr lang="en-GB" sz="900">
                          <a:effectLst/>
                          <a:latin typeface="Comic Sans MS"/>
                          <a:ea typeface="Arial Unicode MS"/>
                          <a:cs typeface="Tahoma"/>
                        </a:rPr>
                        <a:t>(up to 3 days absence)</a:t>
                      </a:r>
                      <a:endParaRPr lang="en-GB" sz="900">
                        <a:effectLst/>
                        <a:latin typeface="Times New Roman"/>
                        <a:ea typeface="Times New Roman"/>
                      </a:endParaRPr>
                    </a:p>
                  </a:txBody>
                  <a:tcPr marL="51184" marR="5118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marR="71755" algn="ctr">
                        <a:spcAft>
                          <a:spcPts val="0"/>
                        </a:spcAft>
                      </a:pPr>
                      <a:r>
                        <a:rPr lang="en-GB" sz="900" b="1">
                          <a:effectLst/>
                          <a:latin typeface="Comic Sans MS"/>
                          <a:ea typeface="Arial Unicode MS"/>
                          <a:cs typeface="Tahoma"/>
                        </a:rPr>
                        <a:t>Injury</a:t>
                      </a:r>
                      <a:endParaRPr lang="en-GB" sz="900">
                        <a:effectLst/>
                        <a:latin typeface="Times New Roman"/>
                        <a:ea typeface="Times New Roman"/>
                      </a:endParaRPr>
                    </a:p>
                    <a:p>
                      <a:pPr marL="71755" marR="71755" algn="ctr">
                        <a:spcAft>
                          <a:spcPts val="0"/>
                        </a:spcAft>
                      </a:pPr>
                      <a:r>
                        <a:rPr lang="en-GB" sz="900">
                          <a:effectLst/>
                          <a:latin typeface="Comic Sans MS"/>
                          <a:ea typeface="Arial Unicode MS"/>
                          <a:cs typeface="Tahoma"/>
                        </a:rPr>
                        <a:t>(requiring over 3 days absence)</a:t>
                      </a:r>
                      <a:endParaRPr lang="en-GB" sz="900">
                        <a:effectLst/>
                        <a:latin typeface="Times New Roman"/>
                        <a:ea typeface="Times New Roman"/>
                      </a:endParaRPr>
                    </a:p>
                  </a:txBody>
                  <a:tcPr marL="51184" marR="5118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marR="71755" algn="ctr">
                        <a:spcAft>
                          <a:spcPts val="0"/>
                        </a:spcAft>
                      </a:pPr>
                      <a:r>
                        <a:rPr lang="en-GB" sz="900" b="1">
                          <a:effectLst/>
                          <a:latin typeface="Comic Sans MS"/>
                          <a:ea typeface="Arial Unicode MS"/>
                          <a:cs typeface="Tahoma"/>
                        </a:rPr>
                        <a:t>Major Injury</a:t>
                      </a:r>
                      <a:endParaRPr lang="en-GB" sz="900">
                        <a:effectLst/>
                        <a:latin typeface="Times New Roman"/>
                        <a:ea typeface="Times New Roman"/>
                      </a:endParaRPr>
                    </a:p>
                    <a:p>
                      <a:pPr marL="71755" marR="71755" algn="ctr">
                        <a:spcAft>
                          <a:spcPts val="0"/>
                        </a:spcAft>
                      </a:pPr>
                      <a:r>
                        <a:rPr lang="en-GB" sz="900">
                          <a:effectLst/>
                          <a:latin typeface="Comic Sans MS"/>
                          <a:ea typeface="Arial Unicode MS"/>
                          <a:cs typeface="Tahoma"/>
                        </a:rPr>
                        <a:t>(RIDDOR reportable, long term absence or health effects)</a:t>
                      </a:r>
                      <a:endParaRPr lang="en-GB" sz="900">
                        <a:effectLst/>
                        <a:latin typeface="Times New Roman"/>
                        <a:ea typeface="Times New Roman"/>
                      </a:endParaRPr>
                    </a:p>
                  </a:txBody>
                  <a:tcPr marL="51184" marR="5118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marR="71755" algn="ctr">
                        <a:spcAft>
                          <a:spcPts val="0"/>
                        </a:spcAft>
                      </a:pPr>
                      <a:r>
                        <a:rPr lang="en-GB" sz="900" b="1">
                          <a:effectLst/>
                          <a:latin typeface="Comic Sans MS"/>
                          <a:ea typeface="Arial Unicode MS"/>
                          <a:cs typeface="Tahoma"/>
                        </a:rPr>
                        <a:t>Death / multiple deaths</a:t>
                      </a:r>
                      <a:endParaRPr lang="en-GB" sz="900">
                        <a:effectLst/>
                        <a:latin typeface="Times New Roman"/>
                        <a:ea typeface="Times New Roman"/>
                      </a:endParaRPr>
                    </a:p>
                  </a:txBody>
                  <a:tcPr marL="51184" marR="5118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26899">
                <a:tc>
                  <a:txBody>
                    <a:bodyPr/>
                    <a:lstStyle/>
                    <a:p>
                      <a:pPr algn="ctr">
                        <a:spcAft>
                          <a:spcPts val="0"/>
                        </a:spcAft>
                      </a:pPr>
                      <a:r>
                        <a:rPr lang="en-GB" sz="900" b="1">
                          <a:effectLst/>
                          <a:latin typeface="Comic Sans MS"/>
                          <a:ea typeface="Arial Unicode MS"/>
                          <a:cs typeface="Tahoma"/>
                        </a:rPr>
                        <a:t>Very unlikely</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(difficult to see how this can occur)</a:t>
                      </a:r>
                      <a:endParaRPr lang="en-GB" sz="900">
                        <a:effectLst/>
                        <a:latin typeface="Times New Roman"/>
                        <a:ea typeface="Times New Roman"/>
                      </a:endParaRPr>
                    </a:p>
                    <a:p>
                      <a:pPr algn="ctr">
                        <a:spcAft>
                          <a:spcPts val="0"/>
                        </a:spcAft>
                      </a:pPr>
                      <a:r>
                        <a:rPr lang="en-GB" sz="900" b="1">
                          <a:effectLst/>
                          <a:latin typeface="Comic Sans MS"/>
                          <a:ea typeface="Arial Unicode MS"/>
                          <a:cs typeface="Tahoma"/>
                        </a:rPr>
                        <a:t> </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1</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2</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3</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4</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5</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70174">
                <a:tc>
                  <a:txBody>
                    <a:bodyPr/>
                    <a:lstStyle/>
                    <a:p>
                      <a:pPr algn="ctr">
                        <a:spcAft>
                          <a:spcPts val="0"/>
                        </a:spcAft>
                      </a:pPr>
                      <a:r>
                        <a:rPr lang="en-GB" sz="900" b="1">
                          <a:effectLst/>
                          <a:latin typeface="Comic Sans MS"/>
                          <a:ea typeface="Arial Unicode MS"/>
                          <a:cs typeface="Tahoma"/>
                        </a:rPr>
                        <a:t>Unlikely</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(but can’t be ruled out)</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 </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dirty="0">
                          <a:solidFill>
                            <a:srgbClr val="008000"/>
                          </a:solidFill>
                          <a:effectLst/>
                          <a:latin typeface="Comic Sans MS"/>
                          <a:ea typeface="Arial Unicode MS"/>
                          <a:cs typeface="Tahoma"/>
                        </a:rPr>
                        <a:t>2</a:t>
                      </a:r>
                      <a:endParaRPr lang="en-GB" sz="900" dirty="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4</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6</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8</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9900"/>
                          </a:solidFill>
                          <a:effectLst/>
                          <a:latin typeface="Comic Sans MS"/>
                          <a:ea typeface="Arial Unicode MS"/>
                          <a:cs typeface="Tahoma"/>
                        </a:rPr>
                        <a:t>10</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70174">
                <a:tc>
                  <a:txBody>
                    <a:bodyPr/>
                    <a:lstStyle/>
                    <a:p>
                      <a:pPr algn="ctr">
                        <a:spcAft>
                          <a:spcPts val="0"/>
                        </a:spcAft>
                      </a:pPr>
                      <a:r>
                        <a:rPr lang="en-GB" sz="900" b="1">
                          <a:effectLst/>
                          <a:latin typeface="Comic Sans MS"/>
                          <a:ea typeface="Arial Unicode MS"/>
                          <a:cs typeface="Tahoma"/>
                        </a:rPr>
                        <a:t>Likely</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(could happen at some stage)</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 </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3</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6</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9900"/>
                          </a:solidFill>
                          <a:effectLst/>
                          <a:latin typeface="Comic Sans MS"/>
                          <a:ea typeface="Arial Unicode MS"/>
                          <a:cs typeface="Tahoma"/>
                        </a:rPr>
                        <a:t>9</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9900"/>
                          </a:solidFill>
                          <a:effectLst/>
                          <a:latin typeface="Comic Sans MS"/>
                          <a:ea typeface="Arial Unicode MS"/>
                          <a:cs typeface="Tahoma"/>
                        </a:rPr>
                        <a:t>12</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9900"/>
                          </a:solidFill>
                          <a:effectLst/>
                          <a:latin typeface="Comic Sans MS"/>
                          <a:ea typeface="Arial Unicode MS"/>
                          <a:cs typeface="Tahoma"/>
                        </a:rPr>
                        <a:t>15</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70174">
                <a:tc>
                  <a:txBody>
                    <a:bodyPr/>
                    <a:lstStyle/>
                    <a:p>
                      <a:pPr algn="ctr">
                        <a:spcAft>
                          <a:spcPts val="0"/>
                        </a:spcAft>
                      </a:pPr>
                      <a:r>
                        <a:rPr lang="en-GB" sz="900" b="1">
                          <a:effectLst/>
                          <a:latin typeface="Comic Sans MS"/>
                          <a:ea typeface="Arial Unicode MS"/>
                          <a:cs typeface="Tahoma"/>
                        </a:rPr>
                        <a:t>Very likely</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(may occur on a regular basis)</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 </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4</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8</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9900"/>
                          </a:solidFill>
                          <a:effectLst/>
                          <a:latin typeface="Comic Sans MS"/>
                          <a:ea typeface="Arial Unicode MS"/>
                          <a:cs typeface="Tahoma"/>
                        </a:rPr>
                        <a:t>12</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0000"/>
                          </a:solidFill>
                          <a:effectLst/>
                          <a:latin typeface="Comic Sans MS"/>
                          <a:ea typeface="Arial Unicode MS"/>
                          <a:cs typeface="Tahoma"/>
                        </a:rPr>
                        <a:t>16</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0000"/>
                          </a:solidFill>
                          <a:effectLst/>
                          <a:latin typeface="Comic Sans MS"/>
                          <a:ea typeface="Arial Unicode MS"/>
                          <a:cs typeface="Tahoma"/>
                        </a:rPr>
                        <a:t>20</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626899">
                <a:tc>
                  <a:txBody>
                    <a:bodyPr/>
                    <a:lstStyle/>
                    <a:p>
                      <a:pPr algn="ctr">
                        <a:spcAft>
                          <a:spcPts val="0"/>
                        </a:spcAft>
                      </a:pPr>
                      <a:r>
                        <a:rPr lang="en-GB" sz="900" b="1">
                          <a:effectLst/>
                          <a:latin typeface="Comic Sans MS"/>
                          <a:ea typeface="Arial Unicode MS"/>
                          <a:cs typeface="Tahoma"/>
                        </a:rPr>
                        <a:t>Certain</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(no doubt about it – it will happen)</a:t>
                      </a:r>
                      <a:endParaRPr lang="en-GB" sz="900">
                        <a:effectLst/>
                        <a:latin typeface="Times New Roman"/>
                        <a:ea typeface="Times New Roman"/>
                      </a:endParaRPr>
                    </a:p>
                    <a:p>
                      <a:pPr algn="ctr">
                        <a:spcAft>
                          <a:spcPts val="0"/>
                        </a:spcAft>
                      </a:pPr>
                      <a:r>
                        <a:rPr lang="en-GB" sz="900">
                          <a:effectLst/>
                          <a:latin typeface="Comic Sans MS"/>
                          <a:ea typeface="Arial Unicode MS"/>
                          <a:cs typeface="Tahoma"/>
                        </a:rPr>
                        <a:t> </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008000"/>
                          </a:solidFill>
                          <a:effectLst/>
                          <a:latin typeface="Comic Sans MS"/>
                          <a:ea typeface="Arial Unicode MS"/>
                          <a:cs typeface="Tahoma"/>
                        </a:rPr>
                        <a:t>5</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9900"/>
                          </a:solidFill>
                          <a:effectLst/>
                          <a:latin typeface="Comic Sans MS"/>
                          <a:ea typeface="Arial Unicode MS"/>
                          <a:cs typeface="Tahoma"/>
                        </a:rPr>
                        <a:t>10</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9900"/>
                          </a:solidFill>
                          <a:effectLst/>
                          <a:latin typeface="Comic Sans MS"/>
                          <a:ea typeface="Arial Unicode MS"/>
                          <a:cs typeface="Tahoma"/>
                        </a:rPr>
                        <a:t>15</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a:solidFill>
                            <a:srgbClr val="FF0000"/>
                          </a:solidFill>
                          <a:effectLst/>
                          <a:latin typeface="Comic Sans MS"/>
                          <a:ea typeface="Arial Unicode MS"/>
                          <a:cs typeface="Tahoma"/>
                        </a:rPr>
                        <a:t>20</a:t>
                      </a:r>
                      <a:endParaRPr lang="en-GB" sz="90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1900" b="1" dirty="0">
                          <a:solidFill>
                            <a:srgbClr val="FF0000"/>
                          </a:solidFill>
                          <a:effectLst/>
                          <a:latin typeface="Comic Sans MS"/>
                          <a:ea typeface="Arial Unicode MS"/>
                          <a:cs typeface="Tahoma"/>
                        </a:rPr>
                        <a:t>25</a:t>
                      </a:r>
                      <a:endParaRPr lang="en-GB" sz="900" dirty="0">
                        <a:effectLst/>
                        <a:latin typeface="Times New Roman"/>
                        <a:ea typeface="Times New Roman"/>
                      </a:endParaRPr>
                    </a:p>
                  </a:txBody>
                  <a:tcPr marL="51184" marR="511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5384849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88640"/>
            <a:ext cx="8208912" cy="6247864"/>
          </a:xfrm>
          <a:prstGeom prst="rect">
            <a:avLst/>
          </a:prstGeom>
        </p:spPr>
        <p:txBody>
          <a:bodyPr wrap="square">
            <a:spAutoFit/>
          </a:bodyPr>
          <a:lstStyle/>
          <a:p>
            <a:r>
              <a:rPr lang="en-GB" sz="1600" dirty="0"/>
              <a:t>Risk assessment is a simple process that analyses the hazards present in the workplace and combines the potential severity of each hazard with its probability to produce a measure of the danger, the risk.  </a:t>
            </a:r>
          </a:p>
          <a:p>
            <a:endParaRPr lang="en-GB" sz="1600" dirty="0"/>
          </a:p>
          <a:p>
            <a:r>
              <a:rPr lang="en-GB" sz="1600" dirty="0"/>
              <a:t>The assessments need to be reviewed on regular planned timescales, with the lower risks needing less attention that those that pose a greater threat.  Reviews should be carried out on:</a:t>
            </a:r>
          </a:p>
          <a:p>
            <a:endParaRPr lang="en-GB" sz="1600" dirty="0"/>
          </a:p>
          <a:p>
            <a:r>
              <a:rPr lang="en-GB" sz="1600" dirty="0"/>
              <a:t>•	The review date assigned</a:t>
            </a:r>
          </a:p>
          <a:p>
            <a:endParaRPr lang="en-GB" sz="1600" dirty="0"/>
          </a:p>
          <a:p>
            <a:r>
              <a:rPr lang="en-GB" sz="1600" dirty="0"/>
              <a:t>•	Change in legislation</a:t>
            </a:r>
          </a:p>
          <a:p>
            <a:endParaRPr lang="en-GB" sz="1600" dirty="0"/>
          </a:p>
          <a:p>
            <a:r>
              <a:rPr lang="en-GB" sz="1600" dirty="0"/>
              <a:t>•	Change of personnel</a:t>
            </a:r>
          </a:p>
          <a:p>
            <a:endParaRPr lang="en-GB" sz="1600" dirty="0"/>
          </a:p>
          <a:p>
            <a:r>
              <a:rPr lang="en-GB" sz="1600" dirty="0"/>
              <a:t>•	Change of substance</a:t>
            </a:r>
          </a:p>
          <a:p>
            <a:endParaRPr lang="en-GB" sz="1600" dirty="0"/>
          </a:p>
          <a:p>
            <a:r>
              <a:rPr lang="en-GB" sz="1600" dirty="0"/>
              <a:t>•	Change of machinery</a:t>
            </a:r>
          </a:p>
          <a:p>
            <a:endParaRPr lang="en-GB" sz="1600" dirty="0"/>
          </a:p>
          <a:p>
            <a:r>
              <a:rPr lang="en-GB" sz="1600" dirty="0"/>
              <a:t>•	Any changes directed by the manufacturers</a:t>
            </a:r>
          </a:p>
          <a:p>
            <a:endParaRPr lang="en-GB" sz="1600" dirty="0"/>
          </a:p>
          <a:p>
            <a:r>
              <a:rPr lang="en-GB" sz="1600" dirty="0"/>
              <a:t>•	Following an accident / incident</a:t>
            </a:r>
          </a:p>
          <a:p>
            <a:endParaRPr lang="en-GB" sz="1600" dirty="0"/>
          </a:p>
          <a:p>
            <a:r>
              <a:rPr lang="en-GB" sz="1600" dirty="0"/>
              <a:t>•	A complaint</a:t>
            </a:r>
          </a:p>
          <a:p>
            <a:endParaRPr lang="en-GB" sz="1600" dirty="0"/>
          </a:p>
          <a:p>
            <a:r>
              <a:rPr lang="en-GB" sz="1600" dirty="0"/>
              <a:t>•	Any new guidance published</a:t>
            </a:r>
          </a:p>
          <a:p>
            <a:endParaRPr lang="en-GB" sz="1600" dirty="0"/>
          </a:p>
        </p:txBody>
      </p:sp>
    </p:spTree>
    <p:extLst>
      <p:ext uri="{BB962C8B-B14F-4D97-AF65-F5344CB8AC3E}">
        <p14:creationId xmlns:p14="http://schemas.microsoft.com/office/powerpoint/2010/main" val="8656496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idx="4294967295"/>
          </p:nvPr>
        </p:nvSpPr>
        <p:spPr>
          <a:xfrm>
            <a:off x="685800" y="838200"/>
            <a:ext cx="7772400" cy="5257800"/>
          </a:xfrm>
        </p:spPr>
        <p:txBody>
          <a:bodyPr/>
          <a:lstStyle/>
          <a:p>
            <a:pPr algn="just">
              <a:buFontTx/>
              <a:buNone/>
            </a:pPr>
            <a:r>
              <a:rPr lang="en-GB" altLang="en-US" b="1">
                <a:solidFill>
                  <a:schemeClr val="tx1"/>
                </a:solidFill>
                <a:cs typeface="Times New Roman" pitchFamily="18" charset="0"/>
              </a:rPr>
              <a:t>	Prepare risk control action plan</a:t>
            </a:r>
            <a:endParaRPr lang="en-GB" altLang="en-US" b="1" u="sng">
              <a:solidFill>
                <a:schemeClr val="tx1"/>
              </a:solidFill>
              <a:cs typeface="Times New Roman" pitchFamily="18" charset="0"/>
            </a:endParaRPr>
          </a:p>
          <a:p>
            <a:pPr algn="just">
              <a:buFontTx/>
              <a:buNone/>
            </a:pPr>
            <a:r>
              <a:rPr lang="en-GB" altLang="en-US">
                <a:cs typeface="Times New Roman" pitchFamily="18" charset="0"/>
              </a:rPr>
              <a:t>	</a:t>
            </a:r>
          </a:p>
          <a:p>
            <a:pPr>
              <a:buFontTx/>
              <a:buNone/>
            </a:pPr>
            <a:r>
              <a:rPr lang="en-GB" altLang="en-US">
                <a:cs typeface="Times New Roman" pitchFamily="18" charset="0"/>
              </a:rPr>
              <a:t>	</a:t>
            </a:r>
            <a:r>
              <a:rPr lang="en-GB" altLang="en-US" sz="2800">
                <a:cs typeface="Times New Roman" pitchFamily="18" charset="0"/>
              </a:rPr>
              <a:t>Risk categories shown form the basis for deciding whether improved controls are required and the timescale for action.</a:t>
            </a:r>
            <a:r>
              <a:rPr lang="en-GB" altLang="en-US">
                <a:cs typeface="Times New Roman" pitchFamily="18" charset="0"/>
              </a:rPr>
              <a:t>  </a:t>
            </a:r>
          </a:p>
          <a:p>
            <a:pPr>
              <a:buFontTx/>
              <a:buNone/>
            </a:pPr>
            <a:r>
              <a:rPr lang="en-GB" altLang="en-US">
                <a:cs typeface="Times New Roman" pitchFamily="18" charset="0"/>
              </a:rPr>
              <a:t>	</a:t>
            </a:r>
            <a:r>
              <a:rPr lang="en-GB" altLang="en-US" sz="2800">
                <a:cs typeface="Times New Roman" pitchFamily="18" charset="0"/>
              </a:rPr>
              <a:t>The outcome of a risk assessment should be an inventory of actions, in priority order, to devise, maintain or improve controls.</a:t>
            </a:r>
          </a:p>
          <a:p>
            <a:endParaRPr lang="en-GB" altLang="en-US"/>
          </a:p>
        </p:txBody>
      </p:sp>
      <p:sp>
        <p:nvSpPr>
          <p:cNvPr id="46084"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4294967295"/>
          </p:nvPr>
        </p:nvSpPr>
        <p:spPr>
          <a:xfrm>
            <a:off x="685800" y="533400"/>
            <a:ext cx="7772400" cy="5562600"/>
          </a:xfrm>
        </p:spPr>
        <p:txBody>
          <a:bodyPr/>
          <a:lstStyle/>
          <a:p>
            <a:pPr algn="just">
              <a:buFontTx/>
              <a:buNone/>
            </a:pPr>
            <a:r>
              <a:rPr lang="en-GB" altLang="en-US" b="1">
                <a:solidFill>
                  <a:schemeClr val="tx1"/>
                </a:solidFill>
                <a:cs typeface="Times New Roman" pitchFamily="18" charset="0"/>
              </a:rPr>
              <a:t>Prepare risk control action plan</a:t>
            </a:r>
          </a:p>
          <a:p>
            <a:pPr algn="just">
              <a:buFontTx/>
              <a:buNone/>
            </a:pPr>
            <a:endParaRPr lang="en-GB" altLang="en-US" sz="2800">
              <a:solidFill>
                <a:schemeClr val="tx1"/>
              </a:solidFill>
              <a:cs typeface="Times New Roman" pitchFamily="18" charset="0"/>
            </a:endParaRPr>
          </a:p>
          <a:p>
            <a:pPr>
              <a:buFontTx/>
              <a:buNone/>
            </a:pPr>
            <a:r>
              <a:rPr lang="en-GB" altLang="en-US" sz="2800">
                <a:cs typeface="Times New Roman" pitchFamily="18" charset="0"/>
              </a:rPr>
              <a:t> The action plan should be reviewed before implementation, typically by asking:</a:t>
            </a:r>
          </a:p>
          <a:p>
            <a:r>
              <a:rPr lang="en-GB" altLang="en-US" sz="2400">
                <a:cs typeface="Times New Roman" pitchFamily="18" charset="0"/>
              </a:rPr>
              <a:t>Will the revised controls lead to tolerable risk levels?</a:t>
            </a:r>
          </a:p>
          <a:p>
            <a:r>
              <a:rPr lang="en-GB" altLang="en-US" sz="2400">
                <a:cs typeface="Times New Roman" pitchFamily="18" charset="0"/>
              </a:rPr>
              <a:t>Are new hazards created?</a:t>
            </a:r>
          </a:p>
          <a:p>
            <a:r>
              <a:rPr lang="en-GB" altLang="en-US" sz="2400">
                <a:cs typeface="Times New Roman" pitchFamily="18" charset="0"/>
              </a:rPr>
              <a:t>Has the most cost-effective solution been chosen?</a:t>
            </a:r>
          </a:p>
          <a:p>
            <a:r>
              <a:rPr lang="en-GB" altLang="en-US" sz="2400">
                <a:cs typeface="Times New Roman" pitchFamily="18" charset="0"/>
              </a:rPr>
              <a:t>What do people affected think about the need for, and practicality of, the revised preventive measures?</a:t>
            </a:r>
          </a:p>
          <a:p>
            <a:r>
              <a:rPr lang="en-GB" altLang="en-US" sz="2400">
                <a:cs typeface="Times New Roman" pitchFamily="18" charset="0"/>
              </a:rPr>
              <a:t>Will the revised controls be used in practice, and not ignored in the face of, for example, pressures to get the job done?</a:t>
            </a:r>
            <a:endParaRPr lang="en-GB" altLang="en-US" sz="2400"/>
          </a:p>
        </p:txBody>
      </p:sp>
      <p:sp>
        <p:nvSpPr>
          <p:cNvPr id="47108"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idx="4294967295"/>
          </p:nvPr>
        </p:nvSpPr>
        <p:spPr>
          <a:xfrm>
            <a:off x="685800" y="914400"/>
            <a:ext cx="7772400" cy="5181600"/>
          </a:xfrm>
        </p:spPr>
        <p:txBody>
          <a:bodyPr/>
          <a:lstStyle/>
          <a:p>
            <a:pPr algn="just">
              <a:buFontTx/>
              <a:buNone/>
            </a:pPr>
            <a:r>
              <a:rPr lang="en-GB" altLang="en-US" b="1" i="1">
                <a:solidFill>
                  <a:schemeClr val="tx1"/>
                </a:solidFill>
                <a:cs typeface="Times New Roman" pitchFamily="18" charset="0"/>
              </a:rPr>
              <a:t>	Changing Conditions and Revising</a:t>
            </a:r>
            <a:endParaRPr lang="en-GB" altLang="en-US" b="1">
              <a:solidFill>
                <a:schemeClr val="tx1"/>
              </a:solidFill>
              <a:cs typeface="Times New Roman" pitchFamily="18" charset="0"/>
            </a:endParaRPr>
          </a:p>
          <a:p>
            <a:pPr algn="just">
              <a:buFontTx/>
              <a:buNone/>
            </a:pPr>
            <a:r>
              <a:rPr lang="en-GB" altLang="en-US">
                <a:cs typeface="Times New Roman" pitchFamily="18" charset="0"/>
              </a:rPr>
              <a:t>	</a:t>
            </a:r>
          </a:p>
          <a:p>
            <a:pPr>
              <a:buFontTx/>
              <a:buNone/>
            </a:pPr>
            <a:r>
              <a:rPr lang="en-GB" altLang="en-US">
                <a:cs typeface="Times New Roman" pitchFamily="18" charset="0"/>
              </a:rPr>
              <a:t>	</a:t>
            </a:r>
            <a:r>
              <a:rPr lang="en-GB" altLang="en-US" sz="2800">
                <a:cs typeface="Times New Roman" pitchFamily="18" charset="0"/>
              </a:rPr>
              <a:t>Risk assessment should be seen as a continuing process. Thus, the adequacy of control measures should be subject to continual review and revised if necessary.</a:t>
            </a:r>
            <a:r>
              <a:rPr lang="en-GB" altLang="en-US">
                <a:cs typeface="Times New Roman" pitchFamily="18" charset="0"/>
              </a:rPr>
              <a:t>  </a:t>
            </a:r>
          </a:p>
          <a:p>
            <a:endParaRPr lang="en-GB" altLang="en-US"/>
          </a:p>
        </p:txBody>
      </p:sp>
      <p:sp>
        <p:nvSpPr>
          <p:cNvPr id="48132" name="Text Box 4"/>
          <p:cNvSpPr txBox="1">
            <a:spLocks noChangeArrowheads="1"/>
          </p:cNvSpPr>
          <p:nvPr/>
        </p:nvSpPr>
        <p:spPr bwMode="auto">
          <a:xfrm>
            <a:off x="5715000" y="6019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800">
                <a:latin typeface="Arial" charset="0"/>
              </a:rPr>
              <a:t>BS8800:1996</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280</TotalTime>
  <Words>1545</Words>
  <Application>Microsoft Office PowerPoint</Application>
  <PresentationFormat>On-screen Show (4:3)</PresentationFormat>
  <Paragraphs>334</Paragraphs>
  <Slides>42</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42</vt:i4>
      </vt:variant>
    </vt:vector>
  </HeadingPairs>
  <TitlesOfParts>
    <vt:vector size="52" baseType="lpstr">
      <vt:lpstr>Arial</vt:lpstr>
      <vt:lpstr>Arial Unicode MS</vt:lpstr>
      <vt:lpstr>Calibri</vt:lpstr>
      <vt:lpstr>Comic Sans MS</vt:lpstr>
      <vt:lpstr>Symbol</vt:lpstr>
      <vt:lpstr>Tahoma</vt:lpstr>
      <vt:lpstr>Times New Roman</vt:lpstr>
      <vt:lpstr>Office Theme</vt:lpstr>
      <vt:lpstr>CorelDRAW</vt:lpstr>
      <vt:lpstr>Picture</vt:lpstr>
      <vt:lpstr>PowerPoint Presentation</vt:lpstr>
      <vt:lpstr>Objectives of this Section</vt:lpstr>
      <vt:lpstr>Principals of Risk Management</vt:lpstr>
      <vt:lpstr>Stages in Risk Management</vt:lpstr>
      <vt:lpstr>PowerPoint Presentation</vt:lpstr>
      <vt:lpstr>PowerPoint Presentation</vt:lpstr>
      <vt:lpstr>PowerPoint Presentation</vt:lpstr>
      <vt:lpstr>Major Hazards</vt:lpstr>
      <vt:lpstr>PowerPoint Presentation</vt:lpstr>
      <vt:lpstr>PowerPoint Presentation</vt:lpstr>
      <vt:lpstr>Assessing the Risks   Subjective risk assessment</vt:lpstr>
      <vt:lpstr>Assessing the Risks</vt:lpstr>
      <vt:lpstr>Assessing the Risks</vt:lpstr>
      <vt:lpstr>Assessing the Risks</vt:lpstr>
      <vt:lpstr>Controlling Risk</vt:lpstr>
      <vt:lpstr>Controlling Risk</vt:lpstr>
      <vt:lpstr>ALARP</vt:lpstr>
      <vt:lpstr>Types of Risk Assessment</vt:lpstr>
      <vt:lpstr>Advanced Risk Assessment Techniques</vt:lpstr>
      <vt:lpstr>Quantitative Risk Assessment (1)</vt:lpstr>
      <vt:lpstr>Quantitative Risk Assessment: Acceptance Criteria</vt:lpstr>
      <vt:lpstr>Hazard &amp; Operability Studies</vt:lpstr>
      <vt:lpstr>Hazard &amp; Operability Studies</vt:lpstr>
      <vt:lpstr>Practical Risk Assessment  (from BS8800)</vt:lpstr>
      <vt:lpstr>Classify Work Activities</vt:lpstr>
      <vt:lpstr>Identify Hazards</vt:lpstr>
      <vt:lpstr>PowerPoint Presentation</vt:lpstr>
      <vt:lpstr>PowerPoint Presentation</vt:lpstr>
      <vt:lpstr>PowerPoint Presentation</vt:lpstr>
      <vt:lpstr>Determine risk</vt:lpstr>
      <vt:lpstr>PowerPoint Presentation</vt:lpstr>
      <vt:lpstr>Severity of harm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Five - Risk Assessment &amp; Management</dc:title>
  <dc:subject>Health &amp; Safety Management for Quarries</dc:subject>
  <dc:creator>HSE</dc:creator>
  <cp:keywords>quarries, health, safety, management, industry, risk assessment, risk management</cp:keywords>
  <cp:lastModifiedBy>Terry</cp:lastModifiedBy>
  <cp:revision>22</cp:revision>
  <dcterms:created xsi:type="dcterms:W3CDTF">2001-03-21T14:06:18Z</dcterms:created>
  <dcterms:modified xsi:type="dcterms:W3CDTF">2018-06-29T23:16:55Z</dcterms:modified>
  <cp:category>Quarries</cp:category>
</cp:coreProperties>
</file>