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notesMasterIdLst>
    <p:notesMasterId r:id="rId27"/>
  </p:notesMasterIdLst>
  <p:sldIdLst>
    <p:sldId id="256" r:id="rId2"/>
    <p:sldId id="257" r:id="rId3"/>
    <p:sldId id="276" r:id="rId4"/>
    <p:sldId id="472" r:id="rId5"/>
    <p:sldId id="260" r:id="rId6"/>
    <p:sldId id="262" r:id="rId7"/>
    <p:sldId id="264" r:id="rId8"/>
    <p:sldId id="272" r:id="rId9"/>
    <p:sldId id="263" r:id="rId10"/>
    <p:sldId id="266" r:id="rId11"/>
    <p:sldId id="274" r:id="rId12"/>
    <p:sldId id="473" r:id="rId13"/>
    <p:sldId id="267" r:id="rId14"/>
    <p:sldId id="270" r:id="rId15"/>
    <p:sldId id="273" r:id="rId16"/>
    <p:sldId id="269" r:id="rId17"/>
    <p:sldId id="294" r:id="rId18"/>
    <p:sldId id="277" r:id="rId19"/>
    <p:sldId id="471" r:id="rId20"/>
    <p:sldId id="474" r:id="rId21"/>
    <p:sldId id="265" r:id="rId22"/>
    <p:sldId id="275" r:id="rId23"/>
    <p:sldId id="268" r:id="rId24"/>
    <p:sldId id="261" r:id="rId25"/>
    <p:sldId id="47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0FBBE0-EB22-420D-98AB-B995C5FC7428}"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8EF95C9E-F835-4D0B-8E5C-D73D101412D2}">
      <dgm:prSet/>
      <dgm:spPr/>
      <dgm:t>
        <a:bodyPr/>
        <a:lstStyle/>
        <a:p>
          <a:pPr>
            <a:lnSpc>
              <a:spcPct val="100000"/>
            </a:lnSpc>
          </a:pPr>
          <a:r>
            <a:rPr lang="en-GB"/>
            <a:t>Horizontal</a:t>
          </a:r>
          <a:endParaRPr lang="en-US"/>
        </a:p>
      </dgm:t>
    </dgm:pt>
    <dgm:pt modelId="{5BC6E670-EB92-4E3C-ACA1-C3ADF7CE1339}" type="parTrans" cxnId="{3CBEE88B-BEDB-4AE7-918F-F137EB0419B2}">
      <dgm:prSet/>
      <dgm:spPr/>
      <dgm:t>
        <a:bodyPr/>
        <a:lstStyle/>
        <a:p>
          <a:endParaRPr lang="en-US"/>
        </a:p>
      </dgm:t>
    </dgm:pt>
    <dgm:pt modelId="{24ABCE8B-A0B7-4376-A6A0-95AFF1103A4D}" type="sibTrans" cxnId="{3CBEE88B-BEDB-4AE7-918F-F137EB0419B2}">
      <dgm:prSet/>
      <dgm:spPr/>
      <dgm:t>
        <a:bodyPr/>
        <a:lstStyle/>
        <a:p>
          <a:endParaRPr lang="en-US"/>
        </a:p>
      </dgm:t>
    </dgm:pt>
    <dgm:pt modelId="{A2E6F6B8-26AB-43E7-890D-16CD5F0E5008}">
      <dgm:prSet/>
      <dgm:spPr/>
      <dgm:t>
        <a:bodyPr/>
        <a:lstStyle/>
        <a:p>
          <a:pPr>
            <a:lnSpc>
              <a:spcPct val="100000"/>
            </a:lnSpc>
          </a:pPr>
          <a:r>
            <a:rPr lang="en-GB"/>
            <a:t>Vertical </a:t>
          </a:r>
          <a:endParaRPr lang="en-US"/>
        </a:p>
      </dgm:t>
    </dgm:pt>
    <dgm:pt modelId="{1D8D13AC-070C-49D2-9FAD-FA56FCFD1BF4}" type="parTrans" cxnId="{F860C2B7-8E11-427F-81E2-C4A27C34C93D}">
      <dgm:prSet/>
      <dgm:spPr/>
      <dgm:t>
        <a:bodyPr/>
        <a:lstStyle/>
        <a:p>
          <a:endParaRPr lang="en-US"/>
        </a:p>
      </dgm:t>
    </dgm:pt>
    <dgm:pt modelId="{89B4BD21-B764-429F-B9EF-DF9E9BC6C388}" type="sibTrans" cxnId="{F860C2B7-8E11-427F-81E2-C4A27C34C93D}">
      <dgm:prSet/>
      <dgm:spPr/>
      <dgm:t>
        <a:bodyPr/>
        <a:lstStyle/>
        <a:p>
          <a:endParaRPr lang="en-US"/>
        </a:p>
      </dgm:t>
    </dgm:pt>
    <dgm:pt modelId="{9025D7A1-BE6E-4F95-82C4-487F34BDA3B7}">
      <dgm:prSet/>
      <dgm:spPr/>
      <dgm:t>
        <a:bodyPr/>
        <a:lstStyle/>
        <a:p>
          <a:pPr>
            <a:lnSpc>
              <a:spcPct val="100000"/>
            </a:lnSpc>
          </a:pPr>
          <a:r>
            <a:rPr lang="en-GB"/>
            <a:t>Upward</a:t>
          </a:r>
          <a:endParaRPr lang="en-US"/>
        </a:p>
      </dgm:t>
    </dgm:pt>
    <dgm:pt modelId="{5775771C-6D77-4605-865C-21647DF05C8B}" type="parTrans" cxnId="{31A1106F-CBBB-44BF-9F73-F24A54710CCA}">
      <dgm:prSet/>
      <dgm:spPr/>
      <dgm:t>
        <a:bodyPr/>
        <a:lstStyle/>
        <a:p>
          <a:endParaRPr lang="en-US"/>
        </a:p>
      </dgm:t>
    </dgm:pt>
    <dgm:pt modelId="{2166F613-A029-4903-8C35-6B7CB8767146}" type="sibTrans" cxnId="{31A1106F-CBBB-44BF-9F73-F24A54710CCA}">
      <dgm:prSet/>
      <dgm:spPr/>
      <dgm:t>
        <a:bodyPr/>
        <a:lstStyle/>
        <a:p>
          <a:endParaRPr lang="en-US"/>
        </a:p>
      </dgm:t>
    </dgm:pt>
    <dgm:pt modelId="{5F56A3F3-D011-4A1B-AD5E-849B3F2765E1}">
      <dgm:prSet/>
      <dgm:spPr/>
      <dgm:t>
        <a:bodyPr/>
        <a:lstStyle/>
        <a:p>
          <a:pPr>
            <a:lnSpc>
              <a:spcPct val="100000"/>
            </a:lnSpc>
          </a:pPr>
          <a:r>
            <a:rPr lang="en-GB"/>
            <a:t>Downward</a:t>
          </a:r>
          <a:endParaRPr lang="en-US"/>
        </a:p>
      </dgm:t>
    </dgm:pt>
    <dgm:pt modelId="{296203A5-F48C-4E62-882E-1F01A8708393}" type="parTrans" cxnId="{063231F7-B5A0-4899-8E9C-6E3A654F41A5}">
      <dgm:prSet/>
      <dgm:spPr/>
      <dgm:t>
        <a:bodyPr/>
        <a:lstStyle/>
        <a:p>
          <a:endParaRPr lang="en-US"/>
        </a:p>
      </dgm:t>
    </dgm:pt>
    <dgm:pt modelId="{6F2C787E-A9D9-4D41-A9B1-6508F7FC9D79}" type="sibTrans" cxnId="{063231F7-B5A0-4899-8E9C-6E3A654F41A5}">
      <dgm:prSet/>
      <dgm:spPr/>
      <dgm:t>
        <a:bodyPr/>
        <a:lstStyle/>
        <a:p>
          <a:endParaRPr lang="en-US"/>
        </a:p>
      </dgm:t>
    </dgm:pt>
    <dgm:pt modelId="{0C10BEAE-977D-48D8-B97B-4BE2FD42AD07}">
      <dgm:prSet/>
      <dgm:spPr/>
      <dgm:t>
        <a:bodyPr/>
        <a:lstStyle/>
        <a:p>
          <a:pPr>
            <a:lnSpc>
              <a:spcPct val="100000"/>
            </a:lnSpc>
          </a:pPr>
          <a:r>
            <a:rPr lang="en-GB"/>
            <a:t>Intergenerational </a:t>
          </a:r>
          <a:endParaRPr lang="en-US"/>
        </a:p>
      </dgm:t>
    </dgm:pt>
    <dgm:pt modelId="{6D705E80-D366-474F-9BAE-179A78F542C6}" type="parTrans" cxnId="{6C62930D-3C08-4FF5-B5A0-A679D979A999}">
      <dgm:prSet/>
      <dgm:spPr/>
      <dgm:t>
        <a:bodyPr/>
        <a:lstStyle/>
        <a:p>
          <a:endParaRPr lang="en-US"/>
        </a:p>
      </dgm:t>
    </dgm:pt>
    <dgm:pt modelId="{ECB73152-09D0-4800-8F46-4B45815A7FD0}" type="sibTrans" cxnId="{6C62930D-3C08-4FF5-B5A0-A679D979A999}">
      <dgm:prSet/>
      <dgm:spPr/>
      <dgm:t>
        <a:bodyPr/>
        <a:lstStyle/>
        <a:p>
          <a:endParaRPr lang="en-US"/>
        </a:p>
      </dgm:t>
    </dgm:pt>
    <dgm:pt modelId="{52DB4133-14E3-41D3-ACF7-981135B17DA5}">
      <dgm:prSet/>
      <dgm:spPr/>
      <dgm:t>
        <a:bodyPr/>
        <a:lstStyle/>
        <a:p>
          <a:pPr>
            <a:lnSpc>
              <a:spcPct val="100000"/>
            </a:lnSpc>
          </a:pPr>
          <a:r>
            <a:rPr lang="en-GB"/>
            <a:t>Intragenerational</a:t>
          </a:r>
          <a:endParaRPr lang="en-US"/>
        </a:p>
      </dgm:t>
    </dgm:pt>
    <dgm:pt modelId="{11F62F10-2C52-489A-8F2A-C0C470EB5528}" type="parTrans" cxnId="{B1DE2C34-8DFF-4568-AB5B-7076B86FA488}">
      <dgm:prSet/>
      <dgm:spPr/>
      <dgm:t>
        <a:bodyPr/>
        <a:lstStyle/>
        <a:p>
          <a:endParaRPr lang="en-US"/>
        </a:p>
      </dgm:t>
    </dgm:pt>
    <dgm:pt modelId="{D2D6BBB6-19FD-499B-A9EC-308B216A69DE}" type="sibTrans" cxnId="{B1DE2C34-8DFF-4568-AB5B-7076B86FA488}">
      <dgm:prSet/>
      <dgm:spPr/>
      <dgm:t>
        <a:bodyPr/>
        <a:lstStyle/>
        <a:p>
          <a:endParaRPr lang="en-US"/>
        </a:p>
      </dgm:t>
    </dgm:pt>
    <dgm:pt modelId="{EC5D2D94-2E8E-46D6-BD45-605E0759C58F}">
      <dgm:prSet/>
      <dgm:spPr/>
      <dgm:t>
        <a:bodyPr/>
        <a:lstStyle/>
        <a:p>
          <a:pPr>
            <a:lnSpc>
              <a:spcPct val="100000"/>
            </a:lnSpc>
          </a:pPr>
          <a:r>
            <a:rPr lang="en-GB"/>
            <a:t>Absolute</a:t>
          </a:r>
          <a:endParaRPr lang="en-US"/>
        </a:p>
      </dgm:t>
    </dgm:pt>
    <dgm:pt modelId="{C200278E-E11F-4C7E-AAAE-8A4597505C39}" type="parTrans" cxnId="{CE6D6D62-3446-45CB-92A0-68B63D4E40D4}">
      <dgm:prSet/>
      <dgm:spPr/>
      <dgm:t>
        <a:bodyPr/>
        <a:lstStyle/>
        <a:p>
          <a:endParaRPr lang="en-US"/>
        </a:p>
      </dgm:t>
    </dgm:pt>
    <dgm:pt modelId="{2D11F036-A0F3-47C3-9AC8-B18BC85FAF95}" type="sibTrans" cxnId="{CE6D6D62-3446-45CB-92A0-68B63D4E40D4}">
      <dgm:prSet/>
      <dgm:spPr/>
      <dgm:t>
        <a:bodyPr/>
        <a:lstStyle/>
        <a:p>
          <a:endParaRPr lang="en-US"/>
        </a:p>
      </dgm:t>
    </dgm:pt>
    <dgm:pt modelId="{54A8B7CC-3B33-4D8C-A143-7BDAE413A154}">
      <dgm:prSet/>
      <dgm:spPr/>
      <dgm:t>
        <a:bodyPr/>
        <a:lstStyle/>
        <a:p>
          <a:pPr>
            <a:lnSpc>
              <a:spcPct val="100000"/>
            </a:lnSpc>
          </a:pPr>
          <a:r>
            <a:rPr lang="en-GB"/>
            <a:t>Relative</a:t>
          </a:r>
          <a:endParaRPr lang="en-US"/>
        </a:p>
      </dgm:t>
    </dgm:pt>
    <dgm:pt modelId="{2E00C569-CC0C-4772-8454-57E8CA6DC26B}" type="parTrans" cxnId="{BDE476BC-85C6-4938-ABAD-47FD61750980}">
      <dgm:prSet/>
      <dgm:spPr/>
      <dgm:t>
        <a:bodyPr/>
        <a:lstStyle/>
        <a:p>
          <a:endParaRPr lang="en-US"/>
        </a:p>
      </dgm:t>
    </dgm:pt>
    <dgm:pt modelId="{176BD99F-5869-4512-A434-D350DE7F42EE}" type="sibTrans" cxnId="{BDE476BC-85C6-4938-ABAD-47FD61750980}">
      <dgm:prSet/>
      <dgm:spPr/>
      <dgm:t>
        <a:bodyPr/>
        <a:lstStyle/>
        <a:p>
          <a:endParaRPr lang="en-US"/>
        </a:p>
      </dgm:t>
    </dgm:pt>
    <dgm:pt modelId="{1335C485-721E-4F6F-9FF3-D145F23378AD}" type="pres">
      <dgm:prSet presAssocID="{930FBBE0-EB22-420D-98AB-B995C5FC7428}" presName="Name0" presStyleCnt="0">
        <dgm:presLayoutVars>
          <dgm:dir/>
          <dgm:resizeHandles val="exact"/>
        </dgm:presLayoutVars>
      </dgm:prSet>
      <dgm:spPr/>
    </dgm:pt>
    <dgm:pt modelId="{DD7EA02C-23A8-4893-A0BF-FF7D15972F0C}" type="pres">
      <dgm:prSet presAssocID="{8EF95C9E-F835-4D0B-8E5C-D73D101412D2}" presName="node" presStyleLbl="node1" presStyleIdx="0" presStyleCnt="8">
        <dgm:presLayoutVars>
          <dgm:bulletEnabled val="1"/>
        </dgm:presLayoutVars>
      </dgm:prSet>
      <dgm:spPr/>
    </dgm:pt>
    <dgm:pt modelId="{19B64889-4188-4642-87B5-5BF8FDFC47C1}" type="pres">
      <dgm:prSet presAssocID="{24ABCE8B-A0B7-4376-A6A0-95AFF1103A4D}" presName="sibTrans" presStyleLbl="sibTrans1D1" presStyleIdx="0" presStyleCnt="7"/>
      <dgm:spPr/>
    </dgm:pt>
    <dgm:pt modelId="{99E98407-8BD9-479D-B8FF-8B2CED06BB6C}" type="pres">
      <dgm:prSet presAssocID="{24ABCE8B-A0B7-4376-A6A0-95AFF1103A4D}" presName="connectorText" presStyleLbl="sibTrans1D1" presStyleIdx="0" presStyleCnt="7"/>
      <dgm:spPr/>
    </dgm:pt>
    <dgm:pt modelId="{5A339E53-90EC-403C-9A61-995701545355}" type="pres">
      <dgm:prSet presAssocID="{A2E6F6B8-26AB-43E7-890D-16CD5F0E5008}" presName="node" presStyleLbl="node1" presStyleIdx="1" presStyleCnt="8">
        <dgm:presLayoutVars>
          <dgm:bulletEnabled val="1"/>
        </dgm:presLayoutVars>
      </dgm:prSet>
      <dgm:spPr/>
    </dgm:pt>
    <dgm:pt modelId="{A3E8852B-3E94-4912-8CCE-6262C2108D39}" type="pres">
      <dgm:prSet presAssocID="{89B4BD21-B764-429F-B9EF-DF9E9BC6C388}" presName="sibTrans" presStyleLbl="sibTrans1D1" presStyleIdx="1" presStyleCnt="7"/>
      <dgm:spPr/>
    </dgm:pt>
    <dgm:pt modelId="{55C53CFE-D0B3-4FE1-B7F8-43220DE008E2}" type="pres">
      <dgm:prSet presAssocID="{89B4BD21-B764-429F-B9EF-DF9E9BC6C388}" presName="connectorText" presStyleLbl="sibTrans1D1" presStyleIdx="1" presStyleCnt="7"/>
      <dgm:spPr/>
    </dgm:pt>
    <dgm:pt modelId="{43391772-F604-4C62-B01D-FD5D49884FC4}" type="pres">
      <dgm:prSet presAssocID="{9025D7A1-BE6E-4F95-82C4-487F34BDA3B7}" presName="node" presStyleLbl="node1" presStyleIdx="2" presStyleCnt="8">
        <dgm:presLayoutVars>
          <dgm:bulletEnabled val="1"/>
        </dgm:presLayoutVars>
      </dgm:prSet>
      <dgm:spPr/>
    </dgm:pt>
    <dgm:pt modelId="{13D09458-31ED-4D5F-8B77-93465DD25A73}" type="pres">
      <dgm:prSet presAssocID="{2166F613-A029-4903-8C35-6B7CB8767146}" presName="sibTrans" presStyleLbl="sibTrans1D1" presStyleIdx="2" presStyleCnt="7"/>
      <dgm:spPr/>
    </dgm:pt>
    <dgm:pt modelId="{407988C8-CF2C-45EB-84AD-E385961D4EC6}" type="pres">
      <dgm:prSet presAssocID="{2166F613-A029-4903-8C35-6B7CB8767146}" presName="connectorText" presStyleLbl="sibTrans1D1" presStyleIdx="2" presStyleCnt="7"/>
      <dgm:spPr/>
    </dgm:pt>
    <dgm:pt modelId="{2F488356-824A-468F-9C17-77662013A035}" type="pres">
      <dgm:prSet presAssocID="{5F56A3F3-D011-4A1B-AD5E-849B3F2765E1}" presName="node" presStyleLbl="node1" presStyleIdx="3" presStyleCnt="8">
        <dgm:presLayoutVars>
          <dgm:bulletEnabled val="1"/>
        </dgm:presLayoutVars>
      </dgm:prSet>
      <dgm:spPr/>
    </dgm:pt>
    <dgm:pt modelId="{9B10777E-C20A-4860-929D-637B741E15AA}" type="pres">
      <dgm:prSet presAssocID="{6F2C787E-A9D9-4D41-A9B1-6508F7FC9D79}" presName="sibTrans" presStyleLbl="sibTrans1D1" presStyleIdx="3" presStyleCnt="7"/>
      <dgm:spPr/>
    </dgm:pt>
    <dgm:pt modelId="{75DD584F-8EA6-4401-BF79-33BB890EE5C9}" type="pres">
      <dgm:prSet presAssocID="{6F2C787E-A9D9-4D41-A9B1-6508F7FC9D79}" presName="connectorText" presStyleLbl="sibTrans1D1" presStyleIdx="3" presStyleCnt="7"/>
      <dgm:spPr/>
    </dgm:pt>
    <dgm:pt modelId="{EE762E9F-C5EB-4B27-B541-D718847DAD3C}" type="pres">
      <dgm:prSet presAssocID="{0C10BEAE-977D-48D8-B97B-4BE2FD42AD07}" presName="node" presStyleLbl="node1" presStyleIdx="4" presStyleCnt="8">
        <dgm:presLayoutVars>
          <dgm:bulletEnabled val="1"/>
        </dgm:presLayoutVars>
      </dgm:prSet>
      <dgm:spPr/>
    </dgm:pt>
    <dgm:pt modelId="{393DF308-C9BA-4F42-BC07-C65F7C15A851}" type="pres">
      <dgm:prSet presAssocID="{ECB73152-09D0-4800-8F46-4B45815A7FD0}" presName="sibTrans" presStyleLbl="sibTrans1D1" presStyleIdx="4" presStyleCnt="7"/>
      <dgm:spPr/>
    </dgm:pt>
    <dgm:pt modelId="{29A4DA0C-A94B-4910-B248-F69ACCF57A58}" type="pres">
      <dgm:prSet presAssocID="{ECB73152-09D0-4800-8F46-4B45815A7FD0}" presName="connectorText" presStyleLbl="sibTrans1D1" presStyleIdx="4" presStyleCnt="7"/>
      <dgm:spPr/>
    </dgm:pt>
    <dgm:pt modelId="{AA02980C-1EFC-4603-BD28-4B7DDFAABB18}" type="pres">
      <dgm:prSet presAssocID="{52DB4133-14E3-41D3-ACF7-981135B17DA5}" presName="node" presStyleLbl="node1" presStyleIdx="5" presStyleCnt="8">
        <dgm:presLayoutVars>
          <dgm:bulletEnabled val="1"/>
        </dgm:presLayoutVars>
      </dgm:prSet>
      <dgm:spPr/>
    </dgm:pt>
    <dgm:pt modelId="{8ACA18AB-E53A-499A-B95B-A89E9237F503}" type="pres">
      <dgm:prSet presAssocID="{D2D6BBB6-19FD-499B-A9EC-308B216A69DE}" presName="sibTrans" presStyleLbl="sibTrans1D1" presStyleIdx="5" presStyleCnt="7"/>
      <dgm:spPr/>
    </dgm:pt>
    <dgm:pt modelId="{431A5108-14C4-469E-A914-14EAAE0F8528}" type="pres">
      <dgm:prSet presAssocID="{D2D6BBB6-19FD-499B-A9EC-308B216A69DE}" presName="connectorText" presStyleLbl="sibTrans1D1" presStyleIdx="5" presStyleCnt="7"/>
      <dgm:spPr/>
    </dgm:pt>
    <dgm:pt modelId="{B790D8D0-3EF5-49BF-9054-6011586711C1}" type="pres">
      <dgm:prSet presAssocID="{EC5D2D94-2E8E-46D6-BD45-605E0759C58F}" presName="node" presStyleLbl="node1" presStyleIdx="6" presStyleCnt="8">
        <dgm:presLayoutVars>
          <dgm:bulletEnabled val="1"/>
        </dgm:presLayoutVars>
      </dgm:prSet>
      <dgm:spPr/>
    </dgm:pt>
    <dgm:pt modelId="{5D53337B-E84E-41D7-A30E-3A9236A136FF}" type="pres">
      <dgm:prSet presAssocID="{2D11F036-A0F3-47C3-9AC8-B18BC85FAF95}" presName="sibTrans" presStyleLbl="sibTrans1D1" presStyleIdx="6" presStyleCnt="7"/>
      <dgm:spPr/>
    </dgm:pt>
    <dgm:pt modelId="{51DB33ED-EDAF-4927-9132-065D9B8260F6}" type="pres">
      <dgm:prSet presAssocID="{2D11F036-A0F3-47C3-9AC8-B18BC85FAF95}" presName="connectorText" presStyleLbl="sibTrans1D1" presStyleIdx="6" presStyleCnt="7"/>
      <dgm:spPr/>
    </dgm:pt>
    <dgm:pt modelId="{FF1416D3-BD84-45FA-95C3-A08D37273443}" type="pres">
      <dgm:prSet presAssocID="{54A8B7CC-3B33-4D8C-A143-7BDAE413A154}" presName="node" presStyleLbl="node1" presStyleIdx="7" presStyleCnt="8">
        <dgm:presLayoutVars>
          <dgm:bulletEnabled val="1"/>
        </dgm:presLayoutVars>
      </dgm:prSet>
      <dgm:spPr/>
    </dgm:pt>
  </dgm:ptLst>
  <dgm:cxnLst>
    <dgm:cxn modelId="{BDBB3306-2AE8-4CA3-888E-0BC653CADBE8}" type="presOf" srcId="{5F56A3F3-D011-4A1B-AD5E-849B3F2765E1}" destId="{2F488356-824A-468F-9C17-77662013A035}" srcOrd="0" destOrd="0" presId="urn:microsoft.com/office/officeart/2016/7/layout/RepeatingBendingProcessNew"/>
    <dgm:cxn modelId="{2ED1E206-1261-4BDA-99B4-12B21E63A0AF}" type="presOf" srcId="{2D11F036-A0F3-47C3-9AC8-B18BC85FAF95}" destId="{51DB33ED-EDAF-4927-9132-065D9B8260F6}" srcOrd="1" destOrd="0" presId="urn:microsoft.com/office/officeart/2016/7/layout/RepeatingBendingProcessNew"/>
    <dgm:cxn modelId="{9165140D-2F9F-432F-88BE-68875A6776C3}" type="presOf" srcId="{ECB73152-09D0-4800-8F46-4B45815A7FD0}" destId="{29A4DA0C-A94B-4910-B248-F69ACCF57A58}" srcOrd="1" destOrd="0" presId="urn:microsoft.com/office/officeart/2016/7/layout/RepeatingBendingProcessNew"/>
    <dgm:cxn modelId="{6C62930D-3C08-4FF5-B5A0-A679D979A999}" srcId="{930FBBE0-EB22-420D-98AB-B995C5FC7428}" destId="{0C10BEAE-977D-48D8-B97B-4BE2FD42AD07}" srcOrd="4" destOrd="0" parTransId="{6D705E80-D366-474F-9BAE-179A78F542C6}" sibTransId="{ECB73152-09D0-4800-8F46-4B45815A7FD0}"/>
    <dgm:cxn modelId="{A209630E-4A3D-48CD-81EA-6C9BFBE78B23}" type="presOf" srcId="{24ABCE8B-A0B7-4376-A6A0-95AFF1103A4D}" destId="{19B64889-4188-4642-87B5-5BF8FDFC47C1}" srcOrd="0" destOrd="0" presId="urn:microsoft.com/office/officeart/2016/7/layout/RepeatingBendingProcessNew"/>
    <dgm:cxn modelId="{438EBD17-9BE3-40EA-A56B-E1C78FF27758}" type="presOf" srcId="{8EF95C9E-F835-4D0B-8E5C-D73D101412D2}" destId="{DD7EA02C-23A8-4893-A0BF-FF7D15972F0C}" srcOrd="0" destOrd="0" presId="urn:microsoft.com/office/officeart/2016/7/layout/RepeatingBendingProcessNew"/>
    <dgm:cxn modelId="{A3D1E11F-2E84-49E4-8FB0-8675D2D1107C}" type="presOf" srcId="{89B4BD21-B764-429F-B9EF-DF9E9BC6C388}" destId="{55C53CFE-D0B3-4FE1-B7F8-43220DE008E2}" srcOrd="1" destOrd="0" presId="urn:microsoft.com/office/officeart/2016/7/layout/RepeatingBendingProcessNew"/>
    <dgm:cxn modelId="{200CF91F-6C3E-4426-BD2E-67FBF0A18F04}" type="presOf" srcId="{A2E6F6B8-26AB-43E7-890D-16CD5F0E5008}" destId="{5A339E53-90EC-403C-9A61-995701545355}" srcOrd="0" destOrd="0" presId="urn:microsoft.com/office/officeart/2016/7/layout/RepeatingBendingProcessNew"/>
    <dgm:cxn modelId="{B1DE2C34-8DFF-4568-AB5B-7076B86FA488}" srcId="{930FBBE0-EB22-420D-98AB-B995C5FC7428}" destId="{52DB4133-14E3-41D3-ACF7-981135B17DA5}" srcOrd="5" destOrd="0" parTransId="{11F62F10-2C52-489A-8F2A-C0C470EB5528}" sibTransId="{D2D6BBB6-19FD-499B-A9EC-308B216A69DE}"/>
    <dgm:cxn modelId="{AA644641-6435-4C06-BF49-35C63034FE56}" type="presOf" srcId="{9025D7A1-BE6E-4F95-82C4-487F34BDA3B7}" destId="{43391772-F604-4C62-B01D-FD5D49884FC4}" srcOrd="0" destOrd="0" presId="urn:microsoft.com/office/officeart/2016/7/layout/RepeatingBendingProcessNew"/>
    <dgm:cxn modelId="{9D474162-0028-4B57-AC7B-A9EEC5B9535F}" type="presOf" srcId="{D2D6BBB6-19FD-499B-A9EC-308B216A69DE}" destId="{431A5108-14C4-469E-A914-14EAAE0F8528}" srcOrd="1" destOrd="0" presId="urn:microsoft.com/office/officeart/2016/7/layout/RepeatingBendingProcessNew"/>
    <dgm:cxn modelId="{CE6D6D62-3446-45CB-92A0-68B63D4E40D4}" srcId="{930FBBE0-EB22-420D-98AB-B995C5FC7428}" destId="{EC5D2D94-2E8E-46D6-BD45-605E0759C58F}" srcOrd="6" destOrd="0" parTransId="{C200278E-E11F-4C7E-AAAE-8A4597505C39}" sibTransId="{2D11F036-A0F3-47C3-9AC8-B18BC85FAF95}"/>
    <dgm:cxn modelId="{768E7E42-05BD-42EA-87C1-A11E2BA426AF}" type="presOf" srcId="{EC5D2D94-2E8E-46D6-BD45-605E0759C58F}" destId="{B790D8D0-3EF5-49BF-9054-6011586711C1}" srcOrd="0" destOrd="0" presId="urn:microsoft.com/office/officeart/2016/7/layout/RepeatingBendingProcessNew"/>
    <dgm:cxn modelId="{B89D4D6A-499D-4D75-93E0-F147E7CDAACE}" type="presOf" srcId="{2D11F036-A0F3-47C3-9AC8-B18BC85FAF95}" destId="{5D53337B-E84E-41D7-A30E-3A9236A136FF}" srcOrd="0" destOrd="0" presId="urn:microsoft.com/office/officeart/2016/7/layout/RepeatingBendingProcessNew"/>
    <dgm:cxn modelId="{31A1106F-CBBB-44BF-9F73-F24A54710CCA}" srcId="{930FBBE0-EB22-420D-98AB-B995C5FC7428}" destId="{9025D7A1-BE6E-4F95-82C4-487F34BDA3B7}" srcOrd="2" destOrd="0" parTransId="{5775771C-6D77-4605-865C-21647DF05C8B}" sibTransId="{2166F613-A029-4903-8C35-6B7CB8767146}"/>
    <dgm:cxn modelId="{6AB74C4F-4159-40A8-9215-3CCE210C276F}" type="presOf" srcId="{D2D6BBB6-19FD-499B-A9EC-308B216A69DE}" destId="{8ACA18AB-E53A-499A-B95B-A89E9237F503}" srcOrd="0" destOrd="0" presId="urn:microsoft.com/office/officeart/2016/7/layout/RepeatingBendingProcessNew"/>
    <dgm:cxn modelId="{084D0688-E998-448A-8D18-B6C78FD058BE}" type="presOf" srcId="{2166F613-A029-4903-8C35-6B7CB8767146}" destId="{407988C8-CF2C-45EB-84AD-E385961D4EC6}" srcOrd="1" destOrd="0" presId="urn:microsoft.com/office/officeart/2016/7/layout/RepeatingBendingProcessNew"/>
    <dgm:cxn modelId="{3CBEE88B-BEDB-4AE7-918F-F137EB0419B2}" srcId="{930FBBE0-EB22-420D-98AB-B995C5FC7428}" destId="{8EF95C9E-F835-4D0B-8E5C-D73D101412D2}" srcOrd="0" destOrd="0" parTransId="{5BC6E670-EB92-4E3C-ACA1-C3ADF7CE1339}" sibTransId="{24ABCE8B-A0B7-4376-A6A0-95AFF1103A4D}"/>
    <dgm:cxn modelId="{1059AAA2-B6CE-4F17-B5C3-60A2EBD507E1}" type="presOf" srcId="{54A8B7CC-3B33-4D8C-A143-7BDAE413A154}" destId="{FF1416D3-BD84-45FA-95C3-A08D37273443}" srcOrd="0" destOrd="0" presId="urn:microsoft.com/office/officeart/2016/7/layout/RepeatingBendingProcessNew"/>
    <dgm:cxn modelId="{A4C19CA6-4153-4884-A2EF-CF32EF42BDA6}" type="presOf" srcId="{24ABCE8B-A0B7-4376-A6A0-95AFF1103A4D}" destId="{99E98407-8BD9-479D-B8FF-8B2CED06BB6C}" srcOrd="1" destOrd="0" presId="urn:microsoft.com/office/officeart/2016/7/layout/RepeatingBendingProcessNew"/>
    <dgm:cxn modelId="{F860C2B7-8E11-427F-81E2-C4A27C34C93D}" srcId="{930FBBE0-EB22-420D-98AB-B995C5FC7428}" destId="{A2E6F6B8-26AB-43E7-890D-16CD5F0E5008}" srcOrd="1" destOrd="0" parTransId="{1D8D13AC-070C-49D2-9FAD-FA56FCFD1BF4}" sibTransId="{89B4BD21-B764-429F-B9EF-DF9E9BC6C388}"/>
    <dgm:cxn modelId="{BDE476BC-85C6-4938-ABAD-47FD61750980}" srcId="{930FBBE0-EB22-420D-98AB-B995C5FC7428}" destId="{54A8B7CC-3B33-4D8C-A143-7BDAE413A154}" srcOrd="7" destOrd="0" parTransId="{2E00C569-CC0C-4772-8454-57E8CA6DC26B}" sibTransId="{176BD99F-5869-4512-A434-D350DE7F42EE}"/>
    <dgm:cxn modelId="{5F79C2BC-398D-49D9-89E7-CEF608D00D52}" type="presOf" srcId="{ECB73152-09D0-4800-8F46-4B45815A7FD0}" destId="{393DF308-C9BA-4F42-BC07-C65F7C15A851}" srcOrd="0" destOrd="0" presId="urn:microsoft.com/office/officeart/2016/7/layout/RepeatingBendingProcessNew"/>
    <dgm:cxn modelId="{26F067BE-A39D-4809-87E5-A2106CEAD637}" type="presOf" srcId="{0C10BEAE-977D-48D8-B97B-4BE2FD42AD07}" destId="{EE762E9F-C5EB-4B27-B541-D718847DAD3C}" srcOrd="0" destOrd="0" presId="urn:microsoft.com/office/officeart/2016/7/layout/RepeatingBendingProcessNew"/>
    <dgm:cxn modelId="{40902AC3-E375-423C-A942-6422A55E53D4}" type="presOf" srcId="{6F2C787E-A9D9-4D41-A9B1-6508F7FC9D79}" destId="{9B10777E-C20A-4860-929D-637B741E15AA}" srcOrd="0" destOrd="0" presId="urn:microsoft.com/office/officeart/2016/7/layout/RepeatingBendingProcessNew"/>
    <dgm:cxn modelId="{341EB8C3-489D-490C-BD0D-CC38921015E7}" type="presOf" srcId="{6F2C787E-A9D9-4D41-A9B1-6508F7FC9D79}" destId="{75DD584F-8EA6-4401-BF79-33BB890EE5C9}" srcOrd="1" destOrd="0" presId="urn:microsoft.com/office/officeart/2016/7/layout/RepeatingBendingProcessNew"/>
    <dgm:cxn modelId="{62F6CAE2-2A28-47B9-878C-A30DB4C33A9D}" type="presOf" srcId="{930FBBE0-EB22-420D-98AB-B995C5FC7428}" destId="{1335C485-721E-4F6F-9FF3-D145F23378AD}" srcOrd="0" destOrd="0" presId="urn:microsoft.com/office/officeart/2016/7/layout/RepeatingBendingProcessNew"/>
    <dgm:cxn modelId="{3497B3E6-E4C4-4BF5-8A91-84EFE1099997}" type="presOf" srcId="{52DB4133-14E3-41D3-ACF7-981135B17DA5}" destId="{AA02980C-1EFC-4603-BD28-4B7DDFAABB18}" srcOrd="0" destOrd="0" presId="urn:microsoft.com/office/officeart/2016/7/layout/RepeatingBendingProcessNew"/>
    <dgm:cxn modelId="{90C6A9EC-82F8-486D-8951-1435A95B6736}" type="presOf" srcId="{2166F613-A029-4903-8C35-6B7CB8767146}" destId="{13D09458-31ED-4D5F-8B77-93465DD25A73}" srcOrd="0" destOrd="0" presId="urn:microsoft.com/office/officeart/2016/7/layout/RepeatingBendingProcessNew"/>
    <dgm:cxn modelId="{13A2BAF0-E719-4D63-A090-E9A75F083D0A}" type="presOf" srcId="{89B4BD21-B764-429F-B9EF-DF9E9BC6C388}" destId="{A3E8852B-3E94-4912-8CCE-6262C2108D39}" srcOrd="0" destOrd="0" presId="urn:microsoft.com/office/officeart/2016/7/layout/RepeatingBendingProcessNew"/>
    <dgm:cxn modelId="{063231F7-B5A0-4899-8E9C-6E3A654F41A5}" srcId="{930FBBE0-EB22-420D-98AB-B995C5FC7428}" destId="{5F56A3F3-D011-4A1B-AD5E-849B3F2765E1}" srcOrd="3" destOrd="0" parTransId="{296203A5-F48C-4E62-882E-1F01A8708393}" sibTransId="{6F2C787E-A9D9-4D41-A9B1-6508F7FC9D79}"/>
    <dgm:cxn modelId="{9F1CFAF3-54DB-44FB-BE9B-AC63F8816A9B}" type="presParOf" srcId="{1335C485-721E-4F6F-9FF3-D145F23378AD}" destId="{DD7EA02C-23A8-4893-A0BF-FF7D15972F0C}" srcOrd="0" destOrd="0" presId="urn:microsoft.com/office/officeart/2016/7/layout/RepeatingBendingProcessNew"/>
    <dgm:cxn modelId="{B9D7AF0A-6B80-4580-860B-619AFAC778A6}" type="presParOf" srcId="{1335C485-721E-4F6F-9FF3-D145F23378AD}" destId="{19B64889-4188-4642-87B5-5BF8FDFC47C1}" srcOrd="1" destOrd="0" presId="urn:microsoft.com/office/officeart/2016/7/layout/RepeatingBendingProcessNew"/>
    <dgm:cxn modelId="{FC2B9FC4-3CFF-48A8-BB34-93547B679E0C}" type="presParOf" srcId="{19B64889-4188-4642-87B5-5BF8FDFC47C1}" destId="{99E98407-8BD9-479D-B8FF-8B2CED06BB6C}" srcOrd="0" destOrd="0" presId="urn:microsoft.com/office/officeart/2016/7/layout/RepeatingBendingProcessNew"/>
    <dgm:cxn modelId="{C3201170-6865-4F4F-9FB7-D3776664287C}" type="presParOf" srcId="{1335C485-721E-4F6F-9FF3-D145F23378AD}" destId="{5A339E53-90EC-403C-9A61-995701545355}" srcOrd="2" destOrd="0" presId="urn:microsoft.com/office/officeart/2016/7/layout/RepeatingBendingProcessNew"/>
    <dgm:cxn modelId="{81B6C6E7-5F4D-4502-8AF5-313F93AC4120}" type="presParOf" srcId="{1335C485-721E-4F6F-9FF3-D145F23378AD}" destId="{A3E8852B-3E94-4912-8CCE-6262C2108D39}" srcOrd="3" destOrd="0" presId="urn:microsoft.com/office/officeart/2016/7/layout/RepeatingBendingProcessNew"/>
    <dgm:cxn modelId="{3F609D54-3A9E-4E19-A634-6353FF15AC63}" type="presParOf" srcId="{A3E8852B-3E94-4912-8CCE-6262C2108D39}" destId="{55C53CFE-D0B3-4FE1-B7F8-43220DE008E2}" srcOrd="0" destOrd="0" presId="urn:microsoft.com/office/officeart/2016/7/layout/RepeatingBendingProcessNew"/>
    <dgm:cxn modelId="{6DDBC72A-AC0D-4D8E-A47D-A5EE9F553432}" type="presParOf" srcId="{1335C485-721E-4F6F-9FF3-D145F23378AD}" destId="{43391772-F604-4C62-B01D-FD5D49884FC4}" srcOrd="4" destOrd="0" presId="urn:microsoft.com/office/officeart/2016/7/layout/RepeatingBendingProcessNew"/>
    <dgm:cxn modelId="{62378F80-9E87-4450-B619-BF27DC86013E}" type="presParOf" srcId="{1335C485-721E-4F6F-9FF3-D145F23378AD}" destId="{13D09458-31ED-4D5F-8B77-93465DD25A73}" srcOrd="5" destOrd="0" presId="urn:microsoft.com/office/officeart/2016/7/layout/RepeatingBendingProcessNew"/>
    <dgm:cxn modelId="{808F692B-30B0-44DA-BEBC-108477622187}" type="presParOf" srcId="{13D09458-31ED-4D5F-8B77-93465DD25A73}" destId="{407988C8-CF2C-45EB-84AD-E385961D4EC6}" srcOrd="0" destOrd="0" presId="urn:microsoft.com/office/officeart/2016/7/layout/RepeatingBendingProcessNew"/>
    <dgm:cxn modelId="{7CC815EA-F28C-437A-B7A2-5105B6D35CE1}" type="presParOf" srcId="{1335C485-721E-4F6F-9FF3-D145F23378AD}" destId="{2F488356-824A-468F-9C17-77662013A035}" srcOrd="6" destOrd="0" presId="urn:microsoft.com/office/officeart/2016/7/layout/RepeatingBendingProcessNew"/>
    <dgm:cxn modelId="{8E72842B-530D-485B-AFCA-FA2270E9F6BD}" type="presParOf" srcId="{1335C485-721E-4F6F-9FF3-D145F23378AD}" destId="{9B10777E-C20A-4860-929D-637B741E15AA}" srcOrd="7" destOrd="0" presId="urn:microsoft.com/office/officeart/2016/7/layout/RepeatingBendingProcessNew"/>
    <dgm:cxn modelId="{B8628914-EB81-4A59-BC72-599F7D0495BC}" type="presParOf" srcId="{9B10777E-C20A-4860-929D-637B741E15AA}" destId="{75DD584F-8EA6-4401-BF79-33BB890EE5C9}" srcOrd="0" destOrd="0" presId="urn:microsoft.com/office/officeart/2016/7/layout/RepeatingBendingProcessNew"/>
    <dgm:cxn modelId="{551FA2A0-4E3A-4CDE-961F-BEEB12B9906E}" type="presParOf" srcId="{1335C485-721E-4F6F-9FF3-D145F23378AD}" destId="{EE762E9F-C5EB-4B27-B541-D718847DAD3C}" srcOrd="8" destOrd="0" presId="urn:microsoft.com/office/officeart/2016/7/layout/RepeatingBendingProcessNew"/>
    <dgm:cxn modelId="{C08553E9-B5D8-42B2-8204-096ED752279F}" type="presParOf" srcId="{1335C485-721E-4F6F-9FF3-D145F23378AD}" destId="{393DF308-C9BA-4F42-BC07-C65F7C15A851}" srcOrd="9" destOrd="0" presId="urn:microsoft.com/office/officeart/2016/7/layout/RepeatingBendingProcessNew"/>
    <dgm:cxn modelId="{21E2C9A8-6F24-4EF4-8F98-4185B45E9FD0}" type="presParOf" srcId="{393DF308-C9BA-4F42-BC07-C65F7C15A851}" destId="{29A4DA0C-A94B-4910-B248-F69ACCF57A58}" srcOrd="0" destOrd="0" presId="urn:microsoft.com/office/officeart/2016/7/layout/RepeatingBendingProcessNew"/>
    <dgm:cxn modelId="{6F9D541B-2032-4671-A64B-806A43B64222}" type="presParOf" srcId="{1335C485-721E-4F6F-9FF3-D145F23378AD}" destId="{AA02980C-1EFC-4603-BD28-4B7DDFAABB18}" srcOrd="10" destOrd="0" presId="urn:microsoft.com/office/officeart/2016/7/layout/RepeatingBendingProcessNew"/>
    <dgm:cxn modelId="{C80830C1-CAB3-4F32-B6FA-9774E14D45B5}" type="presParOf" srcId="{1335C485-721E-4F6F-9FF3-D145F23378AD}" destId="{8ACA18AB-E53A-499A-B95B-A89E9237F503}" srcOrd="11" destOrd="0" presId="urn:microsoft.com/office/officeart/2016/7/layout/RepeatingBendingProcessNew"/>
    <dgm:cxn modelId="{CAD1DF72-641E-45CB-8314-A99687326F9C}" type="presParOf" srcId="{8ACA18AB-E53A-499A-B95B-A89E9237F503}" destId="{431A5108-14C4-469E-A914-14EAAE0F8528}" srcOrd="0" destOrd="0" presId="urn:microsoft.com/office/officeart/2016/7/layout/RepeatingBendingProcessNew"/>
    <dgm:cxn modelId="{D256A5A3-3952-4D2F-8FB8-48446811B3CA}" type="presParOf" srcId="{1335C485-721E-4F6F-9FF3-D145F23378AD}" destId="{B790D8D0-3EF5-49BF-9054-6011586711C1}" srcOrd="12" destOrd="0" presId="urn:microsoft.com/office/officeart/2016/7/layout/RepeatingBendingProcessNew"/>
    <dgm:cxn modelId="{B027A02A-7DE4-44AC-9AFC-3A71A65952B4}" type="presParOf" srcId="{1335C485-721E-4F6F-9FF3-D145F23378AD}" destId="{5D53337B-E84E-41D7-A30E-3A9236A136FF}" srcOrd="13" destOrd="0" presId="urn:microsoft.com/office/officeart/2016/7/layout/RepeatingBendingProcessNew"/>
    <dgm:cxn modelId="{D083A25F-EAB6-4B8D-9ED4-2C019C09F381}" type="presParOf" srcId="{5D53337B-E84E-41D7-A30E-3A9236A136FF}" destId="{51DB33ED-EDAF-4927-9132-065D9B8260F6}" srcOrd="0" destOrd="0" presId="urn:microsoft.com/office/officeart/2016/7/layout/RepeatingBendingProcessNew"/>
    <dgm:cxn modelId="{270D68C5-C4AD-4B2E-8DB8-510FDA96FD6C}" type="presParOf" srcId="{1335C485-721E-4F6F-9FF3-D145F23378AD}" destId="{FF1416D3-BD84-45FA-95C3-A08D37273443}" srcOrd="14"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9BC926-5CDA-4F5C-9A8F-C7404BAF3A14}" type="doc">
      <dgm:prSet loTypeId="urn:microsoft.com/office/officeart/2018/5/layout/IconCircle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2DEEA784-A11E-4A6D-ABDD-A338685CDDE3}">
      <dgm:prSet/>
      <dgm:spPr/>
      <dgm:t>
        <a:bodyPr/>
        <a:lstStyle/>
        <a:p>
          <a:pPr>
            <a:defRPr cap="all"/>
          </a:pPr>
          <a:r>
            <a:rPr lang="en-GB"/>
            <a:t>Education</a:t>
          </a:r>
          <a:endParaRPr lang="en-US"/>
        </a:p>
      </dgm:t>
    </dgm:pt>
    <dgm:pt modelId="{A638E06A-6D5B-410C-BE65-BD228EA2F2A4}" type="parTrans" cxnId="{AB1E25EF-0A19-4CBB-AA04-8FAB0C409E98}">
      <dgm:prSet/>
      <dgm:spPr/>
      <dgm:t>
        <a:bodyPr/>
        <a:lstStyle/>
        <a:p>
          <a:endParaRPr lang="en-US"/>
        </a:p>
      </dgm:t>
    </dgm:pt>
    <dgm:pt modelId="{042E776A-18C7-407C-91F1-8D3B1706962F}" type="sibTrans" cxnId="{AB1E25EF-0A19-4CBB-AA04-8FAB0C409E98}">
      <dgm:prSet/>
      <dgm:spPr/>
      <dgm:t>
        <a:bodyPr/>
        <a:lstStyle/>
        <a:p>
          <a:endParaRPr lang="en-US"/>
        </a:p>
      </dgm:t>
    </dgm:pt>
    <dgm:pt modelId="{18FE6754-3EE2-450B-A77A-84C8156E69DC}">
      <dgm:prSet/>
      <dgm:spPr/>
      <dgm:t>
        <a:bodyPr/>
        <a:lstStyle/>
        <a:p>
          <a:pPr>
            <a:defRPr cap="all"/>
          </a:pPr>
          <a:r>
            <a:rPr lang="en-GB"/>
            <a:t>Migration</a:t>
          </a:r>
          <a:endParaRPr lang="en-US"/>
        </a:p>
      </dgm:t>
    </dgm:pt>
    <dgm:pt modelId="{AC815BAD-E1F2-4450-9D93-886FAE3A078C}" type="parTrans" cxnId="{609FD498-8424-4D05-8763-B017ECCCF92D}">
      <dgm:prSet/>
      <dgm:spPr/>
      <dgm:t>
        <a:bodyPr/>
        <a:lstStyle/>
        <a:p>
          <a:endParaRPr lang="en-US"/>
        </a:p>
      </dgm:t>
    </dgm:pt>
    <dgm:pt modelId="{E2AE557E-1A9D-408F-B202-84A9E6D17751}" type="sibTrans" cxnId="{609FD498-8424-4D05-8763-B017ECCCF92D}">
      <dgm:prSet/>
      <dgm:spPr/>
      <dgm:t>
        <a:bodyPr/>
        <a:lstStyle/>
        <a:p>
          <a:endParaRPr lang="en-US"/>
        </a:p>
      </dgm:t>
    </dgm:pt>
    <dgm:pt modelId="{E28662D7-A603-499E-8CA4-6952906EC039}">
      <dgm:prSet/>
      <dgm:spPr/>
      <dgm:t>
        <a:bodyPr/>
        <a:lstStyle/>
        <a:p>
          <a:pPr>
            <a:defRPr cap="all"/>
          </a:pPr>
          <a:r>
            <a:rPr lang="en-GB"/>
            <a:t>Motivation</a:t>
          </a:r>
          <a:endParaRPr lang="en-US"/>
        </a:p>
      </dgm:t>
    </dgm:pt>
    <dgm:pt modelId="{42969501-B41B-4AF1-98F5-8CDB9074EC53}" type="parTrans" cxnId="{EA0B464B-CA95-4568-BBE0-F93309880166}">
      <dgm:prSet/>
      <dgm:spPr/>
      <dgm:t>
        <a:bodyPr/>
        <a:lstStyle/>
        <a:p>
          <a:endParaRPr lang="en-US"/>
        </a:p>
      </dgm:t>
    </dgm:pt>
    <dgm:pt modelId="{4D6AF1C5-DC0D-49DA-BBB4-BE80C8844E44}" type="sibTrans" cxnId="{EA0B464B-CA95-4568-BBE0-F93309880166}">
      <dgm:prSet/>
      <dgm:spPr/>
      <dgm:t>
        <a:bodyPr/>
        <a:lstStyle/>
        <a:p>
          <a:endParaRPr lang="en-US"/>
        </a:p>
      </dgm:t>
    </dgm:pt>
    <dgm:pt modelId="{3B0E5B5F-D01A-4BFD-A252-9A6BE41D77A0}">
      <dgm:prSet/>
      <dgm:spPr/>
      <dgm:t>
        <a:bodyPr/>
        <a:lstStyle/>
        <a:p>
          <a:pPr>
            <a:defRPr cap="all"/>
          </a:pPr>
          <a:r>
            <a:rPr lang="en-GB"/>
            <a:t>Legislation</a:t>
          </a:r>
          <a:endParaRPr lang="en-US"/>
        </a:p>
      </dgm:t>
    </dgm:pt>
    <dgm:pt modelId="{02E154E8-D2AC-4A32-B026-CD8ABCE809E9}" type="parTrans" cxnId="{C573B9E4-F9AA-4DAD-8BBE-482AAF679B42}">
      <dgm:prSet/>
      <dgm:spPr/>
      <dgm:t>
        <a:bodyPr/>
        <a:lstStyle/>
        <a:p>
          <a:endParaRPr lang="en-US"/>
        </a:p>
      </dgm:t>
    </dgm:pt>
    <dgm:pt modelId="{AA5AF5B2-56AF-4C9B-A85C-DD4F746FDD95}" type="sibTrans" cxnId="{C573B9E4-F9AA-4DAD-8BBE-482AAF679B42}">
      <dgm:prSet/>
      <dgm:spPr/>
      <dgm:t>
        <a:bodyPr/>
        <a:lstStyle/>
        <a:p>
          <a:endParaRPr lang="en-US"/>
        </a:p>
      </dgm:t>
    </dgm:pt>
    <dgm:pt modelId="{3A72F19F-1B5C-4A50-B174-9514F480849B}">
      <dgm:prSet/>
      <dgm:spPr/>
      <dgm:t>
        <a:bodyPr/>
        <a:lstStyle/>
        <a:p>
          <a:pPr>
            <a:defRPr cap="all"/>
          </a:pPr>
          <a:r>
            <a:rPr lang="en-GB"/>
            <a:t>Industrialisation </a:t>
          </a:r>
          <a:endParaRPr lang="en-US"/>
        </a:p>
      </dgm:t>
    </dgm:pt>
    <dgm:pt modelId="{90201988-8DD4-4BC3-A31E-82D83531FB83}" type="parTrans" cxnId="{9A3F269F-F113-4C59-8941-8702ABA7F2AF}">
      <dgm:prSet/>
      <dgm:spPr/>
      <dgm:t>
        <a:bodyPr/>
        <a:lstStyle/>
        <a:p>
          <a:endParaRPr lang="en-US"/>
        </a:p>
      </dgm:t>
    </dgm:pt>
    <dgm:pt modelId="{66A30589-5EE2-428B-BDBE-CC0D20C5C8B7}" type="sibTrans" cxnId="{9A3F269F-F113-4C59-8941-8702ABA7F2AF}">
      <dgm:prSet/>
      <dgm:spPr/>
      <dgm:t>
        <a:bodyPr/>
        <a:lstStyle/>
        <a:p>
          <a:endParaRPr lang="en-US"/>
        </a:p>
      </dgm:t>
    </dgm:pt>
    <dgm:pt modelId="{F1F6CE51-BA73-40B5-A428-742EA97D1DF9}" type="pres">
      <dgm:prSet presAssocID="{DA9BC926-5CDA-4F5C-9A8F-C7404BAF3A14}" presName="root" presStyleCnt="0">
        <dgm:presLayoutVars>
          <dgm:dir/>
          <dgm:resizeHandles val="exact"/>
        </dgm:presLayoutVars>
      </dgm:prSet>
      <dgm:spPr/>
    </dgm:pt>
    <dgm:pt modelId="{D62BC8FB-3E41-4511-B9EE-85D4003FE0C6}" type="pres">
      <dgm:prSet presAssocID="{2DEEA784-A11E-4A6D-ABDD-A338685CDDE3}" presName="compNode" presStyleCnt="0"/>
      <dgm:spPr/>
    </dgm:pt>
    <dgm:pt modelId="{2049158C-A856-4903-B8FD-79E84FF71ADB}" type="pres">
      <dgm:prSet presAssocID="{2DEEA784-A11E-4A6D-ABDD-A338685CDDE3}" presName="iconBgRect" presStyleLbl="bgShp" presStyleIdx="0" presStyleCnt="5"/>
      <dgm:spPr/>
    </dgm:pt>
    <dgm:pt modelId="{C91A5A78-CAF1-48B5-B9A0-A05397843FD9}" type="pres">
      <dgm:prSet presAssocID="{2DEEA784-A11E-4A6D-ABDD-A338685CDDE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EF4C7E00-64C3-49BE-AF06-BD95DA466BE9}" type="pres">
      <dgm:prSet presAssocID="{2DEEA784-A11E-4A6D-ABDD-A338685CDDE3}" presName="spaceRect" presStyleCnt="0"/>
      <dgm:spPr/>
    </dgm:pt>
    <dgm:pt modelId="{C7B5540D-6066-4ACA-929D-C471455E4745}" type="pres">
      <dgm:prSet presAssocID="{2DEEA784-A11E-4A6D-ABDD-A338685CDDE3}" presName="textRect" presStyleLbl="revTx" presStyleIdx="0" presStyleCnt="5">
        <dgm:presLayoutVars>
          <dgm:chMax val="1"/>
          <dgm:chPref val="1"/>
        </dgm:presLayoutVars>
      </dgm:prSet>
      <dgm:spPr/>
    </dgm:pt>
    <dgm:pt modelId="{FFBB521E-F341-43CA-8413-B1A4737C9125}" type="pres">
      <dgm:prSet presAssocID="{042E776A-18C7-407C-91F1-8D3B1706962F}" presName="sibTrans" presStyleCnt="0"/>
      <dgm:spPr/>
    </dgm:pt>
    <dgm:pt modelId="{C06307EF-FE80-428E-B357-4EB36F9D647D}" type="pres">
      <dgm:prSet presAssocID="{18FE6754-3EE2-450B-A77A-84C8156E69DC}" presName="compNode" presStyleCnt="0"/>
      <dgm:spPr/>
    </dgm:pt>
    <dgm:pt modelId="{58990B90-C34A-4EF9-9419-6631947FFC41}" type="pres">
      <dgm:prSet presAssocID="{18FE6754-3EE2-450B-A77A-84C8156E69DC}" presName="iconBgRect" presStyleLbl="bgShp" presStyleIdx="1" presStyleCnt="5"/>
      <dgm:spPr/>
    </dgm:pt>
    <dgm:pt modelId="{8080712C-8EA1-4785-96FE-F272154480DB}" type="pres">
      <dgm:prSet presAssocID="{18FE6754-3EE2-450B-A77A-84C8156E69D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ansfer"/>
        </a:ext>
      </dgm:extLst>
    </dgm:pt>
    <dgm:pt modelId="{9D8BD046-2916-4B4B-8E82-AA3B087A68EB}" type="pres">
      <dgm:prSet presAssocID="{18FE6754-3EE2-450B-A77A-84C8156E69DC}" presName="spaceRect" presStyleCnt="0"/>
      <dgm:spPr/>
    </dgm:pt>
    <dgm:pt modelId="{B7633369-3FD8-4380-BFC8-A2C3BF912BFD}" type="pres">
      <dgm:prSet presAssocID="{18FE6754-3EE2-450B-A77A-84C8156E69DC}" presName="textRect" presStyleLbl="revTx" presStyleIdx="1" presStyleCnt="5">
        <dgm:presLayoutVars>
          <dgm:chMax val="1"/>
          <dgm:chPref val="1"/>
        </dgm:presLayoutVars>
      </dgm:prSet>
      <dgm:spPr/>
    </dgm:pt>
    <dgm:pt modelId="{44C0447C-A84F-4F2B-81DF-42A4D59E6528}" type="pres">
      <dgm:prSet presAssocID="{E2AE557E-1A9D-408F-B202-84A9E6D17751}" presName="sibTrans" presStyleCnt="0"/>
      <dgm:spPr/>
    </dgm:pt>
    <dgm:pt modelId="{1E3B4356-02F1-4FC4-85EA-31F92F3C13FD}" type="pres">
      <dgm:prSet presAssocID="{E28662D7-A603-499E-8CA4-6952906EC039}" presName="compNode" presStyleCnt="0"/>
      <dgm:spPr/>
    </dgm:pt>
    <dgm:pt modelId="{1A41E90D-7C70-42C2-B1A9-E6D8124D017F}" type="pres">
      <dgm:prSet presAssocID="{E28662D7-A603-499E-8CA4-6952906EC039}" presName="iconBgRect" presStyleLbl="bgShp" presStyleIdx="2" presStyleCnt="5"/>
      <dgm:spPr/>
    </dgm:pt>
    <dgm:pt modelId="{F6EE3101-F9A6-4F04-AE7A-1C920DB48878}" type="pres">
      <dgm:prSet presAssocID="{E28662D7-A603-499E-8CA4-6952906EC03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D8F0C49A-4406-4B98-A612-79FD733E50D3}" type="pres">
      <dgm:prSet presAssocID="{E28662D7-A603-499E-8CA4-6952906EC039}" presName="spaceRect" presStyleCnt="0"/>
      <dgm:spPr/>
    </dgm:pt>
    <dgm:pt modelId="{DF24D4E2-2904-44C3-AE00-6C1AF1A29431}" type="pres">
      <dgm:prSet presAssocID="{E28662D7-A603-499E-8CA4-6952906EC039}" presName="textRect" presStyleLbl="revTx" presStyleIdx="2" presStyleCnt="5">
        <dgm:presLayoutVars>
          <dgm:chMax val="1"/>
          <dgm:chPref val="1"/>
        </dgm:presLayoutVars>
      </dgm:prSet>
      <dgm:spPr/>
    </dgm:pt>
    <dgm:pt modelId="{5B390FEE-6A10-472D-8A78-A8037884FD5E}" type="pres">
      <dgm:prSet presAssocID="{4D6AF1C5-DC0D-49DA-BBB4-BE80C8844E44}" presName="sibTrans" presStyleCnt="0"/>
      <dgm:spPr/>
    </dgm:pt>
    <dgm:pt modelId="{63E5E8F4-0DA4-473E-BC8A-DFD1ACEAFAA7}" type="pres">
      <dgm:prSet presAssocID="{3B0E5B5F-D01A-4BFD-A252-9A6BE41D77A0}" presName="compNode" presStyleCnt="0"/>
      <dgm:spPr/>
    </dgm:pt>
    <dgm:pt modelId="{E121EC93-3F88-491B-B71F-A3A1EF863D0E}" type="pres">
      <dgm:prSet presAssocID="{3B0E5B5F-D01A-4BFD-A252-9A6BE41D77A0}" presName="iconBgRect" presStyleLbl="bgShp" presStyleIdx="3" presStyleCnt="5"/>
      <dgm:spPr/>
    </dgm:pt>
    <dgm:pt modelId="{92C579E7-43B5-49A8-8198-37B27C0309E8}" type="pres">
      <dgm:prSet presAssocID="{3B0E5B5F-D01A-4BFD-A252-9A6BE41D77A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B5EA9C52-7550-48AA-A767-DF9906CA6878}" type="pres">
      <dgm:prSet presAssocID="{3B0E5B5F-D01A-4BFD-A252-9A6BE41D77A0}" presName="spaceRect" presStyleCnt="0"/>
      <dgm:spPr/>
    </dgm:pt>
    <dgm:pt modelId="{F90AC38A-F070-4187-A8BF-A69EB1899DF3}" type="pres">
      <dgm:prSet presAssocID="{3B0E5B5F-D01A-4BFD-A252-9A6BE41D77A0}" presName="textRect" presStyleLbl="revTx" presStyleIdx="3" presStyleCnt="5">
        <dgm:presLayoutVars>
          <dgm:chMax val="1"/>
          <dgm:chPref val="1"/>
        </dgm:presLayoutVars>
      </dgm:prSet>
      <dgm:spPr/>
    </dgm:pt>
    <dgm:pt modelId="{21DC57F6-2845-406A-93DB-AAC8D412F207}" type="pres">
      <dgm:prSet presAssocID="{AA5AF5B2-56AF-4C9B-A85C-DD4F746FDD95}" presName="sibTrans" presStyleCnt="0"/>
      <dgm:spPr/>
    </dgm:pt>
    <dgm:pt modelId="{9F7E3599-FAB9-489A-8665-147963905611}" type="pres">
      <dgm:prSet presAssocID="{3A72F19F-1B5C-4A50-B174-9514F480849B}" presName="compNode" presStyleCnt="0"/>
      <dgm:spPr/>
    </dgm:pt>
    <dgm:pt modelId="{44288DB2-511A-4FC5-B0AC-C4FBD36A719A}" type="pres">
      <dgm:prSet presAssocID="{3A72F19F-1B5C-4A50-B174-9514F480849B}" presName="iconBgRect" presStyleLbl="bgShp" presStyleIdx="4" presStyleCnt="5"/>
      <dgm:spPr/>
    </dgm:pt>
    <dgm:pt modelId="{E8E208F5-E7B2-45D3-AC37-55EE76F0931C}" type="pres">
      <dgm:prSet presAssocID="{3A72F19F-1B5C-4A50-B174-9514F480849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actory"/>
        </a:ext>
      </dgm:extLst>
    </dgm:pt>
    <dgm:pt modelId="{64E7085E-1092-4E66-97D9-52BDB717E891}" type="pres">
      <dgm:prSet presAssocID="{3A72F19F-1B5C-4A50-B174-9514F480849B}" presName="spaceRect" presStyleCnt="0"/>
      <dgm:spPr/>
    </dgm:pt>
    <dgm:pt modelId="{096E4C67-B58C-4F1A-ADED-87F4589C9D99}" type="pres">
      <dgm:prSet presAssocID="{3A72F19F-1B5C-4A50-B174-9514F480849B}" presName="textRect" presStyleLbl="revTx" presStyleIdx="4" presStyleCnt="5">
        <dgm:presLayoutVars>
          <dgm:chMax val="1"/>
          <dgm:chPref val="1"/>
        </dgm:presLayoutVars>
      </dgm:prSet>
      <dgm:spPr/>
    </dgm:pt>
  </dgm:ptLst>
  <dgm:cxnLst>
    <dgm:cxn modelId="{02858F3D-B47D-4D1A-8F06-30DACF45EA08}" type="presOf" srcId="{E28662D7-A603-499E-8CA4-6952906EC039}" destId="{DF24D4E2-2904-44C3-AE00-6C1AF1A29431}" srcOrd="0" destOrd="0" presId="urn:microsoft.com/office/officeart/2018/5/layout/IconCircleLabelList"/>
    <dgm:cxn modelId="{EA0B464B-CA95-4568-BBE0-F93309880166}" srcId="{DA9BC926-5CDA-4F5C-9A8F-C7404BAF3A14}" destId="{E28662D7-A603-499E-8CA4-6952906EC039}" srcOrd="2" destOrd="0" parTransId="{42969501-B41B-4AF1-98F5-8CDB9074EC53}" sibTransId="{4D6AF1C5-DC0D-49DA-BBB4-BE80C8844E44}"/>
    <dgm:cxn modelId="{30DA3855-A890-44EB-A764-82331EFF11DE}" type="presOf" srcId="{3A72F19F-1B5C-4A50-B174-9514F480849B}" destId="{096E4C67-B58C-4F1A-ADED-87F4589C9D99}" srcOrd="0" destOrd="0" presId="urn:microsoft.com/office/officeart/2018/5/layout/IconCircleLabelList"/>
    <dgm:cxn modelId="{71110676-7A89-419F-8753-B94A654D4BA3}" type="presOf" srcId="{3B0E5B5F-D01A-4BFD-A252-9A6BE41D77A0}" destId="{F90AC38A-F070-4187-A8BF-A69EB1899DF3}" srcOrd="0" destOrd="0" presId="urn:microsoft.com/office/officeart/2018/5/layout/IconCircleLabelList"/>
    <dgm:cxn modelId="{609FD498-8424-4D05-8763-B017ECCCF92D}" srcId="{DA9BC926-5CDA-4F5C-9A8F-C7404BAF3A14}" destId="{18FE6754-3EE2-450B-A77A-84C8156E69DC}" srcOrd="1" destOrd="0" parTransId="{AC815BAD-E1F2-4450-9D93-886FAE3A078C}" sibTransId="{E2AE557E-1A9D-408F-B202-84A9E6D17751}"/>
    <dgm:cxn modelId="{FE20339B-9C3A-4342-B0AC-2CF2EA30B627}" type="presOf" srcId="{DA9BC926-5CDA-4F5C-9A8F-C7404BAF3A14}" destId="{F1F6CE51-BA73-40B5-A428-742EA97D1DF9}" srcOrd="0" destOrd="0" presId="urn:microsoft.com/office/officeart/2018/5/layout/IconCircleLabelList"/>
    <dgm:cxn modelId="{9A3F269F-F113-4C59-8941-8702ABA7F2AF}" srcId="{DA9BC926-5CDA-4F5C-9A8F-C7404BAF3A14}" destId="{3A72F19F-1B5C-4A50-B174-9514F480849B}" srcOrd="4" destOrd="0" parTransId="{90201988-8DD4-4BC3-A31E-82D83531FB83}" sibTransId="{66A30589-5EE2-428B-BDBE-CC0D20C5C8B7}"/>
    <dgm:cxn modelId="{BCDB14CE-A6AD-42E4-88E9-39FA4B38BF53}" type="presOf" srcId="{2DEEA784-A11E-4A6D-ABDD-A338685CDDE3}" destId="{C7B5540D-6066-4ACA-929D-C471455E4745}" srcOrd="0" destOrd="0" presId="urn:microsoft.com/office/officeart/2018/5/layout/IconCircleLabelList"/>
    <dgm:cxn modelId="{C573B9E4-F9AA-4DAD-8BBE-482AAF679B42}" srcId="{DA9BC926-5CDA-4F5C-9A8F-C7404BAF3A14}" destId="{3B0E5B5F-D01A-4BFD-A252-9A6BE41D77A0}" srcOrd="3" destOrd="0" parTransId="{02E154E8-D2AC-4A32-B026-CD8ABCE809E9}" sibTransId="{AA5AF5B2-56AF-4C9B-A85C-DD4F746FDD95}"/>
    <dgm:cxn modelId="{AB1E25EF-0A19-4CBB-AA04-8FAB0C409E98}" srcId="{DA9BC926-5CDA-4F5C-9A8F-C7404BAF3A14}" destId="{2DEEA784-A11E-4A6D-ABDD-A338685CDDE3}" srcOrd="0" destOrd="0" parTransId="{A638E06A-6D5B-410C-BE65-BD228EA2F2A4}" sibTransId="{042E776A-18C7-407C-91F1-8D3B1706962F}"/>
    <dgm:cxn modelId="{0284F6FD-6E94-406E-AB19-00C27686D4A9}" type="presOf" srcId="{18FE6754-3EE2-450B-A77A-84C8156E69DC}" destId="{B7633369-3FD8-4380-BFC8-A2C3BF912BFD}" srcOrd="0" destOrd="0" presId="urn:microsoft.com/office/officeart/2018/5/layout/IconCircleLabelList"/>
    <dgm:cxn modelId="{4F57781E-DCA0-4D94-A972-7B85931B207B}" type="presParOf" srcId="{F1F6CE51-BA73-40B5-A428-742EA97D1DF9}" destId="{D62BC8FB-3E41-4511-B9EE-85D4003FE0C6}" srcOrd="0" destOrd="0" presId="urn:microsoft.com/office/officeart/2018/5/layout/IconCircleLabelList"/>
    <dgm:cxn modelId="{1832FF82-74F8-4D75-8826-3C09F15E8207}" type="presParOf" srcId="{D62BC8FB-3E41-4511-B9EE-85D4003FE0C6}" destId="{2049158C-A856-4903-B8FD-79E84FF71ADB}" srcOrd="0" destOrd="0" presId="urn:microsoft.com/office/officeart/2018/5/layout/IconCircleLabelList"/>
    <dgm:cxn modelId="{64466270-6AFC-45FA-A603-18A622236950}" type="presParOf" srcId="{D62BC8FB-3E41-4511-B9EE-85D4003FE0C6}" destId="{C91A5A78-CAF1-48B5-B9A0-A05397843FD9}" srcOrd="1" destOrd="0" presId="urn:microsoft.com/office/officeart/2018/5/layout/IconCircleLabelList"/>
    <dgm:cxn modelId="{7ACE42B7-6254-4750-8833-13F4D4FBF742}" type="presParOf" srcId="{D62BC8FB-3E41-4511-B9EE-85D4003FE0C6}" destId="{EF4C7E00-64C3-49BE-AF06-BD95DA466BE9}" srcOrd="2" destOrd="0" presId="urn:microsoft.com/office/officeart/2018/5/layout/IconCircleLabelList"/>
    <dgm:cxn modelId="{2ADAB741-78A5-49AE-8389-765B1E3D8536}" type="presParOf" srcId="{D62BC8FB-3E41-4511-B9EE-85D4003FE0C6}" destId="{C7B5540D-6066-4ACA-929D-C471455E4745}" srcOrd="3" destOrd="0" presId="urn:microsoft.com/office/officeart/2018/5/layout/IconCircleLabelList"/>
    <dgm:cxn modelId="{374C9B14-E69D-443F-8086-179CAB293112}" type="presParOf" srcId="{F1F6CE51-BA73-40B5-A428-742EA97D1DF9}" destId="{FFBB521E-F341-43CA-8413-B1A4737C9125}" srcOrd="1" destOrd="0" presId="urn:microsoft.com/office/officeart/2018/5/layout/IconCircleLabelList"/>
    <dgm:cxn modelId="{619C0908-CA0A-4EC3-936F-604DD3649685}" type="presParOf" srcId="{F1F6CE51-BA73-40B5-A428-742EA97D1DF9}" destId="{C06307EF-FE80-428E-B357-4EB36F9D647D}" srcOrd="2" destOrd="0" presId="urn:microsoft.com/office/officeart/2018/5/layout/IconCircleLabelList"/>
    <dgm:cxn modelId="{DDF57923-1987-4054-AA6D-1E230FA36BBA}" type="presParOf" srcId="{C06307EF-FE80-428E-B357-4EB36F9D647D}" destId="{58990B90-C34A-4EF9-9419-6631947FFC41}" srcOrd="0" destOrd="0" presId="urn:microsoft.com/office/officeart/2018/5/layout/IconCircleLabelList"/>
    <dgm:cxn modelId="{972CF4C9-8FA3-425F-A062-F63FE8052724}" type="presParOf" srcId="{C06307EF-FE80-428E-B357-4EB36F9D647D}" destId="{8080712C-8EA1-4785-96FE-F272154480DB}" srcOrd="1" destOrd="0" presId="urn:microsoft.com/office/officeart/2018/5/layout/IconCircleLabelList"/>
    <dgm:cxn modelId="{B0348239-4AB3-4B01-9AFC-7554E2C31E2F}" type="presParOf" srcId="{C06307EF-FE80-428E-B357-4EB36F9D647D}" destId="{9D8BD046-2916-4B4B-8E82-AA3B087A68EB}" srcOrd="2" destOrd="0" presId="urn:microsoft.com/office/officeart/2018/5/layout/IconCircleLabelList"/>
    <dgm:cxn modelId="{2FE9E094-3917-4306-AE20-53082FB11468}" type="presParOf" srcId="{C06307EF-FE80-428E-B357-4EB36F9D647D}" destId="{B7633369-3FD8-4380-BFC8-A2C3BF912BFD}" srcOrd="3" destOrd="0" presId="urn:microsoft.com/office/officeart/2018/5/layout/IconCircleLabelList"/>
    <dgm:cxn modelId="{6336D6F6-FF37-4F16-A7F5-968391B26AC2}" type="presParOf" srcId="{F1F6CE51-BA73-40B5-A428-742EA97D1DF9}" destId="{44C0447C-A84F-4F2B-81DF-42A4D59E6528}" srcOrd="3" destOrd="0" presId="urn:microsoft.com/office/officeart/2018/5/layout/IconCircleLabelList"/>
    <dgm:cxn modelId="{0A3DD7BE-5883-4BF1-8642-AA470B03B20B}" type="presParOf" srcId="{F1F6CE51-BA73-40B5-A428-742EA97D1DF9}" destId="{1E3B4356-02F1-4FC4-85EA-31F92F3C13FD}" srcOrd="4" destOrd="0" presId="urn:microsoft.com/office/officeart/2018/5/layout/IconCircleLabelList"/>
    <dgm:cxn modelId="{C7DB7E4C-BC39-4BDA-9FAF-7EF7F12CD972}" type="presParOf" srcId="{1E3B4356-02F1-4FC4-85EA-31F92F3C13FD}" destId="{1A41E90D-7C70-42C2-B1A9-E6D8124D017F}" srcOrd="0" destOrd="0" presId="urn:microsoft.com/office/officeart/2018/5/layout/IconCircleLabelList"/>
    <dgm:cxn modelId="{D8848C2F-5F8D-4AA9-982C-FD538F0B1A70}" type="presParOf" srcId="{1E3B4356-02F1-4FC4-85EA-31F92F3C13FD}" destId="{F6EE3101-F9A6-4F04-AE7A-1C920DB48878}" srcOrd="1" destOrd="0" presId="urn:microsoft.com/office/officeart/2018/5/layout/IconCircleLabelList"/>
    <dgm:cxn modelId="{8A9FC24C-70BC-4D68-8BB2-5594E9A36D30}" type="presParOf" srcId="{1E3B4356-02F1-4FC4-85EA-31F92F3C13FD}" destId="{D8F0C49A-4406-4B98-A612-79FD733E50D3}" srcOrd="2" destOrd="0" presId="urn:microsoft.com/office/officeart/2018/5/layout/IconCircleLabelList"/>
    <dgm:cxn modelId="{D2D72B64-37F9-4859-86C1-C34032518B19}" type="presParOf" srcId="{1E3B4356-02F1-4FC4-85EA-31F92F3C13FD}" destId="{DF24D4E2-2904-44C3-AE00-6C1AF1A29431}" srcOrd="3" destOrd="0" presId="urn:microsoft.com/office/officeart/2018/5/layout/IconCircleLabelList"/>
    <dgm:cxn modelId="{0C634DD4-36FD-44D1-823D-36E72743AFD2}" type="presParOf" srcId="{F1F6CE51-BA73-40B5-A428-742EA97D1DF9}" destId="{5B390FEE-6A10-472D-8A78-A8037884FD5E}" srcOrd="5" destOrd="0" presId="urn:microsoft.com/office/officeart/2018/5/layout/IconCircleLabelList"/>
    <dgm:cxn modelId="{0600B643-B035-4380-A500-0ADF0D572145}" type="presParOf" srcId="{F1F6CE51-BA73-40B5-A428-742EA97D1DF9}" destId="{63E5E8F4-0DA4-473E-BC8A-DFD1ACEAFAA7}" srcOrd="6" destOrd="0" presId="urn:microsoft.com/office/officeart/2018/5/layout/IconCircleLabelList"/>
    <dgm:cxn modelId="{53EF8AE7-0774-4ACD-8421-E75C2C5387C4}" type="presParOf" srcId="{63E5E8F4-0DA4-473E-BC8A-DFD1ACEAFAA7}" destId="{E121EC93-3F88-491B-B71F-A3A1EF863D0E}" srcOrd="0" destOrd="0" presId="urn:microsoft.com/office/officeart/2018/5/layout/IconCircleLabelList"/>
    <dgm:cxn modelId="{833214F4-5DEC-48A1-A360-22275F2BC326}" type="presParOf" srcId="{63E5E8F4-0DA4-473E-BC8A-DFD1ACEAFAA7}" destId="{92C579E7-43B5-49A8-8198-37B27C0309E8}" srcOrd="1" destOrd="0" presId="urn:microsoft.com/office/officeart/2018/5/layout/IconCircleLabelList"/>
    <dgm:cxn modelId="{C67B0EE3-B75B-4D0B-A26D-F3CC87009AE2}" type="presParOf" srcId="{63E5E8F4-0DA4-473E-BC8A-DFD1ACEAFAA7}" destId="{B5EA9C52-7550-48AA-A767-DF9906CA6878}" srcOrd="2" destOrd="0" presId="urn:microsoft.com/office/officeart/2018/5/layout/IconCircleLabelList"/>
    <dgm:cxn modelId="{0FDAB60F-68A0-4C06-971A-6EDAECB711CC}" type="presParOf" srcId="{63E5E8F4-0DA4-473E-BC8A-DFD1ACEAFAA7}" destId="{F90AC38A-F070-4187-A8BF-A69EB1899DF3}" srcOrd="3" destOrd="0" presId="urn:microsoft.com/office/officeart/2018/5/layout/IconCircleLabelList"/>
    <dgm:cxn modelId="{79F422F4-B6E1-46C2-8A18-9FAFD1B348D1}" type="presParOf" srcId="{F1F6CE51-BA73-40B5-A428-742EA97D1DF9}" destId="{21DC57F6-2845-406A-93DB-AAC8D412F207}" srcOrd="7" destOrd="0" presId="urn:microsoft.com/office/officeart/2018/5/layout/IconCircleLabelList"/>
    <dgm:cxn modelId="{0CE7D680-498F-4D98-AA89-5D90B267D548}" type="presParOf" srcId="{F1F6CE51-BA73-40B5-A428-742EA97D1DF9}" destId="{9F7E3599-FAB9-489A-8665-147963905611}" srcOrd="8" destOrd="0" presId="urn:microsoft.com/office/officeart/2018/5/layout/IconCircleLabelList"/>
    <dgm:cxn modelId="{CE9F65D6-5B6D-4190-AF16-D9730FA6B8A5}" type="presParOf" srcId="{9F7E3599-FAB9-489A-8665-147963905611}" destId="{44288DB2-511A-4FC5-B0AC-C4FBD36A719A}" srcOrd="0" destOrd="0" presId="urn:microsoft.com/office/officeart/2018/5/layout/IconCircleLabelList"/>
    <dgm:cxn modelId="{4B3265AD-0DC5-4386-8D8A-727EC38F56EF}" type="presParOf" srcId="{9F7E3599-FAB9-489A-8665-147963905611}" destId="{E8E208F5-E7B2-45D3-AC37-55EE76F0931C}" srcOrd="1" destOrd="0" presId="urn:microsoft.com/office/officeart/2018/5/layout/IconCircleLabelList"/>
    <dgm:cxn modelId="{ECFA217D-4557-4BC2-928F-BA0279D2342A}" type="presParOf" srcId="{9F7E3599-FAB9-489A-8665-147963905611}" destId="{64E7085E-1092-4E66-97D9-52BDB717E891}" srcOrd="2" destOrd="0" presId="urn:microsoft.com/office/officeart/2018/5/layout/IconCircleLabelList"/>
    <dgm:cxn modelId="{53B5463C-5228-43D8-BFA1-BA14E22CE35D}" type="presParOf" srcId="{9F7E3599-FAB9-489A-8665-147963905611}" destId="{096E4C67-B58C-4F1A-ADED-87F4589C9D99}"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E659A72-5B75-4483-BE41-2C9218A0E636}" type="doc">
      <dgm:prSet loTypeId="urn:microsoft.com/office/officeart/2005/8/layout/chart3" loCatId="cycle" qsTypeId="urn:microsoft.com/office/officeart/2005/8/quickstyle/simple1" qsCatId="simple" csTypeId="urn:microsoft.com/office/officeart/2005/8/colors/colorful2" csCatId="colorful" phldr="1"/>
      <dgm:spPr/>
    </dgm:pt>
    <dgm:pt modelId="{05E05665-4179-4EEF-AACA-0CE0FE4C7CE3}">
      <dgm:prSet phldrT="[Text]"/>
      <dgm:spPr/>
      <dgm:t>
        <a:bodyPr/>
        <a:lstStyle/>
        <a:p>
          <a:r>
            <a:rPr lang="en-GB" dirty="0"/>
            <a:t>Economic Mobility </a:t>
          </a:r>
        </a:p>
      </dgm:t>
    </dgm:pt>
    <dgm:pt modelId="{10E371EA-D26C-4B47-B318-76C54A741F2C}" type="parTrans" cxnId="{34D390CC-A80F-49F5-946F-EB8D5180725C}">
      <dgm:prSet/>
      <dgm:spPr/>
      <dgm:t>
        <a:bodyPr/>
        <a:lstStyle/>
        <a:p>
          <a:endParaRPr lang="en-GB"/>
        </a:p>
      </dgm:t>
    </dgm:pt>
    <dgm:pt modelId="{EE443805-E51A-454F-ACBC-A650836AD3F0}" type="sibTrans" cxnId="{34D390CC-A80F-49F5-946F-EB8D5180725C}">
      <dgm:prSet/>
      <dgm:spPr/>
      <dgm:t>
        <a:bodyPr/>
        <a:lstStyle/>
        <a:p>
          <a:endParaRPr lang="en-GB"/>
        </a:p>
      </dgm:t>
    </dgm:pt>
    <dgm:pt modelId="{C357BF0C-59DB-4F99-9EE3-8AFE26CDFB2B}">
      <dgm:prSet phldrT="[Text]"/>
      <dgm:spPr/>
      <dgm:t>
        <a:bodyPr/>
        <a:lstStyle/>
        <a:p>
          <a:r>
            <a:rPr lang="en-GB" dirty="0"/>
            <a:t>Social Mobility </a:t>
          </a:r>
        </a:p>
      </dgm:t>
    </dgm:pt>
    <dgm:pt modelId="{8D2D7231-F743-4C38-BACF-E272B6A9ECE3}" type="parTrans" cxnId="{D09E329B-645F-41D6-A2FA-DF95672AEF04}">
      <dgm:prSet/>
      <dgm:spPr/>
      <dgm:t>
        <a:bodyPr/>
        <a:lstStyle/>
        <a:p>
          <a:endParaRPr lang="en-GB"/>
        </a:p>
      </dgm:t>
    </dgm:pt>
    <dgm:pt modelId="{2F567A21-CCB1-41A4-B514-770EB4FA678D}" type="sibTrans" cxnId="{D09E329B-645F-41D6-A2FA-DF95672AEF04}">
      <dgm:prSet/>
      <dgm:spPr/>
      <dgm:t>
        <a:bodyPr/>
        <a:lstStyle/>
        <a:p>
          <a:endParaRPr lang="en-GB"/>
        </a:p>
      </dgm:t>
    </dgm:pt>
    <dgm:pt modelId="{3772574C-E8A8-4C81-B1AA-FE6AAA18F434}" type="pres">
      <dgm:prSet presAssocID="{9E659A72-5B75-4483-BE41-2C9218A0E636}" presName="compositeShape" presStyleCnt="0">
        <dgm:presLayoutVars>
          <dgm:chMax val="7"/>
          <dgm:dir/>
          <dgm:resizeHandles val="exact"/>
        </dgm:presLayoutVars>
      </dgm:prSet>
      <dgm:spPr/>
    </dgm:pt>
    <dgm:pt modelId="{98EDF077-E2B2-425A-A03A-5A015F081D72}" type="pres">
      <dgm:prSet presAssocID="{9E659A72-5B75-4483-BE41-2C9218A0E636}" presName="wedge1" presStyleLbl="node1" presStyleIdx="0" presStyleCnt="2"/>
      <dgm:spPr/>
    </dgm:pt>
    <dgm:pt modelId="{B1ABFEE8-086F-49A4-9E03-1F71A6B9B5D5}" type="pres">
      <dgm:prSet presAssocID="{9E659A72-5B75-4483-BE41-2C9218A0E636}" presName="wedge1Tx" presStyleLbl="node1" presStyleIdx="0" presStyleCnt="2">
        <dgm:presLayoutVars>
          <dgm:chMax val="0"/>
          <dgm:chPref val="0"/>
          <dgm:bulletEnabled val="1"/>
        </dgm:presLayoutVars>
      </dgm:prSet>
      <dgm:spPr/>
    </dgm:pt>
    <dgm:pt modelId="{1B3F1C09-D06B-44EF-84BD-21EF35D188E1}" type="pres">
      <dgm:prSet presAssocID="{9E659A72-5B75-4483-BE41-2C9218A0E636}" presName="wedge2" presStyleLbl="node1" presStyleIdx="1" presStyleCnt="2"/>
      <dgm:spPr/>
    </dgm:pt>
    <dgm:pt modelId="{8192AF97-E3FA-4607-81FD-58F45B14A438}" type="pres">
      <dgm:prSet presAssocID="{9E659A72-5B75-4483-BE41-2C9218A0E636}" presName="wedge2Tx" presStyleLbl="node1" presStyleIdx="1" presStyleCnt="2">
        <dgm:presLayoutVars>
          <dgm:chMax val="0"/>
          <dgm:chPref val="0"/>
          <dgm:bulletEnabled val="1"/>
        </dgm:presLayoutVars>
      </dgm:prSet>
      <dgm:spPr/>
    </dgm:pt>
  </dgm:ptLst>
  <dgm:cxnLst>
    <dgm:cxn modelId="{1A683B1F-74B5-40AD-BE04-2146D8C12E2D}" type="presOf" srcId="{05E05665-4179-4EEF-AACA-0CE0FE4C7CE3}" destId="{98EDF077-E2B2-425A-A03A-5A015F081D72}" srcOrd="0" destOrd="0" presId="urn:microsoft.com/office/officeart/2005/8/layout/chart3"/>
    <dgm:cxn modelId="{4727B239-97F8-49F5-BAE3-0E7DD00D0891}" type="presOf" srcId="{05E05665-4179-4EEF-AACA-0CE0FE4C7CE3}" destId="{B1ABFEE8-086F-49A4-9E03-1F71A6B9B5D5}" srcOrd="1" destOrd="0" presId="urn:microsoft.com/office/officeart/2005/8/layout/chart3"/>
    <dgm:cxn modelId="{2BD61674-3C48-4B02-B138-E2C9214C6A48}" type="presOf" srcId="{C357BF0C-59DB-4F99-9EE3-8AFE26CDFB2B}" destId="{8192AF97-E3FA-4607-81FD-58F45B14A438}" srcOrd="1" destOrd="0" presId="urn:microsoft.com/office/officeart/2005/8/layout/chart3"/>
    <dgm:cxn modelId="{D09E329B-645F-41D6-A2FA-DF95672AEF04}" srcId="{9E659A72-5B75-4483-BE41-2C9218A0E636}" destId="{C357BF0C-59DB-4F99-9EE3-8AFE26CDFB2B}" srcOrd="1" destOrd="0" parTransId="{8D2D7231-F743-4C38-BACF-E272B6A9ECE3}" sibTransId="{2F567A21-CCB1-41A4-B514-770EB4FA678D}"/>
    <dgm:cxn modelId="{AF7427A8-AB49-4CD5-8712-B3E931D71F06}" type="presOf" srcId="{9E659A72-5B75-4483-BE41-2C9218A0E636}" destId="{3772574C-E8A8-4C81-B1AA-FE6AAA18F434}" srcOrd="0" destOrd="0" presId="urn:microsoft.com/office/officeart/2005/8/layout/chart3"/>
    <dgm:cxn modelId="{3EA041BD-69F1-4A77-8C89-9661A1271FED}" type="presOf" srcId="{C357BF0C-59DB-4F99-9EE3-8AFE26CDFB2B}" destId="{1B3F1C09-D06B-44EF-84BD-21EF35D188E1}" srcOrd="0" destOrd="0" presId="urn:microsoft.com/office/officeart/2005/8/layout/chart3"/>
    <dgm:cxn modelId="{34D390CC-A80F-49F5-946F-EB8D5180725C}" srcId="{9E659A72-5B75-4483-BE41-2C9218A0E636}" destId="{05E05665-4179-4EEF-AACA-0CE0FE4C7CE3}" srcOrd="0" destOrd="0" parTransId="{10E371EA-D26C-4B47-B318-76C54A741F2C}" sibTransId="{EE443805-E51A-454F-ACBC-A650836AD3F0}"/>
    <dgm:cxn modelId="{C077FD6F-FC17-4E42-8A90-6B8FB917E3A9}" type="presParOf" srcId="{3772574C-E8A8-4C81-B1AA-FE6AAA18F434}" destId="{98EDF077-E2B2-425A-A03A-5A015F081D72}" srcOrd="0" destOrd="0" presId="urn:microsoft.com/office/officeart/2005/8/layout/chart3"/>
    <dgm:cxn modelId="{82B86697-0F96-43FA-8F1F-7E94620DA3CE}" type="presParOf" srcId="{3772574C-E8A8-4C81-B1AA-FE6AAA18F434}" destId="{B1ABFEE8-086F-49A4-9E03-1F71A6B9B5D5}" srcOrd="1" destOrd="0" presId="urn:microsoft.com/office/officeart/2005/8/layout/chart3"/>
    <dgm:cxn modelId="{F11B5D90-874F-4445-BC61-57BA5F3B10DB}" type="presParOf" srcId="{3772574C-E8A8-4C81-B1AA-FE6AAA18F434}" destId="{1B3F1C09-D06B-44EF-84BD-21EF35D188E1}" srcOrd="2" destOrd="0" presId="urn:microsoft.com/office/officeart/2005/8/layout/chart3"/>
    <dgm:cxn modelId="{F538A1F9-E7E9-4D0E-9CF9-FB44929512DC}" type="presParOf" srcId="{3772574C-E8A8-4C81-B1AA-FE6AAA18F434}" destId="{8192AF97-E3FA-4607-81FD-58F45B14A438}" srcOrd="3" destOrd="0" presId="urn:microsoft.com/office/officeart/2005/8/layout/char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6D5017-CD79-4386-9A00-D89C57EB523E}"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5DF0FD5D-1B46-41AE-961C-22795A9A0F42}">
      <dgm:prSet/>
      <dgm:spPr/>
      <dgm:t>
        <a:bodyPr/>
        <a:lstStyle/>
        <a:p>
          <a:r>
            <a:rPr lang="en-GB"/>
            <a:t>Self-concept</a:t>
          </a:r>
          <a:endParaRPr lang="en-US"/>
        </a:p>
      </dgm:t>
    </dgm:pt>
    <dgm:pt modelId="{F1571C95-847F-450F-8806-E8C8931B3340}" type="parTrans" cxnId="{0AF635C5-6D0B-462D-B8A5-BDC9CDBE85B0}">
      <dgm:prSet/>
      <dgm:spPr/>
      <dgm:t>
        <a:bodyPr/>
        <a:lstStyle/>
        <a:p>
          <a:endParaRPr lang="en-US"/>
        </a:p>
      </dgm:t>
    </dgm:pt>
    <dgm:pt modelId="{D0FE2F66-66D8-4CC6-940E-5C26F034631E}" type="sibTrans" cxnId="{0AF635C5-6D0B-462D-B8A5-BDC9CDBE85B0}">
      <dgm:prSet/>
      <dgm:spPr/>
      <dgm:t>
        <a:bodyPr/>
        <a:lstStyle/>
        <a:p>
          <a:endParaRPr lang="en-US"/>
        </a:p>
      </dgm:t>
    </dgm:pt>
    <dgm:pt modelId="{FB7EFE71-03F1-45AA-8B78-C630B6FF1FD3}">
      <dgm:prSet/>
      <dgm:spPr/>
      <dgm:t>
        <a:bodyPr/>
        <a:lstStyle/>
        <a:p>
          <a:r>
            <a:rPr lang="en-GB"/>
            <a:t>Past learning experience </a:t>
          </a:r>
          <a:endParaRPr lang="en-US"/>
        </a:p>
      </dgm:t>
    </dgm:pt>
    <dgm:pt modelId="{31F0F671-976E-46B4-B6F1-D84800F8D7BA}" type="parTrans" cxnId="{EEE567DA-6BCE-4753-B993-A16126602E95}">
      <dgm:prSet/>
      <dgm:spPr/>
      <dgm:t>
        <a:bodyPr/>
        <a:lstStyle/>
        <a:p>
          <a:endParaRPr lang="en-US"/>
        </a:p>
      </dgm:t>
    </dgm:pt>
    <dgm:pt modelId="{A5A5BE3E-5A80-4753-B3C4-D954A1DBB7D4}" type="sibTrans" cxnId="{EEE567DA-6BCE-4753-B993-A16126602E95}">
      <dgm:prSet/>
      <dgm:spPr/>
      <dgm:t>
        <a:bodyPr/>
        <a:lstStyle/>
        <a:p>
          <a:endParaRPr lang="en-US"/>
        </a:p>
      </dgm:t>
    </dgm:pt>
    <dgm:pt modelId="{7AEC0BFC-5B9F-42B4-8939-8E64D1B42E72}">
      <dgm:prSet/>
      <dgm:spPr/>
      <dgm:t>
        <a:bodyPr/>
        <a:lstStyle/>
        <a:p>
          <a:r>
            <a:rPr lang="en-GB"/>
            <a:t>Readiness to learn</a:t>
          </a:r>
          <a:endParaRPr lang="en-US"/>
        </a:p>
      </dgm:t>
    </dgm:pt>
    <dgm:pt modelId="{2B3BCF49-A9E5-4168-B2F3-B9E157019CED}" type="parTrans" cxnId="{89AAB114-10DC-430C-8370-93E7B2D722FF}">
      <dgm:prSet/>
      <dgm:spPr/>
      <dgm:t>
        <a:bodyPr/>
        <a:lstStyle/>
        <a:p>
          <a:endParaRPr lang="en-US"/>
        </a:p>
      </dgm:t>
    </dgm:pt>
    <dgm:pt modelId="{BEBD65C0-2D5C-4D95-83F3-52A597FD5F63}" type="sibTrans" cxnId="{89AAB114-10DC-430C-8370-93E7B2D722FF}">
      <dgm:prSet/>
      <dgm:spPr/>
      <dgm:t>
        <a:bodyPr/>
        <a:lstStyle/>
        <a:p>
          <a:endParaRPr lang="en-US"/>
        </a:p>
      </dgm:t>
    </dgm:pt>
    <dgm:pt modelId="{75ABE619-B283-4D2C-824F-4039D3A34A1C}">
      <dgm:prSet/>
      <dgm:spPr/>
      <dgm:t>
        <a:bodyPr/>
        <a:lstStyle/>
        <a:p>
          <a:r>
            <a:rPr lang="en-GB"/>
            <a:t>See the value</a:t>
          </a:r>
          <a:endParaRPr lang="en-US"/>
        </a:p>
      </dgm:t>
    </dgm:pt>
    <dgm:pt modelId="{34627C0A-2B01-4A5F-9F0C-E404D406CC56}" type="parTrans" cxnId="{C9F5B3D3-593F-4C5A-A8C4-181B7BF1451E}">
      <dgm:prSet/>
      <dgm:spPr/>
      <dgm:t>
        <a:bodyPr/>
        <a:lstStyle/>
        <a:p>
          <a:endParaRPr lang="en-US"/>
        </a:p>
      </dgm:t>
    </dgm:pt>
    <dgm:pt modelId="{917DB9D5-3089-4383-8783-90ECFA60C763}" type="sibTrans" cxnId="{C9F5B3D3-593F-4C5A-A8C4-181B7BF1451E}">
      <dgm:prSet/>
      <dgm:spPr/>
      <dgm:t>
        <a:bodyPr/>
        <a:lstStyle/>
        <a:p>
          <a:endParaRPr lang="en-US"/>
        </a:p>
      </dgm:t>
    </dgm:pt>
    <dgm:pt modelId="{214D1EBF-D025-4785-B693-ABC8C1B4D14E}">
      <dgm:prSet/>
      <dgm:spPr/>
      <dgm:t>
        <a:bodyPr/>
        <a:lstStyle/>
        <a:p>
          <a:r>
            <a:rPr lang="en-GB"/>
            <a:t>Practical reasons to learn</a:t>
          </a:r>
          <a:endParaRPr lang="en-US"/>
        </a:p>
      </dgm:t>
    </dgm:pt>
    <dgm:pt modelId="{10E6CFAC-5B43-46C6-BFDF-7D29929BB928}" type="parTrans" cxnId="{B58F1683-D113-4E25-B0CC-D15A157548BA}">
      <dgm:prSet/>
      <dgm:spPr/>
      <dgm:t>
        <a:bodyPr/>
        <a:lstStyle/>
        <a:p>
          <a:endParaRPr lang="en-US"/>
        </a:p>
      </dgm:t>
    </dgm:pt>
    <dgm:pt modelId="{00BB1461-A5E1-4B0E-BED0-8F9844A11A04}" type="sibTrans" cxnId="{B58F1683-D113-4E25-B0CC-D15A157548BA}">
      <dgm:prSet/>
      <dgm:spPr/>
      <dgm:t>
        <a:bodyPr/>
        <a:lstStyle/>
        <a:p>
          <a:endParaRPr lang="en-US"/>
        </a:p>
      </dgm:t>
    </dgm:pt>
    <dgm:pt modelId="{67C96DBE-ADF8-4AD1-AEE4-613846A645AA}">
      <dgm:prSet/>
      <dgm:spPr/>
      <dgm:t>
        <a:bodyPr/>
        <a:lstStyle/>
        <a:p>
          <a:r>
            <a:rPr lang="en-GB"/>
            <a:t>Driven by internal motivation</a:t>
          </a:r>
          <a:endParaRPr lang="en-US"/>
        </a:p>
      </dgm:t>
    </dgm:pt>
    <dgm:pt modelId="{09E49E3F-5F87-4966-AB3D-31F838E90954}" type="parTrans" cxnId="{87D212AE-8A68-4AB0-882B-181C5101D0AD}">
      <dgm:prSet/>
      <dgm:spPr/>
      <dgm:t>
        <a:bodyPr/>
        <a:lstStyle/>
        <a:p>
          <a:endParaRPr lang="en-US"/>
        </a:p>
      </dgm:t>
    </dgm:pt>
    <dgm:pt modelId="{D750D9F3-568B-4227-93D4-B2DB879248D5}" type="sibTrans" cxnId="{87D212AE-8A68-4AB0-882B-181C5101D0AD}">
      <dgm:prSet/>
      <dgm:spPr/>
      <dgm:t>
        <a:bodyPr/>
        <a:lstStyle/>
        <a:p>
          <a:endParaRPr lang="en-US"/>
        </a:p>
      </dgm:t>
    </dgm:pt>
    <dgm:pt modelId="{73E08E04-4CCE-4921-AF88-C75E4C4E33A5}" type="pres">
      <dgm:prSet presAssocID="{B96D5017-CD79-4386-9A00-D89C57EB523E}" presName="Name0" presStyleCnt="0">
        <dgm:presLayoutVars>
          <dgm:dir/>
          <dgm:resizeHandles val="exact"/>
        </dgm:presLayoutVars>
      </dgm:prSet>
      <dgm:spPr/>
    </dgm:pt>
    <dgm:pt modelId="{875B3864-3704-4C10-ABA6-EDD2DB082EBE}" type="pres">
      <dgm:prSet presAssocID="{5DF0FD5D-1B46-41AE-961C-22795A9A0F42}" presName="node" presStyleLbl="node1" presStyleIdx="0" presStyleCnt="6">
        <dgm:presLayoutVars>
          <dgm:bulletEnabled val="1"/>
        </dgm:presLayoutVars>
      </dgm:prSet>
      <dgm:spPr/>
    </dgm:pt>
    <dgm:pt modelId="{99E08E1D-F6FB-4EDC-B563-608A3D6792D4}" type="pres">
      <dgm:prSet presAssocID="{D0FE2F66-66D8-4CC6-940E-5C26F034631E}" presName="sibTrans" presStyleLbl="sibTrans1D1" presStyleIdx="0" presStyleCnt="5"/>
      <dgm:spPr/>
    </dgm:pt>
    <dgm:pt modelId="{044DBAF6-3322-41C4-BD38-6C885D42A6A4}" type="pres">
      <dgm:prSet presAssocID="{D0FE2F66-66D8-4CC6-940E-5C26F034631E}" presName="connectorText" presStyleLbl="sibTrans1D1" presStyleIdx="0" presStyleCnt="5"/>
      <dgm:spPr/>
    </dgm:pt>
    <dgm:pt modelId="{9FC73187-BF6B-4B4A-B830-A6A821C71C53}" type="pres">
      <dgm:prSet presAssocID="{FB7EFE71-03F1-45AA-8B78-C630B6FF1FD3}" presName="node" presStyleLbl="node1" presStyleIdx="1" presStyleCnt="6">
        <dgm:presLayoutVars>
          <dgm:bulletEnabled val="1"/>
        </dgm:presLayoutVars>
      </dgm:prSet>
      <dgm:spPr/>
    </dgm:pt>
    <dgm:pt modelId="{C88C84F3-C1A3-4124-A052-DB0CE40D49E2}" type="pres">
      <dgm:prSet presAssocID="{A5A5BE3E-5A80-4753-B3C4-D954A1DBB7D4}" presName="sibTrans" presStyleLbl="sibTrans1D1" presStyleIdx="1" presStyleCnt="5"/>
      <dgm:spPr/>
    </dgm:pt>
    <dgm:pt modelId="{DB67A834-CB0D-488F-8EE0-0BB15C109B89}" type="pres">
      <dgm:prSet presAssocID="{A5A5BE3E-5A80-4753-B3C4-D954A1DBB7D4}" presName="connectorText" presStyleLbl="sibTrans1D1" presStyleIdx="1" presStyleCnt="5"/>
      <dgm:spPr/>
    </dgm:pt>
    <dgm:pt modelId="{173FCBD3-4AA8-4C9F-BF53-43DB4BE0220C}" type="pres">
      <dgm:prSet presAssocID="{7AEC0BFC-5B9F-42B4-8939-8E64D1B42E72}" presName="node" presStyleLbl="node1" presStyleIdx="2" presStyleCnt="6">
        <dgm:presLayoutVars>
          <dgm:bulletEnabled val="1"/>
        </dgm:presLayoutVars>
      </dgm:prSet>
      <dgm:spPr/>
    </dgm:pt>
    <dgm:pt modelId="{3619D199-BFB2-4D2C-BAAE-E899782A4F9E}" type="pres">
      <dgm:prSet presAssocID="{BEBD65C0-2D5C-4D95-83F3-52A597FD5F63}" presName="sibTrans" presStyleLbl="sibTrans1D1" presStyleIdx="2" presStyleCnt="5"/>
      <dgm:spPr/>
    </dgm:pt>
    <dgm:pt modelId="{F4131FF1-31A6-4C66-BD25-BDDA767C3F21}" type="pres">
      <dgm:prSet presAssocID="{BEBD65C0-2D5C-4D95-83F3-52A597FD5F63}" presName="connectorText" presStyleLbl="sibTrans1D1" presStyleIdx="2" presStyleCnt="5"/>
      <dgm:spPr/>
    </dgm:pt>
    <dgm:pt modelId="{25BC6DF7-0595-42D3-9648-DE74E3EECB0B}" type="pres">
      <dgm:prSet presAssocID="{75ABE619-B283-4D2C-824F-4039D3A34A1C}" presName="node" presStyleLbl="node1" presStyleIdx="3" presStyleCnt="6">
        <dgm:presLayoutVars>
          <dgm:bulletEnabled val="1"/>
        </dgm:presLayoutVars>
      </dgm:prSet>
      <dgm:spPr/>
    </dgm:pt>
    <dgm:pt modelId="{86E1F8CE-7E11-49A1-A7CE-44CD1B377E3E}" type="pres">
      <dgm:prSet presAssocID="{917DB9D5-3089-4383-8783-90ECFA60C763}" presName="sibTrans" presStyleLbl="sibTrans1D1" presStyleIdx="3" presStyleCnt="5"/>
      <dgm:spPr/>
    </dgm:pt>
    <dgm:pt modelId="{B9BD74E1-7298-45BC-B32A-19EC973B08EC}" type="pres">
      <dgm:prSet presAssocID="{917DB9D5-3089-4383-8783-90ECFA60C763}" presName="connectorText" presStyleLbl="sibTrans1D1" presStyleIdx="3" presStyleCnt="5"/>
      <dgm:spPr/>
    </dgm:pt>
    <dgm:pt modelId="{7E507B93-C143-4309-813C-B0F7932780DA}" type="pres">
      <dgm:prSet presAssocID="{214D1EBF-D025-4785-B693-ABC8C1B4D14E}" presName="node" presStyleLbl="node1" presStyleIdx="4" presStyleCnt="6">
        <dgm:presLayoutVars>
          <dgm:bulletEnabled val="1"/>
        </dgm:presLayoutVars>
      </dgm:prSet>
      <dgm:spPr/>
    </dgm:pt>
    <dgm:pt modelId="{076DFD60-EC1D-4E34-979F-5E8E277AA44D}" type="pres">
      <dgm:prSet presAssocID="{00BB1461-A5E1-4B0E-BED0-8F9844A11A04}" presName="sibTrans" presStyleLbl="sibTrans1D1" presStyleIdx="4" presStyleCnt="5"/>
      <dgm:spPr/>
    </dgm:pt>
    <dgm:pt modelId="{B3ABA478-F974-45D3-8738-6E1BD008BDE9}" type="pres">
      <dgm:prSet presAssocID="{00BB1461-A5E1-4B0E-BED0-8F9844A11A04}" presName="connectorText" presStyleLbl="sibTrans1D1" presStyleIdx="4" presStyleCnt="5"/>
      <dgm:spPr/>
    </dgm:pt>
    <dgm:pt modelId="{7E145FDA-DD54-40DF-A731-4DC004CB5170}" type="pres">
      <dgm:prSet presAssocID="{67C96DBE-ADF8-4AD1-AEE4-613846A645AA}" presName="node" presStyleLbl="node1" presStyleIdx="5" presStyleCnt="6">
        <dgm:presLayoutVars>
          <dgm:bulletEnabled val="1"/>
        </dgm:presLayoutVars>
      </dgm:prSet>
      <dgm:spPr/>
    </dgm:pt>
  </dgm:ptLst>
  <dgm:cxnLst>
    <dgm:cxn modelId="{E92A9303-8AD1-4868-B8EA-0B27EC301F07}" type="presOf" srcId="{5DF0FD5D-1B46-41AE-961C-22795A9A0F42}" destId="{875B3864-3704-4C10-ABA6-EDD2DB082EBE}" srcOrd="0" destOrd="0" presId="urn:microsoft.com/office/officeart/2016/7/layout/RepeatingBendingProcessNew"/>
    <dgm:cxn modelId="{89AAB114-10DC-430C-8370-93E7B2D722FF}" srcId="{B96D5017-CD79-4386-9A00-D89C57EB523E}" destId="{7AEC0BFC-5B9F-42B4-8939-8E64D1B42E72}" srcOrd="2" destOrd="0" parTransId="{2B3BCF49-A9E5-4168-B2F3-B9E157019CED}" sibTransId="{BEBD65C0-2D5C-4D95-83F3-52A597FD5F63}"/>
    <dgm:cxn modelId="{0D9BCB14-9A26-4546-805C-3EE7873FB8F8}" type="presOf" srcId="{BEBD65C0-2D5C-4D95-83F3-52A597FD5F63}" destId="{F4131FF1-31A6-4C66-BD25-BDDA767C3F21}" srcOrd="1" destOrd="0" presId="urn:microsoft.com/office/officeart/2016/7/layout/RepeatingBendingProcessNew"/>
    <dgm:cxn modelId="{41496328-16AA-46B2-9585-DB4F60C98BE6}" type="presOf" srcId="{214D1EBF-D025-4785-B693-ABC8C1B4D14E}" destId="{7E507B93-C143-4309-813C-B0F7932780DA}" srcOrd="0" destOrd="0" presId="urn:microsoft.com/office/officeart/2016/7/layout/RepeatingBendingProcessNew"/>
    <dgm:cxn modelId="{A850DC30-F3B1-4BAA-8733-92BE16EF0582}" type="presOf" srcId="{D0FE2F66-66D8-4CC6-940E-5C26F034631E}" destId="{044DBAF6-3322-41C4-BD38-6C885D42A6A4}" srcOrd="1" destOrd="0" presId="urn:microsoft.com/office/officeart/2016/7/layout/RepeatingBendingProcessNew"/>
    <dgm:cxn modelId="{FC19EE3D-2606-44F5-B1A4-46628756BA92}" type="presOf" srcId="{00BB1461-A5E1-4B0E-BED0-8F9844A11A04}" destId="{076DFD60-EC1D-4E34-979F-5E8E277AA44D}" srcOrd="0" destOrd="0" presId="urn:microsoft.com/office/officeart/2016/7/layout/RepeatingBendingProcessNew"/>
    <dgm:cxn modelId="{6EBE6764-6C24-4DE0-8895-546B439328EF}" type="presOf" srcId="{A5A5BE3E-5A80-4753-B3C4-D954A1DBB7D4}" destId="{C88C84F3-C1A3-4124-A052-DB0CE40D49E2}" srcOrd="0" destOrd="0" presId="urn:microsoft.com/office/officeart/2016/7/layout/RepeatingBendingProcessNew"/>
    <dgm:cxn modelId="{DEB6B749-403A-4DBA-A628-7DFB3DA66214}" type="presOf" srcId="{917DB9D5-3089-4383-8783-90ECFA60C763}" destId="{B9BD74E1-7298-45BC-B32A-19EC973B08EC}" srcOrd="1" destOrd="0" presId="urn:microsoft.com/office/officeart/2016/7/layout/RepeatingBendingProcessNew"/>
    <dgm:cxn modelId="{97DFC650-4F66-4B3D-979C-722A26317B37}" type="presOf" srcId="{75ABE619-B283-4D2C-824F-4039D3A34A1C}" destId="{25BC6DF7-0595-42D3-9648-DE74E3EECB0B}" srcOrd="0" destOrd="0" presId="urn:microsoft.com/office/officeart/2016/7/layout/RepeatingBendingProcessNew"/>
    <dgm:cxn modelId="{81821D57-6CD4-42CC-A10F-F18880CEEB0A}" type="presOf" srcId="{A5A5BE3E-5A80-4753-B3C4-D954A1DBB7D4}" destId="{DB67A834-CB0D-488F-8EE0-0BB15C109B89}" srcOrd="1" destOrd="0" presId="urn:microsoft.com/office/officeart/2016/7/layout/RepeatingBendingProcessNew"/>
    <dgm:cxn modelId="{B74ACE7A-F75F-48E2-A60E-FC182C62D12D}" type="presOf" srcId="{7AEC0BFC-5B9F-42B4-8939-8E64D1B42E72}" destId="{173FCBD3-4AA8-4C9F-BF53-43DB4BE0220C}" srcOrd="0" destOrd="0" presId="urn:microsoft.com/office/officeart/2016/7/layout/RepeatingBendingProcessNew"/>
    <dgm:cxn modelId="{319AE37C-EE64-4A27-9278-13C973C7A7BC}" type="presOf" srcId="{917DB9D5-3089-4383-8783-90ECFA60C763}" destId="{86E1F8CE-7E11-49A1-A7CE-44CD1B377E3E}" srcOrd="0" destOrd="0" presId="urn:microsoft.com/office/officeart/2016/7/layout/RepeatingBendingProcessNew"/>
    <dgm:cxn modelId="{B58F1683-D113-4E25-B0CC-D15A157548BA}" srcId="{B96D5017-CD79-4386-9A00-D89C57EB523E}" destId="{214D1EBF-D025-4785-B693-ABC8C1B4D14E}" srcOrd="4" destOrd="0" parTransId="{10E6CFAC-5B43-46C6-BFDF-7D29929BB928}" sibTransId="{00BB1461-A5E1-4B0E-BED0-8F9844A11A04}"/>
    <dgm:cxn modelId="{01E38AA8-8AAD-4B78-82FB-CDC607901ABB}" type="presOf" srcId="{00BB1461-A5E1-4B0E-BED0-8F9844A11A04}" destId="{B3ABA478-F974-45D3-8738-6E1BD008BDE9}" srcOrd="1" destOrd="0" presId="urn:microsoft.com/office/officeart/2016/7/layout/RepeatingBendingProcessNew"/>
    <dgm:cxn modelId="{87D212AE-8A68-4AB0-882B-181C5101D0AD}" srcId="{B96D5017-CD79-4386-9A00-D89C57EB523E}" destId="{67C96DBE-ADF8-4AD1-AEE4-613846A645AA}" srcOrd="5" destOrd="0" parTransId="{09E49E3F-5F87-4966-AB3D-31F838E90954}" sibTransId="{D750D9F3-568B-4227-93D4-B2DB879248D5}"/>
    <dgm:cxn modelId="{AB8C91B2-A8F4-4092-A962-88C8B631E186}" type="presOf" srcId="{BEBD65C0-2D5C-4D95-83F3-52A597FD5F63}" destId="{3619D199-BFB2-4D2C-BAAE-E899782A4F9E}" srcOrd="0" destOrd="0" presId="urn:microsoft.com/office/officeart/2016/7/layout/RepeatingBendingProcessNew"/>
    <dgm:cxn modelId="{4D480EB9-7FAB-4C34-9726-74E95E40BE7D}" type="presOf" srcId="{FB7EFE71-03F1-45AA-8B78-C630B6FF1FD3}" destId="{9FC73187-BF6B-4B4A-B830-A6A821C71C53}" srcOrd="0" destOrd="0" presId="urn:microsoft.com/office/officeart/2016/7/layout/RepeatingBendingProcessNew"/>
    <dgm:cxn modelId="{0AF635C5-6D0B-462D-B8A5-BDC9CDBE85B0}" srcId="{B96D5017-CD79-4386-9A00-D89C57EB523E}" destId="{5DF0FD5D-1B46-41AE-961C-22795A9A0F42}" srcOrd="0" destOrd="0" parTransId="{F1571C95-847F-450F-8806-E8C8931B3340}" sibTransId="{D0FE2F66-66D8-4CC6-940E-5C26F034631E}"/>
    <dgm:cxn modelId="{C9F5B3D3-593F-4C5A-A8C4-181B7BF1451E}" srcId="{B96D5017-CD79-4386-9A00-D89C57EB523E}" destId="{75ABE619-B283-4D2C-824F-4039D3A34A1C}" srcOrd="3" destOrd="0" parTransId="{34627C0A-2B01-4A5F-9F0C-E404D406CC56}" sibTransId="{917DB9D5-3089-4383-8783-90ECFA60C763}"/>
    <dgm:cxn modelId="{EEE567DA-6BCE-4753-B993-A16126602E95}" srcId="{B96D5017-CD79-4386-9A00-D89C57EB523E}" destId="{FB7EFE71-03F1-45AA-8B78-C630B6FF1FD3}" srcOrd="1" destOrd="0" parTransId="{31F0F671-976E-46B4-B6F1-D84800F8D7BA}" sibTransId="{A5A5BE3E-5A80-4753-B3C4-D954A1DBB7D4}"/>
    <dgm:cxn modelId="{00BDC2E5-EFB1-433B-8317-E6404346C4CE}" type="presOf" srcId="{D0FE2F66-66D8-4CC6-940E-5C26F034631E}" destId="{99E08E1D-F6FB-4EDC-B563-608A3D6792D4}" srcOrd="0" destOrd="0" presId="urn:microsoft.com/office/officeart/2016/7/layout/RepeatingBendingProcessNew"/>
    <dgm:cxn modelId="{BDD3D7EE-FC43-4815-AAC6-AC1DBAFA2151}" type="presOf" srcId="{B96D5017-CD79-4386-9A00-D89C57EB523E}" destId="{73E08E04-4CCE-4921-AF88-C75E4C4E33A5}" srcOrd="0" destOrd="0" presId="urn:microsoft.com/office/officeart/2016/7/layout/RepeatingBendingProcessNew"/>
    <dgm:cxn modelId="{900819FB-70E6-494D-A8CF-F200FBEA2F04}" type="presOf" srcId="{67C96DBE-ADF8-4AD1-AEE4-613846A645AA}" destId="{7E145FDA-DD54-40DF-A731-4DC004CB5170}" srcOrd="0" destOrd="0" presId="urn:microsoft.com/office/officeart/2016/7/layout/RepeatingBendingProcessNew"/>
    <dgm:cxn modelId="{1DB9D497-185A-4462-A400-C8216F3D739B}" type="presParOf" srcId="{73E08E04-4CCE-4921-AF88-C75E4C4E33A5}" destId="{875B3864-3704-4C10-ABA6-EDD2DB082EBE}" srcOrd="0" destOrd="0" presId="urn:microsoft.com/office/officeart/2016/7/layout/RepeatingBendingProcessNew"/>
    <dgm:cxn modelId="{E7221E8C-0583-4900-8F79-03570CEC1226}" type="presParOf" srcId="{73E08E04-4CCE-4921-AF88-C75E4C4E33A5}" destId="{99E08E1D-F6FB-4EDC-B563-608A3D6792D4}" srcOrd="1" destOrd="0" presId="urn:microsoft.com/office/officeart/2016/7/layout/RepeatingBendingProcessNew"/>
    <dgm:cxn modelId="{954CB852-14CB-4834-956B-8F9E8ED2FC7D}" type="presParOf" srcId="{99E08E1D-F6FB-4EDC-B563-608A3D6792D4}" destId="{044DBAF6-3322-41C4-BD38-6C885D42A6A4}" srcOrd="0" destOrd="0" presId="urn:microsoft.com/office/officeart/2016/7/layout/RepeatingBendingProcessNew"/>
    <dgm:cxn modelId="{075AC0F2-66B0-4765-9086-2A95C53657AA}" type="presParOf" srcId="{73E08E04-4CCE-4921-AF88-C75E4C4E33A5}" destId="{9FC73187-BF6B-4B4A-B830-A6A821C71C53}" srcOrd="2" destOrd="0" presId="urn:microsoft.com/office/officeart/2016/7/layout/RepeatingBendingProcessNew"/>
    <dgm:cxn modelId="{197A5350-11F5-4435-9021-98FB6251E018}" type="presParOf" srcId="{73E08E04-4CCE-4921-AF88-C75E4C4E33A5}" destId="{C88C84F3-C1A3-4124-A052-DB0CE40D49E2}" srcOrd="3" destOrd="0" presId="urn:microsoft.com/office/officeart/2016/7/layout/RepeatingBendingProcessNew"/>
    <dgm:cxn modelId="{EEB65AA4-14F6-4ACD-A38A-E5896522249B}" type="presParOf" srcId="{C88C84F3-C1A3-4124-A052-DB0CE40D49E2}" destId="{DB67A834-CB0D-488F-8EE0-0BB15C109B89}" srcOrd="0" destOrd="0" presId="urn:microsoft.com/office/officeart/2016/7/layout/RepeatingBendingProcessNew"/>
    <dgm:cxn modelId="{13D7A7F9-96E2-4431-873C-D0438093A803}" type="presParOf" srcId="{73E08E04-4CCE-4921-AF88-C75E4C4E33A5}" destId="{173FCBD3-4AA8-4C9F-BF53-43DB4BE0220C}" srcOrd="4" destOrd="0" presId="urn:microsoft.com/office/officeart/2016/7/layout/RepeatingBendingProcessNew"/>
    <dgm:cxn modelId="{55E5CCC3-CB12-4481-B701-98812BAB0097}" type="presParOf" srcId="{73E08E04-4CCE-4921-AF88-C75E4C4E33A5}" destId="{3619D199-BFB2-4D2C-BAAE-E899782A4F9E}" srcOrd="5" destOrd="0" presId="urn:microsoft.com/office/officeart/2016/7/layout/RepeatingBendingProcessNew"/>
    <dgm:cxn modelId="{8B8B97AC-140F-4EC5-B3E4-9F53478889F5}" type="presParOf" srcId="{3619D199-BFB2-4D2C-BAAE-E899782A4F9E}" destId="{F4131FF1-31A6-4C66-BD25-BDDA767C3F21}" srcOrd="0" destOrd="0" presId="urn:microsoft.com/office/officeart/2016/7/layout/RepeatingBendingProcessNew"/>
    <dgm:cxn modelId="{1820A8B5-5AAE-48F5-A7BE-58E33E8FBA7F}" type="presParOf" srcId="{73E08E04-4CCE-4921-AF88-C75E4C4E33A5}" destId="{25BC6DF7-0595-42D3-9648-DE74E3EECB0B}" srcOrd="6" destOrd="0" presId="urn:microsoft.com/office/officeart/2016/7/layout/RepeatingBendingProcessNew"/>
    <dgm:cxn modelId="{266B2554-14EE-478C-9F27-1AC9E62E1DB6}" type="presParOf" srcId="{73E08E04-4CCE-4921-AF88-C75E4C4E33A5}" destId="{86E1F8CE-7E11-49A1-A7CE-44CD1B377E3E}" srcOrd="7" destOrd="0" presId="urn:microsoft.com/office/officeart/2016/7/layout/RepeatingBendingProcessNew"/>
    <dgm:cxn modelId="{C3D70576-B45D-4CC2-BC77-923159CB039F}" type="presParOf" srcId="{86E1F8CE-7E11-49A1-A7CE-44CD1B377E3E}" destId="{B9BD74E1-7298-45BC-B32A-19EC973B08EC}" srcOrd="0" destOrd="0" presId="urn:microsoft.com/office/officeart/2016/7/layout/RepeatingBendingProcessNew"/>
    <dgm:cxn modelId="{A596562D-52CF-4D44-8585-6E27F69FB0CE}" type="presParOf" srcId="{73E08E04-4CCE-4921-AF88-C75E4C4E33A5}" destId="{7E507B93-C143-4309-813C-B0F7932780DA}" srcOrd="8" destOrd="0" presId="urn:microsoft.com/office/officeart/2016/7/layout/RepeatingBendingProcessNew"/>
    <dgm:cxn modelId="{3AE1C34F-F50A-4ABE-BC52-DE8297B69601}" type="presParOf" srcId="{73E08E04-4CCE-4921-AF88-C75E4C4E33A5}" destId="{076DFD60-EC1D-4E34-979F-5E8E277AA44D}" srcOrd="9" destOrd="0" presId="urn:microsoft.com/office/officeart/2016/7/layout/RepeatingBendingProcessNew"/>
    <dgm:cxn modelId="{EAEEBBFF-11E6-445A-9E82-B161775BBC25}" type="presParOf" srcId="{076DFD60-EC1D-4E34-979F-5E8E277AA44D}" destId="{B3ABA478-F974-45D3-8738-6E1BD008BDE9}" srcOrd="0" destOrd="0" presId="urn:microsoft.com/office/officeart/2016/7/layout/RepeatingBendingProcessNew"/>
    <dgm:cxn modelId="{0FA8CD67-1C43-49F7-8B54-D4539D9C4B03}" type="presParOf" srcId="{73E08E04-4CCE-4921-AF88-C75E4C4E33A5}" destId="{7E145FDA-DD54-40DF-A731-4DC004CB5170}" srcOrd="10" destOrd="0" presId="urn:microsoft.com/office/officeart/2016/7/layout/RepeatingBendingProcessNew"/>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64889-4188-4642-87B5-5BF8FDFC47C1}">
      <dsp:nvSpPr>
        <dsp:cNvPr id="0" name=""/>
        <dsp:cNvSpPr/>
      </dsp:nvSpPr>
      <dsp:spPr>
        <a:xfrm>
          <a:off x="1997657" y="824840"/>
          <a:ext cx="428056" cy="91440"/>
        </a:xfrm>
        <a:custGeom>
          <a:avLst/>
          <a:gdLst/>
          <a:ahLst/>
          <a:cxnLst/>
          <a:rect l="0" t="0" r="0" b="0"/>
          <a:pathLst>
            <a:path>
              <a:moveTo>
                <a:pt x="0" y="45720"/>
              </a:moveTo>
              <a:lnTo>
                <a:pt x="428056"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0218" y="868266"/>
        <a:ext cx="22932" cy="4586"/>
      </dsp:txXfrm>
    </dsp:sp>
    <dsp:sp modelId="{DD7EA02C-23A8-4893-A0BF-FF7D15972F0C}">
      <dsp:nvSpPr>
        <dsp:cNvPr id="0" name=""/>
        <dsp:cNvSpPr/>
      </dsp:nvSpPr>
      <dsp:spPr>
        <a:xfrm>
          <a:off x="5297" y="272312"/>
          <a:ext cx="1994159" cy="1196495"/>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715" tIns="102570" rIns="97715" bIns="102570" numCol="1" spcCol="1270" anchor="ctr" anchorCtr="0">
          <a:noAutofit/>
        </a:bodyPr>
        <a:lstStyle/>
        <a:p>
          <a:pPr marL="0" lvl="0" indent="0" algn="ctr" defTabSz="711200">
            <a:lnSpc>
              <a:spcPct val="100000"/>
            </a:lnSpc>
            <a:spcBef>
              <a:spcPct val="0"/>
            </a:spcBef>
            <a:spcAft>
              <a:spcPct val="35000"/>
            </a:spcAft>
            <a:buNone/>
          </a:pPr>
          <a:r>
            <a:rPr lang="en-GB" sz="1600" kern="1200"/>
            <a:t>Horizontal</a:t>
          </a:r>
          <a:endParaRPr lang="en-US" sz="1600" kern="1200"/>
        </a:p>
      </dsp:txBody>
      <dsp:txXfrm>
        <a:off x="5297" y="272312"/>
        <a:ext cx="1994159" cy="1196495"/>
      </dsp:txXfrm>
    </dsp:sp>
    <dsp:sp modelId="{A3E8852B-3E94-4912-8CCE-6262C2108D39}">
      <dsp:nvSpPr>
        <dsp:cNvPr id="0" name=""/>
        <dsp:cNvSpPr/>
      </dsp:nvSpPr>
      <dsp:spPr>
        <a:xfrm>
          <a:off x="4450473" y="824840"/>
          <a:ext cx="428056" cy="91440"/>
        </a:xfrm>
        <a:custGeom>
          <a:avLst/>
          <a:gdLst/>
          <a:ahLst/>
          <a:cxnLst/>
          <a:rect l="0" t="0" r="0" b="0"/>
          <a:pathLst>
            <a:path>
              <a:moveTo>
                <a:pt x="0" y="45720"/>
              </a:moveTo>
              <a:lnTo>
                <a:pt x="428056" y="45720"/>
              </a:lnTo>
            </a:path>
          </a:pathLst>
        </a:custGeom>
        <a:noFill/>
        <a:ln w="12700" cap="flat" cmpd="sng" algn="ctr">
          <a:solidFill>
            <a:schemeClr val="accent5">
              <a:hueOff val="392797"/>
              <a:satOff val="-1878"/>
              <a:lumOff val="205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53035" y="868266"/>
        <a:ext cx="22932" cy="4586"/>
      </dsp:txXfrm>
    </dsp:sp>
    <dsp:sp modelId="{5A339E53-90EC-403C-9A61-995701545355}">
      <dsp:nvSpPr>
        <dsp:cNvPr id="0" name=""/>
        <dsp:cNvSpPr/>
      </dsp:nvSpPr>
      <dsp:spPr>
        <a:xfrm>
          <a:off x="2458113" y="272312"/>
          <a:ext cx="1994159" cy="1196495"/>
        </a:xfrm>
        <a:prstGeom prst="rect">
          <a:avLst/>
        </a:prstGeom>
        <a:solidFill>
          <a:schemeClr val="accent5">
            <a:hueOff val="336683"/>
            <a:satOff val="-1610"/>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715" tIns="102570" rIns="97715" bIns="102570" numCol="1" spcCol="1270" anchor="ctr" anchorCtr="0">
          <a:noAutofit/>
        </a:bodyPr>
        <a:lstStyle/>
        <a:p>
          <a:pPr marL="0" lvl="0" indent="0" algn="ctr" defTabSz="711200">
            <a:lnSpc>
              <a:spcPct val="100000"/>
            </a:lnSpc>
            <a:spcBef>
              <a:spcPct val="0"/>
            </a:spcBef>
            <a:spcAft>
              <a:spcPct val="35000"/>
            </a:spcAft>
            <a:buNone/>
          </a:pPr>
          <a:r>
            <a:rPr lang="en-GB" sz="1600" kern="1200"/>
            <a:t>Vertical </a:t>
          </a:r>
          <a:endParaRPr lang="en-US" sz="1600" kern="1200"/>
        </a:p>
      </dsp:txBody>
      <dsp:txXfrm>
        <a:off x="2458113" y="272312"/>
        <a:ext cx="1994159" cy="1196495"/>
      </dsp:txXfrm>
    </dsp:sp>
    <dsp:sp modelId="{13D09458-31ED-4D5F-8B77-93465DD25A73}">
      <dsp:nvSpPr>
        <dsp:cNvPr id="0" name=""/>
        <dsp:cNvSpPr/>
      </dsp:nvSpPr>
      <dsp:spPr>
        <a:xfrm>
          <a:off x="1002377" y="1467007"/>
          <a:ext cx="4905632" cy="428056"/>
        </a:xfrm>
        <a:custGeom>
          <a:avLst/>
          <a:gdLst/>
          <a:ahLst/>
          <a:cxnLst/>
          <a:rect l="0" t="0" r="0" b="0"/>
          <a:pathLst>
            <a:path>
              <a:moveTo>
                <a:pt x="4905632" y="0"/>
              </a:moveTo>
              <a:lnTo>
                <a:pt x="4905632" y="231128"/>
              </a:lnTo>
              <a:lnTo>
                <a:pt x="0" y="231128"/>
              </a:lnTo>
              <a:lnTo>
                <a:pt x="0" y="428056"/>
              </a:lnTo>
            </a:path>
          </a:pathLst>
        </a:custGeom>
        <a:noFill/>
        <a:ln w="12700" cap="flat" cmpd="sng" algn="ctr">
          <a:solidFill>
            <a:schemeClr val="accent5">
              <a:hueOff val="785595"/>
              <a:satOff val="-3757"/>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32017" y="1678743"/>
        <a:ext cx="246351" cy="4586"/>
      </dsp:txXfrm>
    </dsp:sp>
    <dsp:sp modelId="{43391772-F604-4C62-B01D-FD5D49884FC4}">
      <dsp:nvSpPr>
        <dsp:cNvPr id="0" name=""/>
        <dsp:cNvSpPr/>
      </dsp:nvSpPr>
      <dsp:spPr>
        <a:xfrm>
          <a:off x="4910929" y="272312"/>
          <a:ext cx="1994159" cy="1196495"/>
        </a:xfrm>
        <a:prstGeom prst="rect">
          <a:avLst/>
        </a:prstGeom>
        <a:solidFill>
          <a:schemeClr val="accent5">
            <a:hueOff val="673367"/>
            <a:satOff val="-3220"/>
            <a:lumOff val="352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715" tIns="102570" rIns="97715" bIns="102570" numCol="1" spcCol="1270" anchor="ctr" anchorCtr="0">
          <a:noAutofit/>
        </a:bodyPr>
        <a:lstStyle/>
        <a:p>
          <a:pPr marL="0" lvl="0" indent="0" algn="ctr" defTabSz="711200">
            <a:lnSpc>
              <a:spcPct val="100000"/>
            </a:lnSpc>
            <a:spcBef>
              <a:spcPct val="0"/>
            </a:spcBef>
            <a:spcAft>
              <a:spcPct val="35000"/>
            </a:spcAft>
            <a:buNone/>
          </a:pPr>
          <a:r>
            <a:rPr lang="en-GB" sz="1600" kern="1200"/>
            <a:t>Upward</a:t>
          </a:r>
          <a:endParaRPr lang="en-US" sz="1600" kern="1200"/>
        </a:p>
      </dsp:txBody>
      <dsp:txXfrm>
        <a:off x="4910929" y="272312"/>
        <a:ext cx="1994159" cy="1196495"/>
      </dsp:txXfrm>
    </dsp:sp>
    <dsp:sp modelId="{9B10777E-C20A-4860-929D-637B741E15AA}">
      <dsp:nvSpPr>
        <dsp:cNvPr id="0" name=""/>
        <dsp:cNvSpPr/>
      </dsp:nvSpPr>
      <dsp:spPr>
        <a:xfrm>
          <a:off x="1997657" y="2479992"/>
          <a:ext cx="428056" cy="91440"/>
        </a:xfrm>
        <a:custGeom>
          <a:avLst/>
          <a:gdLst/>
          <a:ahLst/>
          <a:cxnLst/>
          <a:rect l="0" t="0" r="0" b="0"/>
          <a:pathLst>
            <a:path>
              <a:moveTo>
                <a:pt x="0" y="45720"/>
              </a:moveTo>
              <a:lnTo>
                <a:pt x="428056" y="45720"/>
              </a:lnTo>
            </a:path>
          </a:pathLst>
        </a:custGeom>
        <a:noFill/>
        <a:ln w="12700" cap="flat" cmpd="sng" algn="ctr">
          <a:solidFill>
            <a:schemeClr val="accent5">
              <a:hueOff val="1178392"/>
              <a:satOff val="-5635"/>
              <a:lumOff val="6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0218" y="2523419"/>
        <a:ext cx="22932" cy="4586"/>
      </dsp:txXfrm>
    </dsp:sp>
    <dsp:sp modelId="{2F488356-824A-468F-9C17-77662013A035}">
      <dsp:nvSpPr>
        <dsp:cNvPr id="0" name=""/>
        <dsp:cNvSpPr/>
      </dsp:nvSpPr>
      <dsp:spPr>
        <a:xfrm>
          <a:off x="5297" y="1927464"/>
          <a:ext cx="1994159" cy="1196495"/>
        </a:xfrm>
        <a:prstGeom prst="rect">
          <a:avLst/>
        </a:prstGeom>
        <a:solidFill>
          <a:schemeClr val="accent5">
            <a:hueOff val="1010050"/>
            <a:satOff val="-4830"/>
            <a:lumOff val="5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715" tIns="102570" rIns="97715" bIns="102570" numCol="1" spcCol="1270" anchor="ctr" anchorCtr="0">
          <a:noAutofit/>
        </a:bodyPr>
        <a:lstStyle/>
        <a:p>
          <a:pPr marL="0" lvl="0" indent="0" algn="ctr" defTabSz="711200">
            <a:lnSpc>
              <a:spcPct val="100000"/>
            </a:lnSpc>
            <a:spcBef>
              <a:spcPct val="0"/>
            </a:spcBef>
            <a:spcAft>
              <a:spcPct val="35000"/>
            </a:spcAft>
            <a:buNone/>
          </a:pPr>
          <a:r>
            <a:rPr lang="en-GB" sz="1600" kern="1200"/>
            <a:t>Downward</a:t>
          </a:r>
          <a:endParaRPr lang="en-US" sz="1600" kern="1200"/>
        </a:p>
      </dsp:txBody>
      <dsp:txXfrm>
        <a:off x="5297" y="1927464"/>
        <a:ext cx="1994159" cy="1196495"/>
      </dsp:txXfrm>
    </dsp:sp>
    <dsp:sp modelId="{393DF308-C9BA-4F42-BC07-C65F7C15A851}">
      <dsp:nvSpPr>
        <dsp:cNvPr id="0" name=""/>
        <dsp:cNvSpPr/>
      </dsp:nvSpPr>
      <dsp:spPr>
        <a:xfrm>
          <a:off x="4450473" y="2479992"/>
          <a:ext cx="428056" cy="91440"/>
        </a:xfrm>
        <a:custGeom>
          <a:avLst/>
          <a:gdLst/>
          <a:ahLst/>
          <a:cxnLst/>
          <a:rect l="0" t="0" r="0" b="0"/>
          <a:pathLst>
            <a:path>
              <a:moveTo>
                <a:pt x="0" y="45720"/>
              </a:moveTo>
              <a:lnTo>
                <a:pt x="428056" y="45720"/>
              </a:lnTo>
            </a:path>
          </a:pathLst>
        </a:custGeom>
        <a:noFill/>
        <a:ln w="12700" cap="flat" cmpd="sng" algn="ctr">
          <a:solidFill>
            <a:schemeClr val="accent5">
              <a:hueOff val="1571189"/>
              <a:satOff val="-7513"/>
              <a:lumOff val="823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53035" y="2523419"/>
        <a:ext cx="22932" cy="4586"/>
      </dsp:txXfrm>
    </dsp:sp>
    <dsp:sp modelId="{EE762E9F-C5EB-4B27-B541-D718847DAD3C}">
      <dsp:nvSpPr>
        <dsp:cNvPr id="0" name=""/>
        <dsp:cNvSpPr/>
      </dsp:nvSpPr>
      <dsp:spPr>
        <a:xfrm>
          <a:off x="2458113" y="1927464"/>
          <a:ext cx="1994159" cy="1196495"/>
        </a:xfrm>
        <a:prstGeom prst="rect">
          <a:avLst/>
        </a:prstGeom>
        <a:solidFill>
          <a:schemeClr val="accent5">
            <a:hueOff val="1346734"/>
            <a:satOff val="-6440"/>
            <a:lumOff val="705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715" tIns="102570" rIns="97715" bIns="102570" numCol="1" spcCol="1270" anchor="ctr" anchorCtr="0">
          <a:noAutofit/>
        </a:bodyPr>
        <a:lstStyle/>
        <a:p>
          <a:pPr marL="0" lvl="0" indent="0" algn="ctr" defTabSz="711200">
            <a:lnSpc>
              <a:spcPct val="100000"/>
            </a:lnSpc>
            <a:spcBef>
              <a:spcPct val="0"/>
            </a:spcBef>
            <a:spcAft>
              <a:spcPct val="35000"/>
            </a:spcAft>
            <a:buNone/>
          </a:pPr>
          <a:r>
            <a:rPr lang="en-GB" sz="1600" kern="1200"/>
            <a:t>Intergenerational </a:t>
          </a:r>
          <a:endParaRPr lang="en-US" sz="1600" kern="1200"/>
        </a:p>
      </dsp:txBody>
      <dsp:txXfrm>
        <a:off x="2458113" y="1927464"/>
        <a:ext cx="1994159" cy="1196495"/>
      </dsp:txXfrm>
    </dsp:sp>
    <dsp:sp modelId="{8ACA18AB-E53A-499A-B95B-A89E9237F503}">
      <dsp:nvSpPr>
        <dsp:cNvPr id="0" name=""/>
        <dsp:cNvSpPr/>
      </dsp:nvSpPr>
      <dsp:spPr>
        <a:xfrm>
          <a:off x="1002377" y="3122160"/>
          <a:ext cx="4905632" cy="428056"/>
        </a:xfrm>
        <a:custGeom>
          <a:avLst/>
          <a:gdLst/>
          <a:ahLst/>
          <a:cxnLst/>
          <a:rect l="0" t="0" r="0" b="0"/>
          <a:pathLst>
            <a:path>
              <a:moveTo>
                <a:pt x="4905632" y="0"/>
              </a:moveTo>
              <a:lnTo>
                <a:pt x="4905632" y="231128"/>
              </a:lnTo>
              <a:lnTo>
                <a:pt x="0" y="231128"/>
              </a:lnTo>
              <a:lnTo>
                <a:pt x="0" y="428056"/>
              </a:lnTo>
            </a:path>
          </a:pathLst>
        </a:custGeom>
        <a:noFill/>
        <a:ln w="12700" cap="flat" cmpd="sng" algn="ctr">
          <a:solidFill>
            <a:schemeClr val="accent5">
              <a:hueOff val="1963986"/>
              <a:satOff val="-9392"/>
              <a:lumOff val="1029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32017" y="3333895"/>
        <a:ext cx="246351" cy="4586"/>
      </dsp:txXfrm>
    </dsp:sp>
    <dsp:sp modelId="{AA02980C-1EFC-4603-BD28-4B7DDFAABB18}">
      <dsp:nvSpPr>
        <dsp:cNvPr id="0" name=""/>
        <dsp:cNvSpPr/>
      </dsp:nvSpPr>
      <dsp:spPr>
        <a:xfrm>
          <a:off x="4910929" y="1927464"/>
          <a:ext cx="1994159" cy="1196495"/>
        </a:xfrm>
        <a:prstGeom prst="rect">
          <a:avLst/>
        </a:prstGeom>
        <a:solidFill>
          <a:schemeClr val="accent5">
            <a:hueOff val="1683417"/>
            <a:satOff val="-8050"/>
            <a:lumOff val="8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715" tIns="102570" rIns="97715" bIns="102570" numCol="1" spcCol="1270" anchor="ctr" anchorCtr="0">
          <a:noAutofit/>
        </a:bodyPr>
        <a:lstStyle/>
        <a:p>
          <a:pPr marL="0" lvl="0" indent="0" algn="ctr" defTabSz="711200">
            <a:lnSpc>
              <a:spcPct val="100000"/>
            </a:lnSpc>
            <a:spcBef>
              <a:spcPct val="0"/>
            </a:spcBef>
            <a:spcAft>
              <a:spcPct val="35000"/>
            </a:spcAft>
            <a:buNone/>
          </a:pPr>
          <a:r>
            <a:rPr lang="en-GB" sz="1600" kern="1200"/>
            <a:t>Intragenerational</a:t>
          </a:r>
          <a:endParaRPr lang="en-US" sz="1600" kern="1200"/>
        </a:p>
      </dsp:txBody>
      <dsp:txXfrm>
        <a:off x="4910929" y="1927464"/>
        <a:ext cx="1994159" cy="1196495"/>
      </dsp:txXfrm>
    </dsp:sp>
    <dsp:sp modelId="{5D53337B-E84E-41D7-A30E-3A9236A136FF}">
      <dsp:nvSpPr>
        <dsp:cNvPr id="0" name=""/>
        <dsp:cNvSpPr/>
      </dsp:nvSpPr>
      <dsp:spPr>
        <a:xfrm>
          <a:off x="1997657" y="4135144"/>
          <a:ext cx="428056" cy="91440"/>
        </a:xfrm>
        <a:custGeom>
          <a:avLst/>
          <a:gdLst/>
          <a:ahLst/>
          <a:cxnLst/>
          <a:rect l="0" t="0" r="0" b="0"/>
          <a:pathLst>
            <a:path>
              <a:moveTo>
                <a:pt x="0" y="45720"/>
              </a:moveTo>
              <a:lnTo>
                <a:pt x="428056" y="45720"/>
              </a:lnTo>
            </a:path>
          </a:pathLst>
        </a:custGeom>
        <a:noFill/>
        <a:ln w="12700" cap="flat" cmpd="sng" algn="ctr">
          <a:solidFill>
            <a:schemeClr val="accent5">
              <a:hueOff val="2356783"/>
              <a:satOff val="-11270"/>
              <a:lumOff val="1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00218" y="4178571"/>
        <a:ext cx="22932" cy="4586"/>
      </dsp:txXfrm>
    </dsp:sp>
    <dsp:sp modelId="{B790D8D0-3EF5-49BF-9054-6011586711C1}">
      <dsp:nvSpPr>
        <dsp:cNvPr id="0" name=""/>
        <dsp:cNvSpPr/>
      </dsp:nvSpPr>
      <dsp:spPr>
        <a:xfrm>
          <a:off x="5297" y="3582617"/>
          <a:ext cx="1994159" cy="1196495"/>
        </a:xfrm>
        <a:prstGeom prst="rect">
          <a:avLst/>
        </a:prstGeom>
        <a:solidFill>
          <a:schemeClr val="accent5">
            <a:hueOff val="2020100"/>
            <a:satOff val="-9660"/>
            <a:lumOff val="10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715" tIns="102570" rIns="97715" bIns="102570" numCol="1" spcCol="1270" anchor="ctr" anchorCtr="0">
          <a:noAutofit/>
        </a:bodyPr>
        <a:lstStyle/>
        <a:p>
          <a:pPr marL="0" lvl="0" indent="0" algn="ctr" defTabSz="711200">
            <a:lnSpc>
              <a:spcPct val="100000"/>
            </a:lnSpc>
            <a:spcBef>
              <a:spcPct val="0"/>
            </a:spcBef>
            <a:spcAft>
              <a:spcPct val="35000"/>
            </a:spcAft>
            <a:buNone/>
          </a:pPr>
          <a:r>
            <a:rPr lang="en-GB" sz="1600" kern="1200"/>
            <a:t>Absolute</a:t>
          </a:r>
          <a:endParaRPr lang="en-US" sz="1600" kern="1200"/>
        </a:p>
      </dsp:txBody>
      <dsp:txXfrm>
        <a:off x="5297" y="3582617"/>
        <a:ext cx="1994159" cy="1196495"/>
      </dsp:txXfrm>
    </dsp:sp>
    <dsp:sp modelId="{FF1416D3-BD84-45FA-95C3-A08D37273443}">
      <dsp:nvSpPr>
        <dsp:cNvPr id="0" name=""/>
        <dsp:cNvSpPr/>
      </dsp:nvSpPr>
      <dsp:spPr>
        <a:xfrm>
          <a:off x="2458113" y="3582617"/>
          <a:ext cx="1994159" cy="1196495"/>
        </a:xfrm>
        <a:prstGeom prst="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715" tIns="102570" rIns="97715" bIns="102570" numCol="1" spcCol="1270" anchor="ctr" anchorCtr="0">
          <a:noAutofit/>
        </a:bodyPr>
        <a:lstStyle/>
        <a:p>
          <a:pPr marL="0" lvl="0" indent="0" algn="ctr" defTabSz="711200">
            <a:lnSpc>
              <a:spcPct val="100000"/>
            </a:lnSpc>
            <a:spcBef>
              <a:spcPct val="0"/>
            </a:spcBef>
            <a:spcAft>
              <a:spcPct val="35000"/>
            </a:spcAft>
            <a:buNone/>
          </a:pPr>
          <a:r>
            <a:rPr lang="en-GB" sz="1600" kern="1200"/>
            <a:t>Relative</a:t>
          </a:r>
          <a:endParaRPr lang="en-US" sz="1600" kern="1200"/>
        </a:p>
      </dsp:txBody>
      <dsp:txXfrm>
        <a:off x="2458113" y="3582617"/>
        <a:ext cx="1994159" cy="11964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49158C-A856-4903-B8FD-79E84FF71ADB}">
      <dsp:nvSpPr>
        <dsp:cNvPr id="0" name=""/>
        <dsp:cNvSpPr/>
      </dsp:nvSpPr>
      <dsp:spPr>
        <a:xfrm>
          <a:off x="406084" y="37653"/>
          <a:ext cx="1189167" cy="118916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A5A78-CAF1-48B5-B9A0-A05397843FD9}">
      <dsp:nvSpPr>
        <dsp:cNvPr id="0" name=""/>
        <dsp:cNvSpPr/>
      </dsp:nvSpPr>
      <dsp:spPr>
        <a:xfrm>
          <a:off x="659513" y="291082"/>
          <a:ext cx="682309" cy="682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B5540D-6066-4ACA-929D-C471455E4745}">
      <dsp:nvSpPr>
        <dsp:cNvPr id="0" name=""/>
        <dsp:cNvSpPr/>
      </dsp:nvSpPr>
      <dsp:spPr>
        <a:xfrm>
          <a:off x="25940" y="1597217"/>
          <a:ext cx="19494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Education</a:t>
          </a:r>
          <a:endParaRPr lang="en-US" sz="1400" kern="1200"/>
        </a:p>
      </dsp:txBody>
      <dsp:txXfrm>
        <a:off x="25940" y="1597217"/>
        <a:ext cx="1949454" cy="720000"/>
      </dsp:txXfrm>
    </dsp:sp>
    <dsp:sp modelId="{58990B90-C34A-4EF9-9419-6631947FFC41}">
      <dsp:nvSpPr>
        <dsp:cNvPr id="0" name=""/>
        <dsp:cNvSpPr/>
      </dsp:nvSpPr>
      <dsp:spPr>
        <a:xfrm>
          <a:off x="2696693" y="37653"/>
          <a:ext cx="1189167" cy="118916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0712C-8EA1-4785-96FE-F272154480DB}">
      <dsp:nvSpPr>
        <dsp:cNvPr id="0" name=""/>
        <dsp:cNvSpPr/>
      </dsp:nvSpPr>
      <dsp:spPr>
        <a:xfrm>
          <a:off x="2950122" y="291082"/>
          <a:ext cx="682309" cy="682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633369-3FD8-4380-BFC8-A2C3BF912BFD}">
      <dsp:nvSpPr>
        <dsp:cNvPr id="0" name=""/>
        <dsp:cNvSpPr/>
      </dsp:nvSpPr>
      <dsp:spPr>
        <a:xfrm>
          <a:off x="2316550" y="1597217"/>
          <a:ext cx="19494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Migration</a:t>
          </a:r>
          <a:endParaRPr lang="en-US" sz="1400" kern="1200"/>
        </a:p>
      </dsp:txBody>
      <dsp:txXfrm>
        <a:off x="2316550" y="1597217"/>
        <a:ext cx="1949454" cy="720000"/>
      </dsp:txXfrm>
    </dsp:sp>
    <dsp:sp modelId="{1A41E90D-7C70-42C2-B1A9-E6D8124D017F}">
      <dsp:nvSpPr>
        <dsp:cNvPr id="0" name=""/>
        <dsp:cNvSpPr/>
      </dsp:nvSpPr>
      <dsp:spPr>
        <a:xfrm>
          <a:off x="4987303" y="37653"/>
          <a:ext cx="1189167" cy="118916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EE3101-F9A6-4F04-AE7A-1C920DB48878}">
      <dsp:nvSpPr>
        <dsp:cNvPr id="0" name=""/>
        <dsp:cNvSpPr/>
      </dsp:nvSpPr>
      <dsp:spPr>
        <a:xfrm>
          <a:off x="5240732" y="291082"/>
          <a:ext cx="682309" cy="6823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24D4E2-2904-44C3-AE00-6C1AF1A29431}">
      <dsp:nvSpPr>
        <dsp:cNvPr id="0" name=""/>
        <dsp:cNvSpPr/>
      </dsp:nvSpPr>
      <dsp:spPr>
        <a:xfrm>
          <a:off x="4607159" y="1597217"/>
          <a:ext cx="19494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Motivation</a:t>
          </a:r>
          <a:endParaRPr lang="en-US" sz="1400" kern="1200"/>
        </a:p>
      </dsp:txBody>
      <dsp:txXfrm>
        <a:off x="4607159" y="1597217"/>
        <a:ext cx="1949454" cy="720000"/>
      </dsp:txXfrm>
    </dsp:sp>
    <dsp:sp modelId="{E121EC93-3F88-491B-B71F-A3A1EF863D0E}">
      <dsp:nvSpPr>
        <dsp:cNvPr id="0" name=""/>
        <dsp:cNvSpPr/>
      </dsp:nvSpPr>
      <dsp:spPr>
        <a:xfrm>
          <a:off x="1551389" y="2804580"/>
          <a:ext cx="1189167" cy="118916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579E7-43B5-49A8-8198-37B27C0309E8}">
      <dsp:nvSpPr>
        <dsp:cNvPr id="0" name=""/>
        <dsp:cNvSpPr/>
      </dsp:nvSpPr>
      <dsp:spPr>
        <a:xfrm>
          <a:off x="1804818" y="3058009"/>
          <a:ext cx="682309" cy="6823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0AC38A-F070-4187-A8BF-A69EB1899DF3}">
      <dsp:nvSpPr>
        <dsp:cNvPr id="0" name=""/>
        <dsp:cNvSpPr/>
      </dsp:nvSpPr>
      <dsp:spPr>
        <a:xfrm>
          <a:off x="1171245" y="4364144"/>
          <a:ext cx="19494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Legislation</a:t>
          </a:r>
          <a:endParaRPr lang="en-US" sz="1400" kern="1200"/>
        </a:p>
      </dsp:txBody>
      <dsp:txXfrm>
        <a:off x="1171245" y="4364144"/>
        <a:ext cx="1949454" cy="720000"/>
      </dsp:txXfrm>
    </dsp:sp>
    <dsp:sp modelId="{44288DB2-511A-4FC5-B0AC-C4FBD36A719A}">
      <dsp:nvSpPr>
        <dsp:cNvPr id="0" name=""/>
        <dsp:cNvSpPr/>
      </dsp:nvSpPr>
      <dsp:spPr>
        <a:xfrm>
          <a:off x="3841998" y="2804580"/>
          <a:ext cx="1189167" cy="1189167"/>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E208F5-E7B2-45D3-AC37-55EE76F0931C}">
      <dsp:nvSpPr>
        <dsp:cNvPr id="0" name=""/>
        <dsp:cNvSpPr/>
      </dsp:nvSpPr>
      <dsp:spPr>
        <a:xfrm>
          <a:off x="4095427" y="3058009"/>
          <a:ext cx="682309" cy="6823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6E4C67-B58C-4F1A-ADED-87F4589C9D99}">
      <dsp:nvSpPr>
        <dsp:cNvPr id="0" name=""/>
        <dsp:cNvSpPr/>
      </dsp:nvSpPr>
      <dsp:spPr>
        <a:xfrm>
          <a:off x="3461854" y="4364144"/>
          <a:ext cx="19494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GB" sz="1400" kern="1200"/>
            <a:t>Industrialisation </a:t>
          </a:r>
          <a:endParaRPr lang="en-US" sz="1400" kern="1200"/>
        </a:p>
      </dsp:txBody>
      <dsp:txXfrm>
        <a:off x="3461854" y="4364144"/>
        <a:ext cx="1949454"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DF077-E2B2-425A-A03A-5A015F081D72}">
      <dsp:nvSpPr>
        <dsp:cNvPr id="0" name=""/>
        <dsp:cNvSpPr/>
      </dsp:nvSpPr>
      <dsp:spPr>
        <a:xfrm>
          <a:off x="1191340" y="409743"/>
          <a:ext cx="4302310" cy="4302310"/>
        </a:xfrm>
        <a:prstGeom prst="pie">
          <a:avLst>
            <a:gd name="adj1" fmla="val 16200000"/>
            <a:gd name="adj2" fmla="val 540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t>Economic Mobility </a:t>
          </a:r>
        </a:p>
      </dsp:txBody>
      <dsp:txXfrm>
        <a:off x="3342495" y="1049968"/>
        <a:ext cx="1510930" cy="3021860"/>
      </dsp:txXfrm>
    </dsp:sp>
    <dsp:sp modelId="{1B3F1C09-D06B-44EF-84BD-21EF35D188E1}">
      <dsp:nvSpPr>
        <dsp:cNvPr id="0" name=""/>
        <dsp:cNvSpPr/>
      </dsp:nvSpPr>
      <dsp:spPr>
        <a:xfrm>
          <a:off x="1088904" y="409743"/>
          <a:ext cx="4302310" cy="4302310"/>
        </a:xfrm>
        <a:prstGeom prst="pie">
          <a:avLst>
            <a:gd name="adj1" fmla="val 5400000"/>
            <a:gd name="adj2" fmla="val 16200000"/>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t>Social Mobility </a:t>
          </a:r>
        </a:p>
      </dsp:txBody>
      <dsp:txXfrm>
        <a:off x="1703520" y="1049968"/>
        <a:ext cx="1510930" cy="30218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08E1D-F6FB-4EDC-B563-608A3D6792D4}">
      <dsp:nvSpPr>
        <dsp:cNvPr id="0" name=""/>
        <dsp:cNvSpPr/>
      </dsp:nvSpPr>
      <dsp:spPr>
        <a:xfrm>
          <a:off x="3028891" y="634426"/>
          <a:ext cx="490572" cy="91440"/>
        </a:xfrm>
        <a:custGeom>
          <a:avLst/>
          <a:gdLst/>
          <a:ahLst/>
          <a:cxnLst/>
          <a:rect l="0" t="0" r="0" b="0"/>
          <a:pathLst>
            <a:path>
              <a:moveTo>
                <a:pt x="0" y="45720"/>
              </a:moveTo>
              <a:lnTo>
                <a:pt x="490572"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61148" y="677540"/>
        <a:ext cx="26058" cy="5211"/>
      </dsp:txXfrm>
    </dsp:sp>
    <dsp:sp modelId="{875B3864-3704-4C10-ABA6-EDD2DB082EBE}">
      <dsp:nvSpPr>
        <dsp:cNvPr id="0" name=""/>
        <dsp:cNvSpPr/>
      </dsp:nvSpPr>
      <dsp:spPr>
        <a:xfrm>
          <a:off x="764723" y="355"/>
          <a:ext cx="2265967" cy="135958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034" tIns="116550" rIns="111034" bIns="116550" numCol="1" spcCol="1270" anchor="ctr" anchorCtr="0">
          <a:noAutofit/>
        </a:bodyPr>
        <a:lstStyle/>
        <a:p>
          <a:pPr marL="0" lvl="0" indent="0" algn="ctr" defTabSz="1200150">
            <a:lnSpc>
              <a:spcPct val="90000"/>
            </a:lnSpc>
            <a:spcBef>
              <a:spcPct val="0"/>
            </a:spcBef>
            <a:spcAft>
              <a:spcPct val="35000"/>
            </a:spcAft>
            <a:buNone/>
          </a:pPr>
          <a:r>
            <a:rPr lang="en-GB" sz="2700" kern="1200"/>
            <a:t>Self-concept</a:t>
          </a:r>
          <a:endParaRPr lang="en-US" sz="2700" kern="1200"/>
        </a:p>
      </dsp:txBody>
      <dsp:txXfrm>
        <a:off x="764723" y="355"/>
        <a:ext cx="2265967" cy="1359580"/>
      </dsp:txXfrm>
    </dsp:sp>
    <dsp:sp modelId="{C88C84F3-C1A3-4124-A052-DB0CE40D49E2}">
      <dsp:nvSpPr>
        <dsp:cNvPr id="0" name=""/>
        <dsp:cNvSpPr/>
      </dsp:nvSpPr>
      <dsp:spPr>
        <a:xfrm>
          <a:off x="1897707" y="1358136"/>
          <a:ext cx="2787139" cy="490572"/>
        </a:xfrm>
        <a:custGeom>
          <a:avLst/>
          <a:gdLst/>
          <a:ahLst/>
          <a:cxnLst/>
          <a:rect l="0" t="0" r="0" b="0"/>
          <a:pathLst>
            <a:path>
              <a:moveTo>
                <a:pt x="2787139" y="0"/>
              </a:moveTo>
              <a:lnTo>
                <a:pt x="2787139" y="262386"/>
              </a:lnTo>
              <a:lnTo>
                <a:pt x="0" y="262386"/>
              </a:lnTo>
              <a:lnTo>
                <a:pt x="0" y="490572"/>
              </a:lnTo>
            </a:path>
          </a:pathLst>
        </a:custGeom>
        <a:noFill/>
        <a:ln w="12700" cap="flat" cmpd="sng" algn="ctr">
          <a:solidFill>
            <a:schemeClr val="accent2">
              <a:hueOff val="-332956"/>
              <a:satOff val="-147"/>
              <a:lumOff val="39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0391" y="1600816"/>
        <a:ext cx="141772" cy="5211"/>
      </dsp:txXfrm>
    </dsp:sp>
    <dsp:sp modelId="{9FC73187-BF6B-4B4A-B830-A6A821C71C53}">
      <dsp:nvSpPr>
        <dsp:cNvPr id="0" name=""/>
        <dsp:cNvSpPr/>
      </dsp:nvSpPr>
      <dsp:spPr>
        <a:xfrm>
          <a:off x="3551863" y="355"/>
          <a:ext cx="2265967" cy="1359580"/>
        </a:xfrm>
        <a:prstGeom prst="rect">
          <a:avLst/>
        </a:prstGeom>
        <a:solidFill>
          <a:schemeClr val="accent2">
            <a:hueOff val="-266365"/>
            <a:satOff val="-117"/>
            <a:lumOff val="3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034" tIns="116550" rIns="111034" bIns="116550" numCol="1" spcCol="1270" anchor="ctr" anchorCtr="0">
          <a:noAutofit/>
        </a:bodyPr>
        <a:lstStyle/>
        <a:p>
          <a:pPr marL="0" lvl="0" indent="0" algn="ctr" defTabSz="1200150">
            <a:lnSpc>
              <a:spcPct val="90000"/>
            </a:lnSpc>
            <a:spcBef>
              <a:spcPct val="0"/>
            </a:spcBef>
            <a:spcAft>
              <a:spcPct val="35000"/>
            </a:spcAft>
            <a:buNone/>
          </a:pPr>
          <a:r>
            <a:rPr lang="en-GB" sz="2700" kern="1200"/>
            <a:t>Past learning experience </a:t>
          </a:r>
          <a:endParaRPr lang="en-US" sz="2700" kern="1200"/>
        </a:p>
      </dsp:txBody>
      <dsp:txXfrm>
        <a:off x="3551863" y="355"/>
        <a:ext cx="2265967" cy="1359580"/>
      </dsp:txXfrm>
    </dsp:sp>
    <dsp:sp modelId="{3619D199-BFB2-4D2C-BAAE-E899782A4F9E}">
      <dsp:nvSpPr>
        <dsp:cNvPr id="0" name=""/>
        <dsp:cNvSpPr/>
      </dsp:nvSpPr>
      <dsp:spPr>
        <a:xfrm>
          <a:off x="3028891" y="2515179"/>
          <a:ext cx="490572" cy="91440"/>
        </a:xfrm>
        <a:custGeom>
          <a:avLst/>
          <a:gdLst/>
          <a:ahLst/>
          <a:cxnLst/>
          <a:rect l="0" t="0" r="0" b="0"/>
          <a:pathLst>
            <a:path>
              <a:moveTo>
                <a:pt x="0" y="45720"/>
              </a:moveTo>
              <a:lnTo>
                <a:pt x="490572" y="45720"/>
              </a:lnTo>
            </a:path>
          </a:pathLst>
        </a:custGeom>
        <a:noFill/>
        <a:ln w="12700" cap="flat" cmpd="sng" algn="ctr">
          <a:solidFill>
            <a:schemeClr val="accent2">
              <a:hueOff val="-665912"/>
              <a:satOff val="-293"/>
              <a:lumOff val="78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61148" y="2558293"/>
        <a:ext cx="26058" cy="5211"/>
      </dsp:txXfrm>
    </dsp:sp>
    <dsp:sp modelId="{173FCBD3-4AA8-4C9F-BF53-43DB4BE0220C}">
      <dsp:nvSpPr>
        <dsp:cNvPr id="0" name=""/>
        <dsp:cNvSpPr/>
      </dsp:nvSpPr>
      <dsp:spPr>
        <a:xfrm>
          <a:off x="764723" y="1881108"/>
          <a:ext cx="2265967" cy="1359580"/>
        </a:xfrm>
        <a:prstGeom prst="rect">
          <a:avLst/>
        </a:prstGeom>
        <a:solidFill>
          <a:schemeClr val="accent2">
            <a:hueOff val="-532730"/>
            <a:satOff val="-234"/>
            <a:lumOff val="62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034" tIns="116550" rIns="111034" bIns="116550" numCol="1" spcCol="1270" anchor="ctr" anchorCtr="0">
          <a:noAutofit/>
        </a:bodyPr>
        <a:lstStyle/>
        <a:p>
          <a:pPr marL="0" lvl="0" indent="0" algn="ctr" defTabSz="1200150">
            <a:lnSpc>
              <a:spcPct val="90000"/>
            </a:lnSpc>
            <a:spcBef>
              <a:spcPct val="0"/>
            </a:spcBef>
            <a:spcAft>
              <a:spcPct val="35000"/>
            </a:spcAft>
            <a:buNone/>
          </a:pPr>
          <a:r>
            <a:rPr lang="en-GB" sz="2700" kern="1200"/>
            <a:t>Readiness to learn</a:t>
          </a:r>
          <a:endParaRPr lang="en-US" sz="2700" kern="1200"/>
        </a:p>
      </dsp:txBody>
      <dsp:txXfrm>
        <a:off x="764723" y="1881108"/>
        <a:ext cx="2265967" cy="1359580"/>
      </dsp:txXfrm>
    </dsp:sp>
    <dsp:sp modelId="{86E1F8CE-7E11-49A1-A7CE-44CD1B377E3E}">
      <dsp:nvSpPr>
        <dsp:cNvPr id="0" name=""/>
        <dsp:cNvSpPr/>
      </dsp:nvSpPr>
      <dsp:spPr>
        <a:xfrm>
          <a:off x="1897707" y="3238889"/>
          <a:ext cx="2787139" cy="490572"/>
        </a:xfrm>
        <a:custGeom>
          <a:avLst/>
          <a:gdLst/>
          <a:ahLst/>
          <a:cxnLst/>
          <a:rect l="0" t="0" r="0" b="0"/>
          <a:pathLst>
            <a:path>
              <a:moveTo>
                <a:pt x="2787139" y="0"/>
              </a:moveTo>
              <a:lnTo>
                <a:pt x="2787139" y="262386"/>
              </a:lnTo>
              <a:lnTo>
                <a:pt x="0" y="262386"/>
              </a:lnTo>
              <a:lnTo>
                <a:pt x="0" y="490572"/>
              </a:lnTo>
            </a:path>
          </a:pathLst>
        </a:custGeom>
        <a:noFill/>
        <a:ln w="12700" cap="flat" cmpd="sng" algn="ctr">
          <a:solidFill>
            <a:schemeClr val="accent2">
              <a:hueOff val="-998868"/>
              <a:satOff val="-440"/>
              <a:lumOff val="117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20391" y="3481569"/>
        <a:ext cx="141772" cy="5211"/>
      </dsp:txXfrm>
    </dsp:sp>
    <dsp:sp modelId="{25BC6DF7-0595-42D3-9648-DE74E3EECB0B}">
      <dsp:nvSpPr>
        <dsp:cNvPr id="0" name=""/>
        <dsp:cNvSpPr/>
      </dsp:nvSpPr>
      <dsp:spPr>
        <a:xfrm>
          <a:off x="3551863" y="1881108"/>
          <a:ext cx="2265967" cy="1359580"/>
        </a:xfrm>
        <a:prstGeom prst="rect">
          <a:avLst/>
        </a:prstGeom>
        <a:solidFill>
          <a:schemeClr val="accent2">
            <a:hueOff val="-799094"/>
            <a:satOff val="-352"/>
            <a:lumOff val="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034" tIns="116550" rIns="111034" bIns="116550" numCol="1" spcCol="1270" anchor="ctr" anchorCtr="0">
          <a:noAutofit/>
        </a:bodyPr>
        <a:lstStyle/>
        <a:p>
          <a:pPr marL="0" lvl="0" indent="0" algn="ctr" defTabSz="1200150">
            <a:lnSpc>
              <a:spcPct val="90000"/>
            </a:lnSpc>
            <a:spcBef>
              <a:spcPct val="0"/>
            </a:spcBef>
            <a:spcAft>
              <a:spcPct val="35000"/>
            </a:spcAft>
            <a:buNone/>
          </a:pPr>
          <a:r>
            <a:rPr lang="en-GB" sz="2700" kern="1200"/>
            <a:t>See the value</a:t>
          </a:r>
          <a:endParaRPr lang="en-US" sz="2700" kern="1200"/>
        </a:p>
      </dsp:txBody>
      <dsp:txXfrm>
        <a:off x="3551863" y="1881108"/>
        <a:ext cx="2265967" cy="1359580"/>
      </dsp:txXfrm>
    </dsp:sp>
    <dsp:sp modelId="{076DFD60-EC1D-4E34-979F-5E8E277AA44D}">
      <dsp:nvSpPr>
        <dsp:cNvPr id="0" name=""/>
        <dsp:cNvSpPr/>
      </dsp:nvSpPr>
      <dsp:spPr>
        <a:xfrm>
          <a:off x="3028891" y="4395931"/>
          <a:ext cx="490572" cy="91440"/>
        </a:xfrm>
        <a:custGeom>
          <a:avLst/>
          <a:gdLst/>
          <a:ahLst/>
          <a:cxnLst/>
          <a:rect l="0" t="0" r="0" b="0"/>
          <a:pathLst>
            <a:path>
              <a:moveTo>
                <a:pt x="0" y="45720"/>
              </a:moveTo>
              <a:lnTo>
                <a:pt x="490572" y="45720"/>
              </a:lnTo>
            </a:path>
          </a:pathLst>
        </a:custGeom>
        <a:noFill/>
        <a:ln w="12700" cap="flat" cmpd="sng" algn="ctr">
          <a:solidFill>
            <a:schemeClr val="accent2">
              <a:hueOff val="-1331824"/>
              <a:satOff val="-586"/>
              <a:lumOff val="156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61148" y="4439046"/>
        <a:ext cx="26058" cy="5211"/>
      </dsp:txXfrm>
    </dsp:sp>
    <dsp:sp modelId="{7E507B93-C143-4309-813C-B0F7932780DA}">
      <dsp:nvSpPr>
        <dsp:cNvPr id="0" name=""/>
        <dsp:cNvSpPr/>
      </dsp:nvSpPr>
      <dsp:spPr>
        <a:xfrm>
          <a:off x="764723" y="3761861"/>
          <a:ext cx="2265967" cy="1359580"/>
        </a:xfrm>
        <a:prstGeom prst="rect">
          <a:avLst/>
        </a:prstGeom>
        <a:solidFill>
          <a:schemeClr val="accent2">
            <a:hueOff val="-1065459"/>
            <a:satOff val="-469"/>
            <a:lumOff val="125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034" tIns="116550" rIns="111034" bIns="116550" numCol="1" spcCol="1270" anchor="ctr" anchorCtr="0">
          <a:noAutofit/>
        </a:bodyPr>
        <a:lstStyle/>
        <a:p>
          <a:pPr marL="0" lvl="0" indent="0" algn="ctr" defTabSz="1200150">
            <a:lnSpc>
              <a:spcPct val="90000"/>
            </a:lnSpc>
            <a:spcBef>
              <a:spcPct val="0"/>
            </a:spcBef>
            <a:spcAft>
              <a:spcPct val="35000"/>
            </a:spcAft>
            <a:buNone/>
          </a:pPr>
          <a:r>
            <a:rPr lang="en-GB" sz="2700" kern="1200"/>
            <a:t>Practical reasons to learn</a:t>
          </a:r>
          <a:endParaRPr lang="en-US" sz="2700" kern="1200"/>
        </a:p>
      </dsp:txBody>
      <dsp:txXfrm>
        <a:off x="764723" y="3761861"/>
        <a:ext cx="2265967" cy="1359580"/>
      </dsp:txXfrm>
    </dsp:sp>
    <dsp:sp modelId="{7E145FDA-DD54-40DF-A731-4DC004CB5170}">
      <dsp:nvSpPr>
        <dsp:cNvPr id="0" name=""/>
        <dsp:cNvSpPr/>
      </dsp:nvSpPr>
      <dsp:spPr>
        <a:xfrm>
          <a:off x="3551863" y="3761861"/>
          <a:ext cx="2265967" cy="1359580"/>
        </a:xfrm>
        <a:prstGeom prst="rect">
          <a:avLst/>
        </a:prstGeom>
        <a:solidFill>
          <a:schemeClr val="accent2">
            <a:hueOff val="-1331824"/>
            <a:satOff val="-586"/>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034" tIns="116550" rIns="111034" bIns="116550" numCol="1" spcCol="1270" anchor="ctr" anchorCtr="0">
          <a:noAutofit/>
        </a:bodyPr>
        <a:lstStyle/>
        <a:p>
          <a:pPr marL="0" lvl="0" indent="0" algn="ctr" defTabSz="1200150">
            <a:lnSpc>
              <a:spcPct val="90000"/>
            </a:lnSpc>
            <a:spcBef>
              <a:spcPct val="0"/>
            </a:spcBef>
            <a:spcAft>
              <a:spcPct val="35000"/>
            </a:spcAft>
            <a:buNone/>
          </a:pPr>
          <a:r>
            <a:rPr lang="en-GB" sz="2700" kern="1200"/>
            <a:t>Driven by internal motivation</a:t>
          </a:r>
          <a:endParaRPr lang="en-US" sz="2700" kern="1200"/>
        </a:p>
      </dsp:txBody>
      <dsp:txXfrm>
        <a:off x="3551863" y="3761861"/>
        <a:ext cx="2265967" cy="135958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09B5CA-AD6F-4E2E-B3A5-61D254D931E9}" type="datetimeFigureOut">
              <a:rPr lang="en-GB" smtClean="0"/>
              <a:t>15/05/2020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83DB9D-5942-4E86-81A9-2AB6220D8010}" type="slidenum">
              <a:rPr lang="en-GB" smtClean="0"/>
              <a:t>‹#›</a:t>
            </a:fld>
            <a:endParaRPr lang="en-GB"/>
          </a:p>
        </p:txBody>
      </p:sp>
    </p:spTree>
    <p:extLst>
      <p:ext uri="{BB962C8B-B14F-4D97-AF65-F5344CB8AC3E}">
        <p14:creationId xmlns:p14="http://schemas.microsoft.com/office/powerpoint/2010/main" val="2175097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11</a:t>
            </a:fld>
            <a:endParaRPr lang="en-GB"/>
          </a:p>
        </p:txBody>
      </p:sp>
    </p:spTree>
    <p:extLst>
      <p:ext uri="{BB962C8B-B14F-4D97-AF65-F5344CB8AC3E}">
        <p14:creationId xmlns:p14="http://schemas.microsoft.com/office/powerpoint/2010/main" val="28874620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14</a:t>
            </a:fld>
            <a:endParaRPr lang="en-GB"/>
          </a:p>
        </p:txBody>
      </p:sp>
    </p:spTree>
    <p:extLst>
      <p:ext uri="{BB962C8B-B14F-4D97-AF65-F5344CB8AC3E}">
        <p14:creationId xmlns:p14="http://schemas.microsoft.com/office/powerpoint/2010/main" val="19072303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15</a:t>
            </a:fld>
            <a:endParaRPr lang="en-GB"/>
          </a:p>
        </p:txBody>
      </p:sp>
    </p:spTree>
    <p:extLst>
      <p:ext uri="{BB962C8B-B14F-4D97-AF65-F5344CB8AC3E}">
        <p14:creationId xmlns:p14="http://schemas.microsoft.com/office/powerpoint/2010/main" val="17860952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16</a:t>
            </a:fld>
            <a:endParaRPr lang="en-GB"/>
          </a:p>
        </p:txBody>
      </p:sp>
    </p:spTree>
    <p:extLst>
      <p:ext uri="{BB962C8B-B14F-4D97-AF65-F5344CB8AC3E}">
        <p14:creationId xmlns:p14="http://schemas.microsoft.com/office/powerpoint/2010/main" val="1652119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18</a:t>
            </a:fld>
            <a:endParaRPr lang="en-GB"/>
          </a:p>
        </p:txBody>
      </p:sp>
    </p:spTree>
    <p:extLst>
      <p:ext uri="{BB962C8B-B14F-4D97-AF65-F5344CB8AC3E}">
        <p14:creationId xmlns:p14="http://schemas.microsoft.com/office/powerpoint/2010/main" val="1314761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19</a:t>
            </a:fld>
            <a:endParaRPr lang="en-GB"/>
          </a:p>
        </p:txBody>
      </p:sp>
    </p:spTree>
    <p:extLst>
      <p:ext uri="{BB962C8B-B14F-4D97-AF65-F5344CB8AC3E}">
        <p14:creationId xmlns:p14="http://schemas.microsoft.com/office/powerpoint/2010/main" val="1134015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20</a:t>
            </a:fld>
            <a:endParaRPr lang="en-GB"/>
          </a:p>
        </p:txBody>
      </p:sp>
    </p:spTree>
    <p:extLst>
      <p:ext uri="{BB962C8B-B14F-4D97-AF65-F5344CB8AC3E}">
        <p14:creationId xmlns:p14="http://schemas.microsoft.com/office/powerpoint/2010/main" val="3638715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21</a:t>
            </a:fld>
            <a:endParaRPr lang="en-GB"/>
          </a:p>
        </p:txBody>
      </p:sp>
    </p:spTree>
    <p:extLst>
      <p:ext uri="{BB962C8B-B14F-4D97-AF65-F5344CB8AC3E}">
        <p14:creationId xmlns:p14="http://schemas.microsoft.com/office/powerpoint/2010/main" val="3510491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t>
            </a:r>
          </a:p>
          <a:p>
            <a:r>
              <a:rPr lang="en-GB" dirty="0"/>
              <a:t> </a:t>
            </a:r>
          </a:p>
          <a:p>
            <a:r>
              <a:rPr lang="en-GB" dirty="0"/>
              <a:t> </a:t>
            </a:r>
          </a:p>
          <a:p>
            <a:r>
              <a:rPr lang="en-GB" dirty="0"/>
              <a:t> </a:t>
            </a:r>
          </a:p>
          <a:p>
            <a:r>
              <a:rPr lang="en-GB" dirty="0"/>
              <a:t> </a:t>
            </a:r>
          </a:p>
          <a:p>
            <a:endParaRPr lang="en-GB" dirty="0"/>
          </a:p>
        </p:txBody>
      </p:sp>
      <p:sp>
        <p:nvSpPr>
          <p:cNvPr id="4" name="Slide Number Placeholder 3"/>
          <p:cNvSpPr>
            <a:spLocks noGrp="1"/>
          </p:cNvSpPr>
          <p:nvPr>
            <p:ph type="sldNum" sz="quarter" idx="5"/>
          </p:nvPr>
        </p:nvSpPr>
        <p:spPr/>
        <p:txBody>
          <a:bodyPr/>
          <a:lstStyle/>
          <a:p>
            <a:fld id="{3583DB9D-5942-4E86-81A9-2AB6220D8010}" type="slidenum">
              <a:rPr lang="en-GB" smtClean="0"/>
              <a:t>22</a:t>
            </a:fld>
            <a:endParaRPr lang="en-GB"/>
          </a:p>
        </p:txBody>
      </p:sp>
    </p:spTree>
    <p:extLst>
      <p:ext uri="{BB962C8B-B14F-4D97-AF65-F5344CB8AC3E}">
        <p14:creationId xmlns:p14="http://schemas.microsoft.com/office/powerpoint/2010/main" val="2502417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a:p>
            <a:r>
              <a:rPr lang="en-GB" dirty="0"/>
              <a:t>  </a:t>
            </a:r>
          </a:p>
          <a:p>
            <a:endParaRPr lang="en-GB" dirty="0"/>
          </a:p>
        </p:txBody>
      </p:sp>
      <p:sp>
        <p:nvSpPr>
          <p:cNvPr id="4" name="Slide Number Placeholder 3"/>
          <p:cNvSpPr>
            <a:spLocks noGrp="1"/>
          </p:cNvSpPr>
          <p:nvPr>
            <p:ph type="sldNum" sz="quarter" idx="5"/>
          </p:nvPr>
        </p:nvSpPr>
        <p:spPr/>
        <p:txBody>
          <a:bodyPr/>
          <a:lstStyle/>
          <a:p>
            <a:fld id="{3583DB9D-5942-4E86-81A9-2AB6220D8010}" type="slidenum">
              <a:rPr lang="en-GB" smtClean="0"/>
              <a:t>23</a:t>
            </a:fld>
            <a:endParaRPr lang="en-GB"/>
          </a:p>
        </p:txBody>
      </p:sp>
    </p:spTree>
    <p:extLst>
      <p:ext uri="{BB962C8B-B14F-4D97-AF65-F5344CB8AC3E}">
        <p14:creationId xmlns:p14="http://schemas.microsoft.com/office/powerpoint/2010/main" val="1731251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83DB9D-5942-4E86-81A9-2AB6220D8010}" type="slidenum">
              <a:rPr lang="en-GB" smtClean="0"/>
              <a:t>24</a:t>
            </a:fld>
            <a:endParaRPr lang="en-GB"/>
          </a:p>
        </p:txBody>
      </p:sp>
    </p:spTree>
    <p:extLst>
      <p:ext uri="{BB962C8B-B14F-4D97-AF65-F5344CB8AC3E}">
        <p14:creationId xmlns:p14="http://schemas.microsoft.com/office/powerpoint/2010/main" val="25590472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5/15/2020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01264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5/15/2020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0297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5/15/2020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8225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5/15/2020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89356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5/15/2020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19238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5/15/2020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890839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5/15/2020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70581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5/15/2020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71860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5/15/2020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43609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5/15/2020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72560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5/15/2020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7651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5/15/2020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1038300"/>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2" r:id="rId6"/>
    <p:sldLayoutId id="2147483748" r:id="rId7"/>
    <p:sldLayoutId id="2147483749" r:id="rId8"/>
    <p:sldLayoutId id="2147483750" r:id="rId9"/>
    <p:sldLayoutId id="2147483751" r:id="rId10"/>
    <p:sldLayoutId id="2147483753"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5.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8.jpeg"/><Relationship Id="rId5" Type="http://schemas.openxmlformats.org/officeDocument/2006/relationships/image" Target="../media/image17.jpg"/><Relationship Id="rId4" Type="http://schemas.openxmlformats.org/officeDocument/2006/relationships/notesSlide" Target="../notesSlides/notesSlide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20.svg"/><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2.jpg"/><Relationship Id="rId4" Type="http://schemas.openxmlformats.org/officeDocument/2006/relationships/image" Target="../media/image21.jp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23.jpg"/><Relationship Id="rId4" Type="http://schemas.openxmlformats.org/officeDocument/2006/relationships/notesSlide" Target="../notesSlides/notesSlide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notesSlide" Target="../notesSlides/notesSlide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27.png"/><Relationship Id="rId4" Type="http://schemas.openxmlformats.org/officeDocument/2006/relationships/notesSlide" Target="../notesSlides/notesSlide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notesSlide" Target="../notesSlides/notesSlide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30.jpg"/><Relationship Id="rId4" Type="http://schemas.openxmlformats.org/officeDocument/2006/relationships/notesSlide" Target="../notesSlides/notesSlide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31.jpg"/><Relationship Id="rId5" Type="http://schemas.openxmlformats.org/officeDocument/2006/relationships/image" Target="../media/image17.jpg"/><Relationship Id="rId4" Type="http://schemas.openxmlformats.org/officeDocument/2006/relationships/notesSlide" Target="../notesSlides/notesSlide9.xml"/></Relationships>
</file>

<file path=ppt/slides/_rels/slide2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34.png"/><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notesSlide" Target="../notesSlides/notesSlide10.xml"/></Relationships>
</file>

<file path=ppt/slides/_rels/slide24.xml.rels><?xml version="1.0" encoding="UTF-8" standalone="yes"?>
<Relationships xmlns="http://schemas.openxmlformats.org/package/2006/relationships"><Relationship Id="rId8" Type="http://schemas.openxmlformats.org/officeDocument/2006/relationships/hyperlink" Target="https://www.equalitytrust.org.uk/social-mobility-and-education" TargetMode="External"/><Relationship Id="rId3" Type="http://schemas.openxmlformats.org/officeDocument/2006/relationships/hyperlink" Target="https://www.theguardian.com/education/2020/jan/16/record-numbers-of-state-school-pupils-given-oxford-places" TargetMode="External"/><Relationship Id="rId7" Type="http://schemas.openxmlformats.org/officeDocument/2006/relationships/hyperlink" Target="https://www.theguardian.com/education/2020/may/04/if-universities-shift-online-we-risk-more-poorer-students-dropping-ou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britannica.com/topic/social-mobility" TargetMode="External"/><Relationship Id="rId5" Type="http://schemas.openxmlformats.org/officeDocument/2006/relationships/hyperlink" Target="https://culturallearningalliance.org.uk/what-is-cultural-capital/" TargetMode="External"/><Relationship Id="rId4" Type="http://schemas.openxmlformats.org/officeDocument/2006/relationships/hyperlink" Target="https://doi.org/10.1080/14681360400200187"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gov.wales/sites/default/files/publications/2019-06/digital-2030-a-strategic-framework-for-post-16-digital-learning-in-wales.pdf" TargetMode="External"/><Relationship Id="rId2" Type="http://schemas.openxmlformats.org/officeDocument/2006/relationships/hyperlink" Target="https://www.theguardian.com/education/2019/sep/19/record-number-of-disadvantaged-pupils-get-university-places" TargetMode="External"/><Relationship Id="rId1" Type="http://schemas.openxmlformats.org/officeDocument/2006/relationships/slideLayout" Target="../slideLayouts/slideLayout2.xml"/><Relationship Id="rId6" Type="http://schemas.openxmlformats.org/officeDocument/2006/relationships/hyperlink" Target="file:///C:\Users\New\Downloads\Fair%20Progress%20economic%20mobility.pdf" TargetMode="External"/><Relationship Id="rId5" Type="http://schemas.openxmlformats.org/officeDocument/2006/relationships/hyperlink" Target="file:///C:\Users\New\Downloads\2019-WDR-Report.pdf" TargetMode="External"/><Relationship Id="rId4" Type="http://schemas.openxmlformats.org/officeDocument/2006/relationships/hyperlink" Target="https://www.theguardian.com/education/2020/mar/17/the-expert-in-social-mobility-who-says-education-cannot-make-it-happ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2">
            <a:extLst>
              <a:ext uri="{FF2B5EF4-FFF2-40B4-BE49-F238E27FC236}">
                <a16:creationId xmlns:a16="http://schemas.microsoft.com/office/drawing/2014/main" id="{4C869C3B-5565-4AAC-86A8-9EB0AB1C6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BAE49B-43B3-4F24-BDAC-3911DAA733CB}"/>
              </a:ext>
            </a:extLst>
          </p:cNvPr>
          <p:cNvSpPr>
            <a:spLocks noGrp="1"/>
          </p:cNvSpPr>
          <p:nvPr>
            <p:ph type="ctrTitle"/>
          </p:nvPr>
        </p:nvSpPr>
        <p:spPr>
          <a:xfrm>
            <a:off x="638423" y="3807725"/>
            <a:ext cx="10909073" cy="1447062"/>
          </a:xfrm>
        </p:spPr>
        <p:txBody>
          <a:bodyPr>
            <a:normAutofit/>
          </a:bodyPr>
          <a:lstStyle/>
          <a:p>
            <a:pPr algn="ctr"/>
            <a:r>
              <a:rPr lang="en-GB" sz="2900"/>
              <a:t>Nadene Mackay    0551531</a:t>
            </a:r>
            <a:br>
              <a:rPr lang="en-GB" sz="2900"/>
            </a:br>
            <a:r>
              <a:rPr lang="en-GB" sz="2900"/>
              <a:t>How can post compulsory education promote social mobility? </a:t>
            </a:r>
          </a:p>
        </p:txBody>
      </p:sp>
      <p:sp>
        <p:nvSpPr>
          <p:cNvPr id="3" name="Subtitle 2">
            <a:extLst>
              <a:ext uri="{FF2B5EF4-FFF2-40B4-BE49-F238E27FC236}">
                <a16:creationId xmlns:a16="http://schemas.microsoft.com/office/drawing/2014/main" id="{9DB07327-E61D-4F7F-99A1-04EFDF9D7E9F}"/>
              </a:ext>
            </a:extLst>
          </p:cNvPr>
          <p:cNvSpPr>
            <a:spLocks noGrp="1"/>
          </p:cNvSpPr>
          <p:nvPr>
            <p:ph type="subTitle" idx="1"/>
          </p:nvPr>
        </p:nvSpPr>
        <p:spPr>
          <a:xfrm>
            <a:off x="1281474" y="5576520"/>
            <a:ext cx="9622971" cy="691312"/>
          </a:xfrm>
        </p:spPr>
        <p:txBody>
          <a:bodyPr>
            <a:normAutofit/>
          </a:bodyPr>
          <a:lstStyle/>
          <a:p>
            <a:pPr algn="ctr"/>
            <a:r>
              <a:rPr lang="en-GB" sz="2000">
                <a:solidFill>
                  <a:schemeClr val="tx1">
                    <a:lumMod val="85000"/>
                    <a:lumOff val="15000"/>
                  </a:schemeClr>
                </a:solidFill>
              </a:rPr>
              <a:t>Assignment Component 1</a:t>
            </a:r>
          </a:p>
        </p:txBody>
      </p:sp>
      <p:pic>
        <p:nvPicPr>
          <p:cNvPr id="4" name="Picture 3" descr="A picture containing toy&#10;&#10;Description automatically generated">
            <a:extLst>
              <a:ext uri="{FF2B5EF4-FFF2-40B4-BE49-F238E27FC236}">
                <a16:creationId xmlns:a16="http://schemas.microsoft.com/office/drawing/2014/main" id="{D0F294E3-730C-400B-B5EB-CBB51CC6333B}"/>
              </a:ext>
            </a:extLst>
          </p:cNvPr>
          <p:cNvPicPr/>
          <p:nvPr/>
        </p:nvPicPr>
        <p:blipFill rotWithShape="1">
          <a:blip r:embed="rId4">
            <a:extLst>
              <a:ext uri="{28A0092B-C50C-407E-A947-70E740481C1C}">
                <a14:useLocalDpi xmlns:a14="http://schemas.microsoft.com/office/drawing/2010/main" val="0"/>
              </a:ext>
            </a:extLst>
          </a:blip>
          <a:srcRect t="22050" r="-1" b="20303"/>
          <a:stretch/>
        </p:blipFill>
        <p:spPr>
          <a:xfrm>
            <a:off x="3544009" y="1840856"/>
            <a:ext cx="5091318" cy="1680265"/>
          </a:xfrm>
          <a:prstGeom prst="rect">
            <a:avLst/>
          </a:prstGeom>
        </p:spPr>
      </p:pic>
      <p:cxnSp>
        <p:nvCxnSpPr>
          <p:cNvPr id="49" name="Straight Connector 44">
            <a:extLst>
              <a:ext uri="{FF2B5EF4-FFF2-40B4-BE49-F238E27FC236}">
                <a16:creationId xmlns:a16="http://schemas.microsoft.com/office/drawing/2014/main" id="{F41136EC-EC34-4D08-B5AB-8CE5870B1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7" name="Rectangle 46">
            <a:extLst>
              <a:ext uri="{FF2B5EF4-FFF2-40B4-BE49-F238E27FC236}">
                <a16:creationId xmlns:a16="http://schemas.microsoft.com/office/drawing/2014/main" id="{064CBAAB-7956-4763-9F69-A3FDBF1ACB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Audio 4">
            <a:hlinkClick r:id="" action="ppaction://media"/>
            <a:extLst>
              <a:ext uri="{FF2B5EF4-FFF2-40B4-BE49-F238E27FC236}">
                <a16:creationId xmlns:a16="http://schemas.microsoft.com/office/drawing/2014/main" id="{D77E1F6A-1137-488D-8A8C-650741F7BB6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33982095"/>
      </p:ext>
    </p:extLst>
  </p:cSld>
  <p:clrMapOvr>
    <a:masterClrMapping/>
  </p:clrMapOvr>
  <mc:AlternateContent xmlns:mc="http://schemas.openxmlformats.org/markup-compatibility/2006">
    <mc:Choice xmlns:p14="http://schemas.microsoft.com/office/powerpoint/2010/main" Requires="p14">
      <p:transition spd="slow" p14:dur="2000" advTm="11728"/>
    </mc:Choice>
    <mc:Fallback>
      <p:transition spd="slow" advTm="11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F9A60-46E2-447B-B1E5-82D6EFC4454B}"/>
              </a:ext>
            </a:extLst>
          </p:cNvPr>
          <p:cNvSpPr>
            <a:spLocks noGrp="1"/>
          </p:cNvSpPr>
          <p:nvPr>
            <p:ph type="title"/>
          </p:nvPr>
        </p:nvSpPr>
        <p:spPr>
          <a:xfrm>
            <a:off x="643468" y="643467"/>
            <a:ext cx="3073550" cy="5126203"/>
          </a:xfrm>
        </p:spPr>
        <p:txBody>
          <a:bodyPr anchor="ctr">
            <a:normAutofit/>
          </a:bodyPr>
          <a:lstStyle/>
          <a:p>
            <a:pPr algn="r"/>
            <a:r>
              <a:rPr lang="en-GB"/>
              <a:t>What is social mobility?</a:t>
            </a:r>
            <a:br>
              <a:rPr lang="en-GB"/>
            </a:br>
            <a:endParaRPr lang="en-GB"/>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ACF06B-B7DA-4A90-A497-D699CB3D953C}"/>
              </a:ext>
            </a:extLst>
          </p:cNvPr>
          <p:cNvSpPr>
            <a:spLocks noGrp="1"/>
          </p:cNvSpPr>
          <p:nvPr>
            <p:ph idx="1"/>
          </p:nvPr>
        </p:nvSpPr>
        <p:spPr>
          <a:xfrm>
            <a:off x="4363786" y="621697"/>
            <a:ext cx="6791894" cy="5147973"/>
          </a:xfrm>
        </p:spPr>
        <p:txBody>
          <a:bodyPr anchor="ctr">
            <a:normAutofit/>
          </a:bodyPr>
          <a:lstStyle/>
          <a:p>
            <a:r>
              <a:rPr lang="en-GB" dirty="0"/>
              <a:t>Social mobility is the movement of individuals, families, or groups through a system of social hierarchy or stratification. </a:t>
            </a:r>
          </a:p>
          <a:p>
            <a:pPr marL="566928" lvl="3" indent="0">
              <a:buNone/>
            </a:pPr>
            <a:r>
              <a:rPr lang="en-GB" dirty="0"/>
              <a:t>                                                                                                                                                                                                                                                  			</a:t>
            </a:r>
            <a:r>
              <a:rPr lang="en-GB" sz="1600" dirty="0"/>
              <a:t>(Encyclopaedia Britannica, 2020)</a:t>
            </a:r>
          </a:p>
          <a:p>
            <a:endParaRPr lang="en-GB" dirty="0"/>
          </a:p>
        </p:txBody>
      </p:sp>
      <p:sp>
        <p:nvSpPr>
          <p:cNvPr id="15"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Audio 4">
            <a:hlinkClick r:id="" action="ppaction://media"/>
            <a:extLst>
              <a:ext uri="{FF2B5EF4-FFF2-40B4-BE49-F238E27FC236}">
                <a16:creationId xmlns:a16="http://schemas.microsoft.com/office/drawing/2014/main" id="{83B50E1F-1F2D-4EC8-A720-832631FBB71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00807230"/>
      </p:ext>
    </p:extLst>
  </p:cSld>
  <p:clrMapOvr>
    <a:masterClrMapping/>
  </p:clrMapOvr>
  <mc:AlternateContent xmlns:mc="http://schemas.openxmlformats.org/markup-compatibility/2006">
    <mc:Choice xmlns:p14="http://schemas.microsoft.com/office/powerpoint/2010/main" Requires="p14">
      <p:transition spd="slow" p14:dur="2000" advTm="24402"/>
    </mc:Choice>
    <mc:Fallback>
      <p:transition spd="slow" advTm="24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6DD478-433F-42DB-BB26-0BEB13B09038}"/>
              </a:ext>
            </a:extLst>
          </p:cNvPr>
          <p:cNvSpPr>
            <a:spLocks noGrp="1"/>
          </p:cNvSpPr>
          <p:nvPr>
            <p:ph type="title"/>
          </p:nvPr>
        </p:nvSpPr>
        <p:spPr>
          <a:xfrm>
            <a:off x="642259" y="634946"/>
            <a:ext cx="3372529" cy="5055904"/>
          </a:xfrm>
        </p:spPr>
        <p:txBody>
          <a:bodyPr anchor="ctr">
            <a:normAutofit/>
          </a:bodyPr>
          <a:lstStyle/>
          <a:p>
            <a:r>
              <a:rPr lang="en-GB"/>
              <a:t>What are the different levels of social mobility? </a:t>
            </a:r>
            <a:endParaRPr lang="en-GB" dirty="0"/>
          </a:p>
        </p:txBody>
      </p:sp>
      <p:cxnSp>
        <p:nvCxnSpPr>
          <p:cNvPr id="21" name="Straight Connector 2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763C0D3-999D-4670-A421-6E5F7759E0B7}"/>
              </a:ext>
            </a:extLst>
          </p:cNvPr>
          <p:cNvGraphicFramePr>
            <a:graphicFrameLocks noGrp="1"/>
          </p:cNvGraphicFramePr>
          <p:nvPr>
            <p:ph idx="1"/>
            <p:extLst>
              <p:ext uri="{D42A27DB-BD31-4B8C-83A1-F6EECF244321}">
                <p14:modId xmlns:p14="http://schemas.microsoft.com/office/powerpoint/2010/main" val="1956899573"/>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D56170B3-01A0-4479-B4EB-B8AE9E906CA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980487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3411"/>
    </mc:Choice>
    <mc:Fallback>
      <p:transition spd="slow" advTm="334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A6A4D1-2027-407C-847B-633C5AE8DD74}"/>
              </a:ext>
            </a:extLst>
          </p:cNvPr>
          <p:cNvSpPr>
            <a:spLocks noGrp="1"/>
          </p:cNvSpPr>
          <p:nvPr>
            <p:ph type="title"/>
          </p:nvPr>
        </p:nvSpPr>
        <p:spPr>
          <a:xfrm>
            <a:off x="643467" y="634946"/>
            <a:ext cx="3689094" cy="5055904"/>
          </a:xfrm>
        </p:spPr>
        <p:txBody>
          <a:bodyPr anchor="ctr">
            <a:normAutofit/>
          </a:bodyPr>
          <a:lstStyle/>
          <a:p>
            <a:pPr algn="r"/>
            <a:r>
              <a:rPr lang="en-GB" dirty="0"/>
              <a:t>What factors facilitate social mobility?</a:t>
            </a:r>
            <a:endParaRPr lang="en-GB"/>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7F2D4CE-8006-4189-A410-ED6CDEB713D6}"/>
              </a:ext>
            </a:extLst>
          </p:cNvPr>
          <p:cNvGraphicFramePr>
            <a:graphicFrameLocks noGrp="1"/>
          </p:cNvGraphicFramePr>
          <p:nvPr>
            <p:ph idx="1"/>
            <p:extLst>
              <p:ext uri="{D42A27DB-BD31-4B8C-83A1-F6EECF244321}">
                <p14:modId xmlns:p14="http://schemas.microsoft.com/office/powerpoint/2010/main" val="1677331102"/>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Audio 7">
            <a:hlinkClick r:id="" action="ppaction://media"/>
            <a:extLst>
              <a:ext uri="{FF2B5EF4-FFF2-40B4-BE49-F238E27FC236}">
                <a16:creationId xmlns:a16="http://schemas.microsoft.com/office/drawing/2014/main" id="{BAADC094-EED1-489E-B085-5BB7C5B97CC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11717640"/>
      </p:ext>
    </p:extLst>
  </p:cSld>
  <p:clrMapOvr>
    <a:masterClrMapping/>
  </p:clrMapOvr>
  <mc:AlternateContent xmlns:mc="http://schemas.openxmlformats.org/markup-compatibility/2006">
    <mc:Choice xmlns:p14="http://schemas.microsoft.com/office/powerpoint/2010/main" Requires="p14">
      <p:transition spd="slow" p14:dur="2000" advTm="137239"/>
    </mc:Choice>
    <mc:Fallback>
      <p:transition spd="slow" advTm="137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E719C-E1C0-414D-9E6F-67293DB383CB}"/>
              </a:ext>
            </a:extLst>
          </p:cNvPr>
          <p:cNvSpPr>
            <a:spLocks noGrp="1"/>
          </p:cNvSpPr>
          <p:nvPr>
            <p:ph type="title"/>
          </p:nvPr>
        </p:nvSpPr>
        <p:spPr>
          <a:xfrm>
            <a:off x="643467" y="634946"/>
            <a:ext cx="3689094" cy="5055904"/>
          </a:xfrm>
        </p:spPr>
        <p:txBody>
          <a:bodyPr anchor="ctr">
            <a:normAutofit/>
          </a:bodyPr>
          <a:lstStyle/>
          <a:p>
            <a:pPr algn="r"/>
            <a:r>
              <a:rPr lang="en-GB" sz="2400" dirty="0"/>
              <a:t>“There is a very strong relationship between high levels of income inequality and low levels of social mobility. Children of highly paid individuals are more likely to be highly paid and children of low earners are more likely to be low earners.”</a:t>
            </a:r>
            <a:br>
              <a:rPr lang="en-GB" sz="2400" dirty="0"/>
            </a:br>
            <a:br>
              <a:rPr lang="en-GB" sz="2400" dirty="0"/>
            </a:br>
            <a:r>
              <a:rPr lang="en-GB" sz="2400" dirty="0"/>
              <a:t>(The Equality Trust, 2019) </a:t>
            </a:r>
          </a:p>
        </p:txBody>
      </p:sp>
      <p:cxnSp>
        <p:nvCxnSpPr>
          <p:cNvPr id="20" name="Straight Connector 19">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7849BE1D-2F89-4D9E-8CEA-BEDBEF42A5F0}"/>
              </a:ext>
            </a:extLst>
          </p:cNvPr>
          <p:cNvGraphicFramePr>
            <a:graphicFrameLocks noGrp="1"/>
          </p:cNvGraphicFramePr>
          <p:nvPr>
            <p:ph idx="1"/>
            <p:extLst>
              <p:ext uri="{D42A27DB-BD31-4B8C-83A1-F6EECF244321}">
                <p14:modId xmlns:p14="http://schemas.microsoft.com/office/powerpoint/2010/main" val="697177110"/>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03DA060E-7A86-4095-99B6-B25723663B5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53568894"/>
      </p:ext>
    </p:extLst>
  </p:cSld>
  <p:clrMapOvr>
    <a:masterClrMapping/>
  </p:clrMapOvr>
  <mc:AlternateContent xmlns:mc="http://schemas.openxmlformats.org/markup-compatibility/2006">
    <mc:Choice xmlns:p14="http://schemas.microsoft.com/office/powerpoint/2010/main" Requires="p14">
      <p:transition spd="slow" p14:dur="2000" advTm="57809"/>
    </mc:Choice>
    <mc:Fallback>
      <p:transition spd="slow" advTm="57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3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 up of a map&#10;&#10;Description automatically generated">
            <a:extLst>
              <a:ext uri="{FF2B5EF4-FFF2-40B4-BE49-F238E27FC236}">
                <a16:creationId xmlns:a16="http://schemas.microsoft.com/office/drawing/2014/main" id="{2DB49A57-FE73-4331-9FBC-5F44FA9283F1}"/>
              </a:ext>
            </a:extLst>
          </p:cNvPr>
          <p:cNvPicPr>
            <a:picLocks noGrp="1"/>
          </p:cNvPicPr>
          <p:nvPr>
            <p:ph idx="1"/>
          </p:nvPr>
        </p:nvPicPr>
        <p:blipFill>
          <a:blip r:embed="rId4">
            <a:extLst>
              <a:ext uri="{28A0092B-C50C-407E-A947-70E740481C1C}">
                <a14:useLocalDpi xmlns:a14="http://schemas.microsoft.com/office/drawing/2010/main" val="0"/>
              </a:ext>
            </a:extLst>
          </a:blip>
          <a:stretch>
            <a:fillRect/>
          </a:stretch>
        </p:blipFill>
        <p:spPr>
          <a:xfrm>
            <a:off x="2471906" y="801793"/>
            <a:ext cx="7248187" cy="5273056"/>
          </a:xfrm>
          <a:prstGeom prst="rect">
            <a:avLst/>
          </a:prstGeom>
        </p:spPr>
      </p:pic>
      <p:sp>
        <p:nvSpPr>
          <p:cNvPr id="5" name="TextBox 4">
            <a:extLst>
              <a:ext uri="{FF2B5EF4-FFF2-40B4-BE49-F238E27FC236}">
                <a16:creationId xmlns:a16="http://schemas.microsoft.com/office/drawing/2014/main" id="{410893D9-846E-48B6-B295-2B0DAD8564A3}"/>
              </a:ext>
            </a:extLst>
          </p:cNvPr>
          <p:cNvSpPr txBox="1"/>
          <p:nvPr/>
        </p:nvSpPr>
        <p:spPr>
          <a:xfrm>
            <a:off x="7877908" y="5936566"/>
            <a:ext cx="3671667" cy="369332"/>
          </a:xfrm>
          <a:prstGeom prst="rect">
            <a:avLst/>
          </a:prstGeom>
          <a:noFill/>
        </p:spPr>
        <p:txBody>
          <a:bodyPr wrap="square" rtlCol="0">
            <a:spAutoFit/>
          </a:bodyPr>
          <a:lstStyle/>
          <a:p>
            <a:r>
              <a:rPr lang="en-GB" dirty="0"/>
              <a:t>(The Equality Trust, 2019)</a:t>
            </a:r>
          </a:p>
        </p:txBody>
      </p:sp>
      <p:pic>
        <p:nvPicPr>
          <p:cNvPr id="2" name="Audio 1">
            <a:hlinkClick r:id="" action="ppaction://media"/>
            <a:extLst>
              <a:ext uri="{FF2B5EF4-FFF2-40B4-BE49-F238E27FC236}">
                <a16:creationId xmlns:a16="http://schemas.microsoft.com/office/drawing/2014/main" id="{981A2C34-E5C9-42B2-8C3E-D9A1CAB159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2550625"/>
      </p:ext>
    </p:extLst>
  </p:cSld>
  <p:clrMapOvr>
    <a:masterClrMapping/>
  </p:clrMapOvr>
  <mc:AlternateContent xmlns:mc="http://schemas.openxmlformats.org/markup-compatibility/2006">
    <mc:Choice xmlns:p14="http://schemas.microsoft.com/office/powerpoint/2010/main" Requires="p14">
      <p:transition spd="slow" p14:dur="2000" advTm="17417"/>
    </mc:Choice>
    <mc:Fallback>
      <p:transition spd="slow" advTm="174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54DCD9B2-D552-47A6-9FE2-15D7E8159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A8C7F-AC86-4B3F-A077-39B50BBD411D}"/>
              </a:ext>
            </a:extLst>
          </p:cNvPr>
          <p:cNvSpPr>
            <a:spLocks noGrp="1"/>
          </p:cNvSpPr>
          <p:nvPr>
            <p:ph type="title"/>
          </p:nvPr>
        </p:nvSpPr>
        <p:spPr>
          <a:xfrm>
            <a:off x="6744929" y="1681605"/>
            <a:ext cx="4813072" cy="3494790"/>
          </a:xfrm>
        </p:spPr>
        <p:txBody>
          <a:bodyPr vert="horz" lIns="91440" tIns="45720" rIns="91440" bIns="45720" rtlCol="0" anchor="b">
            <a:normAutofit fontScale="90000"/>
          </a:bodyPr>
          <a:lstStyle/>
          <a:p>
            <a:br>
              <a:rPr lang="en-US" sz="2000" dirty="0">
                <a:solidFill>
                  <a:schemeClr val="tx1">
                    <a:lumMod val="85000"/>
                    <a:lumOff val="15000"/>
                  </a:schemeClr>
                </a:solidFill>
              </a:rPr>
            </a:br>
            <a:br>
              <a:rPr lang="en-US" sz="2000" dirty="0">
                <a:solidFill>
                  <a:schemeClr val="tx1">
                    <a:lumMod val="85000"/>
                    <a:lumOff val="15000"/>
                  </a:schemeClr>
                </a:solidFill>
              </a:rPr>
            </a:br>
            <a:br>
              <a:rPr lang="en-US" sz="2000" dirty="0">
                <a:solidFill>
                  <a:schemeClr val="tx1">
                    <a:lumMod val="85000"/>
                    <a:lumOff val="15000"/>
                  </a:schemeClr>
                </a:solidFill>
              </a:rPr>
            </a:br>
            <a:r>
              <a:rPr lang="en-US" sz="2000" b="1" dirty="0">
                <a:solidFill>
                  <a:schemeClr val="tx1">
                    <a:lumMod val="85000"/>
                    <a:lumOff val="15000"/>
                  </a:schemeClr>
                </a:solidFill>
              </a:rPr>
              <a:t>1950s/60s:</a:t>
            </a:r>
            <a:br>
              <a:rPr lang="en-US" sz="2000" b="1" dirty="0">
                <a:solidFill>
                  <a:schemeClr val="tx1">
                    <a:lumMod val="85000"/>
                    <a:lumOff val="15000"/>
                  </a:schemeClr>
                </a:solidFill>
              </a:rPr>
            </a:br>
            <a:br>
              <a:rPr lang="en-US" sz="2000" dirty="0">
                <a:solidFill>
                  <a:schemeClr val="tx1">
                    <a:lumMod val="85000"/>
                    <a:lumOff val="15000"/>
                  </a:schemeClr>
                </a:solidFill>
              </a:rPr>
            </a:br>
            <a:r>
              <a:rPr lang="en-US" sz="2000" dirty="0">
                <a:solidFill>
                  <a:schemeClr val="tx1">
                    <a:lumMod val="85000"/>
                    <a:lumOff val="15000"/>
                  </a:schemeClr>
                </a:solidFill>
              </a:rPr>
              <a:t>Availability of top jobs has changed – in the 1950s and 60s, professional jobs more than doubled as a proportion of the UK market  - there was room at the top!</a:t>
            </a:r>
            <a:br>
              <a:rPr lang="en-US" sz="2000" dirty="0">
                <a:solidFill>
                  <a:schemeClr val="tx1">
                    <a:lumMod val="85000"/>
                    <a:lumOff val="15000"/>
                  </a:schemeClr>
                </a:solidFill>
              </a:rPr>
            </a:br>
            <a:br>
              <a:rPr lang="en-US" sz="2000" dirty="0">
                <a:solidFill>
                  <a:schemeClr val="tx1">
                    <a:lumMod val="85000"/>
                    <a:lumOff val="15000"/>
                  </a:schemeClr>
                </a:solidFill>
              </a:rPr>
            </a:br>
            <a:r>
              <a:rPr lang="en-US" sz="2000" dirty="0">
                <a:solidFill>
                  <a:schemeClr val="tx1">
                    <a:lumMod val="85000"/>
                    <a:lumOff val="15000"/>
                  </a:schemeClr>
                </a:solidFill>
              </a:rPr>
              <a:t>Dramatic growth in upward mobility   </a:t>
            </a:r>
            <a:br>
              <a:rPr lang="en-US" sz="2000" dirty="0">
                <a:solidFill>
                  <a:schemeClr val="tx1">
                    <a:lumMod val="85000"/>
                    <a:lumOff val="15000"/>
                  </a:schemeClr>
                </a:solidFill>
              </a:rPr>
            </a:br>
            <a:br>
              <a:rPr lang="en-US" sz="2000" dirty="0">
                <a:solidFill>
                  <a:schemeClr val="tx1">
                    <a:lumMod val="85000"/>
                    <a:lumOff val="15000"/>
                  </a:schemeClr>
                </a:solidFill>
              </a:rPr>
            </a:br>
            <a:r>
              <a:rPr lang="en-US" sz="2000" b="1" dirty="0">
                <a:solidFill>
                  <a:schemeClr val="tx1">
                    <a:lumMod val="85000"/>
                    <a:lumOff val="15000"/>
                  </a:schemeClr>
                </a:solidFill>
              </a:rPr>
              <a:t>Today :</a:t>
            </a:r>
            <a:br>
              <a:rPr lang="en-US" sz="2000" dirty="0">
                <a:solidFill>
                  <a:schemeClr val="tx1">
                    <a:lumMod val="85000"/>
                    <a:lumOff val="15000"/>
                  </a:schemeClr>
                </a:solidFill>
              </a:rPr>
            </a:br>
            <a:br>
              <a:rPr lang="en-US" sz="2000" dirty="0">
                <a:solidFill>
                  <a:schemeClr val="tx1">
                    <a:lumMod val="85000"/>
                    <a:lumOff val="15000"/>
                  </a:schemeClr>
                </a:solidFill>
              </a:rPr>
            </a:br>
            <a:r>
              <a:rPr lang="en-US" sz="2000" dirty="0">
                <a:solidFill>
                  <a:schemeClr val="tx1">
                    <a:lumMod val="85000"/>
                    <a:lumOff val="15000"/>
                  </a:schemeClr>
                </a:solidFill>
              </a:rPr>
              <a:t>Someone needs to come down for you to go up </a:t>
            </a:r>
            <a:br>
              <a:rPr lang="en-US" sz="2000" dirty="0">
                <a:solidFill>
                  <a:schemeClr val="tx1">
                    <a:lumMod val="85000"/>
                    <a:lumOff val="15000"/>
                  </a:schemeClr>
                </a:solidFill>
              </a:rPr>
            </a:br>
            <a:br>
              <a:rPr lang="en-US" sz="2000" dirty="0">
                <a:solidFill>
                  <a:schemeClr val="tx1">
                    <a:lumMod val="85000"/>
                    <a:lumOff val="15000"/>
                  </a:schemeClr>
                </a:solidFill>
              </a:rPr>
            </a:br>
            <a:br>
              <a:rPr lang="en-US" sz="2000" dirty="0">
                <a:solidFill>
                  <a:schemeClr val="tx1">
                    <a:lumMod val="85000"/>
                    <a:lumOff val="15000"/>
                  </a:schemeClr>
                </a:solidFill>
              </a:rPr>
            </a:br>
            <a:r>
              <a:rPr lang="en-US" sz="2000" dirty="0">
                <a:solidFill>
                  <a:schemeClr val="tx1">
                    <a:lumMod val="85000"/>
                    <a:lumOff val="15000"/>
                  </a:schemeClr>
                </a:solidFill>
              </a:rPr>
              <a:t> </a:t>
            </a:r>
            <a:br>
              <a:rPr lang="en-US" sz="2000" dirty="0">
                <a:solidFill>
                  <a:schemeClr val="tx1">
                    <a:lumMod val="85000"/>
                    <a:lumOff val="15000"/>
                  </a:schemeClr>
                </a:solidFill>
              </a:rPr>
            </a:br>
            <a:endParaRPr lang="en-US" sz="2000" dirty="0">
              <a:solidFill>
                <a:schemeClr val="tx1">
                  <a:lumMod val="85000"/>
                  <a:lumOff val="15000"/>
                </a:schemeClr>
              </a:solidFill>
            </a:endParaRPr>
          </a:p>
        </p:txBody>
      </p:sp>
      <p:pic>
        <p:nvPicPr>
          <p:cNvPr id="4" name="Content Placeholder 3" descr="A picture containing room&#10;&#10;Description automatically generated">
            <a:extLst>
              <a:ext uri="{FF2B5EF4-FFF2-40B4-BE49-F238E27FC236}">
                <a16:creationId xmlns:a16="http://schemas.microsoft.com/office/drawing/2014/main" id="{700F156F-563D-495E-9B91-3F6DA54912BE}"/>
              </a:ext>
            </a:extLst>
          </p:cNvPr>
          <p:cNvPicPr>
            <a:picLocks noGrp="1"/>
          </p:cNvPicPr>
          <p:nvPr>
            <p:ph idx="1"/>
          </p:nvPr>
        </p:nvPicPr>
        <p:blipFill>
          <a:blip r:embed="rId4" cstate="print">
            <a:extLst>
              <a:ext uri="{28A0092B-C50C-407E-A947-70E740481C1C}">
                <a14:useLocalDpi xmlns:a14="http://schemas.microsoft.com/office/drawing/2010/main" val="0"/>
              </a:ext>
            </a:extLst>
          </a:blip>
          <a:stretch>
            <a:fillRect/>
          </a:stretch>
        </p:blipFill>
        <p:spPr>
          <a:xfrm>
            <a:off x="732835" y="1066163"/>
            <a:ext cx="5462001" cy="3864367"/>
          </a:xfrm>
          <a:prstGeom prst="rect">
            <a:avLst/>
          </a:prstGeom>
        </p:spPr>
      </p:pic>
      <p:cxnSp>
        <p:nvCxnSpPr>
          <p:cNvPr id="28" name="Straight Connector 27">
            <a:extLst>
              <a:ext uri="{FF2B5EF4-FFF2-40B4-BE49-F238E27FC236}">
                <a16:creationId xmlns:a16="http://schemas.microsoft.com/office/drawing/2014/main" id="{FCE0A9EA-62FA-4F43-BEF6-7BBBB3F90F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32349"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CCE25F7F-C10E-4478-90C0-93B61E638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94E2C619-AF78-4C18-A4DD-715FC55CED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9250613"/>
      </p:ext>
    </p:extLst>
  </p:cSld>
  <p:clrMapOvr>
    <a:masterClrMapping/>
  </p:clrMapOvr>
  <mc:AlternateContent xmlns:mc="http://schemas.openxmlformats.org/markup-compatibility/2006">
    <mc:Choice xmlns:p14="http://schemas.microsoft.com/office/powerpoint/2010/main" Requires="p14">
      <p:transition spd="slow" p14:dur="2000" advTm="54120"/>
    </mc:Choice>
    <mc:Fallback>
      <p:transition spd="slow" advTm="54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39A1C-84F0-464A-8854-1A5D6AF71EBA}"/>
              </a:ext>
            </a:extLst>
          </p:cNvPr>
          <p:cNvSpPr>
            <a:spLocks noGrp="1"/>
          </p:cNvSpPr>
          <p:nvPr>
            <p:ph type="title"/>
          </p:nvPr>
        </p:nvSpPr>
        <p:spPr>
          <a:xfrm>
            <a:off x="5172074" y="286603"/>
            <a:ext cx="5983605" cy="1450757"/>
          </a:xfrm>
        </p:spPr>
        <p:txBody>
          <a:bodyPr>
            <a:normAutofit/>
          </a:bodyPr>
          <a:lstStyle/>
          <a:p>
            <a:r>
              <a:rPr lang="en-GB" dirty="0"/>
              <a:t>Responding to need</a:t>
            </a:r>
          </a:p>
        </p:txBody>
      </p:sp>
      <p:pic>
        <p:nvPicPr>
          <p:cNvPr id="5" name="Picture 4" descr="A picture containing photo, man, filled, table&#10;&#10;Description automatically generated">
            <a:extLst>
              <a:ext uri="{FF2B5EF4-FFF2-40B4-BE49-F238E27FC236}">
                <a16:creationId xmlns:a16="http://schemas.microsoft.com/office/drawing/2014/main" id="{FCB05ACE-B821-4A93-9F39-5006004D7321}"/>
              </a:ext>
            </a:extLst>
          </p:cNvPr>
          <p:cNvPicPr>
            <a:picLocks noChangeAspect="1"/>
          </p:cNvPicPr>
          <p:nvPr/>
        </p:nvPicPr>
        <p:blipFill rotWithShape="1">
          <a:blip r:embed="rId4">
            <a:extLst>
              <a:ext uri="{28A0092B-C50C-407E-A947-70E740481C1C}">
                <a14:useLocalDpi xmlns:a14="http://schemas.microsoft.com/office/drawing/2010/main" val="0"/>
              </a:ext>
            </a:extLst>
          </a:blip>
          <a:srcRect l="7285" r="4841"/>
          <a:stretch/>
        </p:blipFill>
        <p:spPr>
          <a:xfrm>
            <a:off x="20" y="10"/>
            <a:ext cx="4580077" cy="6857990"/>
          </a:xfrm>
          <a:prstGeom prst="rect">
            <a:avLst/>
          </a:prstGeom>
        </p:spPr>
      </p:pic>
      <p:cxnSp>
        <p:nvCxnSpPr>
          <p:cNvPr id="12" name="Straight Connector 11">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85097A1-CBD4-442F-88B1-3755347C2697}"/>
              </a:ext>
            </a:extLst>
          </p:cNvPr>
          <p:cNvSpPr>
            <a:spLocks noGrp="1"/>
          </p:cNvSpPr>
          <p:nvPr>
            <p:ph idx="1"/>
          </p:nvPr>
        </p:nvSpPr>
        <p:spPr>
          <a:xfrm>
            <a:off x="5172074" y="2108201"/>
            <a:ext cx="5983606" cy="3760891"/>
          </a:xfrm>
        </p:spPr>
        <p:txBody>
          <a:bodyPr>
            <a:normAutofit/>
          </a:bodyPr>
          <a:lstStyle/>
          <a:p>
            <a:r>
              <a:rPr lang="en-GB" dirty="0"/>
              <a:t>“We know that robots are taking over thousands of routine tasks and will eliminate many low-skilled jobs in advanced economies and developing countries.”</a:t>
            </a:r>
          </a:p>
          <a:p>
            <a:r>
              <a:rPr lang="en-GB" dirty="0"/>
              <a:t>“Developing countries will have to invest in their people with a fierce sense of urgency – especially in health and education which are the building blocks of human capital.”</a:t>
            </a:r>
          </a:p>
          <a:p>
            <a:pPr marL="384048" lvl="2" indent="0">
              <a:buNone/>
            </a:pPr>
            <a:r>
              <a:rPr lang="en-GB" dirty="0"/>
              <a:t>                                                                                      (World Bank, 2018 , p.vi)</a:t>
            </a:r>
          </a:p>
          <a:p>
            <a:endParaRPr lang="en-GB" dirty="0"/>
          </a:p>
        </p:txBody>
      </p:sp>
      <p:pic>
        <p:nvPicPr>
          <p:cNvPr id="7" name="Audio 6">
            <a:hlinkClick r:id="" action="ppaction://media"/>
            <a:extLst>
              <a:ext uri="{FF2B5EF4-FFF2-40B4-BE49-F238E27FC236}">
                <a16:creationId xmlns:a16="http://schemas.microsoft.com/office/drawing/2014/main" id="{9B9D3A1A-2A99-4F4B-A6DD-B9BD467620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88635535"/>
      </p:ext>
    </p:extLst>
  </p:cSld>
  <p:clrMapOvr>
    <a:masterClrMapping/>
  </p:clrMapOvr>
  <mc:AlternateContent xmlns:mc="http://schemas.openxmlformats.org/markup-compatibility/2006">
    <mc:Choice xmlns:p14="http://schemas.microsoft.com/office/powerpoint/2010/main" Requires="p14">
      <p:transition spd="slow" p14:dur="2000" advTm="14420"/>
    </mc:Choice>
    <mc:Fallback>
      <p:transition spd="slow" advTm="14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0E58038-8ACE-4AD9-B404-25C603550D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oy&#10;&#10;Description automatically generated">
            <a:extLst>
              <a:ext uri="{FF2B5EF4-FFF2-40B4-BE49-F238E27FC236}">
                <a16:creationId xmlns:a16="http://schemas.microsoft.com/office/drawing/2014/main" id="{D9DC3E4F-F679-4EB1-9822-5A022E38C889}"/>
              </a:ext>
            </a:extLst>
          </p:cNvPr>
          <p:cNvPicPr>
            <a:picLocks noChangeAspect="1"/>
          </p:cNvPicPr>
          <p:nvPr/>
        </p:nvPicPr>
        <p:blipFill rotWithShape="1">
          <a:blip r:embed="rId4">
            <a:alphaModFix amt="35000"/>
            <a:extLst>
              <a:ext uri="{28A0092B-C50C-407E-A947-70E740481C1C}">
                <a14:useLocalDpi xmlns:a14="http://schemas.microsoft.com/office/drawing/2010/main" val="0"/>
              </a:ext>
            </a:extLst>
          </a:blip>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D2CDA9F7-7816-445E-84F9-86A4A405E793}"/>
              </a:ext>
            </a:extLst>
          </p:cNvPr>
          <p:cNvSpPr>
            <a:spLocks noGrp="1"/>
          </p:cNvSpPr>
          <p:nvPr>
            <p:ph type="title"/>
          </p:nvPr>
        </p:nvSpPr>
        <p:spPr>
          <a:xfrm>
            <a:off x="1097280" y="286603"/>
            <a:ext cx="10058400" cy="1450757"/>
          </a:xfrm>
        </p:spPr>
        <p:txBody>
          <a:bodyPr vert="horz" lIns="91440" tIns="45720" rIns="91440" bIns="45720" rtlCol="0" anchor="b">
            <a:normAutofit/>
          </a:bodyPr>
          <a:lstStyle/>
          <a:p>
            <a:r>
              <a:rPr lang="en-US" sz="3000" dirty="0"/>
              <a:t>Education is often seen as a strong driver of social mobility </a:t>
            </a:r>
            <a:br>
              <a:rPr lang="en-US" sz="3000" dirty="0"/>
            </a:br>
            <a:endParaRPr lang="en-US" sz="3000" dirty="0"/>
          </a:p>
        </p:txBody>
      </p:sp>
      <p:cxnSp>
        <p:nvCxnSpPr>
          <p:cNvPr id="16" name="Straight Connector 15">
            <a:extLst>
              <a:ext uri="{FF2B5EF4-FFF2-40B4-BE49-F238E27FC236}">
                <a16:creationId xmlns:a16="http://schemas.microsoft.com/office/drawing/2014/main" id="{38A34772-9011-42B5-AA63-FD6DEC92EE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910746"/>
            <a:ext cx="996696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8798CBC-DB76-4EDD-9929-F476390C35F1}"/>
              </a:ext>
            </a:extLst>
          </p:cNvPr>
          <p:cNvSpPr txBox="1"/>
          <p:nvPr/>
        </p:nvSpPr>
        <p:spPr>
          <a:xfrm>
            <a:off x="1097280" y="2108201"/>
            <a:ext cx="10058400" cy="3760891"/>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dirty="0">
                <a:solidFill>
                  <a:schemeClr val="tx1">
                    <a:lumMod val="75000"/>
                    <a:lumOff val="25000"/>
                  </a:schemeClr>
                </a:solidFill>
              </a:rPr>
              <a:t> </a:t>
            </a:r>
            <a:endParaRPr lang="en-US" sz="2800" dirty="0">
              <a:solidFill>
                <a:schemeClr val="tx1">
                  <a:lumMod val="75000"/>
                  <a:lumOff val="25000"/>
                </a:schemeClr>
              </a:solidFill>
            </a:endParaRPr>
          </a:p>
          <a:p>
            <a:pPr>
              <a:spcAft>
                <a:spcPts val="600"/>
              </a:spcAft>
              <a:buFont typeface="Calibri" panose="020F0502020204030204" pitchFamily="34" charset="0"/>
            </a:pPr>
            <a:r>
              <a:rPr lang="en-US" sz="2800" dirty="0">
                <a:solidFill>
                  <a:schemeClr val="tx1">
                    <a:lumMod val="75000"/>
                    <a:lumOff val="25000"/>
                  </a:schemeClr>
                </a:solidFill>
              </a:rPr>
              <a:t>“Around the world, education is widely </a:t>
            </a:r>
            <a:r>
              <a:rPr lang="en-US" sz="2800" dirty="0" err="1">
                <a:solidFill>
                  <a:schemeClr val="tx1">
                    <a:lumMod val="75000"/>
                    <a:lumOff val="25000"/>
                  </a:schemeClr>
                </a:solidFill>
              </a:rPr>
              <a:t>recognised</a:t>
            </a:r>
            <a:r>
              <a:rPr lang="en-US" sz="2800" dirty="0">
                <a:solidFill>
                  <a:schemeClr val="tx1">
                    <a:lumMod val="75000"/>
                    <a:lumOff val="25000"/>
                  </a:schemeClr>
                </a:solidFill>
              </a:rPr>
              <a:t> as bringing significant benefits to society, not only through higher employment opportunities and income but also via enhanced skills, improved social status and access to networks.”</a:t>
            </a:r>
          </a:p>
          <a:p>
            <a:pPr>
              <a:spcAft>
                <a:spcPts val="600"/>
              </a:spcAft>
              <a:buFont typeface="Calibri" panose="020F0502020204030204" pitchFamily="34" charset="0"/>
            </a:pPr>
            <a:endParaRPr lang="en-US" sz="2800" dirty="0">
              <a:solidFill>
                <a:schemeClr val="tx1">
                  <a:lumMod val="75000"/>
                  <a:lumOff val="25000"/>
                </a:schemeClr>
              </a:solidFill>
            </a:endParaRPr>
          </a:p>
          <a:p>
            <a:pPr>
              <a:spcAft>
                <a:spcPts val="600"/>
              </a:spcAft>
              <a:buFont typeface="Calibri" panose="020F0502020204030204" pitchFamily="34" charset="0"/>
            </a:pPr>
            <a:r>
              <a:rPr lang="en-US" sz="2800" dirty="0">
                <a:solidFill>
                  <a:schemeClr val="tx1">
                    <a:lumMod val="75000"/>
                    <a:lumOff val="25000"/>
                  </a:schemeClr>
                </a:solidFill>
              </a:rPr>
              <a:t>(</a:t>
            </a:r>
            <a:r>
              <a:rPr lang="en-US" sz="2800" dirty="0" err="1">
                <a:solidFill>
                  <a:schemeClr val="tx1">
                    <a:lumMod val="75000"/>
                    <a:lumOff val="25000"/>
                  </a:schemeClr>
                </a:solidFill>
              </a:rPr>
              <a:t>Hazelkorn</a:t>
            </a:r>
            <a:r>
              <a:rPr lang="en-US" sz="2800" dirty="0">
                <a:solidFill>
                  <a:schemeClr val="tx1">
                    <a:lumMod val="75000"/>
                    <a:lumOff val="25000"/>
                  </a:schemeClr>
                </a:solidFill>
              </a:rPr>
              <a:t>, 2016, p.7)</a:t>
            </a:r>
          </a:p>
          <a:p>
            <a:pPr>
              <a:spcAft>
                <a:spcPts val="600"/>
              </a:spcAft>
              <a:buFont typeface="Calibri" panose="020F0502020204030204" pitchFamily="34" charset="0"/>
            </a:pPr>
            <a:endParaRPr lang="en-US" dirty="0">
              <a:solidFill>
                <a:schemeClr val="tx1">
                  <a:lumMod val="75000"/>
                  <a:lumOff val="25000"/>
                </a:schemeClr>
              </a:solidFill>
            </a:endParaRPr>
          </a:p>
        </p:txBody>
      </p:sp>
      <p:sp>
        <p:nvSpPr>
          <p:cNvPr id="18" name="Rectangle 17">
            <a:extLst>
              <a:ext uri="{FF2B5EF4-FFF2-40B4-BE49-F238E27FC236}">
                <a16:creationId xmlns:a16="http://schemas.microsoft.com/office/drawing/2014/main" id="{82BCDE19-2810-4337-9C49-8589C42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Audio 2">
            <a:hlinkClick r:id="" action="ppaction://media"/>
            <a:extLst>
              <a:ext uri="{FF2B5EF4-FFF2-40B4-BE49-F238E27FC236}">
                <a16:creationId xmlns:a16="http://schemas.microsoft.com/office/drawing/2014/main" id="{25E27FB0-6FDD-4C54-BC1C-2F4E728F56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9758069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4916"/>
    </mc:Choice>
    <mc:Fallback>
      <p:transition spd="slow" advTm="24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A56B1-39E9-4396-AC4C-2D2FD2B95890}"/>
              </a:ext>
            </a:extLst>
          </p:cNvPr>
          <p:cNvSpPr>
            <a:spLocks noGrp="1"/>
          </p:cNvSpPr>
          <p:nvPr>
            <p:ph type="title"/>
          </p:nvPr>
        </p:nvSpPr>
        <p:spPr>
          <a:xfrm>
            <a:off x="643468" y="643467"/>
            <a:ext cx="3073550" cy="5126203"/>
          </a:xfrm>
        </p:spPr>
        <p:txBody>
          <a:bodyPr anchor="ctr">
            <a:normAutofit/>
          </a:bodyPr>
          <a:lstStyle/>
          <a:p>
            <a:pPr algn="r"/>
            <a:endParaRPr lang="en-GB" dirty="0"/>
          </a:p>
        </p:txBody>
      </p:sp>
      <p:cxnSp>
        <p:nvCxnSpPr>
          <p:cNvPr id="11" name="Straight Connector 10">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4" name="Content Placeholder 6">
            <a:extLst>
              <a:ext uri="{FF2B5EF4-FFF2-40B4-BE49-F238E27FC236}">
                <a16:creationId xmlns:a16="http://schemas.microsoft.com/office/drawing/2014/main" id="{CE5151CE-A616-41A7-9AD2-4DC813110D22}"/>
              </a:ext>
            </a:extLst>
          </p:cNvPr>
          <p:cNvSpPr>
            <a:spLocks noGrp="1"/>
          </p:cNvSpPr>
          <p:nvPr>
            <p:ph idx="1"/>
          </p:nvPr>
        </p:nvSpPr>
        <p:spPr>
          <a:xfrm>
            <a:off x="4363786" y="621697"/>
            <a:ext cx="6791894" cy="5147973"/>
          </a:xfrm>
        </p:spPr>
        <p:txBody>
          <a:bodyPr anchor="ctr">
            <a:normAutofit/>
          </a:bodyPr>
          <a:lstStyle/>
          <a:p>
            <a:r>
              <a:rPr lang="en-GB" dirty="0"/>
              <a:t>“Mobility in education, in children as early as possible, is an essential element of economic mobility.”</a:t>
            </a:r>
          </a:p>
          <a:p>
            <a:pPr marL="0" indent="0">
              <a:buNone/>
            </a:pPr>
            <a:endParaRPr lang="en-GB" dirty="0"/>
          </a:p>
          <a:p>
            <a:r>
              <a:rPr lang="en-GB" dirty="0"/>
              <a:t>“Economies with more public investments in education are also likely to have greater relative mobility in education.”</a:t>
            </a:r>
          </a:p>
          <a:p>
            <a:pPr marL="1471400" lvl="8" indent="0">
              <a:buNone/>
            </a:pPr>
            <a:r>
              <a:rPr lang="en-GB" dirty="0"/>
              <a:t>                                                                                                   (World Bank, 2018, p.27)</a:t>
            </a:r>
          </a:p>
          <a:p>
            <a:r>
              <a:rPr lang="en-GB" dirty="0"/>
              <a:t> </a:t>
            </a:r>
          </a:p>
          <a:p>
            <a:r>
              <a:rPr lang="en-GB" dirty="0"/>
              <a:t> </a:t>
            </a:r>
          </a:p>
          <a:p>
            <a:endParaRPr lang="en-GB" dirty="0"/>
          </a:p>
        </p:txBody>
      </p:sp>
      <p:sp>
        <p:nvSpPr>
          <p:cNvPr id="13" name="Rectangle 12">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descr="A close up of text on a white surface&#10;&#10;Description automatically generated">
            <a:extLst>
              <a:ext uri="{FF2B5EF4-FFF2-40B4-BE49-F238E27FC236}">
                <a16:creationId xmlns:a16="http://schemas.microsoft.com/office/drawing/2014/main" id="{19B39400-991B-4DAF-9F3D-B15BBB4705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3773" y="621697"/>
            <a:ext cx="3545762" cy="5276389"/>
          </a:xfrm>
          <a:prstGeom prst="rect">
            <a:avLst/>
          </a:prstGeom>
        </p:spPr>
      </p:pic>
      <p:pic>
        <p:nvPicPr>
          <p:cNvPr id="5" name="Audio 4">
            <a:hlinkClick r:id="" action="ppaction://media"/>
            <a:extLst>
              <a:ext uri="{FF2B5EF4-FFF2-40B4-BE49-F238E27FC236}">
                <a16:creationId xmlns:a16="http://schemas.microsoft.com/office/drawing/2014/main" id="{708F8209-1776-48F1-841B-C68CFCB281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384532"/>
      </p:ext>
    </p:extLst>
  </p:cSld>
  <p:clrMapOvr>
    <a:masterClrMapping/>
  </p:clrMapOvr>
  <mc:AlternateContent xmlns:mc="http://schemas.openxmlformats.org/markup-compatibility/2006">
    <mc:Choice xmlns:p14="http://schemas.microsoft.com/office/powerpoint/2010/main" Requires="p14">
      <p:transition spd="slow" p14:dur="2000" advTm="36398"/>
    </mc:Choice>
    <mc:Fallback>
      <p:transition spd="slow" advTm="363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8"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E4DA1C9-A958-41E6-9909-A09E5FAB9A47}"/>
              </a:ext>
            </a:extLst>
          </p:cNvPr>
          <p:cNvSpPr>
            <a:spLocks noGrp="1"/>
          </p:cNvSpPr>
          <p:nvPr>
            <p:ph type="title"/>
          </p:nvPr>
        </p:nvSpPr>
        <p:spPr>
          <a:xfrm>
            <a:off x="5116783" y="516835"/>
            <a:ext cx="5977937" cy="1666501"/>
          </a:xfrm>
        </p:spPr>
        <p:txBody>
          <a:bodyPr>
            <a:normAutofit/>
          </a:bodyPr>
          <a:lstStyle/>
          <a:p>
            <a:r>
              <a:rPr lang="en-GB" sz="4000" dirty="0">
                <a:solidFill>
                  <a:schemeClr val="tx1"/>
                </a:solidFill>
              </a:rPr>
              <a:t>The ideas of Bourdieu and Goldthorpe</a:t>
            </a:r>
          </a:p>
        </p:txBody>
      </p:sp>
      <p:pic>
        <p:nvPicPr>
          <p:cNvPr id="8" name="Picture 7" descr="A picture containing person, man, mouth, eating&#10;&#10;Description automatically generated">
            <a:extLst>
              <a:ext uri="{FF2B5EF4-FFF2-40B4-BE49-F238E27FC236}">
                <a16:creationId xmlns:a16="http://schemas.microsoft.com/office/drawing/2014/main" id="{4702254E-DAA6-4B8C-A161-225B024195F9}"/>
              </a:ext>
            </a:extLst>
          </p:cNvPr>
          <p:cNvPicPr>
            <a:picLocks noChangeAspect="1"/>
          </p:cNvPicPr>
          <p:nvPr/>
        </p:nvPicPr>
        <p:blipFill rotWithShape="1">
          <a:blip r:embed="rId5">
            <a:extLst>
              <a:ext uri="{28A0092B-C50C-407E-A947-70E740481C1C}">
                <a14:useLocalDpi xmlns:a14="http://schemas.microsoft.com/office/drawing/2010/main" val="0"/>
              </a:ext>
            </a:extLst>
          </a:blip>
          <a:srcRect t="20378" r="-2" b="5751"/>
          <a:stretch/>
        </p:blipFill>
        <p:spPr>
          <a:xfrm>
            <a:off x="20" y="10"/>
            <a:ext cx="4580077" cy="3383266"/>
          </a:xfrm>
          <a:prstGeom prst="rect">
            <a:avLst/>
          </a:prstGeom>
        </p:spPr>
      </p:pic>
      <p:cxnSp>
        <p:nvCxnSpPr>
          <p:cNvPr id="35" name="Straight Connector 3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Picture 5" descr="A person standing in front of a building&#10;&#10;Description automatically generated">
            <a:extLst>
              <a:ext uri="{FF2B5EF4-FFF2-40B4-BE49-F238E27FC236}">
                <a16:creationId xmlns:a16="http://schemas.microsoft.com/office/drawing/2014/main" id="{E6C831C8-46B5-4A7F-AE22-06C44D4D6E41}"/>
              </a:ext>
            </a:extLst>
          </p:cNvPr>
          <p:cNvPicPr>
            <a:picLocks noChangeAspect="1"/>
          </p:cNvPicPr>
          <p:nvPr/>
        </p:nvPicPr>
        <p:blipFill rotWithShape="1">
          <a:blip r:embed="rId6">
            <a:extLst>
              <a:ext uri="{28A0092B-C50C-407E-A947-70E740481C1C}">
                <a14:useLocalDpi xmlns:a14="http://schemas.microsoft.com/office/drawing/2010/main" val="0"/>
              </a:ext>
            </a:extLst>
          </a:blip>
          <a:srcRect l="5138" r="13638"/>
          <a:stretch/>
        </p:blipFill>
        <p:spPr>
          <a:xfrm>
            <a:off x="20" y="3474720"/>
            <a:ext cx="4580077" cy="3383280"/>
          </a:xfrm>
          <a:prstGeom prst="rect">
            <a:avLst/>
          </a:prstGeom>
        </p:spPr>
      </p:pic>
      <p:sp>
        <p:nvSpPr>
          <p:cNvPr id="19" name="Content Placeholder 2">
            <a:extLst>
              <a:ext uri="{FF2B5EF4-FFF2-40B4-BE49-F238E27FC236}">
                <a16:creationId xmlns:a16="http://schemas.microsoft.com/office/drawing/2014/main" id="{A1BECF50-FBC0-4EF7-A537-EC47D975FD30}"/>
              </a:ext>
            </a:extLst>
          </p:cNvPr>
          <p:cNvSpPr>
            <a:spLocks noGrp="1"/>
          </p:cNvSpPr>
          <p:nvPr>
            <p:ph idx="1"/>
          </p:nvPr>
        </p:nvSpPr>
        <p:spPr>
          <a:xfrm>
            <a:off x="5116783" y="2546224"/>
            <a:ext cx="6742281" cy="4009319"/>
          </a:xfrm>
        </p:spPr>
        <p:txBody>
          <a:bodyPr>
            <a:normAutofit fontScale="70000" lnSpcReduction="20000"/>
          </a:bodyPr>
          <a:lstStyle/>
          <a:p>
            <a:pPr marL="0" indent="0">
              <a:lnSpc>
                <a:spcPct val="110000"/>
              </a:lnSpc>
              <a:buNone/>
            </a:pPr>
            <a:r>
              <a:rPr lang="en-GB" sz="1100" dirty="0">
                <a:solidFill>
                  <a:schemeClr val="tx1"/>
                </a:solidFill>
              </a:rPr>
              <a:t>“</a:t>
            </a:r>
            <a:r>
              <a:rPr lang="en-GB" sz="1800" dirty="0">
                <a:solidFill>
                  <a:schemeClr val="tx1"/>
                </a:solidFill>
              </a:rPr>
              <a:t>Policies and investments applied locally is important because neighbourhoods and social environments shape aspirations and outcomes among many young people.” </a:t>
            </a:r>
          </a:p>
          <a:p>
            <a:pPr>
              <a:lnSpc>
                <a:spcPct val="110000"/>
              </a:lnSpc>
            </a:pPr>
            <a:r>
              <a:rPr lang="en-GB" sz="1800" dirty="0">
                <a:solidFill>
                  <a:schemeClr val="tx1"/>
                </a:solidFill>
              </a:rPr>
              <a:t>                                                                                                                                       (World Bank Group, 2018,  p.210)</a:t>
            </a:r>
          </a:p>
          <a:p>
            <a:pPr>
              <a:lnSpc>
                <a:spcPct val="110000"/>
              </a:lnSpc>
            </a:pPr>
            <a:endParaRPr lang="en-GB" sz="1800" dirty="0">
              <a:solidFill>
                <a:schemeClr val="tx1"/>
              </a:solidFill>
            </a:endParaRPr>
          </a:p>
          <a:p>
            <a:pPr>
              <a:lnSpc>
                <a:spcPct val="110000"/>
              </a:lnSpc>
            </a:pPr>
            <a:r>
              <a:rPr lang="en-GB" sz="1800" dirty="0">
                <a:solidFill>
                  <a:schemeClr val="tx1"/>
                </a:solidFill>
              </a:rPr>
              <a:t>“Bourdieu showed how locality played a central role in mediating experiences, perspectives, world-views.”										                         (Connolly,  2006 )</a:t>
            </a:r>
          </a:p>
          <a:p>
            <a:pPr>
              <a:lnSpc>
                <a:spcPct val="110000"/>
              </a:lnSpc>
            </a:pPr>
            <a:endParaRPr lang="en-GB" sz="1800" dirty="0">
              <a:solidFill>
                <a:schemeClr val="tx1"/>
              </a:solidFill>
            </a:endParaRPr>
          </a:p>
          <a:p>
            <a:pPr>
              <a:lnSpc>
                <a:spcPct val="110000"/>
              </a:lnSpc>
            </a:pPr>
            <a:r>
              <a:rPr lang="en-GB" sz="1800" dirty="0">
                <a:solidFill>
                  <a:schemeClr val="tx1"/>
                </a:solidFill>
              </a:rPr>
              <a:t>Goldthorpe says that education has played no role in social mobility:  </a:t>
            </a:r>
          </a:p>
          <a:p>
            <a:pPr>
              <a:lnSpc>
                <a:spcPct val="110000"/>
              </a:lnSpc>
            </a:pPr>
            <a:r>
              <a:rPr lang="en-GB" sz="1800" dirty="0">
                <a:solidFill>
                  <a:schemeClr val="tx1"/>
                </a:solidFill>
              </a:rPr>
              <a:t>Argues that ‘it’s not schools and universities but difference in home environments, and particularly the time parents can give their children, that are the obstacles to equality of opportunity.’ 						                                                                                                                                                           (</a:t>
            </a:r>
            <a:r>
              <a:rPr lang="en-GB" sz="1800" dirty="0" err="1">
                <a:solidFill>
                  <a:schemeClr val="tx1"/>
                </a:solidFill>
              </a:rPr>
              <a:t>Wilby</a:t>
            </a:r>
            <a:r>
              <a:rPr lang="en-GB" sz="1800" dirty="0">
                <a:solidFill>
                  <a:schemeClr val="tx1"/>
                </a:solidFill>
              </a:rPr>
              <a:t>, 2020) </a:t>
            </a:r>
          </a:p>
          <a:p>
            <a:pPr>
              <a:lnSpc>
                <a:spcPct val="110000"/>
              </a:lnSpc>
            </a:pPr>
            <a:endParaRPr lang="en-GB" sz="1100" dirty="0">
              <a:solidFill>
                <a:schemeClr val="tx1"/>
              </a:solidFill>
            </a:endParaRPr>
          </a:p>
          <a:p>
            <a:pPr>
              <a:lnSpc>
                <a:spcPct val="110000"/>
              </a:lnSpc>
            </a:pPr>
            <a:endParaRPr lang="en-GB" sz="1100" dirty="0">
              <a:solidFill>
                <a:schemeClr val="tx1"/>
              </a:solidFill>
            </a:endParaRPr>
          </a:p>
        </p:txBody>
      </p:sp>
      <p:pic>
        <p:nvPicPr>
          <p:cNvPr id="3" name="Audio 2">
            <a:hlinkClick r:id="" action="ppaction://media"/>
            <a:extLst>
              <a:ext uri="{FF2B5EF4-FFF2-40B4-BE49-F238E27FC236}">
                <a16:creationId xmlns:a16="http://schemas.microsoft.com/office/drawing/2014/main" id="{CBA2EA62-7C22-4176-9AC6-67BD47C13F0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0450906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1678"/>
    </mc:Choice>
    <mc:Fallback>
      <p:transition spd="slow" advTm="61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D30F7-1B16-41F8-B530-7EDB63B0F3E0}"/>
              </a:ext>
            </a:extLst>
          </p:cNvPr>
          <p:cNvSpPr>
            <a:spLocks noGrp="1"/>
          </p:cNvSpPr>
          <p:nvPr>
            <p:ph type="title"/>
          </p:nvPr>
        </p:nvSpPr>
        <p:spPr>
          <a:xfrm>
            <a:off x="1036320" y="286603"/>
            <a:ext cx="10058400" cy="1450757"/>
          </a:xfrm>
        </p:spPr>
        <p:txBody>
          <a:bodyPr>
            <a:normAutofit/>
          </a:bodyPr>
          <a:lstStyle/>
          <a:p>
            <a:r>
              <a:rPr lang="en-GB" dirty="0"/>
              <a:t>Key questions: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Connections">
            <a:extLst>
              <a:ext uri="{FF2B5EF4-FFF2-40B4-BE49-F238E27FC236}">
                <a16:creationId xmlns:a16="http://schemas.microsoft.com/office/drawing/2014/main" id="{6F4A947D-635A-446D-8138-2C3925D1E0F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F924704D-6B1B-415A-86F2-9C25A7D2ED9A}"/>
              </a:ext>
            </a:extLst>
          </p:cNvPr>
          <p:cNvSpPr>
            <a:spLocks noGrp="1"/>
          </p:cNvSpPr>
          <p:nvPr>
            <p:ph idx="1"/>
          </p:nvPr>
        </p:nvSpPr>
        <p:spPr>
          <a:xfrm>
            <a:off x="4706460" y="2108201"/>
            <a:ext cx="6388260" cy="3760891"/>
          </a:xfrm>
        </p:spPr>
        <p:txBody>
          <a:bodyPr>
            <a:normAutofit lnSpcReduction="10000"/>
          </a:bodyPr>
          <a:lstStyle/>
          <a:p>
            <a:pPr marL="457200" indent="-457200">
              <a:buFont typeface="+mj-lt"/>
              <a:buAutoNum type="arabicPeriod"/>
            </a:pPr>
            <a:r>
              <a:rPr lang="en-GB" dirty="0"/>
              <a:t>Should the responsibility of promoting social mobility fall on the shoulders of the post compulsory education profession?</a:t>
            </a:r>
          </a:p>
          <a:p>
            <a:pPr marL="457200" indent="-457200">
              <a:buFont typeface="+mj-lt"/>
              <a:buAutoNum type="arabicPeriod"/>
            </a:pPr>
            <a:r>
              <a:rPr lang="en-GB" dirty="0"/>
              <a:t>If so, to what extent should this be a single or shared responsibility across phases and wider society?</a:t>
            </a:r>
          </a:p>
          <a:p>
            <a:pPr marL="457200" indent="-457200">
              <a:buFont typeface="+mj-lt"/>
              <a:buAutoNum type="arabicPeriod"/>
            </a:pPr>
            <a:r>
              <a:rPr lang="en-GB" dirty="0"/>
              <a:t>If so, how well are they promoting social mobility now?</a:t>
            </a:r>
          </a:p>
          <a:p>
            <a:pPr marL="457200" indent="-457200">
              <a:buFont typeface="+mj-lt"/>
              <a:buAutoNum type="arabicPeriod"/>
            </a:pPr>
            <a:r>
              <a:rPr lang="en-GB" dirty="0"/>
              <a:t>If so, how can they promote social mobility in the future?</a:t>
            </a:r>
          </a:p>
          <a:p>
            <a:endParaRPr lang="en-GB"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97B1C740-2D52-4D01-AB91-A690FE2390E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27986686"/>
      </p:ext>
    </p:extLst>
  </p:cSld>
  <p:clrMapOvr>
    <a:masterClrMapping/>
  </p:clrMapOvr>
  <mc:AlternateContent xmlns:mc="http://schemas.openxmlformats.org/markup-compatibility/2006">
    <mc:Choice xmlns:p14="http://schemas.microsoft.com/office/powerpoint/2010/main" Requires="p14">
      <p:transition spd="slow" p14:dur="2000" advTm="30918"/>
    </mc:Choice>
    <mc:Fallback>
      <p:transition spd="slow" advTm="30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4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EA2AADB-6BF6-42EE-BE50-B7D8EEA7601D}"/>
              </a:ext>
            </a:extLst>
          </p:cNvPr>
          <p:cNvSpPr>
            <a:spLocks noGrp="1"/>
          </p:cNvSpPr>
          <p:nvPr>
            <p:ph type="title"/>
          </p:nvPr>
        </p:nvSpPr>
        <p:spPr>
          <a:xfrm>
            <a:off x="643467" y="516835"/>
            <a:ext cx="2994815" cy="1666501"/>
          </a:xfrm>
        </p:spPr>
        <p:txBody>
          <a:bodyPr>
            <a:normAutofit/>
          </a:bodyPr>
          <a:lstStyle/>
          <a:p>
            <a:r>
              <a:rPr lang="en-GB" sz="2800">
                <a:solidFill>
                  <a:schemeClr val="tx1"/>
                </a:solidFill>
              </a:rPr>
              <a:t>How well do universities promote social mobility?</a:t>
            </a:r>
          </a:p>
        </p:txBody>
      </p:sp>
      <p:cxnSp>
        <p:nvCxnSpPr>
          <p:cNvPr id="52" name="Straight Connector 4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28346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2" name="Content Placeholder 24">
            <a:extLst>
              <a:ext uri="{FF2B5EF4-FFF2-40B4-BE49-F238E27FC236}">
                <a16:creationId xmlns:a16="http://schemas.microsoft.com/office/drawing/2014/main" id="{261F7864-9B19-46BE-9EE1-898921931574}"/>
              </a:ext>
            </a:extLst>
          </p:cNvPr>
          <p:cNvSpPr>
            <a:spLocks noGrp="1"/>
          </p:cNvSpPr>
          <p:nvPr>
            <p:ph idx="1"/>
          </p:nvPr>
        </p:nvSpPr>
        <p:spPr>
          <a:xfrm>
            <a:off x="643467" y="2546224"/>
            <a:ext cx="2994815" cy="3342747"/>
          </a:xfrm>
        </p:spPr>
        <p:txBody>
          <a:bodyPr>
            <a:normAutofit/>
          </a:bodyPr>
          <a:lstStyle/>
          <a:p>
            <a:r>
              <a:rPr lang="en-US" sz="1700" dirty="0">
                <a:solidFill>
                  <a:schemeClr val="tx1"/>
                </a:solidFill>
              </a:rPr>
              <a:t>Student Finance Wales </a:t>
            </a:r>
          </a:p>
          <a:p>
            <a:r>
              <a:rPr lang="en-US" sz="1700" dirty="0">
                <a:solidFill>
                  <a:schemeClr val="tx1"/>
                </a:solidFill>
              </a:rPr>
              <a:t>Means-tested maintenance loans </a:t>
            </a:r>
          </a:p>
          <a:p>
            <a:r>
              <a:rPr lang="en-US" sz="1700" dirty="0">
                <a:solidFill>
                  <a:schemeClr val="tx1"/>
                </a:solidFill>
              </a:rPr>
              <a:t>Parent Learning Grant </a:t>
            </a:r>
          </a:p>
          <a:p>
            <a:r>
              <a:rPr lang="en-US" sz="1700" dirty="0">
                <a:solidFill>
                  <a:schemeClr val="tx1"/>
                </a:solidFill>
              </a:rPr>
              <a:t>Flexible Learning</a:t>
            </a:r>
          </a:p>
          <a:p>
            <a:r>
              <a:rPr lang="en-US" sz="1700" dirty="0">
                <a:solidFill>
                  <a:schemeClr val="tx1"/>
                </a:solidFill>
              </a:rPr>
              <a:t>Flexible entry requirements</a:t>
            </a:r>
          </a:p>
          <a:p>
            <a:r>
              <a:rPr lang="en-US" sz="1700" dirty="0">
                <a:solidFill>
                  <a:schemeClr val="tx1"/>
                </a:solidFill>
              </a:rPr>
              <a:t>Foundation courses</a:t>
            </a:r>
          </a:p>
          <a:p>
            <a:endParaRPr lang="en-US" sz="1700" dirty="0">
              <a:solidFill>
                <a:schemeClr val="tx1"/>
              </a:solidFill>
            </a:endParaRPr>
          </a:p>
          <a:p>
            <a:endParaRPr lang="en-US" sz="1700" dirty="0">
              <a:solidFill>
                <a:schemeClr val="tx1"/>
              </a:solidFill>
            </a:endParaRPr>
          </a:p>
        </p:txBody>
      </p:sp>
      <p:pic>
        <p:nvPicPr>
          <p:cNvPr id="7" name="Content Placeholder 6" descr="A screenshot of a cell phone&#10;&#10;Description automatically generated">
            <a:extLst>
              <a:ext uri="{FF2B5EF4-FFF2-40B4-BE49-F238E27FC236}">
                <a16:creationId xmlns:a16="http://schemas.microsoft.com/office/drawing/2014/main" id="{8CC2F48B-CA77-495E-98AC-76C6BA2AC74F}"/>
              </a:ext>
            </a:extLst>
          </p:cNvPr>
          <p:cNvPicPr>
            <a:picLocks noChangeAspect="1"/>
          </p:cNvPicPr>
          <p:nvPr/>
        </p:nvPicPr>
        <p:blipFill rotWithShape="1">
          <a:blip r:embed="rId4">
            <a:extLst>
              <a:ext uri="{28A0092B-C50C-407E-A947-70E740481C1C}">
                <a14:useLocalDpi xmlns:a14="http://schemas.microsoft.com/office/drawing/2010/main" val="0"/>
              </a:ext>
            </a:extLst>
          </a:blip>
          <a:srcRect t="10138" r="-1" b="9286"/>
          <a:stretch/>
        </p:blipFill>
        <p:spPr>
          <a:xfrm>
            <a:off x="4059922" y="10"/>
            <a:ext cx="4021571" cy="6857990"/>
          </a:xfrm>
          <a:prstGeom prst="rect">
            <a:avLst/>
          </a:prstGeom>
        </p:spPr>
      </p:pic>
      <p:pic>
        <p:nvPicPr>
          <p:cNvPr id="5" name="Content Placeholder 4" descr="A screenshot of a cell phone&#10;&#10;Description automatically generated">
            <a:extLst>
              <a:ext uri="{FF2B5EF4-FFF2-40B4-BE49-F238E27FC236}">
                <a16:creationId xmlns:a16="http://schemas.microsoft.com/office/drawing/2014/main" id="{CA106B8C-B99A-4F9C-9A5A-309F02536C8E}"/>
              </a:ext>
            </a:extLst>
          </p:cNvPr>
          <p:cNvPicPr>
            <a:picLocks noChangeAspect="1"/>
          </p:cNvPicPr>
          <p:nvPr/>
        </p:nvPicPr>
        <p:blipFill rotWithShape="1">
          <a:blip r:embed="rId5">
            <a:extLst>
              <a:ext uri="{28A0092B-C50C-407E-A947-70E740481C1C}">
                <a14:useLocalDpi xmlns:a14="http://schemas.microsoft.com/office/drawing/2010/main" val="0"/>
              </a:ext>
            </a:extLst>
          </a:blip>
          <a:srcRect t="7877" r="1" b="11516"/>
          <a:stretch/>
        </p:blipFill>
        <p:spPr>
          <a:xfrm>
            <a:off x="8175592" y="6086"/>
            <a:ext cx="4016407" cy="6851914"/>
          </a:xfrm>
          <a:prstGeom prst="rect">
            <a:avLst/>
          </a:prstGeom>
        </p:spPr>
      </p:pic>
      <p:pic>
        <p:nvPicPr>
          <p:cNvPr id="4" name="Audio 3">
            <a:hlinkClick r:id="" action="ppaction://media"/>
            <a:extLst>
              <a:ext uri="{FF2B5EF4-FFF2-40B4-BE49-F238E27FC236}">
                <a16:creationId xmlns:a16="http://schemas.microsoft.com/office/drawing/2014/main" id="{19B3A633-325C-4F22-852F-143AC5B72DA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350616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9559"/>
    </mc:Choice>
    <mc:Fallback>
      <p:transition spd="slow" advTm="179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0861964-D86C-4A50-8F6D-B466384A6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52EA3-713E-4DC4-986F-7F3C915B59DB}"/>
              </a:ext>
            </a:extLst>
          </p:cNvPr>
          <p:cNvSpPr>
            <a:spLocks noGrp="1"/>
          </p:cNvSpPr>
          <p:nvPr>
            <p:ph type="title"/>
          </p:nvPr>
        </p:nvSpPr>
        <p:spPr>
          <a:xfrm>
            <a:off x="7859485" y="634946"/>
            <a:ext cx="3690257" cy="1450757"/>
          </a:xfrm>
        </p:spPr>
        <p:txBody>
          <a:bodyPr>
            <a:normAutofit/>
          </a:bodyPr>
          <a:lstStyle/>
          <a:p>
            <a:r>
              <a:rPr lang="en-GB" sz="3100" dirty="0"/>
              <a:t>The role of teaching approaches</a:t>
            </a:r>
          </a:p>
        </p:txBody>
      </p:sp>
      <p:pic>
        <p:nvPicPr>
          <p:cNvPr id="7" name="Picture 6" descr="A picture containing clock&#10;&#10;Description automatically generated">
            <a:extLst>
              <a:ext uri="{FF2B5EF4-FFF2-40B4-BE49-F238E27FC236}">
                <a16:creationId xmlns:a16="http://schemas.microsoft.com/office/drawing/2014/main" id="{1ED9A9FE-D028-4AA6-A249-726EA0F757E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8313" y="783552"/>
            <a:ext cx="6583227" cy="5085542"/>
          </a:xfrm>
          <a:prstGeom prst="rect">
            <a:avLst/>
          </a:prstGeom>
        </p:spPr>
      </p:pic>
      <p:cxnSp>
        <p:nvCxnSpPr>
          <p:cNvPr id="27" name="Straight Connector 26">
            <a:extLst>
              <a:ext uri="{FF2B5EF4-FFF2-40B4-BE49-F238E27FC236}">
                <a16:creationId xmlns:a16="http://schemas.microsoft.com/office/drawing/2014/main" id="{754A678E-8F30-4E92-A5BF-F5D03D0113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8967" y="2246569"/>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31344C-9289-4E4A-AB53-F5FD1BC28AF9}"/>
              </a:ext>
            </a:extLst>
          </p:cNvPr>
          <p:cNvSpPr>
            <a:spLocks noGrp="1"/>
          </p:cNvSpPr>
          <p:nvPr>
            <p:ph idx="1"/>
          </p:nvPr>
        </p:nvSpPr>
        <p:spPr>
          <a:xfrm>
            <a:off x="7859485" y="2407436"/>
            <a:ext cx="3690257" cy="3461658"/>
          </a:xfrm>
        </p:spPr>
        <p:txBody>
          <a:bodyPr>
            <a:normAutofit/>
          </a:bodyPr>
          <a:lstStyle/>
          <a:p>
            <a:r>
              <a:rPr lang="en-GB" dirty="0"/>
              <a:t>Andragogy </a:t>
            </a:r>
          </a:p>
          <a:p>
            <a:r>
              <a:rPr lang="en-GB" dirty="0"/>
              <a:t>Heutagogy </a:t>
            </a:r>
          </a:p>
          <a:p>
            <a:r>
              <a:rPr lang="en-GB" dirty="0" err="1"/>
              <a:t>Paragogy</a:t>
            </a:r>
            <a:r>
              <a:rPr lang="en-GB" dirty="0"/>
              <a:t> </a:t>
            </a:r>
          </a:p>
          <a:p>
            <a:r>
              <a:rPr lang="en-GB" dirty="0"/>
              <a:t>Blended </a:t>
            </a:r>
          </a:p>
          <a:p>
            <a:r>
              <a:rPr lang="en-GB" dirty="0"/>
              <a:t>Online </a:t>
            </a:r>
          </a:p>
          <a:p>
            <a:endParaRPr lang="en-GB" dirty="0"/>
          </a:p>
        </p:txBody>
      </p:sp>
      <p:sp>
        <p:nvSpPr>
          <p:cNvPr id="29" name="Rectangle 28">
            <a:extLst>
              <a:ext uri="{FF2B5EF4-FFF2-40B4-BE49-F238E27FC236}">
                <a16:creationId xmlns:a16="http://schemas.microsoft.com/office/drawing/2014/main" id="{F2BDE551-930A-4FE1-8434-09824E3247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Audio 7">
            <a:hlinkClick r:id="" action="ppaction://media"/>
            <a:extLst>
              <a:ext uri="{FF2B5EF4-FFF2-40B4-BE49-F238E27FC236}">
                <a16:creationId xmlns:a16="http://schemas.microsoft.com/office/drawing/2014/main" id="{72AC367A-AC81-47CE-87C7-515A81ED8A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44727115"/>
      </p:ext>
    </p:extLst>
  </p:cSld>
  <p:clrMapOvr>
    <a:masterClrMapping/>
  </p:clrMapOvr>
  <mc:AlternateContent xmlns:mc="http://schemas.openxmlformats.org/markup-compatibility/2006">
    <mc:Choice xmlns:p14="http://schemas.microsoft.com/office/powerpoint/2010/main" Requires="p14">
      <p:transition spd="slow" p14:dur="2000" advTm="49162"/>
    </mc:Choice>
    <mc:Fallback>
      <p:transition spd="slow" advTm="491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924BC71-B82D-4BBB-B70F-823EC8470BED}"/>
              </a:ext>
            </a:extLst>
          </p:cNvPr>
          <p:cNvSpPr txBox="1"/>
          <p:nvPr/>
        </p:nvSpPr>
        <p:spPr>
          <a:xfrm>
            <a:off x="643467" y="634946"/>
            <a:ext cx="3689094" cy="5055904"/>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3600" spc="-50" dirty="0">
                <a:solidFill>
                  <a:schemeClr val="tx1">
                    <a:lumMod val="75000"/>
                    <a:lumOff val="25000"/>
                  </a:schemeClr>
                </a:solidFill>
                <a:latin typeface="+mj-lt"/>
                <a:ea typeface="+mj-ea"/>
                <a:cs typeface="+mj-cs"/>
              </a:rPr>
              <a:t>Assumptions of adult learners:</a:t>
            </a:r>
          </a:p>
          <a:p>
            <a:pPr algn="r">
              <a:lnSpc>
                <a:spcPct val="90000"/>
              </a:lnSpc>
              <a:spcBef>
                <a:spcPct val="0"/>
              </a:spcBef>
              <a:spcAft>
                <a:spcPts val="600"/>
              </a:spcAft>
            </a:pPr>
            <a:endParaRPr lang="en-US" sz="3600" spc="-50" dirty="0">
              <a:solidFill>
                <a:schemeClr val="tx1">
                  <a:lumMod val="75000"/>
                  <a:lumOff val="25000"/>
                </a:schemeClr>
              </a:solidFill>
              <a:latin typeface="+mj-lt"/>
              <a:ea typeface="+mj-ea"/>
              <a:cs typeface="+mj-cs"/>
            </a:endParaRPr>
          </a:p>
          <a:p>
            <a:pPr algn="r">
              <a:lnSpc>
                <a:spcPct val="90000"/>
              </a:lnSpc>
              <a:spcBef>
                <a:spcPct val="0"/>
              </a:spcBef>
              <a:spcAft>
                <a:spcPts val="600"/>
              </a:spcAft>
            </a:pPr>
            <a:r>
              <a:rPr lang="en-US" sz="3600" spc="-50" dirty="0">
                <a:solidFill>
                  <a:schemeClr val="tx1">
                    <a:lumMod val="75000"/>
                    <a:lumOff val="25000"/>
                  </a:schemeClr>
                </a:solidFill>
                <a:latin typeface="+mj-lt"/>
                <a:ea typeface="+mj-ea"/>
                <a:cs typeface="+mj-cs"/>
              </a:rPr>
              <a:t>(Knowles, 1975 )</a:t>
            </a:r>
          </a:p>
        </p:txBody>
      </p:sp>
      <p:cxnSp>
        <p:nvCxnSpPr>
          <p:cNvPr id="37" name="Straight Connector 36">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3">
            <a:extLst>
              <a:ext uri="{FF2B5EF4-FFF2-40B4-BE49-F238E27FC236}">
                <a16:creationId xmlns:a16="http://schemas.microsoft.com/office/drawing/2014/main" id="{799C77B2-1AF1-487C-97D3-028B086EC142}"/>
              </a:ext>
            </a:extLst>
          </p:cNvPr>
          <p:cNvGraphicFramePr>
            <a:graphicFrameLocks noGrp="1"/>
          </p:cNvGraphicFramePr>
          <p:nvPr>
            <p:ph idx="1"/>
            <p:extLst>
              <p:ext uri="{D42A27DB-BD31-4B8C-83A1-F6EECF244321}">
                <p14:modId xmlns:p14="http://schemas.microsoft.com/office/powerpoint/2010/main" val="3851157820"/>
              </p:ext>
            </p:extLst>
          </p:nvPr>
        </p:nvGraphicFramePr>
        <p:xfrm>
          <a:off x="4976031" y="634947"/>
          <a:ext cx="6582555" cy="512179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287E8F8D-7864-4141-9DEB-DA8859DD9BA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60749597"/>
      </p:ext>
    </p:extLst>
  </p:cSld>
  <p:clrMapOvr>
    <a:masterClrMapping/>
  </p:clrMapOvr>
  <mc:AlternateContent xmlns:mc="http://schemas.openxmlformats.org/markup-compatibility/2006">
    <mc:Choice xmlns:p14="http://schemas.microsoft.com/office/powerpoint/2010/main" Requires="p14">
      <p:transition spd="slow" p14:dur="2000" advTm="34107"/>
    </mc:Choice>
    <mc:Fallback>
      <p:transition spd="slow" advTm="34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603D4-90E2-4E43-AA9C-78B0CB619A0A}"/>
              </a:ext>
            </a:extLst>
          </p:cNvPr>
          <p:cNvSpPr>
            <a:spLocks noGrp="1"/>
          </p:cNvSpPr>
          <p:nvPr>
            <p:ph type="title"/>
          </p:nvPr>
        </p:nvSpPr>
        <p:spPr>
          <a:xfrm>
            <a:off x="1097280" y="286603"/>
            <a:ext cx="6437363" cy="1450757"/>
          </a:xfrm>
        </p:spPr>
        <p:txBody>
          <a:bodyPr>
            <a:normAutofit/>
          </a:bodyPr>
          <a:lstStyle/>
          <a:p>
            <a:r>
              <a:rPr lang="en-GB" dirty="0"/>
              <a:t>The challenge for poorer students </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62179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82D928-F387-4DFE-B16A-EAFE55EF9E54}"/>
              </a:ext>
            </a:extLst>
          </p:cNvPr>
          <p:cNvSpPr>
            <a:spLocks noGrp="1"/>
          </p:cNvSpPr>
          <p:nvPr>
            <p:ph idx="1"/>
          </p:nvPr>
        </p:nvSpPr>
        <p:spPr>
          <a:xfrm>
            <a:off x="1221667" y="2188634"/>
            <a:ext cx="6388242" cy="3760891"/>
          </a:xfrm>
        </p:spPr>
        <p:txBody>
          <a:bodyPr>
            <a:normAutofit/>
          </a:bodyPr>
          <a:lstStyle/>
          <a:p>
            <a:pPr marL="0" indent="0">
              <a:lnSpc>
                <a:spcPct val="110000"/>
              </a:lnSpc>
              <a:buNone/>
            </a:pPr>
            <a:r>
              <a:rPr lang="en-GB" sz="1500" dirty="0"/>
              <a:t>Funding </a:t>
            </a:r>
          </a:p>
          <a:p>
            <a:pPr marL="0" indent="0">
              <a:lnSpc>
                <a:spcPct val="110000"/>
              </a:lnSpc>
              <a:buNone/>
            </a:pPr>
            <a:r>
              <a:rPr lang="en-GB" sz="1500" dirty="0"/>
              <a:t>‘Save the Student’</a:t>
            </a:r>
          </a:p>
          <a:p>
            <a:pPr marL="0" indent="0">
              <a:lnSpc>
                <a:spcPct val="110000"/>
              </a:lnSpc>
              <a:buNone/>
            </a:pPr>
            <a:r>
              <a:rPr lang="en-GB" sz="1500" dirty="0"/>
              <a:t>Parent Support </a:t>
            </a:r>
          </a:p>
          <a:p>
            <a:pPr marL="0" indent="0">
              <a:lnSpc>
                <a:spcPct val="110000"/>
              </a:lnSpc>
              <a:buNone/>
            </a:pPr>
            <a:r>
              <a:rPr lang="en-GB" sz="1500" dirty="0"/>
              <a:t>Connectivity issues </a:t>
            </a:r>
          </a:p>
          <a:p>
            <a:pPr marL="0" indent="0">
              <a:lnSpc>
                <a:spcPct val="110000"/>
              </a:lnSpc>
              <a:buNone/>
            </a:pPr>
            <a:r>
              <a:rPr lang="en-GB" sz="1500" dirty="0"/>
              <a:t>Hardware issues </a:t>
            </a:r>
          </a:p>
          <a:p>
            <a:pPr marL="0" indent="0">
              <a:lnSpc>
                <a:spcPct val="110000"/>
              </a:lnSpc>
              <a:buNone/>
            </a:pPr>
            <a:r>
              <a:rPr lang="en-GB" sz="1500" dirty="0"/>
              <a:t>2017 Study showed students from disadvantage backgrounds “consistently perform worse in an online setting than they do in face-to-face classrooms.”  </a:t>
            </a:r>
          </a:p>
          <a:p>
            <a:pPr>
              <a:lnSpc>
                <a:spcPct val="110000"/>
              </a:lnSpc>
            </a:pPr>
            <a:r>
              <a:rPr lang="en-GB" sz="1500" dirty="0"/>
              <a:t>                                                                                                                                                                             					(Skidmore, 2020)</a:t>
            </a:r>
          </a:p>
          <a:p>
            <a:pPr>
              <a:lnSpc>
                <a:spcPct val="110000"/>
              </a:lnSpc>
            </a:pPr>
            <a:endParaRPr lang="en-GB" sz="1500" dirty="0"/>
          </a:p>
          <a:p>
            <a:pPr>
              <a:lnSpc>
                <a:spcPct val="110000"/>
              </a:lnSpc>
            </a:pPr>
            <a:endParaRPr lang="en-GB" sz="1500" dirty="0"/>
          </a:p>
        </p:txBody>
      </p:sp>
      <p:pic>
        <p:nvPicPr>
          <p:cNvPr id="6" name="Picture 5" descr="A close up of a sign&#10;&#10;Description automatically generated">
            <a:extLst>
              <a:ext uri="{FF2B5EF4-FFF2-40B4-BE49-F238E27FC236}">
                <a16:creationId xmlns:a16="http://schemas.microsoft.com/office/drawing/2014/main" id="{38437476-06C1-4509-8790-DD0261E72C4B}"/>
              </a:ext>
            </a:extLst>
          </p:cNvPr>
          <p:cNvPicPr>
            <a:picLocks noChangeAspect="1"/>
          </p:cNvPicPr>
          <p:nvPr/>
        </p:nvPicPr>
        <p:blipFill rotWithShape="1">
          <a:blip r:embed="rId5">
            <a:extLst>
              <a:ext uri="{28A0092B-C50C-407E-A947-70E740481C1C}">
                <a14:useLocalDpi xmlns:a14="http://schemas.microsoft.com/office/drawing/2010/main" val="0"/>
              </a:ext>
            </a:extLst>
          </a:blip>
          <a:srcRect b="8684"/>
          <a:stretch/>
        </p:blipFill>
        <p:spPr>
          <a:xfrm>
            <a:off x="7579692" y="537229"/>
            <a:ext cx="1235409" cy="1200130"/>
          </a:xfrm>
          <a:prstGeom prst="rect">
            <a:avLst/>
          </a:prstGeom>
        </p:spPr>
      </p:pic>
      <p:sp>
        <p:nvSpPr>
          <p:cNvPr id="15" name="Rectangle 14">
            <a:extLst>
              <a:ext uri="{FF2B5EF4-FFF2-40B4-BE49-F238E27FC236}">
                <a16:creationId xmlns:a16="http://schemas.microsoft.com/office/drawing/2014/main" id="{FEC9799F-A0B8-45B9-8164-71F283892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8" name="Picture 7" descr="A screenshot of a cell phone&#10;&#10;Description automatically generated">
            <a:extLst>
              <a:ext uri="{FF2B5EF4-FFF2-40B4-BE49-F238E27FC236}">
                <a16:creationId xmlns:a16="http://schemas.microsoft.com/office/drawing/2014/main" id="{523E9B3E-3B3C-44FB-833F-C6D6D8158CAD}"/>
              </a:ext>
            </a:extLst>
          </p:cNvPr>
          <p:cNvPicPr>
            <a:picLocks noChangeAspect="1"/>
          </p:cNvPicPr>
          <p:nvPr/>
        </p:nvPicPr>
        <p:blipFill rotWithShape="1">
          <a:blip r:embed="rId6">
            <a:extLst>
              <a:ext uri="{28A0092B-C50C-407E-A947-70E740481C1C}">
                <a14:useLocalDpi xmlns:a14="http://schemas.microsoft.com/office/drawing/2010/main" val="0"/>
              </a:ext>
            </a:extLst>
          </a:blip>
          <a:srcRect t="10051" b="6666"/>
          <a:stretch/>
        </p:blipFill>
        <p:spPr>
          <a:xfrm rot="240644">
            <a:off x="9127714" y="1322916"/>
            <a:ext cx="2395758" cy="4212166"/>
          </a:xfrm>
          <a:prstGeom prst="rect">
            <a:avLst/>
          </a:prstGeom>
        </p:spPr>
      </p:pic>
      <p:pic>
        <p:nvPicPr>
          <p:cNvPr id="4" name="Audio 3">
            <a:hlinkClick r:id="" action="ppaction://media"/>
            <a:extLst>
              <a:ext uri="{FF2B5EF4-FFF2-40B4-BE49-F238E27FC236}">
                <a16:creationId xmlns:a16="http://schemas.microsoft.com/office/drawing/2014/main" id="{51920EC3-D996-4F76-BDA6-9D5A3A1B3DD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294210"/>
      </p:ext>
    </p:extLst>
  </p:cSld>
  <p:clrMapOvr>
    <a:masterClrMapping/>
  </p:clrMapOvr>
  <mc:AlternateContent xmlns:mc="http://schemas.openxmlformats.org/markup-compatibility/2006">
    <mc:Choice xmlns:p14="http://schemas.microsoft.com/office/powerpoint/2010/main" Requires="p14">
      <p:transition spd="slow" p14:dur="2000" advTm="66389"/>
    </mc:Choice>
    <mc:Fallback>
      <p:transition spd="slow" advTm="663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E9BA134F-37B6-498A-B46D-040B86E5D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20">
            <a:extLst>
              <a:ext uri="{FF2B5EF4-FFF2-40B4-BE49-F238E27FC236}">
                <a16:creationId xmlns:a16="http://schemas.microsoft.com/office/drawing/2014/main" id="{2BFE3F30-11E0-4842-8523-7222538C8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44106" y="0"/>
            <a:ext cx="7547879" cy="6858000"/>
          </a:xfrm>
          <a:prstGeom prst="rect">
            <a:avLst/>
          </a:prstGeom>
          <a:solidFill>
            <a:srgbClr val="69494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BBBA08D-5E1C-48B0-B473-F905B21496A2}"/>
              </a:ext>
            </a:extLst>
          </p:cNvPr>
          <p:cNvSpPr>
            <a:spLocks noGrp="1"/>
          </p:cNvSpPr>
          <p:nvPr>
            <p:ph type="title"/>
          </p:nvPr>
        </p:nvSpPr>
        <p:spPr>
          <a:xfrm>
            <a:off x="5315801" y="516835"/>
            <a:ext cx="5778919" cy="1666501"/>
          </a:xfrm>
        </p:spPr>
        <p:txBody>
          <a:bodyPr vert="horz" lIns="91440" tIns="45720" rIns="91440" bIns="45720" rtlCol="0" anchor="b">
            <a:normAutofit/>
          </a:bodyPr>
          <a:lstStyle/>
          <a:p>
            <a:r>
              <a:rPr lang="en-US" sz="4000" dirty="0">
                <a:solidFill>
                  <a:srgbClr val="FFFFFF"/>
                </a:solidFill>
              </a:rPr>
              <a:t>What is coaching?</a:t>
            </a:r>
          </a:p>
        </p:txBody>
      </p:sp>
      <p:cxnSp>
        <p:nvCxnSpPr>
          <p:cNvPr id="27" name="Straight Connector 22">
            <a:extLst>
              <a:ext uri="{FF2B5EF4-FFF2-40B4-BE49-F238E27FC236}">
                <a16:creationId xmlns:a16="http://schemas.microsoft.com/office/drawing/2014/main" id="{67E7D319-545A-41CD-95DF-4DE4FA8A46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5892" y="2344202"/>
            <a:ext cx="5577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746EED94-3144-42DB-A3D3-6526E0D0EFD2}"/>
              </a:ext>
            </a:extLst>
          </p:cNvPr>
          <p:cNvSpPr txBox="1"/>
          <p:nvPr/>
        </p:nvSpPr>
        <p:spPr>
          <a:xfrm>
            <a:off x="5315802" y="2505069"/>
            <a:ext cx="5778919" cy="3383902"/>
          </a:xfrm>
          <a:prstGeom prst="rect">
            <a:avLst/>
          </a:prstGeom>
        </p:spPr>
        <p:txBody>
          <a:bodyPr vert="horz" lIns="0" tIns="45720" rIns="0" bIns="45720" rtlCol="0">
            <a:normAutofit/>
          </a:bodyPr>
          <a:lstStyle/>
          <a:p>
            <a:pPr>
              <a:spcAft>
                <a:spcPts val="600"/>
              </a:spcAft>
              <a:buFont typeface="Calibri" panose="020F0502020204030204" pitchFamily="34" charset="0"/>
            </a:pPr>
            <a:r>
              <a:rPr lang="en-US" dirty="0">
                <a:solidFill>
                  <a:srgbClr val="FFFFFF"/>
                </a:solidFill>
              </a:rPr>
              <a:t>“</a:t>
            </a:r>
            <a:r>
              <a:rPr lang="en-US" i="1" dirty="0">
                <a:solidFill>
                  <a:srgbClr val="FFFFFF"/>
                </a:solidFill>
              </a:rPr>
              <a:t>Coaching is unlocking a person’s potential to </a:t>
            </a:r>
            <a:r>
              <a:rPr lang="en-US" i="1" dirty="0" err="1">
                <a:solidFill>
                  <a:srgbClr val="FFFFFF"/>
                </a:solidFill>
              </a:rPr>
              <a:t>maximise</a:t>
            </a:r>
            <a:r>
              <a:rPr lang="en-US" i="1" dirty="0">
                <a:solidFill>
                  <a:srgbClr val="FFFFFF"/>
                </a:solidFill>
              </a:rPr>
              <a:t> their own performance. It is helping them to learn rather than teaching them.”</a:t>
            </a:r>
          </a:p>
          <a:p>
            <a:pPr>
              <a:spcAft>
                <a:spcPts val="600"/>
              </a:spcAft>
              <a:buFont typeface="Calibri" panose="020F0502020204030204" pitchFamily="34" charset="0"/>
            </a:pPr>
            <a:endParaRPr lang="en-US" dirty="0">
              <a:solidFill>
                <a:srgbClr val="FFFFFF"/>
              </a:solidFill>
            </a:endParaRPr>
          </a:p>
          <a:p>
            <a:pPr>
              <a:spcAft>
                <a:spcPts val="600"/>
              </a:spcAft>
              <a:buFont typeface="Calibri" panose="020F0502020204030204" pitchFamily="34" charset="0"/>
            </a:pPr>
            <a:r>
              <a:rPr lang="en-US" b="1" dirty="0">
                <a:solidFill>
                  <a:srgbClr val="FFFFFF"/>
                </a:solidFill>
              </a:rPr>
              <a:t>Whitmore, 2017</a:t>
            </a:r>
          </a:p>
        </p:txBody>
      </p:sp>
      <p:sp>
        <p:nvSpPr>
          <p:cNvPr id="6" name="TextBox 5">
            <a:extLst>
              <a:ext uri="{FF2B5EF4-FFF2-40B4-BE49-F238E27FC236}">
                <a16:creationId xmlns:a16="http://schemas.microsoft.com/office/drawing/2014/main" id="{AB1496CC-C1D1-4E35-9EEC-59ADB645003D}"/>
              </a:ext>
            </a:extLst>
          </p:cNvPr>
          <p:cNvSpPr txBox="1"/>
          <p:nvPr/>
        </p:nvSpPr>
        <p:spPr>
          <a:xfrm>
            <a:off x="5340114" y="4688405"/>
            <a:ext cx="3962400" cy="1077218"/>
          </a:xfrm>
          <a:prstGeom prst="rect">
            <a:avLst/>
          </a:prstGeom>
          <a:noFill/>
        </p:spPr>
        <p:txBody>
          <a:bodyPr wrap="square" rtlCol="0">
            <a:spAutoFit/>
          </a:bodyPr>
          <a:lstStyle/>
          <a:p>
            <a:pPr>
              <a:spcAft>
                <a:spcPts val="600"/>
              </a:spcAft>
            </a:pPr>
            <a:r>
              <a:rPr lang="en-GB" dirty="0">
                <a:solidFill>
                  <a:schemeClr val="bg1"/>
                </a:solidFill>
              </a:rPr>
              <a:t>“</a:t>
            </a:r>
            <a:r>
              <a:rPr lang="en-GB" i="1" dirty="0">
                <a:solidFill>
                  <a:schemeClr val="bg1"/>
                </a:solidFill>
              </a:rPr>
              <a:t>The process of empowering others.” </a:t>
            </a:r>
          </a:p>
          <a:p>
            <a:pPr>
              <a:spcAft>
                <a:spcPts val="600"/>
              </a:spcAft>
            </a:pPr>
            <a:endParaRPr lang="en-GB" i="1" dirty="0">
              <a:solidFill>
                <a:schemeClr val="bg1"/>
              </a:solidFill>
            </a:endParaRPr>
          </a:p>
          <a:p>
            <a:pPr>
              <a:spcAft>
                <a:spcPts val="600"/>
              </a:spcAft>
            </a:pPr>
            <a:r>
              <a:rPr lang="en-GB" b="1" dirty="0">
                <a:solidFill>
                  <a:schemeClr val="bg1"/>
                </a:solidFill>
              </a:rPr>
              <a:t>Whitmore, 2017</a:t>
            </a:r>
          </a:p>
        </p:txBody>
      </p:sp>
      <p:sp>
        <p:nvSpPr>
          <p:cNvPr id="11" name="TextBox 10">
            <a:extLst>
              <a:ext uri="{FF2B5EF4-FFF2-40B4-BE49-F238E27FC236}">
                <a16:creationId xmlns:a16="http://schemas.microsoft.com/office/drawing/2014/main" id="{DB13FE99-7272-4D67-A944-EAF7F7D97FCE}"/>
              </a:ext>
            </a:extLst>
          </p:cNvPr>
          <p:cNvSpPr txBox="1"/>
          <p:nvPr/>
        </p:nvSpPr>
        <p:spPr>
          <a:xfrm>
            <a:off x="395518" y="3563747"/>
            <a:ext cx="3853070" cy="3093154"/>
          </a:xfrm>
          <a:prstGeom prst="rect">
            <a:avLst/>
          </a:prstGeom>
          <a:noFill/>
        </p:spPr>
        <p:txBody>
          <a:bodyPr wrap="square" rtlCol="0">
            <a:spAutoFit/>
          </a:bodyPr>
          <a:lstStyle/>
          <a:p>
            <a:pPr>
              <a:spcAft>
                <a:spcPts val="600"/>
              </a:spcAft>
            </a:pPr>
            <a:r>
              <a:rPr lang="en-GB" dirty="0"/>
              <a:t>“</a:t>
            </a:r>
            <a:r>
              <a:rPr lang="en-GB" i="1" dirty="0"/>
              <a:t>Coaching helps individuals access what they already know. They may never have asked themselves the questions but they have the answers. </a:t>
            </a:r>
          </a:p>
          <a:p>
            <a:pPr>
              <a:spcAft>
                <a:spcPts val="600"/>
              </a:spcAft>
            </a:pPr>
            <a:r>
              <a:rPr lang="en-GB" i="1" dirty="0"/>
              <a:t>A coach assists, supports and encourages individuals to find these answers.”</a:t>
            </a:r>
          </a:p>
          <a:p>
            <a:pPr>
              <a:spcAft>
                <a:spcPts val="600"/>
              </a:spcAft>
            </a:pPr>
            <a:endParaRPr lang="en-GB" dirty="0"/>
          </a:p>
          <a:p>
            <a:pPr>
              <a:spcAft>
                <a:spcPts val="600"/>
              </a:spcAft>
            </a:pPr>
            <a:r>
              <a:rPr lang="en-GB" b="1" dirty="0"/>
              <a:t>Zeus and Skiffington, 2000</a:t>
            </a:r>
          </a:p>
        </p:txBody>
      </p:sp>
      <p:pic>
        <p:nvPicPr>
          <p:cNvPr id="10" name="Picture 9" descr="A close up of text on a black background&#10;&#10;Description automatically generated">
            <a:extLst>
              <a:ext uri="{FF2B5EF4-FFF2-40B4-BE49-F238E27FC236}">
                <a16:creationId xmlns:a16="http://schemas.microsoft.com/office/drawing/2014/main" id="{3762DE0D-D7EF-4571-AD60-94FC31EFCF23}"/>
              </a:ext>
            </a:extLst>
          </p:cNvPr>
          <p:cNvPicPr>
            <a:picLocks noChangeAspect="1"/>
          </p:cNvPicPr>
          <p:nvPr/>
        </p:nvPicPr>
        <p:blipFill rotWithShape="1">
          <a:blip r:embed="rId4">
            <a:extLst>
              <a:ext uri="{28A0092B-C50C-407E-A947-70E740481C1C}">
                <a14:useLocalDpi xmlns:a14="http://schemas.microsoft.com/office/drawing/2010/main" val="0"/>
              </a:ext>
            </a:extLst>
          </a:blip>
          <a:srcRect l="5670" r="7016" b="-6"/>
          <a:stretch/>
        </p:blipFill>
        <p:spPr>
          <a:xfrm>
            <a:off x="576774" y="201099"/>
            <a:ext cx="3251217" cy="3232891"/>
          </a:xfrm>
          <a:prstGeom prst="rect">
            <a:avLst/>
          </a:prstGeom>
        </p:spPr>
      </p:pic>
      <p:pic>
        <p:nvPicPr>
          <p:cNvPr id="3" name="Audio 2">
            <a:hlinkClick r:id="" action="ppaction://media"/>
            <a:extLst>
              <a:ext uri="{FF2B5EF4-FFF2-40B4-BE49-F238E27FC236}">
                <a16:creationId xmlns:a16="http://schemas.microsoft.com/office/drawing/2014/main" id="{AF984F48-6C5B-4F6F-AE5B-270D88AFE9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23926272"/>
      </p:ext>
    </p:extLst>
  </p:cSld>
  <p:clrMapOvr>
    <a:masterClrMapping/>
  </p:clrMapOvr>
  <mc:AlternateContent xmlns:mc="http://schemas.openxmlformats.org/markup-compatibility/2006">
    <mc:Choice xmlns:p14="http://schemas.microsoft.com/office/powerpoint/2010/main" Requires="p14">
      <p:transition spd="slow" p14:dur="2000" advTm="52676"/>
    </mc:Choice>
    <mc:Fallback>
      <p:transition spd="slow" advTm="52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25DBE3-681E-4259-9BA3-29E088DA0DA0}"/>
              </a:ext>
            </a:extLst>
          </p:cNvPr>
          <p:cNvSpPr>
            <a:spLocks noGrp="1"/>
          </p:cNvSpPr>
          <p:nvPr>
            <p:ph type="title"/>
          </p:nvPr>
        </p:nvSpPr>
        <p:spPr>
          <a:xfrm>
            <a:off x="5116783" y="516835"/>
            <a:ext cx="5977937" cy="1666501"/>
          </a:xfrm>
        </p:spPr>
        <p:txBody>
          <a:bodyPr>
            <a:normAutofit/>
          </a:bodyPr>
          <a:lstStyle/>
          <a:p>
            <a:r>
              <a:rPr lang="en-GB" sz="4000" dirty="0">
                <a:solidFill>
                  <a:srgbClr val="FFFFFF"/>
                </a:solidFill>
              </a:rPr>
              <a:t>Breaking down barriers </a:t>
            </a:r>
          </a:p>
        </p:txBody>
      </p:sp>
      <p:pic>
        <p:nvPicPr>
          <p:cNvPr id="5" name="Picture 4" descr="A person standing in front of a brick wall&#10;&#10;Description automatically generated">
            <a:extLst>
              <a:ext uri="{FF2B5EF4-FFF2-40B4-BE49-F238E27FC236}">
                <a16:creationId xmlns:a16="http://schemas.microsoft.com/office/drawing/2014/main" id="{04C41C38-C5BC-4FE3-AA5D-51FACF72D409}"/>
              </a:ext>
            </a:extLst>
          </p:cNvPr>
          <p:cNvPicPr>
            <a:picLocks noChangeAspect="1"/>
          </p:cNvPicPr>
          <p:nvPr/>
        </p:nvPicPr>
        <p:blipFill rotWithShape="1">
          <a:blip r:embed="rId5">
            <a:extLst>
              <a:ext uri="{28A0092B-C50C-407E-A947-70E740481C1C}">
                <a14:useLocalDpi xmlns:a14="http://schemas.microsoft.com/office/drawing/2010/main" val="0"/>
              </a:ext>
            </a:extLst>
          </a:blip>
          <a:srcRect l="21185" r="27058" b="2"/>
          <a:stretch/>
        </p:blipFill>
        <p:spPr>
          <a:xfrm>
            <a:off x="20" y="10"/>
            <a:ext cx="4580077" cy="6857990"/>
          </a:xfrm>
          <a:prstGeom prst="rect">
            <a:avLst/>
          </a:prstGeom>
        </p:spPr>
      </p:pic>
      <p:cxnSp>
        <p:nvCxnSpPr>
          <p:cNvPr id="35" name="Straight Connector 34">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00864" y="2353592"/>
            <a:ext cx="5669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00CBF4-E343-4D8A-9C15-F5293CBF19D7}"/>
              </a:ext>
            </a:extLst>
          </p:cNvPr>
          <p:cNvSpPr>
            <a:spLocks noGrp="1"/>
          </p:cNvSpPr>
          <p:nvPr>
            <p:ph idx="1"/>
          </p:nvPr>
        </p:nvSpPr>
        <p:spPr>
          <a:xfrm>
            <a:off x="5116783" y="2546224"/>
            <a:ext cx="6798551" cy="4009311"/>
          </a:xfrm>
        </p:spPr>
        <p:txBody>
          <a:bodyPr>
            <a:normAutofit lnSpcReduction="10000"/>
          </a:bodyPr>
          <a:lstStyle/>
          <a:p>
            <a:pPr>
              <a:lnSpc>
                <a:spcPct val="110000"/>
              </a:lnSpc>
            </a:pPr>
            <a:r>
              <a:rPr lang="en-GB" sz="1400" dirty="0">
                <a:solidFill>
                  <a:srgbClr val="FFFFFF"/>
                </a:solidFill>
              </a:rPr>
              <a:t>Yoga psychology-based coaching model:</a:t>
            </a:r>
          </a:p>
          <a:p>
            <a:pPr>
              <a:lnSpc>
                <a:spcPct val="110000"/>
              </a:lnSpc>
              <a:buFont typeface="Arial" panose="020B0604020202020204" pitchFamily="34" charset="0"/>
              <a:buChar char="•"/>
            </a:pPr>
            <a:r>
              <a:rPr lang="en-GB" sz="1400" b="1" dirty="0">
                <a:solidFill>
                  <a:srgbClr val="FFFFFF"/>
                </a:solidFill>
              </a:rPr>
              <a:t>Awareness of internal barriers such as fear, ego, attachment to old habits, ignorance, aversion</a:t>
            </a:r>
          </a:p>
          <a:p>
            <a:pPr>
              <a:lnSpc>
                <a:spcPct val="110000"/>
              </a:lnSpc>
              <a:buFont typeface="Wingdings" panose="05000000000000000000" pitchFamily="2" charset="2"/>
              <a:buChar char="§"/>
            </a:pPr>
            <a:r>
              <a:rPr lang="en-GB" sz="1400" b="1" dirty="0">
                <a:solidFill>
                  <a:srgbClr val="FFFFFF"/>
                </a:solidFill>
              </a:rPr>
              <a:t>Cultivate a sense of identity, self-concept, self-awareness  harnessing eastern philosophies</a:t>
            </a:r>
          </a:p>
          <a:p>
            <a:pPr>
              <a:lnSpc>
                <a:spcPct val="110000"/>
              </a:lnSpc>
              <a:buFont typeface="Wingdings" panose="05000000000000000000" pitchFamily="2" charset="2"/>
              <a:buChar char="§"/>
            </a:pPr>
            <a:r>
              <a:rPr lang="en-GB" sz="1400" b="1" dirty="0">
                <a:solidFill>
                  <a:srgbClr val="FFFFFF"/>
                </a:solidFill>
              </a:rPr>
              <a:t>Enable goal-setting and goal-achievement by removing barriers to learning and progress [which students become aware of by virtue of this process]</a:t>
            </a:r>
          </a:p>
          <a:p>
            <a:pPr>
              <a:lnSpc>
                <a:spcPct val="110000"/>
              </a:lnSpc>
            </a:pPr>
            <a:r>
              <a:rPr lang="en-GB" sz="1400" dirty="0">
                <a:solidFill>
                  <a:srgbClr val="FFFFFF"/>
                </a:solidFill>
              </a:rPr>
              <a:t>The Centre for Effective Services synthesised a range of evidence on the impact of coaching and cited a meta-analysis of research into teacher training in the United States. This analysis found that the provision of coaching significantly improved the transmission of learning from the training to the classroom  and concluded that  providing coaching and mentoring for front line practitioners can have a positive mediating impact on outcomes for the children, young people, families and communities who use these services.   ( Whitmore, 2017)</a:t>
            </a:r>
          </a:p>
          <a:p>
            <a:pPr>
              <a:lnSpc>
                <a:spcPct val="110000"/>
              </a:lnSpc>
            </a:pPr>
            <a:endParaRPr lang="en-GB" sz="1100" dirty="0">
              <a:solidFill>
                <a:srgbClr val="FFFFFF"/>
              </a:solidFill>
            </a:endParaRPr>
          </a:p>
        </p:txBody>
      </p:sp>
      <p:pic>
        <p:nvPicPr>
          <p:cNvPr id="6" name="Audio 5">
            <a:hlinkClick r:id="" action="ppaction://media"/>
            <a:extLst>
              <a:ext uri="{FF2B5EF4-FFF2-40B4-BE49-F238E27FC236}">
                <a16:creationId xmlns:a16="http://schemas.microsoft.com/office/drawing/2014/main" id="{BE2B4D2A-AF54-4FC2-8906-0F43F249403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176491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50987"/>
    </mc:Choice>
    <mc:Fallback>
      <p:transition spd="slow" advTm="1509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ight Brace 2"/>
          <p:cNvSpPr/>
          <p:nvPr/>
        </p:nvSpPr>
        <p:spPr>
          <a:xfrm>
            <a:off x="9730516" y="1055291"/>
            <a:ext cx="609600" cy="4747418"/>
          </a:xfrm>
          <a:prstGeom prst="rightBrace">
            <a:avLst/>
          </a:prstGeom>
          <a:ln>
            <a:solidFill>
              <a:schemeClr val="accent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pSp>
        <p:nvGrpSpPr>
          <p:cNvPr id="16" name="Group 15"/>
          <p:cNvGrpSpPr/>
          <p:nvPr/>
        </p:nvGrpSpPr>
        <p:grpSpPr>
          <a:xfrm>
            <a:off x="10542692" y="2080225"/>
            <a:ext cx="1499665" cy="2971800"/>
            <a:chOff x="4379385" y="1296723"/>
            <a:chExt cx="2087163" cy="1577650"/>
          </a:xfrm>
          <a:solidFill>
            <a:schemeClr val="accent1">
              <a:lumMod val="20000"/>
              <a:lumOff val="80000"/>
            </a:schemeClr>
          </a:solidFill>
          <a:scene3d>
            <a:camera prst="orthographicFront">
              <a:rot lat="0" lon="0" rev="0"/>
            </a:camera>
            <a:lightRig rig="glow" dir="t">
              <a:rot lat="0" lon="0" rev="4800000"/>
            </a:lightRig>
          </a:scene3d>
        </p:grpSpPr>
        <p:sp>
          <p:nvSpPr>
            <p:cNvPr id="17" name="Rounded Rectangle 16"/>
            <p:cNvSpPr/>
            <p:nvPr/>
          </p:nvSpPr>
          <p:spPr>
            <a:xfrm>
              <a:off x="4379385" y="1296723"/>
              <a:ext cx="2087163" cy="1577650"/>
            </a:xfrm>
            <a:prstGeom prst="roundRect">
              <a:avLst/>
            </a:prstGeom>
            <a:grpFill/>
            <a:ln/>
          </p:spPr>
          <p:style>
            <a:lnRef idx="2">
              <a:schemeClr val="accent1"/>
            </a:lnRef>
            <a:fillRef idx="1">
              <a:schemeClr val="lt1"/>
            </a:fillRef>
            <a:effectRef idx="0">
              <a:schemeClr val="accent1"/>
            </a:effectRef>
            <a:fontRef idx="minor">
              <a:schemeClr val="dk1"/>
            </a:fontRef>
          </p:style>
        </p:sp>
        <p:sp>
          <p:nvSpPr>
            <p:cNvPr id="19" name="Rounded Rectangle 4"/>
            <p:cNvSpPr/>
            <p:nvPr/>
          </p:nvSpPr>
          <p:spPr>
            <a:xfrm>
              <a:off x="4559319" y="1373738"/>
              <a:ext cx="1678359" cy="1423620"/>
            </a:xfrm>
            <a:prstGeom prst="rect">
              <a:avLst/>
            </a:prstGeom>
            <a:grpFill/>
            <a:ln>
              <a:noFill/>
            </a:ln>
          </p:spPr>
          <p:style>
            <a:lnRef idx="2">
              <a:schemeClr val="accent1"/>
            </a:lnRef>
            <a:fillRef idx="1">
              <a:schemeClr val="lt1"/>
            </a:fillRef>
            <a:effectRef idx="0">
              <a:schemeClr val="accent1"/>
            </a:effectRef>
            <a:fontRef idx="minor">
              <a:schemeClr val="dk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b="1" kern="1200" dirty="0">
                  <a:solidFill>
                    <a:schemeClr val="tx1"/>
                  </a:solidFill>
                </a:rPr>
                <a:t>VRITTIS</a:t>
              </a:r>
            </a:p>
            <a:p>
              <a:pPr lvl="0" algn="ctr" defTabSz="800100">
                <a:lnSpc>
                  <a:spcPct val="90000"/>
                </a:lnSpc>
                <a:spcBef>
                  <a:spcPct val="0"/>
                </a:spcBef>
                <a:spcAft>
                  <a:spcPct val="35000"/>
                </a:spcAft>
              </a:pPr>
              <a:r>
                <a:rPr lang="en-US" b="1" dirty="0">
                  <a:solidFill>
                    <a:schemeClr val="tx1"/>
                  </a:solidFill>
                </a:rPr>
                <a:t>(Coach &amp; </a:t>
              </a:r>
              <a:r>
                <a:rPr lang="en-US" b="1" dirty="0" err="1">
                  <a:solidFill>
                    <a:schemeClr val="tx1"/>
                  </a:solidFill>
                </a:rPr>
                <a:t>Coachee</a:t>
              </a:r>
              <a:r>
                <a:rPr lang="en-US" b="1" dirty="0">
                  <a:solidFill>
                    <a:schemeClr val="tx1"/>
                  </a:solidFill>
                </a:rPr>
                <a:t>)</a:t>
              </a:r>
            </a:p>
            <a:p>
              <a:pPr lvl="0" algn="ctr" defTabSz="800100">
                <a:lnSpc>
                  <a:spcPct val="90000"/>
                </a:lnSpc>
                <a:spcBef>
                  <a:spcPct val="0"/>
                </a:spcBef>
                <a:spcAft>
                  <a:spcPct val="35000"/>
                </a:spcAft>
              </a:pPr>
              <a:r>
                <a:rPr lang="en-US" sz="1800" b="1" kern="1200" dirty="0">
                  <a:solidFill>
                    <a:schemeClr val="tx1"/>
                  </a:solidFill>
                </a:rPr>
                <a:t>Explore presence of </a:t>
              </a:r>
              <a:r>
                <a:rPr lang="en-US" sz="1800" b="1" kern="1200" dirty="0" err="1">
                  <a:solidFill>
                    <a:schemeClr val="tx1"/>
                  </a:solidFill>
                </a:rPr>
                <a:t>vritti</a:t>
              </a:r>
              <a:r>
                <a:rPr lang="en-US" b="1" dirty="0" err="1">
                  <a:solidFill>
                    <a:schemeClr val="tx1"/>
                  </a:solidFill>
                </a:rPr>
                <a:t>s</a:t>
              </a:r>
              <a:r>
                <a:rPr lang="en-US" sz="1800" b="1" kern="1200" dirty="0">
                  <a:solidFill>
                    <a:schemeClr val="tx1"/>
                  </a:solidFill>
                </a:rPr>
                <a:t>  </a:t>
              </a:r>
            </a:p>
          </p:txBody>
        </p:sp>
      </p:grpSp>
      <p:grpSp>
        <p:nvGrpSpPr>
          <p:cNvPr id="21" name="Group 20"/>
          <p:cNvGrpSpPr/>
          <p:nvPr/>
        </p:nvGrpSpPr>
        <p:grpSpPr>
          <a:xfrm>
            <a:off x="1446465" y="2270652"/>
            <a:ext cx="1978658" cy="1795979"/>
            <a:chOff x="-75543" y="1419604"/>
            <a:chExt cx="2190961" cy="1515501"/>
          </a:xfrm>
          <a:solidFill>
            <a:schemeClr val="accent2">
              <a:lumMod val="20000"/>
              <a:lumOff val="80000"/>
            </a:schemeClr>
          </a:solidFill>
          <a:scene3d>
            <a:camera prst="orthographicFront">
              <a:rot lat="0" lon="0" rev="0"/>
            </a:camera>
            <a:lightRig rig="glow" dir="t">
              <a:rot lat="0" lon="0" rev="4800000"/>
            </a:lightRig>
          </a:scene3d>
        </p:grpSpPr>
        <p:sp>
          <p:nvSpPr>
            <p:cNvPr id="22" name="Rounded Rectangle 21"/>
            <p:cNvSpPr/>
            <p:nvPr/>
          </p:nvSpPr>
          <p:spPr>
            <a:xfrm>
              <a:off x="-75543" y="1419604"/>
              <a:ext cx="2190961" cy="1515501"/>
            </a:xfrm>
            <a:prstGeom prst="roundRect">
              <a:avLst/>
            </a:prstGeom>
            <a:grpFill/>
            <a:ln/>
          </p:spPr>
          <p:style>
            <a:lnRef idx="2">
              <a:schemeClr val="accent2"/>
            </a:lnRef>
            <a:fillRef idx="1">
              <a:schemeClr val="lt1"/>
            </a:fillRef>
            <a:effectRef idx="0">
              <a:schemeClr val="accent2"/>
            </a:effectRef>
            <a:fontRef idx="minor">
              <a:schemeClr val="dk1"/>
            </a:fontRef>
          </p:style>
        </p:sp>
        <p:sp>
          <p:nvSpPr>
            <p:cNvPr id="23" name="Rounded Rectangle 4"/>
            <p:cNvSpPr/>
            <p:nvPr/>
          </p:nvSpPr>
          <p:spPr>
            <a:xfrm>
              <a:off x="112871" y="1493585"/>
              <a:ext cx="1856273" cy="1367539"/>
            </a:xfrm>
            <a:prstGeom prst="rect">
              <a:avLst/>
            </a:prstGeom>
            <a:grpFill/>
            <a:ln>
              <a:noFill/>
            </a:ln>
          </p:spPr>
          <p:style>
            <a:lnRef idx="2">
              <a:schemeClr val="accent2"/>
            </a:lnRef>
            <a:fillRef idx="1">
              <a:schemeClr val="lt1"/>
            </a:fillRef>
            <a:effectRef idx="0">
              <a:schemeClr val="accent2"/>
            </a:effectRef>
            <a:fontRef idx="minor">
              <a:schemeClr val="dk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b="1" kern="1200" dirty="0"/>
                <a:t>KARMA</a:t>
              </a:r>
            </a:p>
            <a:p>
              <a:pPr lvl="0" algn="ctr" defTabSz="800100">
                <a:lnSpc>
                  <a:spcPct val="90000"/>
                </a:lnSpc>
                <a:spcBef>
                  <a:spcPct val="0"/>
                </a:spcBef>
                <a:spcAft>
                  <a:spcPct val="35000"/>
                </a:spcAft>
              </a:pPr>
              <a:r>
                <a:rPr lang="en-US" sz="1800" b="0" kern="1200" dirty="0"/>
                <a:t>Enabling action </a:t>
              </a:r>
              <a:r>
                <a:rPr lang="en-US" sz="1800" b="0" u="sng" kern="1200" dirty="0"/>
                <a:t>without attachment</a:t>
              </a:r>
              <a:r>
                <a:rPr lang="en-US" sz="1800" b="0" kern="1200" dirty="0"/>
                <a:t> to outcomes</a:t>
              </a:r>
            </a:p>
          </p:txBody>
        </p:sp>
      </p:grpSp>
      <p:grpSp>
        <p:nvGrpSpPr>
          <p:cNvPr id="24" name="Group 23"/>
          <p:cNvGrpSpPr/>
          <p:nvPr/>
        </p:nvGrpSpPr>
        <p:grpSpPr>
          <a:xfrm>
            <a:off x="4209043" y="377134"/>
            <a:ext cx="3095337" cy="1394455"/>
            <a:chOff x="1791560" y="-208622"/>
            <a:chExt cx="2270893" cy="1716528"/>
          </a:xfrm>
          <a:solidFill>
            <a:schemeClr val="accent2">
              <a:lumMod val="20000"/>
              <a:lumOff val="80000"/>
            </a:schemeClr>
          </a:solidFill>
          <a:scene3d>
            <a:camera prst="orthographicFront">
              <a:rot lat="0" lon="0" rev="0"/>
            </a:camera>
            <a:lightRig rig="glow" dir="t">
              <a:rot lat="0" lon="0" rev="4800000"/>
            </a:lightRig>
          </a:scene3d>
        </p:grpSpPr>
        <p:sp>
          <p:nvSpPr>
            <p:cNvPr id="26" name="Rounded Rectangle 25"/>
            <p:cNvSpPr/>
            <p:nvPr/>
          </p:nvSpPr>
          <p:spPr>
            <a:xfrm>
              <a:off x="1791560" y="-208622"/>
              <a:ext cx="2270893" cy="1716528"/>
            </a:xfrm>
            <a:prstGeom prst="roundRect">
              <a:avLst/>
            </a:prstGeom>
            <a:grpFill/>
            <a:ln/>
          </p:spPr>
          <p:style>
            <a:lnRef idx="2">
              <a:schemeClr val="accent2"/>
            </a:lnRef>
            <a:fillRef idx="1">
              <a:schemeClr val="lt1"/>
            </a:fillRef>
            <a:effectRef idx="0">
              <a:schemeClr val="accent2"/>
            </a:effectRef>
            <a:fontRef idx="minor">
              <a:schemeClr val="dk1"/>
            </a:fontRef>
          </p:style>
        </p:sp>
        <p:sp>
          <p:nvSpPr>
            <p:cNvPr id="27" name="Rounded Rectangle 4"/>
            <p:cNvSpPr/>
            <p:nvPr/>
          </p:nvSpPr>
          <p:spPr>
            <a:xfrm>
              <a:off x="1875354" y="-124828"/>
              <a:ext cx="2103305" cy="1548940"/>
            </a:xfrm>
            <a:prstGeom prst="rect">
              <a:avLst/>
            </a:prstGeom>
            <a:grpFill/>
            <a:ln>
              <a:noFill/>
            </a:ln>
          </p:spPr>
          <p:style>
            <a:lnRef idx="2">
              <a:schemeClr val="accent2"/>
            </a:lnRef>
            <a:fillRef idx="1">
              <a:schemeClr val="lt1"/>
            </a:fillRef>
            <a:effectRef idx="0">
              <a:schemeClr val="accent2"/>
            </a:effectRef>
            <a:fontRef idx="minor">
              <a:schemeClr val="dk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b="1" kern="1200" dirty="0"/>
                <a:t>QUEST</a:t>
              </a:r>
            </a:p>
            <a:p>
              <a:pPr lvl="0" algn="ctr" defTabSz="800100">
                <a:lnSpc>
                  <a:spcPct val="90000"/>
                </a:lnSpc>
                <a:spcBef>
                  <a:spcPct val="0"/>
                </a:spcBef>
                <a:spcAft>
                  <a:spcPct val="35000"/>
                </a:spcAft>
              </a:pPr>
              <a:r>
                <a:rPr lang="en-US" sz="1800" kern="1200" dirty="0"/>
                <a:t>Dialoging to unearth the Student</a:t>
              </a:r>
              <a:r>
                <a:rPr lang="en-US" dirty="0"/>
                <a:t>’s</a:t>
              </a:r>
              <a:r>
                <a:rPr lang="en-US" sz="1800" kern="1200" dirty="0"/>
                <a:t> need and options before them</a:t>
              </a:r>
            </a:p>
          </p:txBody>
        </p:sp>
      </p:grpSp>
      <p:grpSp>
        <p:nvGrpSpPr>
          <p:cNvPr id="28" name="Group 27"/>
          <p:cNvGrpSpPr/>
          <p:nvPr/>
        </p:nvGrpSpPr>
        <p:grpSpPr>
          <a:xfrm>
            <a:off x="7627270" y="2270652"/>
            <a:ext cx="2001958" cy="2049185"/>
            <a:chOff x="0" y="1828802"/>
            <a:chExt cx="3218062" cy="2118306"/>
          </a:xfrm>
          <a:solidFill>
            <a:schemeClr val="accent2">
              <a:lumMod val="20000"/>
              <a:lumOff val="80000"/>
            </a:schemeClr>
          </a:solidFill>
          <a:scene3d>
            <a:camera prst="orthographicFront">
              <a:rot lat="0" lon="0" rev="0"/>
            </a:camera>
            <a:lightRig rig="glow" dir="t">
              <a:rot lat="0" lon="0" rev="4800000"/>
            </a:lightRig>
          </a:scene3d>
        </p:grpSpPr>
        <p:sp>
          <p:nvSpPr>
            <p:cNvPr id="29" name="Rounded Rectangle 28"/>
            <p:cNvSpPr/>
            <p:nvPr/>
          </p:nvSpPr>
          <p:spPr>
            <a:xfrm>
              <a:off x="0" y="1828802"/>
              <a:ext cx="3218062" cy="2118306"/>
            </a:xfrm>
            <a:prstGeom prst="roundRect">
              <a:avLst/>
            </a:prstGeom>
            <a:grpFill/>
            <a:ln/>
          </p:spPr>
          <p:style>
            <a:lnRef idx="2">
              <a:schemeClr val="accent2"/>
            </a:lnRef>
            <a:fillRef idx="1">
              <a:schemeClr val="lt1"/>
            </a:fillRef>
            <a:effectRef idx="0">
              <a:schemeClr val="accent2"/>
            </a:effectRef>
            <a:fontRef idx="minor">
              <a:schemeClr val="dk1"/>
            </a:fontRef>
          </p:style>
        </p:sp>
        <p:sp>
          <p:nvSpPr>
            <p:cNvPr id="30" name="Rounded Rectangle 4"/>
            <p:cNvSpPr/>
            <p:nvPr/>
          </p:nvSpPr>
          <p:spPr>
            <a:xfrm>
              <a:off x="201559" y="1986114"/>
              <a:ext cx="2843186" cy="1868169"/>
            </a:xfrm>
            <a:prstGeom prst="rect">
              <a:avLst/>
            </a:prstGeom>
            <a:grpFill/>
            <a:ln>
              <a:noFill/>
            </a:ln>
          </p:spPr>
          <p:style>
            <a:lnRef idx="2">
              <a:schemeClr val="accent2"/>
            </a:lnRef>
            <a:fillRef idx="1">
              <a:schemeClr val="lt1"/>
            </a:fillRef>
            <a:effectRef idx="0">
              <a:schemeClr val="accent2"/>
            </a:effectRef>
            <a:fontRef idx="minor">
              <a:schemeClr val="dk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b="1" kern="1200" dirty="0"/>
                <a:t>DHARMA</a:t>
              </a:r>
              <a:endParaRPr lang="en-US" sz="1800" kern="1200" dirty="0"/>
            </a:p>
            <a:p>
              <a:pPr lvl="0" algn="ctr" defTabSz="800100">
                <a:lnSpc>
                  <a:spcPct val="90000"/>
                </a:lnSpc>
                <a:spcBef>
                  <a:spcPct val="0"/>
                </a:spcBef>
                <a:spcAft>
                  <a:spcPct val="35000"/>
                </a:spcAft>
              </a:pPr>
              <a:r>
                <a:rPr lang="en-US" sz="1700" kern="1200" dirty="0"/>
                <a:t>Is this the RIGHT thing to do. </a:t>
              </a:r>
              <a:r>
                <a:rPr lang="en-US" sz="1700" dirty="0"/>
                <a:t>C</a:t>
              </a:r>
              <a:r>
                <a:rPr lang="en-US" sz="1700" kern="1200" dirty="0"/>
                <a:t>onsistent with </a:t>
              </a:r>
              <a:r>
                <a:rPr lang="en-US" sz="1700" dirty="0"/>
                <a:t>Student</a:t>
              </a:r>
              <a:r>
                <a:rPr lang="en-US" sz="1700" kern="1200" dirty="0"/>
                <a:t>’s  </a:t>
              </a:r>
              <a:r>
                <a:rPr lang="en-US" sz="1700" b="1" kern="1200" dirty="0"/>
                <a:t>duty</a:t>
              </a:r>
              <a:r>
                <a:rPr lang="en-US" sz="1700" kern="1200" dirty="0"/>
                <a:t> ? To themselves? To others?</a:t>
              </a:r>
            </a:p>
          </p:txBody>
        </p:sp>
      </p:grpSp>
      <p:grpSp>
        <p:nvGrpSpPr>
          <p:cNvPr id="31" name="Group 30"/>
          <p:cNvGrpSpPr/>
          <p:nvPr/>
        </p:nvGrpSpPr>
        <p:grpSpPr>
          <a:xfrm>
            <a:off x="4209043" y="4738513"/>
            <a:ext cx="3095337" cy="1407153"/>
            <a:chOff x="1898407" y="212982"/>
            <a:chExt cx="3906870" cy="2564826"/>
          </a:xfrm>
          <a:solidFill>
            <a:schemeClr val="accent2">
              <a:lumMod val="20000"/>
              <a:lumOff val="80000"/>
            </a:schemeClr>
          </a:solidFill>
          <a:scene3d>
            <a:camera prst="orthographicFront">
              <a:rot lat="0" lon="0" rev="0"/>
            </a:camera>
            <a:lightRig rig="glow" dir="t">
              <a:rot lat="0" lon="0" rev="4800000"/>
            </a:lightRig>
          </a:scene3d>
        </p:grpSpPr>
        <p:sp>
          <p:nvSpPr>
            <p:cNvPr id="32" name="Rounded Rectangle 31"/>
            <p:cNvSpPr/>
            <p:nvPr/>
          </p:nvSpPr>
          <p:spPr>
            <a:xfrm>
              <a:off x="1898407" y="212982"/>
              <a:ext cx="3906870" cy="2564826"/>
            </a:xfrm>
            <a:prstGeom prst="roundRect">
              <a:avLst/>
            </a:prstGeom>
            <a:grpFill/>
            <a:ln/>
          </p:spPr>
          <p:style>
            <a:lnRef idx="2">
              <a:schemeClr val="accent2"/>
            </a:lnRef>
            <a:fillRef idx="1">
              <a:schemeClr val="lt1"/>
            </a:fillRef>
            <a:effectRef idx="0">
              <a:schemeClr val="accent2"/>
            </a:effectRef>
            <a:fontRef idx="minor">
              <a:schemeClr val="dk1"/>
            </a:fontRef>
          </p:style>
        </p:sp>
        <p:sp>
          <p:nvSpPr>
            <p:cNvPr id="33" name="Rounded Rectangle 4"/>
            <p:cNvSpPr/>
            <p:nvPr/>
          </p:nvSpPr>
          <p:spPr>
            <a:xfrm>
              <a:off x="2023611" y="338186"/>
              <a:ext cx="3656462" cy="2314418"/>
            </a:xfrm>
            <a:prstGeom prst="rect">
              <a:avLst/>
            </a:prstGeom>
            <a:grpFill/>
            <a:ln>
              <a:noFill/>
            </a:ln>
          </p:spPr>
          <p:style>
            <a:lnRef idx="2">
              <a:schemeClr val="accent2"/>
            </a:lnRef>
            <a:fillRef idx="1">
              <a:schemeClr val="lt1"/>
            </a:fillRef>
            <a:effectRef idx="0">
              <a:schemeClr val="accent2"/>
            </a:effectRef>
            <a:fontRef idx="minor">
              <a:schemeClr val="dk1"/>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b="1" kern="1200" dirty="0"/>
                <a:t>KLESHAS</a:t>
              </a:r>
            </a:p>
            <a:p>
              <a:pPr lvl="0" algn="ctr" defTabSz="800100">
                <a:lnSpc>
                  <a:spcPct val="90000"/>
                </a:lnSpc>
                <a:spcBef>
                  <a:spcPct val="0"/>
                </a:spcBef>
                <a:spcAft>
                  <a:spcPct val="35000"/>
                </a:spcAft>
              </a:pPr>
              <a:r>
                <a:rPr lang="en-US" sz="1700" kern="1200" dirty="0"/>
                <a:t>Overcoming likely obstacles -</a:t>
              </a:r>
              <a:r>
                <a:rPr lang="en-US" sz="1700" b="1" kern="1200" dirty="0"/>
                <a:t>Ignorance, Ego, Attachment, Aversion, Fear, </a:t>
              </a:r>
              <a:r>
                <a:rPr lang="en-US" sz="1700" kern="1200" dirty="0"/>
                <a:t>others</a:t>
              </a:r>
            </a:p>
          </p:txBody>
        </p:sp>
      </p:grpSp>
      <p:grpSp>
        <p:nvGrpSpPr>
          <p:cNvPr id="34" name="Group 33"/>
          <p:cNvGrpSpPr/>
          <p:nvPr/>
        </p:nvGrpSpPr>
        <p:grpSpPr>
          <a:xfrm>
            <a:off x="4688699" y="2704373"/>
            <a:ext cx="2061200" cy="897072"/>
            <a:chOff x="209396" y="-77068"/>
            <a:chExt cx="4676488" cy="4289496"/>
          </a:xfrm>
          <a:solidFill>
            <a:schemeClr val="accent2"/>
          </a:solidFill>
          <a:effectLst/>
        </p:grpSpPr>
        <p:sp>
          <p:nvSpPr>
            <p:cNvPr id="35" name="Rounded Rectangle 34"/>
            <p:cNvSpPr/>
            <p:nvPr/>
          </p:nvSpPr>
          <p:spPr>
            <a:xfrm>
              <a:off x="209396" y="-77068"/>
              <a:ext cx="4676488" cy="4289496"/>
            </a:xfrm>
            <a:prstGeom prst="roundRect">
              <a:avLst/>
            </a:prstGeom>
            <a:solidFill>
              <a:schemeClr val="accent2"/>
            </a:solidFill>
            <a:ln/>
          </p:spPr>
          <p:style>
            <a:lnRef idx="2">
              <a:schemeClr val="accent2"/>
            </a:lnRef>
            <a:fillRef idx="1">
              <a:schemeClr val="lt1"/>
            </a:fillRef>
            <a:effectRef idx="0">
              <a:schemeClr val="accent2"/>
            </a:effectRef>
            <a:fontRef idx="minor">
              <a:schemeClr val="dk1"/>
            </a:fontRef>
          </p:style>
        </p:sp>
        <p:sp>
          <p:nvSpPr>
            <p:cNvPr id="36" name="Rounded Rectangle 4"/>
            <p:cNvSpPr/>
            <p:nvPr/>
          </p:nvSpPr>
          <p:spPr>
            <a:xfrm>
              <a:off x="209396" y="274554"/>
              <a:ext cx="4257696" cy="3870704"/>
            </a:xfrm>
            <a:prstGeom prst="rect">
              <a:avLst/>
            </a:prstGeom>
            <a:noFill/>
            <a:ln>
              <a:noFill/>
            </a:ln>
          </p:spPr>
          <p:style>
            <a:lnRef idx="2">
              <a:schemeClr val="accent2"/>
            </a:lnRef>
            <a:fillRef idx="1">
              <a:schemeClr val="lt1"/>
            </a:fillRef>
            <a:effectRef idx="0">
              <a:schemeClr val="accent2"/>
            </a:effectRef>
            <a:fontRef idx="minor">
              <a:schemeClr val="dk1"/>
            </a:fontRef>
          </p:style>
          <p:txBody>
            <a:bodyPr spcFirstLastPara="0" vert="horz" wrap="square" lIns="247650" tIns="247650" rIns="247650" bIns="247650" numCol="1" spcCol="1270" anchor="ctr" anchorCtr="0">
              <a:noAutofit/>
            </a:bodyPr>
            <a:lstStyle/>
            <a:p>
              <a:pPr lvl="0" algn="ctr" defTabSz="2889250">
                <a:lnSpc>
                  <a:spcPct val="90000"/>
                </a:lnSpc>
                <a:spcBef>
                  <a:spcPct val="0"/>
                </a:spcBef>
                <a:spcAft>
                  <a:spcPct val="35000"/>
                </a:spcAft>
              </a:pPr>
              <a:r>
                <a:rPr lang="en-US" b="1" kern="1200" dirty="0">
                  <a:solidFill>
                    <a:schemeClr val="bg1"/>
                  </a:solidFill>
                </a:rPr>
                <a:t>COACH’S</a:t>
              </a:r>
            </a:p>
            <a:p>
              <a:pPr lvl="0" algn="ctr" defTabSz="2889250">
                <a:lnSpc>
                  <a:spcPct val="90000"/>
                </a:lnSpc>
                <a:spcBef>
                  <a:spcPct val="0"/>
                </a:spcBef>
                <a:spcAft>
                  <a:spcPct val="35000"/>
                </a:spcAft>
              </a:pPr>
              <a:r>
                <a:rPr lang="en-US" b="1" dirty="0">
                  <a:solidFill>
                    <a:schemeClr val="bg1"/>
                  </a:solidFill>
                </a:rPr>
                <a:t>BEING</a:t>
              </a:r>
              <a:r>
                <a:rPr lang="en-US" b="1" kern="1200" dirty="0">
                  <a:solidFill>
                    <a:schemeClr val="bg1"/>
                  </a:solidFill>
                </a:rPr>
                <a:t> </a:t>
              </a:r>
              <a:endParaRPr lang="en-US" sz="2000" kern="1200" dirty="0">
                <a:solidFill>
                  <a:schemeClr val="bg1"/>
                </a:solidFill>
              </a:endParaRPr>
            </a:p>
          </p:txBody>
        </p:sp>
      </p:grpSp>
      <p:sp>
        <p:nvSpPr>
          <p:cNvPr id="44" name="Up Arrow 43"/>
          <p:cNvSpPr/>
          <p:nvPr/>
        </p:nvSpPr>
        <p:spPr>
          <a:xfrm>
            <a:off x="5502370" y="2080225"/>
            <a:ext cx="228600" cy="333799"/>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Up Arrow 44"/>
          <p:cNvSpPr/>
          <p:nvPr/>
        </p:nvSpPr>
        <p:spPr>
          <a:xfrm flipV="1">
            <a:off x="5513787" y="3881973"/>
            <a:ext cx="228600" cy="333799"/>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Up Arrow 45"/>
          <p:cNvSpPr/>
          <p:nvPr/>
        </p:nvSpPr>
        <p:spPr>
          <a:xfrm rot="5400000">
            <a:off x="7012656" y="3045237"/>
            <a:ext cx="228600" cy="333799"/>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Up Arrow 46"/>
          <p:cNvSpPr/>
          <p:nvPr/>
        </p:nvSpPr>
        <p:spPr>
          <a:xfrm rot="16200000" flipH="1">
            <a:off x="4094743" y="2986010"/>
            <a:ext cx="228600" cy="333799"/>
          </a:xfrm>
          <a:prstGeom prst="up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Audio 1">
            <a:hlinkClick r:id="" action="ppaction://media"/>
            <a:extLst>
              <a:ext uri="{FF2B5EF4-FFF2-40B4-BE49-F238E27FC236}">
                <a16:creationId xmlns:a16="http://schemas.microsoft.com/office/drawing/2014/main" id="{A7D63BD0-4C26-474A-A81E-C8D1956778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84072816"/>
      </p:ext>
    </p:extLst>
  </p:cSld>
  <p:clrMapOvr>
    <a:masterClrMapping/>
  </p:clrMapOvr>
  <mc:AlternateContent xmlns:mc="http://schemas.openxmlformats.org/markup-compatibility/2006">
    <mc:Choice xmlns:p14="http://schemas.microsoft.com/office/powerpoint/2010/main" Requires="p14">
      <p:transition spd="slow" p14:dur="2000" advTm="51926"/>
    </mc:Choice>
    <mc:Fallback>
      <p:transition spd="slow" advTm="51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01322-EF12-4819-B480-DBC16A91D123}"/>
              </a:ext>
            </a:extLst>
          </p:cNvPr>
          <p:cNvSpPr>
            <a:spLocks noGrp="1"/>
          </p:cNvSpPr>
          <p:nvPr>
            <p:ph type="title"/>
          </p:nvPr>
        </p:nvSpPr>
        <p:spPr>
          <a:xfrm>
            <a:off x="1097280" y="286603"/>
            <a:ext cx="10058400" cy="1450757"/>
          </a:xfrm>
        </p:spPr>
        <p:txBody>
          <a:bodyPr>
            <a:normAutofit/>
          </a:bodyPr>
          <a:lstStyle/>
          <a:p>
            <a:r>
              <a:rPr lang="en-GB" sz="3200" dirty="0"/>
              <a:t>Barriers                                             Recommendations for change </a:t>
            </a:r>
          </a:p>
        </p:txBody>
      </p:sp>
      <p:cxnSp>
        <p:nvCxnSpPr>
          <p:cNvPr id="19" name="Straight Connector 18">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607EAA-1A92-4BF7-80BE-931C665F5718}"/>
              </a:ext>
            </a:extLst>
          </p:cNvPr>
          <p:cNvSpPr>
            <a:spLocks noGrp="1"/>
          </p:cNvSpPr>
          <p:nvPr>
            <p:ph idx="1"/>
          </p:nvPr>
        </p:nvSpPr>
        <p:spPr>
          <a:xfrm>
            <a:off x="5565913" y="2108624"/>
            <a:ext cx="5589767" cy="3974121"/>
          </a:xfrm>
        </p:spPr>
        <p:txBody>
          <a:bodyPr>
            <a:normAutofit fontScale="77500" lnSpcReduction="20000"/>
          </a:bodyPr>
          <a:lstStyle/>
          <a:p>
            <a:pPr marL="0" indent="0">
              <a:lnSpc>
                <a:spcPct val="110000"/>
              </a:lnSpc>
              <a:buNone/>
            </a:pPr>
            <a:r>
              <a:rPr lang="en-GB" sz="1500" dirty="0">
                <a:solidFill>
                  <a:schemeClr val="tx1"/>
                </a:solidFill>
              </a:rPr>
              <a:t>Research into best practices for harnessing Web 2.0 technologies to support disadvantaged learners</a:t>
            </a:r>
          </a:p>
          <a:p>
            <a:pPr marL="0" indent="0">
              <a:lnSpc>
                <a:spcPct val="110000"/>
              </a:lnSpc>
              <a:buNone/>
            </a:pPr>
            <a:r>
              <a:rPr lang="en-GB" sz="1500" dirty="0">
                <a:solidFill>
                  <a:schemeClr val="tx1"/>
                </a:solidFill>
              </a:rPr>
              <a:t>Research benefits of coaching and mentoring across all sector e.g. yoga psychology based coaching to aid self-identity, self-awareness and self-concept</a:t>
            </a:r>
          </a:p>
          <a:p>
            <a:pPr marL="0" indent="0">
              <a:lnSpc>
                <a:spcPct val="110000"/>
              </a:lnSpc>
              <a:buNone/>
            </a:pPr>
            <a:r>
              <a:rPr lang="en-GB" sz="1500" dirty="0">
                <a:solidFill>
                  <a:schemeClr val="tx1"/>
                </a:solidFill>
              </a:rPr>
              <a:t>Get to know students = Trust  </a:t>
            </a:r>
          </a:p>
          <a:p>
            <a:pPr marL="0" indent="0">
              <a:lnSpc>
                <a:spcPct val="110000"/>
              </a:lnSpc>
              <a:buNone/>
            </a:pPr>
            <a:r>
              <a:rPr lang="en-GB" sz="1500" dirty="0">
                <a:solidFill>
                  <a:schemeClr val="tx1"/>
                </a:solidFill>
              </a:rPr>
              <a:t>Minimise administrative responsibilities = Time </a:t>
            </a:r>
          </a:p>
          <a:p>
            <a:pPr marL="0" indent="0">
              <a:lnSpc>
                <a:spcPct val="110000"/>
              </a:lnSpc>
              <a:buNone/>
            </a:pPr>
            <a:r>
              <a:rPr lang="en-GB" sz="1500" dirty="0">
                <a:solidFill>
                  <a:schemeClr val="tx1"/>
                </a:solidFill>
              </a:rPr>
              <a:t>Govt. provide vouchers for private tuition to disadvantaged parents at compulsory level</a:t>
            </a:r>
          </a:p>
          <a:p>
            <a:pPr marL="0" indent="0">
              <a:lnSpc>
                <a:spcPct val="110000"/>
              </a:lnSpc>
              <a:buNone/>
            </a:pPr>
            <a:r>
              <a:rPr lang="en-GB" sz="1500" dirty="0">
                <a:solidFill>
                  <a:schemeClr val="tx1"/>
                </a:solidFill>
              </a:rPr>
              <a:t>Rationalised suite of workforce qualifications , learning design and coherent learning pathways in response to changing needs</a:t>
            </a:r>
          </a:p>
          <a:p>
            <a:pPr marL="0" indent="0">
              <a:lnSpc>
                <a:spcPct val="110000"/>
              </a:lnSpc>
              <a:buNone/>
            </a:pPr>
            <a:r>
              <a:rPr lang="en-GB" sz="1500" dirty="0">
                <a:solidFill>
                  <a:schemeClr val="tx1"/>
                </a:solidFill>
              </a:rPr>
              <a:t>Govt. provide funding for most appropriate hardware and digital resources include Open Educational Resources  at post-compulsory level</a:t>
            </a:r>
          </a:p>
          <a:p>
            <a:pPr marL="0" indent="0">
              <a:lnSpc>
                <a:spcPct val="110000"/>
              </a:lnSpc>
              <a:buNone/>
            </a:pPr>
            <a:r>
              <a:rPr lang="en-GB" sz="1500" i="1" dirty="0">
                <a:solidFill>
                  <a:schemeClr val="tx1"/>
                </a:solidFill>
              </a:rPr>
              <a:t>All the above to take full advantage of Towards 2030 recommendations and Digital 2030  (CPD)</a:t>
            </a:r>
          </a:p>
          <a:p>
            <a:pPr>
              <a:lnSpc>
                <a:spcPct val="110000"/>
              </a:lnSpc>
            </a:pPr>
            <a:endParaRPr lang="en-GB" sz="1500" dirty="0"/>
          </a:p>
          <a:p>
            <a:pPr>
              <a:lnSpc>
                <a:spcPct val="110000"/>
              </a:lnSpc>
            </a:pPr>
            <a:endParaRPr lang="en-GB" sz="1500" dirty="0"/>
          </a:p>
        </p:txBody>
      </p:sp>
      <p:sp>
        <p:nvSpPr>
          <p:cNvPr id="25" name="Rectangle 20">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 name="Straight Connector 7">
            <a:extLst>
              <a:ext uri="{FF2B5EF4-FFF2-40B4-BE49-F238E27FC236}">
                <a16:creationId xmlns:a16="http://schemas.microsoft.com/office/drawing/2014/main" id="{976397A3-2DE0-4B97-9246-FB5B38A9D508}"/>
              </a:ext>
            </a:extLst>
          </p:cNvPr>
          <p:cNvCxnSpPr>
            <a:cxnSpLocks/>
          </p:cNvCxnSpPr>
          <p:nvPr/>
        </p:nvCxnSpPr>
        <p:spPr>
          <a:xfrm>
            <a:off x="5102087" y="286603"/>
            <a:ext cx="0" cy="579614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9E5E9FA-99B4-4E0E-ADE1-FBE815F5B943}"/>
              </a:ext>
            </a:extLst>
          </p:cNvPr>
          <p:cNvSpPr txBox="1"/>
          <p:nvPr/>
        </p:nvSpPr>
        <p:spPr>
          <a:xfrm>
            <a:off x="1097280" y="2108624"/>
            <a:ext cx="3620486" cy="4431983"/>
          </a:xfrm>
          <a:prstGeom prst="rect">
            <a:avLst/>
          </a:prstGeom>
          <a:noFill/>
        </p:spPr>
        <p:txBody>
          <a:bodyPr wrap="square" rtlCol="0">
            <a:spAutoFit/>
          </a:bodyPr>
          <a:lstStyle/>
          <a:p>
            <a:r>
              <a:rPr lang="en-GB" sz="1400" dirty="0"/>
              <a:t>Access                       Retention of students </a:t>
            </a:r>
          </a:p>
          <a:p>
            <a:endParaRPr lang="en-GB" sz="1400" dirty="0"/>
          </a:p>
          <a:p>
            <a:r>
              <a:rPr lang="en-GB" sz="1400" dirty="0"/>
              <a:t>Digital and online access for disadvantaged learners</a:t>
            </a:r>
          </a:p>
          <a:p>
            <a:endParaRPr lang="en-GB" sz="1400" dirty="0"/>
          </a:p>
          <a:p>
            <a:r>
              <a:rPr lang="en-GB" sz="1400" dirty="0"/>
              <a:t>Connectivity and capacity issues for some students</a:t>
            </a:r>
          </a:p>
          <a:p>
            <a:endParaRPr lang="en-GB" sz="1400" dirty="0"/>
          </a:p>
          <a:p>
            <a:r>
              <a:rPr lang="en-GB" sz="1400" dirty="0"/>
              <a:t>Independent learning skills and self-motivation </a:t>
            </a:r>
          </a:p>
          <a:p>
            <a:endParaRPr lang="en-GB" dirty="0"/>
          </a:p>
          <a:p>
            <a:r>
              <a:rPr lang="en-GB" sz="1400" dirty="0"/>
              <a:t>Lack of opportunities post qualification –Catch 22!</a:t>
            </a:r>
          </a:p>
          <a:p>
            <a:endParaRPr lang="en-GB" sz="1400" dirty="0"/>
          </a:p>
          <a:p>
            <a:r>
              <a:rPr lang="en-GB" sz="1400" dirty="0"/>
              <a:t>Funding?</a:t>
            </a:r>
          </a:p>
          <a:p>
            <a:endParaRPr lang="en-GB" sz="1400" dirty="0"/>
          </a:p>
          <a:p>
            <a:r>
              <a:rPr lang="en-GB" dirty="0"/>
              <a:t> </a:t>
            </a:r>
          </a:p>
          <a:p>
            <a:endParaRPr lang="en-GB" dirty="0"/>
          </a:p>
          <a:p>
            <a:endParaRPr lang="en-GB" dirty="0"/>
          </a:p>
        </p:txBody>
      </p:sp>
      <p:pic>
        <p:nvPicPr>
          <p:cNvPr id="12" name="Picture 11" descr="A picture containing drawing&#10;&#10;Description automatically generated">
            <a:extLst>
              <a:ext uri="{FF2B5EF4-FFF2-40B4-BE49-F238E27FC236}">
                <a16:creationId xmlns:a16="http://schemas.microsoft.com/office/drawing/2014/main" id="{7ABE77DD-A2B7-4725-A0D5-33415B3E5590}"/>
              </a:ext>
            </a:extLst>
          </p:cNvPr>
          <p:cNvPicPr>
            <a:picLocks noChangeAspect="1"/>
          </p:cNvPicPr>
          <p:nvPr/>
        </p:nvPicPr>
        <p:blipFill rotWithShape="1">
          <a:blip r:embed="rId5">
            <a:extLst>
              <a:ext uri="{28A0092B-C50C-407E-A947-70E740481C1C}">
                <a14:useLocalDpi xmlns:a14="http://schemas.microsoft.com/office/drawing/2010/main" val="0"/>
              </a:ext>
            </a:extLst>
          </a:blip>
          <a:srcRect l="20642" t="9195" r="7240" b="33377"/>
          <a:stretch/>
        </p:blipFill>
        <p:spPr>
          <a:xfrm>
            <a:off x="1864150" y="2023963"/>
            <a:ext cx="586589" cy="494970"/>
          </a:xfrm>
          <a:prstGeom prst="rect">
            <a:avLst/>
          </a:prstGeom>
        </p:spPr>
      </p:pic>
      <p:pic>
        <p:nvPicPr>
          <p:cNvPr id="14" name="Picture 13" descr="A picture containing object, clock, sitting, red&#10;&#10;Description automatically generated">
            <a:extLst>
              <a:ext uri="{FF2B5EF4-FFF2-40B4-BE49-F238E27FC236}">
                <a16:creationId xmlns:a16="http://schemas.microsoft.com/office/drawing/2014/main" id="{5E3E7FC8-B2F4-4A26-B3E9-B6F09B5474FE}"/>
              </a:ext>
            </a:extLst>
          </p:cNvPr>
          <p:cNvPicPr>
            <a:picLocks noChangeAspect="1"/>
          </p:cNvPicPr>
          <p:nvPr/>
        </p:nvPicPr>
        <p:blipFill rotWithShape="1">
          <a:blip r:embed="rId6">
            <a:extLst>
              <a:ext uri="{28A0092B-C50C-407E-A947-70E740481C1C}">
                <a14:useLocalDpi xmlns:a14="http://schemas.microsoft.com/office/drawing/2010/main" val="0"/>
              </a:ext>
            </a:extLst>
          </a:blip>
          <a:srcRect t="1" r="20157" b="186"/>
          <a:stretch/>
        </p:blipFill>
        <p:spPr>
          <a:xfrm>
            <a:off x="4227928" y="2055415"/>
            <a:ext cx="791868" cy="494970"/>
          </a:xfrm>
          <a:prstGeom prst="rect">
            <a:avLst/>
          </a:prstGeom>
        </p:spPr>
      </p:pic>
      <p:pic>
        <p:nvPicPr>
          <p:cNvPr id="20" name="Audio 19">
            <a:hlinkClick r:id="" action="ppaction://media"/>
            <a:extLst>
              <a:ext uri="{FF2B5EF4-FFF2-40B4-BE49-F238E27FC236}">
                <a16:creationId xmlns:a16="http://schemas.microsoft.com/office/drawing/2014/main" id="{96EC5218-B5C0-4107-8B09-3E93F3E969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35383860"/>
      </p:ext>
    </p:extLst>
  </p:cSld>
  <p:clrMapOvr>
    <a:masterClrMapping/>
  </p:clrMapOvr>
  <mc:AlternateContent xmlns:mc="http://schemas.openxmlformats.org/markup-compatibility/2006">
    <mc:Choice xmlns:p14="http://schemas.microsoft.com/office/powerpoint/2010/main" Requires="p14">
      <p:transition spd="slow" p14:dur="2000" advTm="155722"/>
    </mc:Choice>
    <mc:Fallback>
      <p:transition spd="slow" advTm="1557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Content Placeholder 4" descr="A picture containing blackboard, circuit&#10;&#10;Description automatically generated">
            <a:extLst>
              <a:ext uri="{FF2B5EF4-FFF2-40B4-BE49-F238E27FC236}">
                <a16:creationId xmlns:a16="http://schemas.microsoft.com/office/drawing/2014/main" id="{3316B1C9-5C41-4DC4-8B82-38E191EF32F9}"/>
              </a:ext>
            </a:extLst>
          </p:cNvPr>
          <p:cNvPicPr>
            <a:picLocks noGrp="1" noChangeAspect="1"/>
          </p:cNvPicPr>
          <p:nvPr>
            <p:ph idx="1"/>
          </p:nvPr>
        </p:nvPicPr>
        <p:blipFill rotWithShape="1">
          <a:blip r:embed="rId5">
            <a:extLst>
              <a:ext uri="{28A0092B-C50C-407E-A947-70E740481C1C}">
                <a14:useLocalDpi xmlns:a14="http://schemas.microsoft.com/office/drawing/2010/main" val="0"/>
              </a:ext>
            </a:extLst>
          </a:blip>
          <a:srcRect r="11111"/>
          <a:stretch/>
        </p:blipFill>
        <p:spPr>
          <a:xfrm>
            <a:off x="20" y="10"/>
            <a:ext cx="12191980" cy="6857990"/>
          </a:xfrm>
          <a:prstGeom prst="rect">
            <a:avLst/>
          </a:prstGeom>
        </p:spPr>
      </p:pic>
      <p:sp>
        <p:nvSpPr>
          <p:cNvPr id="6" name="TextBox 5">
            <a:extLst>
              <a:ext uri="{FF2B5EF4-FFF2-40B4-BE49-F238E27FC236}">
                <a16:creationId xmlns:a16="http://schemas.microsoft.com/office/drawing/2014/main" id="{B3887554-F2D5-4059-8D05-E8D55C1DDE02}"/>
              </a:ext>
            </a:extLst>
          </p:cNvPr>
          <p:cNvSpPr txBox="1"/>
          <p:nvPr/>
        </p:nvSpPr>
        <p:spPr>
          <a:xfrm>
            <a:off x="6316394" y="1389667"/>
            <a:ext cx="5416061" cy="1077218"/>
          </a:xfrm>
          <a:prstGeom prst="rect">
            <a:avLst/>
          </a:prstGeom>
          <a:noFill/>
        </p:spPr>
        <p:txBody>
          <a:bodyPr wrap="square" rtlCol="0">
            <a:spAutoFit/>
          </a:bodyPr>
          <a:lstStyle/>
          <a:p>
            <a:r>
              <a:rPr lang="en-GB" sz="3200" dirty="0">
                <a:solidFill>
                  <a:schemeClr val="bg1"/>
                </a:solidFill>
              </a:rPr>
              <a:t>Is education the only leveller?</a:t>
            </a:r>
          </a:p>
        </p:txBody>
      </p:sp>
      <p:pic>
        <p:nvPicPr>
          <p:cNvPr id="2" name="Audio 1">
            <a:hlinkClick r:id="" action="ppaction://media"/>
            <a:extLst>
              <a:ext uri="{FF2B5EF4-FFF2-40B4-BE49-F238E27FC236}">
                <a16:creationId xmlns:a16="http://schemas.microsoft.com/office/drawing/2014/main" id="{5FF1FDBA-A5F9-443E-9037-9822179478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6986957"/>
      </p:ext>
    </p:extLst>
  </p:cSld>
  <p:clrMapOvr>
    <a:masterClrMapping/>
  </p:clrMapOvr>
  <mc:AlternateContent xmlns:mc="http://schemas.openxmlformats.org/markup-compatibility/2006">
    <mc:Choice xmlns:p14="http://schemas.microsoft.com/office/powerpoint/2010/main" Requires="p14">
      <p:transition spd="slow" p14:dur="2000" advTm="16892"/>
    </mc:Choice>
    <mc:Fallback>
      <p:transition spd="slow" advTm="16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1451C2-C33A-472D-9053-78EAA7C7F56D}"/>
              </a:ext>
            </a:extLst>
          </p:cNvPr>
          <p:cNvSpPr>
            <a:spLocks noGrp="1"/>
          </p:cNvSpPr>
          <p:nvPr>
            <p:ph type="title"/>
          </p:nvPr>
        </p:nvSpPr>
        <p:spPr>
          <a:xfrm>
            <a:off x="642257" y="634946"/>
            <a:ext cx="6432434" cy="1450757"/>
          </a:xfrm>
        </p:spPr>
        <p:txBody>
          <a:bodyPr>
            <a:normAutofit/>
          </a:bodyPr>
          <a:lstStyle/>
          <a:p>
            <a:r>
              <a:rPr lang="en-GB" dirty="0"/>
              <a:t>The importance of Cultural Capital </a:t>
            </a:r>
          </a:p>
        </p:txBody>
      </p:sp>
      <p:cxnSp>
        <p:nvCxnSpPr>
          <p:cNvPr id="21" name="Straight Connector 20">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4CC66E7-D795-4751-871F-D940EE89E089}"/>
              </a:ext>
            </a:extLst>
          </p:cNvPr>
          <p:cNvSpPr>
            <a:spLocks noGrp="1"/>
          </p:cNvSpPr>
          <p:nvPr>
            <p:ph idx="1"/>
          </p:nvPr>
        </p:nvSpPr>
        <p:spPr>
          <a:xfrm>
            <a:off x="578846" y="4590579"/>
            <a:ext cx="6432434" cy="3461658"/>
          </a:xfrm>
        </p:spPr>
        <p:txBody>
          <a:bodyPr>
            <a:normAutofit/>
          </a:bodyPr>
          <a:lstStyle/>
          <a:p>
            <a:pPr marL="0" indent="0">
              <a:buNone/>
            </a:pPr>
            <a:r>
              <a:rPr lang="en-GB" sz="1800" dirty="0">
                <a:solidFill>
                  <a:schemeClr val="tx1"/>
                </a:solidFill>
              </a:rPr>
              <a:t>An experiment in India shows that providing cues to one’s place in the caste order influences the ability of low caste boys to learn and the willingness of high caste boys to expend effort</a:t>
            </a:r>
          </a:p>
          <a:p>
            <a:r>
              <a:rPr lang="en-GB" sz="1400" dirty="0">
                <a:solidFill>
                  <a:schemeClr val="tx1"/>
                </a:solidFill>
              </a:rPr>
              <a:t>                                                                                                 	  (World Bank, 2018, p.28)</a:t>
            </a:r>
          </a:p>
          <a:p>
            <a:endParaRPr lang="en-GB" dirty="0"/>
          </a:p>
        </p:txBody>
      </p:sp>
      <p:pic>
        <p:nvPicPr>
          <p:cNvPr id="8" name="Picture 7" descr="A picture containing person, man, mouth, eating&#10;&#10;Description automatically generated">
            <a:extLst>
              <a:ext uri="{FF2B5EF4-FFF2-40B4-BE49-F238E27FC236}">
                <a16:creationId xmlns:a16="http://schemas.microsoft.com/office/drawing/2014/main" id="{22073FA5-D8BF-4A68-9CA0-A752946B93F1}"/>
              </a:ext>
            </a:extLst>
          </p:cNvPr>
          <p:cNvPicPr>
            <a:picLocks noChangeAspect="1"/>
          </p:cNvPicPr>
          <p:nvPr/>
        </p:nvPicPr>
        <p:blipFill rotWithShape="1">
          <a:blip r:embed="rId5">
            <a:extLst>
              <a:ext uri="{28A0092B-C50C-407E-A947-70E740481C1C}">
                <a14:useLocalDpi xmlns:a14="http://schemas.microsoft.com/office/drawing/2010/main" val="0"/>
              </a:ext>
            </a:extLst>
          </a:blip>
          <a:srcRect t="24616" r="-3" b="9988"/>
          <a:stretch/>
        </p:blipFill>
        <p:spPr>
          <a:xfrm>
            <a:off x="7556687" y="634947"/>
            <a:ext cx="4001315" cy="2616618"/>
          </a:xfrm>
          <a:prstGeom prst="rect">
            <a:avLst/>
          </a:prstGeom>
        </p:spPr>
      </p:pic>
      <p:pic>
        <p:nvPicPr>
          <p:cNvPr id="5" name="Picture 4" descr="A person holding a sign&#10;&#10;Description automatically generated">
            <a:extLst>
              <a:ext uri="{FF2B5EF4-FFF2-40B4-BE49-F238E27FC236}">
                <a16:creationId xmlns:a16="http://schemas.microsoft.com/office/drawing/2014/main" id="{1B8EC392-C1AB-4EF1-A041-391D49BDE96C}"/>
              </a:ext>
            </a:extLst>
          </p:cNvPr>
          <p:cNvPicPr>
            <a:picLocks noChangeAspect="1"/>
          </p:cNvPicPr>
          <p:nvPr/>
        </p:nvPicPr>
        <p:blipFill rotWithShape="1">
          <a:blip r:embed="rId6">
            <a:extLst>
              <a:ext uri="{28A0092B-C50C-407E-A947-70E740481C1C}">
                <a14:useLocalDpi xmlns:a14="http://schemas.microsoft.com/office/drawing/2010/main" val="0"/>
              </a:ext>
            </a:extLst>
          </a:blip>
          <a:srcRect r="-3" b="11925"/>
          <a:stretch/>
        </p:blipFill>
        <p:spPr>
          <a:xfrm>
            <a:off x="7556686" y="3337869"/>
            <a:ext cx="4001315" cy="2616618"/>
          </a:xfrm>
          <a:prstGeom prst="rect">
            <a:avLst/>
          </a:prstGeom>
        </p:spPr>
      </p:pic>
      <p:sp>
        <p:nvSpPr>
          <p:cNvPr id="23" name="Rectangle 22">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A3473416-27B3-49A4-9599-E56B1D2E35D5}"/>
              </a:ext>
            </a:extLst>
          </p:cNvPr>
          <p:cNvSpPr txBox="1"/>
          <p:nvPr/>
        </p:nvSpPr>
        <p:spPr>
          <a:xfrm>
            <a:off x="490254" y="2392902"/>
            <a:ext cx="6432433" cy="2116285"/>
          </a:xfrm>
          <a:prstGeom prst="rect">
            <a:avLst/>
          </a:prstGeom>
          <a:noFill/>
        </p:spPr>
        <p:txBody>
          <a:bodyPr wrap="square" rtlCol="0">
            <a:spAutoFit/>
          </a:bodyPr>
          <a:lstStyle/>
          <a:p>
            <a:pPr>
              <a:lnSpc>
                <a:spcPct val="150000"/>
              </a:lnSpc>
              <a:spcAft>
                <a:spcPts val="600"/>
              </a:spcAft>
            </a:pPr>
            <a:r>
              <a:rPr lang="en-GB" dirty="0"/>
              <a:t>Bourdieu argued that although education was supposed to serve as a vehicle for social mobility where students could work to their natural aptitude, the education system reproduced existing social class culture </a:t>
            </a:r>
          </a:p>
          <a:p>
            <a:pPr>
              <a:lnSpc>
                <a:spcPct val="150000"/>
              </a:lnSpc>
              <a:spcAft>
                <a:spcPts val="600"/>
              </a:spcAft>
            </a:pPr>
            <a:r>
              <a:rPr lang="en-GB" sz="1400" dirty="0"/>
              <a:t>				(Connolly &amp; Healy, 2006 )</a:t>
            </a:r>
          </a:p>
        </p:txBody>
      </p:sp>
      <p:pic>
        <p:nvPicPr>
          <p:cNvPr id="4" name="Audio 3">
            <a:hlinkClick r:id="" action="ppaction://media"/>
            <a:extLst>
              <a:ext uri="{FF2B5EF4-FFF2-40B4-BE49-F238E27FC236}">
                <a16:creationId xmlns:a16="http://schemas.microsoft.com/office/drawing/2014/main" id="{B2E67A88-0258-45EC-B1C3-041B91B4539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5895660"/>
      </p:ext>
    </p:extLst>
  </p:cSld>
  <p:clrMapOvr>
    <a:masterClrMapping/>
  </p:clrMapOvr>
  <mc:AlternateContent xmlns:mc="http://schemas.openxmlformats.org/markup-compatibility/2006">
    <mc:Choice xmlns:p14="http://schemas.microsoft.com/office/powerpoint/2010/main" Requires="p14">
      <p:transition spd="slow" p14:dur="2000" advTm="67802"/>
    </mc:Choice>
    <mc:Fallback>
      <p:transition spd="slow" advTm="67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0" name="Straight Connector 49">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52" name="Rectangle 51">
            <a:extLst>
              <a:ext uri="{FF2B5EF4-FFF2-40B4-BE49-F238E27FC236}">
                <a16:creationId xmlns:a16="http://schemas.microsoft.com/office/drawing/2014/main" id="{548B4202-DCD5-4F8C-B481-743A989A9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B4A17-6F7A-424B-B476-F146E3E498D1}"/>
              </a:ext>
            </a:extLst>
          </p:cNvPr>
          <p:cNvSpPr>
            <a:spLocks noGrp="1"/>
          </p:cNvSpPr>
          <p:nvPr>
            <p:ph type="title"/>
          </p:nvPr>
        </p:nvSpPr>
        <p:spPr>
          <a:xfrm>
            <a:off x="633999" y="4550230"/>
            <a:ext cx="10909073" cy="957902"/>
          </a:xfrm>
        </p:spPr>
        <p:txBody>
          <a:bodyPr vert="horz" lIns="91440" tIns="45720" rIns="91440" bIns="45720" rtlCol="0" anchor="b">
            <a:normAutofit fontScale="90000"/>
          </a:bodyPr>
          <a:lstStyle/>
          <a:p>
            <a:r>
              <a:rPr lang="en-US" sz="3800" dirty="0">
                <a:solidFill>
                  <a:schemeClr val="tx1">
                    <a:lumMod val="85000"/>
                    <a:lumOff val="15000"/>
                  </a:schemeClr>
                </a:solidFill>
              </a:rPr>
              <a:t>The role of personal agency, entrepreneurial spirit or marriage</a:t>
            </a:r>
          </a:p>
        </p:txBody>
      </p:sp>
      <p:pic>
        <p:nvPicPr>
          <p:cNvPr id="5" name="Content Placeholder 4" descr="A person wearing a suit and tie&#10;&#10;Description automatically generated">
            <a:extLst>
              <a:ext uri="{FF2B5EF4-FFF2-40B4-BE49-F238E27FC236}">
                <a16:creationId xmlns:a16="http://schemas.microsoft.com/office/drawing/2014/main" id="{82BAFDCB-9F2A-4667-8A24-5EF37AA0AEF0}"/>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850756" y="640080"/>
            <a:ext cx="2882188" cy="3602736"/>
          </a:xfrm>
          <a:prstGeom prst="rect">
            <a:avLst/>
          </a:prstGeom>
        </p:spPr>
      </p:pic>
      <p:cxnSp>
        <p:nvCxnSpPr>
          <p:cNvPr id="54" name="Straight Connector 53">
            <a:extLst>
              <a:ext uri="{FF2B5EF4-FFF2-40B4-BE49-F238E27FC236}">
                <a16:creationId xmlns:a16="http://schemas.microsoft.com/office/drawing/2014/main" id="{4FA8A11A-E0A0-4672-A17E-32CC5B422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90558" y="1298448"/>
            <a:ext cx="0" cy="22860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 person standing next to a truck&#10;&#10;Description automatically generated">
            <a:extLst>
              <a:ext uri="{FF2B5EF4-FFF2-40B4-BE49-F238E27FC236}">
                <a16:creationId xmlns:a16="http://schemas.microsoft.com/office/drawing/2014/main" id="{CA8F1CD7-AEEA-455F-92C2-2747EE4CE81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32874" y="1339947"/>
            <a:ext cx="3312785" cy="2203002"/>
          </a:xfrm>
          <a:prstGeom prst="rect">
            <a:avLst/>
          </a:prstGeom>
        </p:spPr>
      </p:pic>
      <p:cxnSp>
        <p:nvCxnSpPr>
          <p:cNvPr id="56" name="Straight Connector 55">
            <a:extLst>
              <a:ext uri="{FF2B5EF4-FFF2-40B4-BE49-F238E27FC236}">
                <a16:creationId xmlns:a16="http://schemas.microsoft.com/office/drawing/2014/main" id="{292D7FC5-B427-4FF7-8FC7-9DA3C276DA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87975" y="1298448"/>
            <a:ext cx="0" cy="22860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9" name="Picture 8" descr="A person and person posing for a photo&#10;&#10;Description automatically generated">
            <a:extLst>
              <a:ext uri="{FF2B5EF4-FFF2-40B4-BE49-F238E27FC236}">
                <a16:creationId xmlns:a16="http://schemas.microsoft.com/office/drawing/2014/main" id="{C8EAF429-2F7E-4011-8DFD-28D09212D50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30289" y="1200753"/>
            <a:ext cx="3312784" cy="2481390"/>
          </a:xfrm>
          <a:prstGeom prst="rect">
            <a:avLst/>
          </a:prstGeom>
        </p:spPr>
      </p:pic>
      <p:cxnSp>
        <p:nvCxnSpPr>
          <p:cNvPr id="58" name="Straight Connector 57">
            <a:extLst>
              <a:ext uri="{FF2B5EF4-FFF2-40B4-BE49-F238E27FC236}">
                <a16:creationId xmlns:a16="http://schemas.microsoft.com/office/drawing/2014/main" id="{F7F57F6B-E621-4E40-A34D-2FE12902AA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45296"/>
            <a:ext cx="10515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0" name="Rectangle 59">
            <a:extLst>
              <a:ext uri="{FF2B5EF4-FFF2-40B4-BE49-F238E27FC236}">
                <a16:creationId xmlns:a16="http://schemas.microsoft.com/office/drawing/2014/main" id="{8EE702CF-91CE-4661-ACBF-3C8160D1B4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Audio 2">
            <a:hlinkClick r:id="" action="ppaction://media"/>
            <a:extLst>
              <a:ext uri="{FF2B5EF4-FFF2-40B4-BE49-F238E27FC236}">
                <a16:creationId xmlns:a16="http://schemas.microsoft.com/office/drawing/2014/main" id="{81DE2024-8E8C-4242-8E8A-4EA6FD4FD65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93787833"/>
      </p:ext>
    </p:extLst>
  </p:cSld>
  <p:clrMapOvr>
    <a:masterClrMapping/>
  </p:clrMapOvr>
  <mc:AlternateContent xmlns:mc="http://schemas.openxmlformats.org/markup-compatibility/2006">
    <mc:Choice xmlns:p14="http://schemas.microsoft.com/office/powerpoint/2010/main" Requires="p14">
      <p:transition spd="slow" p14:dur="2000" advTm="73009"/>
    </mc:Choice>
    <mc:Fallback>
      <p:transition spd="slow" advTm="730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653CB-0F68-43DD-84D4-83DF263DE41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C4FBE3C-9E0C-435C-9A62-506A6CFC45B7}"/>
              </a:ext>
            </a:extLst>
          </p:cNvPr>
          <p:cNvSpPr>
            <a:spLocks noGrp="1"/>
          </p:cNvSpPr>
          <p:nvPr>
            <p:ph idx="1"/>
          </p:nvPr>
        </p:nvSpPr>
        <p:spPr>
          <a:xfrm>
            <a:off x="1097280" y="2068443"/>
            <a:ext cx="10763415" cy="4133573"/>
          </a:xfrm>
        </p:spPr>
        <p:txBody>
          <a:bodyPr>
            <a:normAutofit fontScale="25000" lnSpcReduction="20000"/>
          </a:bodyPr>
          <a:lstStyle/>
          <a:p>
            <a:pPr marL="0" indent="0">
              <a:buNone/>
            </a:pPr>
            <a:r>
              <a:rPr lang="en-GB" sz="3400" dirty="0">
                <a:solidFill>
                  <a:schemeClr val="tx1"/>
                </a:solidFill>
              </a:rPr>
              <a:t>  </a:t>
            </a:r>
            <a:r>
              <a:rPr lang="en-GB" sz="4800" dirty="0"/>
              <a:t>Adams, R. (2020)  ‘Record number of State School Pupils offered Oxford Places’, </a:t>
            </a:r>
            <a:r>
              <a:rPr lang="en-GB" sz="4800" i="1" dirty="0"/>
              <a:t>The Guardian, 16th January.  </a:t>
            </a:r>
            <a:r>
              <a:rPr lang="en-GB" sz="4800" dirty="0"/>
              <a:t>Available at: </a:t>
            </a:r>
            <a:r>
              <a:rPr lang="en-GB" sz="4800" u="sng" dirty="0">
                <a:hlinkClick r:id="rId3"/>
              </a:rPr>
              <a:t>https://www.theguardian.com/education/2020/jan/16/record-numbers-of-state-school-pupils-given-oxford-places</a:t>
            </a:r>
            <a:r>
              <a:rPr lang="en-GB" sz="4800" u="sng" dirty="0"/>
              <a:t> </a:t>
            </a:r>
            <a:r>
              <a:rPr lang="en-GB" sz="4800" dirty="0"/>
              <a:t>(Accessed: 10 May 2020).</a:t>
            </a:r>
          </a:p>
          <a:p>
            <a:pPr marL="0" indent="0">
              <a:buNone/>
            </a:pPr>
            <a:r>
              <a:rPr lang="en-GB" sz="4800" dirty="0"/>
              <a:t>Connolly, P. and Healy, J. (2006) ‘Symbol violence, locality and social class: the educational career and aspirations of 10-11 year old boys in Belfast’, pp.  15-33. Available at:  </a:t>
            </a:r>
            <a:r>
              <a:rPr lang="en-GB" sz="4800" dirty="0">
                <a:hlinkClick r:id="rId4"/>
              </a:rPr>
              <a:t>https://doi.org/10.1080/14681360400200187</a:t>
            </a:r>
            <a:r>
              <a:rPr lang="en-GB" sz="4800" dirty="0"/>
              <a:t>  (Accessed: 4 May 2020). </a:t>
            </a:r>
          </a:p>
          <a:p>
            <a:pPr marL="0" indent="0">
              <a:buNone/>
            </a:pPr>
            <a:r>
              <a:rPr lang="en-GB" sz="4800" dirty="0"/>
              <a:t>Cultural Learning Alliance  (2020) </a:t>
            </a:r>
            <a:r>
              <a:rPr lang="en-GB" sz="4800" i="1" dirty="0"/>
              <a:t>What is cultural capital? </a:t>
            </a:r>
            <a:r>
              <a:rPr lang="en-GB" sz="4800" dirty="0"/>
              <a:t>Available at:  </a:t>
            </a:r>
            <a:r>
              <a:rPr lang="en-GB" sz="4800" u="sng" dirty="0">
                <a:hlinkClick r:id="rId5"/>
              </a:rPr>
              <a:t>https://culturallearningalliance.org.uk/what-is-cultural-capital</a:t>
            </a:r>
            <a:r>
              <a:rPr lang="en-GB" sz="4800" dirty="0">
                <a:hlinkClick r:id="rId5"/>
              </a:rPr>
              <a:t>/</a:t>
            </a:r>
            <a:r>
              <a:rPr lang="en-GB" sz="4800" dirty="0"/>
              <a:t>  (Accessed: 15 April 2020).</a:t>
            </a:r>
          </a:p>
          <a:p>
            <a:pPr marL="0" indent="0">
              <a:buNone/>
            </a:pPr>
            <a:r>
              <a:rPr lang="en-GB" sz="4800" dirty="0"/>
              <a:t>Encyclopaedia </a:t>
            </a:r>
            <a:r>
              <a:rPr lang="en-GB" sz="4800" dirty="0" err="1"/>
              <a:t>Brittanica</a:t>
            </a:r>
            <a:r>
              <a:rPr lang="en-GB" sz="4800" dirty="0"/>
              <a:t> (2020)  </a:t>
            </a:r>
            <a:r>
              <a:rPr lang="en-GB" sz="4800" i="1" dirty="0"/>
              <a:t>What is Social Mobility</a:t>
            </a:r>
            <a:r>
              <a:rPr lang="en-GB" sz="4800" dirty="0"/>
              <a:t>? Available at: </a:t>
            </a:r>
            <a:r>
              <a:rPr lang="en-GB" sz="4800" dirty="0">
                <a:hlinkClick r:id="rId6"/>
              </a:rPr>
              <a:t>https://www.britannica.com/topic/social-mobility</a:t>
            </a:r>
            <a:r>
              <a:rPr lang="en-GB" sz="4800" dirty="0"/>
              <a:t>  (Accessed: 14 May 2020).</a:t>
            </a:r>
            <a:endParaRPr lang="en-GB" sz="4800" u="sng" dirty="0"/>
          </a:p>
          <a:p>
            <a:pPr marL="0" indent="0">
              <a:buNone/>
            </a:pPr>
            <a:r>
              <a:rPr lang="en-GB" sz="4800" dirty="0"/>
              <a:t> Knowles, M. (1975) </a:t>
            </a:r>
            <a:r>
              <a:rPr lang="en-GB" sz="4800" i="1" dirty="0"/>
              <a:t>Self-directed learning: A guide for learners and teachers</a:t>
            </a:r>
            <a:r>
              <a:rPr lang="en-GB" sz="4800" dirty="0"/>
              <a:t>. United States of America: Cambridge Adult Education.</a:t>
            </a:r>
          </a:p>
          <a:p>
            <a:pPr marL="0" indent="0">
              <a:buNone/>
            </a:pPr>
            <a:r>
              <a:rPr lang="en-GB" sz="4800" dirty="0"/>
              <a:t>Skidmore, S. (2020)   ‘If universities shift online, we risk more poorer students dropping out’, </a:t>
            </a:r>
            <a:r>
              <a:rPr lang="en-GB" sz="4800" i="1" dirty="0"/>
              <a:t>The Guardian, </a:t>
            </a:r>
            <a:r>
              <a:rPr lang="en-GB" sz="4800" dirty="0"/>
              <a:t>4th May. Available at:    </a:t>
            </a:r>
            <a:r>
              <a:rPr lang="en-GB" sz="4800" u="sng" dirty="0">
                <a:hlinkClick r:id="rId7"/>
              </a:rPr>
              <a:t>https://www.theguardian.com/education/2020/may/04/if-universities-shift-online-we-risk-more-poorer-students-dropping-out</a:t>
            </a:r>
            <a:r>
              <a:rPr lang="en-GB" sz="4800" u="sng" dirty="0"/>
              <a:t> </a:t>
            </a:r>
            <a:r>
              <a:rPr lang="en-GB" sz="4800" dirty="0"/>
              <a:t>(Accessed: 5 May 2020).</a:t>
            </a:r>
          </a:p>
          <a:p>
            <a:pPr marL="0" indent="0">
              <a:buNone/>
            </a:pPr>
            <a:r>
              <a:rPr lang="en-GB" sz="4800" dirty="0">
                <a:solidFill>
                  <a:schemeClr val="tx1"/>
                </a:solidFill>
              </a:rPr>
              <a:t>T</a:t>
            </a:r>
            <a:r>
              <a:rPr lang="en-GB" sz="4800" dirty="0"/>
              <a:t>he Equality Trust (2019) </a:t>
            </a:r>
            <a:r>
              <a:rPr lang="en-GB" sz="4800" i="1" dirty="0"/>
              <a:t>Social Mobility and Education.</a:t>
            </a:r>
            <a:r>
              <a:rPr lang="en-GB" sz="4800" dirty="0"/>
              <a:t> Available at: </a:t>
            </a:r>
            <a:r>
              <a:rPr lang="en-GB" sz="4800" u="sng" dirty="0">
                <a:solidFill>
                  <a:srgbClr val="6EAC1C"/>
                </a:solidFill>
                <a:hlinkClick r:id="rId8">
                  <a:extLst>
                    <a:ext uri="{A12FA001-AC4F-418D-AE19-62706E023703}">
                      <ahyp:hlinkClr xmlns:ahyp="http://schemas.microsoft.com/office/drawing/2018/hyperlinkcolor" val="tx"/>
                    </a:ext>
                  </a:extLst>
                </a:hlinkClick>
              </a:rPr>
              <a:t>https://www.equalitytrust.org.uk/social-mobility-and-education</a:t>
            </a:r>
            <a:r>
              <a:rPr lang="en-GB" sz="4800" u="sng" dirty="0">
                <a:solidFill>
                  <a:srgbClr val="6EAC1C"/>
                </a:solidFill>
              </a:rPr>
              <a:t> </a:t>
            </a:r>
            <a:r>
              <a:rPr lang="en-GB" sz="4800" dirty="0">
                <a:solidFill>
                  <a:schemeClr val="tx1"/>
                </a:solidFill>
              </a:rPr>
              <a:t>(Accessed: 10 May 2020). </a:t>
            </a:r>
            <a:endParaRPr lang="en-GB" sz="4800" dirty="0"/>
          </a:p>
          <a:p>
            <a:pPr marL="0" indent="0">
              <a:buNone/>
            </a:pPr>
            <a:endParaRPr lang="en-GB" sz="4300" dirty="0"/>
          </a:p>
          <a:p>
            <a:endParaRPr lang="en-GB" sz="4300" dirty="0"/>
          </a:p>
          <a:p>
            <a:endParaRPr lang="en-GB" sz="3600" dirty="0"/>
          </a:p>
          <a:p>
            <a:endParaRPr lang="en-GB" sz="3600" dirty="0"/>
          </a:p>
          <a:p>
            <a:endParaRPr lang="en-GB" sz="3600" dirty="0"/>
          </a:p>
          <a:p>
            <a:endParaRPr lang="en-GB" sz="3600" dirty="0"/>
          </a:p>
          <a:p>
            <a:endParaRPr lang="en-GB" dirty="0"/>
          </a:p>
          <a:p>
            <a:endParaRPr lang="en-GB" dirty="0"/>
          </a:p>
        </p:txBody>
      </p:sp>
    </p:spTree>
    <p:extLst>
      <p:ext uri="{BB962C8B-B14F-4D97-AF65-F5344CB8AC3E}">
        <p14:creationId xmlns:p14="http://schemas.microsoft.com/office/powerpoint/2010/main" val="341971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E5731-D50C-4587-AD82-6F153AACABE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3B73EE5-0074-4610-8704-87E5E8C9D729}"/>
              </a:ext>
            </a:extLst>
          </p:cNvPr>
          <p:cNvSpPr>
            <a:spLocks noGrp="1"/>
          </p:cNvSpPr>
          <p:nvPr>
            <p:ph idx="1"/>
          </p:nvPr>
        </p:nvSpPr>
        <p:spPr>
          <a:xfrm>
            <a:off x="1097280" y="2108201"/>
            <a:ext cx="10058400" cy="2901121"/>
          </a:xfrm>
        </p:spPr>
        <p:txBody>
          <a:bodyPr>
            <a:normAutofit fontScale="25000" lnSpcReduction="20000"/>
          </a:bodyPr>
          <a:lstStyle/>
          <a:p>
            <a:pPr marL="0" indent="0">
              <a:buNone/>
            </a:pPr>
            <a:r>
              <a:rPr lang="en-GB" dirty="0"/>
              <a:t> </a:t>
            </a:r>
            <a:r>
              <a:rPr lang="en-GB" sz="4800" dirty="0"/>
              <a:t>Weale, S. (2019)  ‘Record number of disadvantaged pupils get university places’, </a:t>
            </a:r>
            <a:r>
              <a:rPr lang="en-GB" sz="4800" i="1" dirty="0"/>
              <a:t>The Guardian</a:t>
            </a:r>
            <a:r>
              <a:rPr lang="en-GB" sz="4800" dirty="0"/>
              <a:t>,  19</a:t>
            </a:r>
            <a:r>
              <a:rPr lang="en-GB" sz="4800" baseline="30000" dirty="0"/>
              <a:t>th</a:t>
            </a:r>
            <a:r>
              <a:rPr lang="en-GB" sz="4800" dirty="0"/>
              <a:t> September. Available at: </a:t>
            </a:r>
            <a:r>
              <a:rPr lang="en-GB" sz="4800" u="sng" dirty="0">
                <a:hlinkClick r:id="rId2"/>
              </a:rPr>
              <a:t>https://www.theguardian.com/education/2019/sep/19/record-number-of-disadvantaged-pupils-get-university-places</a:t>
            </a:r>
            <a:r>
              <a:rPr lang="en-GB" sz="4800" u="sng" dirty="0"/>
              <a:t> </a:t>
            </a:r>
            <a:r>
              <a:rPr lang="en-GB" sz="4800" dirty="0"/>
              <a:t>(Accessed: 13 May 2020) .</a:t>
            </a:r>
          </a:p>
          <a:p>
            <a:pPr marL="0" indent="0">
              <a:buNone/>
            </a:pPr>
            <a:r>
              <a:rPr lang="en-GB" sz="4800" dirty="0"/>
              <a:t>Welsh Government (2019) </a:t>
            </a:r>
            <a:r>
              <a:rPr lang="en-GB" sz="4800" i="1" dirty="0"/>
              <a:t>Digital 2030. </a:t>
            </a:r>
            <a:r>
              <a:rPr lang="en-GB" sz="4800" dirty="0"/>
              <a:t>Available at: </a:t>
            </a:r>
            <a:r>
              <a:rPr lang="en-GB" sz="4800" u="sng" dirty="0">
                <a:hlinkClick r:id="rId3"/>
              </a:rPr>
              <a:t>https://gov.wales/sites/default/files/publications/2019-06/digital-2030-a-strategic-framework-for-post-16-digital-learning-in-wales.pdf</a:t>
            </a:r>
            <a:r>
              <a:rPr lang="en-GB" sz="4800" dirty="0"/>
              <a:t> (Accessed: 4 May 2020).</a:t>
            </a:r>
          </a:p>
          <a:p>
            <a:pPr marL="0" indent="0">
              <a:buNone/>
            </a:pPr>
            <a:r>
              <a:rPr lang="en-GB" sz="4800" dirty="0"/>
              <a:t>Whitmore,  J. (2017)  </a:t>
            </a:r>
            <a:r>
              <a:rPr lang="en-GB" sz="4800" i="1" dirty="0"/>
              <a:t>Coaching for Performance.</a:t>
            </a:r>
            <a:r>
              <a:rPr lang="en-GB" sz="4800" dirty="0"/>
              <a:t> London: Nicholas </a:t>
            </a:r>
            <a:r>
              <a:rPr lang="en-GB" sz="4800" dirty="0" err="1"/>
              <a:t>Brealy</a:t>
            </a:r>
            <a:r>
              <a:rPr lang="en-GB" sz="4800" dirty="0"/>
              <a:t> Publishing. </a:t>
            </a:r>
          </a:p>
          <a:p>
            <a:pPr marL="0" indent="0">
              <a:buNone/>
            </a:pPr>
            <a:r>
              <a:rPr lang="en-GB" sz="4800" dirty="0" err="1"/>
              <a:t>Wilby</a:t>
            </a:r>
            <a:r>
              <a:rPr lang="en-GB" sz="4800" dirty="0"/>
              <a:t>, P. (2020)  17 March 2020 ‘The expert in social mobility who says education cannot make it happen’, </a:t>
            </a:r>
            <a:r>
              <a:rPr lang="en-GB" sz="4800" i="1" dirty="0"/>
              <a:t>The Guardian</a:t>
            </a:r>
            <a:r>
              <a:rPr lang="en-GB" sz="4800" dirty="0"/>
              <a:t>, 17</a:t>
            </a:r>
            <a:r>
              <a:rPr lang="en-GB" sz="4800" baseline="30000" dirty="0"/>
              <a:t>th</a:t>
            </a:r>
            <a:r>
              <a:rPr lang="en-GB" sz="4800" dirty="0"/>
              <a:t> March. Available at: </a:t>
            </a:r>
            <a:r>
              <a:rPr lang="en-GB" sz="4800" u="sng" dirty="0">
                <a:hlinkClick r:id="rId4"/>
              </a:rPr>
              <a:t>https://www.theguardian.com/education/2020/mar/17/the-expert-in-social-mobility-who-says-education-cannot-make-it-happen</a:t>
            </a:r>
            <a:r>
              <a:rPr lang="en-GB" sz="4800" dirty="0"/>
              <a:t> (Accessed: 4 May 2020).</a:t>
            </a:r>
          </a:p>
          <a:p>
            <a:pPr marL="0" indent="0">
              <a:buNone/>
            </a:pPr>
            <a:r>
              <a:rPr lang="en-GB" sz="4800" dirty="0"/>
              <a:t>World Bank (2019</a:t>
            </a:r>
            <a:r>
              <a:rPr lang="en-GB" sz="4800" i="1" dirty="0"/>
              <a:t>) The Changing Nature of Work</a:t>
            </a:r>
            <a:r>
              <a:rPr lang="en-GB" sz="4800" dirty="0"/>
              <a:t>.  Available at:  </a:t>
            </a:r>
            <a:r>
              <a:rPr lang="en-GB" sz="4800" u="sng" dirty="0">
                <a:hlinkClick r:id="rId5" action="ppaction://hlinkfile"/>
              </a:rPr>
              <a:t>file:///C:/Users/New/Downloads/2019-WDR-Report.pdf</a:t>
            </a:r>
            <a:r>
              <a:rPr lang="en-GB" sz="4800" u="sng" dirty="0"/>
              <a:t> </a:t>
            </a:r>
            <a:r>
              <a:rPr lang="en-GB" sz="4800" dirty="0"/>
              <a:t>(Accessed: 4 February 2020).</a:t>
            </a:r>
          </a:p>
          <a:p>
            <a:pPr marL="0" indent="0">
              <a:buNone/>
            </a:pPr>
            <a:r>
              <a:rPr lang="en-GB" sz="4800" dirty="0"/>
              <a:t>World Bank Group (2018) </a:t>
            </a:r>
            <a:r>
              <a:rPr lang="en-GB" sz="4800" i="1" dirty="0"/>
              <a:t>Fair Progress? Economic Mobility across Generations around the World</a:t>
            </a:r>
            <a:r>
              <a:rPr lang="en-GB" sz="4800" dirty="0"/>
              <a:t>.  Available at: </a:t>
            </a:r>
            <a:r>
              <a:rPr lang="en-GB" sz="4800" u="sng" dirty="0">
                <a:hlinkClick r:id="rId6"/>
              </a:rPr>
              <a:t>file:///C:/Users/New/Downloads/Fair%20Progress%20economic%20mobility.pdf</a:t>
            </a:r>
            <a:r>
              <a:rPr lang="en-GB" sz="4800" dirty="0"/>
              <a:t> (Accessed: 10 March 2020).</a:t>
            </a:r>
          </a:p>
          <a:p>
            <a:pPr marL="0" indent="0">
              <a:buNone/>
            </a:pPr>
            <a:r>
              <a:rPr lang="en-GB" sz="4800" dirty="0"/>
              <a:t>Zeus, S. and Skiffington, P. (2000) </a:t>
            </a:r>
            <a:r>
              <a:rPr lang="en-GB" sz="4800" i="1" dirty="0"/>
              <a:t>The Complete Guide to Coaching at Work</a:t>
            </a:r>
            <a:r>
              <a:rPr lang="en-GB" sz="4800" dirty="0"/>
              <a:t>. London: McGraw Hill. </a:t>
            </a:r>
            <a:endParaRPr lang="en-GB" sz="4800" dirty="0">
              <a:solidFill>
                <a:schemeClr val="tx1"/>
              </a:solidFill>
            </a:endParaRPr>
          </a:p>
          <a:p>
            <a:endParaRPr lang="en-GB" dirty="0">
              <a:solidFill>
                <a:schemeClr val="tx1"/>
              </a:solidFill>
            </a:endParaRPr>
          </a:p>
          <a:p>
            <a:endParaRPr lang="en-GB" dirty="0"/>
          </a:p>
        </p:txBody>
      </p:sp>
    </p:spTree>
    <p:extLst>
      <p:ext uri="{BB962C8B-B14F-4D97-AF65-F5344CB8AC3E}">
        <p14:creationId xmlns:p14="http://schemas.microsoft.com/office/powerpoint/2010/main" val="3102976587"/>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209</TotalTime>
  <Words>1838</Words>
  <Application>Microsoft Office PowerPoint</Application>
  <PresentationFormat>Widescreen</PresentationFormat>
  <Paragraphs>184</Paragraphs>
  <Slides>25</Slides>
  <Notes>11</Notes>
  <HiddenSlides>0</HiddenSlides>
  <MMClips>23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Sagona Book</vt:lpstr>
      <vt:lpstr>Sagona ExtraLight</vt:lpstr>
      <vt:lpstr>Wingdings</vt:lpstr>
      <vt:lpstr>RetrospectVTI</vt:lpstr>
      <vt:lpstr>Nadene Mackay    0551531 How can post compulsory education promote social mobility? </vt:lpstr>
      <vt:lpstr>What is social mobility? </vt:lpstr>
      <vt:lpstr>What are the different levels of social mobility? </vt:lpstr>
      <vt:lpstr>What factors facilitate social mobility?</vt:lpstr>
      <vt:lpstr>“There is a very strong relationship between high levels of income inequality and low levels of social mobility. Children of highly paid individuals are more likely to be highly paid and children of low earners are more likely to be low earners.”  (The Equality Trust, 2019) </vt:lpstr>
      <vt:lpstr>PowerPoint Presentation</vt:lpstr>
      <vt:lpstr>   1950s/60s:  Availability of top jobs has changed – in the 1950s and 60s, professional jobs more than doubled as a proportion of the UK market  - there was room at the top!  Dramatic growth in upward mobility     Today :  Someone needs to come down for you to go up      </vt:lpstr>
      <vt:lpstr>Responding to need</vt:lpstr>
      <vt:lpstr>Education is often seen as a strong driver of social mobility  </vt:lpstr>
      <vt:lpstr>PowerPoint Presentation</vt:lpstr>
      <vt:lpstr>The ideas of Bourdieu and Goldthorpe</vt:lpstr>
      <vt:lpstr>Key questions:</vt:lpstr>
      <vt:lpstr>How well do universities promote social mobility?</vt:lpstr>
      <vt:lpstr>The role of teaching approaches</vt:lpstr>
      <vt:lpstr>PowerPoint Presentation</vt:lpstr>
      <vt:lpstr>The challenge for poorer students </vt:lpstr>
      <vt:lpstr>What is coaching?</vt:lpstr>
      <vt:lpstr>Breaking down barriers </vt:lpstr>
      <vt:lpstr>PowerPoint Presentation</vt:lpstr>
      <vt:lpstr>Barriers                                             Recommendations for change </vt:lpstr>
      <vt:lpstr>PowerPoint Presentation</vt:lpstr>
      <vt:lpstr>The importance of Cultural Capital </vt:lpstr>
      <vt:lpstr>The role of personal agency, entrepreneurial spirit or marriage</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Nadene Mackay    0551531 How can post compulsory education promote social mobility? </dc:title>
  <dc:creator>Martin Matthews</dc:creator>
  <cp:lastModifiedBy>Martin Matthews</cp:lastModifiedBy>
  <cp:revision>11</cp:revision>
  <dcterms:created xsi:type="dcterms:W3CDTF">2020-05-15T10:29:54Z</dcterms:created>
  <dcterms:modified xsi:type="dcterms:W3CDTF">2020-05-15T13:59:12Z</dcterms:modified>
</cp:coreProperties>
</file>