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notesSlide2.xml" ContentType="application/vnd.openxmlformats-officedocument.presentationml.notesSlide+xml"/>
  <Override PartName="/ppt/media/image1.png" ContentType="image/png"/>
  <Override PartName="/ppt/media/image2.jpeg" ContentType="image/jpeg"/>
  <Override PartName="/ppt/media/image3.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PlaceHolder 1"/>
          <p:cNvSpPr>
            <a:spLocks noGrp="1"/>
          </p:cNvSpPr>
          <p:nvPr>
            <p:ph type="sldImg"/>
          </p:nvPr>
        </p:nvSpPr>
        <p:spPr>
          <a:xfrm>
            <a:off x="720720" y="899640"/>
            <a:ext cx="6097680" cy="341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7" name="PlaceHolder 2"/>
          <p:cNvSpPr>
            <a:spLocks noGrp="1"/>
          </p:cNvSpPr>
          <p:nvPr>
            <p:ph type="body"/>
          </p:nvPr>
        </p:nvSpPr>
        <p:spPr>
          <a:xfrm>
            <a:off x="720720" y="4679640"/>
            <a:ext cx="6097680" cy="501804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8" name="PlaceHolder 3"/>
          <p:cNvSpPr>
            <a:spLocks noGrp="1"/>
          </p:cNvSpPr>
          <p:nvPr>
            <p:ph type="hdr"/>
          </p:nvPr>
        </p:nvSpPr>
        <p:spPr>
          <a:xfrm>
            <a:off x="-360" y="0"/>
            <a:ext cx="3259080" cy="512640"/>
          </a:xfrm>
          <a:prstGeom prst="rect">
            <a:avLst/>
          </a:prstGeom>
        </p:spPr>
        <p:txBody>
          <a:bodyPr lIns="0" rIns="0" tIns="0" bIns="0">
            <a:noAutofit/>
          </a:bodyPr>
          <a:p>
            <a:pP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59" name="PlaceHolder 4"/>
          <p:cNvSpPr>
            <a:spLocks noGrp="1"/>
          </p:cNvSpPr>
          <p:nvPr>
            <p:ph type="dt"/>
          </p:nvPr>
        </p:nvSpPr>
        <p:spPr>
          <a:xfrm>
            <a:off x="4277880" y="0"/>
            <a:ext cx="3259080" cy="512640"/>
          </a:xfrm>
          <a:prstGeom prst="rect">
            <a:avLst/>
          </a:prstGeom>
        </p:spPr>
        <p:txBody>
          <a:bodyPr lIns="0" rIns="0" tIns="0" bIns="0">
            <a:noAutofit/>
          </a:bodyPr>
          <a:p>
            <a:pPr algn="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0" name="PlaceHolder 5"/>
          <p:cNvSpPr>
            <a:spLocks noGrp="1"/>
          </p:cNvSpPr>
          <p:nvPr>
            <p:ph type="ftr"/>
          </p:nvPr>
        </p:nvSpPr>
        <p:spPr>
          <a:xfrm>
            <a:off x="-360" y="10156320"/>
            <a:ext cx="3259080" cy="513000"/>
          </a:xfrm>
          <a:prstGeom prst="rect">
            <a:avLst/>
          </a:prstGeom>
        </p:spPr>
        <p:txBody>
          <a:bodyPr lIns="0" rIns="0" tIns="0" bIns="0" anchor="b">
            <a:noAutofit/>
          </a:bodyPr>
          <a:p>
            <a:pP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1" name="PlaceHolder 6"/>
          <p:cNvSpPr>
            <a:spLocks noGrp="1"/>
          </p:cNvSpPr>
          <p:nvPr>
            <p:ph type="sldNum"/>
          </p:nvPr>
        </p:nvSpPr>
        <p:spPr>
          <a:xfrm>
            <a:off x="4277880" y="10156320"/>
            <a:ext cx="3259080" cy="513000"/>
          </a:xfrm>
          <a:prstGeom prst="rect">
            <a:avLst/>
          </a:prstGeom>
        </p:spPr>
        <p:txBody>
          <a:bodyPr lIns="0" rIns="0" tIns="0" bIns="0" anchor="b">
            <a:noAutofit/>
          </a:bodyPr>
          <a:p>
            <a:pPr algn="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fld id="{D3DE43C0-284B-4AAF-A560-A8847A925975}"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PlaceHolder 1"/>
          <p:cNvSpPr>
            <a:spLocks noGrp="1"/>
          </p:cNvSpPr>
          <p:nvPr>
            <p:ph type="sldImg"/>
          </p:nvPr>
        </p:nvSpPr>
        <p:spPr>
          <a:xfrm>
            <a:off x="720720" y="900000"/>
            <a:ext cx="6119640" cy="3441960"/>
          </a:xfrm>
          <a:prstGeom prst="rect">
            <a:avLst/>
          </a:prstGeom>
        </p:spPr>
      </p:sp>
      <p:sp>
        <p:nvSpPr>
          <p:cNvPr id="96"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PlaceHolder 1"/>
          <p:cNvSpPr>
            <a:spLocks noGrp="1"/>
          </p:cNvSpPr>
          <p:nvPr>
            <p:ph type="sldImg"/>
          </p:nvPr>
        </p:nvSpPr>
        <p:spPr>
          <a:xfrm>
            <a:off x="720720" y="900000"/>
            <a:ext cx="6119640" cy="3441960"/>
          </a:xfrm>
          <a:prstGeom prst="rect">
            <a:avLst/>
          </a:prstGeom>
        </p:spPr>
      </p:sp>
      <p:sp>
        <p:nvSpPr>
          <p:cNvPr id="98"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000"/>
            <a:ext cx="9050400" cy="326556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000"/>
            <a:ext cx="905040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4080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6000"/>
            <a:ext cx="8077320" cy="37393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4080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4080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4080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4080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3680"/>
            <a:ext cx="905040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000"/>
            <a:ext cx="905040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3680"/>
            <a:ext cx="905040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4080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4080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00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3280" y="136800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3280" y="136800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368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3280" y="307368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3280" y="307368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000"/>
            <a:ext cx="9050400" cy="326556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25600" cy="368280"/>
          </a:xfrm>
          <a:prstGeom prst="rect">
            <a:avLst/>
          </a:prstGeom>
        </p:spPr>
        <p:txBody>
          <a:bodyPr lIns="0" rIns="0" tIns="0" bIns="0">
            <a:noAutofit/>
          </a:bodyPr>
          <a:p>
            <a:pP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3400" cy="368280"/>
          </a:xfrm>
          <a:prstGeom prst="rect">
            <a:avLst/>
          </a:prstGeom>
        </p:spPr>
        <p:txBody>
          <a:bodyPr lIns="0" rIns="0" tIns="0" bIns="0">
            <a:noAutofit/>
          </a:bodyPr>
          <a:p>
            <a:pP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280"/>
            <a:ext cx="2325960" cy="368280"/>
          </a:xfrm>
          <a:prstGeom prst="rect">
            <a:avLst/>
          </a:prstGeom>
        </p:spPr>
        <p:txBody>
          <a:bodyPr lIns="0" rIns="0" tIns="0" bIns="0">
            <a:noAutofit/>
          </a:bodyPr>
          <a:p>
            <a:pP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fld id="{6E72466F-9813-4B99-BF74-1A5147A49843}"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2"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3200" spc="-1" strike="noStrike">
                <a:solidFill>
                  <a:srgbClr val="000000"/>
                </a:solidFill>
                <a:latin typeface="Times New Roman"/>
                <a:ea typeface="Times New Roman"/>
              </a:rPr>
              <a:t>Achilles and the </a:t>
            </a:r>
            <a:r>
              <a:rPr b="0" i="1" lang="de-DE" sz="3200" spc="-1" strike="noStrike">
                <a:solidFill>
                  <a:srgbClr val="000000"/>
                </a:solidFill>
                <a:latin typeface="Times New Roman"/>
                <a:ea typeface="Times New Roman"/>
              </a:rPr>
              <a:t>Achilleid</a:t>
            </a:r>
            <a:endParaRPr b="0" lang="en-GB" sz="3200" spc="-1" strike="noStrike">
              <a:solidFill>
                <a:srgbClr val="000000"/>
              </a:solidFill>
              <a:latin typeface="Times New Roman"/>
            </a:endParaRPr>
          </a:p>
        </p:txBody>
      </p:sp>
      <p:pic>
        <p:nvPicPr>
          <p:cNvPr id="63" name="" descr=""/>
          <p:cNvPicPr/>
          <p:nvPr/>
        </p:nvPicPr>
        <p:blipFill>
          <a:blip r:embed="rId1"/>
          <a:stretch/>
        </p:blipFill>
        <p:spPr>
          <a:xfrm>
            <a:off x="3859200" y="1189080"/>
            <a:ext cx="2189160" cy="341928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4"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65" name=""/>
          <p:cNvSpPr txBox="1"/>
          <p:nvPr/>
        </p:nvSpPr>
        <p:spPr>
          <a:xfrm>
            <a:off x="502920" y="1368000"/>
            <a:ext cx="9072360" cy="328788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10101"/>
                </a:solidFill>
                <a:latin typeface="Times New Roman"/>
                <a:ea typeface="Times New Roman"/>
              </a:rPr>
              <a:t>▪ </a:t>
            </a:r>
            <a:r>
              <a:rPr b="0" lang="de-DE" sz="1800" spc="-1" strike="noStrike">
                <a:solidFill>
                  <a:srgbClr val="010101"/>
                </a:solidFill>
                <a:latin typeface="Times New Roman"/>
                <a:ea typeface="Times New Roman"/>
              </a:rPr>
              <a:t>Homeric texts = pretty much unknown in Middle Ages (though knew about them; had (epitome) </a:t>
            </a:r>
            <a:r>
              <a:rPr b="0" i="1" lang="de-DE" sz="1800" spc="-1" strike="noStrike">
                <a:solidFill>
                  <a:srgbClr val="010101"/>
                </a:solidFill>
                <a:latin typeface="Times New Roman"/>
                <a:ea typeface="Times New Roman"/>
              </a:rPr>
              <a:t>Ilias Latina</a:t>
            </a:r>
            <a:r>
              <a:rPr b="0" lang="de-DE" sz="1800" spc="-1" strike="noStrike">
                <a:solidFill>
                  <a:srgbClr val="010101"/>
                </a:solidFill>
                <a:latin typeface="Times New Roman"/>
                <a:ea typeface="Times New Roman"/>
              </a:rPr>
              <a:t>;  accounts of Dares the Phrygian (allegedly Trojan eyewitness) and Dictys of Crete (allegedly Greek eyewitness). </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10101"/>
                </a:solidFill>
                <a:latin typeface="Times New Roman"/>
                <a:ea typeface="Times New Roman"/>
              </a:rPr>
              <a:t>No brutal/pitiless Homeric Achilles (see King, K. C. 1987. </a:t>
            </a:r>
            <a:r>
              <a:rPr b="0" i="1" lang="de-DE" sz="1800" spc="-1" strike="noStrike">
                <a:solidFill>
                  <a:srgbClr val="010101"/>
                </a:solidFill>
                <a:latin typeface="Times New Roman"/>
                <a:ea typeface="Times New Roman"/>
              </a:rPr>
              <a:t>Achilles:</a:t>
            </a:r>
            <a:r>
              <a:rPr b="0" lang="de-DE" sz="1800" spc="-1" strike="noStrike">
                <a:solidFill>
                  <a:srgbClr val="010101"/>
                </a:solidFill>
                <a:latin typeface="Times New Roman"/>
                <a:ea typeface="Times New Roman"/>
              </a:rPr>
              <a:t> </a:t>
            </a:r>
            <a:r>
              <a:rPr b="0" i="1" lang="de-DE" sz="1800" spc="-1" strike="noStrike">
                <a:solidFill>
                  <a:srgbClr val="010101"/>
                </a:solidFill>
                <a:latin typeface="Times New Roman"/>
                <a:ea typeface="Times New Roman"/>
              </a:rPr>
              <a:t>Paradigms of the War Hero from Homer to the Middle Ages</a:t>
            </a:r>
            <a:r>
              <a:rPr b="0" lang="de-DE" sz="1800" spc="-1" strike="noStrike">
                <a:solidFill>
                  <a:srgbClr val="010101"/>
                </a:solidFill>
                <a:latin typeface="Times New Roman"/>
                <a:ea typeface="Times New Roman"/>
              </a:rPr>
              <a:t> (Berkeley)</a:t>
            </a: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67"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Achilles as lover available to those in Classical/late Antiquity: Briseis, Deidamia, Penthesileia, Medea (see Fantuzzi, M. 2012. </a:t>
            </a:r>
            <a:r>
              <a:rPr b="0" i="1" lang="en-GB" sz="1800" spc="-1" strike="noStrike">
                <a:solidFill>
                  <a:srgbClr val="010101"/>
                </a:solidFill>
                <a:latin typeface="Times New Roman"/>
                <a:ea typeface="Times New Roman"/>
              </a:rPr>
              <a:t>Achilles in love: intertextual studies</a:t>
            </a:r>
            <a:r>
              <a:rPr b="0" lang="en-GB" sz="1800" spc="-1" strike="noStrike">
                <a:solidFill>
                  <a:srgbClr val="010101"/>
                </a:solidFill>
                <a:latin typeface="Times New Roman"/>
                <a:ea typeface="Times New Roman"/>
              </a:rPr>
              <a:t>). In Middle Ages, warrior and lover</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Statius’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popular in the high and late Middle Ages: one elementary Latin texts in the </a:t>
            </a:r>
            <a:r>
              <a:rPr b="0" i="1" lang="en-GB" sz="1800" spc="-1" strike="noStrike">
                <a:solidFill>
                  <a:srgbClr val="010101"/>
                </a:solidFill>
                <a:latin typeface="Times New Roman"/>
                <a:ea typeface="Times New Roman"/>
              </a:rPr>
              <a:t>Liber Catonianus </a:t>
            </a:r>
            <a:r>
              <a:rPr b="0" lang="en-GB" sz="1800" spc="-1" strike="noStrike">
                <a:solidFill>
                  <a:srgbClr val="010101"/>
                </a:solidFill>
                <a:latin typeface="Times New Roman"/>
                <a:ea typeface="Times New Roman"/>
              </a:rPr>
              <a:t>(as five books- 1.197; 396, 674, 960, 2.168; with glosses/commentary)</a:t>
            </a:r>
            <a:endParaRPr b="1" lang="en-GB" sz="1800" spc="-1" strike="noStrike">
              <a:solidFill>
                <a:srgbClr val="000000"/>
              </a:solidFill>
              <a:latin typeface="Times New Roman"/>
            </a:endParaRPr>
          </a:p>
        </p:txBody>
      </p:sp>
      <p:pic>
        <p:nvPicPr>
          <p:cNvPr id="68" name="" descr=""/>
          <p:cNvPicPr/>
          <p:nvPr/>
        </p:nvPicPr>
        <p:blipFill>
          <a:blip r:embed="rId1"/>
          <a:stretch/>
        </p:blipFill>
        <p:spPr>
          <a:xfrm>
            <a:off x="7429680" y="3060720"/>
            <a:ext cx="669600" cy="1130400"/>
          </a:xfrm>
          <a:prstGeom prst="rect">
            <a:avLst/>
          </a:prstGeom>
          <a:ln w="0">
            <a:noFill/>
          </a:ln>
        </p:spPr>
      </p:pic>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Achilles: myths</a:t>
            </a:r>
            <a:endParaRPr b="0" lang="en-GB" sz="3300" spc="-1" strike="noStrike">
              <a:solidFill>
                <a:srgbClr val="000000"/>
              </a:solidFill>
              <a:latin typeface="Times New Roman"/>
            </a:endParaRPr>
          </a:p>
        </p:txBody>
      </p:sp>
      <p:sp>
        <p:nvSpPr>
          <p:cNvPr id="7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ea typeface="Times New Roman"/>
              </a:rPr>
              <a:t>The Homeric and cyclic texts agree on a narrative like this: Achilles, already a member of the Greek expedition, was blown to Scyros by a storm while sailing back from encountering Telephus. He sacked the island and took the king’s daughter, Deidamia, as a wife. It seems reasonable to posit this as a coherent and archaic form of the Achilles-in-Scyros myth which did not coexist alongside the transvestite version of the story but rather preexisted it and was common to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a:t>
            </a:r>
            <a:r>
              <a:rPr b="0" i="1" lang="en-GB" sz="1800" spc="-1" strike="noStrike">
                <a:solidFill>
                  <a:srgbClr val="010101"/>
                </a:solidFill>
                <a:latin typeface="Times New Roman"/>
                <a:ea typeface="Times New Roman"/>
              </a:rPr>
              <a:t>Cypria</a:t>
            </a:r>
            <a:r>
              <a:rPr b="0" lang="en-GB" sz="1800" spc="-1" strike="noStrike">
                <a:solidFill>
                  <a:srgbClr val="010101"/>
                </a:solidFill>
                <a:latin typeface="Times New Roman"/>
                <a:ea typeface="Times New Roman"/>
              </a:rPr>
              <a:t>, and </a:t>
            </a:r>
            <a:r>
              <a:rPr b="0" i="1" lang="en-GB" sz="1800" spc="-1" strike="noStrike">
                <a:solidFill>
                  <a:srgbClr val="010101"/>
                </a:solidFill>
                <a:latin typeface="Times New Roman"/>
                <a:ea typeface="Times New Roman"/>
              </a:rPr>
              <a:t>Little Iliad</a:t>
            </a:r>
            <a:r>
              <a:rPr b="0" lang="en-GB" sz="1800" spc="-1" strike="noStrike">
                <a:solidFill>
                  <a:srgbClr val="010101"/>
                </a:solidFill>
                <a:latin typeface="Times New Roman"/>
                <a:ea typeface="Times New Roman"/>
              </a:rPr>
              <a:t>.” (Heslin 2005: 203)</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The medieval </a:t>
            </a:r>
            <a:r>
              <a:rPr b="0" i="1" lang="en-GB" sz="3300" spc="-1" strike="noStrike">
                <a:solidFill>
                  <a:srgbClr val="000000"/>
                </a:solidFill>
                <a:latin typeface="Times New Roman"/>
              </a:rPr>
              <a:t>Achilleid</a:t>
            </a:r>
            <a:endParaRPr b="0" lang="en-GB" sz="3300" spc="-1" strike="noStrike">
              <a:solidFill>
                <a:srgbClr val="000000"/>
              </a:solidFill>
              <a:latin typeface="Times New Roman"/>
            </a:endParaRPr>
          </a:p>
        </p:txBody>
      </p:sp>
      <p:sp>
        <p:nvSpPr>
          <p:cNvPr id="7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For the moral consists in the concern of a mother for her son and in the obedience of a son to his mother” (</a:t>
            </a:r>
            <a:r>
              <a:rPr b="0" i="1" lang="en-GB" sz="1800" spc="-1" strike="noStrike">
                <a:solidFill>
                  <a:srgbClr val="000000"/>
                </a:solidFill>
                <a:latin typeface="Times New Roman"/>
              </a:rPr>
              <a:t>accessus</a:t>
            </a:r>
            <a:r>
              <a:rPr b="0" lang="en-GB" sz="1800" spc="-1" strike="noStrike">
                <a:solidFill>
                  <a:srgbClr val="000000"/>
                </a:solidFill>
                <a:latin typeface="Times New Roman"/>
              </a:rPr>
              <a:t>, 26-8, ed. Clogan</a:t>
            </a:r>
            <a:r>
              <a:rPr b="0" lang="en-GB" sz="1800" spc="-1" strike="noStrike">
                <a:solidFill>
                  <a:srgbClr val="000000"/>
                </a:solidFill>
                <a:latin typeface="Times New Roman"/>
              </a:rPr>
              <a:t> </a:t>
            </a:r>
            <a:r>
              <a:rPr b="0" i="1" lang="en-GB" sz="1800" spc="-1" strike="noStrike">
                <a:solidFill>
                  <a:srgbClr val="000000"/>
                </a:solidFill>
                <a:latin typeface="Times New Roman"/>
              </a:rPr>
              <a:t>The Medieval Achilleid of Statius</a:t>
            </a:r>
            <a:r>
              <a:rPr b="0" lang="en-GB" sz="1800" spc="-1" strike="noStrike">
                <a:solidFill>
                  <a:srgbClr val="000000"/>
                </a:solidFill>
                <a:latin typeface="Times New Roman"/>
              </a:rPr>
              <a:t>, Leiden: Brill, 1968)</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As the glosses reveal, the </a:t>
            </a:r>
            <a:r>
              <a:rPr b="0" i="1" lang="en-GB" sz="1800" spc="-1" strike="noStrike">
                <a:solidFill>
                  <a:srgbClr val="000000"/>
                </a:solidFill>
                <a:latin typeface="Times New Roman"/>
              </a:rPr>
              <a:t>Achilleid</a:t>
            </a:r>
            <a:r>
              <a:rPr b="0" lang="en-GB" sz="1800" spc="-1" strike="noStrike">
                <a:solidFill>
                  <a:srgbClr val="000000"/>
                </a:solidFill>
                <a:latin typeface="Times New Roman"/>
              </a:rPr>
              <a:t> is in fact the story of the young and strong Achilles who is caught up in the struggle of obedience to his solicitous mother and of the achievement [p8] of his predetemined fate. His story is indeed the fulfillment of the decrees of fate, and anyone who would oppose the fulfilment of these decrees, as Thetis does, should know that it will profit him nothing.” (Clogan)</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Since most ancient authors were classified as belonging to that part of philosophy known as ethics, the  </a:t>
            </a:r>
            <a:r>
              <a:rPr b="0" i="1" lang="en-GB" sz="1800" spc="-1" strike="noStrike">
                <a:solidFill>
                  <a:srgbClr val="000000"/>
                </a:solidFill>
                <a:latin typeface="Times New Roman"/>
              </a:rPr>
              <a:t>Achilleid</a:t>
            </a:r>
            <a:r>
              <a:rPr b="0" lang="en-GB" sz="1800" spc="-1" strike="noStrike">
                <a:solidFill>
                  <a:srgbClr val="000000"/>
                </a:solidFill>
                <a:latin typeface="Times New Roman"/>
              </a:rPr>
              <a:t> is accordingly described as ethical.” (Clogan)</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Motives for adopting female dress</a:t>
            </a:r>
            <a:endParaRPr b="0" lang="en-GB" sz="3300" spc="-1" strike="noStrike">
              <a:solidFill>
                <a:srgbClr val="000000"/>
              </a:solidFill>
              <a:latin typeface="Times New Roman"/>
            </a:endParaRPr>
          </a:p>
        </p:txBody>
      </p:sp>
      <p:sp>
        <p:nvSpPr>
          <p:cNvPr id="7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rPr>
              <a:t>“ ‘</a:t>
            </a:r>
            <a:r>
              <a:rPr b="0" lang="en-GB" sz="1800" spc="-1" strike="noStrike">
                <a:solidFill>
                  <a:srgbClr val="010101"/>
                </a:solidFill>
                <a:latin typeface="Times New Roman"/>
                <a:ea typeface="Times New Roman"/>
              </a:rPr>
              <a:t>... for a short time adopt safe clothing which will do no harm to your spirit. Why do you withdraw your gaze, what do you eyes intend? Are you ashamed to soften in this dress? I swear by you, dear boy, and my kindred sea, Chiron will know nothing of this.’ So she [Thetis] worked on his severe mind, beguiling him in vain. Against her plea was his father and his mighty foster father and the raw rudiments of a great nature.” (</a:t>
            </a:r>
            <a:r>
              <a:rPr b="0" i="1" lang="en-GB" sz="1800" spc="-1" strike="noStrike">
                <a:solidFill>
                  <a:srgbClr val="010101"/>
                </a:solidFill>
                <a:latin typeface="Times New Roman"/>
                <a:ea typeface="Times New Roman"/>
              </a:rPr>
              <a:t>Achilleid </a:t>
            </a:r>
            <a:r>
              <a:rPr b="0" lang="en-GB" sz="1800" spc="-1" strike="noStrike">
                <a:solidFill>
                  <a:srgbClr val="010101"/>
                </a:solidFill>
                <a:latin typeface="Times New Roman"/>
                <a:ea typeface="Times New Roman"/>
              </a:rPr>
              <a:t>1.270-277)</a:t>
            </a: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motives</a:t>
            </a:r>
            <a:endParaRPr b="0" lang="en-GB" sz="3300" spc="-1" strike="noStrike">
              <a:solidFill>
                <a:srgbClr val="000000"/>
              </a:solidFill>
              <a:latin typeface="Times New Roman"/>
            </a:endParaRPr>
          </a:p>
        </p:txBody>
      </p:sp>
      <p:sp>
        <p:nvSpPr>
          <p:cNvPr id="76" name=""/>
          <p:cNvSpPr txBox="1"/>
          <p:nvPr/>
        </p:nvSpPr>
        <p:spPr>
          <a:xfrm>
            <a:off x="502920" y="1368000"/>
            <a:ext cx="9056520" cy="3272040"/>
          </a:xfrm>
          <a:prstGeom prst="rect">
            <a:avLst/>
          </a:prstGeom>
          <a:noFill/>
          <a:ln w="0">
            <a:noFill/>
          </a:ln>
        </p:spPr>
        <p:txBody>
          <a:bodyPr lIns="0" rIns="0" tIns="15120" bIns="0">
            <a:normAutofit/>
          </a:bodyPr>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son, is it hard to feign dancing amongst these girls and to interweave hands in play? What is there like this beneath chilly Ossa and ridges of Pelion? Oh, if it were to be granted to me to join loves and to carry another Achilles in my bosom!’ He is softened and grows red in joy and  casts forward glances sideways and pushes the clothes away with lighter thrust.” (</a:t>
            </a:r>
            <a:r>
              <a:rPr b="0" i="1" lang="en-GB" sz="1800" spc="-1" strike="noStrike">
                <a:solidFill>
                  <a:srgbClr val="000000"/>
                </a:solidFill>
                <a:latin typeface="Times New Roman"/>
              </a:rPr>
              <a:t>Achilleid</a:t>
            </a:r>
            <a:r>
              <a:rPr b="0" lang="en-GB" sz="1800" spc="-1" strike="noStrike">
                <a:solidFill>
                  <a:srgbClr val="000000"/>
                </a:solidFill>
                <a:latin typeface="Times New Roman"/>
              </a:rPr>
              <a:t> 1.319-324)</a:t>
            </a:r>
            <a:endParaRPr b="1" lang="en-GB" sz="1800" spc="-1" strike="noStrike">
              <a:solidFill>
                <a:srgbClr val="000000"/>
              </a:solidFill>
              <a:latin typeface="Times New Roman"/>
            </a:endParaRPr>
          </a:p>
          <a:p>
            <a:pPr algn="just">
              <a:lnSpc>
                <a:spcPct val="100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Ulysses/Odysseus as detective</a:t>
            </a:r>
            <a:endParaRPr b="0" lang="en-GB" sz="3300" spc="-1" strike="noStrike">
              <a:solidFill>
                <a:srgbClr val="000000"/>
              </a:solidFill>
              <a:latin typeface="Times New Roman"/>
            </a:endParaRPr>
          </a:p>
        </p:txBody>
      </p:sp>
      <p:sp>
        <p:nvSpPr>
          <p:cNvPr id="78"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10101"/>
                </a:solidFill>
                <a:latin typeface="Times New Roman"/>
                <a:ea typeface="Times New Roman"/>
              </a:rPr>
              <a:t>Then indeed Ulysses gazes intently, gauging faces and figures; but night and the lamps that are brought in deceive him, and as soon as they lie down their measurements are concealed. Even so, he marks one with face erect and roving eyes, that observes no mark of maiden modesty, and with a sidelong glance points her out to his companion. What if Deidamia had not given the hasty youngster a warning, embracing him in her fond bosom, had not always held his bared chest and naked arms and shoulders in her gown and told him more than once not to go forward from the couch and ask for wine and replaced the golden hairband on his brow?”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1.771-81)</a:t>
            </a:r>
            <a:endParaRPr b="1" lang="en-GB" sz="18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Ulysses/Odysseus as detective</a:t>
            </a:r>
            <a:endParaRPr b="0" lang="en-GB" sz="3300" spc="-1" strike="noStrike">
              <a:solidFill>
                <a:srgbClr val="000000"/>
              </a:solidFill>
              <a:latin typeface="Times New Roman"/>
            </a:endParaRPr>
          </a:p>
        </p:txBody>
      </p:sp>
      <p:sp>
        <p:nvSpPr>
          <p:cNvPr id="80"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Then, ay then above all is Achilles manifest. He cares not to keep turns or link arms; more than usual he scorns womanish steps and dress, disrupting the choirs and causing untold confusion. So Thebes already sad watched Pentheus indignant at his mother’s wands and the drums he had accepted.”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1.835-40)</a:t>
            </a: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Ulysses/Odysseus as detective</a:t>
            </a:r>
            <a:endParaRPr b="0" lang="en-GB" sz="3300" spc="-1" strike="noStrike">
              <a:solidFill>
                <a:srgbClr val="000000"/>
              </a:solidFill>
              <a:latin typeface="Times New Roman"/>
            </a:endParaRPr>
          </a:p>
        </p:txBody>
      </p:sp>
      <p:sp>
        <p:nvSpPr>
          <p:cNvPr id="82"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He [Odysseus] sees him [Achilles] all attentive and drinking in his words with vigilant ear, though the rest are alarmed and turn aside their downcast eyes, and he repeats: “Whoever hath pride of race and ancestry, whoever hath sure javelin and valiant steed, or skill of bow, all honour there awaits him, there is the strife of mighty names: scarce do timorous mothers hold back or troops of maids; ah! doomed to barren years and hated of the gods is he whom this new chance of glory passes by in idle sloth.” Up from the couches had he sprung, had not Deidamia, watchfully giving the sign to summon all her sisters, left the banquet clasping him in her arms”</a:t>
            </a:r>
            <a:r>
              <a:rPr b="1"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.1.794-803)</a:t>
            </a:r>
            <a:endParaRPr b="1" lang="en-GB" sz="1800" spc="-1" strike="noStrike">
              <a:solidFill>
                <a:srgbClr val="000000"/>
              </a:solidFill>
              <a:latin typeface="Times New Roman"/>
            </a:endParaRPr>
          </a:p>
        </p:txBody>
      </p:sp>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Play with gender</a:t>
            </a:r>
            <a:endParaRPr b="0" lang="en-GB" sz="3300" spc="-1" strike="noStrike">
              <a:solidFill>
                <a:srgbClr val="000000"/>
              </a:solidFill>
              <a:latin typeface="Times New Roman"/>
            </a:endParaRPr>
          </a:p>
        </p:txBody>
      </p:sp>
      <p:sp>
        <p:nvSpPr>
          <p:cNvPr id="84"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e.g. Achilles the Amazon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1.349-53; 758-60)</a:t>
            </a:r>
            <a:endParaRPr b="1" lang="en-GB" sz="1800" spc="-1" strike="noStrike">
              <a:solidFill>
                <a:srgbClr val="000000"/>
              </a:solidFill>
              <a:latin typeface="Times New Roman"/>
            </a:endParaRPr>
          </a:p>
          <a:p>
            <a:pPr algn="just">
              <a:lnSpc>
                <a:spcPct val="100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(761-762). He is hoping, not that he will catch a glimpse of a breast, as Paris managed to catch a glimpse of Helen's breasts at dinner in Ovid's </a:t>
            </a:r>
            <a:r>
              <a:rPr b="0" i="1" lang="en-GB" sz="1800" spc="-1" strike="noStrike">
                <a:solidFill>
                  <a:srgbClr val="010101"/>
                </a:solidFill>
                <a:latin typeface="Times New Roman"/>
                <a:ea typeface="Times New Roman"/>
              </a:rPr>
              <a:t>Heroides</a:t>
            </a:r>
            <a:r>
              <a:rPr b="0" lang="en-GB" sz="1800" spc="-1" strike="noStrike">
                <a:solidFill>
                  <a:srgbClr val="010101"/>
                </a:solidFill>
                <a:latin typeface="Times New Roman"/>
                <a:ea typeface="Times New Roman"/>
              </a:rPr>
              <a:t> (16, 249-252), but of the absence of a breast.” (Feeney, D. ‘</a:t>
            </a:r>
            <a:r>
              <a:rPr b="0" i="1" lang="en-GB" sz="1800" spc="-1" strike="noStrike">
                <a:solidFill>
                  <a:srgbClr val="010101"/>
                </a:solidFill>
                <a:latin typeface="Times New Roman"/>
                <a:ea typeface="Times New Roman"/>
              </a:rPr>
              <a:t>Tenui ... latens discrimine: Spotting the Differences in Statius’ Achilleid</a:t>
            </a:r>
            <a:r>
              <a:rPr b="0" lang="en-GB" sz="1800" spc="-1" strike="noStrike">
                <a:solidFill>
                  <a:srgbClr val="010101"/>
                </a:solidFill>
                <a:latin typeface="Times New Roman"/>
                <a:ea typeface="Times New Roman"/>
              </a:rPr>
              <a:t>’, </a:t>
            </a:r>
            <a:r>
              <a:rPr b="0" i="1" lang="en-GB" sz="1800" spc="-1" strike="noStrike">
                <a:solidFill>
                  <a:srgbClr val="010101"/>
                </a:solidFill>
                <a:latin typeface="Times New Roman"/>
                <a:ea typeface="Times New Roman"/>
              </a:rPr>
              <a:t>MD</a:t>
            </a:r>
            <a:r>
              <a:rPr b="0" lang="en-GB" sz="1800" spc="-1" strike="noStrike">
                <a:solidFill>
                  <a:srgbClr val="010101"/>
                </a:solidFill>
                <a:latin typeface="Times New Roman"/>
                <a:ea typeface="Times New Roman"/>
              </a:rPr>
              <a:t> 52 2004, 85-105, at 95)</a:t>
            </a:r>
            <a:endParaRPr b="1" lang="en-GB" sz="1800" spc="-1" strike="noStrike">
              <a:solidFill>
                <a:srgbClr val="000000"/>
              </a:solidFill>
              <a:latin typeface="Times New Roman"/>
            </a:endParaRPr>
          </a:p>
          <a:p>
            <a:pPr algn="just">
              <a:lnSpc>
                <a:spcPct val="100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The rest [</a:t>
            </a:r>
            <a:r>
              <a:rPr b="0" i="1" lang="en-GB" sz="1800" spc="-1" strike="noStrike">
                <a:solidFill>
                  <a:srgbClr val="010101"/>
                </a:solidFill>
                <a:latin typeface="Times New Roman"/>
                <a:ea typeface="Times New Roman"/>
              </a:rPr>
              <a:t>aliae</a:t>
            </a:r>
            <a:r>
              <a:rPr b="0" lang="en-GB" sz="1800" spc="-1" strike="noStrike">
                <a:solidFill>
                  <a:srgbClr val="010101"/>
                </a:solidFill>
                <a:latin typeface="Times New Roman"/>
                <a:ea typeface="Times New Roman"/>
              </a:rPr>
              <a:t>]</a:t>
            </a:r>
            <a:r>
              <a:rPr b="0" i="1"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are afraid, as well they may be; but Peleus’ son [</a:t>
            </a:r>
            <a:r>
              <a:rPr b="0" i="1" lang="en-GB" sz="1800" spc="-1" strike="noStrike">
                <a:solidFill>
                  <a:srgbClr val="010101"/>
                </a:solidFill>
                <a:latin typeface="Times New Roman"/>
                <a:ea typeface="Times New Roman"/>
              </a:rPr>
              <a:t>Pelides</a:t>
            </a:r>
            <a:r>
              <a:rPr b="0" lang="en-GB" sz="1800" spc="-1" strike="noStrike">
                <a:solidFill>
                  <a:srgbClr val="010101"/>
                </a:solidFill>
                <a:latin typeface="Times New Roman"/>
                <a:ea typeface="Times New Roman"/>
              </a:rPr>
              <a:t>] hardly hides his sudden joy”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1.753-4; cf. 1.823f.)</a:t>
            </a:r>
            <a:endParaRPr b="1"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02920" y="215640"/>
            <a:ext cx="8080200" cy="809640"/>
          </a:xfrm>
          <a:prstGeom prst="rect">
            <a:avLst/>
          </a:prstGeom>
          <a:noFill/>
          <a:ln w="0">
            <a:noFill/>
          </a:ln>
        </p:spPr>
        <p:txBody>
          <a:bodyPr lIns="0" rIns="0" tIns="0" bIns="0" anchor="ctr">
            <a:noAutofit/>
          </a:bodyPr>
          <a:p>
            <a:pPr algn="ctr">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3300" spc="-1" strike="noStrike">
                <a:solidFill>
                  <a:srgbClr val="000000"/>
                </a:solidFill>
                <a:latin typeface="Times New Roman"/>
              </a:rPr>
              <a:t>Play with gender</a:t>
            </a:r>
            <a:endParaRPr b="0" lang="en-GB" sz="3300" spc="-1" strike="noStrike">
              <a:solidFill>
                <a:srgbClr val="000000"/>
              </a:solidFill>
              <a:latin typeface="Times New Roman"/>
            </a:endParaRPr>
          </a:p>
        </p:txBody>
      </p:sp>
      <p:sp>
        <p:nvSpPr>
          <p:cNvPr id="86" name=""/>
          <p:cNvSpPr txBox="1"/>
          <p:nvPr/>
        </p:nvSpPr>
        <p:spPr>
          <a:xfrm>
            <a:off x="502920" y="1368360"/>
            <a:ext cx="9053640" cy="3268800"/>
          </a:xfrm>
          <a:prstGeom prst="rect">
            <a:avLst/>
          </a:prstGeom>
          <a:noFill/>
          <a:ln w="0">
            <a:noFill/>
          </a:ln>
        </p:spPr>
        <p:txBody>
          <a:bodyPr lIns="0" rIns="0" tIns="15120" bIns="0">
            <a:normAutofit fontScale="88000"/>
          </a:bodyPr>
          <a:p>
            <a:pPr>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WenQuanYi Micro Hei"/>
              </a:rPr>
              <a:t>“</a:t>
            </a:r>
            <a:r>
              <a:rPr b="0" lang="en-GB" sz="1800" spc="-1" strike="noStrike">
                <a:solidFill>
                  <a:srgbClr val="000000"/>
                </a:solidFill>
                <a:latin typeface="Times New Roman"/>
                <a:ea typeface="WenQuanYi Micro Hei"/>
              </a:rPr>
              <a:t>The presence of such generic tension in the </a:t>
            </a:r>
            <a:r>
              <a:rPr b="0" i="1" lang="en-GB" sz="1800" spc="-1" strike="noStrike">
                <a:solidFill>
                  <a:srgbClr val="000000"/>
                </a:solidFill>
                <a:latin typeface="Times New Roman"/>
                <a:ea typeface="WenQuanYi Micro Hei"/>
              </a:rPr>
              <a:t>Achilleid</a:t>
            </a:r>
            <a:r>
              <a:rPr b="0" lang="en-GB" sz="1800" spc="-1" strike="noStrike">
                <a:solidFill>
                  <a:srgbClr val="000000"/>
                </a:solidFill>
                <a:latin typeface="Times New Roman"/>
                <a:ea typeface="WenQuanYi Micro Hei"/>
              </a:rPr>
              <a:t> is expected; and the way in which it is negotiated manages, as expected, to surprise. Previous epic heroes too had adulterated the plot of epic </a:t>
            </a:r>
            <a:r>
              <a:rPr b="0" i="1" lang="en-GB" sz="1800" spc="-1" strike="noStrike">
                <a:solidFill>
                  <a:srgbClr val="000000"/>
                </a:solidFill>
                <a:latin typeface="Times New Roman"/>
                <a:ea typeface="WenQuanYi Micro Hei"/>
              </a:rPr>
              <a:t>arma</a:t>
            </a:r>
            <a:r>
              <a:rPr b="0" lang="en-GB" sz="1800" spc="-1" strike="noStrike">
                <a:solidFill>
                  <a:srgbClr val="000000"/>
                </a:solidFill>
                <a:latin typeface="Times New Roman"/>
                <a:ea typeface="WenQuanYi Micro Hei"/>
              </a:rPr>
              <a:t> by engaging in erotic liaisons with women; but in the case of the </a:t>
            </a:r>
            <a:r>
              <a:rPr b="0" i="1" lang="en-GB" sz="1800" spc="-1" strike="noStrike">
                <a:solidFill>
                  <a:srgbClr val="000000"/>
                </a:solidFill>
                <a:latin typeface="Times New Roman"/>
                <a:ea typeface="WenQuanYi Micro Hei"/>
              </a:rPr>
              <a:t>Achilleid</a:t>
            </a:r>
            <a:r>
              <a:rPr b="0" lang="en-GB" sz="1800" spc="-1" strike="noStrike">
                <a:solidFill>
                  <a:srgbClr val="000000"/>
                </a:solidFill>
                <a:latin typeface="Times New Roman"/>
                <a:ea typeface="WenQuanYi Micro Hei"/>
              </a:rPr>
              <a:t>, the hero compounds the generic adulteration by engaging in an erotic liaison with a woman while himself dressed as a woman.” (Hinds 2000: 236)</a:t>
            </a:r>
            <a:endParaRPr b="1" lang="en-GB" sz="1800" spc="-1" strike="noStrike">
              <a:solidFill>
                <a:srgbClr val="000000"/>
              </a:solidFill>
              <a:latin typeface="Times New Roman"/>
            </a:endParaRPr>
          </a:p>
          <a:p>
            <a:pPr>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WenQuanYi Micro Hei"/>
              </a:rPr>
              <a:t>“</a:t>
            </a:r>
            <a:r>
              <a:rPr b="0" lang="en-GB" sz="1800" spc="-1" strike="noStrike">
                <a:solidFill>
                  <a:srgbClr val="000000"/>
                </a:solidFill>
                <a:latin typeface="Times New Roman"/>
                <a:ea typeface="WenQuanYi Micro Hei"/>
              </a:rPr>
              <a:t>Achilles' mother sees him undecided and willing to be compelled, and puts the garments upon him. Then she softens his stiff neck, bows his heavy shoulders, and relaxes his strong arms; she tames and styles his uncombed tresses, and switches her own necklace to his dear neck; then, shortening his stride within the embroidered skirt, she teaches him how to walk, move, and speak with modesty... Nor does she struggle long; for abundant gracefulness is at her son's disposal, his manly vigor notwithstanding (</a:t>
            </a:r>
            <a:r>
              <a:rPr b="0" i="1" lang="en-GB" sz="1800" spc="-1" strike="noStrike">
                <a:solidFill>
                  <a:srgbClr val="000000"/>
                </a:solidFill>
                <a:latin typeface="Times New Roman"/>
                <a:ea typeface="WenQuanYi Micro Hei"/>
              </a:rPr>
              <a:t>invita virtute</a:t>
            </a:r>
            <a:r>
              <a:rPr b="0" lang="en-GB" sz="1800" spc="-1" strike="noStrike">
                <a:solidFill>
                  <a:srgbClr val="000000"/>
                </a:solidFill>
                <a:latin typeface="Times New Roman"/>
                <a:ea typeface="WenQuanYi Micro Hei"/>
              </a:rPr>
              <a:t>), and beholders are misled by an indeterminate sex (</a:t>
            </a:r>
            <a:r>
              <a:rPr b="0" i="1" lang="en-GB" sz="1800" spc="-1" strike="noStrike">
                <a:solidFill>
                  <a:srgbClr val="000000"/>
                </a:solidFill>
                <a:latin typeface="Times New Roman"/>
                <a:ea typeface="WenQuanYi Micro Hei"/>
              </a:rPr>
              <a:t>ambiguus... sexus</a:t>
            </a:r>
            <a:r>
              <a:rPr b="0" lang="en-GB" sz="1800" spc="-1" strike="noStrike">
                <a:solidFill>
                  <a:srgbClr val="000000"/>
                </a:solidFill>
                <a:latin typeface="Times New Roman"/>
                <a:ea typeface="WenQuanYi Micro Hei"/>
              </a:rPr>
              <a:t>) that by a narrow distinction hides its secret.” (</a:t>
            </a:r>
            <a:r>
              <a:rPr b="0" i="1" lang="en-GB" sz="1800" spc="-1" strike="noStrike">
                <a:solidFill>
                  <a:srgbClr val="000000"/>
                </a:solidFill>
                <a:latin typeface="Times New Roman"/>
                <a:ea typeface="WenQuanYi Micro Hei"/>
              </a:rPr>
              <a:t>Ach</a:t>
            </a:r>
            <a:r>
              <a:rPr b="0" lang="en-GB" sz="1800" spc="-1" strike="noStrike">
                <a:solidFill>
                  <a:srgbClr val="000000"/>
                </a:solidFill>
                <a:latin typeface="Times New Roman"/>
                <a:ea typeface="WenQuanYi Micro Hei"/>
              </a:rPr>
              <a:t>. 1.325-331, 335-337, tr. Hinds)</a:t>
            </a:r>
            <a:endParaRPr b="1" lang="en-GB" sz="1800" spc="-1" strike="noStrike">
              <a:solidFill>
                <a:srgbClr val="000000"/>
              </a:solidFill>
              <a:latin typeface="Times New Roman"/>
            </a:endParaRPr>
          </a:p>
        </p:txBody>
      </p:sp>
    </p:spTree>
  </p:cSld>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7" name=""/>
          <p:cNvSpPr txBox="1"/>
          <p:nvPr/>
        </p:nvSpPr>
        <p:spPr>
          <a:xfrm>
            <a:off x="502920" y="215640"/>
            <a:ext cx="8080200" cy="809640"/>
          </a:xfrm>
          <a:prstGeom prst="rect">
            <a:avLst/>
          </a:prstGeom>
          <a:noFill/>
          <a:ln w="0">
            <a:noFill/>
          </a:ln>
        </p:spPr>
        <p:txBody>
          <a:bodyPr lIns="0" rIns="0" tIns="0" bIns="0" anchor="ctr">
            <a:noAutofit/>
          </a:bodyPr>
          <a:p>
            <a:pPr algn="ctr">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3300" spc="-1" strike="noStrike">
                <a:solidFill>
                  <a:srgbClr val="000000"/>
                </a:solidFill>
                <a:latin typeface="Times New Roman"/>
              </a:rPr>
              <a:t>Play with gender</a:t>
            </a:r>
            <a:endParaRPr b="0" lang="en-GB" sz="3300" spc="-1" strike="noStrike">
              <a:solidFill>
                <a:srgbClr val="000000"/>
              </a:solidFill>
              <a:latin typeface="Times New Roman"/>
            </a:endParaRPr>
          </a:p>
        </p:txBody>
      </p:sp>
      <p:sp>
        <p:nvSpPr>
          <p:cNvPr id="88" name=""/>
          <p:cNvSpPr txBox="1"/>
          <p:nvPr/>
        </p:nvSpPr>
        <p:spPr>
          <a:xfrm>
            <a:off x="502920" y="1368360"/>
            <a:ext cx="9053640" cy="3268800"/>
          </a:xfrm>
          <a:prstGeom prst="rect">
            <a:avLst/>
          </a:prstGeom>
          <a:noFill/>
          <a:ln w="0">
            <a:noFill/>
          </a:ln>
        </p:spPr>
        <p:txBody>
          <a:bodyPr lIns="0" rIns="0" tIns="15120" bIns="0">
            <a:normAutofit fontScale="92000"/>
          </a:bodyPr>
          <a:p>
            <a:pPr>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WenQuanYi Micro Hei"/>
              </a:rPr>
              <a:t>“</a:t>
            </a:r>
            <a:r>
              <a:rPr b="0" lang="en-GB" sz="1800" spc="-1" strike="noStrike">
                <a:solidFill>
                  <a:srgbClr val="000000"/>
                </a:solidFill>
                <a:latin typeface="Times New Roman"/>
                <a:ea typeface="WenQuanYi Micro Hei"/>
              </a:rPr>
              <a:t>[Scyros presented] as an emblematically unwarlike land (</a:t>
            </a:r>
            <a:r>
              <a:rPr b="0" i="1" lang="en-GB" sz="1800" spc="-1" strike="noStrike">
                <a:solidFill>
                  <a:srgbClr val="000000"/>
                </a:solidFill>
                <a:latin typeface="Times New Roman"/>
                <a:ea typeface="WenQuanYi Micro Hei"/>
              </a:rPr>
              <a:t>Ach</a:t>
            </a:r>
            <a:r>
              <a:rPr b="0" lang="en-GB" sz="1800" spc="-1" strike="noStrike">
                <a:solidFill>
                  <a:srgbClr val="000000"/>
                </a:solidFill>
                <a:latin typeface="Times New Roman"/>
                <a:ea typeface="WenQuanYi Micro Hei"/>
              </a:rPr>
              <a:t>. 1.207 </a:t>
            </a:r>
            <a:r>
              <a:rPr b="0" i="1" lang="en-GB" sz="1800" spc="-1" strike="noStrike">
                <a:solidFill>
                  <a:srgbClr val="000000"/>
                </a:solidFill>
                <a:latin typeface="Times New Roman"/>
                <a:ea typeface="WenQuanYi Micro Hei"/>
              </a:rPr>
              <a:t>imbelli... Lycomedis... aula </a:t>
            </a:r>
            <a:r>
              <a:rPr b="0" lang="en-GB" sz="1800" spc="-1" strike="noStrike">
                <a:solidFill>
                  <a:srgbClr val="000000"/>
                </a:solidFill>
                <a:latin typeface="Times New Roman"/>
                <a:ea typeface="WenQuanYi Micro Hei"/>
              </a:rPr>
              <a:t>[“unwarlike palace of Lycomedes”]), and even as a kind of theme-park of gender- and genre-bending imagery; this is a milieu in which the suppression of Achilles' manhood and martial impulse works itself out at the levels of language, setting, and plot in a sustained refraction and distortion of the epic discourses of </a:t>
            </a:r>
            <a:r>
              <a:rPr b="0" i="1" lang="en-GB" sz="1800" spc="-1" strike="noStrike">
                <a:solidFill>
                  <a:srgbClr val="000000"/>
                </a:solidFill>
                <a:latin typeface="Times New Roman"/>
                <a:ea typeface="WenQuanYi Micro Hei"/>
              </a:rPr>
              <a:t>arma</a:t>
            </a:r>
            <a:r>
              <a:rPr b="0" lang="en-GB" sz="1800" spc="-1" strike="noStrike">
                <a:solidFill>
                  <a:srgbClr val="000000"/>
                </a:solidFill>
                <a:latin typeface="Times New Roman"/>
                <a:ea typeface="WenQuanYi Micro Hei"/>
              </a:rPr>
              <a:t> and masculine self-fashioning” (Hinds 2000: 236)</a:t>
            </a:r>
            <a:endParaRPr b="1" lang="en-GB" sz="1800" spc="-1" strike="noStrike">
              <a:solidFill>
                <a:srgbClr val="000000"/>
              </a:solidFill>
              <a:latin typeface="Times New Roman"/>
            </a:endParaRPr>
          </a:p>
          <a:p>
            <a:pPr>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WenQuanYi Micro Hei"/>
              </a:rPr>
              <a:t>“</a:t>
            </a:r>
            <a:r>
              <a:rPr b="0" lang="en-GB" sz="1800" spc="-1" strike="noStrike">
                <a:solidFill>
                  <a:srgbClr val="000000"/>
                </a:solidFill>
                <a:latin typeface="Times New Roman"/>
                <a:ea typeface="WenQuanYi Micro Hei"/>
              </a:rPr>
              <a:t>What rescues Achilles from his transgressive behavior and unmanly avoidance of war is, precisely, a desire for emblematically epic </a:t>
            </a:r>
            <a:r>
              <a:rPr b="0" i="1" lang="en-GB" sz="1800" spc="-1" strike="noStrike">
                <a:solidFill>
                  <a:srgbClr val="000000"/>
                </a:solidFill>
                <a:latin typeface="Times New Roman"/>
                <a:ea typeface="WenQuanYi Micro Hei"/>
              </a:rPr>
              <a:t>arma</a:t>
            </a:r>
            <a:r>
              <a:rPr b="0" lang="en-GB" sz="1800" spc="-1" strike="noStrike">
                <a:solidFill>
                  <a:srgbClr val="000000"/>
                </a:solidFill>
                <a:latin typeface="Times New Roman"/>
                <a:ea typeface="WenQuanYi Micro Hei"/>
              </a:rPr>
              <a:t>, seen early on in displaced form in Thetis' presentation to the Scyrian king of "Achilles' sister," Amazonian (of course) in "her" interests:</a:t>
            </a:r>
            <a:endParaRPr b="1" lang="en-GB" sz="1800" spc="-1" strike="noStrike">
              <a:solidFill>
                <a:srgbClr val="000000"/>
              </a:solidFill>
              <a:latin typeface="Times New Roman"/>
            </a:endParaRPr>
          </a:p>
          <a:p>
            <a:pPr>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WenQuanYi Micro Hei"/>
              </a:rPr>
              <a:t>"Do you not see how fierce she is about the eyes, how like her brother? So spirited is she, she would ask for arms and a bow to bear on her shoulders (</a:t>
            </a:r>
            <a:r>
              <a:rPr b="0" i="1" lang="en-GB" sz="1800" spc="-1" strike="noStrike">
                <a:solidFill>
                  <a:srgbClr val="000000"/>
                </a:solidFill>
                <a:latin typeface="Times New Roman"/>
                <a:ea typeface="WenQuanYi Micro Hei"/>
              </a:rPr>
              <a:t>arma umeris arcumque</a:t>
            </a:r>
            <a:r>
              <a:rPr b="0" lang="en-GB" sz="1800" spc="-1" strike="noStrike">
                <a:solidFill>
                  <a:srgbClr val="000000"/>
                </a:solidFill>
                <a:latin typeface="Times New Roman"/>
                <a:ea typeface="WenQuanYi Micro Hei"/>
              </a:rPr>
              <a:t>), and would seek, in the Amazonian way, to reject wedlock" (1.351-353) cf. Achilles when Diomedes and Odysseus arrive</a:t>
            </a:r>
            <a:endParaRPr b="1" lang="en-GB" sz="1800" spc="-1" strike="noStrike">
              <a:solidFill>
                <a:srgbClr val="000000"/>
              </a:solidFill>
              <a:latin typeface="Times New Roman"/>
            </a:endParaRPr>
          </a:p>
        </p:txBody>
      </p:sp>
    </p:spTree>
  </p:cSld>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Medieval reception</a:t>
            </a:r>
            <a:endParaRPr b="0" lang="en-GB" sz="3300" spc="-1" strike="noStrike">
              <a:solidFill>
                <a:srgbClr val="000000"/>
              </a:solidFill>
              <a:latin typeface="Times New Roman"/>
            </a:endParaRPr>
          </a:p>
        </p:txBody>
      </p:sp>
      <p:sp>
        <p:nvSpPr>
          <p:cNvPr id="9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rPr>
              <a:t> </a:t>
            </a:r>
            <a:r>
              <a:rPr b="0" lang="en-GB" sz="1800" spc="-1" strike="noStrike">
                <a:solidFill>
                  <a:srgbClr val="010101"/>
                </a:solidFill>
                <a:latin typeface="Times New Roman"/>
                <a:ea typeface="Times New Roman"/>
              </a:rPr>
              <a:t>medieval commentary on the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influence of moralizing glosses?</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Surely you are not able to store a whore in the Greek camp, the only one, without that blush which you are wont to have at the smallest things” (</a:t>
            </a:r>
            <a:r>
              <a:rPr b="0" i="1" lang="en-GB" sz="1800" spc="-1" strike="noStrike">
                <a:solidFill>
                  <a:srgbClr val="010101"/>
                </a:solidFill>
                <a:latin typeface="Times New Roman"/>
                <a:ea typeface="Times New Roman"/>
              </a:rPr>
              <a:t>Deidamia Achilli</a:t>
            </a:r>
            <a:r>
              <a:rPr b="0" lang="en-GB" sz="1800" spc="-1" strike="noStrike">
                <a:solidFill>
                  <a:srgbClr val="010101"/>
                </a:solidFill>
                <a:latin typeface="Times New Roman"/>
                <a:ea typeface="Times New Roman"/>
              </a:rPr>
              <a:t>, 95-97)</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mulcetur letusque rubet” (“He is softened and grows red in joy”, of Achilles at seeing Deidamia)  </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MULCETUR id est mansuetus redditur ad hec verba matris et RUBET pudore.”  (comment on 323, ed. Clogan (1968)) (“He is softened: that is he rendered mild at these words of his mother and grows red with shame”)</a:t>
            </a:r>
            <a:endParaRPr b="1" lang="en-GB" sz="1800" spc="-1" strike="noStrike">
              <a:solidFill>
                <a:srgbClr val="000000"/>
              </a:solidFill>
              <a:latin typeface="Times New Roman"/>
            </a:endParaRPr>
          </a:p>
        </p:txBody>
      </p:sp>
    </p:spTree>
  </p:cSld>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Love or war?</a:t>
            </a:r>
            <a:endParaRPr b="0" lang="en-GB" sz="3300" spc="-1" strike="noStrike">
              <a:solidFill>
                <a:srgbClr val="000000"/>
              </a:solidFill>
              <a:latin typeface="Times New Roman"/>
            </a:endParaRPr>
          </a:p>
        </p:txBody>
      </p:sp>
      <p:sp>
        <p:nvSpPr>
          <p:cNvPr id="9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rPr>
              <a:t>● </a:t>
            </a:r>
            <a:r>
              <a:rPr b="0" lang="en-GB" sz="1800" spc="-1" strike="noStrike">
                <a:solidFill>
                  <a:srgbClr val="010101"/>
                </a:solidFill>
                <a:latin typeface="Times New Roman"/>
                <a:ea typeface="Times New Roman"/>
              </a:rPr>
              <a:t>Statius’ Achilles: lover or warrior? Would poem have gone more martial/Iliadic?</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00000"/>
                </a:solidFill>
                <a:latin typeface="Times New Roman"/>
                <a:ea typeface="Times New Roman;Times"/>
              </a:rPr>
              <a:t>The hero’s deeds, ’tis true, are much famed in Maeonian song, but more are yet to celebrate. Be it your pleasure that I (so I crave [</a:t>
            </a:r>
            <a:r>
              <a:rPr b="0" i="1" lang="en-GB" sz="1800" spc="-1" strike="noStrike">
                <a:solidFill>
                  <a:srgbClr val="000000"/>
                </a:solidFill>
                <a:latin typeface="Times New Roman"/>
                <a:ea typeface="Times New Roman;Times"/>
              </a:rPr>
              <a:t>sic amor es</a:t>
            </a:r>
            <a:r>
              <a:rPr b="0" lang="en-GB" sz="1800" spc="-1" strike="noStrike">
                <a:solidFill>
                  <a:srgbClr val="000000"/>
                </a:solidFill>
                <a:latin typeface="Times New Roman"/>
                <a:ea typeface="Times New Roman;Times"/>
              </a:rPr>
              <a:t>t= “so it is [my] love”]) traverse the whole hero, bringing him forth by Dulichian trump as he hides in Scyros, nor stopping at Hector’s drag, but singing the warrior through Troy’s whole story.” (</a:t>
            </a:r>
            <a:r>
              <a:rPr b="0" i="1" lang="en-GB" sz="1800" spc="-1" strike="noStrike">
                <a:solidFill>
                  <a:srgbClr val="000000"/>
                </a:solidFill>
                <a:latin typeface="Times New Roman"/>
                <a:ea typeface="Times New Roman;Times"/>
              </a:rPr>
              <a:t>Ach</a:t>
            </a:r>
            <a:r>
              <a:rPr b="0" lang="en-GB" sz="1800" spc="-1" strike="noStrike">
                <a:solidFill>
                  <a:srgbClr val="000000"/>
                </a:solidFill>
                <a:latin typeface="Times New Roman"/>
                <a:ea typeface="Times New Roman;Times"/>
              </a:rPr>
              <a:t>. 1.3-7)</a:t>
            </a:r>
            <a:endParaRPr b="1" lang="en-GB" sz="1800" spc="-1" strike="noStrike">
              <a:solidFill>
                <a:srgbClr val="000000"/>
              </a:solidFill>
              <a:latin typeface="Times New Roman"/>
            </a:endParaRPr>
          </a:p>
        </p:txBody>
      </p:sp>
    </p:spTree>
  </p:cSld>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Elegiac lovers</a:t>
            </a:r>
            <a:endParaRPr b="0" lang="en-GB" sz="3300" spc="-1" strike="noStrike">
              <a:solidFill>
                <a:srgbClr val="000000"/>
              </a:solidFill>
              <a:latin typeface="Times New Roman"/>
            </a:endParaRPr>
          </a:p>
        </p:txBody>
      </p:sp>
      <p:sp>
        <p:nvSpPr>
          <p:cNvPr id="9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Times"/>
              </a:rPr>
              <a:t>Deidamia is “left behind” (</a:t>
            </a:r>
            <a:r>
              <a:rPr b="0" i="1" lang="en-GB" sz="1800" spc="-1" strike="noStrike">
                <a:solidFill>
                  <a:srgbClr val="000000"/>
                </a:solidFill>
                <a:latin typeface="Times New Roman"/>
                <a:ea typeface="Times New Roman;Times"/>
              </a:rPr>
              <a:t>Ach</a:t>
            </a:r>
            <a:r>
              <a:rPr b="0" lang="en-GB" sz="1800" spc="-1" strike="noStrike">
                <a:solidFill>
                  <a:srgbClr val="000000"/>
                </a:solidFill>
                <a:latin typeface="Times New Roman"/>
                <a:ea typeface="Times New Roman;Times"/>
              </a:rPr>
              <a:t>. 2.28 </a:t>
            </a:r>
            <a:r>
              <a:rPr b="0" i="1" lang="en-GB" sz="1800" spc="-1" strike="noStrike">
                <a:solidFill>
                  <a:srgbClr val="000000"/>
                </a:solidFill>
                <a:latin typeface="Times New Roman"/>
                <a:ea typeface="Times New Roman;Times"/>
              </a:rPr>
              <a:t>relictae</a:t>
            </a:r>
            <a:r>
              <a:rPr b="0" lang="en-GB" sz="1800" spc="-1" strike="noStrike">
                <a:solidFill>
                  <a:srgbClr val="000000"/>
                </a:solidFill>
                <a:latin typeface="Times New Roman"/>
                <a:ea typeface="Times New Roman;Times"/>
              </a:rPr>
              <a:t>): like one of the females in the </a:t>
            </a:r>
            <a:r>
              <a:rPr b="0" i="1" lang="en-GB" sz="1800" spc="-1" strike="noStrike">
                <a:solidFill>
                  <a:srgbClr val="000000"/>
                </a:solidFill>
                <a:latin typeface="Times New Roman"/>
                <a:ea typeface="Times New Roman;Times"/>
              </a:rPr>
              <a:t>Heroides</a:t>
            </a:r>
            <a:r>
              <a:rPr b="0" lang="en-GB" sz="1800" spc="-1" strike="noStrike">
                <a:solidFill>
                  <a:srgbClr val="000000"/>
                </a:solidFill>
                <a:latin typeface="Times New Roman"/>
                <a:ea typeface="Times New Roman;Times"/>
              </a:rPr>
              <a:t>.</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Times"/>
              </a:rPr>
              <a:t>Achilles as a lover from love elegy.</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Times"/>
              </a:rPr>
              <a:t>even the Greeks at Aulis:</a:t>
            </a:r>
            <a:endParaRPr b="1" lang="en-GB" sz="1800" spc="-1" strike="noStrike">
              <a:solidFill>
                <a:srgbClr val="000000"/>
              </a:solidFill>
              <a:latin typeface="Times New Roman"/>
            </a:endParaRPr>
          </a:p>
          <a:p>
            <a:pPr algn="just">
              <a:lnSpc>
                <a:spcPct val="100000"/>
              </a:lnSpc>
              <a:spcAft>
                <a:spcPts val="1060"/>
              </a:spcAft>
              <a:tabLst>
                <a:tab algn="l" pos="0"/>
                <a:tab algn="l" pos="99720"/>
                <a:tab algn="l" pos="549000"/>
                <a:tab algn="l" pos="998280"/>
                <a:tab algn="l" pos="1447560"/>
                <a:tab algn="l" pos="1896840"/>
                <a:tab algn="l" pos="2346120"/>
                <a:tab algn="l" pos="2795400"/>
                <a:tab algn="l" pos="3244680"/>
                <a:tab algn="l" pos="3693960"/>
                <a:tab algn="l" pos="4143240"/>
                <a:tab algn="l" pos="4592520"/>
                <a:tab algn="l" pos="5041800"/>
                <a:tab algn="l" pos="5491080"/>
                <a:tab algn="l" pos="5943600"/>
                <a:tab algn="l" pos="6389640"/>
                <a:tab algn="l" pos="6838920"/>
                <a:tab algn="l" pos="7288200"/>
                <a:tab algn="l" pos="7737120"/>
                <a:tab algn="l" pos="8186400"/>
                <a:tab algn="l" pos="863568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Times"/>
              </a:rPr>
              <a:t>“</a:t>
            </a:r>
            <a:r>
              <a:rPr b="0" lang="en-GB" sz="1800" spc="-1" strike="noStrike">
                <a:solidFill>
                  <a:srgbClr val="000000"/>
                </a:solidFill>
                <a:latin typeface="Times New Roman"/>
                <a:ea typeface="Times New Roman;Times"/>
              </a:rPr>
              <a:t>but all the warrior host burns for absent Achilles, Achilles’ name they love, only Achilles demand against Hector,” (</a:t>
            </a:r>
            <a:r>
              <a:rPr b="0" i="1" lang="en-GB" sz="1800" spc="-1" strike="noStrike">
                <a:solidFill>
                  <a:srgbClr val="000000"/>
                </a:solidFill>
                <a:latin typeface="Times New Roman"/>
                <a:ea typeface="Times New Roman;Times"/>
              </a:rPr>
              <a:t>Ach</a:t>
            </a:r>
            <a:r>
              <a:rPr b="0" lang="en-GB" sz="1800" spc="-1" strike="noStrike">
                <a:solidFill>
                  <a:srgbClr val="000000"/>
                </a:solidFill>
                <a:latin typeface="Times New Roman"/>
                <a:ea typeface="Times New Roman;Times"/>
              </a:rPr>
              <a:t>. 1.473–5): </a:t>
            </a:r>
            <a:r>
              <a:rPr b="0" lang="en-GB" sz="1800" spc="-1" strike="noStrike">
                <a:solidFill>
                  <a:srgbClr val="000000"/>
                </a:solidFill>
                <a:latin typeface="Times New Roman"/>
                <a:ea typeface="Times New Roman;Times"/>
              </a:rPr>
              <a:t>“</a:t>
            </a:r>
            <a:r>
              <a:rPr b="0" lang="en-GB" sz="1800" spc="-1" strike="noStrike">
                <a:solidFill>
                  <a:srgbClr val="000000"/>
                </a:solidFill>
                <a:latin typeface="Times New Roman"/>
                <a:ea typeface="Times New Roman;Times"/>
              </a:rPr>
              <a:t>This is the language of love elegy, dense with complex inversion: by yearning for Achilles in so un-Iliadic a fashion, the Greek warriors behave like girls – but also like elegiac young men, overcome by desire for a beloved puella (that is, the cross-dressed Achilles himself). (Moul 2012: 293)</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16821</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2022-05-25T18:38:07Z</dcterms:modified>
  <cp:revision>17</cp:revision>
  <dc:subject/>
  <dc:title>Vintage</dc:title>
</cp:coreProperties>
</file>