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7"/>
  </p:notesMasterIdLst>
  <p:sldIdLst>
    <p:sldId id="256" r:id="rId5"/>
    <p:sldId id="257" r:id="rId6"/>
    <p:sldId id="275" r:id="rId7"/>
    <p:sldId id="258" r:id="rId8"/>
    <p:sldId id="259" r:id="rId9"/>
    <p:sldId id="260" r:id="rId10"/>
    <p:sldId id="261" r:id="rId11"/>
    <p:sldId id="262" r:id="rId12"/>
    <p:sldId id="276" r:id="rId13"/>
    <p:sldId id="264" r:id="rId14"/>
    <p:sldId id="263" r:id="rId15"/>
    <p:sldId id="267" r:id="rId16"/>
    <p:sldId id="265" r:id="rId17"/>
    <p:sldId id="266" r:id="rId18"/>
    <p:sldId id="268" r:id="rId19"/>
    <p:sldId id="269" r:id="rId20"/>
    <p:sldId id="270" r:id="rId21"/>
    <p:sldId id="272" r:id="rId22"/>
    <p:sldId id="273" r:id="rId23"/>
    <p:sldId id="271" r:id="rId24"/>
    <p:sldId id="274" r:id="rId25"/>
    <p:sldId id="277"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087AA9-5A0E-F1F1-E9AC-12016A5FCFE1}" v="128" dt="2026-03-01T16:10:54.632"/>
    <p1510:client id="{1A3BAFB8-D75F-AD14-E30C-387CA70224D0}" v="29" dt="2026-03-01T17:04:58.0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670" autoAdjust="0"/>
  </p:normalViewPr>
  <p:slideViewPr>
    <p:cSldViewPr snapToGrid="0">
      <p:cViewPr varScale="1">
        <p:scale>
          <a:sx n="50" d="100"/>
          <a:sy n="50" d="100"/>
        </p:scale>
        <p:origin x="1284" y="28"/>
      </p:cViewPr>
      <p:guideLst/>
    </p:cSldViewPr>
  </p:slideViewPr>
  <p:notesTextViewPr>
    <p:cViewPr>
      <p:scale>
        <a:sx n="1" d="1"/>
        <a:sy n="1" d="1"/>
      </p:scale>
      <p:origin x="0" y="-144"/>
    </p:cViewPr>
  </p:notesTextViewPr>
  <p:notesViewPr>
    <p:cSldViewPr snapToGrid="0">
      <p:cViewPr varScale="1">
        <p:scale>
          <a:sx n="51" d="100"/>
          <a:sy n="51" d="100"/>
        </p:scale>
        <p:origin x="2692" y="5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nna Kennett (1908067)" userId="S::1908067@student.uwtsd.ac.uk::c8bee599-fe73-46e0-a35e-ecf3cf78da55" providerId="AD" clId="Web-{1A3BAFB8-D75F-AD14-E30C-387CA70224D0}"/>
    <pc:docChg chg="modSld">
      <pc:chgData name="Donna Kennett (1908067)" userId="S::1908067@student.uwtsd.ac.uk::c8bee599-fe73-46e0-a35e-ecf3cf78da55" providerId="AD" clId="Web-{1A3BAFB8-D75F-AD14-E30C-387CA70224D0}" dt="2026-03-01T17:04:58.012" v="41"/>
      <pc:docMkLst>
        <pc:docMk/>
      </pc:docMkLst>
      <pc:sldChg chg="modNotes">
        <pc:chgData name="Donna Kennett (1908067)" userId="S::1908067@student.uwtsd.ac.uk::c8bee599-fe73-46e0-a35e-ecf3cf78da55" providerId="AD" clId="Web-{1A3BAFB8-D75F-AD14-E30C-387CA70224D0}" dt="2026-03-01T16:27:35.415" v="10"/>
        <pc:sldMkLst>
          <pc:docMk/>
          <pc:sldMk cId="2190553934" sldId="258"/>
        </pc:sldMkLst>
      </pc:sldChg>
      <pc:sldChg chg="delSp">
        <pc:chgData name="Donna Kennett (1908067)" userId="S::1908067@student.uwtsd.ac.uk::c8bee599-fe73-46e0-a35e-ecf3cf78da55" providerId="AD" clId="Web-{1A3BAFB8-D75F-AD14-E30C-387CA70224D0}" dt="2026-03-01T17:04:58.012" v="41"/>
        <pc:sldMkLst>
          <pc:docMk/>
          <pc:sldMk cId="1018602098" sldId="272"/>
        </pc:sldMkLst>
        <pc:spChg chg="del">
          <ac:chgData name="Donna Kennett (1908067)" userId="S::1908067@student.uwtsd.ac.uk::c8bee599-fe73-46e0-a35e-ecf3cf78da55" providerId="AD" clId="Web-{1A3BAFB8-D75F-AD14-E30C-387CA70224D0}" dt="2026-03-01T17:04:58.012" v="41"/>
          <ac:spMkLst>
            <pc:docMk/>
            <pc:sldMk cId="1018602098" sldId="272"/>
            <ac:spMk id="15" creationId="{00000000-0000-0000-0000-000000000000}"/>
          </ac:spMkLst>
        </pc:spChg>
      </pc:sldChg>
      <pc:sldChg chg="modNotes">
        <pc:chgData name="Donna Kennett (1908067)" userId="S::1908067@student.uwtsd.ac.uk::c8bee599-fe73-46e0-a35e-ecf3cf78da55" providerId="AD" clId="Web-{1A3BAFB8-D75F-AD14-E30C-387CA70224D0}" dt="2026-03-01T16:26:45.929" v="8"/>
        <pc:sldMkLst>
          <pc:docMk/>
          <pc:sldMk cId="2210005959" sldId="275"/>
        </pc:sldMkLst>
      </pc:sldChg>
      <pc:sldChg chg="delSp modSp modNotes">
        <pc:chgData name="Donna Kennett (1908067)" userId="S::1908067@student.uwtsd.ac.uk::c8bee599-fe73-46e0-a35e-ecf3cf78da55" providerId="AD" clId="Web-{1A3BAFB8-D75F-AD14-E30C-387CA70224D0}" dt="2026-03-01T16:38:04.637" v="40" actId="20577"/>
        <pc:sldMkLst>
          <pc:docMk/>
          <pc:sldMk cId="2159325640" sldId="277"/>
        </pc:sldMkLst>
        <pc:spChg chg="mod">
          <ac:chgData name="Donna Kennett (1908067)" userId="S::1908067@student.uwtsd.ac.uk::c8bee599-fe73-46e0-a35e-ecf3cf78da55" providerId="AD" clId="Web-{1A3BAFB8-D75F-AD14-E30C-387CA70224D0}" dt="2026-03-01T16:38:04.637" v="40" actId="20577"/>
          <ac:spMkLst>
            <pc:docMk/>
            <pc:sldMk cId="2159325640" sldId="277"/>
            <ac:spMk id="2" creationId="{5BC9366B-27F7-958A-A196-673B7B167A99}"/>
          </ac:spMkLst>
        </pc:spChg>
        <pc:spChg chg="del mod">
          <ac:chgData name="Donna Kennett (1908067)" userId="S::1908067@student.uwtsd.ac.uk::c8bee599-fe73-46e0-a35e-ecf3cf78da55" providerId="AD" clId="Web-{1A3BAFB8-D75F-AD14-E30C-387CA70224D0}" dt="2026-03-01T16:37:56.681" v="37"/>
          <ac:spMkLst>
            <pc:docMk/>
            <pc:sldMk cId="2159325640" sldId="277"/>
            <ac:spMk id="3" creationId="{46CF24C4-D655-D097-4308-F1D21B554988}"/>
          </ac:spMkLst>
        </pc:spChg>
      </pc:sldChg>
    </pc:docChg>
  </pc:docChgLst>
  <pc:docChgLst>
    <pc:chgData name="Donna Kennett (1908067)" userId="S::1908067@student.uwtsd.ac.uk::c8bee599-fe73-46e0-a35e-ecf3cf78da55" providerId="AD" clId="Web-{19087AA9-5A0E-F1F1-E9AC-12016A5FCFE1}"/>
    <pc:docChg chg="addSld modSld sldOrd">
      <pc:chgData name="Donna Kennett (1908067)" userId="S::1908067@student.uwtsd.ac.uk::c8bee599-fe73-46e0-a35e-ecf3cf78da55" providerId="AD" clId="Web-{19087AA9-5A0E-F1F1-E9AC-12016A5FCFE1}" dt="2026-03-01T16:20:19.193" v="652"/>
      <pc:docMkLst>
        <pc:docMk/>
      </pc:docMkLst>
      <pc:sldChg chg="modSp modNotes">
        <pc:chgData name="Donna Kennett (1908067)" userId="S::1908067@student.uwtsd.ac.uk::c8bee599-fe73-46e0-a35e-ecf3cf78da55" providerId="AD" clId="Web-{19087AA9-5A0E-F1F1-E9AC-12016A5FCFE1}" dt="2026-03-01T16:14:06.169" v="618"/>
        <pc:sldMkLst>
          <pc:docMk/>
          <pc:sldMk cId="625907259" sldId="257"/>
        </pc:sldMkLst>
        <pc:spChg chg="mod">
          <ac:chgData name="Donna Kennett (1908067)" userId="S::1908067@student.uwtsd.ac.uk::c8bee599-fe73-46e0-a35e-ecf3cf78da55" providerId="AD" clId="Web-{19087AA9-5A0E-F1F1-E9AC-12016A5FCFE1}" dt="2026-02-28T12:16:48.743" v="40" actId="20577"/>
          <ac:spMkLst>
            <pc:docMk/>
            <pc:sldMk cId="625907259" sldId="257"/>
            <ac:spMk id="5" creationId="{00000000-0000-0000-0000-000000000000}"/>
          </ac:spMkLst>
        </pc:spChg>
      </pc:sldChg>
      <pc:sldChg chg="modSp modNotes">
        <pc:chgData name="Donna Kennett (1908067)" userId="S::1908067@student.uwtsd.ac.uk::c8bee599-fe73-46e0-a35e-ecf3cf78da55" providerId="AD" clId="Web-{19087AA9-5A0E-F1F1-E9AC-12016A5FCFE1}" dt="2026-03-01T16:16:43.787" v="640"/>
        <pc:sldMkLst>
          <pc:docMk/>
          <pc:sldMk cId="2190553934" sldId="258"/>
        </pc:sldMkLst>
        <pc:spChg chg="mod">
          <ac:chgData name="Donna Kennett (1908067)" userId="S::1908067@student.uwtsd.ac.uk::c8bee599-fe73-46e0-a35e-ecf3cf78da55" providerId="AD" clId="Web-{19087AA9-5A0E-F1F1-E9AC-12016A5FCFE1}" dt="2026-03-01T14:29:07.558" v="85" actId="20577"/>
          <ac:spMkLst>
            <pc:docMk/>
            <pc:sldMk cId="2190553934" sldId="258"/>
            <ac:spMk id="3" creationId="{00000000-0000-0000-0000-000000000000}"/>
          </ac:spMkLst>
        </pc:spChg>
      </pc:sldChg>
      <pc:sldChg chg="modNotes">
        <pc:chgData name="Donna Kennett (1908067)" userId="S::1908067@student.uwtsd.ac.uk::c8bee599-fe73-46e0-a35e-ecf3cf78da55" providerId="AD" clId="Web-{19087AA9-5A0E-F1F1-E9AC-12016A5FCFE1}" dt="2026-03-01T16:18:36.974" v="649"/>
        <pc:sldMkLst>
          <pc:docMk/>
          <pc:sldMk cId="4281636947" sldId="259"/>
        </pc:sldMkLst>
      </pc:sldChg>
      <pc:sldChg chg="modSp modNotes">
        <pc:chgData name="Donna Kennett (1908067)" userId="S::1908067@student.uwtsd.ac.uk::c8bee599-fe73-46e0-a35e-ecf3cf78da55" providerId="AD" clId="Web-{19087AA9-5A0E-F1F1-E9AC-12016A5FCFE1}" dt="2026-03-01T16:02:46.087" v="566"/>
        <pc:sldMkLst>
          <pc:docMk/>
          <pc:sldMk cId="1086695373" sldId="261"/>
        </pc:sldMkLst>
        <pc:spChg chg="mod">
          <ac:chgData name="Donna Kennett (1908067)" userId="S::1908067@student.uwtsd.ac.uk::c8bee599-fe73-46e0-a35e-ecf3cf78da55" providerId="AD" clId="Web-{19087AA9-5A0E-F1F1-E9AC-12016A5FCFE1}" dt="2026-03-01T15:24:51.821" v="106" actId="20577"/>
          <ac:spMkLst>
            <pc:docMk/>
            <pc:sldMk cId="1086695373" sldId="261"/>
            <ac:spMk id="3" creationId="{00000000-0000-0000-0000-000000000000}"/>
          </ac:spMkLst>
        </pc:spChg>
      </pc:sldChg>
      <pc:sldChg chg="modSp modNotes">
        <pc:chgData name="Donna Kennett (1908067)" userId="S::1908067@student.uwtsd.ac.uk::c8bee599-fe73-46e0-a35e-ecf3cf78da55" providerId="AD" clId="Web-{19087AA9-5A0E-F1F1-E9AC-12016A5FCFE1}" dt="2026-03-01T15:50:22.162" v="426"/>
        <pc:sldMkLst>
          <pc:docMk/>
          <pc:sldMk cId="180482306" sldId="263"/>
        </pc:sldMkLst>
        <pc:spChg chg="mod">
          <ac:chgData name="Donna Kennett (1908067)" userId="S::1908067@student.uwtsd.ac.uk::c8bee599-fe73-46e0-a35e-ecf3cf78da55" providerId="AD" clId="Web-{19087AA9-5A0E-F1F1-E9AC-12016A5FCFE1}" dt="2026-03-01T14:29:37.918" v="86" actId="20577"/>
          <ac:spMkLst>
            <pc:docMk/>
            <pc:sldMk cId="180482306" sldId="263"/>
            <ac:spMk id="7" creationId="{00000000-0000-0000-0000-000000000000}"/>
          </ac:spMkLst>
        </pc:spChg>
      </pc:sldChg>
      <pc:sldChg chg="modSp modNotes">
        <pc:chgData name="Donna Kennett (1908067)" userId="S::1908067@student.uwtsd.ac.uk::c8bee599-fe73-46e0-a35e-ecf3cf78da55" providerId="AD" clId="Web-{19087AA9-5A0E-F1F1-E9AC-12016A5FCFE1}" dt="2026-03-01T15:46:28.077" v="391"/>
        <pc:sldMkLst>
          <pc:docMk/>
          <pc:sldMk cId="1143016575" sldId="264"/>
        </pc:sldMkLst>
        <pc:spChg chg="mod">
          <ac:chgData name="Donna Kennett (1908067)" userId="S::1908067@student.uwtsd.ac.uk::c8bee599-fe73-46e0-a35e-ecf3cf78da55" providerId="AD" clId="Web-{19087AA9-5A0E-F1F1-E9AC-12016A5FCFE1}" dt="2026-03-01T15:26:22.949" v="114" actId="20577"/>
          <ac:spMkLst>
            <pc:docMk/>
            <pc:sldMk cId="1143016575" sldId="264"/>
            <ac:spMk id="5" creationId="{00000000-0000-0000-0000-000000000000}"/>
          </ac:spMkLst>
        </pc:spChg>
      </pc:sldChg>
      <pc:sldChg chg="modSp modNotes">
        <pc:chgData name="Donna Kennett (1908067)" userId="S::1908067@student.uwtsd.ac.uk::c8bee599-fe73-46e0-a35e-ecf3cf78da55" providerId="AD" clId="Web-{19087AA9-5A0E-F1F1-E9AC-12016A5FCFE1}" dt="2026-03-01T16:04:05.864" v="574"/>
        <pc:sldMkLst>
          <pc:docMk/>
          <pc:sldMk cId="411428002" sldId="265"/>
        </pc:sldMkLst>
        <pc:spChg chg="mod">
          <ac:chgData name="Donna Kennett (1908067)" userId="S::1908067@student.uwtsd.ac.uk::c8bee599-fe73-46e0-a35e-ecf3cf78da55" providerId="AD" clId="Web-{19087AA9-5A0E-F1F1-E9AC-12016A5FCFE1}" dt="2026-03-01T15:26:41.842" v="116" actId="20577"/>
          <ac:spMkLst>
            <pc:docMk/>
            <pc:sldMk cId="411428002" sldId="265"/>
            <ac:spMk id="3" creationId="{00000000-0000-0000-0000-000000000000}"/>
          </ac:spMkLst>
        </pc:spChg>
      </pc:sldChg>
      <pc:sldChg chg="modNotes">
        <pc:chgData name="Donna Kennett (1908067)" userId="S::1908067@student.uwtsd.ac.uk::c8bee599-fe73-46e0-a35e-ecf3cf78da55" providerId="AD" clId="Web-{19087AA9-5A0E-F1F1-E9AC-12016A5FCFE1}" dt="2026-03-01T15:59:54.812" v="543"/>
        <pc:sldMkLst>
          <pc:docMk/>
          <pc:sldMk cId="1351861510" sldId="266"/>
        </pc:sldMkLst>
      </pc:sldChg>
      <pc:sldChg chg="modSp ord modNotes">
        <pc:chgData name="Donna Kennett (1908067)" userId="S::1908067@student.uwtsd.ac.uk::c8bee599-fe73-46e0-a35e-ecf3cf78da55" providerId="AD" clId="Web-{19087AA9-5A0E-F1F1-E9AC-12016A5FCFE1}" dt="2026-03-01T16:03:46.236" v="571"/>
        <pc:sldMkLst>
          <pc:docMk/>
          <pc:sldMk cId="2824121056" sldId="267"/>
        </pc:sldMkLst>
        <pc:spChg chg="mod">
          <ac:chgData name="Donna Kennett (1908067)" userId="S::1908067@student.uwtsd.ac.uk::c8bee599-fe73-46e0-a35e-ecf3cf78da55" providerId="AD" clId="Web-{19087AA9-5A0E-F1F1-E9AC-12016A5FCFE1}" dt="2026-03-01T15:47:16.317" v="398" actId="20577"/>
          <ac:spMkLst>
            <pc:docMk/>
            <pc:sldMk cId="2824121056" sldId="267"/>
            <ac:spMk id="3" creationId="{00000000-0000-0000-0000-000000000000}"/>
          </ac:spMkLst>
        </pc:spChg>
      </pc:sldChg>
      <pc:sldChg chg="modNotes">
        <pc:chgData name="Donna Kennett (1908067)" userId="S::1908067@student.uwtsd.ac.uk::c8bee599-fe73-46e0-a35e-ecf3cf78da55" providerId="AD" clId="Web-{19087AA9-5A0E-F1F1-E9AC-12016A5FCFE1}" dt="2026-03-01T16:07:02.209" v="584"/>
        <pc:sldMkLst>
          <pc:docMk/>
          <pc:sldMk cId="3264100957" sldId="271"/>
        </pc:sldMkLst>
      </pc:sldChg>
      <pc:sldChg chg="addSp modSp mod modClrScheme chgLayout">
        <pc:chgData name="Donna Kennett (1908067)" userId="S::1908067@student.uwtsd.ac.uk::c8bee599-fe73-46e0-a35e-ecf3cf78da55" providerId="AD" clId="Web-{19087AA9-5A0E-F1F1-E9AC-12016A5FCFE1}" dt="2026-03-01T14:31:14.842" v="91" actId="14100"/>
        <pc:sldMkLst>
          <pc:docMk/>
          <pc:sldMk cId="393954592" sldId="274"/>
        </pc:sldMkLst>
        <pc:spChg chg="mod ord">
          <ac:chgData name="Donna Kennett (1908067)" userId="S::1908067@student.uwtsd.ac.uk::c8bee599-fe73-46e0-a35e-ecf3cf78da55" providerId="AD" clId="Web-{19087AA9-5A0E-F1F1-E9AC-12016A5FCFE1}" dt="2026-02-28T12:06:52.361" v="3"/>
          <ac:spMkLst>
            <pc:docMk/>
            <pc:sldMk cId="393954592" sldId="274"/>
            <ac:spMk id="2" creationId="{00000000-0000-0000-0000-000000000000}"/>
          </ac:spMkLst>
        </pc:spChg>
        <pc:spChg chg="add mod ord">
          <ac:chgData name="Donna Kennett (1908067)" userId="S::1908067@student.uwtsd.ac.uk::c8bee599-fe73-46e0-a35e-ecf3cf78da55" providerId="AD" clId="Web-{19087AA9-5A0E-F1F1-E9AC-12016A5FCFE1}" dt="2026-02-28T12:12:39.820" v="23" actId="20577"/>
          <ac:spMkLst>
            <pc:docMk/>
            <pc:sldMk cId="393954592" sldId="274"/>
            <ac:spMk id="3" creationId="{1785EF77-BF16-383C-1A37-0E6F76FC8375}"/>
          </ac:spMkLst>
        </pc:spChg>
        <pc:spChg chg="add mod">
          <ac:chgData name="Donna Kennett (1908067)" userId="S::1908067@student.uwtsd.ac.uk::c8bee599-fe73-46e0-a35e-ecf3cf78da55" providerId="AD" clId="Web-{19087AA9-5A0E-F1F1-E9AC-12016A5FCFE1}" dt="2026-03-01T14:31:14.842" v="91" actId="14100"/>
          <ac:spMkLst>
            <pc:docMk/>
            <pc:sldMk cId="393954592" sldId="274"/>
            <ac:spMk id="4" creationId="{F697C72E-49C9-FAA9-497A-458C9192433B}"/>
          </ac:spMkLst>
        </pc:spChg>
      </pc:sldChg>
      <pc:sldChg chg="modSp">
        <pc:chgData name="Donna Kennett (1908067)" userId="S::1908067@student.uwtsd.ac.uk::c8bee599-fe73-46e0-a35e-ecf3cf78da55" providerId="AD" clId="Web-{19087AA9-5A0E-F1F1-E9AC-12016A5FCFE1}" dt="2026-03-01T14:19:53.210" v="56" actId="20577"/>
        <pc:sldMkLst>
          <pc:docMk/>
          <pc:sldMk cId="2210005959" sldId="275"/>
        </pc:sldMkLst>
        <pc:spChg chg="mod">
          <ac:chgData name="Donna Kennett (1908067)" userId="S::1908067@student.uwtsd.ac.uk::c8bee599-fe73-46e0-a35e-ecf3cf78da55" providerId="AD" clId="Web-{19087AA9-5A0E-F1F1-E9AC-12016A5FCFE1}" dt="2026-03-01T14:19:53.210" v="56" actId="20577"/>
          <ac:spMkLst>
            <pc:docMk/>
            <pc:sldMk cId="2210005959" sldId="275"/>
            <ac:spMk id="3" creationId="{00000000-0000-0000-0000-000000000000}"/>
          </ac:spMkLst>
        </pc:spChg>
      </pc:sldChg>
      <pc:sldChg chg="modNotes">
        <pc:chgData name="Donna Kennett (1908067)" userId="S::1908067@student.uwtsd.ac.uk::c8bee599-fe73-46e0-a35e-ecf3cf78da55" providerId="AD" clId="Web-{19087AA9-5A0E-F1F1-E9AC-12016A5FCFE1}" dt="2026-03-01T16:20:19.193" v="652"/>
        <pc:sldMkLst>
          <pc:docMk/>
          <pc:sldMk cId="320601440" sldId="276"/>
        </pc:sldMkLst>
      </pc:sldChg>
      <pc:sldChg chg="modSp new">
        <pc:chgData name="Donna Kennett (1908067)" userId="S::1908067@student.uwtsd.ac.uk::c8bee599-fe73-46e0-a35e-ecf3cf78da55" providerId="AD" clId="Web-{19087AA9-5A0E-F1F1-E9AC-12016A5FCFE1}" dt="2026-03-01T15:23:45.444" v="100" actId="14100"/>
        <pc:sldMkLst>
          <pc:docMk/>
          <pc:sldMk cId="2159325640" sldId="277"/>
        </pc:sldMkLst>
        <pc:spChg chg="mod">
          <ac:chgData name="Donna Kennett (1908067)" userId="S::1908067@student.uwtsd.ac.uk::c8bee599-fe73-46e0-a35e-ecf3cf78da55" providerId="AD" clId="Web-{19087AA9-5A0E-F1F1-E9AC-12016A5FCFE1}" dt="2026-03-01T15:23:43.319" v="99" actId="14100"/>
          <ac:spMkLst>
            <pc:docMk/>
            <pc:sldMk cId="2159325640" sldId="277"/>
            <ac:spMk id="2" creationId="{5BC9366B-27F7-958A-A196-673B7B167A99}"/>
          </ac:spMkLst>
        </pc:spChg>
        <pc:spChg chg="mod">
          <ac:chgData name="Donna Kennett (1908067)" userId="S::1908067@student.uwtsd.ac.uk::c8bee599-fe73-46e0-a35e-ecf3cf78da55" providerId="AD" clId="Web-{19087AA9-5A0E-F1F1-E9AC-12016A5FCFE1}" dt="2026-03-01T15:23:45.444" v="100" actId="14100"/>
          <ac:spMkLst>
            <pc:docMk/>
            <pc:sldMk cId="2159325640" sldId="277"/>
            <ac:spMk id="3" creationId="{46CF24C4-D655-D097-4308-F1D21B5549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97BFA6-8A17-46DB-8BD1-57996E0CAD23}" type="datetimeFigureOut">
              <a:rPr lang="en-GB" smtClean="0"/>
              <a:t>01/03/2026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720430-A9F6-48C9-BC20-C56D3F577514}" type="slidenum">
              <a:rPr lang="en-GB" smtClean="0"/>
              <a:t>‹#›</a:t>
            </a:fld>
            <a:endParaRPr lang="en-GB"/>
          </a:p>
        </p:txBody>
      </p:sp>
    </p:spTree>
    <p:extLst>
      <p:ext uri="{BB962C8B-B14F-4D97-AF65-F5344CB8AC3E}">
        <p14:creationId xmlns:p14="http://schemas.microsoft.com/office/powerpoint/2010/main" val="1633491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Traditional APT groups are well understood—they follow structured, long‑term intrusion patterns that have been widely documented in academic research. But newer APT‑style groups like Scattered Spider and Lapsus$ operate very differently.</a:t>
            </a:r>
            <a:endParaRPr lang="en-US" dirty="0">
              <a:ea typeface="Calibri"/>
              <a:cs typeface="Calibri"/>
            </a:endParaRPr>
          </a:p>
          <a:p>
            <a:endParaRPr lang="en-US" dirty="0"/>
          </a:p>
          <a:p>
            <a:r>
              <a:rPr lang="en-US" dirty="0"/>
              <a:t>Current research still focuses mainly on traditional APTs, leaving these emergent </a:t>
            </a:r>
            <a:r>
              <a:rPr lang="en-US" dirty="0" err="1"/>
              <a:t>behaviours</a:t>
            </a:r>
            <a:r>
              <a:rPr lang="en-US" dirty="0"/>
              <a:t> largely unexamined. This gap means we lack a clear understanding of how these modern groups operate and, importantly, how to detect them effectively </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E720430-A9F6-48C9-BC20-C56D3F577514}" type="slidenum">
              <a:rPr lang="en-GB" smtClean="0"/>
              <a:t>2</a:t>
            </a:fld>
            <a:endParaRPr lang="en-GB"/>
          </a:p>
        </p:txBody>
      </p:sp>
    </p:spTree>
    <p:extLst>
      <p:ext uri="{BB962C8B-B14F-4D97-AF65-F5344CB8AC3E}">
        <p14:creationId xmlns:p14="http://schemas.microsoft.com/office/powerpoint/2010/main" val="2450656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included my professional context to show that this research is grounded in real operational experience. Working in threat hunting, intelligence, and incident response gives me direct exposure to the types of intrusion </a:t>
            </a:r>
            <a:r>
              <a:rPr lang="en-US" dirty="0" err="1"/>
              <a:t>behaviours</a:t>
            </a:r>
            <a:r>
              <a:rPr lang="en-US" dirty="0"/>
              <a:t> this project examines, and helps ensure the study stays aligned with real‑world defensive challenges</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E720430-A9F6-48C9-BC20-C56D3F577514}" type="slidenum">
              <a:rPr lang="en-GB" smtClean="0"/>
              <a:t>3</a:t>
            </a:fld>
            <a:endParaRPr lang="en-GB"/>
          </a:p>
        </p:txBody>
      </p:sp>
    </p:spTree>
    <p:extLst>
      <p:ext uri="{BB962C8B-B14F-4D97-AF65-F5344CB8AC3E}">
        <p14:creationId xmlns:p14="http://schemas.microsoft.com/office/powerpoint/2010/main" val="37446851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rPr>
              <a:t>My research focuses on understanding how emerging APT‑style actors differ from traditional APT groups, and what that means for detection.</a:t>
            </a:r>
            <a:r>
              <a:rPr lang="en-GB" dirty="0">
                <a:cs typeface="+mn-lt"/>
              </a:rPr>
              <a:t/>
            </a:r>
            <a:br>
              <a:rPr lang="en-GB" dirty="0">
                <a:cs typeface="+mn-lt"/>
              </a:rPr>
            </a:br>
            <a:endParaRPr lang="en-GB" dirty="0">
              <a:solidFill>
                <a:srgbClr val="000000"/>
              </a:solidFill>
            </a:endParaRPr>
          </a:p>
          <a:p>
            <a:r>
              <a:rPr lang="en-GB" dirty="0">
                <a:solidFill>
                  <a:srgbClr val="000000"/>
                </a:solidFill>
              </a:rPr>
              <a:t>Traditional APT behaviour is well documented, but identity‑driven actors operate very differently, using quicker, more opportunistic techniques. Because these behaviours are not yet fully captured in academic research or defensive models</a:t>
            </a:r>
            <a:r>
              <a:rPr lang="en-GB" dirty="0" smtClean="0">
                <a:solidFill>
                  <a:srgbClr val="000000"/>
                </a:solidFill>
              </a:rPr>
              <a:t>.</a:t>
            </a:r>
          </a:p>
          <a:p>
            <a:endParaRPr lang="en-GB" dirty="0" smtClean="0">
              <a:solidFill>
                <a:srgbClr val="000000"/>
              </a:solidFill>
              <a:cs typeface="+mn-lt"/>
            </a:endParaRPr>
          </a:p>
          <a:p>
            <a:endParaRPr lang="en-GB" dirty="0">
              <a:solidFill>
                <a:srgbClr val="000000"/>
              </a:solidFill>
              <a:ea typeface="Calibri"/>
              <a:cs typeface="Calibri"/>
            </a:endParaRPr>
          </a:p>
          <a:p>
            <a:endParaRPr lang="en-GB" dirty="0">
              <a:solidFill>
                <a:srgbClr val="444444"/>
              </a:solidFill>
            </a:endParaRPr>
          </a:p>
          <a:p>
            <a:endParaRPr lang="en-GB" dirty="0">
              <a:solidFill>
                <a:srgbClr val="000000"/>
              </a:solidFill>
              <a:ea typeface="Calibri"/>
              <a:cs typeface="Calibri"/>
            </a:endParaRPr>
          </a:p>
          <a:p>
            <a:endParaRPr lang="en-GB" dirty="0">
              <a:solidFill>
                <a:srgbClr val="444444"/>
              </a:solidFill>
            </a:endParaRPr>
          </a:p>
          <a:p>
            <a:endParaRPr lang="en-GB" dirty="0">
              <a:ea typeface="Calibri"/>
              <a:cs typeface="Calibri"/>
            </a:endParaRPr>
          </a:p>
        </p:txBody>
      </p:sp>
      <p:sp>
        <p:nvSpPr>
          <p:cNvPr id="4" name="Slide Number Placeholder 3"/>
          <p:cNvSpPr>
            <a:spLocks noGrp="1"/>
          </p:cNvSpPr>
          <p:nvPr>
            <p:ph type="sldNum" sz="quarter" idx="10"/>
          </p:nvPr>
        </p:nvSpPr>
        <p:spPr/>
        <p:txBody>
          <a:bodyPr/>
          <a:lstStyle/>
          <a:p>
            <a:fld id="{BE720430-A9F6-48C9-BC20-C56D3F577514}" type="slidenum">
              <a:rPr lang="en-GB" smtClean="0"/>
              <a:t>4</a:t>
            </a:fld>
            <a:endParaRPr lang="en-GB"/>
          </a:p>
        </p:txBody>
      </p:sp>
    </p:spTree>
    <p:extLst>
      <p:ext uri="{BB962C8B-B14F-4D97-AF65-F5344CB8AC3E}">
        <p14:creationId xmlns:p14="http://schemas.microsoft.com/office/powerpoint/2010/main" val="196082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r>
              <a:rPr lang="en-US" dirty="0"/>
              <a:t>The aim of this project is to examine how emerging APT‑style actors operate, compare their </a:t>
            </a:r>
            <a:r>
              <a:rPr lang="en-US" dirty="0" err="1"/>
              <a:t>behaviours</a:t>
            </a:r>
            <a:r>
              <a:rPr lang="en-US" dirty="0"/>
              <a:t> with traditional APT groups, and use those insights to develop practical detection and threat‑hunting recommendations. By understanding where these new groups differ, the project will highlight where current models fall short and how defenders can better identify and respond to identity‑driven intrusions.</a:t>
            </a:r>
            <a:endParaRPr lang="en-US" dirty="0">
              <a:ea typeface="Calibri"/>
              <a:cs typeface="Calibri"/>
            </a:endParaRPr>
          </a:p>
          <a:p>
            <a:endParaRPr lang="en-US" dirty="0">
              <a:ea typeface="Calibri"/>
              <a:cs typeface="Calibri"/>
            </a:endParaRPr>
          </a:p>
          <a:p>
            <a:r>
              <a:rPr lang="en-GB" dirty="0"/>
              <a:t>In short, the research aim to clarify </a:t>
            </a:r>
            <a:r>
              <a:rPr lang="en-GB" i="1" dirty="0"/>
              <a:t>what’s changing</a:t>
            </a:r>
            <a:r>
              <a:rPr lang="en-GB" dirty="0"/>
              <a:t>, </a:t>
            </a:r>
            <a:r>
              <a:rPr lang="en-GB" i="1" dirty="0"/>
              <a:t>why it matters</a:t>
            </a:r>
            <a:r>
              <a:rPr lang="en-GB" dirty="0"/>
              <a:t>, and </a:t>
            </a:r>
            <a:r>
              <a:rPr lang="en-GB" i="1" dirty="0"/>
              <a:t>how defenders can adapt</a:t>
            </a:r>
            <a:r>
              <a:rPr lang="en-GB" dirty="0"/>
              <a:t>.</a:t>
            </a:r>
            <a:endParaRPr lang="en-US" dirty="0"/>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E720430-A9F6-48C9-BC20-C56D3F577514}" type="slidenum">
              <a:rPr lang="en-GB" smtClean="0"/>
              <a:t>5</a:t>
            </a:fld>
            <a:endParaRPr lang="en-GB"/>
          </a:p>
        </p:txBody>
      </p:sp>
    </p:spTree>
    <p:extLst>
      <p:ext uri="{BB962C8B-B14F-4D97-AF65-F5344CB8AC3E}">
        <p14:creationId xmlns:p14="http://schemas.microsoft.com/office/powerpoint/2010/main" val="3975271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a:t>
            </a:r>
            <a:r>
              <a:rPr lang="en-GB" baseline="0" dirty="0"/>
              <a:t> one provides the baseline of what traditional APT behaviour looks like.</a:t>
            </a:r>
          </a:p>
          <a:p>
            <a:endParaRPr lang="en-GB" dirty="0"/>
          </a:p>
          <a:p>
            <a:r>
              <a:rPr lang="en-GB" baseline="0"/>
              <a:t>Objective two provides the behaviours of emergent-APT style actors which are not yet covered in academic literature</a:t>
            </a:r>
            <a:endParaRPr lang="en-GB"/>
          </a:p>
          <a:p>
            <a:endParaRPr lang="en-GB" dirty="0">
              <a:ea typeface="Calibri" panose="020F0502020204030204"/>
              <a:cs typeface="Calibri" panose="020F0502020204030204"/>
            </a:endParaRPr>
          </a:p>
          <a:p>
            <a:r>
              <a:rPr lang="en-GB" dirty="0">
                <a:ea typeface="Calibri" panose="020F0502020204030204"/>
                <a:cs typeface="Calibri" panose="020F0502020204030204"/>
              </a:rPr>
              <a:t>Objective three standardises everything. </a:t>
            </a:r>
            <a:r>
              <a:rPr lang="en-GB" dirty="0"/>
              <a:t>By mapping both traditional and emergent behaviours to the MITRE ATT&amp;CK framework, I can compare them using a consistent, industry‑recognised model. This makes it easier to see where modern identity‑based behaviours don’t fit well into existing defensive frameworks.</a:t>
            </a:r>
            <a:endParaRPr lang="en-GB" dirty="0">
              <a:ea typeface="Calibri" panose="020F0502020204030204"/>
              <a:cs typeface="Calibri" panose="020F0502020204030204"/>
            </a:endParaRPr>
          </a:p>
          <a:p>
            <a:endParaRPr lang="en-GB" dirty="0">
              <a:ea typeface="Calibri" panose="020F0502020204030204"/>
              <a:cs typeface="Calibri" panose="020F0502020204030204"/>
            </a:endParaRPr>
          </a:p>
          <a:p>
            <a:r>
              <a:rPr lang="en-GB" dirty="0"/>
              <a:t>Finally, objective four uses the findings from all the earlier objectives to propose practical detection‑engineering and hunting recommendations. The idea is to help defenders close the gap between traditional APT models and the fast, identity‑centric behaviours used by emerging groups</a:t>
            </a:r>
            <a:endParaRPr lang="en-GB" dirty="0">
              <a:ea typeface="Calibri" panose="020F0502020204030204"/>
              <a:cs typeface="Calibri" panose="020F0502020204030204"/>
            </a:endParaRPr>
          </a:p>
          <a:p>
            <a:endParaRPr lang="en-GB" dirty="0">
              <a:ea typeface="Calibri" panose="020F0502020204030204"/>
              <a:cs typeface="Calibri" panose="020F0502020204030204"/>
            </a:endParaRPr>
          </a:p>
          <a:p>
            <a:endParaRPr lang="en-GB" dirty="0">
              <a:ea typeface="Calibri" panose="020F0502020204030204"/>
              <a:cs typeface="Calibri" panose="020F0502020204030204"/>
            </a:endParaRPr>
          </a:p>
        </p:txBody>
      </p:sp>
      <p:sp>
        <p:nvSpPr>
          <p:cNvPr id="4" name="Slide Number Placeholder 3"/>
          <p:cNvSpPr>
            <a:spLocks noGrp="1"/>
          </p:cNvSpPr>
          <p:nvPr>
            <p:ph type="sldNum" sz="quarter" idx="10"/>
          </p:nvPr>
        </p:nvSpPr>
        <p:spPr/>
        <p:txBody>
          <a:bodyPr/>
          <a:lstStyle/>
          <a:p>
            <a:fld id="{BE720430-A9F6-48C9-BC20-C56D3F577514}" type="slidenum">
              <a:rPr lang="en-GB" smtClean="0"/>
              <a:t>7</a:t>
            </a:fld>
            <a:endParaRPr lang="en-GB"/>
          </a:p>
        </p:txBody>
      </p:sp>
    </p:spTree>
    <p:extLst>
      <p:ext uri="{BB962C8B-B14F-4D97-AF65-F5344CB8AC3E}">
        <p14:creationId xmlns:p14="http://schemas.microsoft.com/office/powerpoint/2010/main" val="1544245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literature review will answer RQ1 and build the traditional APT baseline. OSINT case analysis will address RQ2 and extract emergent behaviours. Comparative and thematic analyses will answer RQ3 by identifying divergences. Detection‑gap analysis will answer RQ4 and produce detection recommendations.</a:t>
            </a:r>
          </a:p>
          <a:p>
            <a:endParaRPr lang="en-GB" dirty="0"/>
          </a:p>
        </p:txBody>
      </p:sp>
      <p:sp>
        <p:nvSpPr>
          <p:cNvPr id="4" name="Slide Number Placeholder 3"/>
          <p:cNvSpPr>
            <a:spLocks noGrp="1"/>
          </p:cNvSpPr>
          <p:nvPr>
            <p:ph type="sldNum" sz="quarter" idx="10"/>
          </p:nvPr>
        </p:nvSpPr>
        <p:spPr/>
        <p:txBody>
          <a:bodyPr/>
          <a:lstStyle/>
          <a:p>
            <a:fld id="{BE720430-A9F6-48C9-BC20-C56D3F577514}" type="slidenum">
              <a:rPr lang="en-GB" smtClean="0"/>
              <a:t>8</a:t>
            </a:fld>
            <a:endParaRPr lang="en-GB"/>
          </a:p>
        </p:txBody>
      </p:sp>
    </p:spTree>
    <p:extLst>
      <p:ext uri="{BB962C8B-B14F-4D97-AF65-F5344CB8AC3E}">
        <p14:creationId xmlns:p14="http://schemas.microsoft.com/office/powerpoint/2010/main" val="2934535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Threat</a:t>
            </a:r>
            <a:r>
              <a:rPr lang="en-GB" baseline="0" dirty="0"/>
              <a:t> actor </a:t>
            </a:r>
            <a:r>
              <a:rPr lang="en-GB" dirty="0"/>
              <a:t>behaviour</a:t>
            </a:r>
            <a:r>
              <a:rPr lang="en-GB" baseline="0" dirty="0"/>
              <a:t> is not objectively measurable. They behave in ways shaped by motivation, skill level, social dynamics, opportunism and organisational culture. </a:t>
            </a:r>
          </a:p>
          <a:p>
            <a:endParaRPr lang="en-GB" baseline="0" dirty="0"/>
          </a:p>
          <a:p>
            <a:r>
              <a:rPr lang="en-GB" baseline="0" dirty="0"/>
              <a:t>This is not a hypothesis driven study it is inductive, exploratory, pattern-seeking and meaning focused. I am discovering how emergent APT-style groups differ from traditional APTs, not testing a predefined numerical model. </a:t>
            </a:r>
          </a:p>
          <a:p>
            <a:endParaRPr lang="en-GB" baseline="0" dirty="0"/>
          </a:p>
          <a:p>
            <a:r>
              <a:rPr lang="en-GB" baseline="0" dirty="0"/>
              <a:t>The Design Science Research Framework was not used because this study does not create or evaluate an artefact; instead it conducts a systematic, qualitative, interpretive analysis of existing academic literature and CTI reports using PRISMA and MITRE ATT&amp;CK.</a:t>
            </a:r>
            <a:endParaRPr lang="en-GB" dirty="0"/>
          </a:p>
        </p:txBody>
      </p:sp>
      <p:sp>
        <p:nvSpPr>
          <p:cNvPr id="4" name="Slide Number Placeholder 3"/>
          <p:cNvSpPr>
            <a:spLocks noGrp="1"/>
          </p:cNvSpPr>
          <p:nvPr>
            <p:ph type="sldNum" sz="quarter" idx="10"/>
          </p:nvPr>
        </p:nvSpPr>
        <p:spPr/>
        <p:txBody>
          <a:bodyPr/>
          <a:lstStyle/>
          <a:p>
            <a:fld id="{BE720430-A9F6-48C9-BC20-C56D3F577514}" type="slidenum">
              <a:rPr lang="en-GB" smtClean="0"/>
              <a:t>9</a:t>
            </a:fld>
            <a:endParaRPr lang="en-GB"/>
          </a:p>
        </p:txBody>
      </p:sp>
    </p:spTree>
    <p:extLst>
      <p:ext uri="{BB962C8B-B14F-4D97-AF65-F5344CB8AC3E}">
        <p14:creationId xmlns:p14="http://schemas.microsoft.com/office/powerpoint/2010/main" val="3236001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E720430-A9F6-48C9-BC20-C56D3F577514}" type="slidenum">
              <a:rPr lang="en-GB" smtClean="0"/>
              <a:t>10</a:t>
            </a:fld>
            <a:endParaRPr lang="en-GB"/>
          </a:p>
        </p:txBody>
      </p:sp>
    </p:spTree>
    <p:extLst>
      <p:ext uri="{BB962C8B-B14F-4D97-AF65-F5344CB8AC3E}">
        <p14:creationId xmlns:p14="http://schemas.microsoft.com/office/powerpoint/2010/main" val="6417015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 using PRISMA 2020 to ensure a transparent and reproducible review process. It </a:t>
            </a:r>
            <a:r>
              <a:rPr lang="en-US" dirty="0" err="1"/>
              <a:t>minimises</a:t>
            </a:r>
            <a:r>
              <a:rPr lang="en-US" dirty="0"/>
              <a:t> bias and gives me a defendable audit trail.</a:t>
            </a:r>
            <a:endParaRPr lang="en-US" dirty="0">
              <a:ea typeface="Calibri"/>
              <a:cs typeface="Calibri"/>
            </a:endParaRPr>
          </a:p>
          <a:p>
            <a:endParaRPr lang="en-US" dirty="0"/>
          </a:p>
          <a:p>
            <a:r>
              <a:rPr lang="en-US" dirty="0"/>
              <a:t> Scoping reviews are too broad, narrative reviews lack </a:t>
            </a:r>
            <a:r>
              <a:rPr lang="en-US" dirty="0" err="1"/>
              <a:t>rigour</a:t>
            </a:r>
            <a:r>
              <a:rPr lang="en-US" dirty="0"/>
              <a:t> and increase bias.</a:t>
            </a:r>
            <a:endParaRPr lang="en-US" b="1">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E720430-A9F6-48C9-BC20-C56D3F577514}" type="slidenum">
              <a:rPr lang="en-GB" smtClean="0"/>
              <a:t>11</a:t>
            </a:fld>
            <a:endParaRPr lang="en-GB"/>
          </a:p>
        </p:txBody>
      </p:sp>
    </p:spTree>
    <p:extLst>
      <p:ext uri="{BB962C8B-B14F-4D97-AF65-F5344CB8AC3E}">
        <p14:creationId xmlns:p14="http://schemas.microsoft.com/office/powerpoint/2010/main" val="2472003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will collect OSINT cases from reliable threat‑intel sources. OSINT is needed because government advisories capture new identity‑based </a:t>
            </a:r>
            <a:r>
              <a:rPr lang="en-US" dirty="0" err="1"/>
              <a:t>behaviours</a:t>
            </a:r>
            <a:r>
              <a:rPr lang="en-US" dirty="0"/>
              <a:t> that are not yet included in academic datasets.</a:t>
            </a:r>
          </a:p>
          <a:p>
            <a:endParaRPr lang="en-US" dirty="0">
              <a:ea typeface="Calibri"/>
              <a:cs typeface="Calibri"/>
            </a:endParaRPr>
          </a:p>
          <a:p>
            <a:r>
              <a:rPr lang="en-GB" dirty="0"/>
              <a:t>Scattered </a:t>
            </a:r>
            <a:r>
              <a:rPr lang="en-GB" dirty="0" err="1"/>
              <a:t>Lapsus</a:t>
            </a:r>
            <a:r>
              <a:rPr lang="en-GB" dirty="0"/>
              <a:t>$ Hunters</a:t>
            </a:r>
            <a:r>
              <a:rPr lang="en-GB" baseline="0" dirty="0"/>
              <a:t> is a collaboration of three distinct high profile groups: </a:t>
            </a:r>
            <a:r>
              <a:rPr lang="en-GB" baseline="0" dirty="0" err="1"/>
              <a:t>Lapsus</a:t>
            </a:r>
            <a:r>
              <a:rPr lang="en-GB" baseline="0" dirty="0"/>
              <a:t>$, Scattered Spider and </a:t>
            </a:r>
            <a:r>
              <a:rPr lang="en-GB" baseline="0" dirty="0" err="1"/>
              <a:t>ShinyHunters</a:t>
            </a:r>
            <a:endParaRPr lang="en-GB">
              <a:ea typeface="Calibri"/>
              <a:cs typeface="Calibri"/>
            </a:endParaRPr>
          </a:p>
        </p:txBody>
      </p:sp>
      <p:sp>
        <p:nvSpPr>
          <p:cNvPr id="4" name="Slide Number Placeholder 3"/>
          <p:cNvSpPr>
            <a:spLocks noGrp="1"/>
          </p:cNvSpPr>
          <p:nvPr>
            <p:ph type="sldNum" sz="quarter" idx="10"/>
          </p:nvPr>
        </p:nvSpPr>
        <p:spPr/>
        <p:txBody>
          <a:bodyPr/>
          <a:lstStyle/>
          <a:p>
            <a:fld id="{BE720430-A9F6-48C9-BC20-C56D3F577514}" type="slidenum">
              <a:rPr lang="en-GB" smtClean="0"/>
              <a:t>12</a:t>
            </a:fld>
            <a:endParaRPr lang="en-GB"/>
          </a:p>
        </p:txBody>
      </p:sp>
    </p:spTree>
    <p:extLst>
      <p:ext uri="{BB962C8B-B14F-4D97-AF65-F5344CB8AC3E}">
        <p14:creationId xmlns:p14="http://schemas.microsoft.com/office/powerpoint/2010/main" val="1946698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will use a predefined codebook to map all </a:t>
            </a:r>
            <a:r>
              <a:rPr lang="en-US" dirty="0" err="1"/>
              <a:t>behaviours</a:t>
            </a:r>
            <a:r>
              <a:rPr lang="en-US" dirty="0"/>
              <a:t> to the MITRE ATT&amp;CK framework. This will </a:t>
            </a:r>
            <a:r>
              <a:rPr lang="en-US" dirty="0" err="1"/>
              <a:t>standardise</a:t>
            </a:r>
            <a:r>
              <a:rPr lang="en-US" dirty="0"/>
              <a:t> terminology and enable comparison across cases. </a:t>
            </a:r>
            <a:endParaRPr lang="en-US"/>
          </a:p>
          <a:p>
            <a:endParaRPr lang="en-US" dirty="0"/>
          </a:p>
          <a:p>
            <a:r>
              <a:rPr lang="en-US" dirty="0"/>
              <a:t>Cyber Kill Chain is too linear, STRIDE and NIST CSF are not </a:t>
            </a:r>
            <a:r>
              <a:rPr lang="en-US" dirty="0" err="1"/>
              <a:t>behaviour</a:t>
            </a:r>
            <a:r>
              <a:rPr lang="en-US" dirty="0"/>
              <a:t> models.</a:t>
            </a:r>
            <a:endParaRPr lang="en-US">
              <a:ea typeface="Calibri"/>
              <a:cs typeface="Calibri"/>
            </a:endParaRPr>
          </a:p>
        </p:txBody>
      </p:sp>
      <p:sp>
        <p:nvSpPr>
          <p:cNvPr id="4" name="Slide Number Placeholder 3"/>
          <p:cNvSpPr>
            <a:spLocks noGrp="1"/>
          </p:cNvSpPr>
          <p:nvPr>
            <p:ph type="sldNum" sz="quarter" idx="5"/>
          </p:nvPr>
        </p:nvSpPr>
        <p:spPr/>
        <p:txBody>
          <a:bodyPr/>
          <a:lstStyle/>
          <a:p>
            <a:fld id="{BE720430-A9F6-48C9-BC20-C56D3F577514}" type="slidenum">
              <a:rPr lang="en-GB" smtClean="0"/>
              <a:t>13</a:t>
            </a:fld>
            <a:endParaRPr lang="en-GB"/>
          </a:p>
        </p:txBody>
      </p:sp>
    </p:spTree>
    <p:extLst>
      <p:ext uri="{BB962C8B-B14F-4D97-AF65-F5344CB8AC3E}">
        <p14:creationId xmlns:p14="http://schemas.microsoft.com/office/powerpoint/2010/main" val="26772349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I’ll use thematic analysis to identify clusters of recurring </a:t>
            </a:r>
            <a:r>
              <a:rPr lang="en-US" dirty="0" err="1"/>
              <a:t>behaviours</a:t>
            </a:r>
            <a:r>
              <a:rPr lang="en-US" dirty="0"/>
              <a:t> across the OSINT cases.</a:t>
            </a:r>
            <a:endParaRPr lang="en-US" dirty="0">
              <a:solidFill>
                <a:srgbClr val="444444"/>
              </a:solidFill>
            </a:endParaRPr>
          </a:p>
          <a:p>
            <a:endParaRPr lang="en-US" dirty="0"/>
          </a:p>
          <a:p>
            <a:r>
              <a:rPr lang="en-US" dirty="0"/>
              <a:t>I’ll examine how these clusters relate to one another, so I can understand how different </a:t>
            </a:r>
            <a:r>
              <a:rPr lang="en-US" dirty="0" err="1"/>
              <a:t>behaviours</a:t>
            </a:r>
            <a:r>
              <a:rPr lang="en-US" dirty="0"/>
              <a:t> combine in real attacks.</a:t>
            </a:r>
            <a:endParaRPr lang="en-US" dirty="0">
              <a:solidFill>
                <a:srgbClr val="444444"/>
              </a:solidFill>
              <a:ea typeface="Calibri"/>
              <a:cs typeface="Calibri"/>
            </a:endParaRPr>
          </a:p>
          <a:p>
            <a:r>
              <a:rPr lang="en-US" dirty="0">
                <a:cs typeface="+mn-lt"/>
              </a:rPr>
              <a:t/>
            </a:r>
            <a:br>
              <a:rPr lang="en-US" dirty="0">
                <a:cs typeface="+mn-lt"/>
              </a:rPr>
            </a:br>
            <a:r>
              <a:rPr lang="en-US" dirty="0"/>
              <a:t>I’ll then compare these emerging </a:t>
            </a:r>
            <a:r>
              <a:rPr lang="en-US" dirty="0" err="1"/>
              <a:t>behaviour</a:t>
            </a:r>
            <a:r>
              <a:rPr lang="en-US" dirty="0"/>
              <a:t> patterns with traditional APT models to highlight where new groups operate differently.</a:t>
            </a:r>
            <a:endParaRPr lang="en-US" dirty="0">
              <a:solidFill>
                <a:srgbClr val="444444"/>
              </a:solidFill>
              <a:ea typeface="Calibri"/>
              <a:cs typeface="Calibri"/>
            </a:endParaRPr>
          </a:p>
          <a:p>
            <a:r>
              <a:rPr lang="en-US" dirty="0">
                <a:cs typeface="+mn-lt"/>
              </a:rPr>
              <a:t/>
            </a:r>
            <a:br>
              <a:rPr lang="en-US" dirty="0">
                <a:cs typeface="+mn-lt"/>
              </a:rPr>
            </a:br>
            <a:r>
              <a:rPr lang="en-US" dirty="0"/>
              <a:t>After that, I’ll </a:t>
            </a:r>
            <a:r>
              <a:rPr lang="en-US" dirty="0" err="1"/>
              <a:t>analyse</a:t>
            </a:r>
            <a:r>
              <a:rPr lang="en-US" dirty="0"/>
              <a:t> which </a:t>
            </a:r>
            <a:r>
              <a:rPr lang="en-US" dirty="0" err="1"/>
              <a:t>behaviours</a:t>
            </a:r>
            <a:r>
              <a:rPr lang="en-US" dirty="0"/>
              <a:t> fall outside current defensive models—showing where defenders face detection blind spots.</a:t>
            </a:r>
            <a:endParaRPr lang="en-US" dirty="0">
              <a:solidFill>
                <a:srgbClr val="444444"/>
              </a:solidFill>
              <a:ea typeface="Calibri"/>
              <a:cs typeface="Calibri"/>
            </a:endParaRPr>
          </a:p>
          <a:p>
            <a:r>
              <a:rPr lang="en-US" dirty="0">
                <a:cs typeface="+mn-lt"/>
              </a:rPr>
              <a:t/>
            </a:r>
            <a:br>
              <a:rPr lang="en-US" dirty="0">
                <a:cs typeface="+mn-lt"/>
              </a:rPr>
            </a:br>
            <a:r>
              <a:rPr lang="en-US" dirty="0"/>
              <a:t>Finally, I’ll bring everything together to produce high‑level </a:t>
            </a:r>
            <a:r>
              <a:rPr lang="en-US" dirty="0" err="1"/>
              <a:t>behavioural</a:t>
            </a:r>
            <a:r>
              <a:rPr lang="en-US" dirty="0"/>
              <a:t> models that reflect how these newer groups actually operate.</a:t>
            </a:r>
            <a:endParaRPr lang="en-US" dirty="0">
              <a:ea typeface="Calibri"/>
              <a:cs typeface="Calibri"/>
            </a:endParaRPr>
          </a:p>
          <a:p>
            <a:pPr marL="171450" indent="-171450">
              <a:buFont typeface="Arial"/>
              <a:buChar char="•"/>
            </a:pPr>
            <a:endParaRPr lang="en-US" b="1"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E720430-A9F6-48C9-BC20-C56D3F577514}" type="slidenum">
              <a:rPr lang="en-GB" smtClean="0"/>
              <a:t>14</a:t>
            </a:fld>
            <a:endParaRPr lang="en-GB"/>
          </a:p>
        </p:txBody>
      </p:sp>
    </p:spTree>
    <p:extLst>
      <p:ext uri="{BB962C8B-B14F-4D97-AF65-F5344CB8AC3E}">
        <p14:creationId xmlns:p14="http://schemas.microsoft.com/office/powerpoint/2010/main" val="5505523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E720430-A9F6-48C9-BC20-C56D3F577514}" type="slidenum">
              <a:rPr lang="en-GB" smtClean="0"/>
              <a:t>19</a:t>
            </a:fld>
            <a:endParaRPr lang="en-GB"/>
          </a:p>
        </p:txBody>
      </p:sp>
    </p:spTree>
    <p:extLst>
      <p:ext uri="{BB962C8B-B14F-4D97-AF65-F5344CB8AC3E}">
        <p14:creationId xmlns:p14="http://schemas.microsoft.com/office/powerpoint/2010/main" val="15931156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proposal sets out a clear and structured plan for </a:t>
            </a:r>
            <a:r>
              <a:rPr lang="en-US" dirty="0" err="1"/>
              <a:t>analysing</a:t>
            </a:r>
            <a:r>
              <a:rPr lang="en-US" dirty="0"/>
              <a:t> emerging APT‑style groups. By combining PRISMA, ATT&amp;CK mapping, thematic and comparative analysis, the project will generate updated b</a:t>
            </a:r>
            <a:r>
              <a:rPr lang="en-US" dirty="0" err="1"/>
              <a:t>ehavioural </a:t>
            </a:r>
            <a:r>
              <a:rPr lang="en-US" dirty="0"/>
              <a:t>models and practical detection insights. The work adds value both academically—by addressing gaps in current APT research—and operationally, by supporting better detection and hunting for these newer identity‑driven threat actors.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E720430-A9F6-48C9-BC20-C56D3F577514}" type="slidenum">
              <a:rPr lang="en-GB" smtClean="0"/>
              <a:t>20</a:t>
            </a:fld>
            <a:endParaRPr lang="en-GB"/>
          </a:p>
        </p:txBody>
      </p:sp>
    </p:spTree>
    <p:extLst>
      <p:ext uri="{BB962C8B-B14F-4D97-AF65-F5344CB8AC3E}">
        <p14:creationId xmlns:p14="http://schemas.microsoft.com/office/powerpoint/2010/main" val="29919029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taking the time to listen to my proposal. I hope the presentation has given you a clear picture of the research aims, why this work is needed, and the approach I plan to take.</a:t>
            </a:r>
            <a:r>
              <a:rPr lang="en-US" dirty="0">
                <a:cs typeface="+mn-lt"/>
              </a:rPr>
              <a:t/>
            </a:r>
            <a:br>
              <a:rPr lang="en-US" dirty="0">
                <a:cs typeface="+mn-lt"/>
              </a:rPr>
            </a:br>
            <a:r>
              <a:rPr lang="en-US" dirty="0"/>
              <a:t> </a:t>
            </a:r>
          </a:p>
          <a:p>
            <a:r>
              <a:rPr lang="en-US" dirty="0"/>
              <a:t>I’m happy to answer any questions or discuss any part of the project in more detail</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E720430-A9F6-48C9-BC20-C56D3F577514}" type="slidenum">
              <a:rPr lang="en-GB" smtClean="0"/>
              <a:t>22</a:t>
            </a:fld>
            <a:endParaRPr lang="en-GB"/>
          </a:p>
        </p:txBody>
      </p:sp>
    </p:spTree>
    <p:extLst>
      <p:ext uri="{BB962C8B-B14F-4D97-AF65-F5344CB8AC3E}">
        <p14:creationId xmlns:p14="http://schemas.microsoft.com/office/powerpoint/2010/main" val="1830877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3/1/2026</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8" Type="http://schemas.openxmlformats.org/officeDocument/2006/relationships/hyperlink" Target="https://www.resecurity.com/blog/article/trinity-of-chaos-the-lapsus-shinyhunters-and-scattered-spider-alliance-embarks-on-global-cybercrime-spree" TargetMode="External"/><Relationship Id="rId3" Type="http://schemas.openxmlformats.org/officeDocument/2006/relationships/hyperlink" Target="https://doi.org/10.1109/ISSC61953.2024.10602968" TargetMode="External"/><Relationship Id="rId7" Type="http://schemas.openxmlformats.org/officeDocument/2006/relationships/hyperlink" Target="https://apps.dtic.mil/sti/citations/ADA586960" TargetMode="External"/><Relationship Id="rId2" Type="http://schemas.openxmlformats.org/officeDocument/2006/relationships/hyperlink" Target="https://doi.org/10.1093/cybsec/tyad023" TargetMode="External"/><Relationship Id="rId1" Type="http://schemas.openxmlformats.org/officeDocument/2006/relationships/slideLayout" Target="../slideLayouts/slideLayout2.xml"/><Relationship Id="rId6" Type="http://schemas.openxmlformats.org/officeDocument/2006/relationships/hyperlink" Target="https://www.lockheedmartin.com/en-us/capabilities/cyber/cyber-kill-chain.html" TargetMode="External"/><Relationship Id="rId5" Type="http://schemas.openxmlformats.org/officeDocument/2006/relationships/hyperlink" Target="https://attack.mitre.org/" TargetMode="External"/><Relationship Id="rId4" Type="http://schemas.openxmlformats.org/officeDocument/2006/relationships/hyperlink" Target="https://www.cisa.gov/news-events/alerts/2025/07/29/cisa-and-partners-release-updated-advisory-scattered-spider-group" TargetMode="External"/><Relationship Id="rId9" Type="http://schemas.openxmlformats.org/officeDocument/2006/relationships/hyperlink" Target="https://doi.org/10.1007/s10462-024-10890-4"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sz="3200" dirty="0"/>
              <a:t>Emergent APT-Style Threat Actors: A </a:t>
            </a:r>
            <a:r>
              <a:rPr lang="en-GB" sz="2800" dirty="0"/>
              <a:t>Behavioural Comparison with Traditional APTs and Implications for Detection and Threat Hunting</a:t>
            </a:r>
          </a:p>
        </p:txBody>
      </p:sp>
      <p:sp>
        <p:nvSpPr>
          <p:cNvPr id="3" name="Subtitle 2"/>
          <p:cNvSpPr>
            <a:spLocks noGrp="1"/>
          </p:cNvSpPr>
          <p:nvPr>
            <p:ph type="subTitle" idx="1"/>
          </p:nvPr>
        </p:nvSpPr>
        <p:spPr/>
        <p:txBody>
          <a:bodyPr>
            <a:normAutofit lnSpcReduction="10000"/>
          </a:bodyPr>
          <a:lstStyle/>
          <a:p>
            <a:r>
              <a:rPr lang="en-GB" dirty="0"/>
              <a:t>ACFA7004 Project Proposal</a:t>
            </a:r>
          </a:p>
          <a:p>
            <a:r>
              <a:rPr lang="en-GB" dirty="0"/>
              <a:t>Donna Kennett</a:t>
            </a:r>
          </a:p>
          <a:p>
            <a:r>
              <a:rPr lang="en-GB" dirty="0"/>
              <a:t>1908067@student.uwtwd.ac.uk</a:t>
            </a:r>
          </a:p>
          <a:p>
            <a:endParaRPr lang="en-GB" dirty="0"/>
          </a:p>
        </p:txBody>
      </p:sp>
    </p:spTree>
    <p:extLst>
      <p:ext uri="{BB962C8B-B14F-4D97-AF65-F5344CB8AC3E}">
        <p14:creationId xmlns:p14="http://schemas.microsoft.com/office/powerpoint/2010/main" val="16566281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77335" y="0"/>
            <a:ext cx="8596668" cy="3403600"/>
          </a:xfrm>
        </p:spPr>
        <p:txBody>
          <a:bodyPr/>
          <a:lstStyle/>
          <a:p>
            <a:r>
              <a:rPr lang="en-GB" dirty="0"/>
              <a:t>Project Background and Context</a:t>
            </a:r>
          </a:p>
        </p:txBody>
      </p:sp>
      <p:sp>
        <p:nvSpPr>
          <p:cNvPr id="5" name="Text Placeholder 4"/>
          <p:cNvSpPr>
            <a:spLocks noGrp="1"/>
          </p:cNvSpPr>
          <p:nvPr>
            <p:ph type="body" idx="1"/>
          </p:nvPr>
        </p:nvSpPr>
        <p:spPr>
          <a:xfrm>
            <a:off x="677335" y="2555233"/>
            <a:ext cx="8596668" cy="3263900"/>
          </a:xfrm>
        </p:spPr>
        <p:txBody>
          <a:bodyPr>
            <a:noAutofit/>
          </a:bodyPr>
          <a:lstStyle/>
          <a:p>
            <a:pPr marL="285750" indent="-285750">
              <a:buFont typeface="Arial" panose="020B0604020202020204" pitchFamily="34" charset="0"/>
              <a:buChar char="•"/>
            </a:pPr>
            <a:r>
              <a:rPr lang="en-GB" sz="2000" dirty="0"/>
              <a:t>Traditional Advanced Persistent Threat (APT) groups are well studied and follow structured, long-term intrusion patterns [1,2].</a:t>
            </a:r>
          </a:p>
          <a:p>
            <a:pPr marL="285750" indent="-285750">
              <a:buFont typeface="Arial" panose="020B0604020202020204" pitchFamily="34" charset="0"/>
              <a:buChar char="•"/>
            </a:pPr>
            <a:r>
              <a:rPr lang="en-GB" sz="2000" dirty="0"/>
              <a:t>New emergent APT-style groups (e.g. Scattered Spider, </a:t>
            </a:r>
            <a:r>
              <a:rPr lang="en-GB" sz="2000" dirty="0" err="1"/>
              <a:t>Lapsus</a:t>
            </a:r>
            <a:r>
              <a:rPr lang="en-GB" sz="2000" dirty="0"/>
              <a:t>$ etc.) use faster, identity-centric and socially </a:t>
            </a:r>
            <a:r>
              <a:rPr lang="en-GB" sz="2400" dirty="0"/>
              <a:t>engineered</a:t>
            </a:r>
            <a:r>
              <a:rPr lang="en-GB" sz="2000" dirty="0"/>
              <a:t> attacks [3].</a:t>
            </a:r>
          </a:p>
          <a:p>
            <a:pPr marL="285750" indent="-285750">
              <a:buFont typeface="Arial" panose="020B0604020202020204" pitchFamily="34" charset="0"/>
              <a:buChar char="•"/>
            </a:pPr>
            <a:r>
              <a:rPr lang="en-GB" sz="2000" dirty="0"/>
              <a:t>Academic research heavily covers traditional APTs but offers little on newer actor types [1].</a:t>
            </a:r>
          </a:p>
          <a:p>
            <a:pPr marL="285750" indent="-285750">
              <a:buFont typeface="Arial" panose="020B0604020202020204" pitchFamily="34" charset="0"/>
              <a:buChar char="•"/>
            </a:pPr>
            <a:r>
              <a:rPr lang="en-GB" sz="2000" dirty="0"/>
              <a:t>This creates a gap in understanding how emerging groups behave and how to detect them effectively [1,3].</a:t>
            </a:r>
          </a:p>
        </p:txBody>
      </p:sp>
    </p:spTree>
    <p:extLst>
      <p:ext uri="{BB962C8B-B14F-4D97-AF65-F5344CB8AC3E}">
        <p14:creationId xmlns:p14="http://schemas.microsoft.com/office/powerpoint/2010/main" val="625907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Context</a:t>
            </a:r>
          </a:p>
        </p:txBody>
      </p:sp>
      <p:sp>
        <p:nvSpPr>
          <p:cNvPr id="3" name="Content Placeholder 2"/>
          <p:cNvSpPr>
            <a:spLocks noGrp="1"/>
          </p:cNvSpPr>
          <p:nvPr>
            <p:ph idx="1"/>
          </p:nvPr>
        </p:nvSpPr>
        <p:spPr>
          <a:xfrm>
            <a:off x="677334" y="1601789"/>
            <a:ext cx="8596668" cy="4727891"/>
          </a:xfrm>
        </p:spPr>
        <p:txBody>
          <a:bodyPr vert="horz" lIns="91440" tIns="45720" rIns="91440" bIns="45720" rtlCol="0" anchor="t">
            <a:normAutofit/>
          </a:bodyPr>
          <a:lstStyle/>
          <a:p>
            <a:r>
              <a:rPr lang="en-GB" dirty="0"/>
              <a:t>Senior SOC Specialist for the UK government </a:t>
            </a:r>
          </a:p>
          <a:p>
            <a:r>
              <a:rPr lang="en-GB" dirty="0"/>
              <a:t>Lead threat hunting, Threat Intelligence, and Incident Management response</a:t>
            </a:r>
          </a:p>
          <a:p>
            <a:endParaRPr lang="en-GB" dirty="0"/>
          </a:p>
          <a:p>
            <a:pPr marL="0" indent="0">
              <a:buNone/>
            </a:pPr>
            <a:r>
              <a:rPr lang="en-GB" b="1" dirty="0">
                <a:solidFill>
                  <a:schemeClr val="accent1"/>
                </a:solidFill>
              </a:rPr>
              <a:t>Practical Experience</a:t>
            </a:r>
          </a:p>
          <a:p>
            <a:pPr>
              <a:buFont typeface="Arial" panose="020B0604020202020204" pitchFamily="34" charset="0"/>
              <a:buChar char="•"/>
            </a:pPr>
            <a:r>
              <a:rPr lang="en-GB" dirty="0"/>
              <a:t>Manage real-world intrusion and malware analysis</a:t>
            </a:r>
          </a:p>
          <a:p>
            <a:pPr>
              <a:buFont typeface="Arial" panose="020B0604020202020204" pitchFamily="34" charset="0"/>
              <a:buChar char="•"/>
            </a:pPr>
            <a:r>
              <a:rPr lang="en-GB" dirty="0"/>
              <a:t>Conduct threat hunting in complex enterprise environment</a:t>
            </a:r>
          </a:p>
          <a:p>
            <a:pPr>
              <a:buFont typeface="Arial" panose="020B0604020202020204" pitchFamily="34" charset="0"/>
              <a:buChar char="•"/>
            </a:pPr>
            <a:r>
              <a:rPr lang="en-GB"/>
              <a:t>Behavioural analysis and detection engineering using MITRE ATT&amp;CK®[4], Cyber Kill Chain®[5] and Diamond Model of Intrusion analysis [6].</a:t>
            </a:r>
          </a:p>
          <a:p>
            <a:pPr>
              <a:buFont typeface="Arial" panose="020B0604020202020204" pitchFamily="34" charset="0"/>
              <a:buChar char="•"/>
            </a:pPr>
            <a:r>
              <a:rPr lang="en-GB" dirty="0"/>
              <a:t>Hands on experience with identity-centric and emergent threat actor behaviours</a:t>
            </a:r>
          </a:p>
          <a:p>
            <a:pPr>
              <a:buFont typeface="Arial" panose="020B0604020202020204" pitchFamily="34" charset="0"/>
              <a:buChar char="•"/>
            </a:pPr>
            <a:endParaRPr lang="en-GB" dirty="0"/>
          </a:p>
          <a:p>
            <a:pPr marL="0" indent="0">
              <a:buNone/>
            </a:pPr>
            <a:r>
              <a:rPr lang="en-GB" b="1" dirty="0">
                <a:solidFill>
                  <a:schemeClr val="accent1"/>
                </a:solidFill>
              </a:rPr>
              <a:t>Relevant Professional Certifications: </a:t>
            </a:r>
          </a:p>
          <a:p>
            <a:pPr marL="0" indent="0">
              <a:buNone/>
            </a:pPr>
            <a:endParaRPr lang="en-GB" dirty="0"/>
          </a:p>
        </p:txBody>
      </p:sp>
      <p:pic>
        <p:nvPicPr>
          <p:cNvPr id="6" name="Picture 5"/>
          <p:cNvPicPr>
            <a:picLocks noChangeAspect="1"/>
          </p:cNvPicPr>
          <p:nvPr/>
        </p:nvPicPr>
        <p:blipFill>
          <a:blip r:embed="rId3"/>
          <a:stretch>
            <a:fillRect/>
          </a:stretch>
        </p:blipFill>
        <p:spPr>
          <a:xfrm>
            <a:off x="4797345" y="5662915"/>
            <a:ext cx="3105310" cy="571529"/>
          </a:xfrm>
          <a:prstGeom prst="rect">
            <a:avLst/>
          </a:prstGeom>
        </p:spPr>
      </p:pic>
    </p:spTree>
    <p:extLst>
      <p:ext uri="{BB962C8B-B14F-4D97-AF65-F5344CB8AC3E}">
        <p14:creationId xmlns:p14="http://schemas.microsoft.com/office/powerpoint/2010/main" val="2210005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0"/>
            <a:ext cx="8596668" cy="3403600"/>
          </a:xfrm>
        </p:spPr>
        <p:txBody>
          <a:bodyPr/>
          <a:lstStyle/>
          <a:p>
            <a:r>
              <a:rPr lang="en-GB" dirty="0"/>
              <a:t>Research Problem</a:t>
            </a:r>
          </a:p>
        </p:txBody>
      </p:sp>
      <p:sp>
        <p:nvSpPr>
          <p:cNvPr id="3" name="Text Placeholder 2"/>
          <p:cNvSpPr>
            <a:spLocks noGrp="1"/>
          </p:cNvSpPr>
          <p:nvPr>
            <p:ph type="body" idx="1"/>
          </p:nvPr>
        </p:nvSpPr>
        <p:spPr>
          <a:xfrm>
            <a:off x="677335" y="2429568"/>
            <a:ext cx="8596668" cy="2938933"/>
          </a:xfrm>
        </p:spPr>
        <p:txBody>
          <a:bodyPr>
            <a:noAutofit/>
          </a:bodyPr>
          <a:lstStyle/>
          <a:p>
            <a:pPr marL="285750" indent="-285750">
              <a:buFont typeface="Arial" panose="020B0604020202020204" pitchFamily="34" charset="0"/>
              <a:buChar char="•"/>
            </a:pPr>
            <a:r>
              <a:rPr lang="en-GB" sz="2000" dirty="0"/>
              <a:t>Existing APT behavioural models no longer fully describe modern, identity-driven intrusion activity [1].</a:t>
            </a:r>
          </a:p>
          <a:p>
            <a:pPr marL="285750" indent="-285750">
              <a:buFont typeface="Arial" panose="020B0604020202020204" pitchFamily="34" charset="0"/>
              <a:buChar char="•"/>
            </a:pPr>
            <a:r>
              <a:rPr lang="en-GB" sz="2000" dirty="0"/>
              <a:t>Emergent groups use non-traditional, opportunistic and high-impact behaviours (e.g. SIM Swapping, MFA Fatigue etc.) [3,7,8].</a:t>
            </a:r>
          </a:p>
          <a:p>
            <a:pPr marL="285750" indent="-285750">
              <a:buFont typeface="Arial" panose="020B0604020202020204" pitchFamily="34" charset="0"/>
              <a:buChar char="•"/>
            </a:pPr>
            <a:r>
              <a:rPr lang="en-GB" sz="2000" dirty="0"/>
              <a:t>These </a:t>
            </a:r>
            <a:r>
              <a:rPr lang="en-GB" sz="2400" dirty="0"/>
              <a:t>behaviours</a:t>
            </a:r>
            <a:r>
              <a:rPr lang="en-GB" sz="2000" dirty="0"/>
              <a:t> are poorly represented in academic literature and ATT&amp;CK-aligned defensive models [1,9].</a:t>
            </a:r>
          </a:p>
          <a:p>
            <a:pPr marL="285750" indent="-285750">
              <a:buFont typeface="Arial" panose="020B0604020202020204" pitchFamily="34" charset="0"/>
              <a:buChar char="•"/>
            </a:pPr>
            <a:r>
              <a:rPr lang="en-GB" sz="2000" dirty="0"/>
              <a:t>As a result, defenders face detection blind spots for these new threat types [1,3]</a:t>
            </a:r>
          </a:p>
        </p:txBody>
      </p:sp>
    </p:spTree>
    <p:extLst>
      <p:ext uri="{BB962C8B-B14F-4D97-AF65-F5344CB8AC3E}">
        <p14:creationId xmlns:p14="http://schemas.microsoft.com/office/powerpoint/2010/main" val="2190553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0"/>
            <a:ext cx="8596668" cy="3403600"/>
          </a:xfrm>
        </p:spPr>
        <p:txBody>
          <a:bodyPr/>
          <a:lstStyle/>
          <a:p>
            <a:r>
              <a:rPr lang="en-GB" dirty="0"/>
              <a:t>Research Aim</a:t>
            </a:r>
          </a:p>
        </p:txBody>
      </p:sp>
      <p:sp>
        <p:nvSpPr>
          <p:cNvPr id="3" name="Text Placeholder 2"/>
          <p:cNvSpPr>
            <a:spLocks noGrp="1"/>
          </p:cNvSpPr>
          <p:nvPr>
            <p:ph type="body" idx="1"/>
          </p:nvPr>
        </p:nvSpPr>
        <p:spPr>
          <a:xfrm>
            <a:off x="677335" y="1985840"/>
            <a:ext cx="8596668" cy="2835519"/>
          </a:xfrm>
        </p:spPr>
        <p:txBody>
          <a:bodyPr>
            <a:normAutofit/>
          </a:bodyPr>
          <a:lstStyle/>
          <a:p>
            <a:r>
              <a:rPr lang="en-GB" sz="2000" dirty="0"/>
              <a:t>To analyse emergent APT-style actor behaviours, compare them with traditional APTs, and develop evidence-based detection and threat-hunting recommendations.</a:t>
            </a:r>
          </a:p>
        </p:txBody>
      </p:sp>
    </p:spTree>
    <p:extLst>
      <p:ext uri="{BB962C8B-B14F-4D97-AF65-F5344CB8AC3E}">
        <p14:creationId xmlns:p14="http://schemas.microsoft.com/office/powerpoint/2010/main" val="4281636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0"/>
            <a:ext cx="8596668" cy="3403600"/>
          </a:xfrm>
        </p:spPr>
        <p:txBody>
          <a:bodyPr/>
          <a:lstStyle/>
          <a:p>
            <a:r>
              <a:rPr lang="en-GB" dirty="0"/>
              <a:t>Research Questions</a:t>
            </a:r>
          </a:p>
        </p:txBody>
      </p:sp>
      <p:sp>
        <p:nvSpPr>
          <p:cNvPr id="3" name="Text Placeholder 2"/>
          <p:cNvSpPr>
            <a:spLocks noGrp="1"/>
          </p:cNvSpPr>
          <p:nvPr>
            <p:ph type="body" idx="1"/>
          </p:nvPr>
        </p:nvSpPr>
        <p:spPr>
          <a:xfrm>
            <a:off x="677335" y="1972882"/>
            <a:ext cx="8596668" cy="2998805"/>
          </a:xfrm>
        </p:spPr>
        <p:txBody>
          <a:bodyPr>
            <a:normAutofit/>
          </a:bodyPr>
          <a:lstStyle/>
          <a:p>
            <a:pPr marL="342900" indent="-342900">
              <a:buFont typeface="+mj-lt"/>
              <a:buAutoNum type="arabicPeriod"/>
            </a:pPr>
            <a:r>
              <a:rPr lang="en-GB" sz="2000" dirty="0"/>
              <a:t>What behaviours define traditional APT groups?</a:t>
            </a:r>
          </a:p>
          <a:p>
            <a:pPr marL="342900" indent="-342900">
              <a:buFont typeface="+mj-lt"/>
              <a:buAutoNum type="arabicPeriod"/>
            </a:pPr>
            <a:r>
              <a:rPr lang="en-GB" sz="2000" dirty="0"/>
              <a:t>What behaviours do emergent APT-style actors exhibit?</a:t>
            </a:r>
          </a:p>
          <a:p>
            <a:pPr marL="342900" indent="-342900">
              <a:buFont typeface="+mj-lt"/>
              <a:buAutoNum type="arabicPeriod"/>
            </a:pPr>
            <a:r>
              <a:rPr lang="en-GB" sz="2000" dirty="0"/>
              <a:t>How do emergent behaviours differ from traditional APT behaviours?</a:t>
            </a:r>
          </a:p>
          <a:p>
            <a:pPr marL="342900" indent="-342900">
              <a:buFont typeface="+mj-lt"/>
              <a:buAutoNum type="arabicPeriod"/>
            </a:pPr>
            <a:r>
              <a:rPr lang="en-GB" sz="2000" dirty="0"/>
              <a:t>What detection opportunities or gaps arise from these differences?</a:t>
            </a:r>
          </a:p>
        </p:txBody>
      </p:sp>
    </p:spTree>
    <p:extLst>
      <p:ext uri="{BB962C8B-B14F-4D97-AF65-F5344CB8AC3E}">
        <p14:creationId xmlns:p14="http://schemas.microsoft.com/office/powerpoint/2010/main" val="2612823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0"/>
            <a:ext cx="8596668" cy="3403600"/>
          </a:xfrm>
        </p:spPr>
        <p:txBody>
          <a:bodyPr/>
          <a:lstStyle/>
          <a:p>
            <a:r>
              <a:rPr lang="en-GB" dirty="0"/>
              <a:t>Research Objective</a:t>
            </a:r>
          </a:p>
        </p:txBody>
      </p:sp>
      <p:sp>
        <p:nvSpPr>
          <p:cNvPr id="3" name="Text Placeholder 2"/>
          <p:cNvSpPr>
            <a:spLocks noGrp="1"/>
          </p:cNvSpPr>
          <p:nvPr>
            <p:ph type="body" idx="1"/>
          </p:nvPr>
        </p:nvSpPr>
        <p:spPr>
          <a:xfrm>
            <a:off x="677335" y="2768703"/>
            <a:ext cx="8596668" cy="3294218"/>
          </a:xfrm>
        </p:spPr>
        <p:txBody>
          <a:bodyPr>
            <a:noAutofit/>
          </a:bodyPr>
          <a:lstStyle/>
          <a:p>
            <a:pPr marL="342900" indent="-342900">
              <a:buFont typeface="+mj-lt"/>
              <a:buAutoNum type="arabicPeriod"/>
            </a:pPr>
            <a:r>
              <a:rPr lang="en-GB" sz="2000" dirty="0"/>
              <a:t>To conduct a structured literature review of behavioural patterns, tactics and techniques used by traditional APT groups compared with emergent APT groups.</a:t>
            </a:r>
          </a:p>
          <a:p>
            <a:pPr marL="342900" indent="-342900">
              <a:buFont typeface="+mj-lt"/>
              <a:buAutoNum type="arabicPeriod"/>
            </a:pPr>
            <a:r>
              <a:rPr lang="en-GB" sz="2000" dirty="0"/>
              <a:t>To analyse emergent APT-style cases through OSINT (Open-Source Intelligence) to fill the intelligence gap revealed in the first literature review.</a:t>
            </a:r>
          </a:p>
          <a:p>
            <a:pPr marL="342900" indent="-342900">
              <a:buFont typeface="+mj-lt"/>
              <a:buAutoNum type="arabicPeriod"/>
            </a:pPr>
            <a:r>
              <a:rPr lang="en-GB" sz="2000" dirty="0"/>
              <a:t>To map and </a:t>
            </a:r>
            <a:r>
              <a:rPr lang="en-GB" sz="2400" dirty="0"/>
              <a:t>compare</a:t>
            </a:r>
            <a:r>
              <a:rPr lang="en-GB" sz="2000" dirty="0"/>
              <a:t> behaviours using the industry recognised MITRE ATT&amp;CK framework [4].</a:t>
            </a:r>
          </a:p>
          <a:p>
            <a:pPr marL="342900" indent="-342900">
              <a:buFont typeface="+mj-lt"/>
              <a:buAutoNum type="arabicPeriod"/>
            </a:pPr>
            <a:r>
              <a:rPr lang="en-GB" sz="2000" dirty="0"/>
              <a:t>To produce detection-engineering and hunting recommendations for emergent APT-style groups</a:t>
            </a:r>
          </a:p>
          <a:p>
            <a:endParaRPr lang="en-GB" sz="2000" dirty="0"/>
          </a:p>
        </p:txBody>
      </p:sp>
    </p:spTree>
    <p:extLst>
      <p:ext uri="{BB962C8B-B14F-4D97-AF65-F5344CB8AC3E}">
        <p14:creationId xmlns:p14="http://schemas.microsoft.com/office/powerpoint/2010/main" val="1086695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5833" y="0"/>
            <a:ext cx="8596668" cy="2829464"/>
          </a:xfrm>
        </p:spPr>
        <p:txBody>
          <a:bodyPr/>
          <a:lstStyle/>
          <a:p>
            <a:r>
              <a:rPr lang="en-GB" dirty="0"/>
              <a:t>Research Design Alignment Table</a:t>
            </a:r>
          </a:p>
        </p:txBody>
      </p:sp>
      <p:graphicFrame>
        <p:nvGraphicFramePr>
          <p:cNvPr id="4" name="Table 3"/>
          <p:cNvGraphicFramePr>
            <a:graphicFrameLocks noGrp="1"/>
          </p:cNvGraphicFramePr>
          <p:nvPr>
            <p:extLst>
              <p:ext uri="{D42A27DB-BD31-4B8C-83A1-F6EECF244321}">
                <p14:modId xmlns:p14="http://schemas.microsoft.com/office/powerpoint/2010/main" val="74086302"/>
              </p:ext>
            </p:extLst>
          </p:nvPr>
        </p:nvGraphicFramePr>
        <p:xfrm>
          <a:off x="867650" y="2078295"/>
          <a:ext cx="8193033" cy="4145280"/>
        </p:xfrm>
        <a:graphic>
          <a:graphicData uri="http://schemas.openxmlformats.org/drawingml/2006/table">
            <a:tbl>
              <a:tblPr firstRow="1" bandRow="1">
                <a:tableStyleId>{5C22544A-7EE6-4342-B048-85BDC9FD1C3A}</a:tableStyleId>
              </a:tblPr>
              <a:tblGrid>
                <a:gridCol w="2048258">
                  <a:extLst>
                    <a:ext uri="{9D8B030D-6E8A-4147-A177-3AD203B41FA5}">
                      <a16:colId xmlns:a16="http://schemas.microsoft.com/office/drawing/2014/main" val="1067744399"/>
                    </a:ext>
                  </a:extLst>
                </a:gridCol>
                <a:gridCol w="2221658">
                  <a:extLst>
                    <a:ext uri="{9D8B030D-6E8A-4147-A177-3AD203B41FA5}">
                      <a16:colId xmlns:a16="http://schemas.microsoft.com/office/drawing/2014/main" val="1954537985"/>
                    </a:ext>
                  </a:extLst>
                </a:gridCol>
                <a:gridCol w="2217579">
                  <a:extLst>
                    <a:ext uri="{9D8B030D-6E8A-4147-A177-3AD203B41FA5}">
                      <a16:colId xmlns:a16="http://schemas.microsoft.com/office/drawing/2014/main" val="2338716451"/>
                    </a:ext>
                  </a:extLst>
                </a:gridCol>
                <a:gridCol w="1705538">
                  <a:extLst>
                    <a:ext uri="{9D8B030D-6E8A-4147-A177-3AD203B41FA5}">
                      <a16:colId xmlns:a16="http://schemas.microsoft.com/office/drawing/2014/main" val="3415936596"/>
                    </a:ext>
                  </a:extLst>
                </a:gridCol>
              </a:tblGrid>
              <a:tr h="352307">
                <a:tc>
                  <a:txBody>
                    <a:bodyPr/>
                    <a:lstStyle/>
                    <a:p>
                      <a:pPr fontAlgn="t"/>
                      <a:r>
                        <a:rPr lang="en-GB" b="1" i="0" baseline="0" dirty="0">
                          <a:effectLst/>
                          <a:latin typeface="+mj-lt"/>
                        </a:rPr>
                        <a:t>Objective</a:t>
                      </a:r>
                      <a:endParaRPr lang="en-GB" b="0" i="0" dirty="0">
                        <a:effectLst/>
                        <a:latin typeface="+mj-lt"/>
                      </a:endParaRPr>
                    </a:p>
                  </a:txBody>
                  <a:tcPr/>
                </a:tc>
                <a:tc>
                  <a:txBody>
                    <a:bodyPr/>
                    <a:lstStyle/>
                    <a:p>
                      <a:r>
                        <a:rPr lang="en-GB" dirty="0"/>
                        <a:t>Research Question</a:t>
                      </a:r>
                    </a:p>
                  </a:txBody>
                  <a:tcPr/>
                </a:tc>
                <a:tc>
                  <a:txBody>
                    <a:bodyPr/>
                    <a:lstStyle/>
                    <a:p>
                      <a:r>
                        <a:rPr lang="en-GB" dirty="0"/>
                        <a:t>Methods</a:t>
                      </a:r>
                    </a:p>
                  </a:txBody>
                  <a:tcPr/>
                </a:tc>
                <a:tc>
                  <a:txBody>
                    <a:bodyPr/>
                    <a:lstStyle/>
                    <a:p>
                      <a:r>
                        <a:rPr lang="en-GB" dirty="0"/>
                        <a:t>Output</a:t>
                      </a:r>
                    </a:p>
                  </a:txBody>
                  <a:tcPr/>
                </a:tc>
                <a:extLst>
                  <a:ext uri="{0D108BD9-81ED-4DB2-BD59-A6C34878D82A}">
                    <a16:rowId xmlns:a16="http://schemas.microsoft.com/office/drawing/2014/main" val="874723902"/>
                  </a:ext>
                </a:extLst>
              </a:tr>
              <a:tr h="781832">
                <a:tc>
                  <a:txBody>
                    <a:bodyPr/>
                    <a:lstStyle/>
                    <a:p>
                      <a:r>
                        <a:rPr lang="en-GB" sz="1600" dirty="0">
                          <a:latin typeface="+mn-lt"/>
                        </a:rPr>
                        <a:t>1. Literature review of traditional APTs</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600" dirty="0">
                          <a:latin typeface="+mn-lt"/>
                        </a:rPr>
                        <a:t>1.</a:t>
                      </a:r>
                      <a:r>
                        <a:rPr lang="en-GB" sz="1600" dirty="0"/>
                        <a:t> What behaviours define traditional APT groups?</a:t>
                      </a:r>
                    </a:p>
                  </a:txBody>
                  <a:tcPr/>
                </a:tc>
                <a:tc>
                  <a:txBody>
                    <a:bodyPr/>
                    <a:lstStyle/>
                    <a:p>
                      <a:pPr marL="285750" indent="-285750">
                        <a:buFont typeface="Arial" panose="020B0604020202020204" pitchFamily="34" charset="0"/>
                        <a:buChar char="•"/>
                      </a:pPr>
                      <a:r>
                        <a:rPr lang="en-GB" sz="1600" dirty="0">
                          <a:latin typeface="+mn-lt"/>
                        </a:rPr>
                        <a:t>PRISMA 2020 </a:t>
                      </a:r>
                    </a:p>
                    <a:p>
                      <a:pPr marL="285750" indent="-285750">
                        <a:buFont typeface="Arial" panose="020B0604020202020204" pitchFamily="34" charset="0"/>
                        <a:buChar char="•"/>
                      </a:pPr>
                      <a:r>
                        <a:rPr lang="en-GB" sz="1600" dirty="0">
                          <a:latin typeface="+mn-lt"/>
                        </a:rPr>
                        <a:t>Database</a:t>
                      </a:r>
                      <a:r>
                        <a:rPr lang="en-GB" sz="1600" baseline="0" dirty="0">
                          <a:latin typeface="+mn-lt"/>
                        </a:rPr>
                        <a:t> search</a:t>
                      </a:r>
                    </a:p>
                    <a:p>
                      <a:pPr marL="285750" indent="-285750">
                        <a:buFont typeface="Arial" panose="020B0604020202020204" pitchFamily="34" charset="0"/>
                        <a:buChar char="•"/>
                      </a:pPr>
                      <a:r>
                        <a:rPr lang="en-GB" sz="1600" baseline="0" dirty="0">
                          <a:latin typeface="+mn-lt"/>
                        </a:rPr>
                        <a:t>ATT&amp;CK mapping</a:t>
                      </a:r>
                      <a:endParaRPr lang="en-GB" sz="1600" dirty="0">
                        <a:latin typeface="+mn-lt"/>
                      </a:endParaRPr>
                    </a:p>
                  </a:txBody>
                  <a:tcPr/>
                </a:tc>
                <a:tc>
                  <a:txBody>
                    <a:bodyPr/>
                    <a:lstStyle/>
                    <a:p>
                      <a:r>
                        <a:rPr lang="en-GB" sz="1600" dirty="0">
                          <a:latin typeface="+mn-lt"/>
                        </a:rPr>
                        <a:t>Traditional APT behavioural</a:t>
                      </a:r>
                      <a:r>
                        <a:rPr lang="en-GB" sz="1600" baseline="0" dirty="0">
                          <a:latin typeface="+mn-lt"/>
                        </a:rPr>
                        <a:t> baseline</a:t>
                      </a:r>
                      <a:endParaRPr lang="en-GB" sz="1600" dirty="0">
                        <a:latin typeface="+mn-lt"/>
                      </a:endParaRPr>
                    </a:p>
                  </a:txBody>
                  <a:tcPr/>
                </a:tc>
                <a:extLst>
                  <a:ext uri="{0D108BD9-81ED-4DB2-BD59-A6C34878D82A}">
                    <a16:rowId xmlns:a16="http://schemas.microsoft.com/office/drawing/2014/main" val="2102491027"/>
                  </a:ext>
                </a:extLst>
              </a:tr>
              <a:tr h="781832">
                <a:tc>
                  <a:txBody>
                    <a:bodyPr/>
                    <a:lstStyle/>
                    <a:p>
                      <a:r>
                        <a:rPr lang="en-GB" sz="1600" dirty="0">
                          <a:latin typeface="+mn-lt"/>
                        </a:rPr>
                        <a:t>2. Analyse</a:t>
                      </a:r>
                      <a:r>
                        <a:rPr lang="en-GB" sz="1600" baseline="0" dirty="0">
                          <a:latin typeface="+mn-lt"/>
                        </a:rPr>
                        <a:t> emergent APT-style actors</a:t>
                      </a:r>
                      <a:endParaRPr lang="en-GB" sz="1600" dirty="0">
                        <a:latin typeface="+mn-lt"/>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600" dirty="0">
                          <a:latin typeface="+mn-lt"/>
                        </a:rPr>
                        <a:t>2. </a:t>
                      </a:r>
                      <a:r>
                        <a:rPr lang="en-GB" sz="1600" dirty="0"/>
                        <a:t>What behaviours do emergent APT-style actors exhibit?</a:t>
                      </a:r>
                    </a:p>
                  </a:txBody>
                  <a:tcPr/>
                </a:tc>
                <a:tc>
                  <a:txBody>
                    <a:bodyPr/>
                    <a:lstStyle/>
                    <a:p>
                      <a:pPr marL="285750" indent="-285750">
                        <a:buFont typeface="Arial" panose="020B0604020202020204" pitchFamily="34" charset="0"/>
                        <a:buChar char="•"/>
                      </a:pPr>
                      <a:r>
                        <a:rPr lang="en-GB" sz="1600" dirty="0">
                          <a:latin typeface="+mn-lt"/>
                        </a:rPr>
                        <a:t>OSINT</a:t>
                      </a:r>
                    </a:p>
                    <a:p>
                      <a:pPr marL="285750" indent="-285750">
                        <a:buFont typeface="Arial" panose="020B0604020202020204" pitchFamily="34" charset="0"/>
                        <a:buChar char="•"/>
                      </a:pPr>
                      <a:r>
                        <a:rPr lang="en-GB" sz="1600" dirty="0">
                          <a:latin typeface="+mn-lt"/>
                        </a:rPr>
                        <a:t>Codebook coding</a:t>
                      </a:r>
                    </a:p>
                    <a:p>
                      <a:pPr marL="285750" indent="-285750">
                        <a:buFont typeface="Arial" panose="020B0604020202020204" pitchFamily="34" charset="0"/>
                        <a:buChar char="•"/>
                      </a:pPr>
                      <a:r>
                        <a:rPr lang="en-GB" sz="1600" dirty="0">
                          <a:latin typeface="+mn-lt"/>
                        </a:rPr>
                        <a:t>Confidence</a:t>
                      </a:r>
                      <a:r>
                        <a:rPr lang="en-GB" sz="1600" baseline="0" dirty="0">
                          <a:latin typeface="+mn-lt"/>
                        </a:rPr>
                        <a:t> scoring</a:t>
                      </a:r>
                      <a:endParaRPr lang="en-GB" sz="1600" dirty="0">
                        <a:latin typeface="+mn-lt"/>
                      </a:endParaRPr>
                    </a:p>
                  </a:txBody>
                  <a:tcPr/>
                </a:tc>
                <a:tc>
                  <a:txBody>
                    <a:bodyPr/>
                    <a:lstStyle/>
                    <a:p>
                      <a:r>
                        <a:rPr lang="en-GB" sz="1600" dirty="0">
                          <a:latin typeface="+mn-lt"/>
                        </a:rPr>
                        <a:t>Emergent actor</a:t>
                      </a:r>
                      <a:r>
                        <a:rPr lang="en-GB" sz="1600" baseline="0" dirty="0">
                          <a:latin typeface="+mn-lt"/>
                        </a:rPr>
                        <a:t> TTP dataset &amp; profiles</a:t>
                      </a:r>
                      <a:endParaRPr lang="en-GB" sz="1600" dirty="0">
                        <a:latin typeface="+mn-lt"/>
                      </a:endParaRPr>
                    </a:p>
                  </a:txBody>
                  <a:tcPr/>
                </a:tc>
                <a:extLst>
                  <a:ext uri="{0D108BD9-81ED-4DB2-BD59-A6C34878D82A}">
                    <a16:rowId xmlns:a16="http://schemas.microsoft.com/office/drawing/2014/main" val="970041027"/>
                  </a:ext>
                </a:extLst>
              </a:tr>
              <a:tr h="1013486">
                <a:tc>
                  <a:txBody>
                    <a:bodyPr/>
                    <a:lstStyle/>
                    <a:p>
                      <a:r>
                        <a:rPr lang="en-GB" sz="1600" dirty="0">
                          <a:latin typeface="+mn-lt"/>
                        </a:rPr>
                        <a:t>3. Map</a:t>
                      </a:r>
                      <a:r>
                        <a:rPr lang="en-GB" sz="1600" baseline="0" dirty="0">
                          <a:latin typeface="+mn-lt"/>
                        </a:rPr>
                        <a:t> &amp; c</a:t>
                      </a:r>
                      <a:r>
                        <a:rPr lang="en-GB" sz="1600" dirty="0">
                          <a:latin typeface="+mn-lt"/>
                        </a:rPr>
                        <a:t>ompare traditional</a:t>
                      </a:r>
                      <a:r>
                        <a:rPr lang="en-GB" sz="1600" baseline="0" dirty="0">
                          <a:latin typeface="+mn-lt"/>
                        </a:rPr>
                        <a:t> vs emergent groups</a:t>
                      </a:r>
                      <a:endParaRPr lang="en-GB" sz="1600" dirty="0">
                        <a:latin typeface="+mn-lt"/>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600" dirty="0">
                          <a:latin typeface="+mn-lt"/>
                        </a:rPr>
                        <a:t>3. </a:t>
                      </a:r>
                      <a:r>
                        <a:rPr lang="en-GB" sz="1600" dirty="0"/>
                        <a:t>How do emergent behaviours differ from traditional APT behaviours?</a:t>
                      </a:r>
                    </a:p>
                  </a:txBody>
                  <a:tcPr/>
                </a:tc>
                <a:tc>
                  <a:txBody>
                    <a:bodyPr/>
                    <a:lstStyle/>
                    <a:p>
                      <a:pPr marL="285750" indent="-285750">
                        <a:buFont typeface="Arial" panose="020B0604020202020204" pitchFamily="34" charset="0"/>
                        <a:buChar char="•"/>
                      </a:pPr>
                      <a:r>
                        <a:rPr lang="en-GB" sz="1600" dirty="0">
                          <a:latin typeface="+mn-lt"/>
                        </a:rPr>
                        <a:t>Thematic</a:t>
                      </a:r>
                      <a:r>
                        <a:rPr lang="en-GB" sz="1600" baseline="0" dirty="0">
                          <a:latin typeface="+mn-lt"/>
                        </a:rPr>
                        <a:t> analysis</a:t>
                      </a:r>
                    </a:p>
                    <a:p>
                      <a:pPr marL="285750" indent="-285750">
                        <a:buFont typeface="Arial" panose="020B0604020202020204" pitchFamily="34" charset="0"/>
                        <a:buChar char="•"/>
                      </a:pPr>
                      <a:r>
                        <a:rPr lang="en-GB" sz="1600" baseline="0" dirty="0">
                          <a:latin typeface="+mn-lt"/>
                        </a:rPr>
                        <a:t>Comparative analysis</a:t>
                      </a:r>
                      <a:endParaRPr lang="en-GB" sz="1600" dirty="0">
                        <a:latin typeface="+mn-lt"/>
                      </a:endParaRPr>
                    </a:p>
                  </a:txBody>
                  <a:tcPr/>
                </a:tc>
                <a:tc>
                  <a:txBody>
                    <a:bodyPr/>
                    <a:lstStyle/>
                    <a:p>
                      <a:r>
                        <a:rPr lang="en-GB" sz="1600" dirty="0">
                          <a:latin typeface="+mn-lt"/>
                        </a:rPr>
                        <a:t>ATT&amp;CK-mapped</a:t>
                      </a:r>
                      <a:r>
                        <a:rPr lang="en-GB" sz="1600" baseline="0" dirty="0">
                          <a:latin typeface="+mn-lt"/>
                        </a:rPr>
                        <a:t> comparison &amp; behavioural models</a:t>
                      </a:r>
                      <a:endParaRPr lang="en-GB" sz="1600" dirty="0">
                        <a:latin typeface="+mn-lt"/>
                      </a:endParaRPr>
                    </a:p>
                  </a:txBody>
                  <a:tcPr/>
                </a:tc>
                <a:extLst>
                  <a:ext uri="{0D108BD9-81ED-4DB2-BD59-A6C34878D82A}">
                    <a16:rowId xmlns:a16="http://schemas.microsoft.com/office/drawing/2014/main" val="3258752158"/>
                  </a:ext>
                </a:extLst>
              </a:tr>
              <a:tr h="1013486">
                <a:tc>
                  <a:txBody>
                    <a:bodyPr/>
                    <a:lstStyle/>
                    <a:p>
                      <a:r>
                        <a:rPr lang="en-GB" sz="1600" dirty="0">
                          <a:latin typeface="+mn-lt"/>
                        </a:rPr>
                        <a:t>4. Produce</a:t>
                      </a:r>
                      <a:r>
                        <a:rPr lang="en-GB" sz="1600" baseline="0" dirty="0">
                          <a:latin typeface="+mn-lt"/>
                        </a:rPr>
                        <a:t> detection &amp; hunting recommendations</a:t>
                      </a:r>
                      <a:endParaRPr lang="en-GB" sz="1600" dirty="0">
                        <a:latin typeface="+mn-lt"/>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600" dirty="0">
                          <a:latin typeface="+mn-lt"/>
                        </a:rPr>
                        <a:t>4. </a:t>
                      </a:r>
                      <a:r>
                        <a:rPr lang="en-GB" sz="1600" dirty="0"/>
                        <a:t>What detection opportunities or gaps arise from these differences?</a:t>
                      </a:r>
                    </a:p>
                  </a:txBody>
                  <a:tcPr/>
                </a:tc>
                <a:tc>
                  <a:txBody>
                    <a:bodyPr/>
                    <a:lstStyle/>
                    <a:p>
                      <a:pPr marL="285750" indent="-285750">
                        <a:buFont typeface="Arial" panose="020B0604020202020204" pitchFamily="34" charset="0"/>
                        <a:buChar char="•"/>
                      </a:pPr>
                      <a:r>
                        <a:rPr lang="en-GB" sz="1600" dirty="0">
                          <a:latin typeface="+mn-lt"/>
                        </a:rPr>
                        <a:t>Detection-gap</a:t>
                      </a:r>
                      <a:r>
                        <a:rPr lang="en-GB" sz="1600" baseline="0" dirty="0">
                          <a:latin typeface="+mn-lt"/>
                        </a:rPr>
                        <a:t> analysis</a:t>
                      </a:r>
                    </a:p>
                    <a:p>
                      <a:pPr marL="285750" indent="-285750">
                        <a:buFont typeface="Arial" panose="020B0604020202020204" pitchFamily="34" charset="0"/>
                        <a:buChar char="•"/>
                      </a:pPr>
                      <a:r>
                        <a:rPr lang="en-GB" sz="1600" baseline="0" dirty="0">
                          <a:latin typeface="+mn-lt"/>
                        </a:rPr>
                        <a:t>Synthesis</a:t>
                      </a:r>
                      <a:endParaRPr lang="en-GB" sz="1600" dirty="0">
                        <a:latin typeface="+mn-lt"/>
                      </a:endParaRPr>
                    </a:p>
                  </a:txBody>
                  <a:tcPr/>
                </a:tc>
                <a:tc>
                  <a:txBody>
                    <a:bodyPr/>
                    <a:lstStyle/>
                    <a:p>
                      <a:r>
                        <a:rPr lang="en-GB" sz="1600" dirty="0">
                          <a:latin typeface="+mn-lt"/>
                        </a:rPr>
                        <a:t>Detection logic &amp; hunting</a:t>
                      </a:r>
                      <a:r>
                        <a:rPr lang="en-GB" sz="1600" baseline="0" dirty="0">
                          <a:latin typeface="+mn-lt"/>
                        </a:rPr>
                        <a:t> hypotheses</a:t>
                      </a:r>
                      <a:endParaRPr lang="en-GB" sz="1600" dirty="0">
                        <a:latin typeface="+mn-lt"/>
                      </a:endParaRPr>
                    </a:p>
                  </a:txBody>
                  <a:tcPr/>
                </a:tc>
                <a:extLst>
                  <a:ext uri="{0D108BD9-81ED-4DB2-BD59-A6C34878D82A}">
                    <a16:rowId xmlns:a16="http://schemas.microsoft.com/office/drawing/2014/main" val="3667139380"/>
                  </a:ext>
                </a:extLst>
              </a:tr>
            </a:tbl>
          </a:graphicData>
        </a:graphic>
      </p:graphicFrame>
    </p:spTree>
    <p:extLst>
      <p:ext uri="{BB962C8B-B14F-4D97-AF65-F5344CB8AC3E}">
        <p14:creationId xmlns:p14="http://schemas.microsoft.com/office/powerpoint/2010/main" val="3470431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Research Onion - Methodology Table</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995483581"/>
              </p:ext>
            </p:extLst>
          </p:nvPr>
        </p:nvGraphicFramePr>
        <p:xfrm>
          <a:off x="476830" y="1635646"/>
          <a:ext cx="10841823" cy="4610570"/>
        </p:xfrm>
        <a:graphic>
          <a:graphicData uri="http://schemas.openxmlformats.org/drawingml/2006/table">
            <a:tbl>
              <a:tblPr firstRow="1" bandRow="1">
                <a:tableStyleId>{5C22544A-7EE6-4342-B048-85BDC9FD1C3A}</a:tableStyleId>
              </a:tblPr>
              <a:tblGrid>
                <a:gridCol w="1734742">
                  <a:extLst>
                    <a:ext uri="{9D8B030D-6E8A-4147-A177-3AD203B41FA5}">
                      <a16:colId xmlns:a16="http://schemas.microsoft.com/office/drawing/2014/main" val="2314322456"/>
                    </a:ext>
                  </a:extLst>
                </a:gridCol>
                <a:gridCol w="2360428">
                  <a:extLst>
                    <a:ext uri="{9D8B030D-6E8A-4147-A177-3AD203B41FA5}">
                      <a16:colId xmlns:a16="http://schemas.microsoft.com/office/drawing/2014/main" val="3813173512"/>
                    </a:ext>
                  </a:extLst>
                </a:gridCol>
                <a:gridCol w="6746653">
                  <a:extLst>
                    <a:ext uri="{9D8B030D-6E8A-4147-A177-3AD203B41FA5}">
                      <a16:colId xmlns:a16="http://schemas.microsoft.com/office/drawing/2014/main" val="1245858962"/>
                    </a:ext>
                  </a:extLst>
                </a:gridCol>
              </a:tblGrid>
              <a:tr h="290217">
                <a:tc>
                  <a:txBody>
                    <a:bodyPr/>
                    <a:lstStyle/>
                    <a:p>
                      <a:r>
                        <a:rPr lang="en-GB" sz="1400" dirty="0"/>
                        <a:t>Layer</a:t>
                      </a:r>
                    </a:p>
                  </a:txBody>
                  <a:tcPr/>
                </a:tc>
                <a:tc>
                  <a:txBody>
                    <a:bodyPr/>
                    <a:lstStyle/>
                    <a:p>
                      <a:r>
                        <a:rPr lang="en-GB" sz="1400" dirty="0"/>
                        <a:t>Method</a:t>
                      </a:r>
                    </a:p>
                  </a:txBody>
                  <a:tcPr/>
                </a:tc>
                <a:tc>
                  <a:txBody>
                    <a:bodyPr/>
                    <a:lstStyle/>
                    <a:p>
                      <a:r>
                        <a:rPr lang="en-GB" sz="1400" dirty="0"/>
                        <a:t>Justification</a:t>
                      </a:r>
                    </a:p>
                  </a:txBody>
                  <a:tcPr/>
                </a:tc>
                <a:extLst>
                  <a:ext uri="{0D108BD9-81ED-4DB2-BD59-A6C34878D82A}">
                    <a16:rowId xmlns:a16="http://schemas.microsoft.com/office/drawing/2014/main" val="3623585811"/>
                  </a:ext>
                </a:extLst>
              </a:tr>
              <a:tr h="943205">
                <a:tc>
                  <a:txBody>
                    <a:bodyPr/>
                    <a:lstStyle/>
                    <a:p>
                      <a:r>
                        <a:rPr lang="en-GB" sz="1400" dirty="0"/>
                        <a:t>Research Philosophy</a:t>
                      </a:r>
                    </a:p>
                  </a:txBody>
                  <a:tcPr/>
                </a:tc>
                <a:tc>
                  <a:txBody>
                    <a:bodyPr/>
                    <a:lstStyle/>
                    <a:p>
                      <a:r>
                        <a:rPr lang="en-GB" sz="1400" dirty="0"/>
                        <a:t>Interpretivism (with</a:t>
                      </a:r>
                      <a:r>
                        <a:rPr lang="en-GB" sz="1400" baseline="0" dirty="0"/>
                        <a:t> Pragmatist elements)</a:t>
                      </a:r>
                      <a:endParaRPr lang="en-GB" sz="1400" dirty="0"/>
                    </a:p>
                  </a:txBody>
                  <a:tcPr/>
                </a:tc>
                <a:tc>
                  <a:txBody>
                    <a:bodyPr/>
                    <a:lstStyle/>
                    <a:p>
                      <a:r>
                        <a:rPr lang="en-GB" sz="1400" dirty="0"/>
                        <a:t>Interpreting behaviours,</a:t>
                      </a:r>
                      <a:r>
                        <a:rPr lang="en-GB" sz="1400" baseline="0" dirty="0"/>
                        <a:t> motivations and patterns. Pragmatism supports combining academic and CTI sources</a:t>
                      </a:r>
                      <a:endParaRPr lang="en-GB" sz="1400" dirty="0"/>
                    </a:p>
                  </a:txBody>
                  <a:tcPr/>
                </a:tc>
                <a:extLst>
                  <a:ext uri="{0D108BD9-81ED-4DB2-BD59-A6C34878D82A}">
                    <a16:rowId xmlns:a16="http://schemas.microsoft.com/office/drawing/2014/main" val="968130864"/>
                  </a:ext>
                </a:extLst>
              </a:tr>
              <a:tr h="725542">
                <a:tc>
                  <a:txBody>
                    <a:bodyPr/>
                    <a:lstStyle/>
                    <a:p>
                      <a:r>
                        <a:rPr lang="en-GB" sz="1400" dirty="0"/>
                        <a:t>Research</a:t>
                      </a:r>
                      <a:r>
                        <a:rPr lang="en-GB" sz="1400" baseline="0" dirty="0"/>
                        <a:t> Approach</a:t>
                      </a:r>
                      <a:endParaRPr lang="en-GB" sz="1400" dirty="0"/>
                    </a:p>
                  </a:txBody>
                  <a:tcPr/>
                </a:tc>
                <a:tc>
                  <a:txBody>
                    <a:bodyPr/>
                    <a:lstStyle/>
                    <a:p>
                      <a:r>
                        <a:rPr lang="en-GB" sz="1400" dirty="0"/>
                        <a:t>Inductive</a:t>
                      </a:r>
                    </a:p>
                  </a:txBody>
                  <a:tcPr/>
                </a:tc>
                <a:tc>
                  <a:txBody>
                    <a:bodyPr/>
                    <a:lstStyle/>
                    <a:p>
                      <a:r>
                        <a:rPr lang="en-GB" sz="1400" dirty="0"/>
                        <a:t>Not</a:t>
                      </a:r>
                      <a:r>
                        <a:rPr lang="en-GB" sz="1400" baseline="0" dirty="0"/>
                        <a:t> testing a hypothesis; deriving behavioural patterns from the data.</a:t>
                      </a:r>
                      <a:endParaRPr lang="en-GB" sz="1400" dirty="0"/>
                    </a:p>
                  </a:txBody>
                  <a:tcPr/>
                </a:tc>
                <a:extLst>
                  <a:ext uri="{0D108BD9-81ED-4DB2-BD59-A6C34878D82A}">
                    <a16:rowId xmlns:a16="http://schemas.microsoft.com/office/drawing/2014/main" val="449698385"/>
                  </a:ext>
                </a:extLst>
              </a:tr>
              <a:tr h="507880">
                <a:tc>
                  <a:txBody>
                    <a:bodyPr/>
                    <a:lstStyle/>
                    <a:p>
                      <a:r>
                        <a:rPr lang="en-GB" sz="1400" dirty="0"/>
                        <a:t>Research Strategy</a:t>
                      </a:r>
                    </a:p>
                  </a:txBody>
                  <a:tcPr/>
                </a:tc>
                <a:tc>
                  <a:txBody>
                    <a:bodyPr/>
                    <a:lstStyle/>
                    <a:p>
                      <a:r>
                        <a:rPr lang="en-GB" sz="1400" dirty="0"/>
                        <a:t>System Literature Review &amp;</a:t>
                      </a:r>
                      <a:r>
                        <a:rPr lang="en-GB" sz="1400" baseline="0" dirty="0"/>
                        <a:t> Comparative Analysis</a:t>
                      </a:r>
                      <a:endParaRPr lang="en-GB" sz="1400" dirty="0"/>
                    </a:p>
                  </a:txBody>
                  <a:tcPr/>
                </a:tc>
                <a:tc>
                  <a:txBody>
                    <a:bodyPr/>
                    <a:lstStyle/>
                    <a:p>
                      <a:r>
                        <a:rPr lang="en-GB" sz="1400" dirty="0"/>
                        <a:t>PRISMA</a:t>
                      </a:r>
                      <a:r>
                        <a:rPr lang="en-GB" sz="1400" baseline="0" dirty="0"/>
                        <a:t> 2020 ensures transparency and replicability. Comparative analysis allows structured comparison of traditional APTs vs emergent APT-style groups.</a:t>
                      </a:r>
                      <a:endParaRPr lang="en-GB" sz="1400" dirty="0"/>
                    </a:p>
                  </a:txBody>
                  <a:tcPr/>
                </a:tc>
                <a:extLst>
                  <a:ext uri="{0D108BD9-81ED-4DB2-BD59-A6C34878D82A}">
                    <a16:rowId xmlns:a16="http://schemas.microsoft.com/office/drawing/2014/main" val="1608277295"/>
                  </a:ext>
                </a:extLst>
              </a:tr>
              <a:tr h="507880">
                <a:tc>
                  <a:txBody>
                    <a:bodyPr/>
                    <a:lstStyle/>
                    <a:p>
                      <a:r>
                        <a:rPr lang="en-GB" sz="1400" dirty="0"/>
                        <a:t>Methodological</a:t>
                      </a:r>
                      <a:r>
                        <a:rPr lang="en-GB" sz="1400" baseline="0" dirty="0"/>
                        <a:t> Choice</a:t>
                      </a:r>
                      <a:endParaRPr lang="en-GB" sz="1400" dirty="0"/>
                    </a:p>
                  </a:txBody>
                  <a:tcPr/>
                </a:tc>
                <a:tc>
                  <a:txBody>
                    <a:bodyPr/>
                    <a:lstStyle/>
                    <a:p>
                      <a:r>
                        <a:rPr lang="en-GB" sz="1400" dirty="0"/>
                        <a:t>Qualitative</a:t>
                      </a:r>
                      <a:r>
                        <a:rPr lang="en-GB" sz="1400" baseline="0" dirty="0"/>
                        <a:t> &amp; Thematic Analysis</a:t>
                      </a:r>
                      <a:endParaRPr lang="en-GB" sz="1400" dirty="0"/>
                    </a:p>
                  </a:txBody>
                  <a:tcPr/>
                </a:tc>
                <a:tc>
                  <a:txBody>
                    <a:bodyPr/>
                    <a:lstStyle/>
                    <a:p>
                      <a:r>
                        <a:rPr lang="en-GB" sz="1400" dirty="0"/>
                        <a:t>All data</a:t>
                      </a:r>
                      <a:r>
                        <a:rPr lang="en-GB" sz="1400" baseline="0" dirty="0"/>
                        <a:t> is textual (papers, CTI reports). Behavioural coding using MITRE ATT&amp;CK is qualitative and pattern-focused.</a:t>
                      </a:r>
                      <a:endParaRPr lang="en-GB" sz="1400" dirty="0"/>
                    </a:p>
                  </a:txBody>
                  <a:tcPr/>
                </a:tc>
                <a:extLst>
                  <a:ext uri="{0D108BD9-81ED-4DB2-BD59-A6C34878D82A}">
                    <a16:rowId xmlns:a16="http://schemas.microsoft.com/office/drawing/2014/main" val="3183814151"/>
                  </a:ext>
                </a:extLst>
              </a:tr>
              <a:tr h="655823">
                <a:tc>
                  <a:txBody>
                    <a:bodyPr/>
                    <a:lstStyle/>
                    <a:p>
                      <a:r>
                        <a:rPr lang="en-GB" sz="1400" dirty="0"/>
                        <a:t>Time Horizon</a:t>
                      </a:r>
                    </a:p>
                  </a:txBody>
                  <a:tcPr/>
                </a:tc>
                <a:tc>
                  <a:txBody>
                    <a:bodyPr/>
                    <a:lstStyle/>
                    <a:p>
                      <a:r>
                        <a:rPr lang="en-GB" sz="1400" dirty="0"/>
                        <a:t>Cross-Sectional</a:t>
                      </a:r>
                    </a:p>
                  </a:txBody>
                  <a:tcPr/>
                </a:tc>
                <a:tc>
                  <a:txBody>
                    <a:bodyPr/>
                    <a:lstStyle/>
                    <a:p>
                      <a:r>
                        <a:rPr lang="en-GB" sz="1400" dirty="0"/>
                        <a:t>Analysing</a:t>
                      </a:r>
                      <a:r>
                        <a:rPr lang="en-GB" sz="1400" baseline="0" dirty="0"/>
                        <a:t> existing literature at a single point of time to identify gaps in academic coverage. Not tracking threat actor evolution.</a:t>
                      </a:r>
                      <a:endParaRPr lang="en-GB" sz="1400" dirty="0"/>
                    </a:p>
                  </a:txBody>
                  <a:tcPr/>
                </a:tc>
                <a:extLst>
                  <a:ext uri="{0D108BD9-81ED-4DB2-BD59-A6C34878D82A}">
                    <a16:rowId xmlns:a16="http://schemas.microsoft.com/office/drawing/2014/main" val="4551645"/>
                  </a:ext>
                </a:extLst>
              </a:tr>
              <a:tr h="725542">
                <a:tc>
                  <a:txBody>
                    <a:bodyPr/>
                    <a:lstStyle/>
                    <a:p>
                      <a:r>
                        <a:rPr lang="en-GB" sz="1400" dirty="0"/>
                        <a:t>Techniques</a:t>
                      </a:r>
                      <a:r>
                        <a:rPr lang="en-GB" sz="1400" baseline="0" dirty="0"/>
                        <a:t> &amp; Procedures</a:t>
                      </a:r>
                      <a:endParaRPr lang="en-GB" sz="1400" dirty="0"/>
                    </a:p>
                  </a:txBody>
                  <a:tcPr/>
                </a:tc>
                <a:tc>
                  <a:txBody>
                    <a:bodyPr/>
                    <a:lstStyle/>
                    <a:p>
                      <a:r>
                        <a:rPr lang="en-GB" sz="1400" dirty="0"/>
                        <a:t>PRISMA search,</a:t>
                      </a:r>
                      <a:r>
                        <a:rPr lang="en-GB" sz="1400" baseline="0" dirty="0"/>
                        <a:t> Screening, Data Extraction, ATT&amp;CK Coding, Behavioural Comparison</a:t>
                      </a:r>
                      <a:endParaRPr lang="en-GB" sz="1400" dirty="0"/>
                    </a:p>
                  </a:txBody>
                  <a:tcPr/>
                </a:tc>
                <a:tc>
                  <a:txBody>
                    <a:bodyPr/>
                    <a:lstStyle/>
                    <a:p>
                      <a:r>
                        <a:rPr lang="en-GB" sz="1400" dirty="0"/>
                        <a:t>PRIMSA</a:t>
                      </a:r>
                      <a:r>
                        <a:rPr lang="en-GB" sz="1400" baseline="0" dirty="0"/>
                        <a:t> 2020 documents the search and screening process. ATT&amp;CK provides a structured behavioural coding framework. Comparative analyst highlights behavioural differences.</a:t>
                      </a:r>
                      <a:endParaRPr lang="en-GB" sz="1400" dirty="0"/>
                    </a:p>
                  </a:txBody>
                  <a:tcPr/>
                </a:tc>
                <a:extLst>
                  <a:ext uri="{0D108BD9-81ED-4DB2-BD59-A6C34878D82A}">
                    <a16:rowId xmlns:a16="http://schemas.microsoft.com/office/drawing/2014/main" val="2555449191"/>
                  </a:ext>
                </a:extLst>
              </a:tr>
            </a:tbl>
          </a:graphicData>
        </a:graphic>
      </p:graphicFrame>
    </p:spTree>
    <p:extLst>
      <p:ext uri="{BB962C8B-B14F-4D97-AF65-F5344CB8AC3E}">
        <p14:creationId xmlns:p14="http://schemas.microsoft.com/office/powerpoint/2010/main" val="3206014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6" y="713117"/>
            <a:ext cx="8596668" cy="1320800"/>
          </a:xfrm>
        </p:spPr>
        <p:txBody>
          <a:bodyPr>
            <a:normAutofit/>
          </a:bodyPr>
          <a:lstStyle/>
          <a:p>
            <a:r>
              <a:rPr lang="en-GB" sz="4400" dirty="0"/>
              <a:t>Methodology Overview</a:t>
            </a:r>
            <a:endParaRPr lang="en-GB" sz="5400" dirty="0"/>
          </a:p>
        </p:txBody>
      </p:sp>
      <p:sp>
        <p:nvSpPr>
          <p:cNvPr id="5" name="Content Placeholder 4"/>
          <p:cNvSpPr>
            <a:spLocks noGrp="1"/>
          </p:cNvSpPr>
          <p:nvPr>
            <p:ph sz="half" idx="2"/>
          </p:nvPr>
        </p:nvSpPr>
        <p:spPr>
          <a:xfrm>
            <a:off x="4889405" y="1648754"/>
            <a:ext cx="5422995" cy="3880773"/>
          </a:xfrm>
        </p:spPr>
        <p:txBody>
          <a:bodyPr vert="horz" lIns="91440" tIns="45720" rIns="91440" bIns="45720" rtlCol="0" anchor="t">
            <a:noAutofit/>
          </a:bodyPr>
          <a:lstStyle/>
          <a:p>
            <a:pPr marL="0" indent="0" fontAlgn="base">
              <a:buNone/>
            </a:pPr>
            <a:r>
              <a:rPr lang="en-US" b="1" dirty="0">
                <a:solidFill>
                  <a:schemeClr val="accent1"/>
                </a:solidFill>
              </a:rPr>
              <a:t>Systematic Literature Review​</a:t>
            </a:r>
          </a:p>
          <a:p>
            <a:pPr marL="0" indent="0" fontAlgn="base">
              <a:buNone/>
            </a:pPr>
            <a:r>
              <a:rPr lang="en-US" dirty="0"/>
              <a:t>PRISMA 2020 for structured evidence </a:t>
            </a:r>
            <a:r>
              <a:rPr lang="en-US" dirty="0" smtClean="0"/>
              <a:t>gathering [1]</a:t>
            </a:r>
            <a:endParaRPr lang="en-US" dirty="0"/>
          </a:p>
          <a:p>
            <a:pPr marL="0" indent="0" fontAlgn="base">
              <a:buNone/>
            </a:pPr>
            <a:endParaRPr lang="en-US" dirty="0"/>
          </a:p>
          <a:p>
            <a:pPr marL="0" indent="0" fontAlgn="base">
              <a:buNone/>
            </a:pPr>
            <a:r>
              <a:rPr lang="en-US" b="1" dirty="0">
                <a:solidFill>
                  <a:schemeClr val="accent1"/>
                </a:solidFill>
              </a:rPr>
              <a:t>Data Collection and Coding​</a:t>
            </a:r>
          </a:p>
          <a:p>
            <a:pPr marL="0" indent="0" fontAlgn="base">
              <a:buNone/>
            </a:pPr>
            <a:r>
              <a:rPr lang="en-US" dirty="0"/>
              <a:t>OSINT cases coded with predefined </a:t>
            </a:r>
            <a:r>
              <a:rPr lang="en-US" dirty="0" smtClean="0"/>
              <a:t>codebook</a:t>
            </a:r>
            <a:endParaRPr lang="en-US" dirty="0"/>
          </a:p>
          <a:p>
            <a:pPr marL="0" indent="0" fontAlgn="base">
              <a:buNone/>
            </a:pPr>
            <a:endParaRPr lang="en-US" dirty="0"/>
          </a:p>
          <a:p>
            <a:pPr marL="0" indent="0" fontAlgn="base">
              <a:buNone/>
            </a:pPr>
            <a:r>
              <a:rPr lang="en-US" b="1" dirty="0">
                <a:solidFill>
                  <a:schemeClr val="accent1"/>
                </a:solidFill>
              </a:rPr>
              <a:t>Standardisation </a:t>
            </a:r>
          </a:p>
          <a:p>
            <a:pPr marL="0" indent="0" fontAlgn="base">
              <a:buNone/>
            </a:pPr>
            <a:r>
              <a:rPr lang="en-US" dirty="0"/>
              <a:t>MITRE ATT&amp;CK for </a:t>
            </a:r>
            <a:r>
              <a:rPr lang="en-US" sz="2000" dirty="0"/>
              <a:t>consistent</a:t>
            </a:r>
            <a:r>
              <a:rPr lang="en-US" dirty="0"/>
              <a:t> behaviour mapping </a:t>
            </a:r>
            <a:r>
              <a:rPr lang="en-US" dirty="0" smtClean="0"/>
              <a:t>[4</a:t>
            </a:r>
            <a:r>
              <a:rPr lang="en-US" dirty="0"/>
              <a:t>]</a:t>
            </a:r>
          </a:p>
          <a:p>
            <a:pPr marL="0" indent="0" fontAlgn="base">
              <a:buNone/>
            </a:pPr>
            <a:endParaRPr lang="en-US" b="1" dirty="0"/>
          </a:p>
          <a:p>
            <a:pPr marL="0" indent="0" fontAlgn="base">
              <a:buNone/>
            </a:pPr>
            <a:r>
              <a:rPr lang="en-US" b="1" dirty="0">
                <a:solidFill>
                  <a:schemeClr val="accent1"/>
                </a:solidFill>
              </a:rPr>
              <a:t>Analysis and Synthesis</a:t>
            </a:r>
          </a:p>
          <a:p>
            <a:pPr marL="0" indent="0" fontAlgn="base">
              <a:buNone/>
            </a:pPr>
            <a:r>
              <a:rPr lang="en-US" dirty="0"/>
              <a:t>Identify pattern with thematic and comparative analysis and build behavioural models</a:t>
            </a:r>
          </a:p>
          <a:p>
            <a:pPr marL="0" indent="0">
              <a:buNone/>
            </a:pPr>
            <a:endParaRPr lang="en-GB" sz="2400" dirty="0"/>
          </a:p>
        </p:txBody>
      </p:sp>
      <p:pic>
        <p:nvPicPr>
          <p:cNvPr id="10" name="Content Placeholder 9"/>
          <p:cNvPicPr>
            <a:picLocks noGrp="1" noChangeAspect="1"/>
          </p:cNvPicPr>
          <p:nvPr>
            <p:ph sz="half" idx="1"/>
          </p:nvPr>
        </p:nvPicPr>
        <p:blipFill>
          <a:blip r:embed="rId3"/>
          <a:stretch>
            <a:fillRect/>
          </a:stretch>
        </p:blipFill>
        <p:spPr>
          <a:xfrm>
            <a:off x="1189280" y="1861539"/>
            <a:ext cx="3274446" cy="3881437"/>
          </a:xfrm>
          <a:prstGeom prst="rect">
            <a:avLst/>
          </a:prstGeom>
        </p:spPr>
      </p:pic>
      <p:sp>
        <p:nvSpPr>
          <p:cNvPr id="11" name="Text Placeholder 9"/>
          <p:cNvSpPr txBox="1">
            <a:spLocks/>
          </p:cNvSpPr>
          <p:nvPr/>
        </p:nvSpPr>
        <p:spPr>
          <a:xfrm>
            <a:off x="1659157" y="5788320"/>
            <a:ext cx="2182474" cy="145729"/>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100" b="1" dirty="0">
                <a:solidFill>
                  <a:schemeClr val="accent2"/>
                </a:solidFill>
              </a:rPr>
              <a:t>Methodology Flow Diagram</a:t>
            </a:r>
          </a:p>
        </p:txBody>
      </p:sp>
    </p:spTree>
    <p:extLst>
      <p:ext uri="{BB962C8B-B14F-4D97-AF65-F5344CB8AC3E}">
        <p14:creationId xmlns:p14="http://schemas.microsoft.com/office/powerpoint/2010/main" val="1143016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5745" y="840183"/>
            <a:ext cx="8596668" cy="1320800"/>
          </a:xfrm>
        </p:spPr>
        <p:txBody>
          <a:bodyPr>
            <a:normAutofit/>
          </a:bodyPr>
          <a:lstStyle/>
          <a:p>
            <a:r>
              <a:rPr lang="en-GB" sz="4400" dirty="0"/>
              <a:t>PRISMA 2020 Literature Review</a:t>
            </a:r>
          </a:p>
        </p:txBody>
      </p:sp>
      <p:sp>
        <p:nvSpPr>
          <p:cNvPr id="6" name="Text Placeholder 5"/>
          <p:cNvSpPr>
            <a:spLocks noGrp="1"/>
          </p:cNvSpPr>
          <p:nvPr>
            <p:ph type="body" idx="1"/>
          </p:nvPr>
        </p:nvSpPr>
        <p:spPr>
          <a:xfrm>
            <a:off x="788456" y="1649922"/>
            <a:ext cx="4185623" cy="576262"/>
          </a:xfrm>
        </p:spPr>
        <p:txBody>
          <a:bodyPr/>
          <a:lstStyle/>
          <a:p>
            <a:r>
              <a:rPr lang="en-GB" b="1" dirty="0">
                <a:solidFill>
                  <a:schemeClr val="accent2"/>
                </a:solidFill>
              </a:rPr>
              <a:t>Purpose</a:t>
            </a:r>
          </a:p>
        </p:txBody>
      </p:sp>
      <p:sp>
        <p:nvSpPr>
          <p:cNvPr id="7" name="Content Placeholder 6"/>
          <p:cNvSpPr>
            <a:spLocks noGrp="1"/>
          </p:cNvSpPr>
          <p:nvPr>
            <p:ph sz="half" idx="2"/>
          </p:nvPr>
        </p:nvSpPr>
        <p:spPr>
          <a:xfrm>
            <a:off x="788456" y="2167449"/>
            <a:ext cx="5124792" cy="4043589"/>
          </a:xfrm>
        </p:spPr>
        <p:txBody>
          <a:bodyPr vert="horz" lIns="91440" tIns="45720" rIns="91440" bIns="45720" rtlCol="0" anchor="t">
            <a:noAutofit/>
          </a:bodyPr>
          <a:lstStyle/>
          <a:p>
            <a:pPr>
              <a:buFont typeface="Arial" panose="020B0604020202020204" pitchFamily="34" charset="0"/>
              <a:buChar char="•"/>
            </a:pPr>
            <a:r>
              <a:rPr lang="en-GB" dirty="0"/>
              <a:t>Transparent and systematic </a:t>
            </a:r>
            <a:r>
              <a:rPr lang="en-GB" dirty="0" smtClean="0"/>
              <a:t>search </a:t>
            </a:r>
            <a:endParaRPr lang="en-GB" dirty="0"/>
          </a:p>
          <a:p>
            <a:pPr>
              <a:buFont typeface="Arial" panose="020B0604020202020204" pitchFamily="34" charset="0"/>
              <a:buChar char="•"/>
            </a:pPr>
            <a:r>
              <a:rPr lang="en-GB" dirty="0"/>
              <a:t>Reduces selection bias</a:t>
            </a:r>
          </a:p>
          <a:p>
            <a:pPr>
              <a:buFont typeface="Arial" panose="020B0604020202020204" pitchFamily="34" charset="0"/>
              <a:buChar char="•"/>
            </a:pPr>
            <a:r>
              <a:rPr lang="en-GB" dirty="0"/>
              <a:t>Identifies research gaps</a:t>
            </a:r>
          </a:p>
          <a:p>
            <a:pPr>
              <a:buFont typeface="Arial" panose="020B0604020202020204" pitchFamily="34" charset="0"/>
              <a:buChar char="•"/>
            </a:pPr>
            <a:r>
              <a:rPr lang="en-GB" dirty="0"/>
              <a:t>Supports replicability</a:t>
            </a:r>
          </a:p>
          <a:p>
            <a:pPr marL="0" indent="0">
              <a:buNone/>
            </a:pPr>
            <a:endParaRPr lang="en-GB" dirty="0"/>
          </a:p>
          <a:p>
            <a:pPr marL="0" indent="0">
              <a:buNone/>
            </a:pPr>
            <a:r>
              <a:rPr lang="en-GB" sz="2400" b="1" dirty="0">
                <a:solidFill>
                  <a:schemeClr val="accent2"/>
                </a:solidFill>
              </a:rPr>
              <a:t>Summary</a:t>
            </a:r>
          </a:p>
          <a:p>
            <a:pPr>
              <a:buFont typeface="Arial" panose="020B0604020202020204" pitchFamily="34" charset="0"/>
              <a:buChar char="•"/>
            </a:pPr>
            <a:r>
              <a:rPr lang="en-GB" dirty="0"/>
              <a:t>Identification (365 identified and 33 removed)</a:t>
            </a:r>
          </a:p>
          <a:p>
            <a:pPr>
              <a:buFont typeface="Arial" panose="020B0604020202020204" pitchFamily="34" charset="0"/>
              <a:buChar char="•"/>
            </a:pPr>
            <a:r>
              <a:rPr lang="en-GB" dirty="0"/>
              <a:t>Screening (332 screened with 223 excluded)</a:t>
            </a:r>
          </a:p>
          <a:p>
            <a:pPr>
              <a:buFont typeface="Arial" panose="020B0604020202020204" pitchFamily="34" charset="0"/>
              <a:buChar char="•"/>
            </a:pPr>
            <a:r>
              <a:rPr lang="en-GB" dirty="0"/>
              <a:t>Eligibility (64 assessed and 38 excluded)</a:t>
            </a:r>
          </a:p>
          <a:p>
            <a:pPr>
              <a:buFont typeface="Arial" panose="020B0604020202020204" pitchFamily="34" charset="0"/>
              <a:buChar char="•"/>
            </a:pPr>
            <a:r>
              <a:rPr lang="en-GB" dirty="0"/>
              <a:t>Included 26 studies</a:t>
            </a:r>
          </a:p>
          <a:p>
            <a:pPr>
              <a:buFont typeface="Arial" panose="020B0604020202020204" pitchFamily="34" charset="0"/>
              <a:buChar char="•"/>
            </a:pPr>
            <a:endParaRPr lang="en-GB" dirty="0"/>
          </a:p>
          <a:p>
            <a:pPr>
              <a:buFont typeface="Arial" panose="020B0604020202020204" pitchFamily="34" charset="0"/>
              <a:buChar char="•"/>
            </a:pPr>
            <a:endParaRPr lang="en-GB" dirty="0">
              <a:solidFill>
                <a:schemeClr val="accent3"/>
              </a:solidFill>
            </a:endParaRPr>
          </a:p>
        </p:txBody>
      </p:sp>
      <p:sp>
        <p:nvSpPr>
          <p:cNvPr id="10" name="Text Placeholder 9"/>
          <p:cNvSpPr>
            <a:spLocks noGrp="1"/>
          </p:cNvSpPr>
          <p:nvPr>
            <p:ph type="body" sz="quarter" idx="3"/>
          </p:nvPr>
        </p:nvSpPr>
        <p:spPr>
          <a:xfrm>
            <a:off x="6875263" y="6065309"/>
            <a:ext cx="2182474" cy="145729"/>
          </a:xfrm>
        </p:spPr>
        <p:txBody>
          <a:bodyPr/>
          <a:lstStyle/>
          <a:p>
            <a:r>
              <a:rPr lang="en-GB" sz="1100" b="1" dirty="0">
                <a:solidFill>
                  <a:schemeClr val="accent2"/>
                </a:solidFill>
              </a:rPr>
              <a:t>PRIMSA Flow Diagram</a:t>
            </a:r>
          </a:p>
        </p:txBody>
      </p:sp>
      <p:pic>
        <p:nvPicPr>
          <p:cNvPr id="15" name="Content Placeholder 14"/>
          <p:cNvPicPr>
            <a:picLocks noGrp="1" noChangeAspect="1"/>
          </p:cNvPicPr>
          <p:nvPr>
            <p:ph sz="quarter" idx="4"/>
          </p:nvPr>
        </p:nvPicPr>
        <p:blipFill>
          <a:blip r:embed="rId3"/>
          <a:stretch>
            <a:fillRect/>
          </a:stretch>
        </p:blipFill>
        <p:spPr>
          <a:xfrm>
            <a:off x="5913248" y="1577057"/>
            <a:ext cx="3796142" cy="4365565"/>
          </a:xfrm>
          <a:prstGeom prst="rect">
            <a:avLst/>
          </a:prstGeom>
        </p:spPr>
      </p:pic>
    </p:spTree>
    <p:extLst>
      <p:ext uri="{BB962C8B-B14F-4D97-AF65-F5344CB8AC3E}">
        <p14:creationId xmlns:p14="http://schemas.microsoft.com/office/powerpoint/2010/main" val="180482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0"/>
            <a:ext cx="8596668" cy="3403600"/>
          </a:xfrm>
        </p:spPr>
        <p:txBody>
          <a:bodyPr/>
          <a:lstStyle/>
          <a:p>
            <a:r>
              <a:rPr lang="en-GB" dirty="0"/>
              <a:t>Case Study Selection</a:t>
            </a:r>
          </a:p>
        </p:txBody>
      </p:sp>
      <p:sp>
        <p:nvSpPr>
          <p:cNvPr id="3" name="Text Placeholder 2"/>
          <p:cNvSpPr>
            <a:spLocks noGrp="1"/>
          </p:cNvSpPr>
          <p:nvPr>
            <p:ph type="body" idx="1"/>
          </p:nvPr>
        </p:nvSpPr>
        <p:spPr>
          <a:xfrm>
            <a:off x="677335" y="2417313"/>
            <a:ext cx="8596668" cy="3056622"/>
          </a:xfrm>
        </p:spPr>
        <p:txBody>
          <a:bodyPr>
            <a:normAutofit/>
          </a:bodyPr>
          <a:lstStyle/>
          <a:p>
            <a:pPr marL="285750" indent="-285750">
              <a:buFont typeface="Arial" panose="020B0604020202020204" pitchFamily="34" charset="0"/>
              <a:buChar char="•"/>
            </a:pPr>
            <a:r>
              <a:rPr lang="en-GB" sz="2000" dirty="0" smtClean="0"/>
              <a:t>Two emergent APT-style </a:t>
            </a:r>
            <a:r>
              <a:rPr lang="en-GB" sz="2000" dirty="0"/>
              <a:t>groups will be selected </a:t>
            </a:r>
            <a:r>
              <a:rPr lang="en-GB" sz="2000" dirty="0" smtClean="0"/>
              <a:t>from reliable OSINT sources [1].</a:t>
            </a:r>
          </a:p>
          <a:p>
            <a:pPr marL="285750" indent="-285750">
              <a:buFont typeface="Arial" panose="020B0604020202020204" pitchFamily="34" charset="0"/>
              <a:buChar char="•"/>
            </a:pPr>
            <a:r>
              <a:rPr lang="en-GB" sz="2000" dirty="0" smtClean="0"/>
              <a:t>To be chosen </a:t>
            </a:r>
            <a:r>
              <a:rPr lang="en-GB" sz="2000" dirty="0"/>
              <a:t>due to public reporting, behavioural novelty and limited academic study.</a:t>
            </a:r>
          </a:p>
          <a:p>
            <a:pPr marL="285750" indent="-285750">
              <a:buFont typeface="Arial" panose="020B0604020202020204" pitchFamily="34" charset="0"/>
              <a:buChar char="•"/>
            </a:pPr>
            <a:r>
              <a:rPr lang="en-GB" sz="2000" dirty="0" smtClean="0"/>
              <a:t>To enable </a:t>
            </a:r>
            <a:r>
              <a:rPr lang="en-GB" sz="2000" dirty="0"/>
              <a:t>examination of identity-centric and socially engineered intrusions.</a:t>
            </a:r>
          </a:p>
          <a:p>
            <a:pPr marL="285750" indent="-285750">
              <a:buFont typeface="Arial" panose="020B0604020202020204" pitchFamily="34" charset="0"/>
              <a:buChar char="•"/>
            </a:pPr>
            <a:r>
              <a:rPr lang="en-GB" sz="2000" dirty="0" smtClean="0"/>
              <a:t>To create </a:t>
            </a:r>
            <a:r>
              <a:rPr lang="en-GB" sz="2000" dirty="0"/>
              <a:t>a strong contrast with structured, traditional APT groups</a:t>
            </a:r>
          </a:p>
        </p:txBody>
      </p:sp>
    </p:spTree>
    <p:extLst>
      <p:ext uri="{BB962C8B-B14F-4D97-AF65-F5344CB8AC3E}">
        <p14:creationId xmlns:p14="http://schemas.microsoft.com/office/powerpoint/2010/main" val="2824121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0"/>
            <a:ext cx="8596668" cy="3403600"/>
          </a:xfrm>
        </p:spPr>
        <p:txBody>
          <a:bodyPr/>
          <a:lstStyle/>
          <a:p>
            <a:r>
              <a:rPr lang="en-GB" dirty="0"/>
              <a:t>Data Extraction &amp; Coding</a:t>
            </a:r>
          </a:p>
        </p:txBody>
      </p:sp>
      <p:sp>
        <p:nvSpPr>
          <p:cNvPr id="3" name="Text Placeholder 2"/>
          <p:cNvSpPr>
            <a:spLocks noGrp="1"/>
          </p:cNvSpPr>
          <p:nvPr>
            <p:ph type="body" idx="1"/>
          </p:nvPr>
        </p:nvSpPr>
        <p:spPr>
          <a:xfrm>
            <a:off x="677335" y="2191109"/>
            <a:ext cx="8596668" cy="3056622"/>
          </a:xfrm>
        </p:spPr>
        <p:txBody>
          <a:bodyPr>
            <a:normAutofit/>
          </a:bodyPr>
          <a:lstStyle/>
          <a:p>
            <a:pPr marL="285750" indent="-285750">
              <a:buFont typeface="Arial" panose="020B0604020202020204" pitchFamily="34" charset="0"/>
              <a:buChar char="•"/>
            </a:pPr>
            <a:r>
              <a:rPr lang="en-GB" sz="2000" dirty="0"/>
              <a:t>Pre-defined codebook will ensure consistent TTP (Tactic, Techniques and Procedures) classification.</a:t>
            </a:r>
          </a:p>
          <a:p>
            <a:pPr marL="285750" indent="-285750">
              <a:buFont typeface="Arial" panose="020B0604020202020204" pitchFamily="34" charset="0"/>
              <a:buChar char="•"/>
            </a:pPr>
            <a:r>
              <a:rPr lang="en-GB" sz="2000" dirty="0"/>
              <a:t>Metadata and confidence levels will be recorded for each observation.</a:t>
            </a:r>
          </a:p>
          <a:p>
            <a:pPr marL="285750" indent="-285750">
              <a:buFont typeface="Arial" panose="020B0604020202020204" pitchFamily="34" charset="0"/>
              <a:buChar char="•"/>
            </a:pPr>
            <a:r>
              <a:rPr lang="en-GB" sz="2000" dirty="0"/>
              <a:t>All TTPS will be mapped to ATT&amp;CK standardised behaviours [4].</a:t>
            </a:r>
          </a:p>
          <a:p>
            <a:pPr marL="285750" indent="-285750">
              <a:buFont typeface="Arial" panose="020B0604020202020204" pitchFamily="34" charset="0"/>
              <a:buChar char="•"/>
            </a:pPr>
            <a:r>
              <a:rPr lang="en-GB" sz="2000" dirty="0"/>
              <a:t>This will ensure transparency, reproducibility, and consistency across cases.</a:t>
            </a:r>
          </a:p>
        </p:txBody>
      </p:sp>
    </p:spTree>
    <p:extLst>
      <p:ext uri="{BB962C8B-B14F-4D97-AF65-F5344CB8AC3E}">
        <p14:creationId xmlns:p14="http://schemas.microsoft.com/office/powerpoint/2010/main" val="4114280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0"/>
            <a:ext cx="8596668" cy="3403600"/>
          </a:xfrm>
        </p:spPr>
        <p:txBody>
          <a:bodyPr/>
          <a:lstStyle/>
          <a:p>
            <a:r>
              <a:rPr lang="en-GB" dirty="0"/>
              <a:t>Analytical Techniques</a:t>
            </a:r>
          </a:p>
        </p:txBody>
      </p:sp>
      <p:sp>
        <p:nvSpPr>
          <p:cNvPr id="3" name="Text Placeholder 2"/>
          <p:cNvSpPr>
            <a:spLocks noGrp="1"/>
          </p:cNvSpPr>
          <p:nvPr>
            <p:ph type="body" idx="1"/>
          </p:nvPr>
        </p:nvSpPr>
        <p:spPr>
          <a:xfrm>
            <a:off x="677335" y="2323381"/>
            <a:ext cx="8596668" cy="3114132"/>
          </a:xfrm>
        </p:spPr>
        <p:txBody>
          <a:bodyPr>
            <a:normAutofit/>
          </a:bodyPr>
          <a:lstStyle/>
          <a:p>
            <a:pPr marL="342900" indent="-342900">
              <a:buFont typeface="+mj-lt"/>
              <a:buAutoNum type="arabicPeriod"/>
            </a:pPr>
            <a:r>
              <a:rPr lang="en-GB" sz="2000" dirty="0"/>
              <a:t>Thematic Analysis: </a:t>
            </a:r>
            <a:r>
              <a:rPr lang="en-GB" sz="2000" dirty="0" smtClean="0"/>
              <a:t>to identify </a:t>
            </a:r>
            <a:r>
              <a:rPr lang="en-GB" sz="2000" dirty="0"/>
              <a:t>behavioural </a:t>
            </a:r>
            <a:r>
              <a:rPr lang="en-GB" sz="2000" dirty="0" smtClean="0"/>
              <a:t>clusters [1].</a:t>
            </a:r>
            <a:endParaRPr lang="en-GB" sz="2000" dirty="0"/>
          </a:p>
          <a:p>
            <a:pPr marL="342900" indent="-342900">
              <a:buFont typeface="+mj-lt"/>
              <a:buAutoNum type="arabicPeriod"/>
            </a:pPr>
            <a:r>
              <a:rPr lang="en-GB" sz="2000" dirty="0"/>
              <a:t>Cross-Cluster Analysis: </a:t>
            </a:r>
            <a:r>
              <a:rPr lang="en-GB" sz="2000" dirty="0" smtClean="0"/>
              <a:t>to understand </a:t>
            </a:r>
            <a:r>
              <a:rPr lang="en-GB" sz="2000" dirty="0"/>
              <a:t>relationships between behaviours.</a:t>
            </a:r>
          </a:p>
          <a:p>
            <a:pPr marL="342900" indent="-342900">
              <a:buFont typeface="+mj-lt"/>
              <a:buAutoNum type="arabicPeriod"/>
            </a:pPr>
            <a:r>
              <a:rPr lang="en-GB" sz="2000" dirty="0"/>
              <a:t>Comparative Analysis: </a:t>
            </a:r>
            <a:r>
              <a:rPr lang="en-GB" sz="2000" dirty="0" smtClean="0"/>
              <a:t>to contrast </a:t>
            </a:r>
            <a:r>
              <a:rPr lang="en-GB" sz="2000" dirty="0"/>
              <a:t>traditional vs emergent groups.</a:t>
            </a:r>
          </a:p>
          <a:p>
            <a:pPr marL="342900" indent="-342900">
              <a:buFont typeface="+mj-lt"/>
              <a:buAutoNum type="arabicPeriod"/>
            </a:pPr>
            <a:r>
              <a:rPr lang="en-GB" sz="2000" dirty="0"/>
              <a:t>Detection-Gap Analysis</a:t>
            </a:r>
            <a:r>
              <a:rPr lang="en-GB" sz="2000" dirty="0" smtClean="0"/>
              <a:t>: to </a:t>
            </a:r>
            <a:r>
              <a:rPr lang="en-GB" sz="2000" dirty="0"/>
              <a:t>identify weaknesses in current detection models.</a:t>
            </a:r>
          </a:p>
          <a:p>
            <a:pPr marL="342900" indent="-342900">
              <a:buFont typeface="+mj-lt"/>
              <a:buAutoNum type="arabicPeriod"/>
            </a:pPr>
            <a:r>
              <a:rPr lang="en-GB" sz="2000" dirty="0"/>
              <a:t>Model Synthesis</a:t>
            </a:r>
            <a:r>
              <a:rPr lang="en-GB" sz="2000" dirty="0" smtClean="0"/>
              <a:t>: to </a:t>
            </a:r>
            <a:r>
              <a:rPr lang="en-GB" sz="2000" dirty="0"/>
              <a:t>produce high-level behavioural representations.</a:t>
            </a:r>
          </a:p>
        </p:txBody>
      </p:sp>
    </p:spTree>
    <p:extLst>
      <p:ext uri="{BB962C8B-B14F-4D97-AF65-F5344CB8AC3E}">
        <p14:creationId xmlns:p14="http://schemas.microsoft.com/office/powerpoint/2010/main" val="13518615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0"/>
            <a:ext cx="8596668" cy="3403600"/>
          </a:xfrm>
        </p:spPr>
        <p:txBody>
          <a:bodyPr/>
          <a:lstStyle/>
          <a:p>
            <a:r>
              <a:rPr lang="en-GB" dirty="0"/>
              <a:t>Expected Outputs</a:t>
            </a:r>
          </a:p>
        </p:txBody>
      </p:sp>
      <p:sp>
        <p:nvSpPr>
          <p:cNvPr id="3" name="Text Placeholder 2"/>
          <p:cNvSpPr>
            <a:spLocks noGrp="1"/>
          </p:cNvSpPr>
          <p:nvPr>
            <p:ph type="body" idx="1"/>
          </p:nvPr>
        </p:nvSpPr>
        <p:spPr>
          <a:xfrm>
            <a:off x="677335" y="2392393"/>
            <a:ext cx="8596668" cy="2912849"/>
          </a:xfrm>
        </p:spPr>
        <p:txBody>
          <a:bodyPr>
            <a:normAutofit/>
          </a:bodyPr>
          <a:lstStyle/>
          <a:p>
            <a:pPr marL="285750" indent="-285750">
              <a:buFont typeface="Wingdings" panose="05000000000000000000" pitchFamily="2" charset="2"/>
              <a:buChar char="ü"/>
            </a:pPr>
            <a:r>
              <a:rPr lang="en-GB" sz="2000" dirty="0"/>
              <a:t>ATT&amp;CK-mapped behavioural comparison</a:t>
            </a:r>
          </a:p>
          <a:p>
            <a:pPr marL="285750" indent="-285750">
              <a:buFont typeface="Wingdings" panose="05000000000000000000" pitchFamily="2" charset="2"/>
              <a:buChar char="ü"/>
            </a:pPr>
            <a:r>
              <a:rPr lang="en-GB" sz="2000" dirty="0"/>
              <a:t>High-level behavioural models</a:t>
            </a:r>
          </a:p>
          <a:p>
            <a:pPr marL="285750" indent="-285750">
              <a:buFont typeface="Wingdings" panose="05000000000000000000" pitchFamily="2" charset="2"/>
              <a:buChar char="ü"/>
            </a:pPr>
            <a:r>
              <a:rPr lang="en-GB" sz="2000" dirty="0"/>
              <a:t>Detection-engineering recommendations</a:t>
            </a:r>
          </a:p>
          <a:p>
            <a:pPr marL="285750" indent="-285750">
              <a:buFont typeface="Wingdings" panose="05000000000000000000" pitchFamily="2" charset="2"/>
              <a:buChar char="ü"/>
            </a:pPr>
            <a:r>
              <a:rPr lang="en-GB" sz="2000" dirty="0"/>
              <a:t>Threat-hunting hypotheses</a:t>
            </a:r>
          </a:p>
          <a:p>
            <a:pPr marL="285750" indent="-285750">
              <a:buFont typeface="Wingdings" panose="05000000000000000000" pitchFamily="2" charset="2"/>
              <a:buChar char="ü"/>
            </a:pPr>
            <a:r>
              <a:rPr lang="en-GB" sz="2000" dirty="0"/>
              <a:t>Replicable research methodology</a:t>
            </a:r>
          </a:p>
        </p:txBody>
      </p:sp>
    </p:spTree>
    <p:extLst>
      <p:ext uri="{BB962C8B-B14F-4D97-AF65-F5344CB8AC3E}">
        <p14:creationId xmlns:p14="http://schemas.microsoft.com/office/powerpoint/2010/main" val="35668099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0"/>
            <a:ext cx="8596668" cy="3403600"/>
          </a:xfrm>
        </p:spPr>
        <p:txBody>
          <a:bodyPr/>
          <a:lstStyle/>
          <a:p>
            <a:r>
              <a:rPr lang="en-GB" dirty="0"/>
              <a:t>Expected Impact</a:t>
            </a:r>
          </a:p>
        </p:txBody>
      </p:sp>
      <p:sp>
        <p:nvSpPr>
          <p:cNvPr id="3" name="Text Placeholder 2"/>
          <p:cNvSpPr>
            <a:spLocks noGrp="1"/>
          </p:cNvSpPr>
          <p:nvPr>
            <p:ph type="body" idx="1"/>
          </p:nvPr>
        </p:nvSpPr>
        <p:spPr>
          <a:xfrm>
            <a:off x="677335" y="2449902"/>
            <a:ext cx="8596668" cy="2751822"/>
          </a:xfrm>
        </p:spPr>
        <p:txBody>
          <a:bodyPr>
            <a:normAutofit/>
          </a:bodyPr>
          <a:lstStyle/>
          <a:p>
            <a:pPr marL="285750" indent="-285750">
              <a:buFont typeface="Wingdings" panose="05000000000000000000" pitchFamily="2" charset="2"/>
              <a:buChar char="ü"/>
            </a:pPr>
            <a:r>
              <a:rPr lang="en-GB" sz="2000" dirty="0"/>
              <a:t>Improved understanding of emergent intrusion behaviours</a:t>
            </a:r>
          </a:p>
          <a:p>
            <a:pPr marL="285750" indent="-285750">
              <a:buFont typeface="Wingdings" panose="05000000000000000000" pitchFamily="2" charset="2"/>
              <a:buChar char="ü"/>
            </a:pPr>
            <a:r>
              <a:rPr lang="en-GB" sz="2000" dirty="0"/>
              <a:t>Stronger detection coverage for identity-based attacks</a:t>
            </a:r>
          </a:p>
          <a:p>
            <a:pPr marL="285750" indent="-285750">
              <a:buFont typeface="Wingdings" panose="05000000000000000000" pitchFamily="2" charset="2"/>
              <a:buChar char="ü"/>
            </a:pPr>
            <a:r>
              <a:rPr lang="en-GB" sz="2000" dirty="0"/>
              <a:t>Updated behavioural models for analysts and defenders</a:t>
            </a:r>
          </a:p>
          <a:p>
            <a:pPr marL="285750" indent="-285750">
              <a:buFont typeface="Wingdings" panose="05000000000000000000" pitchFamily="2" charset="2"/>
              <a:buChar char="ü"/>
            </a:pPr>
            <a:r>
              <a:rPr lang="en-GB" sz="2000" dirty="0"/>
              <a:t>Provides a transparent repeatable approach for future research</a:t>
            </a:r>
          </a:p>
          <a:p>
            <a:endParaRPr lang="en-GB" sz="2000" dirty="0"/>
          </a:p>
        </p:txBody>
      </p:sp>
    </p:spTree>
    <p:extLst>
      <p:ext uri="{BB962C8B-B14F-4D97-AF65-F5344CB8AC3E}">
        <p14:creationId xmlns:p14="http://schemas.microsoft.com/office/powerpoint/2010/main" val="3887239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8323" y="-753374"/>
            <a:ext cx="8596668" cy="3403600"/>
          </a:xfrm>
        </p:spPr>
        <p:txBody>
          <a:bodyPr>
            <a:normAutofit/>
          </a:bodyPr>
          <a:lstStyle/>
          <a:p>
            <a:r>
              <a:rPr lang="en-GB" sz="4000" dirty="0"/>
              <a:t>Resources Required for the Project</a:t>
            </a:r>
          </a:p>
        </p:txBody>
      </p:sp>
      <p:sp>
        <p:nvSpPr>
          <p:cNvPr id="5" name="Text Placeholder 4"/>
          <p:cNvSpPr>
            <a:spLocks noGrp="1"/>
          </p:cNvSpPr>
          <p:nvPr>
            <p:ph type="body" idx="1"/>
          </p:nvPr>
        </p:nvSpPr>
        <p:spPr>
          <a:xfrm>
            <a:off x="729094" y="1428150"/>
            <a:ext cx="8104355" cy="5035909"/>
          </a:xfrm>
        </p:spPr>
        <p:txBody>
          <a:bodyPr>
            <a:normAutofit fontScale="92500"/>
          </a:bodyPr>
          <a:lstStyle/>
          <a:p>
            <a:r>
              <a:rPr lang="en-GB" b="1" dirty="0">
                <a:solidFill>
                  <a:schemeClr val="accent1"/>
                </a:solidFill>
              </a:rPr>
              <a:t>Core Research Tools</a:t>
            </a:r>
          </a:p>
          <a:p>
            <a:pPr marL="285750" indent="-285750">
              <a:buFont typeface="Arial" panose="020B0604020202020204" pitchFamily="34" charset="0"/>
              <a:buChar char="•"/>
            </a:pPr>
            <a:r>
              <a:rPr lang="en-GB" dirty="0"/>
              <a:t>PRISMA 2020 tools – for structured transparent literature screening</a:t>
            </a:r>
          </a:p>
          <a:p>
            <a:pPr marL="285750" indent="-285750">
              <a:buFont typeface="Arial" panose="020B0604020202020204" pitchFamily="34" charset="0"/>
              <a:buChar char="•"/>
            </a:pPr>
            <a:r>
              <a:rPr lang="en-GB" dirty="0"/>
              <a:t>MITRE ATT&amp;CK Navigator – for mapping and comparing TTPs</a:t>
            </a:r>
          </a:p>
          <a:p>
            <a:pPr marL="285750" indent="-285750">
              <a:buFont typeface="Arial" panose="020B0604020202020204" pitchFamily="34" charset="0"/>
              <a:buChar char="•"/>
            </a:pPr>
            <a:r>
              <a:rPr lang="en-GB" dirty="0"/>
              <a:t>Microsoft Excel – for coding matrices, data extraction and analysis</a:t>
            </a:r>
          </a:p>
          <a:p>
            <a:pPr marL="285750" indent="-285750">
              <a:buFont typeface="Arial" panose="020B0604020202020204" pitchFamily="34" charset="0"/>
              <a:buChar char="•"/>
            </a:pPr>
            <a:endParaRPr lang="en-GB" dirty="0"/>
          </a:p>
          <a:p>
            <a:r>
              <a:rPr lang="en-GB" b="1" dirty="0">
                <a:solidFill>
                  <a:schemeClr val="accent1"/>
                </a:solidFill>
              </a:rPr>
              <a:t>Academic &amp; Writing Support</a:t>
            </a:r>
          </a:p>
          <a:p>
            <a:pPr marL="285750" indent="-285750">
              <a:buFont typeface="Arial" panose="020B0604020202020204" pitchFamily="34" charset="0"/>
              <a:buChar char="•"/>
            </a:pPr>
            <a:r>
              <a:rPr lang="en-GB" dirty="0"/>
              <a:t>Reference Manager (</a:t>
            </a:r>
            <a:r>
              <a:rPr lang="en-GB" dirty="0" err="1"/>
              <a:t>Zotero</a:t>
            </a:r>
            <a:r>
              <a:rPr lang="en-GB" dirty="0"/>
              <a:t>) – for citations and source organisation</a:t>
            </a:r>
          </a:p>
          <a:p>
            <a:pPr marL="285750" indent="-285750">
              <a:buFont typeface="Arial" panose="020B0604020202020204" pitchFamily="34" charset="0"/>
              <a:buChar char="•"/>
            </a:pPr>
            <a:r>
              <a:rPr lang="en-GB" dirty="0"/>
              <a:t>Note-taking tool (Obsidian) – for coding notes, audit trail and reflections</a:t>
            </a:r>
          </a:p>
          <a:p>
            <a:endParaRPr lang="en-GB" dirty="0"/>
          </a:p>
          <a:p>
            <a:r>
              <a:rPr lang="en-GB" b="1" dirty="0">
                <a:solidFill>
                  <a:schemeClr val="accent1"/>
                </a:solidFill>
              </a:rPr>
              <a:t>Technical &amp; Practical Requirements</a:t>
            </a:r>
          </a:p>
          <a:p>
            <a:pPr marL="285750" indent="-285750">
              <a:buFont typeface="Arial" panose="020B0604020202020204" pitchFamily="34" charset="0"/>
              <a:buChar char="•"/>
            </a:pPr>
            <a:r>
              <a:rPr lang="en-GB" dirty="0"/>
              <a:t>Computer &amp; reliable internet access</a:t>
            </a:r>
          </a:p>
          <a:p>
            <a:pPr marL="285750" indent="-285750">
              <a:buFont typeface="Arial" panose="020B0604020202020204" pitchFamily="34" charset="0"/>
              <a:buChar char="•"/>
            </a:pPr>
            <a:r>
              <a:rPr lang="en-GB" dirty="0"/>
              <a:t>Access to IEEE </a:t>
            </a:r>
            <a:r>
              <a:rPr lang="en-GB" dirty="0" err="1"/>
              <a:t>Xplore</a:t>
            </a:r>
            <a:r>
              <a:rPr lang="en-GB" dirty="0"/>
              <a:t> and </a:t>
            </a:r>
            <a:r>
              <a:rPr lang="en-GB" dirty="0" err="1"/>
              <a:t>ScienceDirect</a:t>
            </a:r>
            <a:r>
              <a:rPr lang="en-GB" dirty="0"/>
              <a:t> via University Library</a:t>
            </a:r>
          </a:p>
          <a:p>
            <a:pPr marL="285750" indent="-285750">
              <a:buFont typeface="Arial" panose="020B0604020202020204" pitchFamily="34" charset="0"/>
              <a:buChar char="•"/>
            </a:pPr>
            <a:r>
              <a:rPr lang="en-GB" dirty="0"/>
              <a:t>Standard O365 software (Word and PowerPoint) – for producing deliverables</a:t>
            </a:r>
          </a:p>
        </p:txBody>
      </p:sp>
    </p:spTree>
    <p:extLst>
      <p:ext uri="{BB962C8B-B14F-4D97-AF65-F5344CB8AC3E}">
        <p14:creationId xmlns:p14="http://schemas.microsoft.com/office/powerpoint/2010/main" val="24275730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Risk and Mitigation Strategies</a:t>
            </a:r>
          </a:p>
        </p:txBody>
      </p:sp>
      <p:graphicFrame>
        <p:nvGraphicFramePr>
          <p:cNvPr id="7" name="Content Placeholder 6"/>
          <p:cNvGraphicFramePr>
            <a:graphicFrameLocks noGrp="1"/>
          </p:cNvGraphicFramePr>
          <p:nvPr>
            <p:ph sz="half" idx="2"/>
            <p:extLst>
              <p:ext uri="{D42A27DB-BD31-4B8C-83A1-F6EECF244321}">
                <p14:modId xmlns:p14="http://schemas.microsoft.com/office/powerpoint/2010/main" val="3166723760"/>
              </p:ext>
            </p:extLst>
          </p:nvPr>
        </p:nvGraphicFramePr>
        <p:xfrm>
          <a:off x="879897" y="1322719"/>
          <a:ext cx="8275606" cy="4837413"/>
        </p:xfrm>
        <a:graphic>
          <a:graphicData uri="http://schemas.openxmlformats.org/drawingml/2006/table">
            <a:tbl>
              <a:tblPr firstRow="1" bandRow="1">
                <a:tableStyleId>{5940675A-B579-460E-94D1-54222C63F5DA}</a:tableStyleId>
              </a:tblPr>
              <a:tblGrid>
                <a:gridCol w="1449235">
                  <a:extLst>
                    <a:ext uri="{9D8B030D-6E8A-4147-A177-3AD203B41FA5}">
                      <a16:colId xmlns:a16="http://schemas.microsoft.com/office/drawing/2014/main" val="1375682434"/>
                    </a:ext>
                  </a:extLst>
                </a:gridCol>
                <a:gridCol w="2277374">
                  <a:extLst>
                    <a:ext uri="{9D8B030D-6E8A-4147-A177-3AD203B41FA5}">
                      <a16:colId xmlns:a16="http://schemas.microsoft.com/office/drawing/2014/main" val="3037505469"/>
                    </a:ext>
                  </a:extLst>
                </a:gridCol>
                <a:gridCol w="1205263">
                  <a:extLst>
                    <a:ext uri="{9D8B030D-6E8A-4147-A177-3AD203B41FA5}">
                      <a16:colId xmlns:a16="http://schemas.microsoft.com/office/drawing/2014/main" val="4272733047"/>
                    </a:ext>
                  </a:extLst>
                </a:gridCol>
                <a:gridCol w="961527">
                  <a:extLst>
                    <a:ext uri="{9D8B030D-6E8A-4147-A177-3AD203B41FA5}">
                      <a16:colId xmlns:a16="http://schemas.microsoft.com/office/drawing/2014/main" val="803470410"/>
                    </a:ext>
                  </a:extLst>
                </a:gridCol>
                <a:gridCol w="2382207">
                  <a:extLst>
                    <a:ext uri="{9D8B030D-6E8A-4147-A177-3AD203B41FA5}">
                      <a16:colId xmlns:a16="http://schemas.microsoft.com/office/drawing/2014/main" val="1108838602"/>
                    </a:ext>
                  </a:extLst>
                </a:gridCol>
              </a:tblGrid>
              <a:tr h="303441">
                <a:tc>
                  <a:txBody>
                    <a:bodyPr/>
                    <a:lstStyle/>
                    <a:p>
                      <a:r>
                        <a:rPr lang="en-GB" sz="1600" b="1"/>
                        <a:t>Risk</a:t>
                      </a:r>
                      <a:endParaRPr lang="en-GB" sz="1600" b="1" dirty="0"/>
                    </a:p>
                  </a:txBody>
                  <a:tcPr marL="91475" marR="91475">
                    <a:solidFill>
                      <a:schemeClr val="bg2"/>
                    </a:solidFill>
                  </a:tcPr>
                </a:tc>
                <a:tc>
                  <a:txBody>
                    <a:bodyPr/>
                    <a:lstStyle/>
                    <a:p>
                      <a:r>
                        <a:rPr lang="en-GB" sz="1600" b="1"/>
                        <a:t>Description</a:t>
                      </a:r>
                      <a:endParaRPr lang="en-GB" sz="1600" b="1" dirty="0"/>
                    </a:p>
                  </a:txBody>
                  <a:tcPr marL="91475" marR="91475">
                    <a:solidFill>
                      <a:schemeClr val="bg2"/>
                    </a:solidFill>
                  </a:tcPr>
                </a:tc>
                <a:tc>
                  <a:txBody>
                    <a:bodyPr/>
                    <a:lstStyle/>
                    <a:p>
                      <a:r>
                        <a:rPr lang="en-GB" sz="1600" b="1"/>
                        <a:t>Likelihood</a:t>
                      </a:r>
                      <a:endParaRPr lang="en-GB" sz="1600" b="1" dirty="0"/>
                    </a:p>
                  </a:txBody>
                  <a:tcPr marL="91475" marR="91475">
                    <a:solidFill>
                      <a:schemeClr val="bg2"/>
                    </a:solidFill>
                  </a:tcPr>
                </a:tc>
                <a:tc>
                  <a:txBody>
                    <a:bodyPr/>
                    <a:lstStyle/>
                    <a:p>
                      <a:r>
                        <a:rPr lang="en-GB" sz="1600" b="1"/>
                        <a:t>Impact</a:t>
                      </a:r>
                      <a:endParaRPr lang="en-GB" sz="1600" b="1" dirty="0"/>
                    </a:p>
                  </a:txBody>
                  <a:tcPr marL="91475" marR="91475">
                    <a:solidFill>
                      <a:schemeClr val="bg2"/>
                    </a:solidFill>
                  </a:tcPr>
                </a:tc>
                <a:tc>
                  <a:txBody>
                    <a:bodyPr/>
                    <a:lstStyle/>
                    <a:p>
                      <a:r>
                        <a:rPr lang="en-GB" sz="1600" b="1" dirty="0"/>
                        <a:t>Mitigation Strategies</a:t>
                      </a:r>
                    </a:p>
                  </a:txBody>
                  <a:tcPr marL="91475" marR="91475">
                    <a:solidFill>
                      <a:schemeClr val="bg2"/>
                    </a:solidFill>
                  </a:tcPr>
                </a:tc>
                <a:extLst>
                  <a:ext uri="{0D108BD9-81ED-4DB2-BD59-A6C34878D82A}">
                    <a16:rowId xmlns:a16="http://schemas.microsoft.com/office/drawing/2014/main" val="1976121446"/>
                  </a:ext>
                </a:extLst>
              </a:tr>
              <a:tr h="870791">
                <a:tc>
                  <a:txBody>
                    <a:bodyPr/>
                    <a:lstStyle/>
                    <a:p>
                      <a:r>
                        <a:rPr lang="en-GB" sz="1400" dirty="0"/>
                        <a:t>1.</a:t>
                      </a:r>
                      <a:r>
                        <a:rPr lang="en-GB" sz="1400" baseline="0" dirty="0"/>
                        <a:t> Data Gaps</a:t>
                      </a:r>
                      <a:endParaRPr lang="en-GB" sz="1400" dirty="0"/>
                    </a:p>
                  </a:txBody>
                  <a:tcPr marL="91475" marR="91475"/>
                </a:tc>
                <a:tc>
                  <a:txBody>
                    <a:bodyPr/>
                    <a:lstStyle/>
                    <a:p>
                      <a:r>
                        <a:rPr lang="en-GB" sz="1400" dirty="0"/>
                        <a:t>Some</a:t>
                      </a:r>
                      <a:r>
                        <a:rPr lang="en-GB" sz="1400" baseline="0" dirty="0"/>
                        <a:t> actors lack detailed public reporting</a:t>
                      </a:r>
                      <a:endParaRPr lang="en-GB" sz="1400" dirty="0"/>
                    </a:p>
                  </a:txBody>
                  <a:tcPr marL="91475" marR="91475"/>
                </a:tc>
                <a:tc>
                  <a:txBody>
                    <a:bodyPr/>
                    <a:lstStyle/>
                    <a:p>
                      <a:r>
                        <a:rPr lang="en-GB" sz="1400" dirty="0"/>
                        <a:t>Medium</a:t>
                      </a:r>
                    </a:p>
                  </a:txBody>
                  <a:tcPr marL="91475" marR="91475">
                    <a:solidFill>
                      <a:srgbClr val="FFC000"/>
                    </a:solidFill>
                  </a:tcPr>
                </a:tc>
                <a:tc>
                  <a:txBody>
                    <a:bodyPr/>
                    <a:lstStyle/>
                    <a:p>
                      <a:r>
                        <a:rPr lang="en-GB" sz="1400" dirty="0"/>
                        <a:t>High</a:t>
                      </a:r>
                    </a:p>
                  </a:txBody>
                  <a:tcPr marL="91475" marR="91475">
                    <a:solidFill>
                      <a:srgbClr val="FF0000"/>
                    </a:solidFill>
                  </a:tcPr>
                </a:tc>
                <a:tc>
                  <a:txBody>
                    <a:bodyPr/>
                    <a:lstStyle/>
                    <a:p>
                      <a:pPr marL="285750" marR="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a:t>Use backup cases</a:t>
                      </a:r>
                    </a:p>
                    <a:p>
                      <a:pPr marL="285750" marR="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a:t>Apply triangulation</a:t>
                      </a:r>
                    </a:p>
                  </a:txBody>
                  <a:tcPr marL="91475" marR="91475">
                    <a:noFill/>
                  </a:tcPr>
                </a:tc>
                <a:extLst>
                  <a:ext uri="{0D108BD9-81ED-4DB2-BD59-A6C34878D82A}">
                    <a16:rowId xmlns:a16="http://schemas.microsoft.com/office/drawing/2014/main" val="4244580118"/>
                  </a:ext>
                </a:extLst>
              </a:tr>
              <a:tr h="940667">
                <a:tc>
                  <a:txBody>
                    <a:bodyPr/>
                    <a:lstStyle/>
                    <a:p>
                      <a:r>
                        <a:rPr lang="en-GB" sz="1400" dirty="0"/>
                        <a:t>2. Scope Creep</a:t>
                      </a:r>
                    </a:p>
                  </a:txBody>
                  <a:tcPr marL="91475" marR="91475"/>
                </a:tc>
                <a:tc>
                  <a:txBody>
                    <a:bodyPr/>
                    <a:lstStyle/>
                    <a:p>
                      <a:r>
                        <a:rPr lang="en-GB" sz="1400" dirty="0"/>
                        <a:t>Project may expand</a:t>
                      </a:r>
                      <a:r>
                        <a:rPr lang="en-GB" sz="1400" baseline="0" dirty="0"/>
                        <a:t> beyond planned boundaries</a:t>
                      </a:r>
                      <a:endParaRPr lang="en-GB" sz="1400" dirty="0"/>
                    </a:p>
                  </a:txBody>
                  <a:tcPr marL="91475" marR="91475"/>
                </a:tc>
                <a:tc>
                  <a:txBody>
                    <a:bodyPr/>
                    <a:lstStyle/>
                    <a:p>
                      <a:r>
                        <a:rPr lang="en-GB" sz="1400" dirty="0"/>
                        <a:t>Medium</a:t>
                      </a:r>
                    </a:p>
                  </a:txBody>
                  <a:tcPr marL="91475" marR="91475">
                    <a:solidFill>
                      <a:srgbClr val="FFC000"/>
                    </a:solidFill>
                  </a:tcPr>
                </a:tc>
                <a:tc>
                  <a:txBody>
                    <a:bodyPr/>
                    <a:lstStyle/>
                    <a:p>
                      <a:r>
                        <a:rPr lang="en-GB" sz="1400" dirty="0"/>
                        <a:t>Medium</a:t>
                      </a:r>
                    </a:p>
                  </a:txBody>
                  <a:tcPr marL="91475" marR="91475">
                    <a:solidFill>
                      <a:srgbClr val="FFC000"/>
                    </a:solidFill>
                  </a:tcPr>
                </a:tc>
                <a:tc>
                  <a:txBody>
                    <a:bodyPr/>
                    <a:lstStyle/>
                    <a:p>
                      <a:pPr marL="285750" marR="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a:t>Follow</a:t>
                      </a:r>
                      <a:r>
                        <a:rPr lang="en-GB" sz="1400" baseline="0" dirty="0"/>
                        <a:t> aims &amp; SMART objectives</a:t>
                      </a:r>
                    </a:p>
                    <a:p>
                      <a:pPr marL="285750" marR="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aseline="0" dirty="0"/>
                        <a:t>Review scope weekly</a:t>
                      </a:r>
                      <a:endParaRPr lang="en-GB" sz="1400" dirty="0"/>
                    </a:p>
                    <a:p>
                      <a:endParaRPr lang="en-GB" sz="1400" dirty="0"/>
                    </a:p>
                  </a:txBody>
                  <a:tcPr marL="91475" marR="91475">
                    <a:noFill/>
                  </a:tcPr>
                </a:tc>
                <a:extLst>
                  <a:ext uri="{0D108BD9-81ED-4DB2-BD59-A6C34878D82A}">
                    <a16:rowId xmlns:a16="http://schemas.microsoft.com/office/drawing/2014/main" val="3245981616"/>
                  </a:ext>
                </a:extLst>
              </a:tr>
              <a:tr h="870791">
                <a:tc>
                  <a:txBody>
                    <a:bodyPr/>
                    <a:lstStyle/>
                    <a:p>
                      <a:r>
                        <a:rPr lang="en-GB" sz="1400" dirty="0"/>
                        <a:t>3. Time</a:t>
                      </a:r>
                      <a:r>
                        <a:rPr lang="en-GB" sz="1400" baseline="0" dirty="0"/>
                        <a:t> Pressure</a:t>
                      </a:r>
                      <a:endParaRPr lang="en-GB" sz="1400" dirty="0"/>
                    </a:p>
                  </a:txBody>
                  <a:tcPr marL="91475" marR="91475"/>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400" dirty="0"/>
                        <a:t>Limited weekly study time increased deadline risk</a:t>
                      </a:r>
                    </a:p>
                    <a:p>
                      <a:endParaRPr lang="en-GB" sz="1400" dirty="0"/>
                    </a:p>
                  </a:txBody>
                  <a:tcPr marL="91475" marR="91475"/>
                </a:tc>
                <a:tc>
                  <a:txBody>
                    <a:bodyPr/>
                    <a:lstStyle/>
                    <a:p>
                      <a:r>
                        <a:rPr lang="en-GB" sz="1400" dirty="0"/>
                        <a:t>High</a:t>
                      </a:r>
                    </a:p>
                  </a:txBody>
                  <a:tcPr marL="91475" marR="91475">
                    <a:solidFill>
                      <a:srgbClr val="FF0000"/>
                    </a:solidFill>
                  </a:tcPr>
                </a:tc>
                <a:tc>
                  <a:txBody>
                    <a:bodyPr/>
                    <a:lstStyle/>
                    <a:p>
                      <a:r>
                        <a:rPr lang="en-GB" sz="1400" dirty="0"/>
                        <a:t>High</a:t>
                      </a:r>
                    </a:p>
                  </a:txBody>
                  <a:tcPr marL="91475" marR="91475">
                    <a:solidFill>
                      <a:srgbClr val="FF0000"/>
                    </a:solidFill>
                  </a:tcPr>
                </a:tc>
                <a:tc>
                  <a:txBody>
                    <a:bodyPr/>
                    <a:lstStyle/>
                    <a:p>
                      <a:pPr marL="285750" indent="-285750">
                        <a:buFont typeface="Arial" panose="020B0604020202020204" pitchFamily="34" charset="0"/>
                        <a:buChar char="•"/>
                      </a:pPr>
                      <a:r>
                        <a:rPr lang="en-GB" sz="1400" dirty="0"/>
                        <a:t>Fixed study</a:t>
                      </a:r>
                      <a:r>
                        <a:rPr lang="en-GB" sz="1400" baseline="0" dirty="0"/>
                        <a:t> blocks</a:t>
                      </a:r>
                    </a:p>
                    <a:p>
                      <a:pPr marL="285750" indent="-285750">
                        <a:buFont typeface="Arial" panose="020B0604020202020204" pitchFamily="34" charset="0"/>
                        <a:buChar char="•"/>
                      </a:pPr>
                      <a:r>
                        <a:rPr lang="en-GB" sz="1400" baseline="0" dirty="0"/>
                        <a:t>Buffer week</a:t>
                      </a:r>
                      <a:endParaRPr lang="en-GB" sz="1400" dirty="0"/>
                    </a:p>
                  </a:txBody>
                  <a:tcPr marL="91475" marR="91475">
                    <a:noFill/>
                  </a:tcPr>
                </a:tc>
                <a:extLst>
                  <a:ext uri="{0D108BD9-81ED-4DB2-BD59-A6C34878D82A}">
                    <a16:rowId xmlns:a16="http://schemas.microsoft.com/office/drawing/2014/main" val="90176668"/>
                  </a:ext>
                </a:extLst>
              </a:tr>
              <a:tr h="870791">
                <a:tc>
                  <a:txBody>
                    <a:bodyPr/>
                    <a:lstStyle/>
                    <a:p>
                      <a:r>
                        <a:rPr lang="en-GB" sz="1400" dirty="0"/>
                        <a:t>4. Source Inconsistencies</a:t>
                      </a:r>
                    </a:p>
                  </a:txBody>
                  <a:tcPr marL="91475" marR="91475"/>
                </a:tc>
                <a:tc>
                  <a:txBody>
                    <a:bodyPr/>
                    <a:lstStyle/>
                    <a:p>
                      <a:r>
                        <a:rPr lang="en-GB" sz="1400" dirty="0"/>
                        <a:t>OSINT</a:t>
                      </a:r>
                      <a:r>
                        <a:rPr lang="en-GB" sz="1400" baseline="0" dirty="0"/>
                        <a:t> quality and detail vary significantly</a:t>
                      </a:r>
                      <a:endParaRPr lang="en-GB" sz="1400" dirty="0"/>
                    </a:p>
                  </a:txBody>
                  <a:tcPr marL="91475" marR="91475"/>
                </a:tc>
                <a:tc>
                  <a:txBody>
                    <a:bodyPr/>
                    <a:lstStyle/>
                    <a:p>
                      <a:r>
                        <a:rPr lang="en-GB" sz="1400" dirty="0"/>
                        <a:t>High</a:t>
                      </a:r>
                    </a:p>
                  </a:txBody>
                  <a:tcPr marL="91475" marR="91475">
                    <a:solidFill>
                      <a:srgbClr val="FF0000"/>
                    </a:solidFill>
                  </a:tcPr>
                </a:tc>
                <a:tc>
                  <a:txBody>
                    <a:bodyPr/>
                    <a:lstStyle/>
                    <a:p>
                      <a:r>
                        <a:rPr lang="en-GB" sz="1400" dirty="0"/>
                        <a:t>Medium</a:t>
                      </a:r>
                    </a:p>
                  </a:txBody>
                  <a:tcPr marL="91475" marR="91475">
                    <a:solidFill>
                      <a:srgbClr val="FFC000"/>
                    </a:solidFill>
                  </a:tcPr>
                </a:tc>
                <a:tc>
                  <a:txBody>
                    <a:bodyPr/>
                    <a:lstStyle/>
                    <a:p>
                      <a:pPr marL="285750" indent="-285750">
                        <a:buFont typeface="Arial" panose="020B0604020202020204" pitchFamily="34" charset="0"/>
                        <a:buChar char="•"/>
                      </a:pPr>
                      <a:r>
                        <a:rPr lang="en-GB" sz="1400" dirty="0"/>
                        <a:t>Predefined</a:t>
                      </a:r>
                      <a:r>
                        <a:rPr lang="en-GB" sz="1400" baseline="0" dirty="0"/>
                        <a:t> codebook and ATT&amp;CK mapping</a:t>
                      </a:r>
                    </a:p>
                    <a:p>
                      <a:pPr marL="285750" indent="-285750">
                        <a:buFont typeface="Arial" panose="020B0604020202020204" pitchFamily="34" charset="0"/>
                        <a:buChar char="•"/>
                      </a:pPr>
                      <a:r>
                        <a:rPr lang="en-GB" sz="1400" baseline="0" dirty="0"/>
                        <a:t>Confidence scoring</a:t>
                      </a:r>
                      <a:endParaRPr lang="en-GB" sz="1400" dirty="0"/>
                    </a:p>
                  </a:txBody>
                  <a:tcPr marL="91475" marR="91475">
                    <a:noFill/>
                  </a:tcPr>
                </a:tc>
                <a:extLst>
                  <a:ext uri="{0D108BD9-81ED-4DB2-BD59-A6C34878D82A}">
                    <a16:rowId xmlns:a16="http://schemas.microsoft.com/office/drawing/2014/main" val="4070641645"/>
                  </a:ext>
                </a:extLst>
              </a:tr>
              <a:tr h="870791">
                <a:tc>
                  <a:txBody>
                    <a:bodyPr/>
                    <a:lstStyle/>
                    <a:p>
                      <a:r>
                        <a:rPr lang="en-GB" sz="1400" dirty="0"/>
                        <a:t>5. Analytical Ambiguity</a:t>
                      </a:r>
                    </a:p>
                  </a:txBody>
                  <a:tcPr marL="91475" marR="91475"/>
                </a:tc>
                <a:tc>
                  <a:txBody>
                    <a:bodyPr/>
                    <a:lstStyle/>
                    <a:p>
                      <a:r>
                        <a:rPr lang="en-GB" sz="1400" dirty="0"/>
                        <a:t>Some behaviours</a:t>
                      </a:r>
                      <a:r>
                        <a:rPr lang="en-GB" sz="1400" baseline="0" dirty="0"/>
                        <a:t> are difficult to classify</a:t>
                      </a:r>
                      <a:endParaRPr lang="en-GB" sz="1400" dirty="0"/>
                    </a:p>
                  </a:txBody>
                  <a:tcPr marL="91475" marR="91475"/>
                </a:tc>
                <a:tc>
                  <a:txBody>
                    <a:bodyPr/>
                    <a:lstStyle/>
                    <a:p>
                      <a:r>
                        <a:rPr lang="en-GB" sz="1400" dirty="0"/>
                        <a:t>Medium</a:t>
                      </a:r>
                    </a:p>
                  </a:txBody>
                  <a:tcPr marL="91475" marR="91475">
                    <a:solidFill>
                      <a:srgbClr val="FFC000"/>
                    </a:solidFill>
                  </a:tcPr>
                </a:tc>
                <a:tc>
                  <a:txBody>
                    <a:bodyPr/>
                    <a:lstStyle/>
                    <a:p>
                      <a:r>
                        <a:rPr lang="en-GB" sz="1400" dirty="0"/>
                        <a:t>Low</a:t>
                      </a:r>
                    </a:p>
                  </a:txBody>
                  <a:tcPr marL="91475" marR="91475">
                    <a:solidFill>
                      <a:srgbClr val="92D050"/>
                    </a:solidFill>
                  </a:tcPr>
                </a:tc>
                <a:tc>
                  <a:txBody>
                    <a:bodyPr/>
                    <a:lstStyle/>
                    <a:p>
                      <a:pPr marL="285750" indent="-285750">
                        <a:buFont typeface="Arial" panose="020B0604020202020204" pitchFamily="34" charset="0"/>
                        <a:buChar char="•"/>
                      </a:pPr>
                      <a:r>
                        <a:rPr lang="en-GB" sz="1400" dirty="0"/>
                        <a:t>Maintain audit trail</a:t>
                      </a:r>
                    </a:p>
                    <a:p>
                      <a:pPr marL="285750" indent="-285750">
                        <a:buFont typeface="Arial" panose="020B0604020202020204" pitchFamily="34" charset="0"/>
                        <a:buChar char="•"/>
                      </a:pPr>
                      <a:r>
                        <a:rPr lang="en-GB" sz="1400" dirty="0"/>
                        <a:t>Justify</a:t>
                      </a:r>
                      <a:r>
                        <a:rPr lang="en-GB" sz="1400" baseline="0" dirty="0"/>
                        <a:t> coding choices</a:t>
                      </a:r>
                      <a:endParaRPr lang="en-GB" sz="1400" dirty="0"/>
                    </a:p>
                  </a:txBody>
                  <a:tcPr marL="91475" marR="91475">
                    <a:noFill/>
                  </a:tcPr>
                </a:tc>
                <a:extLst>
                  <a:ext uri="{0D108BD9-81ED-4DB2-BD59-A6C34878D82A}">
                    <a16:rowId xmlns:a16="http://schemas.microsoft.com/office/drawing/2014/main" val="1579819885"/>
                  </a:ext>
                </a:extLst>
              </a:tr>
            </a:tbl>
          </a:graphicData>
        </a:graphic>
      </p:graphicFrame>
    </p:spTree>
    <p:extLst>
      <p:ext uri="{BB962C8B-B14F-4D97-AF65-F5344CB8AC3E}">
        <p14:creationId xmlns:p14="http://schemas.microsoft.com/office/powerpoint/2010/main" val="1018602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7592" y="0"/>
            <a:ext cx="8596668" cy="2334883"/>
          </a:xfrm>
        </p:spPr>
        <p:txBody>
          <a:bodyPr/>
          <a:lstStyle/>
          <a:p>
            <a:r>
              <a:rPr lang="en-GB" dirty="0"/>
              <a:t>Project Timeline</a:t>
            </a:r>
          </a:p>
        </p:txBody>
      </p:sp>
      <p:pic>
        <p:nvPicPr>
          <p:cNvPr id="3" name="Picture 2"/>
          <p:cNvPicPr>
            <a:picLocks noChangeAspect="1"/>
          </p:cNvPicPr>
          <p:nvPr/>
        </p:nvPicPr>
        <p:blipFill>
          <a:blip r:embed="rId3"/>
          <a:stretch>
            <a:fillRect/>
          </a:stretch>
        </p:blipFill>
        <p:spPr>
          <a:xfrm>
            <a:off x="1881963" y="1561768"/>
            <a:ext cx="6573432" cy="4765557"/>
          </a:xfrm>
          <a:prstGeom prst="rect">
            <a:avLst/>
          </a:prstGeom>
        </p:spPr>
      </p:pic>
    </p:spTree>
    <p:extLst>
      <p:ext uri="{BB962C8B-B14F-4D97-AF65-F5344CB8AC3E}">
        <p14:creationId xmlns:p14="http://schemas.microsoft.com/office/powerpoint/2010/main" val="11172574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0"/>
            <a:ext cx="8596668" cy="3403600"/>
          </a:xfrm>
        </p:spPr>
        <p:txBody>
          <a:bodyPr/>
          <a:lstStyle/>
          <a:p>
            <a:r>
              <a:rPr lang="en-GB" dirty="0"/>
              <a:t>Conclusion</a:t>
            </a:r>
          </a:p>
        </p:txBody>
      </p:sp>
      <p:sp>
        <p:nvSpPr>
          <p:cNvPr id="3" name="Text Placeholder 2"/>
          <p:cNvSpPr>
            <a:spLocks noGrp="1"/>
          </p:cNvSpPr>
          <p:nvPr>
            <p:ph type="body" idx="1"/>
          </p:nvPr>
        </p:nvSpPr>
        <p:spPr>
          <a:xfrm>
            <a:off x="677335" y="2398143"/>
            <a:ext cx="8596668" cy="3160139"/>
          </a:xfrm>
        </p:spPr>
        <p:txBody>
          <a:bodyPr>
            <a:normAutofit/>
          </a:bodyPr>
          <a:lstStyle/>
          <a:p>
            <a:pPr marL="285750" indent="-285750">
              <a:buFont typeface="Arial" panose="020B0604020202020204" pitchFamily="34" charset="0"/>
              <a:buChar char="•"/>
            </a:pPr>
            <a:r>
              <a:rPr lang="en-GB" sz="2000" dirty="0"/>
              <a:t>Proposal delivers a structured plan to analyse emergent APT-style actors</a:t>
            </a:r>
          </a:p>
          <a:p>
            <a:pPr marL="285750" indent="-285750">
              <a:buFont typeface="Arial" panose="020B0604020202020204" pitchFamily="34" charset="0"/>
              <a:buChar char="•"/>
            </a:pPr>
            <a:r>
              <a:rPr lang="en-GB" sz="2000" dirty="0"/>
              <a:t>Combines PRIMSA, ATT&amp;CK mapping, thematic analysis and comparative methods</a:t>
            </a:r>
          </a:p>
          <a:p>
            <a:pPr marL="285750" indent="-285750">
              <a:buFont typeface="Arial" panose="020B0604020202020204" pitchFamily="34" charset="0"/>
              <a:buChar char="•"/>
            </a:pPr>
            <a:r>
              <a:rPr lang="en-GB" sz="2000" dirty="0"/>
              <a:t>Produces actionable detection insights and updated behavioural models</a:t>
            </a:r>
          </a:p>
          <a:p>
            <a:pPr marL="285750" indent="-285750">
              <a:buFont typeface="Arial" panose="020B0604020202020204" pitchFamily="34" charset="0"/>
              <a:buChar char="•"/>
            </a:pPr>
            <a:r>
              <a:rPr lang="en-GB" sz="2000" dirty="0"/>
              <a:t>Contributes both academically and practically to cyber-defence research</a:t>
            </a:r>
          </a:p>
        </p:txBody>
      </p:sp>
    </p:spTree>
    <p:extLst>
      <p:ext uri="{BB962C8B-B14F-4D97-AF65-F5344CB8AC3E}">
        <p14:creationId xmlns:p14="http://schemas.microsoft.com/office/powerpoint/2010/main" val="32641009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785EF77-BF16-383C-1A37-0E6F76FC8375}"/>
              </a:ext>
            </a:extLst>
          </p:cNvPr>
          <p:cNvSpPr>
            <a:spLocks noGrp="1"/>
          </p:cNvSpPr>
          <p:nvPr>
            <p:ph idx="1"/>
          </p:nvPr>
        </p:nvSpPr>
        <p:spPr/>
        <p:txBody>
          <a:bodyPr vert="horz" lIns="91440" tIns="45720" rIns="91440" bIns="45720" rtlCol="0" anchor="t">
            <a:normAutofit/>
          </a:bodyPr>
          <a:lstStyle/>
          <a:p>
            <a:pPr marL="0" indent="0">
              <a:buNone/>
            </a:pPr>
            <a:endParaRPr lang="en-US" sz="1200" dirty="0">
              <a:solidFill>
                <a:srgbClr val="0000FF"/>
              </a:solidFill>
              <a:latin typeface="Times New Roman"/>
              <a:cs typeface="Times New Roman"/>
            </a:endParaRPr>
          </a:p>
          <a:p>
            <a:pPr marL="0" indent="0">
              <a:buNone/>
            </a:pPr>
            <a:endParaRPr lang="en-US" sz="1200" dirty="0">
              <a:solidFill>
                <a:srgbClr val="0000FF"/>
              </a:solidFill>
              <a:latin typeface="Times New Roman"/>
              <a:cs typeface="Times New Roman"/>
            </a:endParaRPr>
          </a:p>
          <a:p>
            <a:pPr marL="0" indent="0">
              <a:buNone/>
            </a:pPr>
            <a:endParaRPr lang="en-US" sz="1200" dirty="0">
              <a:latin typeface="Times New Roman"/>
              <a:ea typeface="+mn-lt"/>
              <a:cs typeface="Times New Roman"/>
            </a:endParaRPr>
          </a:p>
          <a:p>
            <a:pPr marL="0" indent="0">
              <a:buNone/>
            </a:pP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endParaRPr lang="en-US" dirty="0"/>
          </a:p>
        </p:txBody>
      </p:sp>
      <p:sp>
        <p:nvSpPr>
          <p:cNvPr id="4" name="TextBox 3">
            <a:extLst>
              <a:ext uri="{FF2B5EF4-FFF2-40B4-BE49-F238E27FC236}">
                <a16:creationId xmlns:a16="http://schemas.microsoft.com/office/drawing/2014/main" id="{F697C72E-49C9-FAA9-497A-458C9192433B}"/>
              </a:ext>
            </a:extLst>
          </p:cNvPr>
          <p:cNvSpPr txBox="1"/>
          <p:nvPr/>
        </p:nvSpPr>
        <p:spPr>
          <a:xfrm>
            <a:off x="674558" y="1280409"/>
            <a:ext cx="8981606"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ea typeface="Times New Roman"/>
                <a:cs typeface="Times New Roman"/>
              </a:rPr>
              <a:t>[1] N. I. </a:t>
            </a:r>
            <a:r>
              <a:rPr lang="en-US" sz="1200" dirty="0" err="1">
                <a:latin typeface="Times New Roman"/>
                <a:ea typeface="Times New Roman"/>
                <a:cs typeface="Times New Roman"/>
              </a:rPr>
              <a:t>Che</a:t>
            </a:r>
            <a:r>
              <a:rPr lang="en-US" sz="1200" dirty="0">
                <a:latin typeface="Times New Roman"/>
                <a:ea typeface="Times New Roman"/>
                <a:cs typeface="Times New Roman"/>
              </a:rPr>
              <a:t> Mat, N. Jamil, Y. </a:t>
            </a:r>
            <a:r>
              <a:rPr lang="en-US" sz="1200" dirty="0" err="1">
                <a:latin typeface="Times New Roman"/>
                <a:ea typeface="Times New Roman"/>
                <a:cs typeface="Times New Roman"/>
              </a:rPr>
              <a:t>Yusoff</a:t>
            </a:r>
            <a:r>
              <a:rPr lang="en-US" sz="1200" dirty="0">
                <a:latin typeface="Times New Roman"/>
                <a:ea typeface="Times New Roman"/>
                <a:cs typeface="Times New Roman"/>
              </a:rPr>
              <a:t>, and M. L. Mat </a:t>
            </a:r>
            <a:r>
              <a:rPr lang="en-US" sz="1200" dirty="0" err="1">
                <a:latin typeface="Times New Roman"/>
                <a:ea typeface="Times New Roman"/>
                <a:cs typeface="Times New Roman"/>
              </a:rPr>
              <a:t>Kiah</a:t>
            </a:r>
            <a:r>
              <a:rPr lang="en-US" sz="1200" dirty="0">
                <a:latin typeface="Times New Roman"/>
                <a:ea typeface="Times New Roman"/>
                <a:cs typeface="Times New Roman"/>
              </a:rPr>
              <a:t>, ‘A systematic literature review on advanced persistent threat behaviors and its detection strategy’, </a:t>
            </a:r>
            <a:r>
              <a:rPr lang="en-US" sz="1200" i="1" dirty="0">
                <a:latin typeface="Times New Roman"/>
                <a:ea typeface="Times New Roman"/>
                <a:cs typeface="Times New Roman"/>
              </a:rPr>
              <a:t>J Cyber </a:t>
            </a:r>
            <a:r>
              <a:rPr lang="en-US" sz="1200" i="1" dirty="0" err="1">
                <a:latin typeface="Times New Roman"/>
                <a:ea typeface="Times New Roman"/>
                <a:cs typeface="Times New Roman"/>
              </a:rPr>
              <a:t>Secur</a:t>
            </a:r>
            <a:r>
              <a:rPr lang="en-US" sz="1200" dirty="0">
                <a:latin typeface="Times New Roman"/>
                <a:ea typeface="Times New Roman"/>
                <a:cs typeface="Times New Roman"/>
              </a:rPr>
              <a:t>, vol. 10, no. 1, p. tyad023, Jan. 2024, </a:t>
            </a:r>
            <a:r>
              <a:rPr lang="en-US" sz="1200" dirty="0" err="1">
                <a:latin typeface="Times New Roman"/>
                <a:ea typeface="Times New Roman"/>
                <a:cs typeface="Times New Roman"/>
              </a:rPr>
              <a:t>doi</a:t>
            </a:r>
            <a:r>
              <a:rPr lang="en-US" sz="1200" dirty="0">
                <a:latin typeface="Times New Roman"/>
                <a:ea typeface="Times New Roman"/>
                <a:cs typeface="Times New Roman"/>
              </a:rPr>
              <a:t>: </a:t>
            </a:r>
            <a:r>
              <a:rPr lang="en-US" sz="1200" dirty="0">
                <a:latin typeface="Times New Roman"/>
                <a:ea typeface="Times New Roman"/>
                <a:cs typeface="Times New Roman"/>
                <a:hlinkClick r:id="rId2"/>
              </a:rPr>
              <a:t>10.1093/</a:t>
            </a:r>
            <a:r>
              <a:rPr lang="en-US" sz="1200" dirty="0" err="1">
                <a:latin typeface="Times New Roman"/>
                <a:ea typeface="Times New Roman"/>
                <a:cs typeface="Times New Roman"/>
                <a:hlinkClick r:id="rId2"/>
              </a:rPr>
              <a:t>cybsec</a:t>
            </a:r>
            <a:r>
              <a:rPr lang="en-US" sz="1200" dirty="0">
                <a:latin typeface="Times New Roman"/>
                <a:ea typeface="Times New Roman"/>
                <a:cs typeface="Times New Roman"/>
                <a:hlinkClick r:id="rId2"/>
              </a:rPr>
              <a:t>/tyad023</a:t>
            </a:r>
            <a:r>
              <a:rPr lang="en-US" sz="1200" dirty="0">
                <a:latin typeface="Times New Roman"/>
                <a:ea typeface="Times New Roman"/>
                <a:cs typeface="Times New Roman"/>
              </a:rPr>
              <a:t>.</a:t>
            </a:r>
          </a:p>
          <a:p>
            <a:pPr algn="r"/>
            <a:endParaRPr lang="en-US" sz="1200" dirty="0">
              <a:latin typeface="Times New Roman"/>
              <a:ea typeface="Times New Roman"/>
              <a:cs typeface="Times New Roman"/>
            </a:endParaRPr>
          </a:p>
          <a:p>
            <a:r>
              <a:rPr lang="en-US" sz="1200" dirty="0">
                <a:latin typeface="Times New Roman"/>
                <a:ea typeface="Times New Roman"/>
                <a:cs typeface="Times New Roman"/>
              </a:rPr>
              <a:t>[2] C. </a:t>
            </a:r>
            <a:r>
              <a:rPr lang="en-US" sz="1200" dirty="0" err="1">
                <a:latin typeface="Times New Roman"/>
                <a:ea typeface="Times New Roman"/>
                <a:cs typeface="Times New Roman"/>
              </a:rPr>
              <a:t>Ekisa</a:t>
            </a:r>
            <a:r>
              <a:rPr lang="en-US" sz="1200" dirty="0">
                <a:latin typeface="Times New Roman"/>
                <a:ea typeface="Times New Roman"/>
                <a:cs typeface="Times New Roman"/>
              </a:rPr>
              <a:t>, D. Ó </a:t>
            </a:r>
            <a:r>
              <a:rPr lang="en-US" sz="1200" dirty="0" err="1">
                <a:latin typeface="Times New Roman"/>
                <a:ea typeface="Times New Roman"/>
                <a:cs typeface="Times New Roman"/>
              </a:rPr>
              <a:t>Briain</a:t>
            </a:r>
            <a:r>
              <a:rPr lang="en-US" sz="1200" dirty="0">
                <a:latin typeface="Times New Roman"/>
                <a:ea typeface="Times New Roman"/>
                <a:cs typeface="Times New Roman"/>
              </a:rPr>
              <a:t>, and Y. Kavanagh, ‘Leveraging the MITRE ATT&amp;CK Framework for Threat Identification and Evaluation in Industrial Control System Simulations’, in </a:t>
            </a:r>
            <a:r>
              <a:rPr lang="en-US" sz="1200" i="1" dirty="0">
                <a:latin typeface="Times New Roman"/>
                <a:ea typeface="Times New Roman"/>
                <a:cs typeface="Times New Roman"/>
              </a:rPr>
              <a:t>2024 35th Irish Signals and Systems Conference (ISSC)</a:t>
            </a:r>
            <a:r>
              <a:rPr lang="en-US" sz="1200" dirty="0">
                <a:latin typeface="Times New Roman"/>
                <a:ea typeface="Times New Roman"/>
                <a:cs typeface="Times New Roman"/>
              </a:rPr>
              <a:t>, Jun. 2024, pp. 1–6. </a:t>
            </a:r>
            <a:r>
              <a:rPr lang="en-US" sz="1200" dirty="0" err="1">
                <a:latin typeface="Times New Roman"/>
                <a:ea typeface="Times New Roman"/>
                <a:cs typeface="Times New Roman"/>
              </a:rPr>
              <a:t>doi</a:t>
            </a:r>
            <a:r>
              <a:rPr lang="en-US" sz="1200" dirty="0">
                <a:latin typeface="Times New Roman"/>
                <a:ea typeface="Times New Roman"/>
                <a:cs typeface="Times New Roman"/>
              </a:rPr>
              <a:t>: </a:t>
            </a:r>
            <a:r>
              <a:rPr lang="en-US" sz="1200" dirty="0">
                <a:latin typeface="Times New Roman"/>
                <a:ea typeface="Times New Roman"/>
                <a:cs typeface="Times New Roman"/>
                <a:hlinkClick r:id="rId3"/>
              </a:rPr>
              <a:t>10.1109/ISSC61953.2024.10602968</a:t>
            </a:r>
            <a:r>
              <a:rPr lang="en-US" sz="1200" dirty="0">
                <a:latin typeface="Times New Roman"/>
                <a:ea typeface="Times New Roman"/>
                <a:cs typeface="Times New Roman"/>
              </a:rPr>
              <a:t>.</a:t>
            </a:r>
          </a:p>
          <a:p>
            <a:endParaRPr lang="en-US" sz="1200" dirty="0">
              <a:latin typeface="Times New Roman"/>
              <a:ea typeface="Times New Roman"/>
              <a:cs typeface="Times New Roman"/>
            </a:endParaRPr>
          </a:p>
          <a:p>
            <a:r>
              <a:rPr lang="en-US" sz="1200" dirty="0">
                <a:latin typeface="Times New Roman"/>
                <a:ea typeface="Times New Roman"/>
                <a:cs typeface="Times New Roman"/>
              </a:rPr>
              <a:t>[3] ‘CISA and Partners Release Updated Advisory on Scattered Spider Group | CISA’. Accessed: Feb. 28, 2026. [Online]. Available: </a:t>
            </a:r>
            <a:r>
              <a:rPr lang="en-US" sz="1200" dirty="0">
                <a:latin typeface="Times New Roman"/>
                <a:ea typeface="Times New Roman"/>
                <a:cs typeface="Times New Roman"/>
                <a:hlinkClick r:id="rId4"/>
              </a:rPr>
              <a:t>https://www.cisa.gov/news-events/alerts/2025/07/29/cisa-and-partners-release-updated-advisory-scattered-spider-group</a:t>
            </a:r>
          </a:p>
          <a:p>
            <a:endParaRPr lang="en-US" sz="1200" dirty="0">
              <a:latin typeface="Times New Roman"/>
              <a:ea typeface="Times New Roman"/>
              <a:cs typeface="Times New Roman"/>
            </a:endParaRPr>
          </a:p>
          <a:p>
            <a:r>
              <a:rPr lang="en-US" sz="1200" dirty="0">
                <a:latin typeface="Times New Roman"/>
                <a:ea typeface="Times New Roman"/>
                <a:cs typeface="Times New Roman"/>
              </a:rPr>
              <a:t>[4] ‘MITRE ATT&amp;CK®’. Accessed: Feb. 28, 2026. [Online]. Available: </a:t>
            </a:r>
            <a:r>
              <a:rPr lang="en-US" sz="1200" dirty="0">
                <a:latin typeface="Times New Roman"/>
                <a:ea typeface="Times New Roman"/>
                <a:cs typeface="Times New Roman"/>
                <a:hlinkClick r:id="rId5"/>
              </a:rPr>
              <a:t>https://attack.mitre.org/</a:t>
            </a:r>
          </a:p>
          <a:p>
            <a:endParaRPr lang="en-US" sz="1200" dirty="0">
              <a:latin typeface="Times New Roman"/>
              <a:ea typeface="Times New Roman"/>
              <a:cs typeface="Times New Roman"/>
            </a:endParaRPr>
          </a:p>
          <a:p>
            <a:r>
              <a:rPr lang="en-US" sz="1200" dirty="0">
                <a:latin typeface="Times New Roman"/>
                <a:ea typeface="Times New Roman"/>
                <a:cs typeface="Times New Roman"/>
              </a:rPr>
              <a:t>[5] ‘Cyber Kill Chain®’, Lockheed Martin. Accessed: Feb. 28, 2026. [Online]. Available: </a:t>
            </a:r>
            <a:r>
              <a:rPr lang="en-US" sz="1200" dirty="0">
                <a:latin typeface="Times New Roman"/>
                <a:ea typeface="Times New Roman"/>
                <a:cs typeface="Times New Roman"/>
                <a:hlinkClick r:id="rId6"/>
              </a:rPr>
              <a:t>https://www.lockheedmartin.com/en-us/capabilities/cyber/cyber-kill-chain.html</a:t>
            </a:r>
          </a:p>
          <a:p>
            <a:endParaRPr lang="en-US" sz="1200" dirty="0">
              <a:latin typeface="Times New Roman"/>
              <a:ea typeface="Times New Roman"/>
              <a:cs typeface="Times New Roman"/>
            </a:endParaRPr>
          </a:p>
          <a:p>
            <a:r>
              <a:rPr lang="en-US" sz="1200" dirty="0">
                <a:latin typeface="Times New Roman"/>
                <a:ea typeface="Times New Roman"/>
                <a:cs typeface="Times New Roman"/>
              </a:rPr>
              <a:t>[6] ‘The Diamond Model of Intrusion Analysis’. Accessed: Feb. 28, 2026. [Online]. Available: </a:t>
            </a:r>
            <a:r>
              <a:rPr lang="en-US" sz="1200" dirty="0">
                <a:latin typeface="Times New Roman"/>
                <a:ea typeface="Times New Roman"/>
                <a:cs typeface="Times New Roman"/>
                <a:hlinkClick r:id="rId7"/>
              </a:rPr>
              <a:t>https://apps.dtic.mil/sti/citations/ADA586960</a:t>
            </a:r>
          </a:p>
          <a:p>
            <a:r>
              <a:rPr lang="en-US" sz="1200" dirty="0">
                <a:latin typeface="Times New Roman"/>
                <a:ea typeface="Times New Roman"/>
                <a:cs typeface="Times New Roman"/>
              </a:rPr>
              <a:t>[7] ‘Researchers Reveal Links Among LAPSUS$, Scattered Spider, and </a:t>
            </a:r>
            <a:r>
              <a:rPr lang="en-US" sz="1200" dirty="0" err="1">
                <a:latin typeface="Times New Roman"/>
                <a:ea typeface="Times New Roman"/>
                <a:cs typeface="Times New Roman"/>
              </a:rPr>
              <a:t>ShinyHunters</a:t>
            </a:r>
            <a:r>
              <a:rPr lang="en-US" sz="1200" dirty="0">
                <a:latin typeface="Times New Roman"/>
                <a:ea typeface="Times New Roman"/>
                <a:cs typeface="Times New Roman"/>
              </a:rPr>
              <a:t>’. Accessed: Feb. 28, 2026. [Online]. Available: https://cyberpress.org/lapsus-scattered-spider-shinyhunters-links/</a:t>
            </a:r>
          </a:p>
          <a:p>
            <a:endParaRPr lang="en-US" sz="1200" dirty="0">
              <a:latin typeface="Times New Roman"/>
              <a:ea typeface="Times New Roman"/>
              <a:cs typeface="Times New Roman"/>
            </a:endParaRPr>
          </a:p>
          <a:p>
            <a:r>
              <a:rPr lang="en-US" sz="1200" dirty="0">
                <a:latin typeface="Times New Roman"/>
                <a:ea typeface="Times New Roman"/>
                <a:cs typeface="Times New Roman"/>
              </a:rPr>
              <a:t>[8] ‘</a:t>
            </a:r>
            <a:r>
              <a:rPr lang="en-US" sz="1200" dirty="0" err="1">
                <a:latin typeface="Times New Roman"/>
                <a:ea typeface="Times New Roman"/>
                <a:cs typeface="Times New Roman"/>
              </a:rPr>
              <a:t>Resecurity</a:t>
            </a:r>
            <a:r>
              <a:rPr lang="en-US" sz="1200" dirty="0">
                <a:latin typeface="Times New Roman"/>
                <a:ea typeface="Times New Roman"/>
                <a:cs typeface="Times New Roman"/>
              </a:rPr>
              <a:t> | Trinity of Chaos: The LAPSUS$, </a:t>
            </a:r>
            <a:r>
              <a:rPr lang="en-US" sz="1200" dirty="0" err="1">
                <a:latin typeface="Times New Roman"/>
                <a:ea typeface="Times New Roman"/>
                <a:cs typeface="Times New Roman"/>
              </a:rPr>
              <a:t>ShinyHunters</a:t>
            </a:r>
            <a:r>
              <a:rPr lang="en-US" sz="1200" dirty="0">
                <a:latin typeface="Times New Roman"/>
                <a:ea typeface="Times New Roman"/>
                <a:cs typeface="Times New Roman"/>
              </a:rPr>
              <a:t>, and Scattered Spider Alliance Embarks on Global Cybercrime Spree’. Accessed: Feb. 28, 2026. [Online]. Available: </a:t>
            </a:r>
            <a:r>
              <a:rPr lang="en-US" sz="1200" dirty="0">
                <a:latin typeface="Times New Roman"/>
                <a:ea typeface="Times New Roman"/>
                <a:cs typeface="Times New Roman"/>
                <a:hlinkClick r:id="rId8"/>
              </a:rPr>
              <a:t>https://www.resecurity.com/blog/article/trinity-of-chaos-the-lapsus-shinyhunters-and-scattered-spider-alliance-embarks-on-global-cybercrime-spree</a:t>
            </a:r>
          </a:p>
          <a:p>
            <a:endParaRPr lang="en-US" sz="1200" dirty="0">
              <a:latin typeface="Times New Roman"/>
              <a:ea typeface="Times New Roman"/>
              <a:cs typeface="Times New Roman"/>
            </a:endParaRPr>
          </a:p>
          <a:p>
            <a:r>
              <a:rPr lang="en-US" sz="1200" dirty="0">
                <a:latin typeface="Times New Roman"/>
                <a:ea typeface="Times New Roman"/>
                <a:cs typeface="Times New Roman"/>
              </a:rPr>
              <a:t>[9] N. H. A. </a:t>
            </a:r>
            <a:r>
              <a:rPr lang="en-US" sz="1200" dirty="0" err="1">
                <a:latin typeface="Times New Roman"/>
                <a:ea typeface="Times New Roman"/>
                <a:cs typeface="Times New Roman"/>
              </a:rPr>
              <a:t>Mutalib</a:t>
            </a:r>
            <a:r>
              <a:rPr lang="en-US" sz="1200" dirty="0">
                <a:latin typeface="Times New Roman"/>
                <a:ea typeface="Times New Roman"/>
                <a:cs typeface="Times New Roman"/>
              </a:rPr>
              <a:t>, A. Q. M. </a:t>
            </a:r>
            <a:r>
              <a:rPr lang="en-US" sz="1200" dirty="0" err="1">
                <a:latin typeface="Times New Roman"/>
                <a:ea typeface="Times New Roman"/>
                <a:cs typeface="Times New Roman"/>
              </a:rPr>
              <a:t>Sabri</a:t>
            </a:r>
            <a:r>
              <a:rPr lang="en-US" sz="1200" dirty="0">
                <a:latin typeface="Times New Roman"/>
                <a:ea typeface="Times New Roman"/>
                <a:cs typeface="Times New Roman"/>
              </a:rPr>
              <a:t>, A. W. A. </a:t>
            </a:r>
            <a:r>
              <a:rPr lang="en-US" sz="1200" dirty="0" err="1">
                <a:latin typeface="Times New Roman"/>
                <a:ea typeface="Times New Roman"/>
                <a:cs typeface="Times New Roman"/>
              </a:rPr>
              <a:t>Wahab</a:t>
            </a:r>
            <a:r>
              <a:rPr lang="en-US" sz="1200" dirty="0">
                <a:latin typeface="Times New Roman"/>
                <a:ea typeface="Times New Roman"/>
                <a:cs typeface="Times New Roman"/>
              </a:rPr>
              <a:t>, E. R. M. F. Abdullah, and N. </a:t>
            </a:r>
            <a:r>
              <a:rPr lang="en-US" sz="1200" dirty="0" err="1">
                <a:latin typeface="Times New Roman"/>
                <a:ea typeface="Times New Roman"/>
                <a:cs typeface="Times New Roman"/>
              </a:rPr>
              <a:t>AlDahoul</a:t>
            </a:r>
            <a:r>
              <a:rPr lang="en-US" sz="1200" dirty="0">
                <a:latin typeface="Times New Roman"/>
                <a:ea typeface="Times New Roman"/>
                <a:cs typeface="Times New Roman"/>
              </a:rPr>
              <a:t>, ‘Explainable deep learning approach for advanced persistent threats (APTs) detection in cybersecurity: a review’, </a:t>
            </a:r>
            <a:r>
              <a:rPr lang="en-US" sz="1200" i="1" dirty="0" err="1">
                <a:latin typeface="Times New Roman"/>
                <a:ea typeface="Times New Roman"/>
                <a:cs typeface="Times New Roman"/>
              </a:rPr>
              <a:t>Artif</a:t>
            </a:r>
            <a:r>
              <a:rPr lang="en-US" sz="1200" i="1" dirty="0">
                <a:latin typeface="Times New Roman"/>
                <a:ea typeface="Times New Roman"/>
                <a:cs typeface="Times New Roman"/>
              </a:rPr>
              <a:t> </a:t>
            </a:r>
            <a:r>
              <a:rPr lang="en-US" sz="1200" i="1" dirty="0" err="1">
                <a:latin typeface="Times New Roman"/>
                <a:ea typeface="Times New Roman"/>
                <a:cs typeface="Times New Roman"/>
              </a:rPr>
              <a:t>Intell</a:t>
            </a:r>
            <a:r>
              <a:rPr lang="en-US" sz="1200" i="1" dirty="0">
                <a:latin typeface="Times New Roman"/>
                <a:ea typeface="Times New Roman"/>
                <a:cs typeface="Times New Roman"/>
              </a:rPr>
              <a:t> Rev</a:t>
            </a:r>
            <a:r>
              <a:rPr lang="en-US" sz="1200" dirty="0">
                <a:latin typeface="Times New Roman"/>
                <a:ea typeface="Times New Roman"/>
                <a:cs typeface="Times New Roman"/>
              </a:rPr>
              <a:t>, vol. 57, no. 11, p. 297, Sep. 2024, </a:t>
            </a:r>
            <a:r>
              <a:rPr lang="en-US" sz="1200" dirty="0" err="1">
                <a:latin typeface="Times New Roman"/>
                <a:ea typeface="Times New Roman"/>
                <a:cs typeface="Times New Roman"/>
              </a:rPr>
              <a:t>doi</a:t>
            </a:r>
            <a:r>
              <a:rPr lang="en-US" sz="1200" dirty="0">
                <a:latin typeface="Times New Roman"/>
                <a:ea typeface="Times New Roman"/>
                <a:cs typeface="Times New Roman"/>
              </a:rPr>
              <a:t>: </a:t>
            </a:r>
            <a:r>
              <a:rPr lang="en-US" sz="1200" dirty="0">
                <a:latin typeface="Times New Roman"/>
                <a:ea typeface="Times New Roman"/>
                <a:cs typeface="Times New Roman"/>
                <a:hlinkClick r:id="rId9"/>
              </a:rPr>
              <a:t>10.1007/s10462-024-10890-4</a:t>
            </a:r>
            <a:r>
              <a:rPr lang="en-US" sz="1200" dirty="0">
                <a:latin typeface="Times New Roman"/>
                <a:ea typeface="Times New Roman"/>
                <a:cs typeface="Times New Roman"/>
              </a:rPr>
              <a:t>.</a:t>
            </a:r>
          </a:p>
          <a:p>
            <a:pPr algn="ctr"/>
            <a:endParaRPr lang="en-US" dirty="0"/>
          </a:p>
        </p:txBody>
      </p:sp>
    </p:spTree>
    <p:extLst>
      <p:ext uri="{BB962C8B-B14F-4D97-AF65-F5344CB8AC3E}">
        <p14:creationId xmlns:p14="http://schemas.microsoft.com/office/powerpoint/2010/main" val="3939545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9366B-27F7-958A-A196-673B7B167A99}"/>
              </a:ext>
            </a:extLst>
          </p:cNvPr>
          <p:cNvSpPr>
            <a:spLocks noGrp="1"/>
          </p:cNvSpPr>
          <p:nvPr>
            <p:ph type="title"/>
          </p:nvPr>
        </p:nvSpPr>
        <p:spPr>
          <a:xfrm>
            <a:off x="2135198" y="2291751"/>
            <a:ext cx="8596668" cy="868363"/>
          </a:xfrm>
        </p:spPr>
        <p:txBody>
          <a:bodyPr>
            <a:noAutofit/>
          </a:bodyPr>
          <a:lstStyle/>
          <a:p>
            <a:r>
              <a:rPr lang="en-US" sz="4000" dirty="0"/>
              <a:t>Thank you for your time. </a:t>
            </a:r>
            <a:br>
              <a:rPr lang="en-US" sz="4000" dirty="0"/>
            </a:br>
            <a:r>
              <a:rPr lang="en-US" sz="4000" dirty="0"/>
              <a:t/>
            </a:r>
            <a:br>
              <a:rPr lang="en-US" sz="4000" dirty="0"/>
            </a:br>
            <a:r>
              <a:rPr lang="en-US" sz="4000" dirty="0"/>
              <a:t>Are there any questions?</a:t>
            </a:r>
          </a:p>
        </p:txBody>
      </p:sp>
    </p:spTree>
    <p:extLst>
      <p:ext uri="{BB962C8B-B14F-4D97-AF65-F5344CB8AC3E}">
        <p14:creationId xmlns:p14="http://schemas.microsoft.com/office/powerpoint/2010/main" val="2159325640"/>
      </p:ext>
    </p:extLst>
  </p:cSld>
  <p:clrMapOvr>
    <a:masterClrMapping/>
  </p:clrMapOvr>
</p:sld>
</file>

<file path=ppt/theme/theme1.xml><?xml version="1.0" encoding="utf-8"?>
<a:theme xmlns:a="http://schemas.openxmlformats.org/drawingml/2006/main" name="Facet">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838E74B3C9A834F8A8E47B0BD2580C3" ma:contentTypeVersion="18" ma:contentTypeDescription="Create a new document." ma:contentTypeScope="" ma:versionID="befef9dacd33a35625a2e3d9d2f5b80c">
  <xsd:schema xmlns:xsd="http://www.w3.org/2001/XMLSchema" xmlns:xs="http://www.w3.org/2001/XMLSchema" xmlns:p="http://schemas.microsoft.com/office/2006/metadata/properties" xmlns:ns3="38a49699-8251-46aa-85ce-476a66afaff0" xmlns:ns4="9d807a4e-0c4f-4012-af74-dbfe5fab9fe5" targetNamespace="http://schemas.microsoft.com/office/2006/metadata/properties" ma:root="true" ma:fieldsID="a4a517c3f6bf40d71d340fc3d29f83a7" ns3:_="" ns4:_="">
    <xsd:import namespace="38a49699-8251-46aa-85ce-476a66afaff0"/>
    <xsd:import namespace="9d807a4e-0c4f-4012-af74-dbfe5fab9fe5"/>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LengthInSeconds" minOccurs="0"/>
                <xsd:element ref="ns3:MediaServiceSystemTag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a49699-8251-46aa-85ce-476a66afaf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_activity" ma:index="17" nillable="true" ma:displayName="_activity" ma:hidden="true" ma:internalName="_activity">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d807a4e-0c4f-4012-af74-dbfe5fab9fe5"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8a49699-8251-46aa-85ce-476a66afaff0" xsi:nil="true"/>
  </documentManagement>
</p:properties>
</file>

<file path=customXml/itemProps1.xml><?xml version="1.0" encoding="utf-8"?>
<ds:datastoreItem xmlns:ds="http://schemas.openxmlformats.org/officeDocument/2006/customXml" ds:itemID="{2004501A-78A7-4DC1-9F6C-888EFDEF1D1A}">
  <ds:schemaRefs>
    <ds:schemaRef ds:uri="http://schemas.microsoft.com/sharepoint/v3/contenttype/forms"/>
  </ds:schemaRefs>
</ds:datastoreItem>
</file>

<file path=customXml/itemProps2.xml><?xml version="1.0" encoding="utf-8"?>
<ds:datastoreItem xmlns:ds="http://schemas.openxmlformats.org/officeDocument/2006/customXml" ds:itemID="{10470568-32B7-4310-AE3E-15A56C2AC3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a49699-8251-46aa-85ce-476a66afaff0"/>
    <ds:schemaRef ds:uri="9d807a4e-0c4f-4012-af74-dbfe5fab9f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22B9A6A-15F2-4E4A-B46C-03BA9F3FC086}">
  <ds:schemaRefs>
    <ds:schemaRef ds:uri="http://purl.org/dc/dcmitype/"/>
    <ds:schemaRef ds:uri="http://purl.org/dc/elements/1.1/"/>
    <ds:schemaRef ds:uri="http://schemas.microsoft.com/office/2006/documentManagement/types"/>
    <ds:schemaRef ds:uri="http://www.w3.org/XML/1998/namespace"/>
    <ds:schemaRef ds:uri="9d807a4e-0c4f-4012-af74-dbfe5fab9fe5"/>
    <ds:schemaRef ds:uri="http://purl.org/dc/terms/"/>
    <ds:schemaRef ds:uri="http://schemas.microsoft.com/office/2006/metadata/properties"/>
    <ds:schemaRef ds:uri="http://schemas.microsoft.com/office/infopath/2007/PartnerControls"/>
    <ds:schemaRef ds:uri="http://schemas.openxmlformats.org/package/2006/metadata/core-properties"/>
    <ds:schemaRef ds:uri="38a49699-8251-46aa-85ce-476a66afaff0"/>
  </ds:schemaRefs>
</ds:datastoreItem>
</file>

<file path=docProps/app.xml><?xml version="1.0" encoding="utf-8"?>
<Properties xmlns="http://schemas.openxmlformats.org/officeDocument/2006/extended-properties" xmlns:vt="http://schemas.openxmlformats.org/officeDocument/2006/docPropsVTypes">
  <Template>Facet</Template>
  <TotalTime>1957</TotalTime>
  <Words>1962</Words>
  <Application>Microsoft Office PowerPoint</Application>
  <PresentationFormat>Widescreen</PresentationFormat>
  <Paragraphs>278</Paragraphs>
  <Slides>22</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Times New Roman</vt:lpstr>
      <vt:lpstr>Trebuchet MS</vt:lpstr>
      <vt:lpstr>Wingdings</vt:lpstr>
      <vt:lpstr>Wingdings 3</vt:lpstr>
      <vt:lpstr>Facet</vt:lpstr>
      <vt:lpstr>Emergent APT-Style Threat Actors: A Behavioural Comparison with Traditional APTs and Implications for Detection and Threat Hunting</vt:lpstr>
      <vt:lpstr>Project Background and Context</vt:lpstr>
      <vt:lpstr>Professional Context</vt:lpstr>
      <vt:lpstr>Research Problem</vt:lpstr>
      <vt:lpstr>Research Aim</vt:lpstr>
      <vt:lpstr>Research Questions</vt:lpstr>
      <vt:lpstr>Research Objective</vt:lpstr>
      <vt:lpstr>Research Design Alignment Table</vt:lpstr>
      <vt:lpstr>Research Onion - Methodology Table</vt:lpstr>
      <vt:lpstr>Methodology Overview</vt:lpstr>
      <vt:lpstr>PRISMA 2020 Literature Review</vt:lpstr>
      <vt:lpstr>Case Study Selection</vt:lpstr>
      <vt:lpstr>Data Extraction &amp; Coding</vt:lpstr>
      <vt:lpstr>Analytical Techniques</vt:lpstr>
      <vt:lpstr>Expected Outputs</vt:lpstr>
      <vt:lpstr>Expected Impact</vt:lpstr>
      <vt:lpstr>Resources Required for the Project</vt:lpstr>
      <vt:lpstr>Risk and Mitigation Strategies</vt:lpstr>
      <vt:lpstr>Project Timeline</vt:lpstr>
      <vt:lpstr>Conclusion</vt:lpstr>
      <vt:lpstr>References</vt:lpstr>
      <vt:lpstr>Thank you for your time.   Are there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Emergent APT-Style Threat Actors: A Behavioural Comparison with Traditional APTs and Implications for Detection and Threat Hunting</dc:title>
  <dc:creator>Donna Kennett</dc:creator>
  <cp:lastModifiedBy>Donna Kennett (1908067)</cp:lastModifiedBy>
  <cp:revision>337</cp:revision>
  <dcterms:created xsi:type="dcterms:W3CDTF">2026-02-26T09:08:39Z</dcterms:created>
  <dcterms:modified xsi:type="dcterms:W3CDTF">2026-03-01T17:29:47Z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0x0101009838E74B3C9A834F8A8E47B0BD2580C3</vt:lpwstr>
  </property>
</Properties>
</file>