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2"/>
  </p:notesMasterIdLst>
  <p:sldIdLst>
    <p:sldId id="258" r:id="rId2"/>
    <p:sldId id="259" r:id="rId3"/>
    <p:sldId id="269" r:id="rId4"/>
    <p:sldId id="270" r:id="rId5"/>
    <p:sldId id="278" r:id="rId6"/>
    <p:sldId id="277" r:id="rId7"/>
    <p:sldId id="276" r:id="rId8"/>
    <p:sldId id="280" r:id="rId9"/>
    <p:sldId id="281" r:id="rId10"/>
    <p:sldId id="284" r:id="rId11"/>
    <p:sldId id="272" r:id="rId12"/>
    <p:sldId id="279" r:id="rId13"/>
    <p:sldId id="283" r:id="rId14"/>
    <p:sldId id="282" r:id="rId15"/>
    <p:sldId id="271" r:id="rId16"/>
    <p:sldId id="273" r:id="rId17"/>
    <p:sldId id="275" r:id="rId18"/>
    <p:sldId id="285" r:id="rId19"/>
    <p:sldId id="268" r:id="rId20"/>
    <p:sldId id="274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642" y="5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189F1-FA8A-4639-B9C2-388667B63C1B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D05FC6-3839-42F5-9563-6355F25531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276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6726063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787" y="4243845"/>
            <a:ext cx="2307831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6726064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6833787" y="2590078"/>
            <a:ext cx="2307832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0242" y="2733709"/>
            <a:ext cx="6069268" cy="1373070"/>
          </a:xfrm>
        </p:spPr>
        <p:txBody>
          <a:bodyPr anchor="b">
            <a:noAutofit/>
          </a:bodyPr>
          <a:lstStyle>
            <a:lvl1pPr algn="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0241" y="4394040"/>
            <a:ext cx="6108101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55655" y="5936188"/>
            <a:ext cx="2057400" cy="365125"/>
          </a:xfrm>
        </p:spPr>
        <p:txBody>
          <a:bodyPr/>
          <a:lstStyle/>
          <a:p>
            <a:fld id="{9AE6BC87-A889-4A4B-B636-80C86427027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1" y="5936189"/>
            <a:ext cx="4021666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399" y="2750337"/>
            <a:ext cx="1370293" cy="1356442"/>
          </a:xfrm>
        </p:spPr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823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8" name="Picture 2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9" name="Picture 2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3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BC87-A889-4A4B-B636-80C86427027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730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2728432"/>
            <a:ext cx="9161969" cy="1677035"/>
            <a:chOff x="0" y="2895600"/>
            <a:chExt cx="9161969" cy="1677035"/>
          </a:xfrm>
        </p:grpSpPr>
        <p:pic>
          <p:nvPicPr>
            <p:cNvPr id="19" name="Picture 18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0" name="Picture 19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2869895"/>
            <a:ext cx="688915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1639" y="4232172"/>
            <a:ext cx="688915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65810" y="5936188"/>
            <a:ext cx="2057400" cy="365125"/>
          </a:xfrm>
        </p:spPr>
        <p:txBody>
          <a:bodyPr/>
          <a:lstStyle/>
          <a:p>
            <a:fld id="{9AE6BC87-A889-4A4B-B636-80C86427027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0" y="5936189"/>
            <a:ext cx="483467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6438" y="2869896"/>
            <a:ext cx="1149836" cy="1090789"/>
          </a:xfrm>
        </p:spPr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065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53228"/>
            <a:ext cx="688739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2336873"/>
            <a:ext cx="3357899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61128" y="2336873"/>
            <a:ext cx="3359661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BC87-A889-4A4B-B636-80C86427027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307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9" name="Picture 28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0" name="Picture 29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1" name="Rectangle 30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3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30"/>
            <a:ext cx="6896534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0988" y="2336874"/>
            <a:ext cx="3145080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1638" y="3030009"/>
            <a:ext cx="3367045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82646" y="2336873"/>
            <a:ext cx="3145527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061129" y="3030009"/>
            <a:ext cx="3367044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BC87-A889-4A4B-B636-80C86427027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540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6" name="Picture 15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7" name="Picture 16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BC87-A889-4A4B-B636-80C86427027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814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HD-ShadowShort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71"/>
          <a:stretch/>
        </p:blipFill>
        <p:spPr>
          <a:xfrm>
            <a:off x="7717217" y="1973262"/>
            <a:ext cx="1444752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710769" y="609600"/>
            <a:ext cx="1433231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BC87-A889-4A4B-B636-80C86427027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6610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7"/>
            <a:ext cx="6896534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14385" y="2336874"/>
            <a:ext cx="3913788" cy="3599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2336873"/>
            <a:ext cx="2796240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BC87-A889-4A4B-B636-80C86427027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502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10956" y="2336874"/>
            <a:ext cx="3917217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2336874"/>
            <a:ext cx="2798487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BC87-A889-4A4B-B636-80C86427027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7136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3" y="4711617"/>
            <a:ext cx="6894770" cy="544482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31639" y="609598"/>
            <a:ext cx="6896534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5256098"/>
            <a:ext cx="6894772" cy="54781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BC87-A889-4A4B-B636-80C86427027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310"/>
            <a:ext cx="1149836" cy="1090789"/>
          </a:xfrm>
        </p:spPr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3349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2" name="Picture 21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3" name="Picture 22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255" y="609597"/>
            <a:ext cx="6896534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4710340"/>
            <a:ext cx="6889151" cy="1101764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BC87-A889-4A4B-B636-80C86427027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616"/>
            <a:ext cx="1149836" cy="1090789"/>
          </a:xfrm>
        </p:spPr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7420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30" name="Picture 29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1" name="Picture 30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921" y="616983"/>
            <a:ext cx="642514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89438" y="3660763"/>
            <a:ext cx="5987731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4710340"/>
            <a:ext cx="6903919" cy="110176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BC87-A889-4A4B-B636-80C86427027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6"/>
            <a:ext cx="1149836" cy="1090789"/>
          </a:xfrm>
        </p:spPr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270932" y="748116"/>
            <a:ext cx="5334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67191" y="2998573"/>
            <a:ext cx="457200" cy="5847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051108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3" name="Picture 22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4" name="Picture 23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8" y="4710340"/>
            <a:ext cx="6896534" cy="5898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9" y="5300150"/>
            <a:ext cx="6896534" cy="51195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BC87-A889-4A4B-B636-80C86427027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6"/>
            <a:ext cx="1149836" cy="1090789"/>
          </a:xfrm>
        </p:spPr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5243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32629" y="2329489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39777" y="3015290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8413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2879710" y="3007906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26136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233520" y="3007905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BC87-A889-4A4B-B636-80C86427027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84763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35" name="Picture 34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6" name="Picture 35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7" name="Rectangle 36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Rectangle 37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32391" y="4297503"/>
            <a:ext cx="21922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32391" y="2336873"/>
            <a:ext cx="2192257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32391" y="4873765"/>
            <a:ext cx="219225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0497" y="4297503"/>
            <a:ext cx="221507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870497" y="2336873"/>
            <a:ext cx="221507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2869483" y="4873764"/>
            <a:ext cx="2218004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31028" y="4297503"/>
            <a:ext cx="219433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231027" y="2336873"/>
            <a:ext cx="2194333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230934" y="4873762"/>
            <a:ext cx="2197239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BC87-A889-4A4B-B636-80C86427027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19625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7" name="Picture 16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8" name="Picture 17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19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BC87-A889-4A4B-B636-80C86427027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59190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 rot="5400000">
            <a:off x="4575305" y="2747178"/>
            <a:ext cx="6862555" cy="1368199"/>
            <a:chOff x="2281445" y="609600"/>
            <a:chExt cx="6862555" cy="1368199"/>
          </a:xfrm>
        </p:grpSpPr>
        <p:sp>
          <p:nvSpPr>
            <p:cNvPr id="12" name="Rectangle 11"/>
            <p:cNvSpPr/>
            <p:nvPr/>
          </p:nvSpPr>
          <p:spPr>
            <a:xfrm>
              <a:off x="2281445" y="609601"/>
              <a:ext cx="5285695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7710769" y="609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64798" y="609597"/>
            <a:ext cx="1069602" cy="446193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241" y="609598"/>
            <a:ext cx="6576359" cy="53265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29144" y="5936188"/>
            <a:ext cx="2057400" cy="365125"/>
          </a:xfrm>
        </p:spPr>
        <p:txBody>
          <a:bodyPr/>
          <a:lstStyle/>
          <a:p>
            <a:fld id="{9AE6BC87-A889-4A4B-B636-80C86427027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0241" y="5936189"/>
            <a:ext cx="451895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31152" y="5432500"/>
            <a:ext cx="1149636" cy="1273100"/>
          </a:xfrm>
        </p:spPr>
        <p:txBody>
          <a:bodyPr anchor="t"/>
          <a:lstStyle>
            <a:lvl1pPr algn="ctr">
              <a:defRPr/>
            </a:lvl1pPr>
          </a:lstStyle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74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ames\Desktop\msft\Berlin\build Assets\hashOverlaySD-FullResolve.png"/>
          <p:cNvPicPr>
            <a:picLocks noChangeAspect="1" noChangeArrowheads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2336873"/>
            <a:ext cx="6887389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67881" y="5936188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E6BC87-A889-4A4B-B636-80C864270276}" type="datetimeFigureOut">
              <a:rPr lang="en-GB" smtClean="0"/>
              <a:t>20/09/2020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5936189"/>
            <a:ext cx="48346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48600" y="753228"/>
            <a:ext cx="1157674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61732F-7405-4A09-98C2-A0FE2AB435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9457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  <p:sldLayoutId id="2147483694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jL_vDx9FfVg?feature=oembed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moodle.uwtsd.ac.uk/mod/url/view.php?id=267518&amp;redirect=1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N8lYy8xu4T8?feature=oembed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uowtsd.sharepoint.com/teams/HWBWelcomeandInductionreources_GRP/Shared%20Documents/Forms/AllItems.aspx?id=%2Fteams%2FHWBWelcomeandInductionreources%5FGRP%2FShared%20Documents%2FGeneral%2FWelcome%20resources%2FAcademic%20Office%2FStudent%20Code%20of%20Conduct%2Epdf&amp;parent=%2Fteams%2FHWBWelcomeandInductionreources%5FGRP%2FShared%20Documents%2FGeneral%2FWelcome%20resources%2FAcademic%20Office&amp;p=true&amp;originalPath=aHR0cHM6Ly91b3d0c2Quc2hhcmVwb2ludC5jb20vOmI6L3QvSFdCV2VsY29tZWFuZEluZHVjdGlvbnJlb3VyY2VzX0dSUC9FVG1mdHlCS1MtVkhxWkt0ZU5hWGhKSUJLWDMzZHd6eW14SURSZXdReEVQRzBRP3J0aW1lPXR2c3JOVzljMkVn" TargetMode="External"/><Relationship Id="rId2" Type="http://schemas.openxmlformats.org/officeDocument/2006/relationships/hyperlink" Target="https://www.uwtsd.ac.uk/coronavirus/coronavirus--information-for-students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eur01.safelinks.protection.outlook.com/?url=https%3A%2F%2Fuwtsd.ac.uk%2Fcoronavirus%2Fcoronavirus--information-for-students%2F&amp;data=02%7C01%7C%7C745fa1072077427bf39a08d85d79d71a%7C4e0f11f9046e45059cb8db2152311e21%7C0%7C0%7C637362125160593326&amp;sdata=SAYsAoeykNBujZTmeqZTmT0j3l7aXiVO2X%2F5oZrtM%2Bc%3D&amp;reserved=0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eur01.safelinks.protection.outlook.com/?url=https%3A%2F%2Fuwtsd.hosted.panopto.com%2FPanopto%2FPages%2FViewer.aspx%3Fid%3Dbc0e0cdd-9cca-432e-9277-ac3c00e04e12&amp;data=02%7C01%7C%7Cc6630fa590234312310808d85d7822c7%7C4e0f11f9046e45059cb8db2152311e21%7C0%7C0%7C637362117840211371&amp;sdata=5Lu5EmSE2bGu2y1JEj57dtqTqN2c0PK0My%2BrNvXGOfU%3D&amp;reserved=0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teamsdemo.office.com/#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Welcome Back!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GB" dirty="0"/>
          </a:p>
          <a:p>
            <a:pPr marL="0" indent="0" algn="ctr">
              <a:buNone/>
            </a:pPr>
            <a:r>
              <a:rPr lang="en-GB" dirty="0"/>
              <a:t>Marts Level 6 Induction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21</a:t>
            </a:r>
            <a:r>
              <a:rPr lang="en-GB" baseline="30000" dirty="0"/>
              <a:t>St</a:t>
            </a:r>
            <a:r>
              <a:rPr lang="en-GB" dirty="0"/>
              <a:t> September 2020</a:t>
            </a:r>
          </a:p>
          <a:p>
            <a:pPr marL="0" indent="0" algn="ctr">
              <a:buNone/>
            </a:pPr>
            <a:r>
              <a:rPr lang="en-GB" dirty="0"/>
              <a:t>10.00 a.m. to 12.00 noon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MS Teams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Ruth Groff and Beverly Cole </a:t>
            </a:r>
          </a:p>
          <a:p>
            <a:pPr algn="ctr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98483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RE-CONNECTING ...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Let’s take a minute to just remind ourselves of why we are here </a:t>
            </a:r>
          </a:p>
          <a:p>
            <a:r>
              <a:rPr lang="en-GB" dirty="0"/>
              <a:t>Reflect for a moment and remember what made you want to do this course.  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88855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93AEF6-BDB5-47DE-ACFC-D94D38C69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Welcome and Opening Round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A0D123-C7C0-45F1-8236-422858BE98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Arriving … and … being present</a:t>
            </a:r>
          </a:p>
        </p:txBody>
      </p:sp>
    </p:spTree>
    <p:extLst>
      <p:ext uri="{BB962C8B-B14F-4D97-AF65-F5344CB8AC3E}">
        <p14:creationId xmlns:p14="http://schemas.microsoft.com/office/powerpoint/2010/main" val="13256961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295A1-03A6-45AC-8189-3A3E7002D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new academic year and a new way of working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2F064F-F72A-4DBD-9690-2B0936D5D6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Induction information for the new academic year</a:t>
            </a:r>
          </a:p>
          <a:p>
            <a:endParaRPr lang="en-GB" dirty="0"/>
          </a:p>
          <a:p>
            <a:r>
              <a:rPr lang="en-GB" dirty="0"/>
              <a:t>Revisiting videos and document sources</a:t>
            </a:r>
          </a:p>
        </p:txBody>
      </p:sp>
    </p:spTree>
    <p:extLst>
      <p:ext uri="{BB962C8B-B14F-4D97-AF65-F5344CB8AC3E}">
        <p14:creationId xmlns:p14="http://schemas.microsoft.com/office/powerpoint/2010/main" val="542631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50BD8-192E-4218-81DA-5F87756EF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Campus safety … … …</a:t>
            </a:r>
          </a:p>
        </p:txBody>
      </p:sp>
      <p:pic>
        <p:nvPicPr>
          <p:cNvPr id="4" name="Online Media 3" title="Campus Safety">
            <a:hlinkClick r:id="" action="ppaction://media"/>
            <a:extLst>
              <a:ext uri="{FF2B5EF4-FFF2-40B4-BE49-F238E27FC236}">
                <a16:creationId xmlns:a16="http://schemas.microsoft.com/office/drawing/2014/main" id="{00DBB082-7FAB-4CC5-AF61-B32A22AE8BF5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779463" y="2336800"/>
            <a:ext cx="6397625" cy="3598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611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184822-ACBF-4FC5-A665-22850A1DE4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Returning to campus course on Moodle for all staff and students -follow this link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69A54E-46E5-4224-918B-55D6F9E87B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>
              <a:hlinkClick r:id="rId2"/>
            </a:endParaRPr>
          </a:p>
          <a:p>
            <a:pPr marL="0" indent="0">
              <a:buNone/>
            </a:pPr>
            <a:r>
              <a:rPr lang="en-GB" dirty="0">
                <a:hlinkClick r:id="rId2"/>
              </a:rPr>
              <a:t> </a:t>
            </a:r>
          </a:p>
          <a:p>
            <a:endParaRPr lang="en-GB" dirty="0">
              <a:hlinkClick r:id="rId2"/>
            </a:endParaRPr>
          </a:p>
          <a:p>
            <a:r>
              <a:rPr lang="en-GB" dirty="0">
                <a:hlinkClick r:id="rId2"/>
              </a:rPr>
              <a:t>Returning to campus compulsory module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76221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E77E6-8037-4F7D-A0E6-F08084F1B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COVID MEASURES</a:t>
            </a:r>
          </a:p>
        </p:txBody>
      </p:sp>
      <p:pic>
        <p:nvPicPr>
          <p:cNvPr id="6" name="Online Media 5" title="Covid Measures - 11th Sept Update">
            <a:hlinkClick r:id="" action="ppaction://media"/>
            <a:extLst>
              <a:ext uri="{FF2B5EF4-FFF2-40B4-BE49-F238E27FC236}">
                <a16:creationId xmlns:a16="http://schemas.microsoft.com/office/drawing/2014/main" id="{D351EC3D-ACDB-47F8-BC14-7BA1F3D54B8B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779463" y="2336800"/>
            <a:ext cx="6397625" cy="3598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596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870A9-838D-43C6-81EC-870651FFBC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1638" y="753228"/>
            <a:ext cx="6992689" cy="1080938"/>
          </a:xfrm>
        </p:spPr>
        <p:txBody>
          <a:bodyPr/>
          <a:lstStyle/>
          <a:p>
            <a:r>
              <a:rPr lang="en-GB" dirty="0"/>
              <a:t>Some important polices for you - check out these links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7E8BDA-CF19-48D4-B425-2ACE73180D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2336873"/>
            <a:ext cx="8215064" cy="3599316"/>
          </a:xfrm>
        </p:spPr>
        <p:txBody>
          <a:bodyPr/>
          <a:lstStyle/>
          <a:p>
            <a:endParaRPr lang="en-GB" dirty="0">
              <a:hlinkClick r:id="rId2"/>
            </a:endParaRPr>
          </a:p>
          <a:p>
            <a:r>
              <a:rPr lang="en-GB" dirty="0">
                <a:hlinkClick r:id="rId2"/>
              </a:rPr>
              <a:t>Face covering policy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>
                <a:hlinkClick r:id="rId3"/>
              </a:rPr>
              <a:t> Student Code of Conduct</a:t>
            </a:r>
            <a:endParaRPr lang="en-GB" dirty="0"/>
          </a:p>
        </p:txBody>
      </p:sp>
      <p:pic>
        <p:nvPicPr>
          <p:cNvPr id="2052" name="Picture 4" descr="See the source image">
            <a:extLst>
              <a:ext uri="{FF2B5EF4-FFF2-40B4-BE49-F238E27FC236}">
                <a16:creationId xmlns:a16="http://schemas.microsoft.com/office/drawing/2014/main" id="{83070FFC-99E8-4B6F-9620-D05AC0CB71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3983" y="3068960"/>
            <a:ext cx="2696617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11977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9F4DA-86A9-483A-BF0D-A7B9BD7BF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Track and trace app … Check out this information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C9B4CA-2A80-4545-87FB-9483D3BD26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>
              <a:hlinkClick r:id="rId2"/>
            </a:endParaRPr>
          </a:p>
          <a:p>
            <a:endParaRPr lang="en-GB" dirty="0">
              <a:hlinkClick r:id="rId2"/>
            </a:endParaRPr>
          </a:p>
          <a:p>
            <a:endParaRPr lang="en-GB" dirty="0">
              <a:hlinkClick r:id="rId2"/>
            </a:endParaRPr>
          </a:p>
          <a:p>
            <a:r>
              <a:rPr lang="en-GB" dirty="0">
                <a:hlinkClick r:id="rId2"/>
              </a:rPr>
              <a:t>Coronavirus information : Track and trace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53540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E6582-40ED-4473-98BE-2FB841BF85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5 minute break away from the screen … … …</a:t>
            </a:r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FFF1D6CA-666F-449E-8DE3-B9A5295210A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81" y="1988840"/>
            <a:ext cx="9144000" cy="486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17694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78E76A-441E-4FE0-B892-2B03E1D52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message from the Programme Manager, Dr Ceri Phelps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93061E-C00E-4761-A53B-A40FDF1514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</a:t>
            </a:r>
            <a:r>
              <a:rPr lang="en-GB" dirty="0">
                <a:hlinkClick r:id="rId2"/>
              </a:rPr>
              <a:t>Welcome : Dr Ceri Phelps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71333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633958-B170-4F68-ADC1-D3D2D850D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1638" y="753228"/>
            <a:ext cx="7136705" cy="1080938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MS Teams -</a:t>
            </a:r>
            <a:r>
              <a:rPr lang="en-GB" b="1" i="0" dirty="0">
                <a:effectLst/>
                <a:latin typeface="Raleway"/>
              </a:rPr>
              <a:t>Training &amp; Online Guides – Follow this link from the Hwb</a:t>
            </a:r>
            <a:br>
              <a:rPr lang="en-GB" b="1" i="0" dirty="0">
                <a:effectLst/>
                <a:latin typeface="Raleway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D1C6E6-B2A6-4307-AA4F-6B7F95242E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b="1" i="0" dirty="0">
              <a:solidFill>
                <a:srgbClr val="444444"/>
              </a:solidFill>
              <a:effectLst/>
              <a:latin typeface="Raleway"/>
            </a:endParaRPr>
          </a:p>
          <a:p>
            <a:endParaRPr lang="en-GB" b="1" dirty="0">
              <a:solidFill>
                <a:srgbClr val="444444"/>
              </a:solidFill>
              <a:latin typeface="Raleway"/>
            </a:endParaRPr>
          </a:p>
          <a:p>
            <a:endParaRPr lang="en-GB" b="1" i="0" dirty="0">
              <a:solidFill>
                <a:srgbClr val="444444"/>
              </a:solidFill>
              <a:effectLst/>
              <a:latin typeface="Raleway"/>
            </a:endParaRPr>
          </a:p>
          <a:p>
            <a:r>
              <a:rPr lang="en-GB" b="1" i="0" dirty="0">
                <a:solidFill>
                  <a:srgbClr val="444444"/>
                </a:solidFill>
                <a:effectLst/>
                <a:latin typeface="Raleway"/>
                <a:hlinkClick r:id="rId2"/>
              </a:rPr>
              <a:t>Microsoft Teams interactive demo</a:t>
            </a:r>
            <a:endParaRPr lang="en-GB" b="1" i="0" dirty="0">
              <a:solidFill>
                <a:srgbClr val="444444"/>
              </a:solidFill>
              <a:effectLst/>
              <a:latin typeface="Raleway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19169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E7FC9-94E4-4505-9EE7-88B793E40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MS Teams protocol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24F4DC-7140-412F-BDFA-3DF70DCB77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Some basic guidelines …   …  …</a:t>
            </a:r>
          </a:p>
        </p:txBody>
      </p:sp>
    </p:spTree>
    <p:extLst>
      <p:ext uri="{BB962C8B-B14F-4D97-AF65-F5344CB8AC3E}">
        <p14:creationId xmlns:p14="http://schemas.microsoft.com/office/powerpoint/2010/main" val="9447095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8DA9AB-5659-402F-8F92-1E48B5187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Library … …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1FD569-5C06-4707-B1B6-DEB3CE0B8F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Leganto</a:t>
            </a:r>
          </a:p>
          <a:p>
            <a:endParaRPr lang="en-GB" dirty="0"/>
          </a:p>
          <a:p>
            <a:r>
              <a:rPr lang="en-GB" dirty="0"/>
              <a:t>Library session arranged for November</a:t>
            </a:r>
          </a:p>
        </p:txBody>
      </p:sp>
    </p:spTree>
    <p:extLst>
      <p:ext uri="{BB962C8B-B14F-4D97-AF65-F5344CB8AC3E}">
        <p14:creationId xmlns:p14="http://schemas.microsoft.com/office/powerpoint/2010/main" val="42001586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185A53-B137-4A8B-955C-ED2BB9B785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Student issues and welfare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58550B-2B79-442C-8B9B-CA9DBD08FF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2336873"/>
            <a:ext cx="7639000" cy="3599316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r>
              <a:rPr lang="en-GB" dirty="0"/>
              <a:t>Enrolment check – Digital ID cards</a:t>
            </a:r>
          </a:p>
          <a:p>
            <a:r>
              <a:rPr lang="en-GB" dirty="0"/>
              <a:t>Academic support</a:t>
            </a:r>
          </a:p>
          <a:p>
            <a:r>
              <a:rPr lang="en-GB" dirty="0"/>
              <a:t>Student services</a:t>
            </a:r>
          </a:p>
          <a:p>
            <a:r>
              <a:rPr lang="en-GB" dirty="0"/>
              <a:t>Course representative</a:t>
            </a:r>
          </a:p>
          <a:p>
            <a:r>
              <a:rPr lang="en-GB" dirty="0"/>
              <a:t>The importance of attendance and engagement</a:t>
            </a:r>
          </a:p>
          <a:p>
            <a:r>
              <a:rPr lang="en-GB" dirty="0"/>
              <a:t>Hwb – your ‘go to’ option</a:t>
            </a:r>
          </a:p>
          <a:p>
            <a:r>
              <a:rPr lang="en-GB" dirty="0"/>
              <a:t>Personal Tutor Information / group meeting</a:t>
            </a:r>
          </a:p>
        </p:txBody>
      </p:sp>
    </p:spTree>
    <p:extLst>
      <p:ext uri="{BB962C8B-B14F-4D97-AF65-F5344CB8AC3E}">
        <p14:creationId xmlns:p14="http://schemas.microsoft.com/office/powerpoint/2010/main" val="33408157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9678DC-F7F1-49B2-8683-FC1211CBC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Module Information … …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749D37-7B58-4681-8E82-AA96D120D7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Questions and answers / group discussion on programme and module content</a:t>
            </a:r>
          </a:p>
        </p:txBody>
      </p:sp>
    </p:spTree>
    <p:extLst>
      <p:ext uri="{BB962C8B-B14F-4D97-AF65-F5344CB8AC3E}">
        <p14:creationId xmlns:p14="http://schemas.microsoft.com/office/powerpoint/2010/main" val="35709239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B26A8-BDBE-4D6A-9C40-DBB59C1C87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Placement portfolio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A2E196-2D03-4CB8-B641-EAC1F89F9F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060848"/>
            <a:ext cx="9144000" cy="4797152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DBS Form</a:t>
            </a:r>
          </a:p>
          <a:p>
            <a:r>
              <a:rPr lang="en-GB" dirty="0"/>
              <a:t>Readiness to practice letter</a:t>
            </a:r>
          </a:p>
          <a:p>
            <a:r>
              <a:rPr lang="en-GB" dirty="0"/>
              <a:t>PD6 Placement Agreement Document  </a:t>
            </a:r>
          </a:p>
          <a:p>
            <a:r>
              <a:rPr lang="en-GB" dirty="0"/>
              <a:t>Placement agreement</a:t>
            </a:r>
          </a:p>
          <a:p>
            <a:r>
              <a:rPr lang="en-GB" dirty="0"/>
              <a:t>Proof of relevant Insurance	</a:t>
            </a:r>
          </a:p>
          <a:p>
            <a:r>
              <a:rPr lang="en-GB" dirty="0"/>
              <a:t>Proof of BACP membership	</a:t>
            </a:r>
          </a:p>
          <a:p>
            <a:r>
              <a:rPr lang="en-GB" dirty="0"/>
              <a:t>Supervision Contract	</a:t>
            </a:r>
          </a:p>
          <a:p>
            <a:r>
              <a:rPr lang="en-GB" dirty="0"/>
              <a:t>Supervisor Report, Year 1 </a:t>
            </a:r>
          </a:p>
          <a:p>
            <a:r>
              <a:rPr lang="en-GB" dirty="0"/>
              <a:t>Supervisor Report, Year 2</a:t>
            </a:r>
          </a:p>
          <a:p>
            <a:r>
              <a:rPr lang="en-GB" dirty="0"/>
              <a:t>Supervision log, signed off by supervisor</a:t>
            </a:r>
          </a:p>
          <a:p>
            <a:r>
              <a:rPr lang="en-GB" dirty="0"/>
              <a:t>Counselling Log, signed off by supervisor</a:t>
            </a:r>
          </a:p>
          <a:p>
            <a:r>
              <a:rPr lang="en-GB" dirty="0"/>
              <a:t>Proof of 25 hours personal therapy</a:t>
            </a:r>
          </a:p>
          <a:p>
            <a:r>
              <a:rPr lang="en-GB" dirty="0"/>
              <a:t>Personal Development Plan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15290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D18716-5E30-4EAE-A53B-F91465CC88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Moodle … …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DDB8D8-4458-407B-B8ED-3713E7B9D3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Demonstration of Moodle Page</a:t>
            </a:r>
          </a:p>
        </p:txBody>
      </p:sp>
    </p:spTree>
    <p:extLst>
      <p:ext uri="{BB962C8B-B14F-4D97-AF65-F5344CB8AC3E}">
        <p14:creationId xmlns:p14="http://schemas.microsoft.com/office/powerpoint/2010/main" val="29218283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du-bc\AppData\Local\Microsoft\Windows\Temporary Internet Files\Content.IE5\UAB190HZ\62453530_1-career-counselling-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348880"/>
            <a:ext cx="2886075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way of being … … …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en-GB" dirty="0"/>
          </a:p>
          <a:p>
            <a:r>
              <a:rPr lang="en-GB" sz="2000" dirty="0"/>
              <a:t>A gentle introduction back to learning  ...</a:t>
            </a:r>
          </a:p>
          <a:p>
            <a:endParaRPr lang="en-GB" sz="2000" dirty="0"/>
          </a:p>
          <a:p>
            <a:r>
              <a:rPr lang="en-GB" sz="2000" dirty="0"/>
              <a:t>Taking care and giving care …</a:t>
            </a:r>
          </a:p>
          <a:p>
            <a:endParaRPr lang="en-GB" sz="2000" dirty="0"/>
          </a:p>
          <a:p>
            <a:pPr marL="273050" indent="-273050" algn="l"/>
            <a:r>
              <a:rPr lang="en-GB" sz="2000" b="0" i="0" dirty="0">
                <a:effectLst/>
              </a:rPr>
              <a:t>Reflective/Reflexive Practice  </a:t>
            </a:r>
          </a:p>
          <a:p>
            <a:pPr marL="571500" indent="-342900" algn="l"/>
            <a:r>
              <a:rPr lang="en-GB" sz="2000" b="0" i="0" dirty="0">
                <a:solidFill>
                  <a:srgbClr val="1F497D"/>
                </a:solidFill>
                <a:effectLst/>
              </a:rPr>
              <a:t> </a:t>
            </a:r>
            <a:endParaRPr lang="en-GB" sz="2000" b="0" i="0" dirty="0">
              <a:solidFill>
                <a:srgbClr val="201F1E"/>
              </a:solidFill>
              <a:effectLst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92804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618053-7892-498B-BDEA-D12173740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End of Induction and closing round 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4DFD5B-766B-4B9A-9520-486FE6FFF5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Hopes and expectations of the year ahead …</a:t>
            </a:r>
          </a:p>
          <a:p>
            <a:endParaRPr lang="en-GB" dirty="0"/>
          </a:p>
          <a:p>
            <a:r>
              <a:rPr lang="en-GB" dirty="0"/>
              <a:t>End </a:t>
            </a:r>
            <a:r>
              <a:rPr lang="en-GB"/>
              <a:t>of session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9681635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Berlin</Template>
  <TotalTime>2128</TotalTime>
  <Words>382</Words>
  <Application>Microsoft Office PowerPoint</Application>
  <PresentationFormat>On-screen Show (4:3)</PresentationFormat>
  <Paragraphs>113</Paragraphs>
  <Slides>20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Raleway</vt:lpstr>
      <vt:lpstr>Trebuchet MS</vt:lpstr>
      <vt:lpstr>Berlin</vt:lpstr>
      <vt:lpstr>Welcome Back!</vt:lpstr>
      <vt:lpstr>RE-CONNECTING ...</vt:lpstr>
      <vt:lpstr>Welcome and Opening Round …</vt:lpstr>
      <vt:lpstr>A new academic year and a new way of working …</vt:lpstr>
      <vt:lpstr>Campus safety … … …</vt:lpstr>
      <vt:lpstr>Returning to campus course on Moodle for all staff and students -follow this link</vt:lpstr>
      <vt:lpstr>COVID MEASURES</vt:lpstr>
      <vt:lpstr>Some important polices for you - check out these links</vt:lpstr>
      <vt:lpstr>Track and trace app … Check out this information …</vt:lpstr>
      <vt:lpstr>5 minute break away from the screen … … …</vt:lpstr>
      <vt:lpstr>A message from the Programme Manager, Dr Ceri Phelps</vt:lpstr>
      <vt:lpstr> MS Teams -Training &amp; Online Guides – Follow this link from the Hwb </vt:lpstr>
      <vt:lpstr>MS Teams protocol …</vt:lpstr>
      <vt:lpstr>Library … … …</vt:lpstr>
      <vt:lpstr>Student issues and welfare …</vt:lpstr>
      <vt:lpstr>Module Information … … …</vt:lpstr>
      <vt:lpstr>Placement portfolio …</vt:lpstr>
      <vt:lpstr>Moodle … … …</vt:lpstr>
      <vt:lpstr>A way of being … … …</vt:lpstr>
      <vt:lpstr>End of Induction and closing round  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EMBEDDED HELPING SKILLS</dc:title>
  <dc:creator>bev</dc:creator>
  <cp:lastModifiedBy>Beverly Cole</cp:lastModifiedBy>
  <cp:revision>32</cp:revision>
  <dcterms:created xsi:type="dcterms:W3CDTF">2015-09-23T21:10:44Z</dcterms:created>
  <dcterms:modified xsi:type="dcterms:W3CDTF">2020-09-20T21:12:18Z</dcterms:modified>
</cp:coreProperties>
</file>