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75"/>
  </p:notesMasterIdLst>
  <p:handoutMasterIdLst>
    <p:handoutMasterId r:id="rId76"/>
  </p:handoutMasterIdLst>
  <p:sldIdLst>
    <p:sldId id="256" r:id="rId5"/>
    <p:sldId id="257" r:id="rId6"/>
    <p:sldId id="1445" r:id="rId7"/>
    <p:sldId id="446" r:id="rId8"/>
    <p:sldId id="258" r:id="rId9"/>
    <p:sldId id="259" r:id="rId10"/>
    <p:sldId id="260" r:id="rId11"/>
    <p:sldId id="537" r:id="rId12"/>
    <p:sldId id="261" r:id="rId13"/>
    <p:sldId id="568" r:id="rId14"/>
    <p:sldId id="1390" r:id="rId15"/>
    <p:sldId id="569" r:id="rId16"/>
    <p:sldId id="566" r:id="rId17"/>
    <p:sldId id="267" r:id="rId18"/>
    <p:sldId id="1448" r:id="rId19"/>
    <p:sldId id="1449" r:id="rId20"/>
    <p:sldId id="268" r:id="rId21"/>
    <p:sldId id="1447" r:id="rId22"/>
    <p:sldId id="269" r:id="rId23"/>
    <p:sldId id="1403" r:id="rId24"/>
    <p:sldId id="1397" r:id="rId25"/>
    <p:sldId id="1424" r:id="rId26"/>
    <p:sldId id="1391" r:id="rId27"/>
    <p:sldId id="339" r:id="rId28"/>
    <p:sldId id="1451" r:id="rId29"/>
    <p:sldId id="263" r:id="rId30"/>
    <p:sldId id="262" r:id="rId31"/>
    <p:sldId id="1401" r:id="rId32"/>
    <p:sldId id="1452" r:id="rId33"/>
    <p:sldId id="265" r:id="rId34"/>
    <p:sldId id="1410" r:id="rId35"/>
    <p:sldId id="1411" r:id="rId36"/>
    <p:sldId id="1454" r:id="rId37"/>
    <p:sldId id="1455" r:id="rId38"/>
    <p:sldId id="1456" r:id="rId39"/>
    <p:sldId id="1413" r:id="rId40"/>
    <p:sldId id="1399" r:id="rId41"/>
    <p:sldId id="1405" r:id="rId42"/>
    <p:sldId id="1443" r:id="rId43"/>
    <p:sldId id="1406" r:id="rId44"/>
    <p:sldId id="1419" r:id="rId45"/>
    <p:sldId id="1459" r:id="rId46"/>
    <p:sldId id="1420" r:id="rId47"/>
    <p:sldId id="1431" r:id="rId48"/>
    <p:sldId id="1421" r:id="rId49"/>
    <p:sldId id="1426" r:id="rId50"/>
    <p:sldId id="1427" r:id="rId51"/>
    <p:sldId id="1428" r:id="rId52"/>
    <p:sldId id="1429" r:id="rId53"/>
    <p:sldId id="1439" r:id="rId54"/>
    <p:sldId id="1458" r:id="rId55"/>
    <p:sldId id="322" r:id="rId56"/>
    <p:sldId id="323" r:id="rId57"/>
    <p:sldId id="330" r:id="rId58"/>
    <p:sldId id="331" r:id="rId59"/>
    <p:sldId id="332" r:id="rId60"/>
    <p:sldId id="276" r:id="rId61"/>
    <p:sldId id="1446" r:id="rId62"/>
    <p:sldId id="275" r:id="rId63"/>
    <p:sldId id="1461" r:id="rId64"/>
    <p:sldId id="1460" r:id="rId65"/>
    <p:sldId id="1450" r:id="rId66"/>
    <p:sldId id="531" r:id="rId67"/>
    <p:sldId id="573" r:id="rId68"/>
    <p:sldId id="1440" r:id="rId69"/>
    <p:sldId id="1441" r:id="rId70"/>
    <p:sldId id="532" r:id="rId71"/>
    <p:sldId id="271" r:id="rId72"/>
    <p:sldId id="1435" r:id="rId73"/>
    <p:sldId id="270" r:id="rId7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223" autoAdjust="0"/>
    <p:restoredTop sz="86463" autoAdjust="0"/>
  </p:normalViewPr>
  <p:slideViewPr>
    <p:cSldViewPr>
      <p:cViewPr varScale="1">
        <p:scale>
          <a:sx n="89" d="100"/>
          <a:sy n="89" d="100"/>
        </p:scale>
        <p:origin x="932"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16" Type="http://schemas.openxmlformats.org/officeDocument/2006/relationships/slide" Target="slides/slide1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slide" Target="slides/slide70.xml"/><Relationship Id="rId79"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handoutMaster" Target="handoutMasters/handoutMaster1.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25.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40C2A2B-9B29-4348-8B44-C52E59494A3D}" type="doc">
      <dgm:prSet loTypeId="urn:microsoft.com/office/officeart/2005/8/layout/pyramid4" loCatId="relationship" qsTypeId="urn:microsoft.com/office/officeart/2005/8/quickstyle/simple1" qsCatId="simple" csTypeId="urn:microsoft.com/office/officeart/2005/8/colors/accent0_3" csCatId="mainScheme" phldr="1"/>
      <dgm:spPr/>
      <dgm:t>
        <a:bodyPr/>
        <a:lstStyle/>
        <a:p>
          <a:endParaRPr lang="en-GB"/>
        </a:p>
      </dgm:t>
    </dgm:pt>
    <dgm:pt modelId="{D08C2021-6096-4D25-ABFE-9172548C735A}">
      <dgm:prSet phldrT="[Text]"/>
      <dgm:spPr/>
      <dgm:t>
        <a:bodyPr/>
        <a:lstStyle/>
        <a:p>
          <a:r>
            <a:rPr lang="en-US" dirty="0"/>
            <a:t>Create fair employment  and good work for all</a:t>
          </a:r>
          <a:endParaRPr lang="en-GB" dirty="0"/>
        </a:p>
      </dgm:t>
    </dgm:pt>
    <dgm:pt modelId="{A047F6F5-953E-420E-9999-AA71755E3C9C}" type="parTrans" cxnId="{95953796-A662-45A2-907E-3DB050675AEC}">
      <dgm:prSet/>
      <dgm:spPr/>
      <dgm:t>
        <a:bodyPr/>
        <a:lstStyle/>
        <a:p>
          <a:endParaRPr lang="en-GB"/>
        </a:p>
      </dgm:t>
    </dgm:pt>
    <dgm:pt modelId="{853F12CD-5F46-4E98-9DA1-FCDE36E50C5E}" type="sibTrans" cxnId="{95953796-A662-45A2-907E-3DB050675AEC}">
      <dgm:prSet/>
      <dgm:spPr/>
      <dgm:t>
        <a:bodyPr/>
        <a:lstStyle/>
        <a:p>
          <a:endParaRPr lang="en-GB"/>
        </a:p>
      </dgm:t>
    </dgm:pt>
    <dgm:pt modelId="{A6ED371C-4D62-4C38-926E-B6946FB8B711}">
      <dgm:prSet phldrT="[Text]"/>
      <dgm:spPr/>
      <dgm:t>
        <a:bodyPr/>
        <a:lstStyle/>
        <a:p>
          <a:r>
            <a:rPr lang="en-US" dirty="0"/>
            <a:t>Improve living standards for all</a:t>
          </a:r>
          <a:endParaRPr lang="en-GB" dirty="0"/>
        </a:p>
      </dgm:t>
    </dgm:pt>
    <dgm:pt modelId="{375EF86E-92D4-435B-937B-10A4383F08A2}" type="parTrans" cxnId="{B5EECD84-735D-4B3F-B046-3CDD8352F02D}">
      <dgm:prSet/>
      <dgm:spPr/>
      <dgm:t>
        <a:bodyPr/>
        <a:lstStyle/>
        <a:p>
          <a:endParaRPr lang="en-GB"/>
        </a:p>
      </dgm:t>
    </dgm:pt>
    <dgm:pt modelId="{A7C59EFD-0D6B-4F90-B53E-1F480332E1B0}" type="sibTrans" cxnId="{B5EECD84-735D-4B3F-B046-3CDD8352F02D}">
      <dgm:prSet/>
      <dgm:spPr/>
      <dgm:t>
        <a:bodyPr/>
        <a:lstStyle/>
        <a:p>
          <a:endParaRPr lang="en-GB"/>
        </a:p>
      </dgm:t>
    </dgm:pt>
    <dgm:pt modelId="{E2C80565-06EB-4EDB-8C97-C353F4E0A8CA}">
      <dgm:prSet phldrT="[Text]"/>
      <dgm:spPr/>
      <dgm:t>
        <a:bodyPr/>
        <a:lstStyle/>
        <a:p>
          <a:r>
            <a:rPr lang="en-US" dirty="0"/>
            <a:t>Maximise the potential of all to have control over their lives</a:t>
          </a:r>
          <a:endParaRPr lang="en-GB" dirty="0"/>
        </a:p>
      </dgm:t>
    </dgm:pt>
    <dgm:pt modelId="{DDEB4722-8CE0-4158-B33A-CF54CBE7FCF9}" type="parTrans" cxnId="{AC2F7175-E6E4-4707-9330-EE3FD91848B1}">
      <dgm:prSet/>
      <dgm:spPr/>
      <dgm:t>
        <a:bodyPr/>
        <a:lstStyle/>
        <a:p>
          <a:endParaRPr lang="en-GB"/>
        </a:p>
      </dgm:t>
    </dgm:pt>
    <dgm:pt modelId="{185FA33D-D396-4E55-93B4-734834A0D4A1}" type="sibTrans" cxnId="{AC2F7175-E6E4-4707-9330-EE3FD91848B1}">
      <dgm:prSet/>
      <dgm:spPr/>
      <dgm:t>
        <a:bodyPr/>
        <a:lstStyle/>
        <a:p>
          <a:endParaRPr lang="en-GB"/>
        </a:p>
      </dgm:t>
    </dgm:pt>
    <dgm:pt modelId="{6D30AB42-1458-411B-9565-4E09FE2446C8}">
      <dgm:prSet phldrT="[Text]"/>
      <dgm:spPr/>
      <dgm:t>
        <a:bodyPr/>
        <a:lstStyle/>
        <a:p>
          <a:r>
            <a:rPr lang="en-US" dirty="0"/>
            <a:t>Give priority to children’s ‘start in life’</a:t>
          </a:r>
          <a:endParaRPr lang="en-GB" dirty="0"/>
        </a:p>
      </dgm:t>
    </dgm:pt>
    <dgm:pt modelId="{6663F18D-E80A-4D0C-92C2-811605E5EE7C}" type="parTrans" cxnId="{8E440C5D-6516-4F03-A8E3-CBEC21E4D2C0}">
      <dgm:prSet/>
      <dgm:spPr/>
      <dgm:t>
        <a:bodyPr/>
        <a:lstStyle/>
        <a:p>
          <a:endParaRPr lang="en-GB"/>
        </a:p>
      </dgm:t>
    </dgm:pt>
    <dgm:pt modelId="{F582ED1C-D534-44F8-8F52-E90F2A2CD068}" type="sibTrans" cxnId="{8E440C5D-6516-4F03-A8E3-CBEC21E4D2C0}">
      <dgm:prSet/>
      <dgm:spPr/>
      <dgm:t>
        <a:bodyPr/>
        <a:lstStyle/>
        <a:p>
          <a:endParaRPr lang="en-GB"/>
        </a:p>
      </dgm:t>
    </dgm:pt>
    <dgm:pt modelId="{DCC69C1E-466B-4AEF-8350-8ECE65EF67B0}">
      <dgm:prSet/>
      <dgm:spPr/>
      <dgm:t>
        <a:bodyPr/>
        <a:lstStyle/>
        <a:p>
          <a:r>
            <a:rPr lang="en-US" dirty="0"/>
            <a:t>Redress the balance of healthcare towards prevention</a:t>
          </a:r>
          <a:endParaRPr lang="en-GB" dirty="0"/>
        </a:p>
      </dgm:t>
    </dgm:pt>
    <dgm:pt modelId="{4EC944A1-C29F-47DA-B5D2-F59C9E0CBCD0}" type="parTrans" cxnId="{8507A25B-0CCC-4362-BEC8-1324C7A002CF}">
      <dgm:prSet/>
      <dgm:spPr/>
      <dgm:t>
        <a:bodyPr/>
        <a:lstStyle/>
        <a:p>
          <a:endParaRPr lang="en-GB"/>
        </a:p>
      </dgm:t>
    </dgm:pt>
    <dgm:pt modelId="{49E012BA-4BF7-4F0B-94CB-ACE270769862}" type="sibTrans" cxnId="{8507A25B-0CCC-4362-BEC8-1324C7A002CF}">
      <dgm:prSet/>
      <dgm:spPr/>
      <dgm:t>
        <a:bodyPr/>
        <a:lstStyle/>
        <a:p>
          <a:endParaRPr lang="en-GB"/>
        </a:p>
      </dgm:t>
    </dgm:pt>
    <dgm:pt modelId="{742C3FD8-1A26-4FDB-B70F-A168ABA82E3F}">
      <dgm:prSet/>
      <dgm:spPr/>
      <dgm:t>
        <a:bodyPr/>
        <a:lstStyle/>
        <a:p>
          <a:r>
            <a:rPr lang="en-US" dirty="0"/>
            <a:t>Tackle the inequitable distribution of power, money and resources</a:t>
          </a:r>
          <a:endParaRPr lang="en-GB" dirty="0"/>
        </a:p>
      </dgm:t>
    </dgm:pt>
    <dgm:pt modelId="{49ADEA0C-7B2A-42BB-BF77-695C4842230A}" type="parTrans" cxnId="{2998423A-78D4-4316-AA68-95909E2C1A79}">
      <dgm:prSet/>
      <dgm:spPr/>
      <dgm:t>
        <a:bodyPr/>
        <a:lstStyle/>
        <a:p>
          <a:endParaRPr lang="en-GB"/>
        </a:p>
      </dgm:t>
    </dgm:pt>
    <dgm:pt modelId="{B5655386-0004-4BAF-B4B3-8B464E5E7418}" type="sibTrans" cxnId="{2998423A-78D4-4316-AA68-95909E2C1A79}">
      <dgm:prSet/>
      <dgm:spPr/>
      <dgm:t>
        <a:bodyPr/>
        <a:lstStyle/>
        <a:p>
          <a:endParaRPr lang="en-GB"/>
        </a:p>
      </dgm:t>
    </dgm:pt>
    <dgm:pt modelId="{362F7DEE-A1AC-45D0-913B-69B6F45AC342}">
      <dgm:prSet/>
      <dgm:spPr/>
      <dgm:t>
        <a:bodyPr/>
        <a:lstStyle/>
        <a:p>
          <a:r>
            <a:rPr lang="en-US" dirty="0"/>
            <a:t>Integrate consideration for addressing health inequalities into all policies, and evaluate this</a:t>
          </a:r>
          <a:endParaRPr lang="en-GB" dirty="0"/>
        </a:p>
      </dgm:t>
    </dgm:pt>
    <dgm:pt modelId="{0F0BB280-0B5A-4693-BD51-8CDF63E1B0C6}" type="parTrans" cxnId="{9E6CBA43-BBE6-4023-B921-F07FB37C570C}">
      <dgm:prSet/>
      <dgm:spPr/>
      <dgm:t>
        <a:bodyPr/>
        <a:lstStyle/>
        <a:p>
          <a:endParaRPr lang="en-GB"/>
        </a:p>
      </dgm:t>
    </dgm:pt>
    <dgm:pt modelId="{917E0564-EBFA-487D-8E94-602C5D0F713D}" type="sibTrans" cxnId="{9E6CBA43-BBE6-4023-B921-F07FB37C570C}">
      <dgm:prSet/>
      <dgm:spPr/>
      <dgm:t>
        <a:bodyPr/>
        <a:lstStyle/>
        <a:p>
          <a:endParaRPr lang="en-GB"/>
        </a:p>
      </dgm:t>
    </dgm:pt>
    <dgm:pt modelId="{E2AFF059-88BD-420A-9BA4-17B1A376C508}">
      <dgm:prSet phldrT="[Text]"/>
      <dgm:spPr/>
      <dgm:t>
        <a:bodyPr/>
        <a:lstStyle/>
        <a:p>
          <a:r>
            <a:rPr lang="en-US" dirty="0"/>
            <a:t>Create and develop healthy and sustainable places and communities</a:t>
          </a:r>
          <a:endParaRPr lang="en-GB" dirty="0"/>
        </a:p>
      </dgm:t>
    </dgm:pt>
    <dgm:pt modelId="{EAAC3C26-3E73-4D79-8F79-651AFAF95602}" type="parTrans" cxnId="{B827CD3A-3E37-445D-9955-AD525E67B897}">
      <dgm:prSet/>
      <dgm:spPr/>
      <dgm:t>
        <a:bodyPr/>
        <a:lstStyle/>
        <a:p>
          <a:endParaRPr lang="en-GB"/>
        </a:p>
      </dgm:t>
    </dgm:pt>
    <dgm:pt modelId="{BD136008-A69D-40CD-8D57-0A17124F6877}" type="sibTrans" cxnId="{B827CD3A-3E37-445D-9955-AD525E67B897}">
      <dgm:prSet/>
      <dgm:spPr/>
      <dgm:t>
        <a:bodyPr/>
        <a:lstStyle/>
        <a:p>
          <a:endParaRPr lang="en-GB"/>
        </a:p>
      </dgm:t>
    </dgm:pt>
    <dgm:pt modelId="{32204FE5-D68A-43FB-8601-610D08406EF0}">
      <dgm:prSet/>
      <dgm:spPr/>
      <dgm:t>
        <a:bodyPr/>
        <a:lstStyle/>
        <a:p>
          <a:r>
            <a:rPr lang="en-US" dirty="0"/>
            <a:t>Develop the capabilities of all to have control over their lives</a:t>
          </a:r>
          <a:endParaRPr lang="en-GB" dirty="0"/>
        </a:p>
      </dgm:t>
    </dgm:pt>
    <dgm:pt modelId="{D16D674D-59C9-4A2A-9845-ABD827E6E62D}" type="parTrans" cxnId="{79ACD702-87A8-48B9-B71A-E6E55A2846C2}">
      <dgm:prSet/>
      <dgm:spPr/>
      <dgm:t>
        <a:bodyPr/>
        <a:lstStyle/>
        <a:p>
          <a:endParaRPr lang="en-GB"/>
        </a:p>
      </dgm:t>
    </dgm:pt>
    <dgm:pt modelId="{9A42C706-9EC1-4C5E-93BC-BF4B5A0E7FB9}" type="sibTrans" cxnId="{79ACD702-87A8-48B9-B71A-E6E55A2846C2}">
      <dgm:prSet/>
      <dgm:spPr/>
      <dgm:t>
        <a:bodyPr/>
        <a:lstStyle/>
        <a:p>
          <a:endParaRPr lang="en-GB"/>
        </a:p>
      </dgm:t>
    </dgm:pt>
    <dgm:pt modelId="{18CF31B2-E116-42D1-901D-EAC9C9BB737C}" type="pres">
      <dgm:prSet presAssocID="{140C2A2B-9B29-4348-8B44-C52E59494A3D}" presName="compositeShape" presStyleCnt="0">
        <dgm:presLayoutVars>
          <dgm:chMax val="9"/>
          <dgm:dir/>
          <dgm:resizeHandles val="exact"/>
        </dgm:presLayoutVars>
      </dgm:prSet>
      <dgm:spPr/>
    </dgm:pt>
    <dgm:pt modelId="{008953EA-770E-4955-B7B9-A21D4E446DB9}" type="pres">
      <dgm:prSet presAssocID="{140C2A2B-9B29-4348-8B44-C52E59494A3D}" presName="triangle1" presStyleLbl="node1" presStyleIdx="0" presStyleCnt="9" custLinFactNeighborX="702" custLinFactNeighborY="-1171">
        <dgm:presLayoutVars>
          <dgm:bulletEnabled val="1"/>
        </dgm:presLayoutVars>
      </dgm:prSet>
      <dgm:spPr/>
    </dgm:pt>
    <dgm:pt modelId="{957056CF-9416-49D5-972B-F08996F4B0B6}" type="pres">
      <dgm:prSet presAssocID="{140C2A2B-9B29-4348-8B44-C52E59494A3D}" presName="triangle2" presStyleLbl="node1" presStyleIdx="1" presStyleCnt="9">
        <dgm:presLayoutVars>
          <dgm:bulletEnabled val="1"/>
        </dgm:presLayoutVars>
      </dgm:prSet>
      <dgm:spPr/>
    </dgm:pt>
    <dgm:pt modelId="{FF396763-2B94-41D4-BE61-AA3E3CDA28F8}" type="pres">
      <dgm:prSet presAssocID="{140C2A2B-9B29-4348-8B44-C52E59494A3D}" presName="triangle3" presStyleLbl="node1" presStyleIdx="2" presStyleCnt="9">
        <dgm:presLayoutVars>
          <dgm:bulletEnabled val="1"/>
        </dgm:presLayoutVars>
      </dgm:prSet>
      <dgm:spPr/>
    </dgm:pt>
    <dgm:pt modelId="{0BFFD87E-7242-41D5-B395-8E311C568925}" type="pres">
      <dgm:prSet presAssocID="{140C2A2B-9B29-4348-8B44-C52E59494A3D}" presName="triangle4" presStyleLbl="node1" presStyleIdx="3" presStyleCnt="9">
        <dgm:presLayoutVars>
          <dgm:bulletEnabled val="1"/>
        </dgm:presLayoutVars>
      </dgm:prSet>
      <dgm:spPr/>
    </dgm:pt>
    <dgm:pt modelId="{1263B9E9-82EC-4731-98DD-19827C542B7C}" type="pres">
      <dgm:prSet presAssocID="{140C2A2B-9B29-4348-8B44-C52E59494A3D}" presName="triangle5" presStyleLbl="node1" presStyleIdx="4" presStyleCnt="9">
        <dgm:presLayoutVars>
          <dgm:bulletEnabled val="1"/>
        </dgm:presLayoutVars>
      </dgm:prSet>
      <dgm:spPr/>
    </dgm:pt>
    <dgm:pt modelId="{C804584B-750A-4E7D-9381-8F3B0547A86C}" type="pres">
      <dgm:prSet presAssocID="{140C2A2B-9B29-4348-8B44-C52E59494A3D}" presName="triangle6" presStyleLbl="node1" presStyleIdx="5" presStyleCnt="9">
        <dgm:presLayoutVars>
          <dgm:bulletEnabled val="1"/>
        </dgm:presLayoutVars>
      </dgm:prSet>
      <dgm:spPr/>
    </dgm:pt>
    <dgm:pt modelId="{7CD9382D-092B-46DB-B17B-EE3E5608EB3A}" type="pres">
      <dgm:prSet presAssocID="{140C2A2B-9B29-4348-8B44-C52E59494A3D}" presName="triangle7" presStyleLbl="node1" presStyleIdx="6" presStyleCnt="9">
        <dgm:presLayoutVars>
          <dgm:bulletEnabled val="1"/>
        </dgm:presLayoutVars>
      </dgm:prSet>
      <dgm:spPr/>
    </dgm:pt>
    <dgm:pt modelId="{73ED8C66-6352-495A-8D28-CD618D36E4AC}" type="pres">
      <dgm:prSet presAssocID="{140C2A2B-9B29-4348-8B44-C52E59494A3D}" presName="triangle8" presStyleLbl="node1" presStyleIdx="7" presStyleCnt="9">
        <dgm:presLayoutVars>
          <dgm:bulletEnabled val="1"/>
        </dgm:presLayoutVars>
      </dgm:prSet>
      <dgm:spPr/>
    </dgm:pt>
    <dgm:pt modelId="{FB02AD2A-0153-4F3C-BFFC-B4231752F5F6}" type="pres">
      <dgm:prSet presAssocID="{140C2A2B-9B29-4348-8B44-C52E59494A3D}" presName="triangle9" presStyleLbl="node1" presStyleIdx="8" presStyleCnt="9">
        <dgm:presLayoutVars>
          <dgm:bulletEnabled val="1"/>
        </dgm:presLayoutVars>
      </dgm:prSet>
      <dgm:spPr/>
    </dgm:pt>
  </dgm:ptLst>
  <dgm:cxnLst>
    <dgm:cxn modelId="{79ACD702-87A8-48B9-B71A-E6E55A2846C2}" srcId="{140C2A2B-9B29-4348-8B44-C52E59494A3D}" destId="{32204FE5-D68A-43FB-8601-610D08406EF0}" srcOrd="8" destOrd="0" parTransId="{D16D674D-59C9-4A2A-9845-ABD827E6E62D}" sibTransId="{9A42C706-9EC1-4C5E-93BC-BF4B5A0E7FB9}"/>
    <dgm:cxn modelId="{DDF99D11-1F6F-46BD-BBF9-7EFFD8804BEA}" type="presOf" srcId="{E2AFF059-88BD-420A-9BA4-17B1A376C508}" destId="{73ED8C66-6352-495A-8D28-CD618D36E4AC}" srcOrd="0" destOrd="0" presId="urn:microsoft.com/office/officeart/2005/8/layout/pyramid4"/>
    <dgm:cxn modelId="{CDF3441A-1D1C-43E3-A0C0-3E1FDE835025}" type="presOf" srcId="{32204FE5-D68A-43FB-8601-610D08406EF0}" destId="{FB02AD2A-0153-4F3C-BFFC-B4231752F5F6}" srcOrd="0" destOrd="0" presId="urn:microsoft.com/office/officeart/2005/8/layout/pyramid4"/>
    <dgm:cxn modelId="{88714D1C-7330-4AAF-9C82-F63C2205D5B2}" type="presOf" srcId="{E2C80565-06EB-4EDB-8C97-C353F4E0A8CA}" destId="{C804584B-750A-4E7D-9381-8F3B0547A86C}" srcOrd="0" destOrd="0" presId="urn:microsoft.com/office/officeart/2005/8/layout/pyramid4"/>
    <dgm:cxn modelId="{2998423A-78D4-4316-AA68-95909E2C1A79}" srcId="{140C2A2B-9B29-4348-8B44-C52E59494A3D}" destId="{742C3FD8-1A26-4FDB-B70F-A168ABA82E3F}" srcOrd="1" destOrd="0" parTransId="{49ADEA0C-7B2A-42BB-BF77-695C4842230A}" sibTransId="{B5655386-0004-4BAF-B4B3-8B464E5E7418}"/>
    <dgm:cxn modelId="{B827CD3A-3E37-445D-9955-AD525E67B897}" srcId="{140C2A2B-9B29-4348-8B44-C52E59494A3D}" destId="{E2AFF059-88BD-420A-9BA4-17B1A376C508}" srcOrd="7" destOrd="0" parTransId="{EAAC3C26-3E73-4D79-8F79-651AFAF95602}" sibTransId="{BD136008-A69D-40CD-8D57-0A17124F6877}"/>
    <dgm:cxn modelId="{8507A25B-0CCC-4362-BEC8-1324C7A002CF}" srcId="{140C2A2B-9B29-4348-8B44-C52E59494A3D}" destId="{DCC69C1E-466B-4AEF-8350-8ECE65EF67B0}" srcOrd="3" destOrd="0" parTransId="{4EC944A1-C29F-47DA-B5D2-F59C9E0CBCD0}" sibTransId="{49E012BA-4BF7-4F0B-94CB-ACE270769862}"/>
    <dgm:cxn modelId="{C2D2D15B-4A44-4280-9F4F-334A860FE5F7}" type="presOf" srcId="{D08C2021-6096-4D25-ABFE-9172548C735A}" destId="{FF396763-2B94-41D4-BE61-AA3E3CDA28F8}" srcOrd="0" destOrd="0" presId="urn:microsoft.com/office/officeart/2005/8/layout/pyramid4"/>
    <dgm:cxn modelId="{8E440C5D-6516-4F03-A8E3-CBEC21E4D2C0}" srcId="{140C2A2B-9B29-4348-8B44-C52E59494A3D}" destId="{6D30AB42-1458-411B-9565-4E09FE2446C8}" srcOrd="6" destOrd="0" parTransId="{6663F18D-E80A-4D0C-92C2-811605E5EE7C}" sibTransId="{F582ED1C-D534-44F8-8F52-E90F2A2CD068}"/>
    <dgm:cxn modelId="{9E6CBA43-BBE6-4023-B921-F07FB37C570C}" srcId="{140C2A2B-9B29-4348-8B44-C52E59494A3D}" destId="{362F7DEE-A1AC-45D0-913B-69B6F45AC342}" srcOrd="0" destOrd="0" parTransId="{0F0BB280-0B5A-4693-BD51-8CDF63E1B0C6}" sibTransId="{917E0564-EBFA-487D-8E94-602C5D0F713D}"/>
    <dgm:cxn modelId="{9E410274-64AD-46F4-B500-CFD31D7B7C67}" type="presOf" srcId="{DCC69C1E-466B-4AEF-8350-8ECE65EF67B0}" destId="{0BFFD87E-7242-41D5-B395-8E311C568925}" srcOrd="0" destOrd="0" presId="urn:microsoft.com/office/officeart/2005/8/layout/pyramid4"/>
    <dgm:cxn modelId="{AC2F7175-E6E4-4707-9330-EE3FD91848B1}" srcId="{140C2A2B-9B29-4348-8B44-C52E59494A3D}" destId="{E2C80565-06EB-4EDB-8C97-C353F4E0A8CA}" srcOrd="5" destOrd="0" parTransId="{DDEB4722-8CE0-4158-B33A-CF54CBE7FCF9}" sibTransId="{185FA33D-D396-4E55-93B4-734834A0D4A1}"/>
    <dgm:cxn modelId="{B5EECD84-735D-4B3F-B046-3CDD8352F02D}" srcId="{140C2A2B-9B29-4348-8B44-C52E59494A3D}" destId="{A6ED371C-4D62-4C38-926E-B6946FB8B711}" srcOrd="4" destOrd="0" parTransId="{375EF86E-92D4-435B-937B-10A4383F08A2}" sibTransId="{A7C59EFD-0D6B-4F90-B53E-1F480332E1B0}"/>
    <dgm:cxn modelId="{46360391-4D0F-426E-AB3C-BC8F1EE831C4}" type="presOf" srcId="{6D30AB42-1458-411B-9565-4E09FE2446C8}" destId="{7CD9382D-092B-46DB-B17B-EE3E5608EB3A}" srcOrd="0" destOrd="0" presId="urn:microsoft.com/office/officeart/2005/8/layout/pyramid4"/>
    <dgm:cxn modelId="{95953796-A662-45A2-907E-3DB050675AEC}" srcId="{140C2A2B-9B29-4348-8B44-C52E59494A3D}" destId="{D08C2021-6096-4D25-ABFE-9172548C735A}" srcOrd="2" destOrd="0" parTransId="{A047F6F5-953E-420E-9999-AA71755E3C9C}" sibTransId="{853F12CD-5F46-4E98-9DA1-FCDE36E50C5E}"/>
    <dgm:cxn modelId="{A2FEFF97-4135-4211-B609-F91CEBD04F75}" type="presOf" srcId="{362F7DEE-A1AC-45D0-913B-69B6F45AC342}" destId="{008953EA-770E-4955-B7B9-A21D4E446DB9}" srcOrd="0" destOrd="0" presId="urn:microsoft.com/office/officeart/2005/8/layout/pyramid4"/>
    <dgm:cxn modelId="{5D9F9BC6-21CF-4F73-8CE7-E0BA28B4394C}" type="presOf" srcId="{140C2A2B-9B29-4348-8B44-C52E59494A3D}" destId="{18CF31B2-E116-42D1-901D-EAC9C9BB737C}" srcOrd="0" destOrd="0" presId="urn:microsoft.com/office/officeart/2005/8/layout/pyramid4"/>
    <dgm:cxn modelId="{5F7C44C8-0366-4978-8D0B-D4E93CD9D0B6}" type="presOf" srcId="{A6ED371C-4D62-4C38-926E-B6946FB8B711}" destId="{1263B9E9-82EC-4731-98DD-19827C542B7C}" srcOrd="0" destOrd="0" presId="urn:microsoft.com/office/officeart/2005/8/layout/pyramid4"/>
    <dgm:cxn modelId="{344544DD-99C4-462B-A575-A9B6CC2FF41C}" type="presOf" srcId="{742C3FD8-1A26-4FDB-B70F-A168ABA82E3F}" destId="{957056CF-9416-49D5-972B-F08996F4B0B6}" srcOrd="0" destOrd="0" presId="urn:microsoft.com/office/officeart/2005/8/layout/pyramid4"/>
    <dgm:cxn modelId="{CE43557A-F8AB-4275-A457-E19C4464E8BB}" type="presParOf" srcId="{18CF31B2-E116-42D1-901D-EAC9C9BB737C}" destId="{008953EA-770E-4955-B7B9-A21D4E446DB9}" srcOrd="0" destOrd="0" presId="urn:microsoft.com/office/officeart/2005/8/layout/pyramid4"/>
    <dgm:cxn modelId="{D43FE6FC-5531-4C6C-AF8A-C0997CE65B72}" type="presParOf" srcId="{18CF31B2-E116-42D1-901D-EAC9C9BB737C}" destId="{957056CF-9416-49D5-972B-F08996F4B0B6}" srcOrd="1" destOrd="0" presId="urn:microsoft.com/office/officeart/2005/8/layout/pyramid4"/>
    <dgm:cxn modelId="{98F4E1BA-CC1A-4D87-9108-ED53A8CDFE32}" type="presParOf" srcId="{18CF31B2-E116-42D1-901D-EAC9C9BB737C}" destId="{FF396763-2B94-41D4-BE61-AA3E3CDA28F8}" srcOrd="2" destOrd="0" presId="urn:microsoft.com/office/officeart/2005/8/layout/pyramid4"/>
    <dgm:cxn modelId="{247E5379-F993-4CB8-AE6E-A7FAD2451BD3}" type="presParOf" srcId="{18CF31B2-E116-42D1-901D-EAC9C9BB737C}" destId="{0BFFD87E-7242-41D5-B395-8E311C568925}" srcOrd="3" destOrd="0" presId="urn:microsoft.com/office/officeart/2005/8/layout/pyramid4"/>
    <dgm:cxn modelId="{F8A06662-DE73-4166-A535-EDEA317D1A72}" type="presParOf" srcId="{18CF31B2-E116-42D1-901D-EAC9C9BB737C}" destId="{1263B9E9-82EC-4731-98DD-19827C542B7C}" srcOrd="4" destOrd="0" presId="urn:microsoft.com/office/officeart/2005/8/layout/pyramid4"/>
    <dgm:cxn modelId="{D159DBF3-B783-4953-9071-7F1771DD2DAF}" type="presParOf" srcId="{18CF31B2-E116-42D1-901D-EAC9C9BB737C}" destId="{C804584B-750A-4E7D-9381-8F3B0547A86C}" srcOrd="5" destOrd="0" presId="urn:microsoft.com/office/officeart/2005/8/layout/pyramid4"/>
    <dgm:cxn modelId="{D415295B-C202-4139-995F-B99ED728FB59}" type="presParOf" srcId="{18CF31B2-E116-42D1-901D-EAC9C9BB737C}" destId="{7CD9382D-092B-46DB-B17B-EE3E5608EB3A}" srcOrd="6" destOrd="0" presId="urn:microsoft.com/office/officeart/2005/8/layout/pyramid4"/>
    <dgm:cxn modelId="{95C4E983-9488-41E5-8EC9-8AE683FDDF07}" type="presParOf" srcId="{18CF31B2-E116-42D1-901D-EAC9C9BB737C}" destId="{73ED8C66-6352-495A-8D28-CD618D36E4AC}" srcOrd="7" destOrd="0" presId="urn:microsoft.com/office/officeart/2005/8/layout/pyramid4"/>
    <dgm:cxn modelId="{AD844CAF-3EF6-477B-8191-BD65F08688A7}" type="presParOf" srcId="{18CF31B2-E116-42D1-901D-EAC9C9BB737C}" destId="{FB02AD2A-0153-4F3C-BFFC-B4231752F5F6}" srcOrd="8" destOrd="0" presId="urn:microsoft.com/office/officeart/2005/8/layout/pyramid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8953EA-770E-4955-B7B9-A21D4E446DB9}">
      <dsp:nvSpPr>
        <dsp:cNvPr id="0" name=""/>
        <dsp:cNvSpPr/>
      </dsp:nvSpPr>
      <dsp:spPr>
        <a:xfrm>
          <a:off x="3347864" y="6511"/>
          <a:ext cx="1891974" cy="1891974"/>
        </a:xfrm>
        <a:prstGeom prst="triangle">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dirty="0"/>
            <a:t>Integrate consideration for addressing health inequalities into all policies, and evaluate this</a:t>
          </a:r>
          <a:endParaRPr lang="en-GB" sz="800" kern="1200" dirty="0"/>
        </a:p>
      </dsp:txBody>
      <dsp:txXfrm>
        <a:off x="3820858" y="952498"/>
        <a:ext cx="945987" cy="945987"/>
      </dsp:txXfrm>
    </dsp:sp>
    <dsp:sp modelId="{957056CF-9416-49D5-972B-F08996F4B0B6}">
      <dsp:nvSpPr>
        <dsp:cNvPr id="0" name=""/>
        <dsp:cNvSpPr/>
      </dsp:nvSpPr>
      <dsp:spPr>
        <a:xfrm>
          <a:off x="2388595" y="1920640"/>
          <a:ext cx="1891974" cy="1891974"/>
        </a:xfrm>
        <a:prstGeom prst="triangle">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dirty="0"/>
            <a:t>Tackle the inequitable distribution of power, money and resources</a:t>
          </a:r>
          <a:endParaRPr lang="en-GB" sz="800" kern="1200" dirty="0"/>
        </a:p>
      </dsp:txBody>
      <dsp:txXfrm>
        <a:off x="2861589" y="2866627"/>
        <a:ext cx="945987" cy="945987"/>
      </dsp:txXfrm>
    </dsp:sp>
    <dsp:sp modelId="{FF396763-2B94-41D4-BE61-AA3E3CDA28F8}">
      <dsp:nvSpPr>
        <dsp:cNvPr id="0" name=""/>
        <dsp:cNvSpPr/>
      </dsp:nvSpPr>
      <dsp:spPr>
        <a:xfrm rot="10800000">
          <a:off x="3334582" y="1920640"/>
          <a:ext cx="1891974" cy="1891974"/>
        </a:xfrm>
        <a:prstGeom prst="triangle">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dirty="0"/>
            <a:t>Create fair employment  and good work for all</a:t>
          </a:r>
          <a:endParaRPr lang="en-GB" sz="800" kern="1200" dirty="0"/>
        </a:p>
      </dsp:txBody>
      <dsp:txXfrm rot="10800000">
        <a:off x="3807575" y="1920640"/>
        <a:ext cx="945987" cy="945987"/>
      </dsp:txXfrm>
    </dsp:sp>
    <dsp:sp modelId="{0BFFD87E-7242-41D5-B395-8E311C568925}">
      <dsp:nvSpPr>
        <dsp:cNvPr id="0" name=""/>
        <dsp:cNvSpPr/>
      </dsp:nvSpPr>
      <dsp:spPr>
        <a:xfrm>
          <a:off x="4280569" y="1920640"/>
          <a:ext cx="1891974" cy="1891974"/>
        </a:xfrm>
        <a:prstGeom prst="triangle">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dirty="0"/>
            <a:t>Redress the balance of healthcare towards prevention</a:t>
          </a:r>
          <a:endParaRPr lang="en-GB" sz="800" kern="1200" dirty="0"/>
        </a:p>
      </dsp:txBody>
      <dsp:txXfrm>
        <a:off x="4753563" y="2866627"/>
        <a:ext cx="945987" cy="945987"/>
      </dsp:txXfrm>
    </dsp:sp>
    <dsp:sp modelId="{1263B9E9-82EC-4731-98DD-19827C542B7C}">
      <dsp:nvSpPr>
        <dsp:cNvPr id="0" name=""/>
        <dsp:cNvSpPr/>
      </dsp:nvSpPr>
      <dsp:spPr>
        <a:xfrm>
          <a:off x="1442608" y="3812615"/>
          <a:ext cx="1891974" cy="1891974"/>
        </a:xfrm>
        <a:prstGeom prst="triangle">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dirty="0"/>
            <a:t>Improve living standards for all</a:t>
          </a:r>
          <a:endParaRPr lang="en-GB" sz="800" kern="1200" dirty="0"/>
        </a:p>
      </dsp:txBody>
      <dsp:txXfrm>
        <a:off x="1915602" y="4758602"/>
        <a:ext cx="945987" cy="945987"/>
      </dsp:txXfrm>
    </dsp:sp>
    <dsp:sp modelId="{C804584B-750A-4E7D-9381-8F3B0547A86C}">
      <dsp:nvSpPr>
        <dsp:cNvPr id="0" name=""/>
        <dsp:cNvSpPr/>
      </dsp:nvSpPr>
      <dsp:spPr>
        <a:xfrm rot="10800000">
          <a:off x="2388595" y="3812615"/>
          <a:ext cx="1891974" cy="1891974"/>
        </a:xfrm>
        <a:prstGeom prst="triangle">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dirty="0"/>
            <a:t>Maximise the potential of all to have control over their lives</a:t>
          </a:r>
          <a:endParaRPr lang="en-GB" sz="800" kern="1200" dirty="0"/>
        </a:p>
      </dsp:txBody>
      <dsp:txXfrm rot="10800000">
        <a:off x="2861588" y="3812615"/>
        <a:ext cx="945987" cy="945987"/>
      </dsp:txXfrm>
    </dsp:sp>
    <dsp:sp modelId="{7CD9382D-092B-46DB-B17B-EE3E5608EB3A}">
      <dsp:nvSpPr>
        <dsp:cNvPr id="0" name=""/>
        <dsp:cNvSpPr/>
      </dsp:nvSpPr>
      <dsp:spPr>
        <a:xfrm>
          <a:off x="3334582" y="3812615"/>
          <a:ext cx="1891974" cy="1891974"/>
        </a:xfrm>
        <a:prstGeom prst="triangle">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dirty="0"/>
            <a:t>Give priority to children’s ‘start in life’</a:t>
          </a:r>
          <a:endParaRPr lang="en-GB" sz="800" kern="1200" dirty="0"/>
        </a:p>
      </dsp:txBody>
      <dsp:txXfrm>
        <a:off x="3807576" y="4758602"/>
        <a:ext cx="945987" cy="945987"/>
      </dsp:txXfrm>
    </dsp:sp>
    <dsp:sp modelId="{73ED8C66-6352-495A-8D28-CD618D36E4AC}">
      <dsp:nvSpPr>
        <dsp:cNvPr id="0" name=""/>
        <dsp:cNvSpPr/>
      </dsp:nvSpPr>
      <dsp:spPr>
        <a:xfrm rot="10800000">
          <a:off x="4280569" y="3812615"/>
          <a:ext cx="1891974" cy="1891974"/>
        </a:xfrm>
        <a:prstGeom prst="triangle">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dirty="0"/>
            <a:t>Create and develop healthy and sustainable places and communities</a:t>
          </a:r>
          <a:endParaRPr lang="en-GB" sz="800" kern="1200" dirty="0"/>
        </a:p>
      </dsp:txBody>
      <dsp:txXfrm rot="10800000">
        <a:off x="4753562" y="3812615"/>
        <a:ext cx="945987" cy="945987"/>
      </dsp:txXfrm>
    </dsp:sp>
    <dsp:sp modelId="{FB02AD2A-0153-4F3C-BFFC-B4231752F5F6}">
      <dsp:nvSpPr>
        <dsp:cNvPr id="0" name=""/>
        <dsp:cNvSpPr/>
      </dsp:nvSpPr>
      <dsp:spPr>
        <a:xfrm>
          <a:off x="5226557" y="3812615"/>
          <a:ext cx="1891974" cy="1891974"/>
        </a:xfrm>
        <a:prstGeom prst="triangle">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dirty="0"/>
            <a:t>Develop the capabilities of all to have control over their lives</a:t>
          </a:r>
          <a:endParaRPr lang="en-GB" sz="800" kern="1200" dirty="0"/>
        </a:p>
      </dsp:txBody>
      <dsp:txXfrm>
        <a:off x="5699551" y="4758602"/>
        <a:ext cx="945987" cy="945987"/>
      </dsp:txXfrm>
    </dsp:sp>
  </dsp:spTree>
</dsp:drawing>
</file>

<file path=ppt/diagrams/layout1.xml><?xml version="1.0" encoding="utf-8"?>
<dgm:layoutDef xmlns:dgm="http://schemas.openxmlformats.org/drawingml/2006/diagram" xmlns:a="http://schemas.openxmlformats.org/drawingml/2006/main" uniqueId="urn:microsoft.com/office/officeart/2005/8/layout/pyramid4">
  <dgm:title val=""/>
  <dgm:desc val=""/>
  <dgm:catLst>
    <dgm:cat type="pyramid" pri="4000"/>
    <dgm:cat type="relationship" pri="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useDef="1">
    <dgm:dataModel>
      <dgm:ptLst/>
      <dgm:bg/>
      <dgm:whole/>
    </dgm:dataModel>
  </dgm:styleData>
  <dgm:clrData useDef="1">
    <dgm:dataModel>
      <dgm:ptLst/>
      <dgm:bg/>
      <dgm:whole/>
    </dgm:dataModel>
  </dgm:clrData>
  <dgm:layoutNode name="compositeShape">
    <dgm:varLst>
      <dgm:chMax val="9"/>
      <dgm:dir/>
      <dgm:resizeHandles val="exact"/>
    </dgm:varLst>
    <dgm:alg type="composite">
      <dgm:param type="ar" val="1"/>
    </dgm:alg>
    <dgm:shape xmlns:r="http://schemas.openxmlformats.org/officeDocument/2006/relationships" r:blip="">
      <dgm:adjLst/>
    </dgm:shape>
    <dgm:presOf/>
    <dgm:choose name="Name0">
      <dgm:if name="Name1" axis="ch" ptType="node" func="cnt" op="lte" val="4">
        <dgm:choose name="Name2">
          <dgm:if name="Name3" axis="ch" ptType="node" func="cnt" op="equ" val="1">
            <dgm:constrLst>
              <dgm:constr type="primFontSz" for="ch" ptType="node" op="equ" val="65"/>
              <dgm:constr type="t" for="ch" forName="triangle1"/>
              <dgm:constr type="l" for="ch" forName="triangle1"/>
              <dgm:constr type="h" for="ch" forName="triangle1" refType="h"/>
              <dgm:constr type="w" for="ch" forName="triangle1" refType="h"/>
            </dgm:constrLst>
          </dgm:if>
          <dgm:else name="Name4">
            <dgm:constrLst>
              <dgm:constr type="primFontSz" for="ch" ptType="node" op="equ" val="65"/>
              <dgm:constr type="t" for="ch" forName="triangle1"/>
              <dgm:constr type="l" for="ch" forName="triangle1" refType="h" fact="0.25"/>
              <dgm:constr type="h" for="ch" forName="triangle1" refType="h" fact="0.5"/>
              <dgm:constr type="w" for="ch" forName="triangle1" refType="h" fact="0.5"/>
              <dgm:constr type="t" for="ch" forName="triangle2" refType="h" fact="0.5"/>
              <dgm:constr type="l" for="ch" forName="triangle2"/>
              <dgm:constr type="h" for="ch" forName="triangle2" refType="h" fact="0.5"/>
              <dgm:constr type="w" for="ch" forName="triangle2" refType="h" fact="0.5"/>
              <dgm:constr type="t" for="ch" forName="triangle3" refType="h" fact="0.5"/>
              <dgm:constr type="l" for="ch" forName="triangle3" refType="h" fact="0.25"/>
              <dgm:constr type="h" for="ch" forName="triangle3" refType="h" fact="0.5"/>
              <dgm:constr type="w" for="ch" forName="triangle3" refType="h" fact="0.5"/>
              <dgm:constr type="t" for="ch" forName="triangle4" refType="h" fact="0.5"/>
              <dgm:constr type="l" for="ch" forName="triangle4" refType="h" fact="0.5"/>
              <dgm:constr type="h" for="ch" forName="triangle4" refType="h" fact="0.5"/>
              <dgm:constr type="w" for="ch" forName="triangle4" refType="h" fact="0.5"/>
            </dgm:constrLst>
          </dgm:else>
        </dgm:choose>
      </dgm:if>
      <dgm:else name="Name5">
        <dgm:constrLst>
          <dgm:constr type="primFontSz" for="ch" ptType="node" op="equ" val="65"/>
          <dgm:constr type="t" for="ch" forName="triangle1"/>
          <dgm:constr type="l" for="ch" forName="triangle1" refType="h" fact="0.33"/>
          <dgm:constr type="h" for="ch" forName="triangle1" refType="h" fact="0.33"/>
          <dgm:constr type="w" for="ch" forName="triangle1" refType="h" fact="0.33"/>
          <dgm:constr type="t" for="ch" forName="triangle2" refType="h" fact="0.33"/>
          <dgm:constr type="l" for="ch" forName="triangle2" refType="h" fact="0.165"/>
          <dgm:constr type="h" for="ch" forName="triangle2" refType="h" fact="0.33"/>
          <dgm:constr type="w" for="ch" forName="triangle2" refType="h" fact="0.33"/>
          <dgm:constr type="t" for="ch" forName="triangle3" refType="h" fact="0.33"/>
          <dgm:constr type="l" for="ch" forName="triangle3" refType="h" fact="0.33"/>
          <dgm:constr type="h" for="ch" forName="triangle3" refType="h" fact="0.33"/>
          <dgm:constr type="w" for="ch" forName="triangle3" refType="h" fact="0.33"/>
          <dgm:constr type="t" for="ch" forName="triangle4" refType="h" fact="0.33"/>
          <dgm:constr type="l" for="ch" forName="triangle4" refType="h" fact="0.495"/>
          <dgm:constr type="h" for="ch" forName="triangle4" refType="h" fact="0.33"/>
          <dgm:constr type="w" for="ch" forName="triangle4" refType="h" fact="0.33"/>
          <dgm:constr type="t" for="ch" forName="triangle5" refType="h" fact="0.66"/>
          <dgm:constr type="l" for="ch" forName="triangle5"/>
          <dgm:constr type="h" for="ch" forName="triangle5" refType="h" fact="0.33"/>
          <dgm:constr type="w" for="ch" forName="triangle5" refType="h" fact="0.33"/>
          <dgm:constr type="t" for="ch" forName="triangle6" refType="h" fact="0.66"/>
          <dgm:constr type="l" for="ch" forName="triangle6" refType="h" fact="0.165"/>
          <dgm:constr type="h" for="ch" forName="triangle6" refType="h" fact="0.33"/>
          <dgm:constr type="w" for="ch" forName="triangle6" refType="h" fact="0.33"/>
          <dgm:constr type="t" for="ch" forName="triangle7" refType="h" fact="0.66"/>
          <dgm:constr type="l" for="ch" forName="triangle7" refType="h" fact="0.33"/>
          <dgm:constr type="h" for="ch" forName="triangle7" refType="h" fact="0.33"/>
          <dgm:constr type="w" for="ch" forName="triangle7" refType="h" fact="0.33"/>
          <dgm:constr type="t" for="ch" forName="triangle8" refType="h" fact="0.66"/>
          <dgm:constr type="l" for="ch" forName="triangle8" refType="h" fact="0.495"/>
          <dgm:constr type="h" for="ch" forName="triangle8" refType="h" fact="0.33"/>
          <dgm:constr type="w" for="ch" forName="triangle8" refType="h" fact="0.33"/>
          <dgm:constr type="t" for="ch" forName="triangle9" refType="h" fact="0.66"/>
          <dgm:constr type="l" for="ch" forName="triangle9" refType="h" fact="0.66"/>
          <dgm:constr type="h" for="ch" forName="triangle9" refType="h" fact="0.33"/>
          <dgm:constr type="w" for="ch" forName="triangle9" refType="h" fact="0.33"/>
        </dgm:constrLst>
      </dgm:else>
    </dgm:choose>
    <dgm:ruleLst/>
    <dgm:choose name="Name6">
      <dgm:if name="Name7" axis="ch" ptType="node" func="cnt" op="gte" val="1">
        <dgm:layoutNode name="triangle1" styleLbl="node1">
          <dgm:varLst>
            <dgm:bulletEnabled val="1"/>
          </dgm:varLst>
          <dgm:alg type="tx">
            <dgm:param type="txAnchorVertCh" val="mid"/>
          </dgm:alg>
          <dgm:shape xmlns:r="http://schemas.openxmlformats.org/officeDocument/2006/relationships" type="triangle"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8"/>
    </dgm:choose>
    <dgm:choose name="Name9">
      <dgm:if name="Name10" axis="ch" ptType="node" func="cnt" op="gte" val="2">
        <dgm:layoutNode name="triangle2" styleLbl="node1">
          <dgm:varLst>
            <dgm:bulletEnabled val="1"/>
          </dgm:varLst>
          <dgm:alg type="tx">
            <dgm:param type="txAnchorVertCh" val="mid"/>
          </dgm:alg>
          <dgm:shape xmlns:r="http://schemas.openxmlformats.org/officeDocument/2006/relationships" type="triangle" r:blip="">
            <dgm:adjLst/>
          </dgm:shape>
          <dgm:choose name="Name11">
            <dgm:if name="Name12" func="var" arg="dir" op="equ" val="norm">
              <dgm:presOf axis="ch desOrSelf" ptType="node node" st="2 1" cnt="1 0"/>
            </dgm:if>
            <dgm:else name="Name13">
              <dgm:presOf axis="ch desOrSelf" ptType="node node" st="4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3" styleLbl="node1">
          <dgm:varLst>
            <dgm:bulletEnabled val="1"/>
          </dgm:varLst>
          <dgm:alg type="tx">
            <dgm:param type="txAnchorVertCh" val="mid"/>
          </dgm:alg>
          <dgm:shape xmlns:r="http://schemas.openxmlformats.org/officeDocument/2006/relationships" rot="180" type="triangle"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4" styleLbl="node1">
          <dgm:varLst>
            <dgm:bulletEnabled val="1"/>
          </dgm:varLst>
          <dgm:alg type="tx">
            <dgm:param type="txAnchorVertCh" val="mid"/>
          </dgm:alg>
          <dgm:shape xmlns:r="http://schemas.openxmlformats.org/officeDocument/2006/relationships" type="triangle" r:blip="">
            <dgm:adjLst/>
          </dgm:shape>
          <dgm:choose name="Name14">
            <dgm:if name="Name15" func="var" arg="dir" op="equ" val="norm">
              <dgm:presOf axis="ch desOrSelf" ptType="node node" st="4 1" cnt="1 0"/>
            </dgm:if>
            <dgm:else name="Name16">
              <dgm:presOf axis="ch desOrSelf" ptType="node node" st="2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7"/>
    </dgm:choose>
    <dgm:choose name="Name18">
      <dgm:if name="Name19" axis="ch" ptType="node" func="cnt" op="gte" val="5">
        <dgm:layoutNode name="triangle5" styleLbl="node1">
          <dgm:varLst>
            <dgm:bulletEnabled val="1"/>
          </dgm:varLst>
          <dgm:alg type="tx">
            <dgm:param type="txAnchorVertCh" val="mid"/>
          </dgm:alg>
          <dgm:shape xmlns:r="http://schemas.openxmlformats.org/officeDocument/2006/relationships" type="triangle" r:blip="">
            <dgm:adjLst/>
          </dgm:shape>
          <dgm:choose name="Name20">
            <dgm:if name="Name21" func="var" arg="dir" op="equ" val="norm">
              <dgm:presOf axis="ch desOrSelf" ptType="node node" st="5 1" cnt="1 0"/>
            </dgm:if>
            <dgm:else name="Name22">
              <dgm:presOf axis="ch desOrSelf" ptType="node node" st="9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6" styleLbl="node1">
          <dgm:varLst>
            <dgm:bulletEnabled val="1"/>
          </dgm:varLst>
          <dgm:alg type="tx">
            <dgm:param type="txAnchorVertCh" val="mid"/>
          </dgm:alg>
          <dgm:shape xmlns:r="http://schemas.openxmlformats.org/officeDocument/2006/relationships" rot="180" type="triangle" r:blip="">
            <dgm:adjLst/>
          </dgm:shape>
          <dgm:choose name="Name23">
            <dgm:if name="Name24" func="var" arg="dir" op="equ" val="norm">
              <dgm:presOf axis="ch desOrSelf" ptType="node node" st="6 1" cnt="1 0"/>
            </dgm:if>
            <dgm:else name="Name25">
              <dgm:presOf axis="ch desOrSelf" ptType="node node" st="8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7" styleLbl="node1">
          <dgm:varLst>
            <dgm:bulletEnabled val="1"/>
          </dgm:varLst>
          <dgm:alg type="tx">
            <dgm:param type="txAnchorVertCh" val="mid"/>
          </dgm:alg>
          <dgm:shape xmlns:r="http://schemas.openxmlformats.org/officeDocument/2006/relationships" type="triangle" r:blip="">
            <dgm:adjLst/>
          </dgm:shape>
          <dgm:presOf axis="ch desOrSelf" ptType="node node" st="7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8" styleLbl="node1">
          <dgm:varLst>
            <dgm:bulletEnabled val="1"/>
          </dgm:varLst>
          <dgm:alg type="tx">
            <dgm:param type="txAnchorVertCh" val="mid"/>
          </dgm:alg>
          <dgm:shape xmlns:r="http://schemas.openxmlformats.org/officeDocument/2006/relationships" rot="180" type="triangle" r:blip="">
            <dgm:adjLst/>
          </dgm:shape>
          <dgm:choose name="Name26">
            <dgm:if name="Name27" func="var" arg="dir" op="equ" val="norm">
              <dgm:presOf axis="ch desOrSelf" ptType="node node" st="8 1" cnt="1 0"/>
            </dgm:if>
            <dgm:else name="Name28">
              <dgm:presOf axis="ch desOrSelf" ptType="node node" st="6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9" styleLbl="node1">
          <dgm:varLst>
            <dgm:bulletEnabled val="1"/>
          </dgm:varLst>
          <dgm:alg type="tx">
            <dgm:param type="txAnchorVertCh" val="mid"/>
          </dgm:alg>
          <dgm:shape xmlns:r="http://schemas.openxmlformats.org/officeDocument/2006/relationships" type="triangle" r:blip="">
            <dgm:adjLst/>
          </dgm:shape>
          <dgm:choose name="Name29">
            <dgm:if name="Name30" func="var" arg="dir" op="equ" val="norm">
              <dgm:presOf axis="ch desOrSelf" ptType="node node" st="9 1" cnt="1 0"/>
            </dgm:if>
            <dgm:else name="Name31">
              <dgm:presOf axis="ch desOrSelf" ptType="node node" st="5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2"/>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31/01/2026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31/01/2026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na01.safelinks.protection.outlook.com/?url=http://www.countyhealthrankings.org/county-health-rankings-model&amp;data=02|01|saisha@aha.org|8d43110c2d354c72035408d653e682cc|b9119340beb74e5e84b23cc18f7b36a6|0|0|636788646848446085&amp;sdata=vx4CWQQzkv7kwtC4D82CEMI%2B9rqgKbp98%2BgshT3iO1M%3D&amp;reserved=0" TargetMode="External"/><Relationship Id="rId2" Type="http://schemas.openxmlformats.org/officeDocument/2006/relationships/slide" Target="../slides/slide52.xml"/><Relationship Id="rId1" Type="http://schemas.openxmlformats.org/officeDocument/2006/relationships/notesMaster" Target="../notesMasters/notesMaster1.xml"/><Relationship Id="rId5" Type="http://schemas.openxmlformats.org/officeDocument/2006/relationships/hyperlink" Target="https://www.promedica.org/socialdeterminants/pages/default.aspx" TargetMode="External"/><Relationship Id="rId4" Type="http://schemas.openxmlformats.org/officeDocument/2006/relationships/hyperlink" Target="https://www.icsi.org/_asset/w6zn9x/solvcomplexproblems.pdf" TargetMode="Externa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3" Type="http://schemas.openxmlformats.org/officeDocument/2006/relationships/hyperlink" Target="https://www.youtube.com/watch?v=aS3-MZZyVNI" TargetMode="External"/><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3" Type="http://schemas.openxmlformats.org/officeDocument/2006/relationships/hyperlink" Target="https://www.youtube.com/watch?v=8PH4JYfF4Ns" TargetMode="External"/><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3" Type="http://schemas.openxmlformats.org/officeDocument/2006/relationships/hyperlink" Target="https://www.youtube.com/watch?v=zSguDQRjZv0" TargetMode="External"/><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3" Type="http://schemas.openxmlformats.org/officeDocument/2006/relationships/hyperlink" Target="https://www.youtube.com/watch?v=8xqJ7l7Kn5A" TargetMode="External"/><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 name="Shape 158"/>
          <p:cNvSpPr>
            <a:spLocks noGrp="1" noRot="1" noChangeAspect="1"/>
          </p:cNvSpPr>
          <p:nvPr>
            <p:ph type="sldImg"/>
          </p:nvPr>
        </p:nvSpPr>
        <p:spPr>
          <a:prstGeom prst="rect">
            <a:avLst/>
          </a:prstGeom>
        </p:spPr>
        <p:txBody>
          <a:bodyPr/>
          <a:lstStyle/>
          <a:p>
            <a:endParaRPr/>
          </a:p>
        </p:txBody>
      </p:sp>
      <p:sp>
        <p:nvSpPr>
          <p:cNvPr id="159" name="Shape 159"/>
          <p:cNvSpPr>
            <a:spLocks noGrp="1"/>
          </p:cNvSpPr>
          <p:nvPr>
            <p:ph type="body" sz="quarter" idx="1"/>
          </p:nvPr>
        </p:nvSpPr>
        <p:spPr>
          <a:prstGeom prst="rect">
            <a:avLst/>
          </a:prstGeom>
        </p:spPr>
        <p:txBody>
          <a:bodyPr/>
          <a:lstStyle/>
          <a:p>
            <a:r>
              <a:rPr i="0" dirty="0"/>
              <a:t>The Constitution of the World Health Organization (1948) </a:t>
            </a:r>
            <a:r>
              <a:rPr i="0" dirty="0" err="1"/>
              <a:t>conceptualises</a:t>
            </a:r>
            <a:r>
              <a:rPr i="0" dirty="0"/>
              <a:t> health as being more than the absence of disease, illness and physical health. Fundamentally, health is about physical, mental, and social well-being, and it is understood that health and well-being can be adversely affected by social policies.</a:t>
            </a:r>
          </a:p>
          <a:p>
            <a:endParaRPr i="0" dirty="0"/>
          </a:p>
          <a:p>
            <a:r>
              <a:rPr i="0" dirty="0"/>
              <a:t>There are different ways of viewing health as articulated in different international agreements. Often the WHO definition is cited. Other examples of where a definition of health is stated include: the United Nations Universal Declaration of Human Rights (1948), the International Covenant on Economic, Social and Cultural Rights (1966), and the Ottawa Charter for Health Promotion (1986).</a:t>
            </a:r>
          </a:p>
          <a:p>
            <a:endParaRPr i="0" dirty="0"/>
          </a:p>
          <a:p>
            <a:r>
              <a:rPr i="0" dirty="0"/>
              <a:t>The enjoyment of the highest attainable standard of health is one of the fundamental rights of every human being without distinction of race, religion, political belief, economic or social condition.</a:t>
            </a:r>
          </a:p>
          <a:p>
            <a:endParaRPr i="0" dirty="0"/>
          </a:p>
          <a:p>
            <a:r>
              <a:rPr i="0" dirty="0"/>
              <a:t>Governments have a responsibility for the health of their peoples. Health is a priority for the whole of society.</a:t>
            </a:r>
          </a:p>
          <a:p>
            <a:endParaRPr i="0" dirty="0"/>
          </a:p>
          <a:p>
            <a:r>
              <a:rPr b="0" i="1" dirty="0"/>
              <a:t>Additional note of interest:</a:t>
            </a:r>
            <a:r>
              <a:rPr i="0" dirty="0"/>
              <a:t> The Constitution of the World Health Organization was adopted by the International Health Conference held in New York from 19 June to 22 July 1946, signed on 22 July 1946 by the representatives of 61 States and entered into force on 7 April 1948. The WHO definition of health has not been amended since 1948.</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 name="Shape 178"/>
          <p:cNvSpPr>
            <a:spLocks noGrp="1" noRot="1" noChangeAspect="1"/>
          </p:cNvSpPr>
          <p:nvPr>
            <p:ph type="sldImg"/>
          </p:nvPr>
        </p:nvSpPr>
        <p:spPr>
          <a:prstGeom prst="rect">
            <a:avLst/>
          </a:prstGeom>
        </p:spPr>
        <p:txBody>
          <a:bodyPr/>
          <a:lstStyle/>
          <a:p>
            <a:endParaRPr/>
          </a:p>
        </p:txBody>
      </p:sp>
      <p:sp>
        <p:nvSpPr>
          <p:cNvPr id="179" name="Shape 179"/>
          <p:cNvSpPr>
            <a:spLocks noGrp="1"/>
          </p:cNvSpPr>
          <p:nvPr>
            <p:ph type="body" sz="quarter" idx="1"/>
          </p:nvPr>
        </p:nvSpPr>
        <p:spPr>
          <a:prstGeom prst="rect">
            <a:avLst/>
          </a:prstGeom>
        </p:spPr>
        <p:txBody>
          <a:bodyPr/>
          <a:lstStyle/>
          <a:p>
            <a:r>
              <a:rPr i="0" dirty="0"/>
              <a:t>Many factors combine to affect the health of individuals and communities. People’s health is affected by their living conditions not just their genetic or </a:t>
            </a:r>
            <a:r>
              <a:rPr i="0" dirty="0" err="1"/>
              <a:t>behavioural</a:t>
            </a:r>
            <a:r>
              <a:rPr i="0" dirty="0"/>
              <a:t> choices.</a:t>
            </a:r>
          </a:p>
          <a:p>
            <a:endParaRPr i="0" dirty="0"/>
          </a:p>
          <a:p>
            <a:r>
              <a:rPr i="0" dirty="0"/>
              <a:t>Factors such as where we live, the state of our environment, genetics, our income and education level, and our relationships with friends and family all have considerable impacts on health, whereas the more commonly considered factors such as access and use of health care services often have less of an impact.</a:t>
            </a:r>
          </a:p>
          <a:p>
            <a:endParaRPr i="0" dirty="0"/>
          </a:p>
          <a:p>
            <a:r>
              <a:rPr i="0" dirty="0"/>
              <a:t>The earlier mentioned definition of health supports the focus on the wider context of health and well-being, beyond just ill health and disease (and curative health care). </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defTabSz="1300480" eaLnBrk="1" fontAlgn="auto" latinLnBrk="0" hangingPunct="1">
              <a:lnSpc>
                <a:spcPct val="100000"/>
              </a:lnSpc>
              <a:spcBef>
                <a:spcPts val="0"/>
              </a:spcBef>
              <a:spcAft>
                <a:spcPts val="0"/>
              </a:spcAft>
              <a:buClrTx/>
              <a:buSzTx/>
              <a:buFontTx/>
              <a:buNone/>
              <a:tabLst/>
              <a:defRPr/>
            </a:pPr>
            <a:r>
              <a:rPr lang="en-GB" sz="1600" i="0" dirty="0">
                <a:effectLst/>
                <a:latin typeface="+mj-lt"/>
                <a:ea typeface="+mj-ea"/>
                <a:cs typeface="+mj-cs"/>
                <a:sym typeface="Calibri"/>
              </a:rPr>
              <a:t>Societal conditions have a direct impact on health, accounting for an impact of 30-50% or more on levels of the populations’ health, as outlined in this slide.</a:t>
            </a:r>
            <a:endParaRPr lang="en-ZA" sz="1600" i="0" dirty="0">
              <a:effectLst/>
              <a:latin typeface="+mj-lt"/>
              <a:ea typeface="+mj-ea"/>
              <a:cs typeface="+mj-cs"/>
              <a:sym typeface="Calibri"/>
            </a:endParaRPr>
          </a:p>
          <a:p>
            <a:endParaRPr lang="en-US" dirty="0"/>
          </a:p>
        </p:txBody>
      </p:sp>
    </p:spTree>
    <p:extLst>
      <p:ext uri="{BB962C8B-B14F-4D97-AF65-F5344CB8AC3E}">
        <p14:creationId xmlns:p14="http://schemas.microsoft.com/office/powerpoint/2010/main" val="1309191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https://www.bbc.co.uk/bitesize/guides/z7gmn39/revision/4</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8</a:t>
            </a:fld>
            <a:endParaRPr lang="en-US" altLang="en-US"/>
          </a:p>
        </p:txBody>
      </p:sp>
    </p:spTree>
    <p:extLst>
      <p:ext uri="{BB962C8B-B14F-4D97-AF65-F5344CB8AC3E}">
        <p14:creationId xmlns:p14="http://schemas.microsoft.com/office/powerpoint/2010/main" val="42256287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https://www.bbc.co.uk/bitesize/guides/z7gmn39/revision/4</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11</a:t>
            </a:fld>
            <a:endParaRPr lang="en-US" altLang="en-US"/>
          </a:p>
        </p:txBody>
      </p:sp>
    </p:spTree>
    <p:extLst>
      <p:ext uri="{BB962C8B-B14F-4D97-AF65-F5344CB8AC3E}">
        <p14:creationId xmlns:p14="http://schemas.microsoft.com/office/powerpoint/2010/main" val="12639317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cs typeface="Arial" panose="020B0604020202020204" pitchFamily="34" charset="0"/>
              </a:rPr>
              <a:t>These are collectively called the </a:t>
            </a:r>
            <a:r>
              <a:rPr lang="en-GB" sz="1200" b="1" dirty="0">
                <a:cs typeface="Arial" panose="020B0604020202020204" pitchFamily="34" charset="0"/>
              </a:rPr>
              <a:t>Social determinants of health</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12</a:t>
            </a:fld>
            <a:endParaRPr lang="en-GB"/>
          </a:p>
        </p:txBody>
      </p:sp>
    </p:spTree>
    <p:extLst>
      <p:ext uri="{BB962C8B-B14F-4D97-AF65-F5344CB8AC3E}">
        <p14:creationId xmlns:p14="http://schemas.microsoft.com/office/powerpoint/2010/main" val="10547973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3BB0BC-541F-465C-A7E3-D1413EC2CEBE}" type="slidenum">
              <a:rPr lang="en-GB" smtClean="0"/>
              <a:t>14</a:t>
            </a:fld>
            <a:endParaRPr lang="en-GB"/>
          </a:p>
        </p:txBody>
      </p:sp>
    </p:spTree>
    <p:extLst>
      <p:ext uri="{BB962C8B-B14F-4D97-AF65-F5344CB8AC3E}">
        <p14:creationId xmlns:p14="http://schemas.microsoft.com/office/powerpoint/2010/main" val="17876023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Physical Factors   Exposures to contaminants in air, water, food and soil, are associated with many chronic diseases and with emerging communicable diseases. </a:t>
            </a:r>
          </a:p>
          <a:p>
            <a:r>
              <a:rPr lang="en-GB" dirty="0"/>
              <a:t>Climate change and the associated weather extremes will also affect health: hyperthermia from extreme heat, injury from extreme wind and rain. </a:t>
            </a:r>
          </a:p>
          <a:p>
            <a:r>
              <a:rPr lang="en-GB" dirty="0"/>
              <a:t>Changing distribution of vectors and infectious agents- introducing disease to previously unaffected regions.</a:t>
            </a:r>
          </a:p>
        </p:txBody>
      </p:sp>
      <p:sp>
        <p:nvSpPr>
          <p:cNvPr id="4" name="Slide Number Placeholder 3"/>
          <p:cNvSpPr>
            <a:spLocks noGrp="1"/>
          </p:cNvSpPr>
          <p:nvPr>
            <p:ph type="sldNum" sz="quarter" idx="10"/>
          </p:nvPr>
        </p:nvSpPr>
        <p:spPr/>
        <p:txBody>
          <a:bodyPr/>
          <a:lstStyle/>
          <a:p>
            <a:fld id="{F03BB0BC-541F-465C-A7E3-D1413EC2CEBE}" type="slidenum">
              <a:rPr lang="en-GB" smtClean="0"/>
              <a:t>17</a:t>
            </a:fld>
            <a:endParaRPr lang="en-GB"/>
          </a:p>
        </p:txBody>
      </p:sp>
    </p:spTree>
    <p:extLst>
      <p:ext uri="{BB962C8B-B14F-4D97-AF65-F5344CB8AC3E}">
        <p14:creationId xmlns:p14="http://schemas.microsoft.com/office/powerpoint/2010/main" val="16463554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arial" panose="020B0604020202020204" pitchFamily="34" charset="0"/>
              </a:rPr>
              <a:t>Hyperthermia is </a:t>
            </a:r>
            <a:r>
              <a:rPr lang="en-GB" b="1" i="0" dirty="0">
                <a:solidFill>
                  <a:srgbClr val="202124"/>
                </a:solidFill>
                <a:effectLst/>
                <a:latin typeface="arial" panose="020B0604020202020204" pitchFamily="34" charset="0"/>
              </a:rPr>
              <a:t>an abnormally high body temperature</a:t>
            </a:r>
            <a:r>
              <a:rPr lang="en-GB" b="0" i="0" dirty="0">
                <a:solidFill>
                  <a:srgbClr val="202124"/>
                </a:solidFill>
                <a:effectLst/>
                <a:latin typeface="arial" panose="020B0604020202020204" pitchFamily="34" charset="0"/>
              </a:rPr>
              <a:t>. Also called heat illnesses, there are several forms of hyperthermia. Heat cramps are fairly mild, whereas heat exhaustion is more severe. Heatstroke is the most serious form of hyperthermia and can be life-threatening.</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18</a:t>
            </a:fld>
            <a:endParaRPr lang="en-GB"/>
          </a:p>
        </p:txBody>
      </p:sp>
    </p:spTree>
    <p:extLst>
      <p:ext uri="{BB962C8B-B14F-4D97-AF65-F5344CB8AC3E}">
        <p14:creationId xmlns:p14="http://schemas.microsoft.com/office/powerpoint/2010/main" val="5782430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3BB0BC-541F-465C-A7E3-D1413EC2CEBE}" type="slidenum">
              <a:rPr lang="en-GB" smtClean="0"/>
              <a:t>19</a:t>
            </a:fld>
            <a:endParaRPr lang="en-GB"/>
          </a:p>
        </p:txBody>
      </p:sp>
    </p:spTree>
    <p:extLst>
      <p:ext uri="{BB962C8B-B14F-4D97-AF65-F5344CB8AC3E}">
        <p14:creationId xmlns:p14="http://schemas.microsoft.com/office/powerpoint/2010/main" val="969895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 level blood cholesterol, high blood pressure obesity, cigarette smoking, and low levels of physical activity</a:t>
            </a:r>
          </a:p>
          <a:p>
            <a:endParaRPr lang="en-GB" dirty="0"/>
          </a:p>
          <a:p>
            <a:r>
              <a:rPr lang="en-GB" dirty="0"/>
              <a:t>Other research shows there may be links between CHD and psychosocial factors such as stress and lack of social support, depression and anger (Stansfield and marmot, 2001).</a:t>
            </a:r>
          </a:p>
          <a:p>
            <a:endParaRPr lang="en-GB" dirty="0"/>
          </a:p>
          <a:p>
            <a:r>
              <a:rPr lang="en-GB" dirty="0"/>
              <a:t>While physical inactivity, smoking and raised blood cholesterol are the major risk factors for CHD according to Britton and MacPherson (2000), it is important to look upstream and understand the causes of the causes and the roots in the social context of people’s lives.</a:t>
            </a:r>
          </a:p>
        </p:txBody>
      </p:sp>
      <p:sp>
        <p:nvSpPr>
          <p:cNvPr id="4" name="Slide Number Placeholder 3"/>
          <p:cNvSpPr>
            <a:spLocks noGrp="1"/>
          </p:cNvSpPr>
          <p:nvPr>
            <p:ph type="sldNum" sz="quarter" idx="5"/>
          </p:nvPr>
        </p:nvSpPr>
        <p:spPr/>
        <p:txBody>
          <a:bodyPr/>
          <a:lstStyle/>
          <a:p>
            <a:fld id="{17EA8173-6EA7-483C-A1E0-CFB4950086E9}" type="slidenum">
              <a:rPr lang="en-GB" smtClean="0"/>
              <a:t>21</a:t>
            </a:fld>
            <a:endParaRPr lang="en-GB"/>
          </a:p>
        </p:txBody>
      </p:sp>
    </p:spTree>
    <p:extLst>
      <p:ext uri="{BB962C8B-B14F-4D97-AF65-F5344CB8AC3E}">
        <p14:creationId xmlns:p14="http://schemas.microsoft.com/office/powerpoint/2010/main" val="13315624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https://www.bbc.co.uk/bitesize/guides/z7gmn39/revision/4</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23</a:t>
            </a:fld>
            <a:endParaRPr lang="en-US" altLang="en-US"/>
          </a:p>
        </p:txBody>
      </p:sp>
    </p:spTree>
    <p:extLst>
      <p:ext uri="{BB962C8B-B14F-4D97-AF65-F5344CB8AC3E}">
        <p14:creationId xmlns:p14="http://schemas.microsoft.com/office/powerpoint/2010/main" val="30368196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 name="Shape 223"/>
          <p:cNvSpPr>
            <a:spLocks noGrp="1" noRot="1" noChangeAspect="1"/>
          </p:cNvSpPr>
          <p:nvPr>
            <p:ph type="sldImg"/>
          </p:nvPr>
        </p:nvSpPr>
        <p:spPr>
          <a:prstGeom prst="rect">
            <a:avLst/>
          </a:prstGeom>
        </p:spPr>
        <p:txBody>
          <a:bodyPr/>
          <a:lstStyle/>
          <a:p>
            <a:endParaRPr/>
          </a:p>
        </p:txBody>
      </p:sp>
      <p:sp>
        <p:nvSpPr>
          <p:cNvPr id="224" name="Shape 224"/>
          <p:cNvSpPr>
            <a:spLocks noGrp="1"/>
          </p:cNvSpPr>
          <p:nvPr>
            <p:ph type="body" sz="quarter" idx="1"/>
          </p:nvPr>
        </p:nvSpPr>
        <p:spPr>
          <a:prstGeom prst="rect">
            <a:avLst/>
          </a:prstGeom>
        </p:spPr>
        <p:txBody>
          <a:bodyPr/>
          <a:lstStyle/>
          <a:p>
            <a:r>
              <a:rPr i="0" dirty="0"/>
              <a:t>The social determinants of health matter because they set the conditions for the health of individuals, communities and populations, and if the social determinants of health are not distributed fairly, they can lead to health inequities. </a:t>
            </a:r>
          </a:p>
          <a:p>
            <a:endParaRPr i="0" dirty="0"/>
          </a:p>
          <a:p>
            <a:r>
              <a:rPr i="0" dirty="0"/>
              <a:t>Dahlgren and Whitehead describe layers of influence on health, as presented on the following slide.</a:t>
            </a:r>
            <a:endParaRPr lang="en-US" i="0" dirty="0"/>
          </a:p>
          <a:p>
            <a:endParaRPr lang="en-US" i="0" dirty="0"/>
          </a:p>
          <a:p>
            <a:pPr marL="0" indent="0">
              <a:buNone/>
            </a:pPr>
            <a:r>
              <a:rPr lang="en-GB" sz="1200" dirty="0"/>
              <a:t>Social determinants of health are linked to a lack of opportunity and lack of resources to protect, improve, and maintain health,</a:t>
            </a:r>
          </a:p>
          <a:p>
            <a:pPr marL="0" indent="0">
              <a:buNone/>
            </a:pPr>
            <a:r>
              <a:rPr lang="en-GB" sz="1200" dirty="0"/>
              <a:t>Altogether, these factors are mostly responsible for health inequities (the unfair and avoidable differences in health status seen within and between populations).</a:t>
            </a:r>
          </a:p>
          <a:p>
            <a:endParaRPr i="0"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600" i="0" dirty="0">
                <a:effectLst/>
                <a:latin typeface="+mj-lt"/>
                <a:ea typeface="+mj-ea"/>
                <a:cs typeface="+mj-cs"/>
                <a:sym typeface="Calibri"/>
              </a:rPr>
              <a:t>In response to increasing concern on the impact of social conditions on health and disparities in health status, the World Health Organization established the Commission on Social Determinants of Health in 2005 to provide advice on how to reduce them. The Commission’s final report, ‘Closing the gap in a generation’, included a conceptual framework through which to understand the social determinants of health (published 2008).</a:t>
            </a:r>
          </a:p>
          <a:p>
            <a:endParaRPr lang="en-ZA" sz="1600" i="0" dirty="0">
              <a:effectLst/>
              <a:latin typeface="+mj-lt"/>
              <a:ea typeface="+mj-ea"/>
              <a:cs typeface="+mj-cs"/>
              <a:sym typeface="Calibri"/>
            </a:endParaRPr>
          </a:p>
          <a:p>
            <a:r>
              <a:rPr lang="en-GB" sz="1600" i="0" dirty="0">
                <a:effectLst/>
                <a:latin typeface="+mj-lt"/>
                <a:ea typeface="+mj-ea"/>
                <a:cs typeface="+mj-cs"/>
                <a:sym typeface="Calibri"/>
              </a:rPr>
              <a:t>In 2016, the WHO Regional Office for the Americas (one of the six WHO regions) created a commission specific for their region to address the need to reduce inequalities in health in the Americas. The Pan American Health Organization (PAHO) Equity Commission’s conceptual framework on social determinants of health (published 2019) built on the foundations laid by the Global Commission on Social Determinants of Health. It, however, extends beyond it in important ways, outlined in an upcoming slide.</a:t>
            </a:r>
          </a:p>
          <a:p>
            <a:endParaRPr lang="en-ZA" sz="1600" i="0" dirty="0">
              <a:effectLst/>
              <a:latin typeface="+mj-lt"/>
              <a:ea typeface="+mj-ea"/>
              <a:cs typeface="+mj-cs"/>
              <a:sym typeface="Calibri"/>
            </a:endParaRPr>
          </a:p>
          <a:p>
            <a:r>
              <a:rPr lang="en-GB" sz="1600" i="0" dirty="0">
                <a:effectLst/>
                <a:latin typeface="+mj-lt"/>
                <a:ea typeface="+mj-ea"/>
                <a:cs typeface="+mj-cs"/>
                <a:sym typeface="Calibri"/>
              </a:rPr>
              <a:t>As outlined in the previous slide, the Dahlgren and Whitehead model (1991) continues to be relevant in describing the social determinants of health – the ways in which elements of the social, economic and physical environments interact with individual biological factors and behaviours and shape health status. </a:t>
            </a:r>
            <a:endParaRPr lang="en-ZA" sz="1600" i="0" dirty="0">
              <a:effectLst/>
              <a:latin typeface="+mj-lt"/>
              <a:ea typeface="+mj-ea"/>
              <a:cs typeface="+mj-cs"/>
              <a:sym typeface="Calibri"/>
            </a:endParaRPr>
          </a:p>
          <a:p>
            <a:endParaRPr lang="en-US" dirty="0"/>
          </a:p>
        </p:txBody>
      </p:sp>
    </p:spTree>
    <p:extLst>
      <p:ext uri="{BB962C8B-B14F-4D97-AF65-F5344CB8AC3E}">
        <p14:creationId xmlns:p14="http://schemas.microsoft.com/office/powerpoint/2010/main" val="6596738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6" name="Shape 236"/>
          <p:cNvSpPr>
            <a:spLocks noGrp="1" noRot="1" noChangeAspect="1"/>
          </p:cNvSpPr>
          <p:nvPr>
            <p:ph type="sldImg"/>
          </p:nvPr>
        </p:nvSpPr>
        <p:spPr>
          <a:prstGeom prst="rect">
            <a:avLst/>
          </a:prstGeom>
        </p:spPr>
        <p:txBody>
          <a:bodyPr/>
          <a:lstStyle/>
          <a:p>
            <a:endParaRPr/>
          </a:p>
        </p:txBody>
      </p:sp>
      <p:sp>
        <p:nvSpPr>
          <p:cNvPr id="237" name="Shape 237"/>
          <p:cNvSpPr>
            <a:spLocks noGrp="1"/>
          </p:cNvSpPr>
          <p:nvPr>
            <p:ph type="body" sz="quarter" idx="1"/>
          </p:nvPr>
        </p:nvSpPr>
        <p:spPr>
          <a:prstGeom prst="rect">
            <a:avLst/>
          </a:prstGeom>
        </p:spPr>
        <p:txBody>
          <a:bodyPr/>
          <a:lstStyle/>
          <a:p>
            <a:r>
              <a:rPr lang="en-GB" sz="1600" i="0" dirty="0">
                <a:effectLst/>
                <a:latin typeface="+mj-lt"/>
                <a:ea typeface="+mj-ea"/>
                <a:cs typeface="+mj-cs"/>
                <a:sym typeface="Calibri"/>
              </a:rPr>
              <a:t>All of these factors are what we refer to collectively as the social determinants of health.</a:t>
            </a:r>
          </a:p>
          <a:p>
            <a:endParaRPr lang="en-ZA" sz="1600" i="0" dirty="0">
              <a:effectLst/>
              <a:latin typeface="+mj-lt"/>
              <a:ea typeface="+mj-ea"/>
              <a:cs typeface="+mj-cs"/>
              <a:sym typeface="Calibri"/>
            </a:endParaRPr>
          </a:p>
          <a:p>
            <a:r>
              <a:rPr lang="en-GB" sz="1600" i="0" dirty="0">
                <a:effectLst/>
                <a:latin typeface="+mj-lt"/>
                <a:ea typeface="+mj-ea"/>
                <a:cs typeface="+mj-cs"/>
                <a:sym typeface="Calibri"/>
              </a:rPr>
              <a:t>Dahlgren and Whitehead’s model maps the relationship between the individual, their environment and disease. Individuals are at the centre with a set of given genes. Surrounding them are influences on health that can be modified. The Dahlgren and Whitehead social determinants of health framework is a widely cited model of the main determinants of health, and a recognized framework which identifies the range of social determinants. </a:t>
            </a:r>
          </a:p>
          <a:p>
            <a:endParaRPr lang="en-ZA" sz="1600" i="0" dirty="0">
              <a:effectLst/>
              <a:latin typeface="+mj-lt"/>
              <a:ea typeface="+mj-ea"/>
              <a:cs typeface="+mj-cs"/>
              <a:sym typeface="Calibri"/>
            </a:endParaRPr>
          </a:p>
          <a:p>
            <a:r>
              <a:rPr lang="en-GB" sz="1600" i="0" dirty="0">
                <a:effectLst/>
                <a:latin typeface="+mj-lt"/>
                <a:ea typeface="+mj-ea"/>
                <a:cs typeface="+mj-cs"/>
                <a:sym typeface="Calibri"/>
              </a:rPr>
              <a:t>The first layer is personal behaviour and ways of living that can promote or damage health (e.g. choice to smoke or not). Individuals are affected by friendship patterns and the norms of their community. The next layer is social and community influences, which provide mutual support for members of the community in unfavourable conditions but they can also fail to provide support or have a negative effect. The third layer includes structural factors: housing, working conditions, access to services and provision of essential facilities. The fourth layer captures the broader political, cultural and environmental conditions in which all these other factors occur. </a:t>
            </a:r>
          </a:p>
          <a:p>
            <a:endParaRPr lang="en-ZA" sz="1600" i="0" dirty="0">
              <a:effectLst/>
              <a:latin typeface="+mj-lt"/>
              <a:ea typeface="+mj-ea"/>
              <a:cs typeface="+mj-cs"/>
              <a:sym typeface="Calibri"/>
            </a:endParaRPr>
          </a:p>
          <a:p>
            <a:r>
              <a:rPr lang="en-AU" sz="1600" i="0" dirty="0">
                <a:effectLst/>
                <a:latin typeface="+mj-lt"/>
                <a:ea typeface="+mj-ea"/>
                <a:cs typeface="+mj-cs"/>
                <a:sym typeface="Calibri"/>
              </a:rPr>
              <a:t>Importantly, many of the determinants of health lie outside of the control of the health care system – so the health sector does not have control of these determinants.</a:t>
            </a:r>
          </a:p>
          <a:p>
            <a:endParaRPr lang="en-ZA" sz="1600" i="0" dirty="0">
              <a:effectLst/>
              <a:latin typeface="+mj-lt"/>
              <a:ea typeface="+mj-ea"/>
              <a:cs typeface="+mj-cs"/>
              <a:sym typeface="Calibri"/>
            </a:endParaRPr>
          </a:p>
          <a:p>
            <a:pPr fontAlgn="base"/>
            <a:r>
              <a:rPr lang="en-AU" sz="1600" i="0" dirty="0">
                <a:effectLst/>
                <a:latin typeface="+mj-lt"/>
                <a:ea typeface="+mj-ea"/>
                <a:cs typeface="+mj-cs"/>
                <a:sym typeface="Calibri"/>
              </a:rPr>
              <a:t>This creates an opportunity for us to think more broadly about the complexity of health issues such as climate change and obesity and highlights the need to work across sectors to tackle these kinds of issues. </a:t>
            </a:r>
          </a:p>
          <a:p>
            <a:pPr fontAlgn="base"/>
            <a:endParaRPr lang="en-ZA" sz="1600" i="0" dirty="0">
              <a:effectLst/>
              <a:latin typeface="+mj-lt"/>
              <a:ea typeface="+mj-ea"/>
              <a:cs typeface="+mj-cs"/>
              <a:sym typeface="Calibri"/>
            </a:endParaRPr>
          </a:p>
          <a:p>
            <a:pPr fontAlgn="base"/>
            <a:r>
              <a:rPr lang="en-AU" sz="1600" i="0" dirty="0">
                <a:effectLst/>
                <a:latin typeface="+mj-lt"/>
                <a:ea typeface="+mj-ea"/>
                <a:cs typeface="+mj-cs"/>
                <a:sym typeface="Calibri"/>
              </a:rPr>
              <a:t>Other models have been developed to describe the social determinants of health and these are outlined in the next few slides. </a:t>
            </a:r>
            <a:endParaRPr lang="en-ZA" sz="1600" i="0" dirty="0">
              <a:effectLst/>
              <a:latin typeface="+mj-lt"/>
              <a:ea typeface="+mj-ea"/>
              <a:cs typeface="+mj-cs"/>
              <a:sym typeface="Calibri"/>
            </a:endParaRPr>
          </a:p>
        </p:txBody>
      </p:sp>
    </p:spTree>
    <p:extLst>
      <p:ext uri="{BB962C8B-B14F-4D97-AF65-F5344CB8AC3E}">
        <p14:creationId xmlns:p14="http://schemas.microsoft.com/office/powerpoint/2010/main" val="3080798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600" i="0" dirty="0">
                <a:effectLst/>
                <a:latin typeface="+mj-lt"/>
                <a:ea typeface="+mj-ea"/>
                <a:cs typeface="+mj-cs"/>
                <a:sym typeface="Calibri"/>
              </a:rPr>
              <a:t>This slide illustrates how the socioeconomic and political context, including governance, policy and cultural and societal values, has a role in determining the position of an individual in society.</a:t>
            </a:r>
            <a:endParaRPr lang="en-ZA" sz="1600" i="0" dirty="0">
              <a:effectLst/>
              <a:latin typeface="+mj-lt"/>
              <a:ea typeface="+mj-ea"/>
              <a:cs typeface="+mj-cs"/>
              <a:sym typeface="Calibri"/>
            </a:endParaRPr>
          </a:p>
          <a:p>
            <a:r>
              <a:rPr lang="en-GB" sz="1600" i="0" dirty="0">
                <a:effectLst/>
                <a:latin typeface="+mj-lt"/>
                <a:ea typeface="+mj-ea"/>
                <a:cs typeface="+mj-cs"/>
                <a:sym typeface="Calibri"/>
              </a:rPr>
              <a:t>In this model, there are two categories of social determinants -</a:t>
            </a:r>
          </a:p>
          <a:p>
            <a:endParaRPr lang="en-GB" sz="1600" i="0" dirty="0">
              <a:effectLst/>
              <a:latin typeface="+mj-lt"/>
              <a:ea typeface="+mj-ea"/>
              <a:cs typeface="+mj-cs"/>
              <a:sym typeface="Calibri"/>
            </a:endParaRPr>
          </a:p>
          <a:p>
            <a:r>
              <a:rPr lang="en-GB" sz="1600" i="0" dirty="0">
                <a:effectLst/>
                <a:latin typeface="+mj-lt"/>
                <a:ea typeface="+mj-ea"/>
                <a:cs typeface="+mj-cs"/>
                <a:sym typeface="Calibri"/>
              </a:rPr>
              <a:t>a) </a:t>
            </a:r>
            <a:r>
              <a:rPr lang="en-GB" sz="1600" b="1" i="0" dirty="0">
                <a:effectLst/>
                <a:latin typeface="+mj-lt"/>
                <a:ea typeface="+mj-ea"/>
                <a:cs typeface="+mj-cs"/>
                <a:sym typeface="Calibri"/>
              </a:rPr>
              <a:t>Structural determinants: </a:t>
            </a:r>
            <a:r>
              <a:rPr lang="en-GB" sz="1600" i="0" dirty="0">
                <a:effectLst/>
                <a:latin typeface="+mj-lt"/>
                <a:ea typeface="+mj-ea"/>
                <a:cs typeface="+mj-cs"/>
                <a:sym typeface="Calibri"/>
              </a:rPr>
              <a:t>two main components; </a:t>
            </a:r>
          </a:p>
          <a:p>
            <a:r>
              <a:rPr lang="en-GB" sz="1600" i="0" dirty="0">
                <a:effectLst/>
                <a:latin typeface="+mj-lt"/>
                <a:ea typeface="+mj-ea"/>
                <a:cs typeface="+mj-cs"/>
                <a:sym typeface="Calibri"/>
              </a:rPr>
              <a:t>	1. Socioeconomic and political context: consists of components of governance, macroeconomic and social policy, public policy, social culture, and values;</a:t>
            </a:r>
            <a:endParaRPr lang="en-ZA" sz="1600" i="0" dirty="0">
              <a:effectLst/>
              <a:latin typeface="+mj-lt"/>
              <a:ea typeface="+mj-ea"/>
              <a:cs typeface="+mj-cs"/>
              <a:sym typeface="Calibri"/>
            </a:endParaRPr>
          </a:p>
          <a:p>
            <a:pPr lvl="0"/>
            <a:r>
              <a:rPr lang="en-GB" sz="1600" i="0" dirty="0">
                <a:effectLst/>
                <a:latin typeface="+mj-lt"/>
                <a:ea typeface="+mj-ea"/>
                <a:cs typeface="+mj-cs"/>
                <a:sym typeface="Calibri"/>
              </a:rPr>
              <a:t>	2. Socioeconomic position: such as education, occupation, income, social class, ethnicity/race and gender.</a:t>
            </a:r>
          </a:p>
          <a:p>
            <a:pPr lvl="0"/>
            <a:endParaRPr lang="en-ZA" sz="1600" i="0" dirty="0">
              <a:effectLst/>
              <a:latin typeface="+mj-lt"/>
              <a:ea typeface="+mj-ea"/>
              <a:cs typeface="+mj-cs"/>
              <a:sym typeface="Calibri"/>
            </a:endParaRPr>
          </a:p>
          <a:p>
            <a:r>
              <a:rPr lang="en-GB" sz="1600" i="0" dirty="0">
                <a:effectLst/>
                <a:latin typeface="+mj-lt"/>
                <a:ea typeface="+mj-ea"/>
                <a:cs typeface="+mj-cs"/>
                <a:sym typeface="Calibri"/>
              </a:rPr>
              <a:t>These two groups have a reciprocal interaction and can be affected by each other.</a:t>
            </a:r>
          </a:p>
          <a:p>
            <a:endParaRPr lang="en-ZA" sz="1600" i="0" dirty="0">
              <a:effectLst/>
              <a:latin typeface="+mj-lt"/>
              <a:ea typeface="+mj-ea"/>
              <a:cs typeface="+mj-cs"/>
              <a:sym typeface="Calibri"/>
            </a:endParaRPr>
          </a:p>
          <a:p>
            <a:pPr lvl="0"/>
            <a:r>
              <a:rPr lang="en-GB" sz="1600" i="0" dirty="0">
                <a:effectLst/>
                <a:latin typeface="+mj-lt"/>
                <a:ea typeface="+mj-ea"/>
                <a:cs typeface="+mj-cs"/>
                <a:sym typeface="Calibri"/>
              </a:rPr>
              <a:t>b) </a:t>
            </a:r>
            <a:r>
              <a:rPr lang="en-GB" sz="1600" b="1" i="0" dirty="0">
                <a:effectLst/>
                <a:latin typeface="+mj-lt"/>
                <a:ea typeface="+mj-ea"/>
                <a:cs typeface="+mj-cs"/>
                <a:sym typeface="Calibri"/>
              </a:rPr>
              <a:t>Intermediary determinants:</a:t>
            </a:r>
            <a:r>
              <a:rPr lang="en-GB" sz="1600" i="0" dirty="0">
                <a:effectLst/>
                <a:latin typeface="+mj-lt"/>
                <a:ea typeface="+mj-ea"/>
                <a:cs typeface="+mj-cs"/>
                <a:sym typeface="Calibri"/>
              </a:rPr>
              <a:t> including environmental condition, psychosocial factors, behavioural factors, biological factors, and health system.</a:t>
            </a:r>
          </a:p>
          <a:p>
            <a:pPr lvl="0"/>
            <a:endParaRPr lang="en-ZA" sz="1600" i="0" dirty="0">
              <a:effectLst/>
              <a:latin typeface="+mj-lt"/>
              <a:ea typeface="+mj-ea"/>
              <a:cs typeface="+mj-cs"/>
              <a:sym typeface="Calibri"/>
            </a:endParaRPr>
          </a:p>
          <a:p>
            <a:r>
              <a:rPr lang="en-GB" sz="1600" i="0" dirty="0">
                <a:effectLst/>
                <a:latin typeface="+mj-lt"/>
                <a:ea typeface="+mj-ea"/>
                <a:cs typeface="+mj-cs"/>
                <a:sym typeface="Calibri"/>
              </a:rPr>
              <a:t>In this model, bridging the structural and intermediary determinants are concepts of social cohesion and social capital mentioned as a cross-cutting determinant, and the structural factors affect health and well-being through affecting on intermediate factors, and the likelihood of exposure to health-compromising conditions.</a:t>
            </a:r>
          </a:p>
          <a:p>
            <a:endParaRPr lang="en-ZA" sz="1600" i="0" dirty="0">
              <a:effectLst/>
              <a:latin typeface="+mj-lt"/>
              <a:ea typeface="+mj-ea"/>
              <a:cs typeface="+mj-cs"/>
              <a:sym typeface="Calibri"/>
            </a:endParaRPr>
          </a:p>
          <a:p>
            <a:r>
              <a:rPr lang="en-US" sz="1600" i="0" dirty="0">
                <a:effectLst/>
                <a:latin typeface="+mj-lt"/>
                <a:ea typeface="+mj-ea"/>
                <a:cs typeface="+mj-cs"/>
                <a:sym typeface="Calibri"/>
              </a:rPr>
              <a:t>Illnesses caused by poor living conditions can then circle back to the structural determinants if, for example, a person experiences a loss of employment or income, thereby lowering his or her socioeconomic status.</a:t>
            </a:r>
          </a:p>
          <a:p>
            <a:endParaRPr lang="en-ZA" sz="1600" i="0" dirty="0">
              <a:effectLst/>
              <a:latin typeface="+mj-lt"/>
              <a:ea typeface="+mj-ea"/>
              <a:cs typeface="+mj-cs"/>
              <a:sym typeface="Calibri"/>
            </a:endParaRPr>
          </a:p>
          <a:p>
            <a:r>
              <a:rPr lang="en-US" sz="1600" i="0" dirty="0">
                <a:effectLst/>
                <a:latin typeface="+mj-lt"/>
                <a:ea typeface="+mj-ea"/>
                <a:cs typeface="+mj-cs"/>
                <a:sym typeface="Calibri"/>
              </a:rPr>
              <a:t>Therefore, there is constant feedback and interaction across the different levels of determinants.</a:t>
            </a:r>
            <a:r>
              <a:rPr lang="en-ZA" i="0" dirty="0">
                <a:effectLst/>
              </a:rPr>
              <a:t> </a:t>
            </a:r>
            <a:endParaRPr lang="en-US" i="0" dirty="0"/>
          </a:p>
          <a:p>
            <a:endParaRPr lang="en-US" i="0" dirty="0"/>
          </a:p>
          <a:p>
            <a:endParaRPr lang="en-US" dirty="0"/>
          </a:p>
        </p:txBody>
      </p:sp>
    </p:spTree>
    <p:extLst>
      <p:ext uri="{BB962C8B-B14F-4D97-AF65-F5344CB8AC3E}">
        <p14:creationId xmlns:p14="http://schemas.microsoft.com/office/powerpoint/2010/main" val="31085411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4" name="Shape 414"/>
          <p:cNvSpPr>
            <a:spLocks noGrp="1" noRot="1" noChangeAspect="1"/>
          </p:cNvSpPr>
          <p:nvPr>
            <p:ph type="sldImg"/>
          </p:nvPr>
        </p:nvSpPr>
        <p:spPr>
          <a:prstGeom prst="rect">
            <a:avLst/>
          </a:prstGeom>
        </p:spPr>
        <p:txBody>
          <a:bodyPr/>
          <a:lstStyle/>
          <a:p>
            <a:endParaRPr/>
          </a:p>
        </p:txBody>
      </p:sp>
      <p:sp>
        <p:nvSpPr>
          <p:cNvPr id="415" name="Shape 415"/>
          <p:cNvSpPr>
            <a:spLocks noGrp="1"/>
          </p:cNvSpPr>
          <p:nvPr>
            <p:ph type="body" sz="quarter" idx="1"/>
          </p:nvPr>
        </p:nvSpPr>
        <p:spPr>
          <a:prstGeom prst="rect">
            <a:avLst/>
          </a:prstGeom>
        </p:spPr>
        <p:txBody>
          <a:bodyPr/>
          <a:lstStyle/>
          <a:p>
            <a:r>
              <a:rPr lang="en-GB" sz="1600" i="0" dirty="0">
                <a:effectLst/>
                <a:latin typeface="+mj-lt"/>
                <a:ea typeface="+mj-ea"/>
                <a:cs typeface="+mj-cs"/>
                <a:sym typeface="Calibri"/>
              </a:rPr>
              <a:t>In the PAHO framework there is greater emphasis on structural racism, colonialism, and importance of relationships to land. There is also greater emphasis on the environment and climate change; there is a more explicit focus on human rights; and greater emphasis on inequities according to gender, ethnicity, sexual orientation, life stage, and disability. The PAHO Equity Commission also recognizes the interrelations between these, with emphasis on leading a dignified life as a desired outcome – aligned with greater health equity. In addition, it highlights governance for health equity as critical for taking action on the social determinants of health.  </a:t>
            </a:r>
          </a:p>
          <a:p>
            <a:endParaRPr lang="en-ZA" sz="1600" i="0" dirty="0">
              <a:effectLst/>
              <a:latin typeface="+mj-lt"/>
              <a:ea typeface="+mj-ea"/>
              <a:cs typeface="+mj-cs"/>
              <a:sym typeface="Calibri"/>
            </a:endParaRPr>
          </a:p>
          <a:p>
            <a:r>
              <a:rPr lang="en-GB" sz="1600" i="0" dirty="0">
                <a:effectLst/>
                <a:latin typeface="+mj-lt"/>
                <a:ea typeface="+mj-ea"/>
                <a:cs typeface="+mj-cs"/>
                <a:sym typeface="Calibri"/>
              </a:rPr>
              <a:t>The PAHO Equity Commission’s conceptual framework recognizes that the conditions of daily life and the systems in place to deal with illness are shaped by a wider set of forces – the socioeconomic, political and cultural context – which highlights the deep and powerful role these structural determinants have on health. These drivers include governance, policy, and dominant cultural and societal norms and values. </a:t>
            </a:r>
          </a:p>
          <a:p>
            <a:endParaRPr lang="en-ZA" sz="1600" i="0" dirty="0">
              <a:effectLst/>
              <a:latin typeface="+mj-lt"/>
              <a:ea typeface="+mj-ea"/>
              <a:cs typeface="+mj-cs"/>
              <a:sym typeface="Calibri"/>
            </a:endParaRPr>
          </a:p>
          <a:p>
            <a:r>
              <a:rPr lang="en-GB" sz="1600" i="0" dirty="0">
                <a:effectLst/>
                <a:latin typeface="+mj-lt"/>
                <a:ea typeface="+mj-ea"/>
                <a:cs typeface="+mj-cs"/>
                <a:sym typeface="Calibri"/>
              </a:rPr>
              <a:t>Daily living conditions represent the everyday circumstances in which people live. The quality of these conditions affects people’s material circumstances, psychosocial control and social connection, and can be protective or damaging to health.</a:t>
            </a:r>
          </a:p>
          <a:p>
            <a:endParaRPr lang="en-ZA" sz="1600" i="0" dirty="0">
              <a:effectLst/>
              <a:latin typeface="+mj-lt"/>
              <a:ea typeface="+mj-ea"/>
              <a:cs typeface="+mj-cs"/>
              <a:sym typeface="Calibri"/>
            </a:endParaRPr>
          </a:p>
          <a:p>
            <a:r>
              <a:rPr lang="en-GB" sz="1600" i="0" dirty="0">
                <a:effectLst/>
                <a:latin typeface="+mj-lt"/>
                <a:ea typeface="+mj-ea"/>
                <a:cs typeface="+mj-cs"/>
                <a:sym typeface="Calibri"/>
              </a:rPr>
              <a:t>Each pillar of the framework represents a possible entry point for action. Action can be taken at any or all the pillars and there is no correct place to start. However, a comprehensive approach to tackling health inequities must include actions that address the social structures and processes that systematically distribute the determinants of health unequally in society. It is recognized that working at this level is not always possible for several reasons. For example, some organizations are better placed to influence structural determinants and/or daily living conditions than others.</a:t>
            </a:r>
            <a:endParaRPr lang="en-ZA" sz="1600" i="0" dirty="0">
              <a:effectLst/>
              <a:latin typeface="+mj-lt"/>
              <a:ea typeface="+mj-ea"/>
              <a:cs typeface="+mj-cs"/>
              <a:sym typeface="Calibri"/>
            </a:endParaRPr>
          </a:p>
          <a:p>
            <a:endParaRPr i="1"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this highlighted factors/ overlapping layers are interrelated and exhibit an influence over each other in so many ways</a:t>
            </a:r>
          </a:p>
        </p:txBody>
      </p:sp>
      <p:sp>
        <p:nvSpPr>
          <p:cNvPr id="4" name="Slide Number Placeholder 3"/>
          <p:cNvSpPr>
            <a:spLocks noGrp="1"/>
          </p:cNvSpPr>
          <p:nvPr>
            <p:ph type="sldNum" sz="quarter" idx="5"/>
          </p:nvPr>
        </p:nvSpPr>
        <p:spPr/>
        <p:txBody>
          <a:bodyPr/>
          <a:lstStyle/>
          <a:p>
            <a:fld id="{17EA8173-6EA7-483C-A1E0-CFB4950086E9}" type="slidenum">
              <a:rPr lang="en-GB" smtClean="0"/>
              <a:t>36</a:t>
            </a:fld>
            <a:endParaRPr lang="en-GB"/>
          </a:p>
        </p:txBody>
      </p:sp>
    </p:spTree>
    <p:extLst>
      <p:ext uri="{BB962C8B-B14F-4D97-AF65-F5344CB8AC3E}">
        <p14:creationId xmlns:p14="http://schemas.microsoft.com/office/powerpoint/2010/main" val="156401073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Higher managerial and professional e.g. company director, bank managers, doctors barristers, teachers</a:t>
            </a:r>
          </a:p>
          <a:p>
            <a:r>
              <a:rPr lang="en-GB" dirty="0"/>
              <a:t>Lower managerial and professional e.g. nurses, actors, musicians, police</a:t>
            </a:r>
          </a:p>
          <a:p>
            <a:r>
              <a:rPr lang="en-GB" dirty="0"/>
              <a:t>Intermediate e.g. secretaries, clerks</a:t>
            </a:r>
          </a:p>
          <a:p>
            <a:r>
              <a:rPr lang="en-GB" dirty="0"/>
              <a:t>Small employers and own account workers e.g. </a:t>
            </a:r>
            <a:r>
              <a:rPr lang="en-GB" dirty="0" err="1"/>
              <a:t>playgrop</a:t>
            </a:r>
            <a:r>
              <a:rPr lang="en-GB" dirty="0"/>
              <a:t> leaders, farmers</a:t>
            </a:r>
          </a:p>
          <a:p>
            <a:r>
              <a:rPr lang="en-GB" dirty="0"/>
              <a:t>Lower supervisory, craft and related occupations e.g. printers, plumbers, butchers, train drivers</a:t>
            </a:r>
          </a:p>
          <a:p>
            <a:r>
              <a:rPr lang="en-GB" dirty="0"/>
              <a:t>Semi-routine occupations e.g. shop assistants, traffic wardens, hairdressers</a:t>
            </a:r>
          </a:p>
          <a:p>
            <a:r>
              <a:rPr lang="en-GB" dirty="0"/>
              <a:t>Routine occupations e.g. waiters, cleaners</a:t>
            </a:r>
          </a:p>
          <a:p>
            <a:r>
              <a:rPr lang="en-GB" dirty="0"/>
              <a:t>Never worked and long-term unemployed</a:t>
            </a:r>
          </a:p>
        </p:txBody>
      </p:sp>
      <p:sp>
        <p:nvSpPr>
          <p:cNvPr id="4" name="Slide Number Placeholder 3"/>
          <p:cNvSpPr>
            <a:spLocks noGrp="1"/>
          </p:cNvSpPr>
          <p:nvPr>
            <p:ph type="sldNum" sz="quarter" idx="5"/>
          </p:nvPr>
        </p:nvSpPr>
        <p:spPr/>
        <p:txBody>
          <a:bodyPr/>
          <a:lstStyle/>
          <a:p>
            <a:fld id="{17EA8173-6EA7-483C-A1E0-CFB4950086E9}" type="slidenum">
              <a:rPr lang="en-GB" smtClean="0"/>
              <a:t>39</a:t>
            </a:fld>
            <a:endParaRPr lang="en-GB"/>
          </a:p>
        </p:txBody>
      </p:sp>
    </p:spTree>
    <p:extLst>
      <p:ext uri="{BB962C8B-B14F-4D97-AF65-F5344CB8AC3E}">
        <p14:creationId xmlns:p14="http://schemas.microsoft.com/office/powerpoint/2010/main" val="20470731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Less </a:t>
            </a:r>
            <a:r>
              <a:rPr lang="en-GB" dirty="0" err="1"/>
              <a:t>priviledged</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40</a:t>
            </a:fld>
            <a:endParaRPr lang="en-GB"/>
          </a:p>
        </p:txBody>
      </p:sp>
    </p:spTree>
    <p:extLst>
      <p:ext uri="{BB962C8B-B14F-4D97-AF65-F5344CB8AC3E}">
        <p14:creationId xmlns:p14="http://schemas.microsoft.com/office/powerpoint/2010/main" val="49205597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Children living in damp houses are likely to have higher rates of respiratory illness, symptoms of infection and stress (Marsh et al., 1999)</a:t>
            </a:r>
          </a:p>
        </p:txBody>
      </p:sp>
      <p:sp>
        <p:nvSpPr>
          <p:cNvPr id="4" name="Slide Number Placeholder 3"/>
          <p:cNvSpPr>
            <a:spLocks noGrp="1"/>
          </p:cNvSpPr>
          <p:nvPr>
            <p:ph type="sldNum" sz="quarter" idx="5"/>
          </p:nvPr>
        </p:nvSpPr>
        <p:spPr/>
        <p:txBody>
          <a:bodyPr/>
          <a:lstStyle/>
          <a:p>
            <a:fld id="{17EA8173-6EA7-483C-A1E0-CFB4950086E9}" type="slidenum">
              <a:rPr lang="en-GB" smtClean="0"/>
              <a:t>45</a:t>
            </a:fld>
            <a:endParaRPr lang="en-GB"/>
          </a:p>
        </p:txBody>
      </p:sp>
    </p:spTree>
    <p:extLst>
      <p:ext uri="{BB962C8B-B14F-4D97-AF65-F5344CB8AC3E}">
        <p14:creationId xmlns:p14="http://schemas.microsoft.com/office/powerpoint/2010/main" val="381184090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McLean et al. (2005), the unemployed report higher rates of mental ill health including depression, anxiety and sleep disturbance</a:t>
            </a:r>
          </a:p>
          <a:p>
            <a:r>
              <a:rPr lang="en-GB" dirty="0"/>
              <a:t>Suicide and parasuicide rates are twice as high among the unemployed as among the employed</a:t>
            </a:r>
          </a:p>
          <a:p>
            <a:r>
              <a:rPr lang="en-GB" dirty="0"/>
              <a:t>The unemployed have higher rates of bronchitis and ischaemic heart disease than the employed.</a:t>
            </a:r>
          </a:p>
          <a:p>
            <a:r>
              <a:rPr lang="en-GB" dirty="0"/>
              <a:t>The death rate among the unemployed are at least 20% higher than expected after adjustment for social class and age.</a:t>
            </a:r>
          </a:p>
        </p:txBody>
      </p:sp>
      <p:sp>
        <p:nvSpPr>
          <p:cNvPr id="4" name="Slide Number Placeholder 3"/>
          <p:cNvSpPr>
            <a:spLocks noGrp="1"/>
          </p:cNvSpPr>
          <p:nvPr>
            <p:ph type="sldNum" sz="quarter" idx="5"/>
          </p:nvPr>
        </p:nvSpPr>
        <p:spPr/>
        <p:txBody>
          <a:bodyPr/>
          <a:lstStyle/>
          <a:p>
            <a:fld id="{17EA8173-6EA7-483C-A1E0-CFB4950086E9}" type="slidenum">
              <a:rPr lang="en-GB" smtClean="0"/>
              <a:t>48</a:t>
            </a:fld>
            <a:endParaRPr lang="en-GB"/>
          </a:p>
        </p:txBody>
      </p:sp>
    </p:spTree>
    <p:extLst>
      <p:ext uri="{BB962C8B-B14F-4D97-AF65-F5344CB8AC3E}">
        <p14:creationId xmlns:p14="http://schemas.microsoft.com/office/powerpoint/2010/main" val="393437313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https://www.bbc.co.uk/bitesize/guides/z7gmn39/revision/4</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51</a:t>
            </a:fld>
            <a:endParaRPr lang="en-US" altLang="en-US"/>
          </a:p>
        </p:txBody>
      </p:sp>
    </p:spTree>
    <p:extLst>
      <p:ext uri="{BB962C8B-B14F-4D97-AF65-F5344CB8AC3E}">
        <p14:creationId xmlns:p14="http://schemas.microsoft.com/office/powerpoint/2010/main" val="420152231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1774" rtl="0" eaLnBrk="1" fontAlgn="auto" latinLnBrk="0" hangingPunct="1">
              <a:lnSpc>
                <a:spcPct val="100000"/>
              </a:lnSpc>
              <a:spcBef>
                <a:spcPts val="0"/>
              </a:spcBef>
              <a:spcAft>
                <a:spcPts val="0"/>
              </a:spcAft>
              <a:buClrTx/>
              <a:buSzTx/>
              <a:buFont typeface="+mj-lt"/>
              <a:buNone/>
              <a:tabLst/>
              <a:defRPr/>
            </a:pPr>
            <a:r>
              <a:rPr lang="en-US" baseline="0" dirty="0"/>
              <a:t>Only 20 </a:t>
            </a:r>
            <a:r>
              <a:rPr lang="en-US" b="0" baseline="0" dirty="0"/>
              <a:t>percent of an individual’s health is tied to clinical care, which includes access to and quality of health care services</a:t>
            </a:r>
            <a:r>
              <a:rPr lang="en-US" baseline="0" dirty="0"/>
              <a:t>. 80 percent of an individual’s health is tied to their physical environment, social determinants – where you live, work and play – and behavioral factors </a:t>
            </a:r>
            <a:r>
              <a:rPr lang="mr-IN" baseline="0" dirty="0"/>
              <a:t>–</a:t>
            </a:r>
            <a:r>
              <a:rPr lang="en-US" baseline="0" dirty="0"/>
              <a:t> including exercise or smoking.</a:t>
            </a:r>
          </a:p>
          <a:p>
            <a:pPr marL="0" marR="0" lvl="0" indent="0" algn="l" defTabSz="931774" rtl="0" eaLnBrk="1" fontAlgn="auto" latinLnBrk="0" hangingPunct="1">
              <a:lnSpc>
                <a:spcPct val="100000"/>
              </a:lnSpc>
              <a:spcBef>
                <a:spcPts val="0"/>
              </a:spcBef>
              <a:spcAft>
                <a:spcPts val="0"/>
              </a:spcAft>
              <a:buClrTx/>
              <a:buSzTx/>
              <a:buFont typeface="+mj-lt"/>
              <a:buNone/>
              <a:tabLst/>
              <a:defRPr/>
            </a:pPr>
            <a:endParaRPr lang="en-US" baseline="0" dirty="0"/>
          </a:p>
          <a:p>
            <a:pPr marL="0" marR="0" lvl="0" indent="0" algn="l" defTabSz="931774" rtl="0" eaLnBrk="1" fontAlgn="auto" latinLnBrk="0" hangingPunct="1">
              <a:lnSpc>
                <a:spcPct val="100000"/>
              </a:lnSpc>
              <a:spcBef>
                <a:spcPts val="0"/>
              </a:spcBef>
              <a:spcAft>
                <a:spcPts val="0"/>
              </a:spcAft>
              <a:buClrTx/>
              <a:buSzTx/>
              <a:buFont typeface="+mj-lt"/>
              <a:buNone/>
              <a:tabLst/>
              <a:defRPr/>
            </a:pPr>
            <a:r>
              <a:rPr lang="en-US" baseline="0" dirty="0"/>
              <a:t>More specifically, that 80 percent can be broken down as follows:  </a:t>
            </a:r>
          </a:p>
          <a:p>
            <a:pPr marL="171450" marR="0" lvl="0" indent="-171450" algn="l" defTabSz="931774"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baseline="0" dirty="0"/>
              <a:t>Roughly 40 percent is attributed to socio-economic factors</a:t>
            </a:r>
          </a:p>
          <a:p>
            <a:pPr marL="171450" marR="0" lvl="0" indent="-171450" algn="l" defTabSz="931774"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baseline="0" dirty="0"/>
              <a:t>10 percent to physical environment</a:t>
            </a:r>
          </a:p>
          <a:p>
            <a:pPr marL="171450" marR="0" lvl="0" indent="-171450" algn="l" defTabSz="931774"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baseline="0" dirty="0"/>
              <a:t>30 percent to health behaviors </a:t>
            </a:r>
          </a:p>
          <a:p>
            <a:pPr marL="0" marR="0" lvl="0" indent="0" algn="l" defTabSz="931774" rtl="0" eaLnBrk="1" fontAlgn="auto" latinLnBrk="0" hangingPunct="1">
              <a:lnSpc>
                <a:spcPct val="100000"/>
              </a:lnSpc>
              <a:spcBef>
                <a:spcPts val="0"/>
              </a:spcBef>
              <a:spcAft>
                <a:spcPts val="0"/>
              </a:spcAft>
              <a:buClrTx/>
              <a:buSzTx/>
              <a:buFont typeface="+mj-lt"/>
              <a:buNone/>
              <a:tabLst/>
              <a:defRPr/>
            </a:pPr>
            <a:endParaRPr lang="en-US" baseline="0" dirty="0"/>
          </a:p>
          <a:p>
            <a:r>
              <a:rPr lang="en-US" sz="1000" i="1" dirty="0">
                <a:solidFill>
                  <a:schemeClr val="tx1"/>
                </a:solidFill>
              </a:rPr>
              <a:t>Source:</a:t>
            </a:r>
            <a:r>
              <a:rPr lang="en-US" sz="1000" b="0" i="1" u="none" strike="noStrike" kern="1200" dirty="0">
                <a:solidFill>
                  <a:schemeClr val="tx1"/>
                </a:solidFill>
                <a:effectLst/>
                <a:latin typeface="+mn-lt"/>
                <a:ea typeface="+mn-ea"/>
                <a:cs typeface="+mn-cs"/>
              </a:rPr>
              <a:t> </a:t>
            </a:r>
            <a:r>
              <a:rPr lang="en-US" sz="1000" b="0" i="1" u="sng" strike="noStrike" kern="1200" dirty="0">
                <a:solidFill>
                  <a:schemeClr val="tx1"/>
                </a:solidFill>
                <a:effectLst/>
                <a:latin typeface="+mn-lt"/>
                <a:ea typeface="+mn-ea"/>
                <a:cs typeface="+mn-cs"/>
                <a:hlinkClick r:id="rId3">
                  <a:extLst>
                    <a:ext uri="{A12FA001-AC4F-418D-AE19-62706E023703}">
                      <ahyp:hlinkClr xmlns:ahyp="http://schemas.microsoft.com/office/drawing/2018/hyperlinkcolor" val="tx"/>
                    </a:ext>
                  </a:extLst>
                </a:hlinkClick>
              </a:rPr>
              <a:t>http://www.countyhealthrankings.org/county-health-rankings-model</a:t>
            </a:r>
            <a:endParaRPr lang="en-US" sz="1000" i="1" dirty="0">
              <a:solidFill>
                <a:schemeClr val="tx1"/>
              </a:solidFill>
            </a:endParaRPr>
          </a:p>
          <a:p>
            <a:r>
              <a:rPr lang="en-US" sz="1000" i="1" dirty="0">
                <a:solidFill>
                  <a:schemeClr val="tx1"/>
                </a:solidFill>
              </a:rPr>
              <a:t>and </a:t>
            </a:r>
            <a:r>
              <a:rPr lang="en-US" sz="1000" b="0" i="1" u="sng" kern="1200" dirty="0">
                <a:solidFill>
                  <a:schemeClr val="tx1"/>
                </a:solidFill>
                <a:effectLst/>
                <a:latin typeface="+mn-lt"/>
                <a:ea typeface="+mn-ea"/>
                <a:cs typeface="+mn-cs"/>
                <a:hlinkClick r:id="rId4">
                  <a:extLst>
                    <a:ext uri="{A12FA001-AC4F-418D-AE19-62706E023703}">
                      <ahyp:hlinkClr xmlns:ahyp="http://schemas.microsoft.com/office/drawing/2018/hyperlinkcolor" val="tx"/>
                    </a:ext>
                  </a:extLst>
                </a:hlinkClick>
              </a:rPr>
              <a:t>https://www.icsi.org/_asset/w6zn9x/solvcomplexproblems.pdf</a:t>
            </a:r>
            <a:r>
              <a:rPr lang="en-US" sz="1000" b="0" i="1" u="none" strike="noStrike" kern="1200" dirty="0">
                <a:solidFill>
                  <a:schemeClr val="tx1"/>
                </a:solidFill>
                <a:effectLst/>
                <a:latin typeface="+mn-lt"/>
                <a:ea typeface="+mn-ea"/>
                <a:cs typeface="+mn-cs"/>
              </a:rPr>
              <a:t> </a:t>
            </a:r>
            <a:endParaRPr lang="en-US" sz="1000" i="1" dirty="0">
              <a:solidFill>
                <a:schemeClr val="tx1"/>
              </a:solidFill>
            </a:endParaRPr>
          </a:p>
          <a:p>
            <a:endParaRPr lang="en-US" sz="1000" i="1" dirty="0">
              <a:solidFill>
                <a:schemeClr val="tx1"/>
              </a:solidFill>
            </a:endParaRPr>
          </a:p>
          <a:p>
            <a:r>
              <a:rPr lang="en-US" sz="1000" i="1" dirty="0">
                <a:solidFill>
                  <a:schemeClr val="tx1"/>
                </a:solidFill>
              </a:rPr>
              <a:t>Image source: </a:t>
            </a:r>
            <a:r>
              <a:rPr lang="en-US" sz="1000" b="0" i="1" u="sng" kern="1200" dirty="0">
                <a:solidFill>
                  <a:schemeClr val="tx1"/>
                </a:solidFill>
                <a:effectLst/>
                <a:latin typeface="+mn-lt"/>
                <a:ea typeface="+mn-ea"/>
                <a:cs typeface="+mn-cs"/>
                <a:hlinkClick r:id="rId5">
                  <a:extLst>
                    <a:ext uri="{A12FA001-AC4F-418D-AE19-62706E023703}">
                      <ahyp:hlinkClr xmlns:ahyp="http://schemas.microsoft.com/office/drawing/2018/hyperlinkcolor" val="tx"/>
                    </a:ext>
                  </a:extLst>
                </a:hlinkClick>
              </a:rPr>
              <a:t>https://www.promedica.org/socialdeterminants/pages/default.aspx</a:t>
            </a:r>
            <a:endParaRPr lang="en-US" sz="1000" i="1" dirty="0">
              <a:solidFill>
                <a:schemeClr val="tx1"/>
              </a:solidFill>
            </a:endParaRPr>
          </a:p>
        </p:txBody>
      </p:sp>
      <p:sp>
        <p:nvSpPr>
          <p:cNvPr id="4" name="Slide Number Placeholder 3"/>
          <p:cNvSpPr>
            <a:spLocks noGrp="1"/>
          </p:cNvSpPr>
          <p:nvPr>
            <p:ph type="sldNum" sz="quarter" idx="10"/>
          </p:nvPr>
        </p:nvSpPr>
        <p:spPr/>
        <p:txBody>
          <a:bodyPr/>
          <a:lstStyle/>
          <a:p>
            <a:fld id="{41726822-ABE4-AB47-AF9B-A466DBF2AB5C}" type="slidenum">
              <a:rPr lang="en-US" smtClean="0"/>
              <a:t>52</a:t>
            </a:fld>
            <a:endParaRPr lang="en-US"/>
          </a:p>
        </p:txBody>
      </p:sp>
    </p:spTree>
    <p:extLst>
      <p:ext uri="{BB962C8B-B14F-4D97-AF65-F5344CB8AC3E}">
        <p14:creationId xmlns:p14="http://schemas.microsoft.com/office/powerpoint/2010/main" val="195747381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i="0" baseline="0" dirty="0"/>
              <a:t>Let’s dive a little deeper into the impact the social determinants can have on our well-being.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i="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i="0" baseline="0" dirty="0"/>
              <a:t>First, </a:t>
            </a:r>
            <a:r>
              <a:rPr lang="en-US" b="0" i="0" baseline="0" dirty="0"/>
              <a:t>place matters</a:t>
            </a:r>
            <a:r>
              <a:rPr lang="en-US" i="0" baseline="0" dirty="0"/>
              <a:t>. </a:t>
            </a:r>
            <a:r>
              <a:rPr lang="en-US" b="0" baseline="0" dirty="0"/>
              <a:t>Where we live can determine how well we live and is a </a:t>
            </a:r>
            <a:r>
              <a:rPr lang="en-US" dirty="0"/>
              <a:t>significant factor of life expectancy. </a:t>
            </a:r>
          </a:p>
          <a:p>
            <a:endParaRPr lang="en-US" b="0" i="0" dirty="0">
              <a:solidFill>
                <a:srgbClr val="455F7C"/>
              </a:solidFill>
              <a:effectLst/>
              <a:highlight>
                <a:srgbClr val="FFFFFF"/>
              </a:highlight>
              <a:latin typeface="Open Sans" panose="020F0502020204030204" pitchFamily="34" charset="0"/>
            </a:endParaRPr>
          </a:p>
          <a:p>
            <a:r>
              <a:rPr lang="en-US" dirty="0"/>
              <a:t>This chart </a:t>
            </a:r>
            <a:r>
              <a:rPr lang="en-US" b="0" dirty="0"/>
              <a:t>illustrates</a:t>
            </a:r>
            <a:r>
              <a:rPr lang="en-US" b="0" baseline="0" dirty="0"/>
              <a:t> </a:t>
            </a:r>
            <a:r>
              <a:rPr lang="en-US" dirty="0"/>
              <a:t>the range in life expectancy in the UK by gender and region. </a:t>
            </a:r>
          </a:p>
          <a:p>
            <a:r>
              <a:rPr lang="en-US" b="0" i="0" dirty="0">
                <a:solidFill>
                  <a:srgbClr val="455F7C"/>
                </a:solidFill>
                <a:effectLst/>
                <a:highlight>
                  <a:srgbClr val="FFFFFF"/>
                </a:highlight>
                <a:latin typeface="Open Sans" panose="020F0502020204030204" pitchFamily="34" charset="0"/>
              </a:rPr>
              <a:t>Between 2018 and 2020, London was the region of the United Kingdom that had the highest average life expectancy for females, at 84.3 years, while South East England had the highest </a:t>
            </a:r>
            <a:r>
              <a:rPr lang="en-US" b="0" i="0" u="none" strike="noStrike" dirty="0">
                <a:solidFill>
                  <a:srgbClr val="455F7C"/>
                </a:solidFill>
                <a:effectLst/>
                <a:highlight>
                  <a:srgbClr val="FFFFFF"/>
                </a:highlight>
                <a:latin typeface="Open Sans" panose="020F0502020204030204" pitchFamily="34" charset="0"/>
              </a:rPr>
              <a:t>life expectancy</a:t>
            </a:r>
            <a:r>
              <a:rPr lang="en-US" b="0" i="0" dirty="0">
                <a:solidFill>
                  <a:srgbClr val="455F7C"/>
                </a:solidFill>
                <a:effectLst/>
                <a:highlight>
                  <a:srgbClr val="FFFFFF"/>
                </a:highlight>
                <a:latin typeface="Open Sans" panose="020F0502020204030204" pitchFamily="34" charset="0"/>
              </a:rPr>
              <a:t> for males at 80.6 </a:t>
            </a:r>
            <a:r>
              <a:rPr lang="en-US" b="0" i="0" dirty="0" err="1">
                <a:solidFill>
                  <a:srgbClr val="455F7C"/>
                </a:solidFill>
                <a:effectLst/>
                <a:highlight>
                  <a:srgbClr val="FFFFFF"/>
                </a:highlight>
                <a:latin typeface="Open Sans" panose="020F0502020204030204" pitchFamily="34" charset="0"/>
              </a:rPr>
              <a:t>years.</a:t>
            </a:r>
            <a:r>
              <a:rPr lang="en-US" b="0" i="0" dirty="0" err="1">
                <a:solidFill>
                  <a:srgbClr val="455F7C"/>
                </a:solidFill>
                <a:effectLst/>
                <a:latin typeface="Open Sans" panose="020B0606030504020204" pitchFamily="34" charset="0"/>
              </a:rPr>
              <a:t>By</a:t>
            </a:r>
            <a:r>
              <a:rPr lang="en-US" b="0" i="0" dirty="0">
                <a:solidFill>
                  <a:srgbClr val="455F7C"/>
                </a:solidFill>
                <a:effectLst/>
                <a:latin typeface="Open Sans" panose="020B0606030504020204" pitchFamily="34" charset="0"/>
              </a:rPr>
              <a:t> comparison, Scotland had the lowest </a:t>
            </a:r>
            <a:r>
              <a:rPr lang="en-US" b="0" i="0" u="none" strike="noStrike" dirty="0">
                <a:solidFill>
                  <a:srgbClr val="455F7C"/>
                </a:solidFill>
                <a:effectLst/>
                <a:latin typeface="Open Sans" panose="020B0606030504020204" pitchFamily="34" charset="0"/>
              </a:rPr>
              <a:t>life expectancy</a:t>
            </a:r>
            <a:r>
              <a:rPr lang="en-US" b="0" i="0" dirty="0">
                <a:solidFill>
                  <a:srgbClr val="455F7C"/>
                </a:solidFill>
                <a:effectLst/>
                <a:latin typeface="Open Sans" panose="020B0606030504020204" pitchFamily="34" charset="0"/>
              </a:rPr>
              <a:t>, at 76.8 for males and 81 for females.</a:t>
            </a:r>
            <a:endParaRPr lang="en-GB" dirty="0"/>
          </a:p>
        </p:txBody>
      </p:sp>
      <p:sp>
        <p:nvSpPr>
          <p:cNvPr id="4" name="Slide Number Placeholder 3"/>
          <p:cNvSpPr>
            <a:spLocks noGrp="1"/>
          </p:cNvSpPr>
          <p:nvPr>
            <p:ph type="sldNum" sz="quarter" idx="5"/>
          </p:nvPr>
        </p:nvSpPr>
        <p:spPr/>
        <p:txBody>
          <a:bodyPr/>
          <a:lstStyle/>
          <a:p>
            <a:fld id="{7832CDCF-4576-154C-82D8-EF714A9E1C83}" type="slidenum">
              <a:rPr lang="en-GB" smtClean="0"/>
              <a:t>53</a:t>
            </a:fld>
            <a:endParaRPr lang="en-GB"/>
          </a:p>
        </p:txBody>
      </p:sp>
    </p:spTree>
    <p:extLst>
      <p:ext uri="{BB962C8B-B14F-4D97-AF65-F5344CB8AC3E}">
        <p14:creationId xmlns:p14="http://schemas.microsoft.com/office/powerpoint/2010/main" val="287131028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Community also matters and plays</a:t>
            </a:r>
            <a:r>
              <a:rPr lang="en-US" baseline="0" dirty="0"/>
              <a:t> </a:t>
            </a:r>
            <a:r>
              <a:rPr lang="en-US" dirty="0"/>
              <a:t>a role </a:t>
            </a:r>
            <a:r>
              <a:rPr lang="en-US" baseline="0" dirty="0"/>
              <a:t>in how long and how well you live. </a:t>
            </a:r>
          </a:p>
          <a:p>
            <a:endParaRPr lang="en-US" baseline="0" dirty="0"/>
          </a:p>
          <a:p>
            <a:r>
              <a:rPr lang="en-US" baseline="0" dirty="0"/>
              <a:t>Homelessness, which includes both people living on the streets (“street homeless”) and people in hostels, shelters and other temporary accommodation, creates a risk to health and shortens life expectancy. </a:t>
            </a:r>
          </a:p>
        </p:txBody>
      </p:sp>
      <p:sp>
        <p:nvSpPr>
          <p:cNvPr id="4" name="Slide Number Placeholder 3"/>
          <p:cNvSpPr>
            <a:spLocks noGrp="1"/>
          </p:cNvSpPr>
          <p:nvPr>
            <p:ph type="sldNum" sz="quarter" idx="5"/>
          </p:nvPr>
        </p:nvSpPr>
        <p:spPr/>
        <p:txBody>
          <a:bodyPr/>
          <a:lstStyle/>
          <a:p>
            <a:fld id="{7832CDCF-4576-154C-82D8-EF714A9E1C83}" type="slidenum">
              <a:rPr lang="en-GB" smtClean="0"/>
              <a:t>54</a:t>
            </a:fld>
            <a:endParaRPr lang="en-GB"/>
          </a:p>
        </p:txBody>
      </p:sp>
    </p:spTree>
    <p:extLst>
      <p:ext uri="{BB962C8B-B14F-4D97-AF65-F5344CB8AC3E}">
        <p14:creationId xmlns:p14="http://schemas.microsoft.com/office/powerpoint/2010/main" val="250735389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Community also matters and plays</a:t>
            </a:r>
            <a:r>
              <a:rPr lang="en-US" baseline="0" dirty="0"/>
              <a:t> </a:t>
            </a:r>
            <a:r>
              <a:rPr lang="en-US" dirty="0"/>
              <a:t>a role </a:t>
            </a:r>
            <a:r>
              <a:rPr lang="en-US" baseline="0" dirty="0"/>
              <a:t>in how long and how well you live. </a:t>
            </a:r>
          </a:p>
          <a:p>
            <a:endParaRPr lang="en-US" baseline="0" dirty="0"/>
          </a:p>
          <a:p>
            <a:r>
              <a:rPr lang="en-US" baseline="0" dirty="0"/>
              <a:t>Homelessness, which includes both people living on the streets (“street homeless”) and people in hostels, shelters and other temporary accommodation, creates a risk to health and shortens life expectancy. </a:t>
            </a:r>
          </a:p>
          <a:p>
            <a:endParaRPr lang="en-US" baseline="0" dirty="0"/>
          </a:p>
          <a:p>
            <a:r>
              <a:rPr lang="en-US" baseline="0" dirty="0"/>
              <a:t>The age profile of people admitted to hospital with no fixed abode, a large proportion of whom are “street homeless”, is much younger than people with a fixed abode, particularly for women.  The average age of death of a homeless person is 47 years old and may be as low as 43 for homeless women1.</a:t>
            </a:r>
          </a:p>
        </p:txBody>
      </p:sp>
      <p:sp>
        <p:nvSpPr>
          <p:cNvPr id="4" name="Slide Number Placeholder 3"/>
          <p:cNvSpPr>
            <a:spLocks noGrp="1"/>
          </p:cNvSpPr>
          <p:nvPr>
            <p:ph type="sldNum" sz="quarter" idx="5"/>
          </p:nvPr>
        </p:nvSpPr>
        <p:spPr/>
        <p:txBody>
          <a:bodyPr/>
          <a:lstStyle/>
          <a:p>
            <a:fld id="{7832CDCF-4576-154C-82D8-EF714A9E1C83}" type="slidenum">
              <a:rPr lang="en-GB" smtClean="0"/>
              <a:t>55</a:t>
            </a:fld>
            <a:endParaRPr lang="en-GB"/>
          </a:p>
        </p:txBody>
      </p:sp>
    </p:spTree>
    <p:extLst>
      <p:ext uri="{BB962C8B-B14F-4D97-AF65-F5344CB8AC3E}">
        <p14:creationId xmlns:p14="http://schemas.microsoft.com/office/powerpoint/2010/main" val="185222800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dirty="0">
                <a:ea typeface="ＭＳ Ｐゴシック" charset="-128"/>
              </a:rPr>
              <a:t>In both the United States of America (USA) and the UK poor people have</a:t>
            </a:r>
            <a:r>
              <a:rPr lang="en-GB" altLang="en-US" baseline="0" dirty="0">
                <a:ea typeface="ＭＳ Ｐゴシック" charset="-128"/>
              </a:rPr>
              <a:t> higher levels of disease than rich people.</a:t>
            </a:r>
            <a:endParaRPr lang="en-GB" altLang="en-US" dirty="0">
              <a:ea typeface="ＭＳ Ｐゴシック" charset="-128"/>
            </a:endParaRPr>
          </a:p>
          <a:p>
            <a:pPr eaLnBrk="1" hangingPunct="1"/>
            <a:endParaRPr lang="en-GB" altLang="en-US" dirty="0">
              <a:ea typeface="ＭＳ Ｐゴシック" charset="-128"/>
            </a:endParaRPr>
          </a:p>
          <a:p>
            <a:pPr eaLnBrk="1" hangingPunct="1"/>
            <a:r>
              <a:rPr lang="en-GB" altLang="en-US" dirty="0">
                <a:ea typeface="ＭＳ Ｐゴシック" charset="-128"/>
              </a:rPr>
              <a:t>Rich</a:t>
            </a:r>
            <a:r>
              <a:rPr lang="en-GB" altLang="en-US" baseline="0" dirty="0">
                <a:ea typeface="ＭＳ Ｐゴシック" charset="-128"/>
              </a:rPr>
              <a:t> people in the USA die more often than rich people in the UK.</a:t>
            </a:r>
          </a:p>
          <a:p>
            <a:pPr eaLnBrk="1" hangingPunct="1"/>
            <a:endParaRPr lang="en-GB" altLang="en-US" baseline="0" dirty="0">
              <a:ea typeface="ＭＳ Ｐゴシック" charset="-128"/>
            </a:endParaRPr>
          </a:p>
          <a:p>
            <a:pPr eaLnBrk="1" hangingPunct="1"/>
            <a:r>
              <a:rPr lang="en-GB" altLang="en-US" baseline="0" dirty="0">
                <a:ea typeface="ＭＳ Ｐゴシック" charset="-128"/>
              </a:rPr>
              <a:t>Rich people in the USA have similar levels of diabetes and high blood pressure to poor people in the UK!!!</a:t>
            </a:r>
          </a:p>
          <a:p>
            <a:pPr eaLnBrk="1" hangingPunct="1"/>
            <a:endParaRPr lang="en-GB" altLang="en-US" baseline="0" dirty="0">
              <a:ea typeface="ＭＳ Ｐゴシック" charset="-128"/>
            </a:endParaRPr>
          </a:p>
          <a:p>
            <a:pPr eaLnBrk="1" hangingPunct="1"/>
            <a:r>
              <a:rPr lang="en-GB" altLang="en-US" baseline="0" dirty="0">
                <a:ea typeface="ＭＳ Ｐゴシック" charset="-128"/>
              </a:rPr>
              <a:t>This is because the USA has higher levels of inequality than the UK. The gap between rich and poor in terms of income, wealth, education, healthcare and other essential goods and services is smaller in the UK than the USA.</a:t>
            </a:r>
            <a:endParaRPr lang="en-GB" altLang="en-US" dirty="0">
              <a:ea typeface="ＭＳ Ｐゴシック" charset="-128"/>
            </a:endParaRPr>
          </a:p>
          <a:p>
            <a:pPr eaLnBrk="1" hangingPunct="1"/>
            <a:endParaRPr lang="en-GB" altLang="en-US" dirty="0">
              <a:ea typeface="ＭＳ Ｐゴシック" charset="-128"/>
            </a:endParaRPr>
          </a:p>
        </p:txBody>
      </p:sp>
      <p:sp>
        <p:nvSpPr>
          <p:cNvPr id="4" name="Slide Number Placeholder 3"/>
          <p:cNvSpPr>
            <a:spLocks noGrp="1"/>
          </p:cNvSpPr>
          <p:nvPr>
            <p:ph type="sldNum" sz="quarter" idx="5"/>
          </p:nvPr>
        </p:nvSpPr>
        <p:spPr/>
        <p:txBody>
          <a:bodyPr/>
          <a:lstStyle/>
          <a:p>
            <a:fld id="{7832CDCF-4576-154C-82D8-EF714A9E1C83}" type="slidenum">
              <a:rPr lang="en-GB" smtClean="0"/>
              <a:t>56</a:t>
            </a:fld>
            <a:endParaRPr lang="en-GB"/>
          </a:p>
        </p:txBody>
      </p:sp>
    </p:spTree>
    <p:extLst>
      <p:ext uri="{BB962C8B-B14F-4D97-AF65-F5344CB8AC3E}">
        <p14:creationId xmlns:p14="http://schemas.microsoft.com/office/powerpoint/2010/main" val="24048193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3BB0BC-541F-465C-A7E3-D1413EC2CEBE}" type="slidenum">
              <a:rPr lang="en-GB" smtClean="0"/>
              <a:t>57</a:t>
            </a:fld>
            <a:endParaRPr lang="en-GB"/>
          </a:p>
        </p:txBody>
      </p:sp>
    </p:spTree>
    <p:extLst>
      <p:ext uri="{BB962C8B-B14F-4D97-AF65-F5344CB8AC3E}">
        <p14:creationId xmlns:p14="http://schemas.microsoft.com/office/powerpoint/2010/main" val="137171238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https://www.bbc.co.uk/bitesize/guides/z7gmn39/revision/4</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58</a:t>
            </a:fld>
            <a:endParaRPr lang="en-US" altLang="en-US"/>
          </a:p>
        </p:txBody>
      </p:sp>
    </p:spTree>
    <p:extLst>
      <p:ext uri="{BB962C8B-B14F-4D97-AF65-F5344CB8AC3E}">
        <p14:creationId xmlns:p14="http://schemas.microsoft.com/office/powerpoint/2010/main" val="255066364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3BB0BC-541F-465C-A7E3-D1413EC2CEBE}" type="slidenum">
              <a:rPr lang="en-GB" smtClean="0"/>
              <a:t>59</a:t>
            </a:fld>
            <a:endParaRPr lang="en-GB"/>
          </a:p>
        </p:txBody>
      </p:sp>
    </p:spTree>
    <p:extLst>
      <p:ext uri="{BB962C8B-B14F-4D97-AF65-F5344CB8AC3E}">
        <p14:creationId xmlns:p14="http://schemas.microsoft.com/office/powerpoint/2010/main" val="86412758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linkClick r:id="rId3"/>
              </a:rPr>
              <a:t>Health Inequalities - Social Determinants of Health Film (Glasgow) – YouTube</a:t>
            </a: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linkClick r:id="rId3"/>
              </a:rPr>
              <a:t>Health Inequalities - Social Determinants of Health Film (Glasgow) - YouTube</a:t>
            </a: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63</a:t>
            </a:fld>
            <a:endParaRPr lang="en-GB"/>
          </a:p>
        </p:txBody>
      </p:sp>
    </p:spTree>
    <p:extLst>
      <p:ext uri="{BB962C8B-B14F-4D97-AF65-F5344CB8AC3E}">
        <p14:creationId xmlns:p14="http://schemas.microsoft.com/office/powerpoint/2010/main" val="242116435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Social Determinants of Health - an introduction - YouTube</a:t>
            </a:r>
            <a:endParaRPr lang="en-GB" dirty="0"/>
          </a:p>
        </p:txBody>
      </p:sp>
      <p:sp>
        <p:nvSpPr>
          <p:cNvPr id="4" name="Slide Number Placeholder 3"/>
          <p:cNvSpPr>
            <a:spLocks noGrp="1"/>
          </p:cNvSpPr>
          <p:nvPr>
            <p:ph type="sldNum" sz="quarter" idx="5"/>
          </p:nvPr>
        </p:nvSpPr>
        <p:spPr/>
        <p:txBody>
          <a:bodyPr/>
          <a:lstStyle/>
          <a:p>
            <a:fld id="{9555D449-B875-4B8D-8E66-224D27E54C9A}" type="slidenum">
              <a:rPr lang="en-GB" smtClean="0"/>
              <a:t>64</a:t>
            </a:fld>
            <a:endParaRPr lang="en-GB"/>
          </a:p>
        </p:txBody>
      </p:sp>
    </p:spTree>
    <p:extLst>
      <p:ext uri="{BB962C8B-B14F-4D97-AF65-F5344CB8AC3E}">
        <p14:creationId xmlns:p14="http://schemas.microsoft.com/office/powerpoint/2010/main" val="173224097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65</a:t>
            </a:fld>
            <a:endParaRPr lang="en-GB"/>
          </a:p>
        </p:txBody>
      </p:sp>
    </p:spTree>
    <p:extLst>
      <p:ext uri="{BB962C8B-B14F-4D97-AF65-F5344CB8AC3E}">
        <p14:creationId xmlns:p14="http://schemas.microsoft.com/office/powerpoint/2010/main" val="332788848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linkClick r:id="rId3"/>
              </a:rPr>
              <a:t>Determinants of Health – A practical approach! - YouTube</a:t>
            </a:r>
            <a:endParaRPr lang="en-GB" sz="1200"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67</a:t>
            </a:fld>
            <a:endParaRPr lang="en-GB"/>
          </a:p>
        </p:txBody>
      </p:sp>
    </p:spTree>
    <p:extLst>
      <p:ext uri="{BB962C8B-B14F-4D97-AF65-F5344CB8AC3E}">
        <p14:creationId xmlns:p14="http://schemas.microsoft.com/office/powerpoint/2010/main" val="337410325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3BB0BC-541F-465C-A7E3-D1413EC2CEBE}" type="slidenum">
              <a:rPr lang="en-GB" smtClean="0"/>
              <a:t>68</a:t>
            </a:fld>
            <a:endParaRPr lang="en-GB"/>
          </a:p>
        </p:txBody>
      </p:sp>
    </p:spTree>
    <p:extLst>
      <p:ext uri="{BB962C8B-B14F-4D97-AF65-F5344CB8AC3E}">
        <p14:creationId xmlns:p14="http://schemas.microsoft.com/office/powerpoint/2010/main" val="385726322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NHS </a:t>
            </a:r>
            <a:r>
              <a:rPr lang="en-GB" dirty="0" err="1">
                <a:hlinkClick r:id="rId3"/>
              </a:rPr>
              <a:t>RightCare</a:t>
            </a:r>
            <a:r>
              <a:rPr lang="en-GB" dirty="0">
                <a:hlinkClick r:id="rId3"/>
              </a:rPr>
              <a:t> Long Term Condition Scenarios: Betty’s story, wound care - YouTube</a:t>
            </a:r>
            <a:endParaRPr lang="en-GB" dirty="0"/>
          </a:p>
        </p:txBody>
      </p:sp>
      <p:sp>
        <p:nvSpPr>
          <p:cNvPr id="4" name="Slide Number Placeholder 3"/>
          <p:cNvSpPr>
            <a:spLocks noGrp="1"/>
          </p:cNvSpPr>
          <p:nvPr>
            <p:ph type="sldNum" sz="quarter" idx="10"/>
          </p:nvPr>
        </p:nvSpPr>
        <p:spPr/>
        <p:txBody>
          <a:bodyPr/>
          <a:lstStyle/>
          <a:p>
            <a:fld id="{F03BB0BC-541F-465C-A7E3-D1413EC2CEBE}" type="slidenum">
              <a:rPr lang="en-GB" smtClean="0"/>
              <a:t>70</a:t>
            </a:fld>
            <a:endParaRPr lang="en-GB"/>
          </a:p>
        </p:txBody>
      </p:sp>
    </p:spTree>
    <p:extLst>
      <p:ext uri="{BB962C8B-B14F-4D97-AF65-F5344CB8AC3E}">
        <p14:creationId xmlns:p14="http://schemas.microsoft.com/office/powerpoint/2010/main" val="301512665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31/01/2026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31/01/2026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31/01/2026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31/01/2026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31/01/2026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31/01/2026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31/01/2026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oecd.org/health/health-systems/health-at-a-glance-19991312.htm"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london.gov.uk/sites/default/files/aether_updated_london_air_pollution_exposure_final.pdf"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hyperlink" Target="https://www.youtube.com/watch?v=8PH4JYfF4Ns"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11.pn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png"/><Relationship Id="rId4" Type="http://schemas.openxmlformats.org/officeDocument/2006/relationships/image" Target="../media/image9.png"/><Relationship Id="rId9" Type="http://schemas.openxmlformats.org/officeDocument/2006/relationships/image" Target="../media/image14.png"/></Relationships>
</file>

<file path=ppt/slides/_rels/slide3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5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7.xml"/><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image" Target="../media/image29.png"/></Relationships>
</file>

<file path=ppt/slides/_rels/slide56.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3.xml.rels><?xml version="1.0" encoding="UTF-8" standalone="yes"?>
<Relationships xmlns="http://schemas.openxmlformats.org/package/2006/relationships"><Relationship Id="rId3" Type="http://schemas.openxmlformats.org/officeDocument/2006/relationships/hyperlink" Target="https://youtu.be/aS3-MZZyVNI"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hyperlink" Target="https://www.youtube.com/watch?v=8PH4JYfF4Ns" TargetMode="External"/><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hyperlink" Target="https://www.youtube.com/watch?v=zSguDQRjZv0" TargetMode="External"/><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hyperlink" Target="https://quizizz.com/admin/quiz/57aff3403d5d6fec7204af30/determinants-of-health" TargetMode="Externa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8" Type="http://schemas.openxmlformats.org/officeDocument/2006/relationships/hyperlink" Target="https://www.who.int/news-room/questions-and-answers/item/determinants-of-health#:~:text=The%20determinants%20of%20health%20include,person%27s%20individual%20characteristics%20and%20behaviours" TargetMode="External"/><Relationship Id="rId3" Type="http://schemas.openxmlformats.org/officeDocument/2006/relationships/hyperlink" Target="https://www.sciencedirect.com/topics/medicine-and-dentistry/determinants-of-health" TargetMode="External"/><Relationship Id="rId7" Type="http://schemas.openxmlformats.org/officeDocument/2006/relationships/hyperlink" Target="https://www.un.org/sustainabledevelopment/sustainable-development-goals/" TargetMode="External"/><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hyperlink" Target="http://www.healthscotland.scot/health-inequalities/what-are-health-inequalities" TargetMode="External"/><Relationship Id="rId5" Type="http://schemas.openxmlformats.org/officeDocument/2006/relationships/hyperlink" Target="http://www.instituteofhealthequity.org/projects/fair-society-healthy-lives-the-marmot-review" TargetMode="External"/><Relationship Id="rId4" Type="http://schemas.openxmlformats.org/officeDocument/2006/relationships/hyperlink" Target="http://www.healthypeople.gov/2020/about/default.aspx" TargetMode="External"/><Relationship Id="rId9" Type="http://schemas.openxmlformats.org/officeDocument/2006/relationships/hyperlink" Target="https://www.who.int/health-topics/social-determinants-of-health#tab=tab_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615225"/>
            <a:ext cx="7992888" cy="1584176"/>
          </a:xfrm>
        </p:spPr>
        <p:txBody>
          <a:bodyPr>
            <a:noAutofit/>
          </a:bodyPr>
          <a:lstStyle/>
          <a:p>
            <a:br>
              <a:rPr lang="en-GB" sz="3600" b="1" i="1" dirty="0">
                <a:solidFill>
                  <a:schemeClr val="bg1"/>
                </a:solidFill>
              </a:rPr>
            </a:br>
            <a:br>
              <a:rPr lang="en-GB" sz="3600" b="1" i="1" dirty="0">
                <a:solidFill>
                  <a:schemeClr val="bg1"/>
                </a:solidFill>
              </a:rPr>
            </a:br>
            <a:r>
              <a:rPr lang="en-GB" sz="3600" b="1" dirty="0">
                <a:solidFill>
                  <a:schemeClr val="bg1"/>
                </a:solidFill>
              </a:rPr>
              <a:t>Social Epidemiology and Public Health Development</a:t>
            </a:r>
            <a:br>
              <a:rPr lang="en-GB" sz="3600" b="1" i="1" dirty="0">
                <a:solidFill>
                  <a:schemeClr val="bg1"/>
                </a:solidFill>
              </a:rPr>
            </a:br>
            <a:br>
              <a:rPr lang="en-GB" sz="3600" b="1" i="1" dirty="0">
                <a:solidFill>
                  <a:schemeClr val="bg1"/>
                </a:solidFill>
              </a:rPr>
            </a:br>
            <a:br>
              <a:rPr lang="en-GB" sz="3600" b="1" i="1" dirty="0">
                <a:solidFill>
                  <a:schemeClr val="bg1"/>
                </a:solidFill>
              </a:rPr>
            </a:br>
            <a:br>
              <a:rPr lang="en-GB" sz="3600" b="1" dirty="0">
                <a:solidFill>
                  <a:schemeClr val="bg1"/>
                </a:solidFill>
              </a:rPr>
            </a:br>
            <a:endParaRPr lang="en-GB" sz="3600" b="1" dirty="0">
              <a:solidFill>
                <a:schemeClr val="bg1"/>
              </a:solidFill>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dirty="0">
              <a:solidFill>
                <a:schemeClr val="bg1"/>
              </a:solidFill>
            </a:endParaRPr>
          </a:p>
        </p:txBody>
      </p:sp>
      <p:sp>
        <p:nvSpPr>
          <p:cNvPr id="5" name="Rectangle 4">
            <a:extLst>
              <a:ext uri="{FF2B5EF4-FFF2-40B4-BE49-F238E27FC236}">
                <a16:creationId xmlns:a16="http://schemas.microsoft.com/office/drawing/2014/main" id="{24B9FDD9-BA73-4C83-8F71-387D11063E2C}"/>
              </a:ext>
            </a:extLst>
          </p:cNvPr>
          <p:cNvSpPr/>
          <p:nvPr/>
        </p:nvSpPr>
        <p:spPr>
          <a:xfrm>
            <a:off x="4036920" y="4473683"/>
            <a:ext cx="1430200" cy="523220"/>
          </a:xfrm>
          <a:prstGeom prst="rect">
            <a:avLst/>
          </a:prstGeom>
        </p:spPr>
        <p:txBody>
          <a:bodyPr wrap="none">
            <a:spAutoFit/>
          </a:bodyPr>
          <a:lstStyle/>
          <a:p>
            <a:r>
              <a:rPr lang="en-GB" sz="2800" b="1" dirty="0">
                <a:solidFill>
                  <a:schemeClr val="bg1"/>
                </a:solidFill>
              </a:rPr>
              <a:t>Week 7</a:t>
            </a:r>
            <a:endParaRPr lang="en-GB" sz="2800" dirty="0"/>
          </a:p>
        </p:txBody>
      </p:sp>
      <p:sp>
        <p:nvSpPr>
          <p:cNvPr id="7" name="TextBox 6">
            <a:extLst>
              <a:ext uri="{FF2B5EF4-FFF2-40B4-BE49-F238E27FC236}">
                <a16:creationId xmlns:a16="http://schemas.microsoft.com/office/drawing/2014/main" id="{9FC553C2-14F2-9472-F752-45BF60B6AFE9}"/>
              </a:ext>
            </a:extLst>
          </p:cNvPr>
          <p:cNvSpPr txBox="1"/>
          <p:nvPr/>
        </p:nvSpPr>
        <p:spPr>
          <a:xfrm>
            <a:off x="1907704" y="3383419"/>
            <a:ext cx="6012160" cy="584775"/>
          </a:xfrm>
          <a:prstGeom prst="rect">
            <a:avLst/>
          </a:prstGeom>
          <a:noFill/>
        </p:spPr>
        <p:txBody>
          <a:bodyPr wrap="square">
            <a:spAutoFit/>
          </a:bodyPr>
          <a:lstStyle/>
          <a:p>
            <a:pPr algn="ctr"/>
            <a:r>
              <a:rPr lang="en-GB" sz="3200" b="1" i="1" dirty="0">
                <a:solidFill>
                  <a:schemeClr val="bg1"/>
                </a:solidFill>
              </a:rPr>
              <a:t>Determinants of Health</a:t>
            </a:r>
            <a:endParaRPr lang="en-GB" sz="3200" i="1"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p:txBody>
          <a:bodyPr>
            <a:normAutofit/>
          </a:bodyPr>
          <a:lstStyle/>
          <a:p>
            <a:pPr marL="0" indent="0">
              <a:buNone/>
            </a:pPr>
            <a:r>
              <a:rPr lang="en-GB" sz="1600" dirty="0">
                <a:latin typeface="Arial" panose="020B0604020202020204" pitchFamily="34" charset="0"/>
                <a:cs typeface="Arial" panose="020B0604020202020204" pitchFamily="34" charset="0"/>
              </a:rPr>
              <a:t>On successful completion of this module, you should be able to: </a:t>
            </a:r>
          </a:p>
          <a:p>
            <a:pPr marL="0" indent="0">
              <a:buNone/>
            </a:pPr>
            <a:endParaRPr lang="en-GB" sz="1600" dirty="0">
              <a:latin typeface="Arial" panose="020B0604020202020204" pitchFamily="34" charset="0"/>
              <a:cs typeface="Arial" panose="020B0604020202020204" pitchFamily="34" charset="0"/>
            </a:endParaRPr>
          </a:p>
          <a:p>
            <a:pPr lvl="0">
              <a:buFont typeface="Wingdings" panose="05000000000000000000" pitchFamily="2" charset="2"/>
              <a:buChar char="§"/>
            </a:pPr>
            <a:r>
              <a:rPr lang="en-GB" sz="1600" dirty="0">
                <a:latin typeface="Arial" panose="020B0604020202020204" pitchFamily="34" charset="0"/>
                <a:cs typeface="Arial" panose="020B0604020202020204" pitchFamily="34" charset="0"/>
              </a:rPr>
              <a:t>Demonstrate a thorough understanding and knowledge of the various approaches to social epidemiology interventions and ways for monitoring epidemiological information of a population during the life course.</a:t>
            </a:r>
          </a:p>
          <a:p>
            <a:pPr lvl="0">
              <a:buFont typeface="Wingdings" panose="05000000000000000000" pitchFamily="2" charset="2"/>
              <a:buChar char="§"/>
            </a:pPr>
            <a:r>
              <a:rPr lang="en-GB" sz="1600" dirty="0">
                <a:latin typeface="Arial" panose="020B0604020202020204" pitchFamily="34" charset="0"/>
                <a:cs typeface="Arial" panose="020B0604020202020204" pitchFamily="34" charset="0"/>
              </a:rPr>
              <a:t>Apply knowledge on the link between social environment and health for the development of needs assessments, considering the social determinants of health and impact of social factors on individual and public health. </a:t>
            </a:r>
          </a:p>
          <a:p>
            <a:pPr lvl="0">
              <a:buFont typeface="Wingdings" panose="05000000000000000000" pitchFamily="2" charset="2"/>
              <a:buChar char="§"/>
            </a:pPr>
            <a:r>
              <a:rPr lang="en-GB" sz="1600" dirty="0">
                <a:latin typeface="Arial" panose="020B0604020202020204" pitchFamily="34" charset="0"/>
                <a:cs typeface="Arial" panose="020B0604020202020204" pitchFamily="34" charset="0"/>
              </a:rPr>
              <a:t>Communicate analysis and evaluation of outcomes of epidemiological studies and how these outcomes relate to social and cultural contexts, public health interventions and policies.</a:t>
            </a:r>
          </a:p>
          <a:p>
            <a:pPr lvl="0">
              <a:buFont typeface="Wingdings" panose="05000000000000000000" pitchFamily="2" charset="2"/>
              <a:buChar char="§"/>
            </a:pPr>
            <a:r>
              <a:rPr lang="en-GB" sz="1600" dirty="0">
                <a:latin typeface="Arial" panose="020B0604020202020204" pitchFamily="34" charset="0"/>
                <a:cs typeface="Arial" panose="020B0604020202020204" pitchFamily="34" charset="0"/>
              </a:rPr>
              <a:t>Demonstrate knowledge and understanding of the various forms of health inequalities in the UK and globally, and critically compare and evaluate public health policies and interventions. </a:t>
            </a:r>
          </a:p>
        </p:txBody>
      </p:sp>
    </p:spTree>
    <p:extLst>
      <p:ext uri="{BB962C8B-B14F-4D97-AF65-F5344CB8AC3E}">
        <p14:creationId xmlns:p14="http://schemas.microsoft.com/office/powerpoint/2010/main" val="30078910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Module Summary</a:t>
            </a:r>
            <a:endParaRPr lang="en-GB" b="1" dirty="0"/>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fontScale="92500" lnSpcReduction="10000"/>
          </a:bodyPr>
          <a:lstStyle/>
          <a:p>
            <a:pPr>
              <a:buFont typeface="Wingdings" panose="05000000000000000000" pitchFamily="2" charset="2"/>
              <a:buChar char="§"/>
            </a:pPr>
            <a:r>
              <a:rPr lang="en-GB" sz="2800" dirty="0">
                <a:latin typeface="Arial" panose="020B0604020202020204" pitchFamily="34" charset="0"/>
                <a:cs typeface="Arial" panose="020B0604020202020204" pitchFamily="34" charset="0"/>
              </a:rPr>
              <a:t>The module aims overall to introduce students to the various approaches to interventions and ways for monitoring public health information related to health inequalities, social determinants of health, socio-economic and demographic characteristics of a population.</a:t>
            </a: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To familiarise students with the core concepts of social epidemiology and public health development and to acquire the skills necessary to describe and interpret epidemiological information.</a:t>
            </a:r>
          </a:p>
          <a:p>
            <a:pPr marL="0" indent="0">
              <a:buNone/>
            </a:pPr>
            <a:endParaRPr lang="en-GB" sz="2800" dirty="0"/>
          </a:p>
        </p:txBody>
      </p:sp>
    </p:spTree>
    <p:extLst>
      <p:ext uri="{BB962C8B-B14F-4D97-AF65-F5344CB8AC3E}">
        <p14:creationId xmlns:p14="http://schemas.microsoft.com/office/powerpoint/2010/main" val="14123465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171FD-6EF8-4F2C-9F4E-5E8D3BF01FE0}"/>
              </a:ext>
            </a:extLst>
          </p:cNvPr>
          <p:cNvSpPr>
            <a:spLocks noGrp="1"/>
          </p:cNvSpPr>
          <p:nvPr>
            <p:ph type="title"/>
          </p:nvPr>
        </p:nvSpPr>
        <p:spPr/>
        <p:txBody>
          <a:bodyPr/>
          <a:lstStyle/>
          <a:p>
            <a:r>
              <a:rPr lang="en-GB" b="1" dirty="0"/>
              <a:t>Aims of the Session</a:t>
            </a:r>
            <a:endParaRPr lang="en-GB" dirty="0"/>
          </a:p>
        </p:txBody>
      </p:sp>
      <p:sp>
        <p:nvSpPr>
          <p:cNvPr id="3" name="Content Placeholder 2">
            <a:extLst>
              <a:ext uri="{FF2B5EF4-FFF2-40B4-BE49-F238E27FC236}">
                <a16:creationId xmlns:a16="http://schemas.microsoft.com/office/drawing/2014/main" id="{DF99822D-0470-4551-AB24-B693EF2E6662}"/>
              </a:ext>
            </a:extLst>
          </p:cNvPr>
          <p:cNvSpPr>
            <a:spLocks noGrp="1"/>
          </p:cNvSpPr>
          <p:nvPr>
            <p:ph idx="1"/>
          </p:nvPr>
        </p:nvSpPr>
        <p:spPr/>
        <p:txBody>
          <a:bodyPr/>
          <a:lstStyle/>
          <a:p>
            <a:pPr marL="0" lvl="0" indent="0">
              <a:buSzPct val="100000"/>
              <a:buNone/>
            </a:pPr>
            <a:r>
              <a:rPr lang="en-GB" sz="2600" dirty="0"/>
              <a:t>To understand : </a:t>
            </a:r>
          </a:p>
          <a:p>
            <a:pPr marL="0" lvl="0" indent="0">
              <a:buSzPct val="100000"/>
              <a:buNone/>
            </a:pPr>
            <a:r>
              <a:rPr lang="en-GB" sz="2800" dirty="0"/>
              <a:t>The term determinants of Health</a:t>
            </a:r>
          </a:p>
          <a:p>
            <a:pPr marL="0" lvl="0" indent="0">
              <a:buSzPct val="100000"/>
              <a:buNone/>
            </a:pPr>
            <a:r>
              <a:rPr lang="en-GB" sz="2800" dirty="0"/>
              <a:t>All the factors that affect health</a:t>
            </a:r>
          </a:p>
          <a:p>
            <a:pPr marL="0" lvl="0" indent="0">
              <a:buSzPct val="100000"/>
              <a:buNone/>
            </a:pPr>
            <a:r>
              <a:rPr lang="en-GB" sz="2800" dirty="0"/>
              <a:t>The term Social determinants of health</a:t>
            </a:r>
          </a:p>
        </p:txBody>
      </p:sp>
    </p:spTree>
    <p:extLst>
      <p:ext uri="{BB962C8B-B14F-4D97-AF65-F5344CB8AC3E}">
        <p14:creationId xmlns:p14="http://schemas.microsoft.com/office/powerpoint/2010/main" val="996749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 name="Rectangle"/>
          <p:cNvSpPr/>
          <p:nvPr/>
        </p:nvSpPr>
        <p:spPr>
          <a:xfrm>
            <a:off x="-1" y="-11751"/>
            <a:ext cx="9144001" cy="1366910"/>
          </a:xfrm>
          <a:prstGeom prst="rect">
            <a:avLst/>
          </a:prstGeom>
          <a:noFill/>
          <a:ln w="12700">
            <a:miter lim="400000"/>
          </a:ln>
          <a:effectLst>
            <a:outerShdw blurRad="203200" dist="25400" dir="16200000" rotWithShape="0">
              <a:srgbClr val="000000">
                <a:alpha val="29000"/>
              </a:srgbClr>
            </a:outerShdw>
          </a:effectLst>
        </p:spPr>
        <p:txBody>
          <a:bodyPr lIns="34289" tIns="34289" rIns="34289" bIns="34289" anchor="ctr"/>
          <a:lstStyle/>
          <a:p>
            <a:pPr>
              <a:defRPr>
                <a:latin typeface="+mj-lt"/>
                <a:ea typeface="+mj-ea"/>
                <a:cs typeface="+mj-cs"/>
                <a:sym typeface="Calibri"/>
              </a:defRPr>
            </a:pPr>
            <a:endParaRPr sz="1266"/>
          </a:p>
        </p:txBody>
      </p:sp>
      <p:sp>
        <p:nvSpPr>
          <p:cNvPr id="144" name="Title 1"/>
          <p:cNvSpPr txBox="1"/>
          <p:nvPr/>
        </p:nvSpPr>
        <p:spPr>
          <a:xfrm>
            <a:off x="2053827" y="175617"/>
            <a:ext cx="6581668" cy="99417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89" tIns="34289" rIns="34289" bIns="34289" anchor="ctr">
            <a:normAutofit/>
          </a:bodyPr>
          <a:lstStyle>
            <a:lvl1pPr>
              <a:lnSpc>
                <a:spcPct val="90000"/>
              </a:lnSpc>
              <a:defRPr sz="4400" b="1" cap="all" spc="-200">
                <a:solidFill>
                  <a:srgbClr val="FFFFFF"/>
                </a:solidFill>
                <a:latin typeface="Century Gothic"/>
                <a:ea typeface="Century Gothic"/>
                <a:cs typeface="Century Gothic"/>
                <a:sym typeface="Century Gothic"/>
              </a:defRPr>
            </a:lvl1pPr>
          </a:lstStyle>
          <a:p>
            <a:r>
              <a:rPr sz="3094" dirty="0">
                <a:solidFill>
                  <a:schemeClr val="tx1"/>
                </a:solidFill>
              </a:rPr>
              <a:t>Definition of Health</a:t>
            </a:r>
          </a:p>
        </p:txBody>
      </p:sp>
      <p:sp>
        <p:nvSpPr>
          <p:cNvPr id="151" name="Rectangle 4"/>
          <p:cNvSpPr txBox="1"/>
          <p:nvPr/>
        </p:nvSpPr>
        <p:spPr>
          <a:xfrm>
            <a:off x="3101545" y="1676781"/>
            <a:ext cx="5546440" cy="115133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89" tIns="34289" rIns="34289" bIns="34289">
            <a:spAutoFit/>
          </a:bodyPr>
          <a:lstStyle/>
          <a:p>
            <a:pPr>
              <a:defRPr sz="2500" spc="-21">
                <a:latin typeface="Century Gothic"/>
                <a:ea typeface="Century Gothic"/>
                <a:cs typeface="Century Gothic"/>
                <a:sym typeface="Century Gothic"/>
              </a:defRPr>
            </a:pPr>
            <a:r>
              <a:rPr sz="1758" dirty="0"/>
              <a:t>Health is a state of complete physical, mental </a:t>
            </a:r>
            <a:br>
              <a:rPr sz="1758" dirty="0"/>
            </a:br>
            <a:r>
              <a:rPr sz="1758" dirty="0"/>
              <a:t>and social well-being, and not merely the </a:t>
            </a:r>
            <a:br>
              <a:rPr sz="1758" dirty="0"/>
            </a:br>
            <a:r>
              <a:rPr sz="1758" dirty="0"/>
              <a:t>absence of disease or infirmity (World Health Organization,</a:t>
            </a:r>
            <a:r>
              <a:rPr lang="en-US" sz="1758" dirty="0"/>
              <a:t> </a:t>
            </a:r>
            <a:r>
              <a:rPr sz="1758" dirty="0"/>
              <a:t>1948).</a:t>
            </a:r>
          </a:p>
        </p:txBody>
      </p:sp>
      <p:sp>
        <p:nvSpPr>
          <p:cNvPr id="152" name="Line"/>
          <p:cNvSpPr/>
          <p:nvPr/>
        </p:nvSpPr>
        <p:spPr>
          <a:xfrm>
            <a:off x="3081348" y="3036068"/>
            <a:ext cx="5546440" cy="1"/>
          </a:xfrm>
          <a:prstGeom prst="line">
            <a:avLst/>
          </a:prstGeom>
          <a:ln w="12700">
            <a:solidFill>
              <a:srgbClr val="242E7C"/>
            </a:solidFill>
            <a:miter lim="400000"/>
          </a:ln>
        </p:spPr>
        <p:txBody>
          <a:bodyPr lIns="32145" tIns="32145" rIns="32145" bIns="32145"/>
          <a:lstStyle/>
          <a:p>
            <a:endParaRPr sz="1266"/>
          </a:p>
        </p:txBody>
      </p:sp>
      <p:sp>
        <p:nvSpPr>
          <p:cNvPr id="153" name="Line"/>
          <p:cNvSpPr/>
          <p:nvPr/>
        </p:nvSpPr>
        <p:spPr>
          <a:xfrm>
            <a:off x="3081348" y="4015816"/>
            <a:ext cx="5546440" cy="1"/>
          </a:xfrm>
          <a:prstGeom prst="line">
            <a:avLst/>
          </a:prstGeom>
          <a:ln w="12700">
            <a:solidFill>
              <a:srgbClr val="242E7C"/>
            </a:solidFill>
            <a:miter lim="400000"/>
          </a:ln>
        </p:spPr>
        <p:txBody>
          <a:bodyPr lIns="32145" tIns="32145" rIns="32145" bIns="32145"/>
          <a:lstStyle/>
          <a:p>
            <a:endParaRPr sz="1266"/>
          </a:p>
        </p:txBody>
      </p:sp>
      <p:sp>
        <p:nvSpPr>
          <p:cNvPr id="154" name="Rectangle 4"/>
          <p:cNvSpPr txBox="1"/>
          <p:nvPr/>
        </p:nvSpPr>
        <p:spPr>
          <a:xfrm>
            <a:off x="3101545" y="3189281"/>
            <a:ext cx="4824888" cy="61029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89" tIns="34289" rIns="34289" bIns="34289">
            <a:spAutoFit/>
          </a:bodyPr>
          <a:lstStyle>
            <a:lvl1pPr>
              <a:defRPr sz="2500" spc="-21">
                <a:latin typeface="Century Gothic"/>
                <a:ea typeface="Century Gothic"/>
                <a:cs typeface="Century Gothic"/>
                <a:sym typeface="Century Gothic"/>
              </a:defRPr>
            </a:lvl1pPr>
          </a:lstStyle>
          <a:p>
            <a:r>
              <a:rPr sz="1758"/>
              <a:t>Health is an individual right and a social justice issue. It is also a public good.</a:t>
            </a:r>
          </a:p>
        </p:txBody>
      </p:sp>
      <p:sp>
        <p:nvSpPr>
          <p:cNvPr id="155" name="Rectangle 4"/>
          <p:cNvSpPr txBox="1"/>
          <p:nvPr/>
        </p:nvSpPr>
        <p:spPr>
          <a:xfrm>
            <a:off x="3101545" y="4179919"/>
            <a:ext cx="4926672" cy="128592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89" tIns="34289" rIns="34289" bIns="34289">
            <a:spAutoFit/>
          </a:bodyPr>
          <a:lstStyle>
            <a:lvl1pPr defTabSz="457200">
              <a:lnSpc>
                <a:spcPct val="115000"/>
              </a:lnSpc>
              <a:defRPr sz="2500">
                <a:uFill>
                  <a:solidFill>
                    <a:srgbClr val="000000"/>
                  </a:solidFill>
                </a:uFill>
                <a:latin typeface="Century Gothic"/>
                <a:ea typeface="Century Gothic"/>
                <a:cs typeface="Century Gothic"/>
                <a:sym typeface="Century Gothic"/>
              </a:defRPr>
            </a:lvl1pPr>
          </a:lstStyle>
          <a:p>
            <a:r>
              <a:rPr sz="1758"/>
              <a:t>Governments have a responsibility for the health of their peoples which can be fulfilled only by the provision of adequate health and social measures.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1"/>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54"/>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5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1" grpId="0" animBg="1"/>
      <p:bldP spid="154" grpId="0" animBg="1"/>
      <p:bldP spid="15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 name="Rectangle"/>
          <p:cNvSpPr/>
          <p:nvPr/>
        </p:nvSpPr>
        <p:spPr>
          <a:xfrm>
            <a:off x="-1" y="-11751"/>
            <a:ext cx="9144001" cy="1366910"/>
          </a:xfrm>
          <a:prstGeom prst="rect">
            <a:avLst/>
          </a:prstGeom>
          <a:noFill/>
          <a:ln w="12700">
            <a:miter lim="400000"/>
          </a:ln>
          <a:effectLst>
            <a:outerShdw blurRad="203200" dist="25400" dir="16200000" rotWithShape="0">
              <a:srgbClr val="000000">
                <a:alpha val="29000"/>
              </a:srgbClr>
            </a:outerShdw>
          </a:effectLst>
        </p:spPr>
        <p:txBody>
          <a:bodyPr lIns="34289" tIns="34289" rIns="34289" bIns="34289" anchor="ctr"/>
          <a:lstStyle/>
          <a:p>
            <a:pPr>
              <a:defRPr>
                <a:latin typeface="+mj-lt"/>
                <a:ea typeface="+mj-ea"/>
                <a:cs typeface="+mj-cs"/>
                <a:sym typeface="Calibri"/>
              </a:defRPr>
            </a:pPr>
            <a:endParaRPr sz="1266"/>
          </a:p>
        </p:txBody>
      </p:sp>
      <p:sp>
        <p:nvSpPr>
          <p:cNvPr id="162" name="Title 1"/>
          <p:cNvSpPr txBox="1"/>
          <p:nvPr/>
        </p:nvSpPr>
        <p:spPr>
          <a:xfrm>
            <a:off x="2053827" y="175617"/>
            <a:ext cx="6581668" cy="994174"/>
          </a:xfrm>
          <a:prstGeom prst="rect">
            <a:avLst/>
          </a:prstGeom>
          <a:noFill/>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89" tIns="34289" rIns="34289" bIns="34289" anchor="ctr">
            <a:normAutofit/>
          </a:bodyPr>
          <a:lstStyle>
            <a:lvl1pPr>
              <a:lnSpc>
                <a:spcPct val="90000"/>
              </a:lnSpc>
              <a:defRPr sz="4400" b="1" cap="all" spc="-200">
                <a:solidFill>
                  <a:srgbClr val="FFFFFF"/>
                </a:solidFill>
                <a:latin typeface="Century Gothic"/>
                <a:ea typeface="Century Gothic"/>
                <a:cs typeface="Century Gothic"/>
                <a:sym typeface="Century Gothic"/>
              </a:defRPr>
            </a:lvl1pPr>
          </a:lstStyle>
          <a:p>
            <a:r>
              <a:rPr sz="3094" dirty="0">
                <a:solidFill>
                  <a:schemeClr val="tx1"/>
                </a:solidFill>
              </a:rPr>
              <a:t>Factors Determining Health</a:t>
            </a:r>
          </a:p>
        </p:txBody>
      </p:sp>
      <p:sp>
        <p:nvSpPr>
          <p:cNvPr id="169" name="Clinical care is less important than many people think  whereas socioeconomic factors and the physical environment  are quite influential on health and well-being."/>
          <p:cNvSpPr txBox="1">
            <a:spLocks noGrp="1"/>
          </p:cNvSpPr>
          <p:nvPr>
            <p:ph idx="1"/>
          </p:nvPr>
        </p:nvSpPr>
        <p:spPr>
          <a:xfrm>
            <a:off x="827584" y="1542527"/>
            <a:ext cx="8229600" cy="3917032"/>
          </a:xfrm>
          <a:prstGeom prst="rect">
            <a:avLst/>
          </a:prstGeom>
        </p:spPr>
        <p:txBody>
          <a:bodyPr>
            <a:normAutofit/>
          </a:bodyPr>
          <a:lstStyle/>
          <a:p>
            <a:pPr algn="l" defTabSz="321457">
              <a:lnSpc>
                <a:spcPct val="115000"/>
              </a:lnSpc>
              <a:spcBef>
                <a:spcPts val="0"/>
              </a:spcBef>
              <a:defRPr sz="2500">
                <a:uFill>
                  <a:solidFill>
                    <a:srgbClr val="000000"/>
                  </a:solidFill>
                </a:uFill>
                <a:latin typeface="Century Gothic"/>
                <a:ea typeface="Century Gothic"/>
                <a:cs typeface="Century Gothic"/>
                <a:sym typeface="Century Gothic"/>
              </a:defRPr>
            </a:pPr>
            <a:r>
              <a:rPr dirty="0"/>
              <a:t>Clinical care is less important than many people think whereas socioeconomic factors and the physical environment are quite influential on health and well-being.</a:t>
            </a:r>
          </a:p>
        </p:txBody>
      </p:sp>
      <p:grpSp>
        <p:nvGrpSpPr>
          <p:cNvPr id="174" name="Group"/>
          <p:cNvGrpSpPr/>
          <p:nvPr/>
        </p:nvGrpSpPr>
        <p:grpSpPr>
          <a:xfrm>
            <a:off x="884713" y="3287518"/>
            <a:ext cx="7552582" cy="1233696"/>
            <a:chOff x="0" y="0"/>
            <a:chExt cx="10741449" cy="1754588"/>
          </a:xfrm>
        </p:grpSpPr>
        <p:sp>
          <p:nvSpPr>
            <p:cNvPr id="172" name="Line"/>
            <p:cNvSpPr/>
            <p:nvPr/>
          </p:nvSpPr>
          <p:spPr>
            <a:xfrm>
              <a:off x="-1" y="-1"/>
              <a:ext cx="10741450" cy="1"/>
            </a:xfrm>
            <a:prstGeom prst="line">
              <a:avLst/>
            </a:prstGeom>
            <a:noFill/>
            <a:ln w="12700" cap="flat">
              <a:solidFill>
                <a:srgbClr val="242E7C"/>
              </a:solidFill>
              <a:prstDash val="solid"/>
              <a:miter lim="400000"/>
            </a:ln>
            <a:effectLst/>
          </p:spPr>
          <p:txBody>
            <a:bodyPr wrap="square" lIns="32145" tIns="32145" rIns="32145" bIns="32145" numCol="1" anchor="t">
              <a:noAutofit/>
            </a:bodyPr>
            <a:lstStyle/>
            <a:p>
              <a:endParaRPr sz="1266"/>
            </a:p>
          </p:txBody>
        </p:sp>
        <p:sp>
          <p:nvSpPr>
            <p:cNvPr id="173" name="Line"/>
            <p:cNvSpPr/>
            <p:nvPr/>
          </p:nvSpPr>
          <p:spPr>
            <a:xfrm>
              <a:off x="-1" y="1754588"/>
              <a:ext cx="10741450" cy="1"/>
            </a:xfrm>
            <a:prstGeom prst="line">
              <a:avLst/>
            </a:prstGeom>
            <a:noFill/>
            <a:ln w="12700" cap="flat">
              <a:solidFill>
                <a:srgbClr val="242E7C"/>
              </a:solidFill>
              <a:prstDash val="solid"/>
              <a:miter lim="400000"/>
            </a:ln>
            <a:effectLst/>
          </p:spPr>
          <p:txBody>
            <a:bodyPr wrap="square" lIns="32145" tIns="32145" rIns="32145" bIns="32145" numCol="1" anchor="t">
              <a:noAutofit/>
            </a:bodyPr>
            <a:lstStyle/>
            <a:p>
              <a:endParaRPr sz="1266"/>
            </a:p>
          </p:txBody>
        </p:sp>
      </p:grpSp>
      <p:sp>
        <p:nvSpPr>
          <p:cNvPr id="175" name="Rectangle 1"/>
          <p:cNvSpPr txBox="1"/>
          <p:nvPr/>
        </p:nvSpPr>
        <p:spPr>
          <a:xfrm>
            <a:off x="1313167" y="3582186"/>
            <a:ext cx="7348373" cy="6831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2145" tIns="32145" rIns="32145" bIns="32145">
            <a:spAutoFit/>
          </a:bodyPr>
          <a:lstStyle/>
          <a:p>
            <a:pPr defTabSz="674070">
              <a:lnSpc>
                <a:spcPct val="120000"/>
              </a:lnSpc>
              <a:spcBef>
                <a:spcPts val="633"/>
              </a:spcBef>
              <a:defRPr sz="2500" spc="-75">
                <a:latin typeface="Century Gothic"/>
                <a:ea typeface="Century Gothic"/>
                <a:cs typeface="Century Gothic"/>
                <a:sym typeface="Century Gothic"/>
              </a:defRPr>
            </a:pPr>
            <a:r>
              <a:rPr sz="1758" dirty="0"/>
              <a:t>Genetic characteristics are also less significant </a:t>
            </a:r>
            <a:br>
              <a:rPr sz="1758" dirty="0"/>
            </a:br>
            <a:r>
              <a:rPr sz="1758" dirty="0"/>
              <a:t>than many people think.</a:t>
            </a:r>
          </a:p>
        </p:txBody>
      </p:sp>
      <p:sp>
        <p:nvSpPr>
          <p:cNvPr id="176" name="Rectangle 2"/>
          <p:cNvSpPr txBox="1"/>
          <p:nvPr/>
        </p:nvSpPr>
        <p:spPr>
          <a:xfrm>
            <a:off x="1418844" y="4692456"/>
            <a:ext cx="7348373" cy="100774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2145" tIns="32145" rIns="32145" bIns="32145">
            <a:spAutoFit/>
          </a:bodyPr>
          <a:lstStyle>
            <a:lvl1pPr defTabSz="958712">
              <a:lnSpc>
                <a:spcPct val="120000"/>
              </a:lnSpc>
              <a:spcBef>
                <a:spcPts val="900"/>
              </a:spcBef>
              <a:defRPr sz="2500" spc="-75">
                <a:latin typeface="Century Gothic"/>
                <a:ea typeface="Century Gothic"/>
                <a:cs typeface="Century Gothic"/>
                <a:sym typeface="Century Gothic"/>
              </a:defRPr>
            </a:lvl1pPr>
          </a:lstStyle>
          <a:p>
            <a:r>
              <a:rPr sz="1758"/>
              <a:t>Whether people are healthy or not, is determined by their circumstances and environment – the social, economic and environmental conditions which affect the health of the population.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 name="Rectangle"/>
          <p:cNvSpPr/>
          <p:nvPr/>
        </p:nvSpPr>
        <p:spPr>
          <a:xfrm>
            <a:off x="-1" y="51327"/>
            <a:ext cx="9144001" cy="1366910"/>
          </a:xfrm>
          <a:prstGeom prst="rect">
            <a:avLst/>
          </a:prstGeom>
          <a:noFill/>
          <a:ln w="12700">
            <a:miter lim="400000"/>
          </a:ln>
          <a:effectLst>
            <a:outerShdw blurRad="203200" dist="25400" dir="16200000" rotWithShape="0">
              <a:srgbClr val="000000">
                <a:alpha val="29000"/>
              </a:srgbClr>
            </a:outerShdw>
          </a:effectLst>
        </p:spPr>
        <p:txBody>
          <a:bodyPr lIns="34289" tIns="34289" rIns="34289" bIns="34289" anchor="ctr"/>
          <a:lstStyle/>
          <a:p>
            <a:pPr>
              <a:defRPr>
                <a:latin typeface="+mj-lt"/>
                <a:ea typeface="+mj-ea"/>
                <a:cs typeface="+mj-cs"/>
                <a:sym typeface="Calibri"/>
              </a:defRPr>
            </a:pPr>
            <a:endParaRPr sz="1266"/>
          </a:p>
        </p:txBody>
      </p:sp>
      <p:sp>
        <p:nvSpPr>
          <p:cNvPr id="182" name="Title 1"/>
          <p:cNvSpPr txBox="1"/>
          <p:nvPr/>
        </p:nvSpPr>
        <p:spPr>
          <a:xfrm>
            <a:off x="2053827" y="175617"/>
            <a:ext cx="6581668" cy="99417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89" tIns="34289" rIns="34289" bIns="34289" anchor="ctr">
            <a:normAutofit/>
          </a:bodyPr>
          <a:lstStyle>
            <a:lvl1pPr>
              <a:lnSpc>
                <a:spcPct val="90000"/>
              </a:lnSpc>
              <a:defRPr sz="4400" b="1" cap="all" spc="-200">
                <a:solidFill>
                  <a:srgbClr val="FFFFFF"/>
                </a:solidFill>
                <a:latin typeface="Century Gothic"/>
                <a:ea typeface="Century Gothic"/>
                <a:cs typeface="Century Gothic"/>
                <a:sym typeface="Century Gothic"/>
              </a:defRPr>
            </a:lvl1pPr>
          </a:lstStyle>
          <a:p>
            <a:r>
              <a:rPr sz="3094" dirty="0">
                <a:solidFill>
                  <a:schemeClr val="tx1"/>
                </a:solidFill>
              </a:rPr>
              <a:t>Why frame health in terms of societal conditions?</a:t>
            </a:r>
          </a:p>
        </p:txBody>
      </p:sp>
      <p:sp>
        <p:nvSpPr>
          <p:cNvPr id="189" name="Credit: slide created by Dr Catherine Hannaway, Durham University for the PAHO Health in All Policies training, May 2015."/>
          <p:cNvSpPr txBox="1"/>
          <p:nvPr/>
        </p:nvSpPr>
        <p:spPr>
          <a:xfrm>
            <a:off x="390562" y="5220924"/>
            <a:ext cx="8445515" cy="44967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89" tIns="34289" rIns="34289" bIns="34289">
            <a:spAutoFit/>
          </a:bodyPr>
          <a:lstStyle/>
          <a:p>
            <a:pPr algn="ctr" defTabSz="321457">
              <a:lnSpc>
                <a:spcPct val="115000"/>
              </a:lnSpc>
              <a:defRPr sz="1600">
                <a:uFill>
                  <a:solidFill>
                    <a:srgbClr val="000000"/>
                  </a:solidFill>
                </a:uFill>
                <a:latin typeface="Century Gothic"/>
                <a:ea typeface="Century Gothic"/>
                <a:cs typeface="Century Gothic"/>
                <a:sym typeface="Century Gothic"/>
              </a:defRPr>
            </a:pPr>
            <a:r>
              <a:rPr sz="1125" dirty="0"/>
              <a:t>Source: Donkin, A., P. Goldblatt, J. Allen, V. Nathanson and M. Marmot (2017). </a:t>
            </a:r>
            <a:br>
              <a:rPr sz="1125" dirty="0"/>
            </a:br>
            <a:r>
              <a:rPr sz="1125" dirty="0"/>
              <a:t>"Global action on the social determinants of health." BMJ Global Health.</a:t>
            </a:r>
          </a:p>
        </p:txBody>
      </p:sp>
      <p:sp>
        <p:nvSpPr>
          <p:cNvPr id="190" name="INTERSECTIONALITY: SOCIAL AND ECONOMIC INEQUITIES,  GENDER, SEXUALITY, ETHNICITY, DISABILITY, MIGRATION"/>
          <p:cNvSpPr txBox="1"/>
          <p:nvPr/>
        </p:nvSpPr>
        <p:spPr>
          <a:xfrm>
            <a:off x="1002841" y="4924427"/>
            <a:ext cx="7465429" cy="28558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89" tIns="34289" rIns="34289" bIns="34289">
            <a:spAutoFit/>
          </a:bodyPr>
          <a:lstStyle/>
          <a:p>
            <a:pPr algn="ctr">
              <a:defRPr sz="2000" b="1">
                <a:latin typeface="Century Gothic"/>
                <a:ea typeface="Century Gothic"/>
                <a:cs typeface="Century Gothic"/>
                <a:sym typeface="Century Gothic"/>
              </a:defRPr>
            </a:pPr>
            <a:r>
              <a:rPr sz="1406" dirty="0">
                <a:solidFill>
                  <a:srgbClr val="006CA6"/>
                </a:solidFill>
              </a:rPr>
              <a:t>Figure:</a:t>
            </a:r>
            <a:r>
              <a:rPr sz="1406" dirty="0"/>
              <a:t> Estimates of the contribution of the main drivers of health status.</a:t>
            </a:r>
          </a:p>
        </p:txBody>
      </p:sp>
      <p:sp>
        <p:nvSpPr>
          <p:cNvPr id="195" name="Impact: 30 - 50% or more"/>
          <p:cNvSpPr txBox="1"/>
          <p:nvPr/>
        </p:nvSpPr>
        <p:spPr>
          <a:xfrm>
            <a:off x="2803370" y="1418237"/>
            <a:ext cx="3619900" cy="40921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34289" tIns="34289" rIns="34289" bIns="34289">
            <a:spAutoFit/>
          </a:bodyPr>
          <a:lstStyle>
            <a:lvl1pPr algn="ctr" defTabSz="457200">
              <a:lnSpc>
                <a:spcPct val="115000"/>
              </a:lnSpc>
              <a:spcBef>
                <a:spcPts val="1000"/>
              </a:spcBef>
              <a:defRPr sz="3000" b="1" cap="all">
                <a:uFill>
                  <a:solidFill>
                    <a:srgbClr val="000000"/>
                  </a:solidFill>
                </a:uFill>
                <a:latin typeface="Century Gothic"/>
                <a:ea typeface="Century Gothic"/>
                <a:cs typeface="Century Gothic"/>
                <a:sym typeface="Century Gothic"/>
              </a:defRPr>
            </a:lvl1pPr>
          </a:lstStyle>
          <a:p>
            <a:pPr>
              <a:defRPr b="0"/>
            </a:pPr>
            <a:r>
              <a:rPr sz="2109"/>
              <a:t>Impact: 30 - 50% or more</a:t>
            </a:r>
          </a:p>
        </p:txBody>
      </p:sp>
      <p:grpSp>
        <p:nvGrpSpPr>
          <p:cNvPr id="3" name="Group 2">
            <a:extLst>
              <a:ext uri="{FF2B5EF4-FFF2-40B4-BE49-F238E27FC236}">
                <a16:creationId xmlns:a16="http://schemas.microsoft.com/office/drawing/2014/main" id="{E7070BFA-F196-9D46-8305-C2D460574BF8}"/>
              </a:ext>
            </a:extLst>
          </p:cNvPr>
          <p:cNvGrpSpPr/>
          <p:nvPr/>
        </p:nvGrpSpPr>
        <p:grpSpPr>
          <a:xfrm>
            <a:off x="377869" y="2491422"/>
            <a:ext cx="8370400" cy="2389055"/>
            <a:chOff x="200270" y="4273130"/>
            <a:chExt cx="11904570" cy="3397767"/>
          </a:xfrm>
        </p:grpSpPr>
        <p:pic>
          <p:nvPicPr>
            <p:cNvPr id="197" name="HIAP_PPT_Pie-graph.png" descr="HIAP_PPT_Pie-graph.png"/>
            <p:cNvPicPr>
              <a:picLocks noChangeAspect="1"/>
            </p:cNvPicPr>
            <p:nvPr/>
          </p:nvPicPr>
          <p:blipFill>
            <a:blip r:embed="rId3"/>
            <a:stretch>
              <a:fillRect/>
            </a:stretch>
          </p:blipFill>
          <p:spPr>
            <a:xfrm>
              <a:off x="200270" y="4273130"/>
              <a:ext cx="3336596" cy="3397767"/>
            </a:xfrm>
            <a:prstGeom prst="rect">
              <a:avLst/>
            </a:prstGeom>
            <a:ln w="12700">
              <a:miter lim="400000"/>
            </a:ln>
          </p:spPr>
        </p:pic>
        <p:grpSp>
          <p:nvGrpSpPr>
            <p:cNvPr id="2" name="Group 1">
              <a:extLst>
                <a:ext uri="{FF2B5EF4-FFF2-40B4-BE49-F238E27FC236}">
                  <a16:creationId xmlns:a16="http://schemas.microsoft.com/office/drawing/2014/main" id="{B301DC55-99E6-C744-A2D9-ED16CEB91077}"/>
                </a:ext>
              </a:extLst>
            </p:cNvPr>
            <p:cNvGrpSpPr/>
            <p:nvPr/>
          </p:nvGrpSpPr>
          <p:grpSpPr>
            <a:xfrm>
              <a:off x="1386261" y="4273130"/>
              <a:ext cx="10718579" cy="3397767"/>
              <a:chOff x="1386261" y="4273130"/>
              <a:chExt cx="10718579" cy="3397767"/>
            </a:xfrm>
          </p:grpSpPr>
          <p:sp>
            <p:nvSpPr>
              <p:cNvPr id="191" name="STRUCTURAL DRIVERS…"/>
              <p:cNvSpPr txBox="1"/>
              <p:nvPr/>
            </p:nvSpPr>
            <p:spPr>
              <a:xfrm>
                <a:off x="3275555" y="4723096"/>
                <a:ext cx="2568184" cy="259188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89" tIns="34289" rIns="34289" bIns="34289">
                <a:spAutoFit/>
              </a:bodyPr>
              <a:lstStyle/>
              <a:p>
                <a:pPr algn="r">
                  <a:defRPr sz="1800">
                    <a:latin typeface="Century Gothic"/>
                    <a:ea typeface="Century Gothic"/>
                    <a:cs typeface="Century Gothic"/>
                    <a:sym typeface="Century Gothic"/>
                  </a:defRPr>
                </a:pPr>
                <a:r>
                  <a:rPr sz="1266" dirty="0"/>
                  <a:t>Health care</a:t>
                </a:r>
                <a:br>
                  <a:rPr sz="1266" dirty="0"/>
                </a:br>
                <a:r>
                  <a:rPr sz="1266" dirty="0"/>
                  <a:t>(up to 15%)</a:t>
                </a:r>
              </a:p>
              <a:p>
                <a:pPr algn="r">
                  <a:defRPr sz="1800">
                    <a:latin typeface="Century Gothic"/>
                    <a:ea typeface="Century Gothic"/>
                    <a:cs typeface="Century Gothic"/>
                    <a:sym typeface="Century Gothic"/>
                  </a:defRPr>
                </a:pPr>
                <a:endParaRPr sz="1266" dirty="0"/>
              </a:p>
              <a:p>
                <a:pPr algn="r">
                  <a:defRPr sz="1800">
                    <a:latin typeface="Century Gothic"/>
                    <a:ea typeface="Century Gothic"/>
                    <a:cs typeface="Century Gothic"/>
                    <a:sym typeface="Century Gothic"/>
                  </a:defRPr>
                </a:pPr>
                <a:r>
                  <a:rPr sz="1266" dirty="0"/>
                  <a:t>Social circumstances </a:t>
                </a:r>
                <a:br>
                  <a:rPr sz="1266" dirty="0"/>
                </a:br>
                <a:r>
                  <a:rPr sz="1266" dirty="0"/>
                  <a:t>&amp; environmental exposure (45%)</a:t>
                </a:r>
              </a:p>
              <a:p>
                <a:pPr algn="r">
                  <a:defRPr sz="1800">
                    <a:latin typeface="Century Gothic"/>
                    <a:ea typeface="Century Gothic"/>
                    <a:cs typeface="Century Gothic"/>
                    <a:sym typeface="Century Gothic"/>
                  </a:defRPr>
                </a:pPr>
                <a:endParaRPr sz="1266" dirty="0"/>
              </a:p>
              <a:p>
                <a:pPr algn="r">
                  <a:defRPr sz="1800">
                    <a:latin typeface="Century Gothic"/>
                    <a:ea typeface="Century Gothic"/>
                    <a:cs typeface="Century Gothic"/>
                    <a:sym typeface="Century Gothic"/>
                  </a:defRPr>
                </a:pPr>
                <a:r>
                  <a:rPr sz="1266" dirty="0"/>
                  <a:t>Health </a:t>
                </a:r>
                <a:r>
                  <a:rPr sz="1266" dirty="0" err="1"/>
                  <a:t>behaviour</a:t>
                </a:r>
                <a:r>
                  <a:rPr sz="1266" dirty="0"/>
                  <a:t> patterns (40%)</a:t>
                </a:r>
              </a:p>
            </p:txBody>
          </p:sp>
          <p:sp>
            <p:nvSpPr>
              <p:cNvPr id="192" name="STRUCTURAL DRIVERS…"/>
              <p:cNvSpPr txBox="1"/>
              <p:nvPr/>
            </p:nvSpPr>
            <p:spPr>
              <a:xfrm>
                <a:off x="9373392" y="4856447"/>
                <a:ext cx="2731448" cy="23148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89" tIns="34289" rIns="34289" bIns="34289">
                <a:spAutoFit/>
              </a:bodyPr>
              <a:lstStyle/>
              <a:p>
                <a:pPr algn="r">
                  <a:defRPr sz="1800">
                    <a:latin typeface="Century Gothic"/>
                    <a:ea typeface="Century Gothic"/>
                    <a:cs typeface="Century Gothic"/>
                    <a:sym typeface="Century Gothic"/>
                  </a:defRPr>
                </a:pPr>
                <a:r>
                  <a:rPr sz="1266"/>
                  <a:t>Health care</a:t>
                </a:r>
                <a:br>
                  <a:rPr sz="1266"/>
                </a:br>
                <a:r>
                  <a:rPr sz="1266"/>
                  <a:t>(up to 25%)</a:t>
                </a:r>
              </a:p>
              <a:p>
                <a:pPr algn="r">
                  <a:defRPr sz="1800">
                    <a:latin typeface="Century Gothic"/>
                    <a:ea typeface="Century Gothic"/>
                    <a:cs typeface="Century Gothic"/>
                    <a:sym typeface="Century Gothic"/>
                  </a:defRPr>
                </a:pPr>
                <a:endParaRPr sz="1266"/>
              </a:p>
              <a:p>
                <a:pPr algn="r">
                  <a:defRPr sz="1800">
                    <a:latin typeface="Century Gothic"/>
                    <a:ea typeface="Century Gothic"/>
                    <a:cs typeface="Century Gothic"/>
                    <a:sym typeface="Century Gothic"/>
                  </a:defRPr>
                </a:pPr>
                <a:r>
                  <a:rPr sz="1266"/>
                  <a:t>Socioeconomic (50%)</a:t>
                </a:r>
              </a:p>
              <a:p>
                <a:pPr algn="r">
                  <a:defRPr sz="1800">
                    <a:latin typeface="Century Gothic"/>
                    <a:ea typeface="Century Gothic"/>
                    <a:cs typeface="Century Gothic"/>
                    <a:sym typeface="Century Gothic"/>
                  </a:defRPr>
                </a:pPr>
                <a:endParaRPr sz="1266"/>
              </a:p>
              <a:p>
                <a:pPr algn="r">
                  <a:defRPr sz="1800">
                    <a:latin typeface="Century Gothic"/>
                    <a:ea typeface="Century Gothic"/>
                    <a:cs typeface="Century Gothic"/>
                    <a:sym typeface="Century Gothic"/>
                  </a:defRPr>
                </a:pPr>
                <a:r>
                  <a:rPr sz="1266"/>
                  <a:t>Environmental (10%)</a:t>
                </a:r>
                <a:br>
                  <a:rPr sz="1266"/>
                </a:br>
                <a:br>
                  <a:rPr sz="1266"/>
                </a:br>
                <a:r>
                  <a:rPr sz="1266"/>
                  <a:t>Genetics (15%)</a:t>
                </a:r>
              </a:p>
            </p:txBody>
          </p:sp>
          <p:pic>
            <p:nvPicPr>
              <p:cNvPr id="196" name="HIAP_PPT_Pie-graph-2.png" descr="HIAP_PPT_Pie-graph-2.png"/>
              <p:cNvPicPr>
                <a:picLocks noChangeAspect="1"/>
              </p:cNvPicPr>
              <p:nvPr/>
            </p:nvPicPr>
            <p:blipFill>
              <a:blip r:embed="rId4"/>
              <a:stretch>
                <a:fillRect/>
              </a:stretch>
            </p:blipFill>
            <p:spPr>
              <a:xfrm>
                <a:off x="6397870" y="4273130"/>
                <a:ext cx="3336596" cy="3397767"/>
              </a:xfrm>
              <a:prstGeom prst="rect">
                <a:avLst/>
              </a:prstGeom>
              <a:ln w="12700">
                <a:miter lim="400000"/>
              </a:ln>
            </p:spPr>
          </p:pic>
          <p:sp>
            <p:nvSpPr>
              <p:cNvPr id="198" name="Line"/>
              <p:cNvSpPr/>
              <p:nvPr/>
            </p:nvSpPr>
            <p:spPr>
              <a:xfrm>
                <a:off x="1386261" y="5067524"/>
                <a:ext cx="2969589" cy="1"/>
              </a:xfrm>
              <a:prstGeom prst="line">
                <a:avLst/>
              </a:prstGeom>
              <a:ln w="12700">
                <a:solidFill>
                  <a:srgbClr val="000000"/>
                </a:solidFill>
              </a:ln>
            </p:spPr>
            <p:txBody>
              <a:bodyPr lIns="32145" tIns="32145" rIns="32145" bIns="32145"/>
              <a:lstStyle/>
              <a:p>
                <a:endParaRPr sz="1266"/>
              </a:p>
            </p:txBody>
          </p:sp>
          <p:sp>
            <p:nvSpPr>
              <p:cNvPr id="199" name="Line"/>
              <p:cNvSpPr/>
              <p:nvPr/>
            </p:nvSpPr>
            <p:spPr>
              <a:xfrm>
                <a:off x="2268144" y="6060913"/>
                <a:ext cx="1552185" cy="1"/>
              </a:xfrm>
              <a:prstGeom prst="line">
                <a:avLst/>
              </a:prstGeom>
              <a:ln w="12700">
                <a:solidFill>
                  <a:srgbClr val="000000"/>
                </a:solidFill>
              </a:ln>
            </p:spPr>
            <p:txBody>
              <a:bodyPr lIns="32145" tIns="32145" rIns="32145" bIns="32145"/>
              <a:lstStyle/>
              <a:p>
                <a:endParaRPr sz="1266"/>
              </a:p>
            </p:txBody>
          </p:sp>
          <p:sp>
            <p:nvSpPr>
              <p:cNvPr id="200" name="Line"/>
              <p:cNvSpPr/>
              <p:nvPr/>
            </p:nvSpPr>
            <p:spPr>
              <a:xfrm>
                <a:off x="1576516" y="6885018"/>
                <a:ext cx="2184932" cy="1"/>
              </a:xfrm>
              <a:prstGeom prst="line">
                <a:avLst/>
              </a:prstGeom>
              <a:ln w="12700">
                <a:solidFill>
                  <a:srgbClr val="000000"/>
                </a:solidFill>
              </a:ln>
            </p:spPr>
            <p:txBody>
              <a:bodyPr lIns="32145" tIns="32145" rIns="32145" bIns="32145"/>
              <a:lstStyle/>
              <a:p>
                <a:endParaRPr sz="1266"/>
              </a:p>
            </p:txBody>
          </p:sp>
          <p:sp>
            <p:nvSpPr>
              <p:cNvPr id="201" name="Line"/>
              <p:cNvSpPr/>
              <p:nvPr/>
            </p:nvSpPr>
            <p:spPr>
              <a:xfrm>
                <a:off x="7604875" y="5232624"/>
                <a:ext cx="3100975" cy="1"/>
              </a:xfrm>
              <a:prstGeom prst="line">
                <a:avLst/>
              </a:prstGeom>
              <a:ln w="12700">
                <a:solidFill>
                  <a:srgbClr val="000000"/>
                </a:solidFill>
              </a:ln>
            </p:spPr>
            <p:txBody>
              <a:bodyPr lIns="32145" tIns="32145" rIns="32145" bIns="32145"/>
              <a:lstStyle/>
              <a:p>
                <a:endParaRPr sz="1266"/>
              </a:p>
            </p:txBody>
          </p:sp>
          <p:sp>
            <p:nvSpPr>
              <p:cNvPr id="202" name="Line"/>
              <p:cNvSpPr/>
              <p:nvPr/>
            </p:nvSpPr>
            <p:spPr>
              <a:xfrm>
                <a:off x="8343363" y="5906030"/>
                <a:ext cx="1208768" cy="1"/>
              </a:xfrm>
              <a:prstGeom prst="line">
                <a:avLst/>
              </a:prstGeom>
              <a:ln w="12700">
                <a:solidFill>
                  <a:srgbClr val="000000"/>
                </a:solidFill>
              </a:ln>
            </p:spPr>
            <p:txBody>
              <a:bodyPr lIns="32145" tIns="32145" rIns="32145" bIns="32145"/>
              <a:lstStyle/>
              <a:p>
                <a:endParaRPr sz="1266"/>
              </a:p>
            </p:txBody>
          </p:sp>
          <p:sp>
            <p:nvSpPr>
              <p:cNvPr id="203" name="Line"/>
              <p:cNvSpPr/>
              <p:nvPr/>
            </p:nvSpPr>
            <p:spPr>
              <a:xfrm>
                <a:off x="6999001" y="6465135"/>
                <a:ext cx="2731447" cy="1"/>
              </a:xfrm>
              <a:prstGeom prst="line">
                <a:avLst/>
              </a:prstGeom>
              <a:ln w="12700">
                <a:solidFill>
                  <a:srgbClr val="000000"/>
                </a:solidFill>
              </a:ln>
            </p:spPr>
            <p:txBody>
              <a:bodyPr lIns="32145" tIns="32145" rIns="32145" bIns="32145"/>
              <a:lstStyle/>
              <a:p>
                <a:endParaRPr sz="1266"/>
              </a:p>
            </p:txBody>
          </p:sp>
          <p:sp>
            <p:nvSpPr>
              <p:cNvPr id="204" name="Line"/>
              <p:cNvSpPr/>
              <p:nvPr/>
            </p:nvSpPr>
            <p:spPr>
              <a:xfrm>
                <a:off x="7593547" y="7011541"/>
                <a:ext cx="2708400" cy="1"/>
              </a:xfrm>
              <a:prstGeom prst="line">
                <a:avLst/>
              </a:prstGeom>
              <a:ln w="12700">
                <a:solidFill>
                  <a:srgbClr val="000000"/>
                </a:solidFill>
              </a:ln>
            </p:spPr>
            <p:txBody>
              <a:bodyPr lIns="32145" tIns="32145" rIns="32145" bIns="32145"/>
              <a:lstStyle/>
              <a:p>
                <a:endParaRPr sz="1266"/>
              </a:p>
            </p:txBody>
          </p:sp>
        </p:gr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323528" y="1916832"/>
            <a:ext cx="8568952" cy="2387600"/>
          </a:xfrm>
        </p:spPr>
        <p:txBody>
          <a:bodyPr/>
          <a:lstStyle/>
          <a:p>
            <a:r>
              <a:rPr lang="en-GB" sz="4000" b="1" i="1" dirty="0">
                <a:solidFill>
                  <a:schemeClr val="bg1"/>
                </a:solidFill>
              </a:rPr>
              <a:t>What are health determinants?</a:t>
            </a:r>
          </a:p>
        </p:txBody>
      </p:sp>
      <p:pic>
        <p:nvPicPr>
          <p:cNvPr id="5" name="Picture 4" descr="A picture containing vector graphics&#10;&#10;Description automatically generated">
            <a:extLst>
              <a:ext uri="{FF2B5EF4-FFF2-40B4-BE49-F238E27FC236}">
                <a16:creationId xmlns:a16="http://schemas.microsoft.com/office/drawing/2014/main" id="{2E3E8D5D-020C-8872-0E68-9637087933F7}"/>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05064"/>
            <a:ext cx="1979712" cy="2002074"/>
          </a:xfrm>
          <a:prstGeom prst="rect">
            <a:avLst/>
          </a:prstGeom>
        </p:spPr>
      </p:pic>
    </p:spTree>
    <p:extLst>
      <p:ext uri="{BB962C8B-B14F-4D97-AF65-F5344CB8AC3E}">
        <p14:creationId xmlns:p14="http://schemas.microsoft.com/office/powerpoint/2010/main" val="17084366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AD23B1C-C4CB-449E-B193-89AF156EAB78}"/>
              </a:ext>
            </a:extLst>
          </p:cNvPr>
          <p:cNvSpPr/>
          <p:nvPr/>
        </p:nvSpPr>
        <p:spPr>
          <a:xfrm>
            <a:off x="899592" y="1772816"/>
            <a:ext cx="7848872" cy="2216569"/>
          </a:xfrm>
          <a:prstGeom prst="rect">
            <a:avLst/>
          </a:prstGeom>
        </p:spPr>
        <p:txBody>
          <a:bodyPr wrap="square">
            <a:spAutoFit/>
          </a:bodyPr>
          <a:lstStyle/>
          <a:p>
            <a:pPr marR="142875">
              <a:lnSpc>
                <a:spcPct val="150000"/>
              </a:lnSpc>
              <a:spcAft>
                <a:spcPts val="0"/>
              </a:spcAft>
            </a:pPr>
            <a:r>
              <a:rPr lang="en-GB" sz="3200" dirty="0">
                <a:solidFill>
                  <a:srgbClr val="000000"/>
                </a:solidFill>
                <a:ea typeface="Calibri" panose="020F0502020204030204" pitchFamily="34" charset="0"/>
                <a:cs typeface="Times New Roman" panose="02020603050405020304" pitchFamily="18" charset="0"/>
              </a:rPr>
              <a:t>Health determinants are factors that can influence the health of an individual. </a:t>
            </a:r>
            <a:r>
              <a:rPr lang="en-GB" sz="3200" dirty="0">
                <a:solidFill>
                  <a:srgbClr val="333333"/>
                </a:solidFill>
                <a:cs typeface="Helvetica" panose="020B0604020202020204" pitchFamily="34" charset="0"/>
              </a:rPr>
              <a:t> </a:t>
            </a:r>
          </a:p>
          <a:p>
            <a:pPr marR="142875">
              <a:lnSpc>
                <a:spcPct val="150000"/>
              </a:lnSpc>
              <a:spcAft>
                <a:spcPts val="0"/>
              </a:spcAft>
            </a:pPr>
            <a:r>
              <a:rPr lang="en-GB" sz="3200" dirty="0">
                <a:solidFill>
                  <a:srgbClr val="333333"/>
                </a:solidFill>
                <a:cs typeface="Helvetica" panose="020B0604020202020204" pitchFamily="34" charset="0"/>
              </a:rPr>
              <a:t>                                           </a:t>
            </a:r>
            <a:r>
              <a:rPr lang="en-GB" sz="2800" dirty="0"/>
              <a:t>(WHO, 2019)</a:t>
            </a:r>
            <a:r>
              <a:rPr lang="en-GB" sz="3200" dirty="0">
                <a:solidFill>
                  <a:srgbClr val="333333"/>
                </a:solidFill>
                <a:cs typeface="Helvetica" panose="020B0604020202020204" pitchFamily="34" charset="0"/>
              </a:rPr>
              <a:t> </a:t>
            </a:r>
            <a:r>
              <a:rPr lang="en-GB" sz="2800" dirty="0">
                <a:solidFill>
                  <a:srgbClr val="333333"/>
                </a:solidFill>
                <a:cs typeface="Helvetica" panose="020B0604020202020204" pitchFamily="34" charset="0"/>
              </a:rPr>
              <a:t>                                                                            </a:t>
            </a:r>
            <a:endParaRPr lang="en-GB" sz="2800" dirty="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5CA620C1-0EF3-499F-9E82-B0705BF3C55B}"/>
              </a:ext>
            </a:extLst>
          </p:cNvPr>
          <p:cNvSpPr txBox="1"/>
          <p:nvPr/>
        </p:nvSpPr>
        <p:spPr>
          <a:xfrm>
            <a:off x="1619672" y="476672"/>
            <a:ext cx="6048672" cy="707886"/>
          </a:xfrm>
          <a:prstGeom prst="rect">
            <a:avLst/>
          </a:prstGeom>
          <a:noFill/>
        </p:spPr>
        <p:txBody>
          <a:bodyPr wrap="square">
            <a:spAutoFit/>
          </a:bodyPr>
          <a:lstStyle/>
          <a:p>
            <a:pPr algn="ctr"/>
            <a:r>
              <a:rPr lang="en-GB" sz="4000" b="1" dirty="0"/>
              <a:t>Health Determinants</a:t>
            </a:r>
          </a:p>
        </p:txBody>
      </p:sp>
    </p:spTree>
    <p:extLst>
      <p:ext uri="{BB962C8B-B14F-4D97-AF65-F5344CB8AC3E}">
        <p14:creationId xmlns:p14="http://schemas.microsoft.com/office/powerpoint/2010/main" val="33933818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sz="3300" b="1" dirty="0">
                <a:latin typeface="Arial" panose="020B0604020202020204" pitchFamily="34" charset="0"/>
                <a:cs typeface="Arial" panose="020B0604020202020204" pitchFamily="34" charset="0"/>
              </a:rPr>
              <a:t>Activity </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556792"/>
            <a:ext cx="7074786" cy="3801041"/>
          </a:xfrm>
          <a:prstGeom prst="rect">
            <a:avLst/>
          </a:prstGeom>
          <a:noFill/>
        </p:spPr>
        <p:txBody>
          <a:bodyPr wrap="square">
            <a:spAutoFit/>
          </a:bodyPr>
          <a:lstStyle/>
          <a:p>
            <a:r>
              <a:rPr lang="en-GB" sz="2800" dirty="0"/>
              <a:t>Working in groups, discuss the different factors that you think can influence peoples’ health</a:t>
            </a:r>
          </a:p>
          <a:p>
            <a:endParaRPr lang="en-GB" sz="2800" dirty="0"/>
          </a:p>
          <a:p>
            <a:endParaRPr lang="en-GB" sz="2800" dirty="0"/>
          </a:p>
          <a:p>
            <a:endParaRPr lang="en-GB" sz="2800" dirty="0"/>
          </a:p>
          <a:p>
            <a:endParaRPr lang="en-GB" sz="2800" dirty="0"/>
          </a:p>
          <a:p>
            <a:pPr algn="ctr"/>
            <a:r>
              <a:rPr lang="en-GB" sz="2400" b="1" dirty="0"/>
              <a:t>Feedback your findings to the whole class</a:t>
            </a:r>
          </a:p>
          <a:p>
            <a:r>
              <a:rPr lang="en-GB" sz="2100" dirty="0"/>
              <a:t>                                          </a:t>
            </a:r>
            <a:r>
              <a:rPr lang="en-GB" sz="2100" b="1" dirty="0"/>
              <a:t>10mins</a:t>
            </a:r>
          </a:p>
        </p:txBody>
      </p:sp>
    </p:spTree>
    <p:extLst>
      <p:ext uri="{BB962C8B-B14F-4D97-AF65-F5344CB8AC3E}">
        <p14:creationId xmlns:p14="http://schemas.microsoft.com/office/powerpoint/2010/main" val="3975644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575048" y="1659136"/>
            <a:ext cx="8568952" cy="2387600"/>
          </a:xfrm>
        </p:spPr>
        <p:txBody>
          <a:bodyPr>
            <a:normAutofit/>
          </a:bodyPr>
          <a:lstStyle/>
          <a:p>
            <a:r>
              <a:rPr lang="en-GB" sz="3600" b="1" i="1" dirty="0">
                <a:solidFill>
                  <a:schemeClr val="bg1"/>
                </a:solidFill>
              </a:rPr>
              <a:t>What factors can influence health?</a:t>
            </a:r>
          </a:p>
        </p:txBody>
      </p:sp>
      <p:pic>
        <p:nvPicPr>
          <p:cNvPr id="6" name="Picture 5" descr="A picture containing vector graphics&#10;&#10;Description automatically generated">
            <a:extLst>
              <a:ext uri="{FF2B5EF4-FFF2-40B4-BE49-F238E27FC236}">
                <a16:creationId xmlns:a16="http://schemas.microsoft.com/office/drawing/2014/main" id="{E38D574D-FD1A-B896-350B-392C8EB279B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05064"/>
            <a:ext cx="1979712" cy="2002074"/>
          </a:xfrm>
          <a:prstGeom prst="rect">
            <a:avLst/>
          </a:prstGeom>
        </p:spPr>
      </p:pic>
    </p:spTree>
    <p:extLst>
      <p:ext uri="{BB962C8B-B14F-4D97-AF65-F5344CB8AC3E}">
        <p14:creationId xmlns:p14="http://schemas.microsoft.com/office/powerpoint/2010/main" val="33468130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sz="3300" b="1" dirty="0"/>
              <a:t>Factors that influences health</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6" y="1417638"/>
            <a:ext cx="7353817" cy="4708981"/>
          </a:xfrm>
          <a:prstGeom prst="rect">
            <a:avLst/>
          </a:prstGeom>
          <a:noFill/>
        </p:spPr>
        <p:txBody>
          <a:bodyPr wrap="square">
            <a:spAutoFit/>
          </a:bodyPr>
          <a:lstStyle/>
          <a:p>
            <a:r>
              <a:rPr lang="en-GB" sz="2400" dirty="0">
                <a:cs typeface="Arial" panose="020B0604020202020204" pitchFamily="34" charset="0"/>
              </a:rPr>
              <a:t>Health is determined by a complex interaction between many different factors or </a:t>
            </a:r>
            <a:r>
              <a:rPr lang="en-GB" sz="2400" b="1" dirty="0">
                <a:cs typeface="Arial" panose="020B0604020202020204" pitchFamily="34" charset="0"/>
              </a:rPr>
              <a:t>determinants </a:t>
            </a:r>
            <a:r>
              <a:rPr lang="en-GB" sz="2400" dirty="0">
                <a:cs typeface="Arial" panose="020B0604020202020204" pitchFamily="34" charset="0"/>
              </a:rPr>
              <a:t>of health </a:t>
            </a:r>
          </a:p>
          <a:p>
            <a:r>
              <a:rPr lang="en-GB" sz="2400" dirty="0">
                <a:cs typeface="Arial" panose="020B0604020202020204" pitchFamily="34" charset="0"/>
              </a:rPr>
              <a:t>These factors include</a:t>
            </a:r>
          </a:p>
          <a:p>
            <a:pPr marL="342900" indent="-342900">
              <a:buFont typeface="Wingdings" panose="05000000000000000000" pitchFamily="2" charset="2"/>
              <a:buChar char="§"/>
            </a:pPr>
            <a:r>
              <a:rPr lang="en-GB" sz="2400" dirty="0">
                <a:cs typeface="Arial" panose="020B0604020202020204" pitchFamily="34" charset="0"/>
              </a:rPr>
              <a:t>Nature/Biology and genetics.</a:t>
            </a:r>
          </a:p>
          <a:p>
            <a:pPr marL="342900" indent="-342900">
              <a:buFont typeface="Wingdings" panose="05000000000000000000" pitchFamily="2" charset="2"/>
              <a:buChar char="§"/>
            </a:pPr>
            <a:r>
              <a:rPr lang="en-GB" sz="2400" dirty="0">
                <a:cs typeface="Arial" panose="020B0604020202020204" pitchFamily="34" charset="0"/>
              </a:rPr>
              <a:t>Individual characteristics</a:t>
            </a:r>
          </a:p>
          <a:p>
            <a:pPr marL="342900" indent="-342900">
              <a:buFont typeface="Wingdings" panose="05000000000000000000" pitchFamily="2" charset="2"/>
              <a:buChar char="§"/>
            </a:pPr>
            <a:r>
              <a:rPr lang="en-GB" sz="2400" dirty="0">
                <a:cs typeface="Arial" panose="020B0604020202020204" pitchFamily="34" charset="0"/>
              </a:rPr>
              <a:t>Lifestyles  and behaviour </a:t>
            </a:r>
          </a:p>
          <a:p>
            <a:pPr marL="342900" indent="-342900">
              <a:buFont typeface="Wingdings" panose="05000000000000000000" pitchFamily="2" charset="2"/>
              <a:buChar char="§"/>
            </a:pPr>
            <a:r>
              <a:rPr lang="en-GB" sz="2400" dirty="0">
                <a:cs typeface="Arial" panose="020B0604020202020204" pitchFamily="34" charset="0"/>
              </a:rPr>
              <a:t>Physical, social and economic environment</a:t>
            </a:r>
          </a:p>
          <a:p>
            <a:pPr marL="342900" indent="-342900">
              <a:buFont typeface="Wingdings" panose="05000000000000000000" pitchFamily="2" charset="2"/>
              <a:buChar char="§"/>
            </a:pPr>
            <a:r>
              <a:rPr lang="en-GB" sz="2400" dirty="0">
                <a:cs typeface="Arial" panose="020B0604020202020204" pitchFamily="34" charset="0"/>
              </a:rPr>
              <a:t>Health services.</a:t>
            </a:r>
          </a:p>
          <a:p>
            <a:r>
              <a:rPr lang="en-GB" sz="2100" b="1" dirty="0">
                <a:cs typeface="Arial" panose="020B0604020202020204" pitchFamily="34" charset="0"/>
              </a:rPr>
              <a:t>                                            </a:t>
            </a:r>
            <a:r>
              <a:rPr lang="en-GB" sz="2000" dirty="0"/>
              <a:t>(CDC, 2019; WHO, 2022)</a:t>
            </a:r>
            <a:r>
              <a:rPr lang="en-GB" sz="2100" b="1" dirty="0">
                <a:cs typeface="Arial" panose="020B0604020202020204" pitchFamily="34" charset="0"/>
              </a:rPr>
              <a:t> </a:t>
            </a:r>
          </a:p>
          <a:p>
            <a:endParaRPr lang="en-GB" sz="2100" dirty="0">
              <a:solidFill>
                <a:schemeClr val="accent3"/>
              </a:solidFill>
            </a:endParaRPr>
          </a:p>
          <a:p>
            <a:endParaRPr lang="en-GB" sz="2100" dirty="0">
              <a:solidFill>
                <a:schemeClr val="accent3"/>
              </a:solidFill>
            </a:endParaRPr>
          </a:p>
          <a:p>
            <a:endParaRPr lang="en-GB" sz="2100" dirty="0">
              <a:solidFill>
                <a:schemeClr val="accent3"/>
              </a:solidFill>
            </a:endParaRPr>
          </a:p>
        </p:txBody>
      </p:sp>
    </p:spTree>
    <p:extLst>
      <p:ext uri="{BB962C8B-B14F-4D97-AF65-F5344CB8AC3E}">
        <p14:creationId xmlns:p14="http://schemas.microsoft.com/office/powerpoint/2010/main" val="8223328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sz="3300" b="1" dirty="0"/>
              <a:t>Determinants of health </a:t>
            </a:r>
          </a:p>
        </p:txBody>
      </p:sp>
      <p:sp>
        <p:nvSpPr>
          <p:cNvPr id="4" name="TextBox 3">
            <a:extLst>
              <a:ext uri="{FF2B5EF4-FFF2-40B4-BE49-F238E27FC236}">
                <a16:creationId xmlns:a16="http://schemas.microsoft.com/office/drawing/2014/main" id="{25A2FE0C-8188-428C-9DBD-A814733232F6}"/>
              </a:ext>
            </a:extLst>
          </p:cNvPr>
          <p:cNvSpPr txBox="1"/>
          <p:nvPr/>
        </p:nvSpPr>
        <p:spPr>
          <a:xfrm>
            <a:off x="442392" y="1232267"/>
            <a:ext cx="8229600" cy="5370701"/>
          </a:xfrm>
          <a:prstGeom prst="rect">
            <a:avLst/>
          </a:prstGeom>
          <a:noFill/>
        </p:spPr>
        <p:txBody>
          <a:bodyPr wrap="square">
            <a:spAutoFit/>
          </a:bodyPr>
          <a:lstStyle/>
          <a:p>
            <a:r>
              <a:rPr lang="en-GB" sz="2000" dirty="0">
                <a:cs typeface="Arial" panose="020B0604020202020204" pitchFamily="34" charset="0"/>
              </a:rPr>
              <a:t>The  five determinants of health of a population include aspects of</a:t>
            </a:r>
          </a:p>
          <a:p>
            <a:endParaRPr lang="en-GB" sz="2000" dirty="0">
              <a:cs typeface="Arial" panose="020B0604020202020204" pitchFamily="34" charset="0"/>
            </a:endParaRPr>
          </a:p>
          <a:p>
            <a:r>
              <a:rPr lang="en-GB" sz="2000" b="1" dirty="0">
                <a:cs typeface="Arial" panose="020B0604020202020204" pitchFamily="34" charset="0"/>
              </a:rPr>
              <a:t>Biology and genetic </a:t>
            </a:r>
            <a:r>
              <a:rPr lang="en-GB" sz="2000" dirty="0">
                <a:cs typeface="Arial" panose="020B0604020202020204" pitchFamily="34" charset="0"/>
              </a:rPr>
              <a:t>factors which determines an individual predisposition to disease.</a:t>
            </a:r>
          </a:p>
          <a:p>
            <a:r>
              <a:rPr lang="en-GB" sz="2000" b="1" dirty="0">
                <a:cs typeface="Arial" panose="020B0604020202020204" pitchFamily="34" charset="0"/>
              </a:rPr>
              <a:t>Lifestyle and health behavioural factors </a:t>
            </a:r>
            <a:r>
              <a:rPr lang="en-GB" sz="2000" dirty="0">
                <a:cs typeface="Arial" panose="020B0604020202020204" pitchFamily="34" charset="0"/>
              </a:rPr>
              <a:t>such as smoking contributing to developing a disease.</a:t>
            </a:r>
          </a:p>
          <a:p>
            <a:r>
              <a:rPr lang="en-GB" sz="2000" dirty="0">
                <a:cs typeface="Arial" panose="020B0604020202020204" pitchFamily="34" charset="0"/>
              </a:rPr>
              <a:t>The </a:t>
            </a:r>
            <a:r>
              <a:rPr lang="en-GB" sz="2000" b="1" dirty="0">
                <a:cs typeface="Arial" panose="020B0604020202020204" pitchFamily="34" charset="0"/>
              </a:rPr>
              <a:t>social environment </a:t>
            </a:r>
            <a:r>
              <a:rPr lang="en-GB" sz="2000" dirty="0">
                <a:cs typeface="Arial" panose="020B0604020202020204" pitchFamily="34" charset="0"/>
              </a:rPr>
              <a:t> for example discrimination, income, education level, marital status. </a:t>
            </a:r>
          </a:p>
          <a:p>
            <a:r>
              <a:rPr lang="en-GB" sz="2000" dirty="0">
                <a:cs typeface="Arial" panose="020B0604020202020204" pitchFamily="34" charset="0"/>
              </a:rPr>
              <a:t>The </a:t>
            </a:r>
            <a:r>
              <a:rPr lang="en-GB" sz="2000" b="1" dirty="0">
                <a:cs typeface="Arial" panose="020B0604020202020204" pitchFamily="34" charset="0"/>
              </a:rPr>
              <a:t>physical environment</a:t>
            </a:r>
            <a:r>
              <a:rPr lang="en-GB" sz="2000" dirty="0">
                <a:cs typeface="Arial" panose="020B0604020202020204" pitchFamily="34" charset="0"/>
              </a:rPr>
              <a:t> for example place of residence, crowded conditions, the built environment buildings which includes spaces, transportation systems, pollution and products that are created or modified by people</a:t>
            </a:r>
          </a:p>
          <a:p>
            <a:r>
              <a:rPr lang="en-GB" sz="2000" dirty="0">
                <a:cs typeface="Arial" panose="020B0604020202020204" pitchFamily="34" charset="0"/>
              </a:rPr>
              <a:t>Nature and extent of </a:t>
            </a:r>
            <a:r>
              <a:rPr lang="en-GB" sz="2000" b="1" dirty="0">
                <a:cs typeface="Arial" panose="020B0604020202020204" pitchFamily="34" charset="0"/>
              </a:rPr>
              <a:t>health services </a:t>
            </a:r>
            <a:r>
              <a:rPr lang="en-GB" sz="2000" dirty="0">
                <a:cs typeface="Arial" panose="020B0604020202020204" pitchFamily="34" charset="0"/>
              </a:rPr>
              <a:t> such as access to and quality of care.				</a:t>
            </a:r>
            <a:r>
              <a:rPr lang="en-GB" dirty="0">
                <a:cs typeface="Arial" panose="020B0604020202020204" pitchFamily="34" charset="0"/>
              </a:rPr>
              <a:t>(Naidoo and Wills, 2009; CDC, 2019</a:t>
            </a:r>
            <a:r>
              <a:rPr lang="en-GB" dirty="0">
                <a:latin typeface="Arial" panose="020B0604020202020204" pitchFamily="34" charset="0"/>
                <a:cs typeface="Arial" panose="020B0604020202020204" pitchFamily="34" charset="0"/>
              </a:rPr>
              <a:t>)</a:t>
            </a:r>
          </a:p>
          <a:p>
            <a:endParaRPr lang="en-GB" sz="2100" dirty="0">
              <a:solidFill>
                <a:schemeClr val="accent3"/>
              </a:solidFill>
            </a:endParaRPr>
          </a:p>
          <a:p>
            <a:endParaRPr lang="en-GB" sz="2100" dirty="0">
              <a:solidFill>
                <a:schemeClr val="accent3"/>
              </a:solidFill>
            </a:endParaRPr>
          </a:p>
          <a:p>
            <a:endParaRPr lang="en-GB" sz="2100" dirty="0">
              <a:solidFill>
                <a:schemeClr val="accent3"/>
              </a:solidFill>
            </a:endParaRPr>
          </a:p>
        </p:txBody>
      </p:sp>
    </p:spTree>
    <p:extLst>
      <p:ext uri="{BB962C8B-B14F-4D97-AF65-F5344CB8AC3E}">
        <p14:creationId xmlns:p14="http://schemas.microsoft.com/office/powerpoint/2010/main" val="2444671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5616" y="188640"/>
            <a:ext cx="7123113" cy="555625"/>
          </a:xfrm>
        </p:spPr>
        <p:txBody>
          <a:bodyPr>
            <a:normAutofit fontScale="90000"/>
          </a:bodyPr>
          <a:lstStyle/>
          <a:p>
            <a:r>
              <a:rPr lang="en-US" sz="3600" b="1" dirty="0"/>
              <a:t>Determinants of health</a:t>
            </a:r>
            <a:endParaRPr lang="en-GB" sz="3600" b="1" dirty="0"/>
          </a:p>
        </p:txBody>
      </p:sp>
      <p:sp>
        <p:nvSpPr>
          <p:cNvPr id="3" name="Content Placeholder 2"/>
          <p:cNvSpPr>
            <a:spLocks noGrp="1"/>
          </p:cNvSpPr>
          <p:nvPr>
            <p:ph idx="1"/>
          </p:nvPr>
        </p:nvSpPr>
        <p:spPr>
          <a:xfrm>
            <a:off x="395536" y="836712"/>
            <a:ext cx="8044407" cy="4824536"/>
          </a:xfrm>
        </p:spPr>
        <p:txBody>
          <a:bodyPr>
            <a:noAutofit/>
          </a:bodyPr>
          <a:lstStyle/>
          <a:p>
            <a:pPr marL="0" indent="0">
              <a:buNone/>
            </a:pPr>
            <a:r>
              <a:rPr lang="en-US" sz="2000" b="1" dirty="0"/>
              <a:t>Individual biological factors</a:t>
            </a:r>
          </a:p>
          <a:p>
            <a:pPr marL="457200" lvl="1" indent="0">
              <a:buNone/>
            </a:pPr>
            <a:r>
              <a:rPr lang="en-US" sz="2000" dirty="0"/>
              <a:t>Genes</a:t>
            </a:r>
          </a:p>
          <a:p>
            <a:pPr marL="457200" lvl="1" indent="0">
              <a:buNone/>
            </a:pPr>
            <a:r>
              <a:rPr lang="en-US" sz="2000" dirty="0"/>
              <a:t>External agents</a:t>
            </a:r>
          </a:p>
          <a:p>
            <a:pPr lvl="2"/>
            <a:r>
              <a:rPr lang="en-US" sz="2000" dirty="0"/>
              <a:t>Accidents</a:t>
            </a:r>
          </a:p>
          <a:p>
            <a:pPr lvl="2"/>
            <a:r>
              <a:rPr lang="en-US" sz="2000" dirty="0"/>
              <a:t>Threats</a:t>
            </a:r>
          </a:p>
          <a:p>
            <a:pPr lvl="2"/>
            <a:r>
              <a:rPr lang="en-US" sz="2000" dirty="0"/>
              <a:t>Injury</a:t>
            </a:r>
          </a:p>
          <a:p>
            <a:pPr lvl="2"/>
            <a:r>
              <a:rPr lang="en-US" sz="2000" dirty="0"/>
              <a:t>Infection</a:t>
            </a:r>
          </a:p>
          <a:p>
            <a:pPr lvl="2"/>
            <a:r>
              <a:rPr lang="en-US" sz="2000" dirty="0"/>
              <a:t>Pathogens</a:t>
            </a:r>
          </a:p>
          <a:p>
            <a:pPr marL="457200" lvl="1" indent="0">
              <a:buNone/>
            </a:pPr>
            <a:r>
              <a:rPr lang="en-US" sz="2000" dirty="0"/>
              <a:t>Ageing – wear and tear and rate or ability to repair</a:t>
            </a:r>
          </a:p>
          <a:p>
            <a:pPr marL="457200" lvl="1" indent="0">
              <a:buNone/>
            </a:pPr>
            <a:r>
              <a:rPr lang="en-US" sz="2000" dirty="0"/>
              <a:t>Internal agents – misuse or underuse</a:t>
            </a:r>
          </a:p>
          <a:p>
            <a:pPr lvl="2"/>
            <a:r>
              <a:rPr lang="en-US" sz="2000" dirty="0"/>
              <a:t>Under or overuse of body</a:t>
            </a:r>
          </a:p>
          <a:p>
            <a:pPr lvl="2"/>
            <a:r>
              <a:rPr lang="en-US" sz="2000" dirty="0"/>
              <a:t>Under or overuse of energy</a:t>
            </a:r>
          </a:p>
          <a:p>
            <a:pPr lvl="2"/>
            <a:r>
              <a:rPr lang="en-US" sz="2000" dirty="0"/>
              <a:t>Psychological (internal) strengths</a:t>
            </a:r>
            <a:endParaRPr lang="en-GB" sz="2000" dirty="0"/>
          </a:p>
        </p:txBody>
      </p:sp>
    </p:spTree>
    <p:extLst>
      <p:ext uri="{BB962C8B-B14F-4D97-AF65-F5344CB8AC3E}">
        <p14:creationId xmlns:p14="http://schemas.microsoft.com/office/powerpoint/2010/main" val="38607542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55F35-9D6E-4DFB-D088-F4EA93E6F600}"/>
              </a:ext>
            </a:extLst>
          </p:cNvPr>
          <p:cNvSpPr>
            <a:spLocks noGrp="1"/>
          </p:cNvSpPr>
          <p:nvPr>
            <p:ph type="title"/>
          </p:nvPr>
        </p:nvSpPr>
        <p:spPr/>
        <p:txBody>
          <a:bodyPr/>
          <a:lstStyle/>
          <a:p>
            <a:r>
              <a:rPr kumimoji="0" lang="en-US" sz="3200" b="1" i="0" u="none" strike="noStrike" kern="1200" cap="none" spc="0" normalizeH="0" baseline="0" noProof="0" dirty="0">
                <a:ln>
                  <a:noFill/>
                </a:ln>
                <a:solidFill>
                  <a:prstClr val="black"/>
                </a:solidFill>
                <a:effectLst/>
                <a:uLnTx/>
                <a:uFillTx/>
                <a:latin typeface="Myriad Pro"/>
                <a:ea typeface="+mj-ea"/>
                <a:cs typeface="+mj-cs"/>
              </a:rPr>
              <a:t>Determinants of health</a:t>
            </a:r>
            <a:endParaRPr lang="en-GB" dirty="0"/>
          </a:p>
        </p:txBody>
      </p:sp>
      <p:sp>
        <p:nvSpPr>
          <p:cNvPr id="3" name="Content Placeholder 2">
            <a:extLst>
              <a:ext uri="{FF2B5EF4-FFF2-40B4-BE49-F238E27FC236}">
                <a16:creationId xmlns:a16="http://schemas.microsoft.com/office/drawing/2014/main" id="{A2694CDA-A3A0-87E4-FEC8-AC063E78AD1C}"/>
              </a:ext>
            </a:extLst>
          </p:cNvPr>
          <p:cNvSpPr>
            <a:spLocks noGrp="1"/>
          </p:cNvSpPr>
          <p:nvPr>
            <p:ph idx="1"/>
          </p:nvPr>
        </p:nvSpPr>
        <p:spPr/>
        <p:txBody>
          <a:bodyPr>
            <a:normAutofit fontScale="47500" lnSpcReduction="20000"/>
          </a:bodyPr>
          <a:lstStyle/>
          <a:p>
            <a:pPr marL="0" indent="0">
              <a:lnSpc>
                <a:spcPct val="120000"/>
              </a:lnSpc>
              <a:buNone/>
            </a:pPr>
            <a:r>
              <a:rPr lang="en-GB" b="1" dirty="0"/>
              <a:t>Individual Characteristics – Biological and Genetic Makeup</a:t>
            </a:r>
          </a:p>
          <a:p>
            <a:pPr marL="0" indent="0">
              <a:lnSpc>
                <a:spcPct val="120000"/>
              </a:lnSpc>
              <a:buNone/>
            </a:pPr>
            <a:r>
              <a:rPr lang="en-GB" dirty="0"/>
              <a:t>Inheritance plays a part in determining lifespan, healthiness and the likelihood of developing certain illnesses, personal behaviour and coping skills. </a:t>
            </a:r>
          </a:p>
          <a:p>
            <a:pPr marL="0" indent="0">
              <a:lnSpc>
                <a:spcPct val="120000"/>
              </a:lnSpc>
              <a:buNone/>
            </a:pPr>
            <a:endParaRPr lang="en-GB" dirty="0"/>
          </a:p>
          <a:p>
            <a:pPr marL="0" indent="0">
              <a:lnSpc>
                <a:spcPct val="120000"/>
              </a:lnSpc>
              <a:buNone/>
            </a:pPr>
            <a:r>
              <a:rPr lang="en-GB" dirty="0"/>
              <a:t>Some biological and genetic factors affect specific populations more than others.</a:t>
            </a:r>
          </a:p>
          <a:p>
            <a:pPr marL="0" indent="0">
              <a:lnSpc>
                <a:spcPct val="120000"/>
              </a:lnSpc>
              <a:buNone/>
            </a:pPr>
            <a:r>
              <a:rPr lang="en-GB" dirty="0"/>
              <a:t> </a:t>
            </a:r>
          </a:p>
          <a:p>
            <a:pPr marL="0" indent="0">
              <a:lnSpc>
                <a:spcPct val="120000"/>
              </a:lnSpc>
              <a:buNone/>
            </a:pPr>
            <a:r>
              <a:rPr lang="en-GB" dirty="0"/>
              <a:t>For example, older adults are biologically prone to poorer health than adolescents because of aging. </a:t>
            </a:r>
          </a:p>
          <a:p>
            <a:pPr marL="0" indent="0">
              <a:lnSpc>
                <a:spcPct val="120000"/>
              </a:lnSpc>
              <a:buNone/>
            </a:pPr>
            <a:endParaRPr lang="en-GB" dirty="0"/>
          </a:p>
          <a:p>
            <a:pPr marL="0" indent="0">
              <a:lnSpc>
                <a:spcPct val="120000"/>
              </a:lnSpc>
              <a:buNone/>
            </a:pPr>
            <a:r>
              <a:rPr lang="en-GB" dirty="0"/>
              <a:t>Genetic predisposition significantly influences the prevalence of overweight and obesity among Black Africans. Studies have identified specific genetic factors, such as variations in the fat mass and obesity-associated (FTO) gene associated with increased adiposity (</a:t>
            </a:r>
            <a:r>
              <a:rPr lang="en-GB" dirty="0" err="1"/>
              <a:t>Yako</a:t>
            </a:r>
            <a:r>
              <a:rPr lang="en-GB" dirty="0"/>
              <a:t> et al., 2013). </a:t>
            </a:r>
          </a:p>
          <a:p>
            <a:pPr marL="0" indent="0">
              <a:lnSpc>
                <a:spcPct val="120000"/>
              </a:lnSpc>
              <a:buNone/>
            </a:pPr>
            <a:endParaRPr lang="en-GB" dirty="0"/>
          </a:p>
          <a:p>
            <a:pPr marL="0" indent="0">
              <a:lnSpc>
                <a:spcPct val="120000"/>
              </a:lnSpc>
              <a:buNone/>
            </a:pPr>
            <a:r>
              <a:rPr lang="en-GB" dirty="0"/>
              <a:t>Sickle cell disease is a common example of a genetic determinant of health.</a:t>
            </a:r>
          </a:p>
        </p:txBody>
      </p:sp>
    </p:spTree>
    <p:extLst>
      <p:ext uri="{BB962C8B-B14F-4D97-AF65-F5344CB8AC3E}">
        <p14:creationId xmlns:p14="http://schemas.microsoft.com/office/powerpoint/2010/main" val="2029979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ACA52-CD76-EF1C-1902-A90ACD4F2438}"/>
              </a:ext>
            </a:extLst>
          </p:cNvPr>
          <p:cNvSpPr>
            <a:spLocks noGrp="1"/>
          </p:cNvSpPr>
          <p:nvPr>
            <p:ph type="title"/>
          </p:nvPr>
        </p:nvSpPr>
        <p:spPr>
          <a:xfrm>
            <a:off x="444758" y="0"/>
            <a:ext cx="8229600" cy="1143000"/>
          </a:xfrm>
        </p:spPr>
        <p:txBody>
          <a:bodyPr>
            <a:normAutofit/>
          </a:bodyPr>
          <a:lstStyle/>
          <a:p>
            <a:r>
              <a:rPr kumimoji="0" lang="en-US" sz="4400" b="1" i="0" u="none" strike="noStrike" kern="1200" cap="none" spc="0" normalizeH="0" baseline="0" noProof="0" dirty="0">
                <a:ln>
                  <a:noFill/>
                </a:ln>
                <a:solidFill>
                  <a:prstClr val="black"/>
                </a:solidFill>
                <a:effectLst/>
                <a:uLnTx/>
                <a:uFillTx/>
                <a:latin typeface="Myriad Pro"/>
                <a:ea typeface="+mj-ea"/>
                <a:cs typeface="+mj-cs"/>
              </a:rPr>
              <a:t>Determinants of health</a:t>
            </a:r>
            <a:endParaRPr lang="en-GB" dirty="0"/>
          </a:p>
        </p:txBody>
      </p:sp>
      <p:sp>
        <p:nvSpPr>
          <p:cNvPr id="3" name="Content Placeholder 2">
            <a:extLst>
              <a:ext uri="{FF2B5EF4-FFF2-40B4-BE49-F238E27FC236}">
                <a16:creationId xmlns:a16="http://schemas.microsoft.com/office/drawing/2014/main" id="{2E78527C-2F46-B26A-569F-306D567FB071}"/>
              </a:ext>
            </a:extLst>
          </p:cNvPr>
          <p:cNvSpPr>
            <a:spLocks noGrp="1"/>
          </p:cNvSpPr>
          <p:nvPr>
            <p:ph idx="1"/>
          </p:nvPr>
        </p:nvSpPr>
        <p:spPr>
          <a:xfrm>
            <a:off x="444758" y="980728"/>
            <a:ext cx="8507288" cy="3917032"/>
          </a:xfrm>
        </p:spPr>
        <p:txBody>
          <a:bodyPr>
            <a:noAutofit/>
          </a:bodyPr>
          <a:lstStyle/>
          <a:p>
            <a:pPr marL="0" indent="0">
              <a:lnSpc>
                <a:spcPct val="120000"/>
              </a:lnSpc>
              <a:buNone/>
            </a:pPr>
            <a:r>
              <a:rPr lang="en-GB" sz="2000" b="1" dirty="0"/>
              <a:t>Individual Characteristics – Gender* or Sex</a:t>
            </a:r>
          </a:p>
          <a:p>
            <a:pPr marL="0" indent="0">
              <a:lnSpc>
                <a:spcPct val="120000"/>
              </a:lnSpc>
              <a:buNone/>
            </a:pPr>
            <a:r>
              <a:rPr lang="en-GB" sz="2000" dirty="0"/>
              <a:t>Men and women experience different types of diseases at different ages. </a:t>
            </a:r>
          </a:p>
          <a:p>
            <a:pPr marL="0" indent="0">
              <a:lnSpc>
                <a:spcPct val="120000"/>
              </a:lnSpc>
              <a:buNone/>
            </a:pPr>
            <a:r>
              <a:rPr lang="en-GB" sz="2000" dirty="0"/>
              <a:t>Examples:</a:t>
            </a:r>
          </a:p>
          <a:p>
            <a:pPr marL="0" indent="0">
              <a:lnSpc>
                <a:spcPct val="120000"/>
              </a:lnSpc>
              <a:buNone/>
            </a:pPr>
            <a:r>
              <a:rPr lang="en-US" sz="1800" dirty="0"/>
              <a:t>For example, gender plays an important role in determining risk factors for eating disorders, which influence nutritional outcomes.</a:t>
            </a:r>
          </a:p>
          <a:p>
            <a:pPr marL="0" indent="0">
              <a:lnSpc>
                <a:spcPct val="120000"/>
              </a:lnSpc>
              <a:buNone/>
            </a:pPr>
            <a:r>
              <a:rPr lang="en-GB" sz="1800" dirty="0"/>
              <a:t>Single parents are almost always women in addition the lower income of women also affects their children.</a:t>
            </a:r>
          </a:p>
          <a:p>
            <a:pPr marL="0" indent="0">
              <a:lnSpc>
                <a:spcPct val="120000"/>
              </a:lnSpc>
              <a:buNone/>
            </a:pPr>
            <a:r>
              <a:rPr lang="en-US" sz="1800" dirty="0"/>
              <a:t>The gender gap in mortality from cancer remains large in OECD countries, with mortality rates among men being nearly 70% higher than among women (</a:t>
            </a:r>
            <a:r>
              <a:rPr lang="en-US" sz="1800" dirty="0">
                <a:hlinkClick r:id="rId2">
                  <a:extLst>
                    <a:ext uri="{A12FA001-AC4F-418D-AE19-62706E023703}">
                      <ahyp:hlinkClr xmlns:ahyp="http://schemas.microsoft.com/office/drawing/2018/hyperlinkcolor" val="tx"/>
                    </a:ext>
                  </a:extLst>
                </a:hlinkClick>
              </a:rPr>
              <a:t>Health at a Glance, 2015</a:t>
            </a:r>
            <a:r>
              <a:rPr lang="en-US" sz="1800" dirty="0"/>
              <a:t>)</a:t>
            </a:r>
            <a:endParaRPr lang="en-GB" sz="1800" dirty="0"/>
          </a:p>
          <a:p>
            <a:pPr marL="0" indent="0">
              <a:lnSpc>
                <a:spcPct val="120000"/>
              </a:lnSpc>
              <a:buNone/>
            </a:pPr>
            <a:r>
              <a:rPr lang="en-GB" sz="1800" dirty="0"/>
              <a:t>*Gender refers to "the array of socially constructed roles and relationships, personality traits, attitudes, behaviours, values, relative power and influence that society ascribes to the two sexes on a differential basis.“ </a:t>
            </a:r>
          </a:p>
          <a:p>
            <a:pPr marL="0" indent="0">
              <a:lnSpc>
                <a:spcPct val="120000"/>
              </a:lnSpc>
              <a:buNone/>
            </a:pPr>
            <a:endParaRPr lang="en-GB" sz="2000" dirty="0"/>
          </a:p>
        </p:txBody>
      </p:sp>
    </p:spTree>
    <p:extLst>
      <p:ext uri="{BB962C8B-B14F-4D97-AF65-F5344CB8AC3E}">
        <p14:creationId xmlns:p14="http://schemas.microsoft.com/office/powerpoint/2010/main" val="3093254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9588" y="260648"/>
            <a:ext cx="7568590" cy="555625"/>
          </a:xfrm>
        </p:spPr>
        <p:txBody>
          <a:bodyPr>
            <a:noAutofit/>
          </a:bodyPr>
          <a:lstStyle/>
          <a:p>
            <a:r>
              <a:rPr lang="en-US" sz="3600" b="1" dirty="0"/>
              <a:t>Determinants of health</a:t>
            </a:r>
            <a:endParaRPr lang="en-GB" sz="3600" b="1" dirty="0"/>
          </a:p>
        </p:txBody>
      </p:sp>
      <p:sp>
        <p:nvSpPr>
          <p:cNvPr id="3" name="Content Placeholder 2"/>
          <p:cNvSpPr>
            <a:spLocks noGrp="1"/>
          </p:cNvSpPr>
          <p:nvPr>
            <p:ph idx="1"/>
          </p:nvPr>
        </p:nvSpPr>
        <p:spPr>
          <a:xfrm>
            <a:off x="323529" y="1196752"/>
            <a:ext cx="7873498" cy="4536504"/>
          </a:xfrm>
        </p:spPr>
        <p:txBody>
          <a:bodyPr>
            <a:normAutofit fontScale="92500" lnSpcReduction="10000"/>
          </a:bodyPr>
          <a:lstStyle/>
          <a:p>
            <a:pPr marL="0" indent="0">
              <a:buNone/>
            </a:pPr>
            <a:r>
              <a:rPr lang="en-US" sz="2200" b="1" dirty="0"/>
              <a:t>Physical and environmental factors</a:t>
            </a:r>
          </a:p>
          <a:p>
            <a:pPr marL="457200" lvl="1" indent="0">
              <a:buNone/>
            </a:pPr>
            <a:r>
              <a:rPr lang="en-US" sz="2200" dirty="0"/>
              <a:t>Natural environment for example the weather or climate</a:t>
            </a:r>
          </a:p>
          <a:p>
            <a:pPr marL="457200" lvl="1" indent="0">
              <a:buNone/>
            </a:pPr>
            <a:r>
              <a:rPr lang="en-US" sz="2200" dirty="0"/>
              <a:t>The built environment this includes worksites, workplaces, schools, and recreational settings and  spaces</a:t>
            </a:r>
          </a:p>
          <a:p>
            <a:pPr marL="457200" lvl="1" indent="0">
              <a:buNone/>
            </a:pPr>
            <a:r>
              <a:rPr lang="en-US" sz="2200" dirty="0"/>
              <a:t>Housing, homes, neighbourhoods</a:t>
            </a:r>
          </a:p>
          <a:p>
            <a:pPr marL="457200" lvl="1" indent="0">
              <a:buNone/>
            </a:pPr>
            <a:r>
              <a:rPr lang="en-US" sz="2200" dirty="0"/>
              <a:t>Toxic substance and hazard exposure</a:t>
            </a:r>
          </a:p>
          <a:p>
            <a:pPr marL="457200" lvl="1" indent="0">
              <a:buNone/>
            </a:pPr>
            <a:r>
              <a:rPr lang="en-US" sz="2200" dirty="0"/>
              <a:t>Physical barriers for people with disabilities for example.</a:t>
            </a:r>
          </a:p>
          <a:p>
            <a:pPr marL="457200" lvl="1" indent="0">
              <a:buNone/>
            </a:pPr>
            <a:r>
              <a:rPr lang="en-US" sz="2200" dirty="0"/>
              <a:t>Aesthetic elements such as lighting, green spaces</a:t>
            </a:r>
          </a:p>
          <a:p>
            <a:pPr marL="457200" lvl="1" indent="0">
              <a:buNone/>
            </a:pPr>
            <a:r>
              <a:rPr lang="en-GB" sz="2200" dirty="0"/>
              <a:t>For example: </a:t>
            </a:r>
            <a:r>
              <a:rPr lang="en-US" sz="2200" dirty="0"/>
              <a:t>In London, there is a positive correlation between exposure to pollutants and area-level deprivation. 46% of the Layer Super Output Areas within </a:t>
            </a:r>
            <a:r>
              <a:rPr lang="en-US" sz="2200" dirty="0">
                <a:hlinkClick r:id="rId3" tooltip="the most deprived 10% of London">
                  <a:extLst>
                    <a:ext uri="{A12FA001-AC4F-418D-AE19-62706E023703}">
                      <ahyp:hlinkClr xmlns:ahyp="http://schemas.microsoft.com/office/drawing/2018/hyperlinkcolor" val="tx"/>
                    </a:ext>
                  </a:extLst>
                </a:hlinkClick>
              </a:rPr>
              <a:t>the most deprived 10% of London</a:t>
            </a:r>
            <a:r>
              <a:rPr lang="en-US" sz="2200" dirty="0"/>
              <a:t> have concentrations above the NO</a:t>
            </a:r>
            <a:r>
              <a:rPr lang="en-US" sz="2200" baseline="-25000" dirty="0"/>
              <a:t>2</a:t>
            </a:r>
            <a:r>
              <a:rPr lang="en-US" sz="2200" dirty="0"/>
              <a:t> EU limit value, compared to 2% above the NO</a:t>
            </a:r>
            <a:r>
              <a:rPr lang="en-US" sz="2200" baseline="-25000" dirty="0"/>
              <a:t>2</a:t>
            </a:r>
            <a:r>
              <a:rPr lang="en-US" sz="2200" dirty="0"/>
              <a:t> EU limit value in the 10% least deprived areas (Health Action Research Group, 2021).</a:t>
            </a:r>
          </a:p>
        </p:txBody>
      </p:sp>
    </p:spTree>
    <p:extLst>
      <p:ext uri="{BB962C8B-B14F-4D97-AF65-F5344CB8AC3E}">
        <p14:creationId xmlns:p14="http://schemas.microsoft.com/office/powerpoint/2010/main" val="1368769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69A35-3C6C-54C1-A720-65584D64CD70}"/>
              </a:ext>
            </a:extLst>
          </p:cNvPr>
          <p:cNvSpPr>
            <a:spLocks noGrp="1"/>
          </p:cNvSpPr>
          <p:nvPr>
            <p:ph type="title"/>
          </p:nvPr>
        </p:nvSpPr>
        <p:spPr/>
        <p:txBody>
          <a:bodyPr/>
          <a:lstStyle/>
          <a:p>
            <a:r>
              <a:rPr kumimoji="0" lang="en-US" sz="3600" b="1" i="0" u="none" strike="noStrike" kern="1200" cap="none" spc="0" normalizeH="0" baseline="0" noProof="0" dirty="0">
                <a:ln>
                  <a:noFill/>
                </a:ln>
                <a:solidFill>
                  <a:prstClr val="black"/>
                </a:solidFill>
                <a:effectLst/>
                <a:uLnTx/>
                <a:uFillTx/>
                <a:latin typeface="Myriad Pro"/>
                <a:ea typeface="+mj-ea"/>
                <a:cs typeface="+mj-cs"/>
              </a:rPr>
              <a:t>Determinants of health in the UK</a:t>
            </a:r>
            <a:endParaRPr lang="en-GB" dirty="0"/>
          </a:p>
        </p:txBody>
      </p:sp>
      <p:sp>
        <p:nvSpPr>
          <p:cNvPr id="3" name="Content Placeholder 2">
            <a:extLst>
              <a:ext uri="{FF2B5EF4-FFF2-40B4-BE49-F238E27FC236}">
                <a16:creationId xmlns:a16="http://schemas.microsoft.com/office/drawing/2014/main" id="{177317EF-FDA6-4EA9-4F33-D5534ED20A7C}"/>
              </a:ext>
            </a:extLst>
          </p:cNvPr>
          <p:cNvSpPr>
            <a:spLocks noGrp="1"/>
          </p:cNvSpPr>
          <p:nvPr>
            <p:ph idx="1"/>
          </p:nvPr>
        </p:nvSpPr>
        <p:spPr>
          <a:xfrm>
            <a:off x="457200" y="1268760"/>
            <a:ext cx="8229600" cy="4248473"/>
          </a:xfrm>
        </p:spPr>
        <p:txBody>
          <a:bodyPr>
            <a:normAutofit fontScale="85000" lnSpcReduction="10000"/>
          </a:bodyPr>
          <a:lstStyle/>
          <a:p>
            <a:pPr marL="0" indent="0">
              <a:lnSpc>
                <a:spcPct val="120000"/>
              </a:lnSpc>
              <a:buNone/>
            </a:pPr>
            <a:r>
              <a:rPr lang="en-GB" b="1" dirty="0"/>
              <a:t>Physical/environmental Factors  </a:t>
            </a:r>
          </a:p>
          <a:p>
            <a:pPr marL="0" indent="0">
              <a:lnSpc>
                <a:spcPct val="120000"/>
              </a:lnSpc>
              <a:buNone/>
            </a:pPr>
            <a:r>
              <a:rPr lang="en-GB" dirty="0"/>
              <a:t>Exposures to contaminants in air, water, food and soil, are associated with many chronic diseases and with emerging communicable diseases. </a:t>
            </a:r>
          </a:p>
          <a:p>
            <a:pPr marL="0" indent="0">
              <a:lnSpc>
                <a:spcPct val="120000"/>
              </a:lnSpc>
              <a:buNone/>
            </a:pPr>
            <a:r>
              <a:rPr lang="en-GB" dirty="0"/>
              <a:t>Climate change and the associated extremes weather will also affect health: hyperthermia from extreme heat, injury from extreme wind and rain. </a:t>
            </a:r>
          </a:p>
        </p:txBody>
      </p:sp>
    </p:spTree>
    <p:extLst>
      <p:ext uri="{BB962C8B-B14F-4D97-AF65-F5344CB8AC3E}">
        <p14:creationId xmlns:p14="http://schemas.microsoft.com/office/powerpoint/2010/main" val="40009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84438"/>
            <a:ext cx="8172908" cy="555625"/>
          </a:xfrm>
        </p:spPr>
        <p:txBody>
          <a:bodyPr>
            <a:noAutofit/>
          </a:bodyPr>
          <a:lstStyle/>
          <a:p>
            <a:r>
              <a:rPr lang="en-US" sz="3600" b="1" dirty="0"/>
              <a:t>Determinants of health</a:t>
            </a:r>
            <a:endParaRPr lang="en-GB" sz="3600" b="1" dirty="0"/>
          </a:p>
        </p:txBody>
      </p:sp>
      <p:sp>
        <p:nvSpPr>
          <p:cNvPr id="3" name="Content Placeholder 2"/>
          <p:cNvSpPr>
            <a:spLocks noGrp="1"/>
          </p:cNvSpPr>
          <p:nvPr>
            <p:ph idx="1"/>
          </p:nvPr>
        </p:nvSpPr>
        <p:spPr>
          <a:xfrm>
            <a:off x="611560" y="1340768"/>
            <a:ext cx="7920880" cy="4392488"/>
          </a:xfrm>
        </p:spPr>
        <p:txBody>
          <a:bodyPr>
            <a:normAutofit fontScale="92500" lnSpcReduction="10000"/>
          </a:bodyPr>
          <a:lstStyle/>
          <a:p>
            <a:pPr marL="0" indent="0">
              <a:buNone/>
            </a:pPr>
            <a:r>
              <a:rPr lang="en-US" sz="2800" b="1" dirty="0"/>
              <a:t>Lifestyle choices and factors</a:t>
            </a:r>
          </a:p>
          <a:p>
            <a:pPr marL="457200" lvl="1" indent="0">
              <a:buNone/>
            </a:pPr>
            <a:r>
              <a:rPr lang="en-US" sz="2000" dirty="0"/>
              <a:t>Smoking behaviour</a:t>
            </a:r>
          </a:p>
          <a:p>
            <a:pPr marL="457200" lvl="1" indent="0">
              <a:buNone/>
            </a:pPr>
            <a:r>
              <a:rPr lang="en-US" sz="2000" dirty="0"/>
              <a:t>Alcohol and drug use and misuse</a:t>
            </a:r>
          </a:p>
          <a:p>
            <a:pPr marL="457200" lvl="1" indent="0">
              <a:buNone/>
            </a:pPr>
            <a:r>
              <a:rPr lang="en-US" sz="2000" dirty="0"/>
              <a:t>Diet or eating patterns</a:t>
            </a:r>
          </a:p>
          <a:p>
            <a:pPr marL="457200" lvl="1" indent="0">
              <a:buNone/>
            </a:pPr>
            <a:r>
              <a:rPr lang="en-US" sz="2000" dirty="0"/>
              <a:t>Exercise and physical activity habits</a:t>
            </a:r>
          </a:p>
          <a:p>
            <a:pPr marL="0" indent="0">
              <a:buNone/>
            </a:pPr>
            <a:r>
              <a:rPr lang="en-US" sz="2800" b="1" dirty="0"/>
              <a:t>Key definitions and complications</a:t>
            </a:r>
          </a:p>
          <a:p>
            <a:pPr marL="0" indent="0">
              <a:buNone/>
            </a:pPr>
            <a:r>
              <a:rPr lang="en-US" sz="2000" i="1" dirty="0"/>
              <a:t>“the term lifestyle should only be used to describe a complex of related practices and behaviour patterns, in a person or group, that are maintained with some consistency over time” (Green &amp; </a:t>
            </a:r>
            <a:r>
              <a:rPr lang="en-US" sz="2000" i="1" dirty="0" err="1"/>
              <a:t>Kreuter</a:t>
            </a:r>
            <a:r>
              <a:rPr lang="en-US" sz="2000" i="1" dirty="0"/>
              <a:t>, 1991)</a:t>
            </a:r>
          </a:p>
          <a:p>
            <a:pPr marL="0" indent="0">
              <a:buNone/>
            </a:pPr>
            <a:endParaRPr lang="en-US" sz="2000" dirty="0"/>
          </a:p>
          <a:p>
            <a:pPr marL="0" indent="0">
              <a:buNone/>
            </a:pPr>
            <a:r>
              <a:rPr lang="en-US" sz="2000" dirty="0" err="1"/>
              <a:t>E.g</a:t>
            </a:r>
            <a:r>
              <a:rPr lang="en-US" sz="2000" dirty="0"/>
              <a:t> Alcohol use has impacted NHS hospitals, with 320,000 alcohol-related admissions in 2020 and a 20% increase in alcohol-related deaths (ONS, 2023)</a:t>
            </a:r>
          </a:p>
        </p:txBody>
      </p:sp>
    </p:spTree>
    <p:extLst>
      <p:ext uri="{BB962C8B-B14F-4D97-AF65-F5344CB8AC3E}">
        <p14:creationId xmlns:p14="http://schemas.microsoft.com/office/powerpoint/2010/main" val="1516017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39F02-BBC7-01B6-AF55-DB2491B7A8CB}"/>
              </a:ext>
            </a:extLst>
          </p:cNvPr>
          <p:cNvSpPr>
            <a:spLocks noGrp="1"/>
          </p:cNvSpPr>
          <p:nvPr>
            <p:ph type="title"/>
          </p:nvPr>
        </p:nvSpPr>
        <p:spPr/>
        <p:txBody>
          <a:bodyPr/>
          <a:lstStyle/>
          <a:p>
            <a:r>
              <a:rPr lang="en-GB" sz="4400" b="1" dirty="0"/>
              <a:t>Determinants of Health</a:t>
            </a:r>
            <a:endParaRPr lang="en-GB" dirty="0"/>
          </a:p>
        </p:txBody>
      </p:sp>
      <p:sp>
        <p:nvSpPr>
          <p:cNvPr id="3" name="Content Placeholder 2">
            <a:extLst>
              <a:ext uri="{FF2B5EF4-FFF2-40B4-BE49-F238E27FC236}">
                <a16:creationId xmlns:a16="http://schemas.microsoft.com/office/drawing/2014/main" id="{40DF742E-68EB-B51D-5C40-FF9C6719943D}"/>
              </a:ext>
            </a:extLst>
          </p:cNvPr>
          <p:cNvSpPr>
            <a:spLocks noGrp="1"/>
          </p:cNvSpPr>
          <p:nvPr>
            <p:ph idx="1"/>
          </p:nvPr>
        </p:nvSpPr>
        <p:spPr/>
        <p:txBody>
          <a:bodyPr>
            <a:normAutofit fontScale="70000" lnSpcReduction="20000"/>
          </a:bodyPr>
          <a:lstStyle/>
          <a:p>
            <a:pPr marL="0" indent="0">
              <a:lnSpc>
                <a:spcPct val="120000"/>
              </a:lnSpc>
              <a:buNone/>
            </a:pPr>
            <a:r>
              <a:rPr lang="en-GB" dirty="0"/>
              <a:t>Determinants of health may be biological, behavioural, sociocultural, economic, and ecological. </a:t>
            </a:r>
          </a:p>
          <a:p>
            <a:pPr marL="0" indent="0">
              <a:lnSpc>
                <a:spcPct val="120000"/>
              </a:lnSpc>
              <a:buNone/>
            </a:pPr>
            <a:r>
              <a:rPr lang="en-GB" dirty="0"/>
              <a:t>Broadly, the determinants of health can be divided into four, core categories: </a:t>
            </a:r>
            <a:r>
              <a:rPr lang="en-GB" b="1" dirty="0"/>
              <a:t>nutrition, lifestyle, environment</a:t>
            </a:r>
            <a:r>
              <a:rPr lang="en-GB" dirty="0"/>
              <a:t>, and </a:t>
            </a:r>
            <a:r>
              <a:rPr lang="en-GB" b="1" dirty="0"/>
              <a:t>genetics</a:t>
            </a:r>
            <a:r>
              <a:rPr lang="en-GB" dirty="0"/>
              <a:t>, which are like four pillars of the foundation. </a:t>
            </a:r>
          </a:p>
          <a:p>
            <a:pPr marL="0" indent="0">
              <a:lnSpc>
                <a:spcPct val="120000"/>
              </a:lnSpc>
              <a:buNone/>
            </a:pPr>
            <a:r>
              <a:rPr lang="en-GB" dirty="0"/>
              <a:t>When any one of the pillars of health determinants becomes weak, a support system is needed. </a:t>
            </a:r>
          </a:p>
          <a:p>
            <a:pPr marL="0" indent="0">
              <a:lnSpc>
                <a:spcPct val="120000"/>
              </a:lnSpc>
              <a:buNone/>
            </a:pPr>
            <a:r>
              <a:rPr lang="en-GB" dirty="0"/>
              <a:t>This is considered the fifth determinant of health and involves medical care. </a:t>
            </a:r>
          </a:p>
          <a:p>
            <a:pPr marL="0" indent="0">
              <a:lnSpc>
                <a:spcPct val="120000"/>
              </a:lnSpc>
              <a:buNone/>
            </a:pPr>
            <a:r>
              <a:rPr kumimoji="0" lang="en-GB" sz="3200" b="0" i="0" u="none" strike="noStrike" kern="1200" cap="none" spc="0" normalizeH="0" baseline="0" noProof="0" dirty="0">
                <a:ln>
                  <a:noFill/>
                </a:ln>
                <a:solidFill>
                  <a:prstClr val="black"/>
                </a:solidFill>
                <a:effectLst/>
                <a:uLnTx/>
                <a:uFillTx/>
                <a:latin typeface="Myriad Pro"/>
                <a:ea typeface="+mn-ea"/>
                <a:cs typeface="+mn-cs"/>
              </a:rPr>
              <a:t>                                       (Patwardhan, </a:t>
            </a:r>
            <a:r>
              <a:rPr kumimoji="0" lang="en-GB" sz="3200" b="0" i="0" u="none" strike="noStrike" kern="1200" cap="none" spc="0" normalizeH="0" baseline="0" noProof="0" dirty="0" err="1">
                <a:ln>
                  <a:noFill/>
                </a:ln>
                <a:solidFill>
                  <a:prstClr val="black"/>
                </a:solidFill>
                <a:effectLst/>
                <a:uLnTx/>
                <a:uFillTx/>
                <a:latin typeface="Myriad Pro"/>
                <a:ea typeface="+mn-ea"/>
                <a:cs typeface="+mn-cs"/>
              </a:rPr>
              <a:t>Mutalik</a:t>
            </a:r>
            <a:r>
              <a:rPr kumimoji="0" lang="en-GB" sz="3200" b="0" i="0" u="none" strike="noStrike" kern="1200" cap="none" spc="0" normalizeH="0" baseline="0" noProof="0" dirty="0">
                <a:ln>
                  <a:noFill/>
                </a:ln>
                <a:solidFill>
                  <a:prstClr val="black"/>
                </a:solidFill>
                <a:effectLst/>
                <a:uLnTx/>
                <a:uFillTx/>
                <a:latin typeface="Myriad Pro"/>
                <a:ea typeface="+mn-ea"/>
                <a:cs typeface="+mn-cs"/>
              </a:rPr>
              <a:t>, </a:t>
            </a:r>
            <a:r>
              <a:rPr kumimoji="0" lang="en-GB" sz="3200" b="0" i="0" u="none" strike="noStrike" kern="1200" cap="none" spc="0" normalizeH="0" baseline="0" noProof="0" dirty="0" err="1">
                <a:ln>
                  <a:noFill/>
                </a:ln>
                <a:solidFill>
                  <a:prstClr val="black"/>
                </a:solidFill>
                <a:effectLst/>
                <a:uLnTx/>
                <a:uFillTx/>
                <a:latin typeface="Myriad Pro"/>
                <a:ea typeface="+mn-ea"/>
                <a:cs typeface="+mn-cs"/>
              </a:rPr>
              <a:t>Tillu</a:t>
            </a:r>
            <a:r>
              <a:rPr kumimoji="0" lang="en-GB" sz="3200" b="0" i="0" u="none" strike="noStrike" kern="1200" cap="none" spc="0" normalizeH="0" baseline="0" noProof="0" dirty="0">
                <a:ln>
                  <a:noFill/>
                </a:ln>
                <a:solidFill>
                  <a:prstClr val="black"/>
                </a:solidFill>
                <a:effectLst/>
                <a:uLnTx/>
                <a:uFillTx/>
                <a:latin typeface="Myriad Pro"/>
                <a:ea typeface="+mn-ea"/>
                <a:cs typeface="+mn-cs"/>
              </a:rPr>
              <a:t>, 2015)</a:t>
            </a:r>
            <a:endParaRPr lang="en-GB" dirty="0"/>
          </a:p>
        </p:txBody>
      </p:sp>
    </p:spTree>
    <p:extLst>
      <p:ext uri="{BB962C8B-B14F-4D97-AF65-F5344CB8AC3E}">
        <p14:creationId xmlns:p14="http://schemas.microsoft.com/office/powerpoint/2010/main" val="3563248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sz="4000" b="1" dirty="0">
                <a:latin typeface="Arial" panose="020B0604020202020204" pitchFamily="34" charset="0"/>
                <a:cs typeface="Arial" panose="020B0604020202020204" pitchFamily="34" charset="0"/>
              </a:rPr>
              <a:t>Activity </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556792"/>
            <a:ext cx="7074786" cy="4170372"/>
          </a:xfrm>
          <a:prstGeom prst="rect">
            <a:avLst/>
          </a:prstGeom>
          <a:noFill/>
        </p:spPr>
        <p:txBody>
          <a:bodyPr wrap="square">
            <a:spAutoFit/>
          </a:bodyPr>
          <a:lstStyle/>
          <a:p>
            <a:r>
              <a:rPr lang="en-GB" sz="2800" dirty="0"/>
              <a:t>Working in groups, discuss the different factors that you think can influence the development of </a:t>
            </a:r>
            <a:r>
              <a:rPr lang="en-GB" sz="2800" b="1" i="1" dirty="0"/>
              <a:t>coronary heart disease and obesity </a:t>
            </a:r>
            <a:r>
              <a:rPr lang="en-GB" sz="2800" dirty="0"/>
              <a:t>among people. </a:t>
            </a:r>
          </a:p>
          <a:p>
            <a:endParaRPr lang="en-GB" sz="2800" dirty="0"/>
          </a:p>
          <a:p>
            <a:endParaRPr lang="en-GB" sz="2800" dirty="0"/>
          </a:p>
          <a:p>
            <a:endParaRPr lang="en-GB" sz="2800" dirty="0"/>
          </a:p>
          <a:p>
            <a:pPr algn="ctr"/>
            <a:r>
              <a:rPr lang="en-GB" sz="2400" b="1" dirty="0"/>
              <a:t>Feedback your findings to the whole class</a:t>
            </a:r>
          </a:p>
          <a:p>
            <a:pPr algn="ctr"/>
            <a:r>
              <a:rPr lang="en-GB" sz="2400" b="1" dirty="0"/>
              <a:t>15mins</a:t>
            </a:r>
          </a:p>
          <a:p>
            <a:endParaRPr lang="en-GB" sz="2100" dirty="0">
              <a:solidFill>
                <a:schemeClr val="accent3"/>
              </a:solidFill>
            </a:endParaRPr>
          </a:p>
        </p:txBody>
      </p:sp>
    </p:spTree>
    <p:extLst>
      <p:ext uri="{BB962C8B-B14F-4D97-AF65-F5344CB8AC3E}">
        <p14:creationId xmlns:p14="http://schemas.microsoft.com/office/powerpoint/2010/main" val="16168474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D6668-53F1-0BBD-7DE4-D5853BFA4997}"/>
              </a:ext>
            </a:extLst>
          </p:cNvPr>
          <p:cNvSpPr>
            <a:spLocks noGrp="1"/>
          </p:cNvSpPr>
          <p:nvPr>
            <p:ph type="title"/>
          </p:nvPr>
        </p:nvSpPr>
        <p:spPr/>
        <p:txBody>
          <a:bodyPr/>
          <a:lstStyle/>
          <a:p>
            <a:r>
              <a:rPr lang="en-GB" b="1" dirty="0"/>
              <a:t>Activity Answer</a:t>
            </a:r>
          </a:p>
        </p:txBody>
      </p:sp>
      <p:sp>
        <p:nvSpPr>
          <p:cNvPr id="3" name="Content Placeholder 2">
            <a:extLst>
              <a:ext uri="{FF2B5EF4-FFF2-40B4-BE49-F238E27FC236}">
                <a16:creationId xmlns:a16="http://schemas.microsoft.com/office/drawing/2014/main" id="{061A0246-E181-D689-69F6-335AC77C95D9}"/>
              </a:ext>
            </a:extLst>
          </p:cNvPr>
          <p:cNvSpPr>
            <a:spLocks noGrp="1"/>
          </p:cNvSpPr>
          <p:nvPr>
            <p:ph idx="1"/>
          </p:nvPr>
        </p:nvSpPr>
        <p:spPr/>
        <p:txBody>
          <a:bodyPr>
            <a:normAutofit fontScale="62500" lnSpcReduction="20000"/>
          </a:bodyPr>
          <a:lstStyle/>
          <a:p>
            <a:pPr marL="0" indent="0">
              <a:lnSpc>
                <a:spcPct val="120000"/>
              </a:lnSpc>
              <a:buNone/>
            </a:pPr>
            <a:r>
              <a:rPr lang="en-GB" dirty="0"/>
              <a:t>Research into CHD has associated a large number of factors with the incidence of the disease. These include</a:t>
            </a:r>
          </a:p>
          <a:p>
            <a:pPr marL="0" indent="0">
              <a:lnSpc>
                <a:spcPct val="120000"/>
              </a:lnSpc>
              <a:buNone/>
            </a:pPr>
            <a:r>
              <a:rPr lang="en-GB" dirty="0"/>
              <a:t>High levels of blood cholesterol, high blood pressure, obesity, cigarette smoking, and physical inactivity</a:t>
            </a:r>
          </a:p>
          <a:p>
            <a:pPr marL="0" indent="0">
              <a:lnSpc>
                <a:spcPct val="120000"/>
              </a:lnSpc>
              <a:buNone/>
            </a:pPr>
            <a:endParaRPr lang="en-GB" dirty="0"/>
          </a:p>
          <a:p>
            <a:pPr marL="0" indent="0">
              <a:lnSpc>
                <a:spcPct val="120000"/>
              </a:lnSpc>
              <a:buNone/>
            </a:pPr>
            <a:r>
              <a:rPr lang="en-GB" dirty="0"/>
              <a:t>Research also shows that there may be links between CHD and psychosocial factors such as stress and lack of social support, depression and anger (Stansfield and marmot, 2001).</a:t>
            </a:r>
          </a:p>
          <a:p>
            <a:pPr marL="0" indent="0">
              <a:lnSpc>
                <a:spcPct val="120000"/>
              </a:lnSpc>
              <a:buNone/>
            </a:pPr>
            <a:endParaRPr lang="en-GB" dirty="0"/>
          </a:p>
          <a:p>
            <a:pPr marL="0" indent="0">
              <a:lnSpc>
                <a:spcPct val="120000"/>
              </a:lnSpc>
              <a:buNone/>
            </a:pPr>
            <a:r>
              <a:rPr lang="en-GB" dirty="0"/>
              <a:t>While physical inactivity, smoking and raised blood cholesterol are the major risk factors for CHD according to Britton and MacPherson (2000)</a:t>
            </a:r>
          </a:p>
        </p:txBody>
      </p:sp>
    </p:spTree>
    <p:extLst>
      <p:ext uri="{BB962C8B-B14F-4D97-AF65-F5344CB8AC3E}">
        <p14:creationId xmlns:p14="http://schemas.microsoft.com/office/powerpoint/2010/main" val="25517848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287524" y="2175173"/>
            <a:ext cx="8568952" cy="2387600"/>
          </a:xfrm>
        </p:spPr>
        <p:txBody>
          <a:bodyPr/>
          <a:lstStyle/>
          <a:p>
            <a:r>
              <a:rPr lang="en-GB" sz="4000" b="1" i="1" dirty="0">
                <a:solidFill>
                  <a:schemeClr val="bg1"/>
                </a:solidFill>
              </a:rPr>
              <a:t>What are social determinants of health?</a:t>
            </a:r>
          </a:p>
        </p:txBody>
      </p:sp>
      <p:pic>
        <p:nvPicPr>
          <p:cNvPr id="4" name="Picture 3" descr="A picture containing vector graphics&#10;&#10;Description automatically generated">
            <a:extLst>
              <a:ext uri="{FF2B5EF4-FFF2-40B4-BE49-F238E27FC236}">
                <a16:creationId xmlns:a16="http://schemas.microsoft.com/office/drawing/2014/main" id="{EFBA7DFE-50B8-427B-9218-45814319059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64288" y="4653136"/>
            <a:ext cx="1979712" cy="2204864"/>
          </a:xfrm>
          <a:prstGeom prst="rect">
            <a:avLst/>
          </a:prstGeom>
        </p:spPr>
      </p:pic>
    </p:spTree>
    <p:extLst>
      <p:ext uri="{BB962C8B-B14F-4D97-AF65-F5344CB8AC3E}">
        <p14:creationId xmlns:p14="http://schemas.microsoft.com/office/powerpoint/2010/main" val="5676081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1F29D-580A-A93D-4014-3E38A1070776}"/>
              </a:ext>
            </a:extLst>
          </p:cNvPr>
          <p:cNvSpPr>
            <a:spLocks noGrp="1"/>
          </p:cNvSpPr>
          <p:nvPr>
            <p:ph type="title"/>
          </p:nvPr>
        </p:nvSpPr>
        <p:spPr/>
        <p:txBody>
          <a:bodyPr/>
          <a:lstStyle/>
          <a:p>
            <a:r>
              <a:rPr lang="en-GB" dirty="0"/>
              <a:t>Group activity</a:t>
            </a:r>
          </a:p>
        </p:txBody>
      </p:sp>
      <p:sp>
        <p:nvSpPr>
          <p:cNvPr id="3" name="Content Placeholder 2">
            <a:extLst>
              <a:ext uri="{FF2B5EF4-FFF2-40B4-BE49-F238E27FC236}">
                <a16:creationId xmlns:a16="http://schemas.microsoft.com/office/drawing/2014/main" id="{C9FDA2A1-BA51-50CD-5FF8-B66A8105A727}"/>
              </a:ext>
            </a:extLst>
          </p:cNvPr>
          <p:cNvSpPr>
            <a:spLocks noGrp="1"/>
          </p:cNvSpPr>
          <p:nvPr>
            <p:ph idx="1"/>
          </p:nvPr>
        </p:nvSpPr>
        <p:spPr/>
        <p:txBody>
          <a:bodyPr/>
          <a:lstStyle/>
          <a:p>
            <a:r>
              <a:rPr lang="en-GB" sz="2100" dirty="0"/>
              <a:t>Watch this video and discuss in your groups your understanding of the social determinants of health.</a:t>
            </a:r>
          </a:p>
          <a:p>
            <a:endParaRPr lang="en-GB" sz="2100" dirty="0"/>
          </a:p>
          <a:p>
            <a:r>
              <a:rPr lang="en-GB" sz="2100" dirty="0">
                <a:hlinkClick r:id="rId2"/>
              </a:rPr>
              <a:t>https://www.youtube.com/watch?v=8PH4JYfF4Ns</a:t>
            </a:r>
            <a:endParaRPr lang="en-GB" sz="2100" dirty="0"/>
          </a:p>
          <a:p>
            <a:endParaRPr lang="en-GB" dirty="0"/>
          </a:p>
        </p:txBody>
      </p:sp>
    </p:spTree>
    <p:extLst>
      <p:ext uri="{BB962C8B-B14F-4D97-AF65-F5344CB8AC3E}">
        <p14:creationId xmlns:p14="http://schemas.microsoft.com/office/powerpoint/2010/main" val="33200384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 name="Title 1"/>
          <p:cNvSpPr txBox="1"/>
          <p:nvPr/>
        </p:nvSpPr>
        <p:spPr>
          <a:xfrm>
            <a:off x="2053827" y="175617"/>
            <a:ext cx="6917612" cy="99417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89" tIns="34289" rIns="34289" bIns="34289" anchor="ctr">
            <a:normAutofit/>
          </a:bodyPr>
          <a:lstStyle/>
          <a:p>
            <a:pPr>
              <a:lnSpc>
                <a:spcPct val="90000"/>
              </a:lnSpc>
              <a:defRPr sz="4400" b="1" cap="all" spc="-200">
                <a:solidFill>
                  <a:srgbClr val="FFFFFF"/>
                </a:solidFill>
                <a:latin typeface="Century Gothic"/>
                <a:ea typeface="Century Gothic"/>
                <a:cs typeface="Century Gothic"/>
                <a:sym typeface="Century Gothic"/>
              </a:defRPr>
            </a:pPr>
            <a:endParaRPr sz="3094" dirty="0"/>
          </a:p>
        </p:txBody>
      </p:sp>
      <p:sp>
        <p:nvSpPr>
          <p:cNvPr id="2" name="Title 1">
            <a:extLst>
              <a:ext uri="{FF2B5EF4-FFF2-40B4-BE49-F238E27FC236}">
                <a16:creationId xmlns:a16="http://schemas.microsoft.com/office/drawing/2014/main" id="{E1FB7B4A-43CF-8C29-0714-271721BC886A}"/>
              </a:ext>
            </a:extLst>
          </p:cNvPr>
          <p:cNvSpPr>
            <a:spLocks noGrp="1"/>
          </p:cNvSpPr>
          <p:nvPr>
            <p:ph type="title"/>
          </p:nvPr>
        </p:nvSpPr>
        <p:spPr>
          <a:xfrm>
            <a:off x="457200" y="457201"/>
            <a:ext cx="8229600" cy="1143000"/>
          </a:xfrm>
        </p:spPr>
        <p:txBody>
          <a:bodyPr>
            <a:noAutofit/>
          </a:bodyPr>
          <a:lstStyle/>
          <a:p>
            <a:r>
              <a:rPr lang="en-GB" sz="3800" dirty="0"/>
              <a:t>WHAT ARE THE Social Determinants </a:t>
            </a:r>
            <a:br>
              <a:rPr lang="en-GB" sz="3800" dirty="0"/>
            </a:br>
            <a:r>
              <a:rPr lang="en-GB" sz="3800" dirty="0"/>
              <a:t>of Health?</a:t>
            </a:r>
            <a:br>
              <a:rPr lang="en-GB" sz="3800" dirty="0"/>
            </a:br>
            <a:endParaRPr lang="en-GB" sz="3800" dirty="0"/>
          </a:p>
        </p:txBody>
      </p:sp>
      <p:sp>
        <p:nvSpPr>
          <p:cNvPr id="214" name="The social determinants of health are the conditions in which people  are born, grow, live, work and age. These circumstances are shaped  by the distribution of money, power and resources at global, national and local levels."/>
          <p:cNvSpPr txBox="1">
            <a:spLocks noGrp="1"/>
          </p:cNvSpPr>
          <p:nvPr>
            <p:ph idx="1"/>
          </p:nvPr>
        </p:nvSpPr>
        <p:spPr>
          <a:prstGeom prst="rect">
            <a:avLst/>
          </a:prstGeom>
        </p:spPr>
        <p:txBody>
          <a:bodyPr>
            <a:noAutofit/>
          </a:bodyPr>
          <a:lstStyle/>
          <a:p>
            <a:pPr algn="l" defTabSz="311813">
              <a:lnSpc>
                <a:spcPct val="115000"/>
              </a:lnSpc>
              <a:spcBef>
                <a:spcPts val="0"/>
              </a:spcBef>
              <a:defRPr sz="2300">
                <a:uFill>
                  <a:solidFill>
                    <a:srgbClr val="000000"/>
                  </a:solidFill>
                </a:uFill>
                <a:latin typeface="Century Gothic"/>
                <a:ea typeface="Century Gothic"/>
                <a:cs typeface="Century Gothic"/>
                <a:sym typeface="Century Gothic"/>
              </a:defRPr>
            </a:pPr>
            <a:r>
              <a:rPr sz="1687" dirty="0"/>
              <a:t>The social determinants of health are the conditions in which people are born, grow, live, work and age. These circumstances are shaped by the distribution of money, power and resources at global, national and local levels.</a:t>
            </a:r>
          </a:p>
        </p:txBody>
      </p:sp>
      <p:sp>
        <p:nvSpPr>
          <p:cNvPr id="215" name="Line"/>
          <p:cNvSpPr/>
          <p:nvPr/>
        </p:nvSpPr>
        <p:spPr>
          <a:xfrm>
            <a:off x="884714" y="3269660"/>
            <a:ext cx="7552581" cy="1"/>
          </a:xfrm>
          <a:prstGeom prst="line">
            <a:avLst/>
          </a:prstGeom>
          <a:ln w="12700">
            <a:solidFill>
              <a:srgbClr val="242E7C"/>
            </a:solidFill>
            <a:miter lim="400000"/>
          </a:ln>
        </p:spPr>
        <p:txBody>
          <a:bodyPr lIns="32145" tIns="32145" rIns="32145" bIns="32145"/>
          <a:lstStyle/>
          <a:p>
            <a:endParaRPr sz="1266"/>
          </a:p>
        </p:txBody>
      </p:sp>
      <p:sp>
        <p:nvSpPr>
          <p:cNvPr id="216" name="Line"/>
          <p:cNvSpPr/>
          <p:nvPr/>
        </p:nvSpPr>
        <p:spPr>
          <a:xfrm>
            <a:off x="884714" y="4708735"/>
            <a:ext cx="7552581" cy="1"/>
          </a:xfrm>
          <a:prstGeom prst="line">
            <a:avLst/>
          </a:prstGeom>
          <a:ln w="12700">
            <a:solidFill>
              <a:srgbClr val="242E7C"/>
            </a:solidFill>
            <a:miter lim="400000"/>
          </a:ln>
        </p:spPr>
        <p:txBody>
          <a:bodyPr lIns="32145" tIns="32145" rIns="32145" bIns="32145"/>
          <a:lstStyle/>
          <a:p>
            <a:endParaRPr sz="1266"/>
          </a:p>
        </p:txBody>
      </p:sp>
      <p:sp>
        <p:nvSpPr>
          <p:cNvPr id="217" name="Rectangle 1"/>
          <p:cNvSpPr txBox="1"/>
          <p:nvPr/>
        </p:nvSpPr>
        <p:spPr>
          <a:xfrm>
            <a:off x="1418844" y="3509432"/>
            <a:ext cx="7348373" cy="92297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2145" tIns="32145" rIns="32145" bIns="32145">
            <a:spAutoFit/>
          </a:bodyPr>
          <a:lstStyle>
            <a:lvl1pPr defTabSz="958712">
              <a:lnSpc>
                <a:spcPct val="120000"/>
              </a:lnSpc>
              <a:spcBef>
                <a:spcPts val="900"/>
              </a:spcBef>
              <a:defRPr spc="-72">
                <a:latin typeface="Century Gothic"/>
                <a:ea typeface="Century Gothic"/>
                <a:cs typeface="Century Gothic"/>
                <a:sym typeface="Century Gothic"/>
              </a:defRPr>
            </a:lvl1pPr>
          </a:lstStyle>
          <a:p>
            <a:r>
              <a:rPr sz="1600" dirty="0"/>
              <a:t>The social determinants of health are mostly responsible for health inequities – the unfair and avoidable differences in health status seen within and between countries.</a:t>
            </a:r>
          </a:p>
        </p:txBody>
      </p:sp>
      <p:sp>
        <p:nvSpPr>
          <p:cNvPr id="218" name="Rectangle 2"/>
          <p:cNvSpPr txBox="1"/>
          <p:nvPr/>
        </p:nvSpPr>
        <p:spPr>
          <a:xfrm>
            <a:off x="1418844" y="5076081"/>
            <a:ext cx="7348373" cy="53831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2145" tIns="32145" rIns="32145" bIns="32145">
            <a:spAutoFit/>
          </a:bodyPr>
          <a:lstStyle/>
          <a:p>
            <a:pPr defTabSz="321457">
              <a:lnSpc>
                <a:spcPct val="115000"/>
              </a:lnSpc>
              <a:spcBef>
                <a:spcPts val="703"/>
              </a:spcBef>
              <a:defRPr>
                <a:uFill>
                  <a:solidFill>
                    <a:srgbClr val="000000"/>
                  </a:solidFill>
                </a:uFill>
                <a:latin typeface="Century Gothic"/>
                <a:ea typeface="Century Gothic"/>
                <a:cs typeface="Century Gothic"/>
                <a:sym typeface="Century Gothic"/>
              </a:defRPr>
            </a:pPr>
            <a:r>
              <a:rPr sz="1400" dirty="0"/>
              <a:t>The social determinants of health are multi-layered and range from societal to individual factors.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29406CAF-44C5-724F-80B0-BC4D8312E135}"/>
              </a:ext>
            </a:extLst>
          </p:cNvPr>
          <p:cNvGrpSpPr/>
          <p:nvPr/>
        </p:nvGrpSpPr>
        <p:grpSpPr>
          <a:xfrm>
            <a:off x="387147" y="2215081"/>
            <a:ext cx="8325228" cy="2595022"/>
            <a:chOff x="550609" y="3150336"/>
            <a:chExt cx="11840324" cy="3690698"/>
          </a:xfrm>
        </p:grpSpPr>
        <p:sp>
          <p:nvSpPr>
            <p:cNvPr id="247" name="Circle"/>
            <p:cNvSpPr/>
            <p:nvPr/>
          </p:nvSpPr>
          <p:spPr>
            <a:xfrm>
              <a:off x="8843466" y="3261211"/>
              <a:ext cx="3547467" cy="3547468"/>
            </a:xfrm>
            <a:prstGeom prst="ellipse">
              <a:avLst/>
            </a:prstGeom>
            <a:solidFill>
              <a:srgbClr val="629623"/>
            </a:solidFill>
            <a:ln w="12700">
              <a:miter lim="400000"/>
            </a:ln>
          </p:spPr>
          <p:txBody>
            <a:bodyPr lIns="34289" tIns="34289" rIns="34289" bIns="34289" anchor="ctr"/>
            <a:lstStyle/>
            <a:p>
              <a:endParaRPr sz="1266"/>
            </a:p>
          </p:txBody>
        </p:sp>
        <p:sp>
          <p:nvSpPr>
            <p:cNvPr id="248" name="Circle"/>
            <p:cNvSpPr/>
            <p:nvPr/>
          </p:nvSpPr>
          <p:spPr>
            <a:xfrm>
              <a:off x="4728666" y="3293566"/>
              <a:ext cx="3547468" cy="3547468"/>
            </a:xfrm>
            <a:prstGeom prst="ellipse">
              <a:avLst/>
            </a:prstGeom>
            <a:solidFill>
              <a:srgbClr val="D3C000"/>
            </a:solidFill>
            <a:ln w="12700">
              <a:miter lim="400000"/>
            </a:ln>
          </p:spPr>
          <p:txBody>
            <a:bodyPr lIns="34289" tIns="34289" rIns="34289" bIns="34289" anchor="ctr"/>
            <a:lstStyle/>
            <a:p>
              <a:endParaRPr sz="1266"/>
            </a:p>
          </p:txBody>
        </p:sp>
        <p:sp>
          <p:nvSpPr>
            <p:cNvPr id="249" name="Circle"/>
            <p:cNvSpPr/>
            <p:nvPr/>
          </p:nvSpPr>
          <p:spPr>
            <a:xfrm>
              <a:off x="550609" y="3150336"/>
              <a:ext cx="3547467" cy="3547468"/>
            </a:xfrm>
            <a:prstGeom prst="ellipse">
              <a:avLst/>
            </a:prstGeom>
            <a:solidFill>
              <a:srgbClr val="EEAB00"/>
            </a:solidFill>
            <a:ln w="12700">
              <a:miter lim="400000"/>
            </a:ln>
          </p:spPr>
          <p:txBody>
            <a:bodyPr lIns="34289" tIns="34289" rIns="34289" bIns="34289" anchor="ctr"/>
            <a:lstStyle/>
            <a:p>
              <a:endParaRPr sz="1266"/>
            </a:p>
          </p:txBody>
        </p:sp>
        <p:sp>
          <p:nvSpPr>
            <p:cNvPr id="250" name="Global  Commission  on SDH  (2008)"/>
            <p:cNvSpPr txBox="1"/>
            <p:nvPr/>
          </p:nvSpPr>
          <p:spPr>
            <a:xfrm>
              <a:off x="1266840" y="4154934"/>
              <a:ext cx="2241522" cy="134464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34289" tIns="34289" rIns="34289" bIns="34289">
              <a:spAutoFit/>
            </a:bodyPr>
            <a:lstStyle/>
            <a:p>
              <a:pPr algn="ctr" defTabSz="321457">
                <a:spcBef>
                  <a:spcPts val="703"/>
                </a:spcBef>
                <a:defRPr sz="2700" b="1">
                  <a:solidFill>
                    <a:srgbClr val="FFFFFF"/>
                  </a:solidFill>
                  <a:uFill>
                    <a:solidFill>
                      <a:srgbClr val="000000"/>
                    </a:solidFill>
                  </a:uFill>
                  <a:latin typeface="Century Gothic"/>
                  <a:ea typeface="Century Gothic"/>
                  <a:cs typeface="Century Gothic"/>
                  <a:sym typeface="Century Gothic"/>
                </a:defRPr>
              </a:pPr>
              <a:r>
                <a:rPr lang="en-US" sz="1898" dirty="0"/>
                <a:t>Dahlgren</a:t>
              </a:r>
              <a:br>
                <a:rPr lang="en-US" sz="1898" dirty="0"/>
              </a:br>
              <a:r>
                <a:rPr lang="en-US" sz="1898" dirty="0"/>
                <a:t>&amp; Whitehead</a:t>
              </a:r>
              <a:br>
                <a:rPr lang="en-US" sz="1898" dirty="0"/>
              </a:br>
              <a:r>
                <a:rPr lang="en-US" sz="1898" dirty="0"/>
                <a:t>(1991)</a:t>
              </a:r>
            </a:p>
          </p:txBody>
        </p:sp>
        <p:sp>
          <p:nvSpPr>
            <p:cNvPr id="251" name="PAHO Equity  Commission  (2019)"/>
            <p:cNvSpPr txBox="1"/>
            <p:nvPr/>
          </p:nvSpPr>
          <p:spPr>
            <a:xfrm>
              <a:off x="5385059" y="4389883"/>
              <a:ext cx="2234684" cy="176002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34289" tIns="34289" rIns="34289" bIns="34289">
              <a:spAutoFit/>
            </a:bodyPr>
            <a:lstStyle/>
            <a:p>
              <a:pPr algn="ctr" defTabSz="321457">
                <a:spcBef>
                  <a:spcPts val="703"/>
                </a:spcBef>
                <a:defRPr sz="2700" b="1">
                  <a:solidFill>
                    <a:srgbClr val="FFFFFF"/>
                  </a:solidFill>
                  <a:uFill>
                    <a:solidFill>
                      <a:srgbClr val="000000"/>
                    </a:solidFill>
                  </a:uFill>
                  <a:latin typeface="Century Gothic"/>
                  <a:ea typeface="Century Gothic"/>
                  <a:cs typeface="Century Gothic"/>
                  <a:sym typeface="Century Gothic"/>
                </a:defRPr>
              </a:pPr>
              <a:r>
                <a:rPr lang="en-US" sz="1898" dirty="0"/>
                <a:t>Global </a:t>
              </a:r>
              <a:br>
                <a:rPr lang="en-US" sz="1898" dirty="0"/>
              </a:br>
              <a:r>
                <a:rPr lang="en-US" sz="1898" dirty="0"/>
                <a:t>Commission </a:t>
              </a:r>
              <a:br>
                <a:rPr lang="en-US" sz="1898" dirty="0"/>
              </a:br>
              <a:r>
                <a:rPr lang="en-US" sz="1898" dirty="0"/>
                <a:t>on SDH </a:t>
              </a:r>
              <a:br>
                <a:rPr lang="en-US" sz="1898" dirty="0"/>
              </a:br>
              <a:r>
                <a:rPr lang="en-US" sz="1898" dirty="0"/>
                <a:t>(2008)</a:t>
              </a:r>
            </a:p>
          </p:txBody>
        </p:sp>
        <p:sp>
          <p:nvSpPr>
            <p:cNvPr id="252" name="Dahlgren &amp; Whitehead (1991)"/>
            <p:cNvSpPr txBox="1"/>
            <p:nvPr/>
          </p:nvSpPr>
          <p:spPr>
            <a:xfrm>
              <a:off x="9482759" y="4389883"/>
              <a:ext cx="2268883" cy="134464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34289" tIns="34289" rIns="34289" bIns="34289">
              <a:spAutoFit/>
            </a:bodyPr>
            <a:lstStyle/>
            <a:p>
              <a:pPr algn="ctr" defTabSz="321457">
                <a:spcBef>
                  <a:spcPts val="703"/>
                </a:spcBef>
                <a:defRPr sz="2700" b="1">
                  <a:solidFill>
                    <a:srgbClr val="FFFFFF"/>
                  </a:solidFill>
                  <a:uFill>
                    <a:solidFill>
                      <a:srgbClr val="000000"/>
                    </a:solidFill>
                  </a:uFill>
                  <a:latin typeface="Century Gothic"/>
                  <a:ea typeface="Century Gothic"/>
                  <a:cs typeface="Century Gothic"/>
                  <a:sym typeface="Century Gothic"/>
                </a:defRPr>
              </a:pPr>
              <a:r>
                <a:rPr lang="en-US" sz="1898" dirty="0"/>
                <a:t>PAHO Equity </a:t>
              </a:r>
              <a:br>
                <a:rPr lang="en-US" sz="1898" dirty="0"/>
              </a:br>
              <a:r>
                <a:rPr lang="en-US" sz="1898" dirty="0"/>
                <a:t>Commission </a:t>
              </a:r>
              <a:br>
                <a:rPr lang="en-US" sz="1898" dirty="0"/>
              </a:br>
              <a:r>
                <a:rPr lang="en-US" sz="1898" dirty="0"/>
                <a:t>(2019)</a:t>
              </a:r>
            </a:p>
          </p:txBody>
        </p:sp>
      </p:grpSp>
      <p:sp>
        <p:nvSpPr>
          <p:cNvPr id="3" name="Title 2">
            <a:extLst>
              <a:ext uri="{FF2B5EF4-FFF2-40B4-BE49-F238E27FC236}">
                <a16:creationId xmlns:a16="http://schemas.microsoft.com/office/drawing/2014/main" id="{94DC72A4-9CFF-AE43-8D21-9804808A4A03}"/>
              </a:ext>
            </a:extLst>
          </p:cNvPr>
          <p:cNvSpPr>
            <a:spLocks noGrp="1"/>
          </p:cNvSpPr>
          <p:nvPr>
            <p:ph type="title"/>
          </p:nvPr>
        </p:nvSpPr>
        <p:spPr/>
        <p:txBody>
          <a:bodyPr>
            <a:normAutofit fontScale="90000"/>
          </a:bodyPr>
          <a:lstStyle/>
          <a:p>
            <a:r>
              <a:rPr lang="en-GB" dirty="0"/>
              <a:t>Social Determinants of Health</a:t>
            </a:r>
            <a:br>
              <a:rPr lang="en-GB" dirty="0"/>
            </a:br>
            <a:r>
              <a:rPr lang="en-GB" dirty="0"/>
              <a:t>Conceptual </a:t>
            </a:r>
            <a:r>
              <a:rPr lang="en-GB" dirty="0" err="1"/>
              <a:t>FrameworkS</a:t>
            </a:r>
            <a:br>
              <a:rPr lang="en-GB" dirty="0"/>
            </a:b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4" name="Picture 7" descr="Picture 7"/>
          <p:cNvPicPr>
            <a:picLocks noChangeAspect="1"/>
          </p:cNvPicPr>
          <p:nvPr/>
        </p:nvPicPr>
        <p:blipFill>
          <a:blip r:embed="rId3"/>
          <a:stretch>
            <a:fillRect/>
          </a:stretch>
        </p:blipFill>
        <p:spPr>
          <a:xfrm>
            <a:off x="1345438" y="1587940"/>
            <a:ext cx="5026762" cy="4165102"/>
          </a:xfrm>
          <a:prstGeom prst="rect">
            <a:avLst/>
          </a:prstGeom>
          <a:ln w="12700">
            <a:miter lim="400000"/>
          </a:ln>
        </p:spPr>
      </p:pic>
      <p:sp>
        <p:nvSpPr>
          <p:cNvPr id="235" name="Title 1"/>
          <p:cNvSpPr txBox="1"/>
          <p:nvPr/>
        </p:nvSpPr>
        <p:spPr>
          <a:xfrm>
            <a:off x="2053827" y="175617"/>
            <a:ext cx="6917612" cy="99417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89" tIns="34289" rIns="34289" bIns="34289" anchor="ctr">
            <a:normAutofit/>
          </a:bodyPr>
          <a:lstStyle/>
          <a:p>
            <a:pPr>
              <a:lnSpc>
                <a:spcPct val="90000"/>
              </a:lnSpc>
              <a:defRPr sz="4400" b="1" cap="all" spc="-200">
                <a:solidFill>
                  <a:srgbClr val="FFFFFF"/>
                </a:solidFill>
                <a:latin typeface="Century Gothic"/>
                <a:ea typeface="Century Gothic"/>
                <a:cs typeface="Century Gothic"/>
                <a:sym typeface="Century Gothic"/>
              </a:defRPr>
            </a:pPr>
            <a:r>
              <a:rPr sz="3094" dirty="0"/>
              <a:t>THE Social Determinants </a:t>
            </a:r>
            <a:br>
              <a:rPr sz="3094" dirty="0"/>
            </a:br>
            <a:r>
              <a:rPr sz="3094" dirty="0"/>
              <a:t>of Health</a:t>
            </a:r>
          </a:p>
        </p:txBody>
      </p:sp>
      <p:sp>
        <p:nvSpPr>
          <p:cNvPr id="4" name="TextBox 3">
            <a:extLst>
              <a:ext uri="{FF2B5EF4-FFF2-40B4-BE49-F238E27FC236}">
                <a16:creationId xmlns:a16="http://schemas.microsoft.com/office/drawing/2014/main" id="{264B25EE-DE84-952F-90CE-5AB4166258D2}"/>
              </a:ext>
            </a:extLst>
          </p:cNvPr>
          <p:cNvSpPr txBox="1"/>
          <p:nvPr/>
        </p:nvSpPr>
        <p:spPr>
          <a:xfrm>
            <a:off x="6372200" y="4384278"/>
            <a:ext cx="3187504" cy="1088503"/>
          </a:xfrm>
          <a:prstGeom prst="rect">
            <a:avLst/>
          </a:prstGeom>
          <a:noFill/>
        </p:spPr>
        <p:txBody>
          <a:bodyPr wrap="square">
            <a:spAutoFit/>
          </a:bodyPr>
          <a:lstStyle/>
          <a:p>
            <a:pPr>
              <a:lnSpc>
                <a:spcPct val="120000"/>
              </a:lnSpc>
              <a:defRPr sz="1400">
                <a:latin typeface="Century Gothic"/>
                <a:ea typeface="Century Gothic"/>
                <a:cs typeface="Century Gothic"/>
                <a:sym typeface="Century Gothic"/>
              </a:defRPr>
            </a:pPr>
            <a:r>
              <a:rPr lang="en-US" sz="1100" dirty="0"/>
              <a:t>Source: Dahlgren G and Whitehead M (1991) </a:t>
            </a:r>
            <a:br>
              <a:rPr lang="en-US" sz="1100" dirty="0"/>
            </a:br>
            <a:r>
              <a:rPr lang="en-US" sz="1100" dirty="0"/>
              <a:t>Policies and strategies to promote social equity in health. Stockholm, Institute of Future Studies. </a:t>
            </a:r>
          </a:p>
        </p:txBody>
      </p:sp>
      <p:sp>
        <p:nvSpPr>
          <p:cNvPr id="2" name="Title 1">
            <a:extLst>
              <a:ext uri="{FF2B5EF4-FFF2-40B4-BE49-F238E27FC236}">
                <a16:creationId xmlns:a16="http://schemas.microsoft.com/office/drawing/2014/main" id="{07BB7148-22D7-1F12-1224-2793EEFC7B98}"/>
              </a:ext>
            </a:extLst>
          </p:cNvPr>
          <p:cNvSpPr>
            <a:spLocks noGrp="1"/>
          </p:cNvSpPr>
          <p:nvPr>
            <p:ph type="title"/>
          </p:nvPr>
        </p:nvSpPr>
        <p:spPr/>
        <p:txBody>
          <a:bodyPr>
            <a:normAutofit fontScale="90000"/>
          </a:bodyPr>
          <a:lstStyle/>
          <a:p>
            <a:r>
              <a:rPr lang="en-GB" dirty="0"/>
              <a:t>THE Social Determinants </a:t>
            </a:r>
            <a:br>
              <a:rPr lang="en-GB" dirty="0"/>
            </a:br>
            <a:r>
              <a:rPr lang="en-GB" dirty="0"/>
              <a:t>of Health</a:t>
            </a:r>
            <a:br>
              <a:rPr lang="en-GB" dirty="0"/>
            </a:br>
            <a:endParaRPr lang="en-GB" dirty="0"/>
          </a:p>
        </p:txBody>
      </p:sp>
    </p:spTree>
    <p:extLst>
      <p:ext uri="{BB962C8B-B14F-4D97-AF65-F5344CB8AC3E}">
        <p14:creationId xmlns:p14="http://schemas.microsoft.com/office/powerpoint/2010/main" val="22865500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461C8-C63C-9C2B-D6B1-77D09ED78C68}"/>
              </a:ext>
            </a:extLst>
          </p:cNvPr>
          <p:cNvSpPr>
            <a:spLocks noGrp="1"/>
          </p:cNvSpPr>
          <p:nvPr>
            <p:ph type="title"/>
          </p:nvPr>
        </p:nvSpPr>
        <p:spPr/>
        <p:txBody>
          <a:bodyPr/>
          <a:lstStyle/>
          <a:p>
            <a:r>
              <a:rPr lang="en-US" b="1" dirty="0"/>
              <a:t>Main Determinants of Health</a:t>
            </a:r>
            <a:endParaRPr lang="en-GB" dirty="0"/>
          </a:p>
        </p:txBody>
      </p:sp>
      <p:sp>
        <p:nvSpPr>
          <p:cNvPr id="3" name="Content Placeholder 2">
            <a:extLst>
              <a:ext uri="{FF2B5EF4-FFF2-40B4-BE49-F238E27FC236}">
                <a16:creationId xmlns:a16="http://schemas.microsoft.com/office/drawing/2014/main" id="{109A5429-7C35-2C7D-DD79-B1471B80FCC1}"/>
              </a:ext>
            </a:extLst>
          </p:cNvPr>
          <p:cNvSpPr>
            <a:spLocks noGrp="1"/>
          </p:cNvSpPr>
          <p:nvPr>
            <p:ph idx="1"/>
          </p:nvPr>
        </p:nvSpPr>
        <p:spPr>
          <a:xfrm>
            <a:off x="457200" y="1417638"/>
            <a:ext cx="8229600" cy="4099595"/>
          </a:xfrm>
        </p:spPr>
        <p:txBody>
          <a:bodyPr>
            <a:normAutofit fontScale="92500" lnSpcReduction="10000"/>
          </a:bodyPr>
          <a:lstStyle/>
          <a:p>
            <a:pPr marL="0" indent="0">
              <a:buNone/>
            </a:pPr>
            <a:r>
              <a:rPr lang="en-GB" sz="2400" dirty="0"/>
              <a:t>Dahlgren and Whitehead (1991) highlighted some layers of main determinants of health that can be </a:t>
            </a:r>
            <a:r>
              <a:rPr lang="en-GB" sz="2400" b="1" dirty="0"/>
              <a:t>modified</a:t>
            </a:r>
            <a:r>
              <a:rPr lang="en-GB" sz="2400" dirty="0"/>
              <a:t> in an influential model, and this include</a:t>
            </a:r>
          </a:p>
          <a:p>
            <a:pPr>
              <a:buFont typeface="Wingdings" panose="05000000000000000000" pitchFamily="2" charset="2"/>
              <a:buChar char="§"/>
            </a:pPr>
            <a:r>
              <a:rPr lang="en-GB" sz="2400" dirty="0"/>
              <a:t>Personal behaviour  and lifestyles and the knowledge awareness and skills that can enable changes in relation to diet or physical activity</a:t>
            </a:r>
          </a:p>
          <a:p>
            <a:pPr>
              <a:buFont typeface="Wingdings" panose="05000000000000000000" pitchFamily="2" charset="2"/>
              <a:buChar char="§"/>
            </a:pPr>
            <a:r>
              <a:rPr lang="en-GB" sz="2400" dirty="0"/>
              <a:t>Support and communities influence which can either sustain or destroy people’s health.</a:t>
            </a:r>
          </a:p>
          <a:p>
            <a:pPr>
              <a:buFont typeface="Wingdings" panose="05000000000000000000" pitchFamily="2" charset="2"/>
              <a:buChar char="§"/>
            </a:pPr>
            <a:r>
              <a:rPr lang="en-GB" sz="2400" dirty="0"/>
              <a:t>Living and working conditions and access to facilities and services.</a:t>
            </a:r>
          </a:p>
          <a:p>
            <a:pPr>
              <a:buFont typeface="Wingdings" panose="05000000000000000000" pitchFamily="2" charset="2"/>
              <a:buChar char="§"/>
            </a:pPr>
            <a:r>
              <a:rPr lang="en-GB" sz="2400" dirty="0"/>
              <a:t>Economic, cultural and environmental conditions such as standards of living or the labour market.</a:t>
            </a:r>
          </a:p>
          <a:p>
            <a:endParaRPr lang="en-GB" dirty="0"/>
          </a:p>
        </p:txBody>
      </p:sp>
    </p:spTree>
    <p:extLst>
      <p:ext uri="{BB962C8B-B14F-4D97-AF65-F5344CB8AC3E}">
        <p14:creationId xmlns:p14="http://schemas.microsoft.com/office/powerpoint/2010/main" val="23425812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4" name="HIAP_PPT_Arrow-Blue-5.png" descr="HIAP_PPT_Arrow-Blue-5.png"/>
          <p:cNvPicPr>
            <a:picLocks noChangeAspect="1"/>
          </p:cNvPicPr>
          <p:nvPr/>
        </p:nvPicPr>
        <p:blipFill>
          <a:blip r:embed="rId3"/>
          <a:stretch>
            <a:fillRect/>
          </a:stretch>
        </p:blipFill>
        <p:spPr>
          <a:xfrm>
            <a:off x="7503050" y="3986210"/>
            <a:ext cx="915802" cy="1593495"/>
          </a:xfrm>
          <a:prstGeom prst="rect">
            <a:avLst/>
          </a:prstGeom>
          <a:ln w="12700">
            <a:miter lim="400000"/>
          </a:ln>
        </p:spPr>
      </p:pic>
      <p:pic>
        <p:nvPicPr>
          <p:cNvPr id="95" name="HIAP_PPT_Arrow-Purp-4.png" descr="HIAP_PPT_Arrow-Purp-4.png"/>
          <p:cNvPicPr>
            <a:picLocks noChangeAspect="1"/>
          </p:cNvPicPr>
          <p:nvPr/>
        </p:nvPicPr>
        <p:blipFill>
          <a:blip r:embed="rId4"/>
          <a:stretch>
            <a:fillRect/>
          </a:stretch>
        </p:blipFill>
        <p:spPr>
          <a:xfrm>
            <a:off x="3162182" y="1763491"/>
            <a:ext cx="5048073" cy="1443750"/>
          </a:xfrm>
          <a:prstGeom prst="rect">
            <a:avLst/>
          </a:prstGeom>
          <a:ln w="12700">
            <a:miter lim="400000"/>
          </a:ln>
        </p:spPr>
      </p:pic>
      <p:pic>
        <p:nvPicPr>
          <p:cNvPr id="96" name="HIAP_PPT_Arrow-Purp-3.png" descr="HIAP_PPT_Arrow-Purp-3.png"/>
          <p:cNvPicPr>
            <a:picLocks noChangeAspect="1"/>
          </p:cNvPicPr>
          <p:nvPr/>
        </p:nvPicPr>
        <p:blipFill>
          <a:blip r:embed="rId5"/>
          <a:stretch>
            <a:fillRect/>
          </a:stretch>
        </p:blipFill>
        <p:spPr>
          <a:xfrm>
            <a:off x="2138102" y="1407395"/>
            <a:ext cx="6659765" cy="1691581"/>
          </a:xfrm>
          <a:prstGeom prst="rect">
            <a:avLst/>
          </a:prstGeom>
          <a:ln w="12700">
            <a:miter lim="400000"/>
          </a:ln>
        </p:spPr>
      </p:pic>
      <p:pic>
        <p:nvPicPr>
          <p:cNvPr id="97" name="HIAP_PPT_Arrow-Blue.png" descr="HIAP_PPT_Arrow-Blue.png"/>
          <p:cNvPicPr>
            <a:picLocks noChangeAspect="1"/>
          </p:cNvPicPr>
          <p:nvPr/>
        </p:nvPicPr>
        <p:blipFill>
          <a:blip r:embed="rId6"/>
          <a:stretch>
            <a:fillRect/>
          </a:stretch>
        </p:blipFill>
        <p:spPr>
          <a:xfrm>
            <a:off x="7081308" y="3566519"/>
            <a:ext cx="512520" cy="384390"/>
          </a:xfrm>
          <a:prstGeom prst="rect">
            <a:avLst/>
          </a:prstGeom>
          <a:ln w="12700">
            <a:miter lim="400000"/>
          </a:ln>
        </p:spPr>
      </p:pic>
      <p:pic>
        <p:nvPicPr>
          <p:cNvPr id="98" name="HIAP_PPT_Arrow-Blue.png" descr="HIAP_PPT_Arrow-Blue.png"/>
          <p:cNvPicPr>
            <a:picLocks noChangeAspect="1"/>
          </p:cNvPicPr>
          <p:nvPr/>
        </p:nvPicPr>
        <p:blipFill>
          <a:blip r:embed="rId6"/>
          <a:stretch>
            <a:fillRect/>
          </a:stretch>
        </p:blipFill>
        <p:spPr>
          <a:xfrm>
            <a:off x="7081308" y="3028263"/>
            <a:ext cx="512520" cy="384390"/>
          </a:xfrm>
          <a:prstGeom prst="rect">
            <a:avLst/>
          </a:prstGeom>
          <a:ln w="12700">
            <a:miter lim="400000"/>
          </a:ln>
        </p:spPr>
      </p:pic>
      <p:pic>
        <p:nvPicPr>
          <p:cNvPr id="99" name="HIAP_PPT_Arrow-Orange.png" descr="HIAP_PPT_Arrow-Orange.png"/>
          <p:cNvPicPr>
            <a:picLocks noChangeAspect="1"/>
          </p:cNvPicPr>
          <p:nvPr/>
        </p:nvPicPr>
        <p:blipFill>
          <a:blip r:embed="rId7"/>
          <a:stretch>
            <a:fillRect/>
          </a:stretch>
        </p:blipFill>
        <p:spPr>
          <a:xfrm>
            <a:off x="1929242" y="2407989"/>
            <a:ext cx="512520" cy="384390"/>
          </a:xfrm>
          <a:prstGeom prst="rect">
            <a:avLst/>
          </a:prstGeom>
          <a:ln w="12700">
            <a:miter lim="400000"/>
          </a:ln>
        </p:spPr>
      </p:pic>
      <p:pic>
        <p:nvPicPr>
          <p:cNvPr id="100" name="HIAP_PPT_Arrow-Orange.png" descr="HIAP_PPT_Arrow-Orange.png"/>
          <p:cNvPicPr>
            <a:picLocks noChangeAspect="1"/>
          </p:cNvPicPr>
          <p:nvPr/>
        </p:nvPicPr>
        <p:blipFill>
          <a:blip r:embed="rId7"/>
          <a:stretch>
            <a:fillRect/>
          </a:stretch>
        </p:blipFill>
        <p:spPr>
          <a:xfrm>
            <a:off x="1929242" y="4015333"/>
            <a:ext cx="512520" cy="384390"/>
          </a:xfrm>
          <a:prstGeom prst="rect">
            <a:avLst/>
          </a:prstGeom>
          <a:ln w="12700">
            <a:miter lim="400000"/>
          </a:ln>
        </p:spPr>
      </p:pic>
      <p:sp>
        <p:nvSpPr>
          <p:cNvPr id="108" name="Title 1"/>
          <p:cNvSpPr txBox="1"/>
          <p:nvPr/>
        </p:nvSpPr>
        <p:spPr>
          <a:xfrm>
            <a:off x="2053827" y="175617"/>
            <a:ext cx="6917612" cy="99417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89" tIns="34289" rIns="34289" bIns="34289" anchor="ctr">
            <a:normAutofit/>
          </a:bodyPr>
          <a:lstStyle>
            <a:lvl1pPr defTabSz="347472">
              <a:lnSpc>
                <a:spcPct val="80000"/>
              </a:lnSpc>
              <a:defRPr sz="3343" b="1" cap="all" spc="-100">
                <a:solidFill>
                  <a:srgbClr val="FFFFFF"/>
                </a:solidFill>
                <a:uFill>
                  <a:solidFill>
                    <a:srgbClr val="000000"/>
                  </a:solidFill>
                </a:uFill>
                <a:latin typeface="Century Gothic"/>
                <a:ea typeface="Century Gothic"/>
                <a:cs typeface="Century Gothic"/>
                <a:sym typeface="Century Gothic"/>
              </a:defRPr>
            </a:lvl1pPr>
          </a:lstStyle>
          <a:p>
            <a:pPr>
              <a:defRPr b="0"/>
            </a:pPr>
            <a:r>
              <a:rPr sz="2350" dirty="0"/>
              <a:t>Global Commission on Social Determinants of Health Conceptual Framework (2008)</a:t>
            </a:r>
          </a:p>
        </p:txBody>
      </p:sp>
      <p:pic>
        <p:nvPicPr>
          <p:cNvPr id="109" name="HIAP_PPT_Arrow-Orange.png" descr="HIAP_PPT_Arrow-Orange.png"/>
          <p:cNvPicPr>
            <a:picLocks noChangeAspect="1"/>
          </p:cNvPicPr>
          <p:nvPr/>
        </p:nvPicPr>
        <p:blipFill>
          <a:blip r:embed="rId7"/>
          <a:stretch>
            <a:fillRect/>
          </a:stretch>
        </p:blipFill>
        <p:spPr>
          <a:xfrm>
            <a:off x="4199409" y="6058344"/>
            <a:ext cx="512520" cy="384390"/>
          </a:xfrm>
          <a:prstGeom prst="rect">
            <a:avLst/>
          </a:prstGeom>
          <a:ln w="12700">
            <a:miter lim="400000"/>
          </a:ln>
        </p:spPr>
      </p:pic>
      <p:sp>
        <p:nvSpPr>
          <p:cNvPr id="110" name="Rectangle"/>
          <p:cNvSpPr/>
          <p:nvPr/>
        </p:nvSpPr>
        <p:spPr>
          <a:xfrm>
            <a:off x="4755695" y="2171390"/>
            <a:ext cx="3003202" cy="3677375"/>
          </a:xfrm>
          <a:prstGeom prst="rect">
            <a:avLst/>
          </a:prstGeom>
          <a:ln w="38100">
            <a:solidFill>
              <a:srgbClr val="006CA6"/>
            </a:solidFill>
            <a:prstDash val="sysDot"/>
            <a:miter lim="400000"/>
          </a:ln>
        </p:spPr>
        <p:txBody>
          <a:bodyPr lIns="34289" tIns="34289" rIns="34289" bIns="34289" anchor="ctr"/>
          <a:lstStyle/>
          <a:p>
            <a:pPr>
              <a:defRPr>
                <a:latin typeface="+mj-lt"/>
                <a:ea typeface="+mj-ea"/>
                <a:cs typeface="+mj-cs"/>
                <a:sym typeface="Calibri"/>
              </a:defRPr>
            </a:pPr>
            <a:endParaRPr sz="1266"/>
          </a:p>
        </p:txBody>
      </p:sp>
      <p:sp>
        <p:nvSpPr>
          <p:cNvPr id="111" name="Rectangle"/>
          <p:cNvSpPr/>
          <p:nvPr/>
        </p:nvSpPr>
        <p:spPr>
          <a:xfrm>
            <a:off x="4935047" y="2355790"/>
            <a:ext cx="2299151" cy="2617488"/>
          </a:xfrm>
          <a:prstGeom prst="rect">
            <a:avLst/>
          </a:prstGeom>
          <a:solidFill>
            <a:srgbClr val="FFFFFF"/>
          </a:solidFill>
          <a:ln w="63500">
            <a:solidFill>
              <a:srgbClr val="006CA6"/>
            </a:solidFill>
            <a:miter lim="400000"/>
          </a:ln>
        </p:spPr>
        <p:txBody>
          <a:bodyPr lIns="34289" tIns="34289" rIns="34289" bIns="34289" anchor="ctr"/>
          <a:lstStyle/>
          <a:p>
            <a:pPr>
              <a:defRPr>
                <a:latin typeface="+mj-lt"/>
                <a:ea typeface="+mj-ea"/>
                <a:cs typeface="+mj-cs"/>
                <a:sym typeface="Calibri"/>
              </a:defRPr>
            </a:pPr>
            <a:endParaRPr sz="1266"/>
          </a:p>
        </p:txBody>
      </p:sp>
      <p:sp>
        <p:nvSpPr>
          <p:cNvPr id="112" name="Rectangle"/>
          <p:cNvSpPr/>
          <p:nvPr/>
        </p:nvSpPr>
        <p:spPr>
          <a:xfrm>
            <a:off x="2470314" y="2171390"/>
            <a:ext cx="1882003" cy="3677375"/>
          </a:xfrm>
          <a:prstGeom prst="rect">
            <a:avLst/>
          </a:prstGeom>
          <a:solidFill>
            <a:srgbClr val="FFFFFF"/>
          </a:solidFill>
          <a:ln w="38100">
            <a:solidFill>
              <a:srgbClr val="BE0D0D"/>
            </a:solidFill>
            <a:prstDash val="sysDot"/>
            <a:miter lim="400000"/>
          </a:ln>
        </p:spPr>
        <p:txBody>
          <a:bodyPr lIns="34289" tIns="34289" rIns="34289" bIns="34289" anchor="ctr"/>
          <a:lstStyle/>
          <a:p>
            <a:pPr>
              <a:defRPr>
                <a:latin typeface="+mj-lt"/>
                <a:ea typeface="+mj-ea"/>
                <a:cs typeface="+mj-cs"/>
                <a:sym typeface="Calibri"/>
              </a:defRPr>
            </a:pPr>
            <a:endParaRPr sz="1266"/>
          </a:p>
        </p:txBody>
      </p:sp>
      <p:sp>
        <p:nvSpPr>
          <p:cNvPr id="113" name="Rectangle"/>
          <p:cNvSpPr/>
          <p:nvPr/>
        </p:nvSpPr>
        <p:spPr>
          <a:xfrm>
            <a:off x="2582842" y="3073324"/>
            <a:ext cx="1656946" cy="2634048"/>
          </a:xfrm>
          <a:prstGeom prst="rect">
            <a:avLst/>
          </a:prstGeom>
          <a:solidFill>
            <a:srgbClr val="FFFFFF"/>
          </a:solidFill>
          <a:ln w="63500">
            <a:solidFill>
              <a:srgbClr val="532075"/>
            </a:solidFill>
            <a:miter lim="400000"/>
          </a:ln>
        </p:spPr>
        <p:txBody>
          <a:bodyPr lIns="34289" tIns="34289" rIns="34289" bIns="34289" anchor="ctr"/>
          <a:lstStyle/>
          <a:p>
            <a:pPr>
              <a:defRPr>
                <a:latin typeface="+mj-lt"/>
                <a:ea typeface="+mj-ea"/>
                <a:cs typeface="+mj-cs"/>
                <a:sym typeface="Calibri"/>
              </a:defRPr>
            </a:pPr>
            <a:endParaRPr sz="1266"/>
          </a:p>
        </p:txBody>
      </p:sp>
      <p:sp>
        <p:nvSpPr>
          <p:cNvPr id="114" name="Rectangle"/>
          <p:cNvSpPr/>
          <p:nvPr/>
        </p:nvSpPr>
        <p:spPr>
          <a:xfrm>
            <a:off x="2582842" y="2296441"/>
            <a:ext cx="1656946" cy="633362"/>
          </a:xfrm>
          <a:prstGeom prst="rect">
            <a:avLst/>
          </a:prstGeom>
          <a:solidFill>
            <a:srgbClr val="FFFFFF"/>
          </a:solidFill>
          <a:ln w="63500">
            <a:solidFill>
              <a:srgbClr val="532075"/>
            </a:solidFill>
            <a:miter lim="400000"/>
          </a:ln>
        </p:spPr>
        <p:txBody>
          <a:bodyPr lIns="34289" tIns="34289" rIns="34289" bIns="34289" anchor="ctr"/>
          <a:lstStyle/>
          <a:p>
            <a:pPr>
              <a:defRPr>
                <a:latin typeface="+mj-lt"/>
                <a:ea typeface="+mj-ea"/>
                <a:cs typeface="+mj-cs"/>
                <a:sym typeface="Calibri"/>
              </a:defRPr>
            </a:pPr>
            <a:endParaRPr sz="1266"/>
          </a:p>
        </p:txBody>
      </p:sp>
      <p:sp>
        <p:nvSpPr>
          <p:cNvPr id="115" name="Rectangle"/>
          <p:cNvSpPr/>
          <p:nvPr/>
        </p:nvSpPr>
        <p:spPr>
          <a:xfrm>
            <a:off x="411114" y="1549411"/>
            <a:ext cx="1721163" cy="4301482"/>
          </a:xfrm>
          <a:prstGeom prst="rect">
            <a:avLst/>
          </a:prstGeom>
          <a:solidFill>
            <a:srgbClr val="FFFFFF"/>
          </a:solidFill>
          <a:ln w="63500">
            <a:solidFill>
              <a:srgbClr val="E46506"/>
            </a:solidFill>
            <a:miter lim="400000"/>
          </a:ln>
        </p:spPr>
        <p:txBody>
          <a:bodyPr lIns="34289" tIns="34289" rIns="34289" bIns="34289" anchor="ctr"/>
          <a:lstStyle/>
          <a:p>
            <a:pPr>
              <a:defRPr>
                <a:latin typeface="+mj-lt"/>
                <a:ea typeface="+mj-ea"/>
                <a:cs typeface="+mj-cs"/>
                <a:sym typeface="Calibri"/>
              </a:defRPr>
            </a:pPr>
            <a:endParaRPr sz="1266"/>
          </a:p>
        </p:txBody>
      </p:sp>
      <p:sp>
        <p:nvSpPr>
          <p:cNvPr id="116" name="Rectangle"/>
          <p:cNvSpPr/>
          <p:nvPr/>
        </p:nvSpPr>
        <p:spPr>
          <a:xfrm>
            <a:off x="4747524" y="5850891"/>
            <a:ext cx="3019546" cy="799296"/>
          </a:xfrm>
          <a:prstGeom prst="rect">
            <a:avLst/>
          </a:prstGeom>
          <a:solidFill>
            <a:srgbClr val="FFFFFF"/>
          </a:solidFill>
          <a:ln w="63500">
            <a:solidFill>
              <a:srgbClr val="006CA6"/>
            </a:solidFill>
            <a:miter lim="400000"/>
          </a:ln>
        </p:spPr>
        <p:txBody>
          <a:bodyPr lIns="34289" tIns="34289" rIns="34289" bIns="34289" anchor="ctr"/>
          <a:lstStyle/>
          <a:p>
            <a:pPr>
              <a:defRPr>
                <a:latin typeface="+mj-lt"/>
                <a:ea typeface="+mj-ea"/>
                <a:cs typeface="+mj-cs"/>
                <a:sym typeface="Calibri"/>
              </a:defRPr>
            </a:pPr>
            <a:endParaRPr sz="1266"/>
          </a:p>
        </p:txBody>
      </p:sp>
      <p:sp>
        <p:nvSpPr>
          <p:cNvPr id="117" name="Rectangle"/>
          <p:cNvSpPr/>
          <p:nvPr/>
        </p:nvSpPr>
        <p:spPr>
          <a:xfrm>
            <a:off x="411115" y="5850891"/>
            <a:ext cx="3942248" cy="799296"/>
          </a:xfrm>
          <a:prstGeom prst="rect">
            <a:avLst/>
          </a:prstGeom>
          <a:solidFill>
            <a:srgbClr val="FFFFFF"/>
          </a:solidFill>
          <a:ln w="63500">
            <a:solidFill>
              <a:srgbClr val="E46506"/>
            </a:solidFill>
            <a:miter lim="400000"/>
          </a:ln>
        </p:spPr>
        <p:txBody>
          <a:bodyPr lIns="34289" tIns="34289" rIns="34289" bIns="34289" anchor="ctr"/>
          <a:lstStyle/>
          <a:p>
            <a:pPr>
              <a:defRPr>
                <a:latin typeface="+mj-lt"/>
                <a:ea typeface="+mj-ea"/>
                <a:cs typeface="+mj-cs"/>
                <a:sym typeface="Calibri"/>
              </a:defRPr>
            </a:pPr>
            <a:endParaRPr sz="1266"/>
          </a:p>
        </p:txBody>
      </p:sp>
      <p:sp>
        <p:nvSpPr>
          <p:cNvPr id="118" name="STRUCTURAL DRIVERS…"/>
          <p:cNvSpPr txBox="1"/>
          <p:nvPr/>
        </p:nvSpPr>
        <p:spPr>
          <a:xfrm>
            <a:off x="473359" y="1657886"/>
            <a:ext cx="1596673" cy="378000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89" tIns="34289" rIns="34289" bIns="34289">
            <a:spAutoFit/>
          </a:bodyPr>
          <a:lstStyle/>
          <a:p>
            <a:pPr algn="ctr">
              <a:defRPr sz="1800" b="1">
                <a:solidFill>
                  <a:srgbClr val="BE0D0D"/>
                </a:solidFill>
                <a:latin typeface="Century Gothic"/>
                <a:ea typeface="Century Gothic"/>
                <a:cs typeface="Century Gothic"/>
                <a:sym typeface="Century Gothic"/>
              </a:defRPr>
            </a:pPr>
            <a:r>
              <a:rPr sz="1266" dirty="0">
                <a:solidFill>
                  <a:srgbClr val="E46506"/>
                </a:solidFill>
              </a:rPr>
              <a:t>SOCIOECONOMIC</a:t>
            </a:r>
            <a:br>
              <a:rPr sz="1266" dirty="0">
                <a:solidFill>
                  <a:srgbClr val="E46506"/>
                </a:solidFill>
              </a:rPr>
            </a:br>
            <a:r>
              <a:rPr sz="1266" dirty="0">
                <a:solidFill>
                  <a:srgbClr val="E46506"/>
                </a:solidFill>
              </a:rPr>
              <a:t>POLITICAL</a:t>
            </a:r>
            <a:br>
              <a:rPr sz="1266" dirty="0"/>
            </a:br>
            <a:br>
              <a:rPr sz="1266" dirty="0"/>
            </a:br>
            <a:r>
              <a:rPr sz="1266" dirty="0">
                <a:solidFill>
                  <a:srgbClr val="E46506"/>
                </a:solidFill>
              </a:rPr>
              <a:t>CONTEXT</a:t>
            </a:r>
          </a:p>
          <a:p>
            <a:pPr algn="ctr">
              <a:defRPr sz="1600" b="1">
                <a:solidFill>
                  <a:srgbClr val="242E7C"/>
                </a:solidFill>
                <a:latin typeface="Century Gothic"/>
                <a:ea typeface="Century Gothic"/>
                <a:cs typeface="Century Gothic"/>
                <a:sym typeface="Century Gothic"/>
              </a:defRPr>
            </a:pPr>
            <a:endParaRPr sz="1125" dirty="0">
              <a:solidFill>
                <a:srgbClr val="E46506"/>
              </a:solidFill>
            </a:endParaRPr>
          </a:p>
          <a:p>
            <a:pPr algn="ctr">
              <a:defRPr sz="1700">
                <a:solidFill>
                  <a:srgbClr val="242E7C"/>
                </a:solidFill>
                <a:latin typeface="Century Gothic"/>
                <a:ea typeface="Century Gothic"/>
                <a:cs typeface="Century Gothic"/>
                <a:sym typeface="Century Gothic"/>
              </a:defRPr>
            </a:pPr>
            <a:r>
              <a:rPr sz="1195" b="1" dirty="0"/>
              <a:t>Governance</a:t>
            </a:r>
            <a:br>
              <a:rPr sz="1195" dirty="0"/>
            </a:br>
            <a:br>
              <a:rPr sz="1195" dirty="0"/>
            </a:br>
            <a:r>
              <a:rPr sz="1195" b="1" dirty="0"/>
              <a:t>Macroeconomic </a:t>
            </a:r>
          </a:p>
          <a:p>
            <a:pPr algn="ctr">
              <a:defRPr sz="1700">
                <a:solidFill>
                  <a:srgbClr val="242E7C"/>
                </a:solidFill>
                <a:latin typeface="Century Gothic"/>
                <a:ea typeface="Century Gothic"/>
                <a:cs typeface="Century Gothic"/>
                <a:sym typeface="Century Gothic"/>
              </a:defRPr>
            </a:pPr>
            <a:r>
              <a:rPr sz="1195" b="1" dirty="0"/>
              <a:t>Policies</a:t>
            </a:r>
            <a:br>
              <a:rPr sz="1195" dirty="0"/>
            </a:br>
            <a:br>
              <a:rPr sz="1195" dirty="0"/>
            </a:br>
            <a:r>
              <a:rPr sz="1195" b="1" dirty="0"/>
              <a:t>Social Policies</a:t>
            </a:r>
            <a:br>
              <a:rPr sz="1195" dirty="0"/>
            </a:br>
            <a:r>
              <a:rPr sz="1195" i="1" dirty="0" err="1"/>
              <a:t>Labour</a:t>
            </a:r>
            <a:r>
              <a:rPr sz="1195" i="1" dirty="0"/>
              <a:t> market, </a:t>
            </a:r>
            <a:br>
              <a:rPr sz="1195" i="1" dirty="0"/>
            </a:br>
            <a:r>
              <a:rPr sz="1195" i="1" dirty="0"/>
              <a:t>Housing, Land</a:t>
            </a:r>
            <a:br>
              <a:rPr sz="1195" dirty="0"/>
            </a:br>
            <a:br>
              <a:rPr sz="1195" dirty="0"/>
            </a:br>
            <a:r>
              <a:rPr sz="1195" b="1" dirty="0"/>
              <a:t>Public Policies,</a:t>
            </a:r>
            <a:br>
              <a:rPr sz="1195" dirty="0"/>
            </a:br>
            <a:r>
              <a:rPr sz="1195" i="1" dirty="0"/>
              <a:t>Education, Health,</a:t>
            </a:r>
            <a:br>
              <a:rPr sz="1195" i="1" dirty="0"/>
            </a:br>
            <a:r>
              <a:rPr sz="1195" i="1" dirty="0"/>
              <a:t>Social </a:t>
            </a:r>
            <a:r>
              <a:rPr lang="en-US" sz="1195" i="1" dirty="0"/>
              <a:t>p</a:t>
            </a:r>
            <a:r>
              <a:rPr sz="1195" i="1" dirty="0"/>
              <a:t>rotection</a:t>
            </a:r>
          </a:p>
          <a:p>
            <a:pPr algn="ctr">
              <a:defRPr sz="1700">
                <a:solidFill>
                  <a:srgbClr val="242E7C"/>
                </a:solidFill>
                <a:latin typeface="Century Gothic"/>
                <a:ea typeface="Century Gothic"/>
                <a:cs typeface="Century Gothic"/>
                <a:sym typeface="Century Gothic"/>
              </a:defRPr>
            </a:pPr>
            <a:endParaRPr sz="1195" i="1" dirty="0"/>
          </a:p>
          <a:p>
            <a:pPr algn="ctr">
              <a:defRPr sz="1700" b="1">
                <a:solidFill>
                  <a:srgbClr val="242E7C"/>
                </a:solidFill>
                <a:latin typeface="Century Gothic"/>
                <a:ea typeface="Century Gothic"/>
                <a:cs typeface="Century Gothic"/>
                <a:sym typeface="Century Gothic"/>
              </a:defRPr>
            </a:pPr>
            <a:r>
              <a:rPr sz="1195" dirty="0"/>
              <a:t>Culture and </a:t>
            </a:r>
            <a:br>
              <a:rPr sz="1195" dirty="0"/>
            </a:br>
            <a:r>
              <a:rPr sz="1195" dirty="0"/>
              <a:t>Societal value</a:t>
            </a:r>
          </a:p>
        </p:txBody>
      </p:sp>
      <p:sp>
        <p:nvSpPr>
          <p:cNvPr id="119" name="STRUCTURAL DRIVERS…"/>
          <p:cNvSpPr txBox="1"/>
          <p:nvPr/>
        </p:nvSpPr>
        <p:spPr>
          <a:xfrm>
            <a:off x="834925" y="5957289"/>
            <a:ext cx="3094628" cy="4588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89" tIns="34289" rIns="34289" bIns="34289">
            <a:spAutoFit/>
          </a:bodyPr>
          <a:lstStyle/>
          <a:p>
            <a:pPr algn="ctr">
              <a:defRPr b="1">
                <a:solidFill>
                  <a:srgbClr val="E46506"/>
                </a:solidFill>
                <a:latin typeface="Century Gothic"/>
                <a:ea typeface="Century Gothic"/>
                <a:cs typeface="Century Gothic"/>
                <a:sym typeface="Century Gothic"/>
              </a:defRPr>
            </a:pPr>
            <a:r>
              <a:rPr sz="1266" dirty="0"/>
              <a:t>STRUCTURAL DETERMINANTS</a:t>
            </a:r>
            <a:br>
              <a:rPr sz="1266" dirty="0"/>
            </a:br>
            <a:r>
              <a:rPr sz="1266" dirty="0"/>
              <a:t>OF HEALTH INEQUITIES</a:t>
            </a:r>
          </a:p>
        </p:txBody>
      </p:sp>
      <p:sp>
        <p:nvSpPr>
          <p:cNvPr id="120" name="STRUCTURAL DRIVERS…"/>
          <p:cNvSpPr txBox="1"/>
          <p:nvPr/>
        </p:nvSpPr>
        <p:spPr>
          <a:xfrm>
            <a:off x="4709983" y="5957290"/>
            <a:ext cx="3094628" cy="4588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89" tIns="34289" rIns="34289" bIns="34289">
            <a:spAutoFit/>
          </a:bodyPr>
          <a:lstStyle>
            <a:lvl1pPr algn="ctr">
              <a:defRPr b="1">
                <a:solidFill>
                  <a:srgbClr val="006CA6"/>
                </a:solidFill>
                <a:latin typeface="Century Gothic"/>
                <a:ea typeface="Century Gothic"/>
                <a:cs typeface="Century Gothic"/>
                <a:sym typeface="Century Gothic"/>
              </a:defRPr>
            </a:lvl1pPr>
          </a:lstStyle>
          <a:p>
            <a:r>
              <a:rPr sz="1266"/>
              <a:t>INTERMEDIARY DETERMINANTS OF HEALTH</a:t>
            </a:r>
          </a:p>
        </p:txBody>
      </p:sp>
      <p:sp>
        <p:nvSpPr>
          <p:cNvPr id="121" name="STRUCTURAL DRIVERS…"/>
          <p:cNvSpPr txBox="1"/>
          <p:nvPr/>
        </p:nvSpPr>
        <p:spPr>
          <a:xfrm>
            <a:off x="2496197" y="2372262"/>
            <a:ext cx="1830237" cy="143282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89" tIns="34289" rIns="34289" bIns="34289">
            <a:spAutoFit/>
          </a:bodyPr>
          <a:lstStyle/>
          <a:p>
            <a:pPr algn="ctr">
              <a:defRPr sz="1800" b="1">
                <a:solidFill>
                  <a:srgbClr val="BE0D0D"/>
                </a:solidFill>
                <a:latin typeface="Century Gothic"/>
                <a:ea typeface="Century Gothic"/>
                <a:cs typeface="Century Gothic"/>
                <a:sym typeface="Century Gothic"/>
              </a:defRPr>
            </a:pPr>
            <a:r>
              <a:rPr sz="1266" dirty="0">
                <a:solidFill>
                  <a:srgbClr val="532075"/>
                </a:solidFill>
              </a:rPr>
              <a:t>SOCIOECONOMIC</a:t>
            </a:r>
            <a:br>
              <a:rPr sz="1266" dirty="0">
                <a:solidFill>
                  <a:srgbClr val="532075"/>
                </a:solidFill>
              </a:rPr>
            </a:br>
            <a:r>
              <a:rPr sz="1266" dirty="0">
                <a:solidFill>
                  <a:srgbClr val="532075"/>
                </a:solidFill>
              </a:rPr>
              <a:t>POSITION</a:t>
            </a:r>
            <a:br>
              <a:rPr sz="1266" dirty="0">
                <a:solidFill>
                  <a:srgbClr val="532075"/>
                </a:solidFill>
              </a:rPr>
            </a:br>
            <a:br>
              <a:rPr sz="1266" dirty="0"/>
            </a:br>
            <a:br>
              <a:rPr sz="1266" dirty="0"/>
            </a:br>
            <a:r>
              <a:rPr sz="1266" spc="-25" dirty="0">
                <a:solidFill>
                  <a:srgbClr val="EEAB00"/>
                </a:solidFill>
              </a:rPr>
              <a:t>SOCIAL CLASS</a:t>
            </a:r>
            <a:br>
              <a:rPr sz="1266" spc="-25" dirty="0">
                <a:solidFill>
                  <a:srgbClr val="EEAB00"/>
                </a:solidFill>
              </a:rPr>
            </a:br>
            <a:r>
              <a:rPr sz="1266" spc="-25" dirty="0">
                <a:solidFill>
                  <a:srgbClr val="EEAB00"/>
                </a:solidFill>
              </a:rPr>
              <a:t>GENDER</a:t>
            </a:r>
            <a:br>
              <a:rPr sz="1266" spc="-25" dirty="0">
                <a:solidFill>
                  <a:srgbClr val="EEAB00"/>
                </a:solidFill>
              </a:rPr>
            </a:br>
            <a:r>
              <a:rPr sz="1266" spc="-25" dirty="0">
                <a:solidFill>
                  <a:srgbClr val="EEAB00"/>
                </a:solidFill>
              </a:rPr>
              <a:t>ETHNICITY (RACISM)</a:t>
            </a:r>
          </a:p>
        </p:txBody>
      </p:sp>
      <p:sp>
        <p:nvSpPr>
          <p:cNvPr id="122" name="STRUCTURAL DRIVERS…"/>
          <p:cNvSpPr txBox="1"/>
          <p:nvPr/>
        </p:nvSpPr>
        <p:spPr>
          <a:xfrm>
            <a:off x="5063219" y="2470098"/>
            <a:ext cx="1830238" cy="172431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89" tIns="34289" rIns="34289" bIns="34289">
            <a:spAutoFit/>
          </a:bodyPr>
          <a:lstStyle/>
          <a:p>
            <a:pPr>
              <a:defRPr sz="1700">
                <a:solidFill>
                  <a:srgbClr val="242E7C"/>
                </a:solidFill>
                <a:latin typeface="Century Gothic"/>
                <a:ea typeface="Century Gothic"/>
                <a:cs typeface="Century Gothic"/>
                <a:sym typeface="Century Gothic"/>
              </a:defRPr>
            </a:pPr>
            <a:r>
              <a:rPr sz="1195" b="1" dirty="0"/>
              <a:t>Material Circumstances</a:t>
            </a:r>
            <a:br>
              <a:rPr sz="1195" b="1" dirty="0"/>
            </a:br>
            <a:r>
              <a:rPr sz="1195" i="1" dirty="0"/>
              <a:t>(Living and Working, Conditions, Food Availability, etc.)</a:t>
            </a:r>
          </a:p>
          <a:p>
            <a:pPr>
              <a:defRPr sz="1700">
                <a:solidFill>
                  <a:srgbClr val="242E7C"/>
                </a:solidFill>
                <a:latin typeface="Century Gothic"/>
                <a:ea typeface="Century Gothic"/>
                <a:cs typeface="Century Gothic"/>
                <a:sym typeface="Century Gothic"/>
              </a:defRPr>
            </a:pPr>
            <a:endParaRPr sz="1195" i="1" dirty="0"/>
          </a:p>
          <a:p>
            <a:pPr>
              <a:defRPr sz="1700" b="1">
                <a:solidFill>
                  <a:srgbClr val="242E7C"/>
                </a:solidFill>
                <a:latin typeface="Century Gothic"/>
                <a:ea typeface="Century Gothic"/>
                <a:cs typeface="Century Gothic"/>
                <a:sym typeface="Century Gothic"/>
              </a:defRPr>
            </a:pPr>
            <a:r>
              <a:rPr sz="1195" dirty="0" err="1"/>
              <a:t>Behaviour</a:t>
            </a:r>
            <a:r>
              <a:rPr lang="en-US" sz="1195" dirty="0" err="1"/>
              <a:t>s</a:t>
            </a:r>
            <a:r>
              <a:rPr sz="1195" dirty="0"/>
              <a:t> and Biological Factors</a:t>
            </a:r>
            <a:br>
              <a:rPr sz="1195" dirty="0"/>
            </a:br>
            <a:br>
              <a:rPr sz="1195" dirty="0"/>
            </a:br>
            <a:r>
              <a:rPr sz="1195" dirty="0"/>
              <a:t>Psychosocial Factors</a:t>
            </a:r>
          </a:p>
        </p:txBody>
      </p:sp>
      <p:sp>
        <p:nvSpPr>
          <p:cNvPr id="123" name="EDUCATION…"/>
          <p:cNvSpPr txBox="1"/>
          <p:nvPr/>
        </p:nvSpPr>
        <p:spPr>
          <a:xfrm>
            <a:off x="2868540" y="4220965"/>
            <a:ext cx="1085552" cy="135652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34289" tIns="34289" rIns="34289" bIns="34289">
            <a:spAutoFit/>
          </a:bodyPr>
          <a:lstStyle/>
          <a:p>
            <a:pPr algn="ctr">
              <a:defRPr sz="1700">
                <a:solidFill>
                  <a:srgbClr val="242E7C"/>
                </a:solidFill>
                <a:latin typeface="Century Gothic"/>
                <a:ea typeface="Century Gothic"/>
                <a:cs typeface="Century Gothic"/>
                <a:sym typeface="Century Gothic"/>
              </a:defRPr>
            </a:pPr>
            <a:r>
              <a:rPr sz="1195" b="1"/>
              <a:t>EDUCATION</a:t>
            </a:r>
            <a:br>
              <a:rPr sz="1195" b="1"/>
            </a:br>
            <a:br>
              <a:rPr sz="1195" b="1"/>
            </a:br>
            <a:endParaRPr sz="1195" b="1"/>
          </a:p>
          <a:p>
            <a:pPr algn="ctr">
              <a:defRPr sz="1700">
                <a:solidFill>
                  <a:srgbClr val="242E7C"/>
                </a:solidFill>
                <a:latin typeface="Century Gothic"/>
                <a:ea typeface="Century Gothic"/>
                <a:cs typeface="Century Gothic"/>
                <a:sym typeface="Century Gothic"/>
              </a:defRPr>
            </a:pPr>
            <a:r>
              <a:rPr sz="1195" b="1"/>
              <a:t>OCCUPATION</a:t>
            </a:r>
            <a:br>
              <a:rPr sz="1195" b="1"/>
            </a:br>
            <a:br>
              <a:rPr sz="1195" b="1"/>
            </a:br>
            <a:endParaRPr sz="1195" b="1"/>
          </a:p>
          <a:p>
            <a:pPr algn="ctr">
              <a:defRPr sz="1700">
                <a:solidFill>
                  <a:srgbClr val="242E7C"/>
                </a:solidFill>
                <a:latin typeface="Century Gothic"/>
                <a:ea typeface="Century Gothic"/>
                <a:cs typeface="Century Gothic"/>
                <a:sym typeface="Century Gothic"/>
              </a:defRPr>
            </a:pPr>
            <a:r>
              <a:rPr sz="1195" b="1"/>
              <a:t>INCOME</a:t>
            </a:r>
          </a:p>
        </p:txBody>
      </p:sp>
      <p:sp>
        <p:nvSpPr>
          <p:cNvPr id="124" name="Rectangle"/>
          <p:cNvSpPr/>
          <p:nvPr/>
        </p:nvSpPr>
        <p:spPr>
          <a:xfrm>
            <a:off x="7616151" y="2916531"/>
            <a:ext cx="1252250" cy="1060657"/>
          </a:xfrm>
          <a:prstGeom prst="rect">
            <a:avLst/>
          </a:prstGeom>
          <a:solidFill>
            <a:srgbClr val="FFFFFF"/>
          </a:solidFill>
          <a:ln w="63500">
            <a:solidFill>
              <a:srgbClr val="532075"/>
            </a:solidFill>
            <a:miter lim="400000"/>
          </a:ln>
        </p:spPr>
        <p:txBody>
          <a:bodyPr lIns="34289" tIns="34289" rIns="34289" bIns="34289" anchor="ctr"/>
          <a:lstStyle/>
          <a:p>
            <a:pPr>
              <a:defRPr>
                <a:latin typeface="+mj-lt"/>
                <a:ea typeface="+mj-ea"/>
                <a:cs typeface="+mj-cs"/>
                <a:sym typeface="Calibri"/>
              </a:defRPr>
            </a:pPr>
            <a:endParaRPr sz="1266"/>
          </a:p>
        </p:txBody>
      </p:sp>
      <p:sp>
        <p:nvSpPr>
          <p:cNvPr id="125" name="STRUCTURAL DRIVERS…"/>
          <p:cNvSpPr txBox="1"/>
          <p:nvPr/>
        </p:nvSpPr>
        <p:spPr>
          <a:xfrm>
            <a:off x="7644451" y="2992352"/>
            <a:ext cx="1195651" cy="84843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89" tIns="34289" rIns="34289" bIns="34289">
            <a:spAutoFit/>
          </a:bodyPr>
          <a:lstStyle/>
          <a:p>
            <a:pPr algn="ctr">
              <a:defRPr sz="1800" b="1">
                <a:solidFill>
                  <a:srgbClr val="532075"/>
                </a:solidFill>
                <a:latin typeface="Century Gothic"/>
                <a:ea typeface="Century Gothic"/>
                <a:cs typeface="Century Gothic"/>
                <a:sym typeface="Century Gothic"/>
              </a:defRPr>
            </a:pPr>
            <a:r>
              <a:rPr sz="1266"/>
              <a:t>IMPACT ON</a:t>
            </a:r>
            <a:br>
              <a:rPr sz="1266"/>
            </a:br>
            <a:r>
              <a:rPr sz="1266"/>
              <a:t>EQUITY IN</a:t>
            </a:r>
            <a:br>
              <a:rPr sz="1266"/>
            </a:br>
            <a:r>
              <a:rPr sz="1266"/>
              <a:t>HEALTH AND</a:t>
            </a:r>
            <a:br>
              <a:rPr sz="1266"/>
            </a:br>
            <a:r>
              <a:rPr sz="1266"/>
              <a:t>WELL-BEING</a:t>
            </a:r>
          </a:p>
        </p:txBody>
      </p:sp>
      <p:grpSp>
        <p:nvGrpSpPr>
          <p:cNvPr id="128" name="Group"/>
          <p:cNvGrpSpPr/>
          <p:nvPr/>
        </p:nvGrpSpPr>
        <p:grpSpPr>
          <a:xfrm>
            <a:off x="3972261" y="4376942"/>
            <a:ext cx="2753415" cy="416674"/>
            <a:chOff x="0" y="0"/>
            <a:chExt cx="3915966" cy="592601"/>
          </a:xfrm>
        </p:grpSpPr>
        <p:sp>
          <p:nvSpPr>
            <p:cNvPr id="126" name="Rectangle"/>
            <p:cNvSpPr/>
            <p:nvPr/>
          </p:nvSpPr>
          <p:spPr>
            <a:xfrm>
              <a:off x="0" y="0"/>
              <a:ext cx="3915966" cy="592601"/>
            </a:xfrm>
            <a:prstGeom prst="rect">
              <a:avLst/>
            </a:prstGeom>
            <a:solidFill>
              <a:srgbClr val="FFFFFF"/>
            </a:solidFill>
            <a:ln w="63500" cap="flat">
              <a:solidFill>
                <a:srgbClr val="006CA6"/>
              </a:solidFill>
              <a:prstDash val="solid"/>
              <a:miter lim="400000"/>
            </a:ln>
            <a:effectLst/>
          </p:spPr>
          <p:txBody>
            <a:bodyPr wrap="square" lIns="34289" tIns="34289" rIns="34289" bIns="34289" numCol="1" anchor="ctr">
              <a:noAutofit/>
            </a:bodyPr>
            <a:lstStyle/>
            <a:p>
              <a:pPr>
                <a:defRPr>
                  <a:latin typeface="+mj-lt"/>
                  <a:ea typeface="+mj-ea"/>
                  <a:cs typeface="+mj-cs"/>
                  <a:sym typeface="Calibri"/>
                </a:defRPr>
              </a:pPr>
              <a:endParaRPr sz="1266"/>
            </a:p>
          </p:txBody>
        </p:sp>
        <p:sp>
          <p:nvSpPr>
            <p:cNvPr id="127" name="STRUCTURAL DRIVERS…"/>
            <p:cNvSpPr/>
            <p:nvPr/>
          </p:nvSpPr>
          <p:spPr>
            <a:xfrm>
              <a:off x="43657" y="95134"/>
              <a:ext cx="3758853" cy="375529"/>
            </a:xfrm>
            <a:custGeom>
              <a:avLst/>
              <a:gdLst/>
              <a:ahLst/>
              <a:cxnLst>
                <a:cxn ang="0">
                  <a:pos x="wd2" y="hd2"/>
                </a:cxn>
                <a:cxn ang="5400000">
                  <a:pos x="wd2" y="hd2"/>
                </a:cxn>
                <a:cxn ang="10800000">
                  <a:pos x="wd2" y="hd2"/>
                </a:cxn>
                <a:cxn ang="16200000">
                  <a:pos x="wd2" y="hd2"/>
                </a:cxn>
              </a:cxnLst>
              <a:rect l="0" t="0" r="r" b="b"/>
              <a:pathLst>
                <a:path w="21600" extrusionOk="0">
                  <a:moveTo>
                    <a:pt x="0" y="0"/>
                  </a:moveTo>
                  <a:lnTo>
                    <a:pt x="21600" y="0"/>
                  </a:lnTo>
                  <a:lnTo>
                    <a:pt x="21600" y="0"/>
                  </a:lnTo>
                  <a:lnTo>
                    <a:pt x="0" y="0"/>
                  </a:lnTo>
                  <a:close/>
                </a:path>
              </a:pathLst>
            </a:cu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4289" tIns="34289" rIns="34289" bIns="34289" numCol="1" anchor="t">
              <a:spAutoFit/>
            </a:bodyPr>
            <a:lstStyle>
              <a:lvl1pPr algn="ctr">
                <a:defRPr sz="1800" b="1">
                  <a:solidFill>
                    <a:srgbClr val="006CA6"/>
                  </a:solidFill>
                  <a:latin typeface="Century Gothic"/>
                  <a:ea typeface="Century Gothic"/>
                  <a:cs typeface="Century Gothic"/>
                  <a:sym typeface="Century Gothic"/>
                </a:defRPr>
              </a:lvl1pPr>
            </a:lstStyle>
            <a:p>
              <a:r>
                <a:rPr sz="1266" dirty="0"/>
                <a:t>Social cohesion &amp; Social </a:t>
              </a:r>
              <a:r>
                <a:rPr lang="en-US" sz="1266" dirty="0"/>
                <a:t>c</a:t>
              </a:r>
              <a:r>
                <a:rPr sz="1266" dirty="0"/>
                <a:t>apital</a:t>
              </a:r>
            </a:p>
          </p:txBody>
        </p:sp>
      </p:grpSp>
      <p:grpSp>
        <p:nvGrpSpPr>
          <p:cNvPr id="131" name="Group"/>
          <p:cNvGrpSpPr/>
          <p:nvPr/>
        </p:nvGrpSpPr>
        <p:grpSpPr>
          <a:xfrm>
            <a:off x="6151229" y="5203749"/>
            <a:ext cx="1467470" cy="416674"/>
            <a:chOff x="0" y="0"/>
            <a:chExt cx="2087067" cy="592601"/>
          </a:xfrm>
        </p:grpSpPr>
        <p:sp>
          <p:nvSpPr>
            <p:cNvPr id="129" name="Rectangle"/>
            <p:cNvSpPr/>
            <p:nvPr/>
          </p:nvSpPr>
          <p:spPr>
            <a:xfrm>
              <a:off x="0" y="0"/>
              <a:ext cx="2087067" cy="592601"/>
            </a:xfrm>
            <a:prstGeom prst="rect">
              <a:avLst/>
            </a:prstGeom>
            <a:solidFill>
              <a:srgbClr val="FFFFFF"/>
            </a:solidFill>
            <a:ln w="63500" cap="flat">
              <a:solidFill>
                <a:srgbClr val="006CA6"/>
              </a:solidFill>
              <a:prstDash val="solid"/>
              <a:miter lim="400000"/>
            </a:ln>
            <a:effectLst/>
          </p:spPr>
          <p:txBody>
            <a:bodyPr wrap="square" lIns="34289" tIns="34289" rIns="34289" bIns="34289" numCol="1" anchor="ctr">
              <a:noAutofit/>
            </a:bodyPr>
            <a:lstStyle/>
            <a:p>
              <a:pPr>
                <a:defRPr>
                  <a:latin typeface="+mj-lt"/>
                  <a:ea typeface="+mj-ea"/>
                  <a:cs typeface="+mj-cs"/>
                  <a:sym typeface="Calibri"/>
                </a:defRPr>
              </a:pPr>
              <a:endParaRPr sz="1266"/>
            </a:p>
          </p:txBody>
        </p:sp>
        <p:sp>
          <p:nvSpPr>
            <p:cNvPr id="130" name="STRUCTURAL DRIVERS…"/>
            <p:cNvSpPr txBox="1"/>
            <p:nvPr/>
          </p:nvSpPr>
          <p:spPr>
            <a:xfrm>
              <a:off x="43657" y="107833"/>
              <a:ext cx="1999755" cy="375529"/>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4289" tIns="34289" rIns="34289" bIns="34289" numCol="1" anchor="t">
              <a:spAutoFit/>
            </a:bodyPr>
            <a:lstStyle>
              <a:lvl1pPr algn="ctr">
                <a:defRPr sz="1800" b="1">
                  <a:solidFill>
                    <a:srgbClr val="006CA6"/>
                  </a:solidFill>
                  <a:latin typeface="Century Gothic"/>
                  <a:ea typeface="Century Gothic"/>
                  <a:cs typeface="Century Gothic"/>
                  <a:sym typeface="Century Gothic"/>
                </a:defRPr>
              </a:lvl1pPr>
            </a:lstStyle>
            <a:p>
              <a:r>
                <a:rPr sz="1266"/>
                <a:t>HEALTH SYSTEM</a:t>
              </a:r>
            </a:p>
          </p:txBody>
        </p:sp>
      </p:grpSp>
      <p:pic>
        <p:nvPicPr>
          <p:cNvPr id="132" name="HIAP_PPT_Arrow-Red.png" descr="HIAP_PPT_Arrow-Red.png"/>
          <p:cNvPicPr>
            <a:picLocks noChangeAspect="1"/>
          </p:cNvPicPr>
          <p:nvPr/>
        </p:nvPicPr>
        <p:blipFill>
          <a:blip r:embed="rId8"/>
          <a:srcRect l="32954"/>
          <a:stretch>
            <a:fillRect/>
          </a:stretch>
        </p:blipFill>
        <p:spPr>
          <a:xfrm flipH="1">
            <a:off x="2125978" y="3193802"/>
            <a:ext cx="343624" cy="384390"/>
          </a:xfrm>
          <a:prstGeom prst="rect">
            <a:avLst/>
          </a:prstGeom>
          <a:ln w="12700">
            <a:miter lim="400000"/>
          </a:ln>
        </p:spPr>
      </p:pic>
      <p:pic>
        <p:nvPicPr>
          <p:cNvPr id="133" name="HIAP_PPT_Arrow-Red.png" descr="HIAP_PPT_Arrow-Red.png"/>
          <p:cNvPicPr>
            <a:picLocks noChangeAspect="1"/>
          </p:cNvPicPr>
          <p:nvPr/>
        </p:nvPicPr>
        <p:blipFill>
          <a:blip r:embed="rId8"/>
          <a:srcRect l="32954"/>
          <a:stretch>
            <a:fillRect/>
          </a:stretch>
        </p:blipFill>
        <p:spPr>
          <a:xfrm flipH="1">
            <a:off x="2125978" y="4765427"/>
            <a:ext cx="343624" cy="384390"/>
          </a:xfrm>
          <a:prstGeom prst="rect">
            <a:avLst/>
          </a:prstGeom>
          <a:ln w="12700">
            <a:miter lim="400000"/>
          </a:ln>
        </p:spPr>
      </p:pic>
      <p:pic>
        <p:nvPicPr>
          <p:cNvPr id="134" name="HIAP_PPT_Arrow-Red.png" descr="HIAP_PPT_Arrow-Red.png"/>
          <p:cNvPicPr>
            <a:picLocks noChangeAspect="1"/>
          </p:cNvPicPr>
          <p:nvPr/>
        </p:nvPicPr>
        <p:blipFill>
          <a:blip r:embed="rId8"/>
          <a:srcRect l="32954"/>
          <a:stretch>
            <a:fillRect/>
          </a:stretch>
        </p:blipFill>
        <p:spPr>
          <a:xfrm>
            <a:off x="4358400" y="3613497"/>
            <a:ext cx="343624" cy="384390"/>
          </a:xfrm>
          <a:prstGeom prst="rect">
            <a:avLst/>
          </a:prstGeom>
          <a:ln w="12700">
            <a:miter lim="400000"/>
          </a:ln>
        </p:spPr>
      </p:pic>
      <p:pic>
        <p:nvPicPr>
          <p:cNvPr id="135" name="HIAP_PPT_Arrow-Red.png" descr="HIAP_PPT_Arrow-Red.png"/>
          <p:cNvPicPr>
            <a:picLocks noChangeAspect="1"/>
          </p:cNvPicPr>
          <p:nvPr/>
        </p:nvPicPr>
        <p:blipFill>
          <a:blip r:embed="rId8"/>
          <a:srcRect l="32954"/>
          <a:stretch>
            <a:fillRect/>
          </a:stretch>
        </p:blipFill>
        <p:spPr>
          <a:xfrm>
            <a:off x="4358400" y="3024138"/>
            <a:ext cx="343624" cy="384390"/>
          </a:xfrm>
          <a:prstGeom prst="rect">
            <a:avLst/>
          </a:prstGeom>
          <a:ln w="12700">
            <a:miter lim="400000"/>
          </a:ln>
        </p:spPr>
      </p:pic>
      <p:pic>
        <p:nvPicPr>
          <p:cNvPr id="136" name="HIAP_PPT_Arrow-Red.png" descr="HIAP_PPT_Arrow-Red.png"/>
          <p:cNvPicPr>
            <a:picLocks noChangeAspect="1"/>
          </p:cNvPicPr>
          <p:nvPr/>
        </p:nvPicPr>
        <p:blipFill>
          <a:blip r:embed="rId8"/>
          <a:srcRect l="32954"/>
          <a:stretch>
            <a:fillRect/>
          </a:stretch>
        </p:blipFill>
        <p:spPr>
          <a:xfrm>
            <a:off x="4358400" y="2425849"/>
            <a:ext cx="343624" cy="384390"/>
          </a:xfrm>
          <a:prstGeom prst="rect">
            <a:avLst/>
          </a:prstGeom>
          <a:ln w="12700">
            <a:miter lim="400000"/>
          </a:ln>
        </p:spPr>
      </p:pic>
      <p:pic>
        <p:nvPicPr>
          <p:cNvPr id="137" name="HIAP_PPT_Arrow-Blue-2.png" descr="HIAP_PPT_Arrow-Blue-2.png"/>
          <p:cNvPicPr>
            <a:picLocks noChangeAspect="1"/>
          </p:cNvPicPr>
          <p:nvPr/>
        </p:nvPicPr>
        <p:blipFill>
          <a:blip r:embed="rId9"/>
          <a:stretch>
            <a:fillRect/>
          </a:stretch>
        </p:blipFill>
        <p:spPr>
          <a:xfrm>
            <a:off x="5398129" y="4999504"/>
            <a:ext cx="711994" cy="569596"/>
          </a:xfrm>
          <a:prstGeom prst="rect">
            <a:avLst/>
          </a:prstGeom>
          <a:ln w="12700">
            <a:miter lim="400000"/>
          </a:ln>
        </p:spPr>
      </p:pic>
      <p:pic>
        <p:nvPicPr>
          <p:cNvPr id="138" name="HIAP_PPT_Arrow-Blue-4.png" descr="HIAP_PPT_Arrow-Blue-4.png"/>
          <p:cNvPicPr>
            <a:picLocks noChangeAspect="1"/>
          </p:cNvPicPr>
          <p:nvPr/>
        </p:nvPicPr>
        <p:blipFill>
          <a:blip r:embed="rId10"/>
          <a:stretch>
            <a:fillRect/>
          </a:stretch>
        </p:blipFill>
        <p:spPr>
          <a:xfrm>
            <a:off x="6648727" y="2685878"/>
            <a:ext cx="512520" cy="2553372"/>
          </a:xfrm>
          <a:prstGeom prst="rect">
            <a:avLst/>
          </a:prstGeom>
          <a:ln w="12700">
            <a:miter lim="400000"/>
          </a:ln>
        </p:spPr>
      </p:pic>
      <p:pic>
        <p:nvPicPr>
          <p:cNvPr id="139" name="HIAP_PPT_Arrow-Purp-3.png" descr="HIAP_PPT_Arrow-Purp-3.png"/>
          <p:cNvPicPr>
            <a:picLocks noChangeAspect="1"/>
          </p:cNvPicPr>
          <p:nvPr/>
        </p:nvPicPr>
        <p:blipFill>
          <a:blip r:embed="rId11"/>
          <a:stretch>
            <a:fillRect/>
          </a:stretch>
        </p:blipFill>
        <p:spPr>
          <a:xfrm>
            <a:off x="2828457" y="3813593"/>
            <a:ext cx="1147859" cy="416673"/>
          </a:xfrm>
          <a:prstGeom prst="rect">
            <a:avLst/>
          </a:prstGeom>
          <a:ln w="12700">
            <a:miter lim="400000"/>
          </a:ln>
        </p:spPr>
      </p:pic>
      <p:pic>
        <p:nvPicPr>
          <p:cNvPr id="140" name="HIAP_PPT_Arrow-Purp-4.png" descr="HIAP_PPT_Arrow-Purp-4.png"/>
          <p:cNvPicPr>
            <a:picLocks noChangeAspect="1"/>
          </p:cNvPicPr>
          <p:nvPr/>
        </p:nvPicPr>
        <p:blipFill>
          <a:blip r:embed="rId12"/>
          <a:stretch>
            <a:fillRect/>
          </a:stretch>
        </p:blipFill>
        <p:spPr>
          <a:xfrm>
            <a:off x="3205220" y="4420142"/>
            <a:ext cx="394331" cy="419569"/>
          </a:xfrm>
          <a:prstGeom prst="rect">
            <a:avLst/>
          </a:prstGeom>
          <a:ln w="12700">
            <a:miter lim="400000"/>
          </a:ln>
        </p:spPr>
      </p:pic>
      <p:pic>
        <p:nvPicPr>
          <p:cNvPr id="141" name="HIAP_PPT_Arrow-Purp-4.png" descr="HIAP_PPT_Arrow-Purp-4.png"/>
          <p:cNvPicPr>
            <a:picLocks noChangeAspect="1"/>
          </p:cNvPicPr>
          <p:nvPr/>
        </p:nvPicPr>
        <p:blipFill>
          <a:blip r:embed="rId12"/>
          <a:stretch>
            <a:fillRect/>
          </a:stretch>
        </p:blipFill>
        <p:spPr>
          <a:xfrm>
            <a:off x="3205220" y="4982712"/>
            <a:ext cx="394331" cy="419569"/>
          </a:xfrm>
          <a:prstGeom prst="rect">
            <a:avLst/>
          </a:prstGeom>
          <a:ln w="12700">
            <a:miter lim="400000"/>
          </a:ln>
        </p:spPr>
      </p:pic>
      <p:sp>
        <p:nvSpPr>
          <p:cNvPr id="2" name="Title 1">
            <a:extLst>
              <a:ext uri="{FF2B5EF4-FFF2-40B4-BE49-F238E27FC236}">
                <a16:creationId xmlns:a16="http://schemas.microsoft.com/office/drawing/2014/main" id="{7D6A6BFC-1ECB-82E1-EE8D-2E7C0969780C}"/>
              </a:ext>
            </a:extLst>
          </p:cNvPr>
          <p:cNvSpPr>
            <a:spLocks noGrp="1"/>
          </p:cNvSpPr>
          <p:nvPr>
            <p:ph type="title"/>
          </p:nvPr>
        </p:nvSpPr>
        <p:spPr/>
        <p:txBody>
          <a:bodyPr>
            <a:noAutofit/>
          </a:bodyPr>
          <a:lstStyle/>
          <a:p>
            <a:r>
              <a:rPr lang="en-GB" sz="3300" dirty="0"/>
              <a:t>Global Commission on Social Determinants of Health Conceptual Framework (2008)</a:t>
            </a:r>
            <a:br>
              <a:rPr lang="en-GB" sz="3300" dirty="0"/>
            </a:br>
            <a:endParaRPr lang="en-GB" sz="3300" dirty="0"/>
          </a:p>
        </p:txBody>
      </p:sp>
    </p:spTree>
    <p:extLst>
      <p:ext uri="{BB962C8B-B14F-4D97-AF65-F5344CB8AC3E}">
        <p14:creationId xmlns:p14="http://schemas.microsoft.com/office/powerpoint/2010/main" val="2919544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1" name="Title 1"/>
          <p:cNvSpPr txBox="1"/>
          <p:nvPr/>
        </p:nvSpPr>
        <p:spPr>
          <a:xfrm>
            <a:off x="2053828" y="175617"/>
            <a:ext cx="6290966" cy="99417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89" tIns="34289" rIns="34289" bIns="34289" anchor="ctr">
            <a:normAutofit lnSpcReduction="10000"/>
          </a:bodyPr>
          <a:lstStyle>
            <a:lvl1pPr defTabSz="1014374">
              <a:lnSpc>
                <a:spcPct val="90000"/>
              </a:lnSpc>
              <a:defRPr sz="3400" b="1" cap="all" spc="-100">
                <a:solidFill>
                  <a:srgbClr val="FFFFFF"/>
                </a:solidFill>
                <a:latin typeface="Century Gothic"/>
                <a:ea typeface="Century Gothic"/>
                <a:cs typeface="Century Gothic"/>
                <a:sym typeface="Century Gothic"/>
              </a:defRPr>
            </a:lvl1pPr>
          </a:lstStyle>
          <a:p>
            <a:r>
              <a:rPr lang="en-GB" sz="2391" dirty="0"/>
              <a:t>PAHO </a:t>
            </a:r>
            <a:r>
              <a:rPr sz="2391" dirty="0"/>
              <a:t>Conceptual Framework on Social Determinants of Health and Health Equity</a:t>
            </a:r>
            <a:r>
              <a:rPr lang="en-GB" sz="2391" dirty="0"/>
              <a:t> (2019)</a:t>
            </a:r>
            <a:endParaRPr sz="2391" dirty="0"/>
          </a:p>
        </p:txBody>
      </p:sp>
      <p:grpSp>
        <p:nvGrpSpPr>
          <p:cNvPr id="413" name="Group"/>
          <p:cNvGrpSpPr/>
          <p:nvPr/>
        </p:nvGrpSpPr>
        <p:grpSpPr>
          <a:xfrm>
            <a:off x="321817" y="1538522"/>
            <a:ext cx="8543937" cy="5222093"/>
            <a:chOff x="0" y="0"/>
            <a:chExt cx="12151375" cy="7426976"/>
          </a:xfrm>
        </p:grpSpPr>
        <p:pic>
          <p:nvPicPr>
            <p:cNvPr id="398" name="HiAP-arrow.png" descr="HiAP-arrow.png"/>
            <p:cNvPicPr>
              <a:picLocks noChangeAspect="1"/>
            </p:cNvPicPr>
            <p:nvPr/>
          </p:nvPicPr>
          <p:blipFill>
            <a:blip r:embed="rId3"/>
            <a:stretch>
              <a:fillRect/>
            </a:stretch>
          </p:blipFill>
          <p:spPr>
            <a:xfrm>
              <a:off x="7478914" y="2738077"/>
              <a:ext cx="1423713" cy="940387"/>
            </a:xfrm>
            <a:prstGeom prst="rect">
              <a:avLst/>
            </a:prstGeom>
            <a:ln w="12700" cap="flat">
              <a:noFill/>
              <a:miter lim="400000"/>
            </a:ln>
            <a:effectLst/>
          </p:spPr>
        </p:pic>
        <p:pic>
          <p:nvPicPr>
            <p:cNvPr id="399" name="HiAP-arrow-corner.png" descr="HiAP-arrow-corner.png"/>
            <p:cNvPicPr>
              <a:picLocks noChangeAspect="1"/>
            </p:cNvPicPr>
            <p:nvPr/>
          </p:nvPicPr>
          <p:blipFill>
            <a:blip r:embed="rId4"/>
            <a:srcRect/>
            <a:stretch>
              <a:fillRect/>
            </a:stretch>
          </p:blipFill>
          <p:spPr>
            <a:xfrm>
              <a:off x="5211347" y="5210314"/>
              <a:ext cx="1594355" cy="1256789"/>
            </a:xfrm>
            <a:prstGeom prst="rect">
              <a:avLst/>
            </a:prstGeom>
            <a:ln w="12700" cap="flat">
              <a:noFill/>
              <a:miter lim="400000"/>
            </a:ln>
            <a:effectLst/>
          </p:spPr>
        </p:pic>
        <p:pic>
          <p:nvPicPr>
            <p:cNvPr id="400" name="HiAP-arrow.png" descr="HiAP-arrow.png"/>
            <p:cNvPicPr>
              <a:picLocks noChangeAspect="1"/>
            </p:cNvPicPr>
            <p:nvPr/>
          </p:nvPicPr>
          <p:blipFill>
            <a:blip r:embed="rId3"/>
            <a:stretch>
              <a:fillRect/>
            </a:stretch>
          </p:blipFill>
          <p:spPr>
            <a:xfrm>
              <a:off x="2955368" y="2738077"/>
              <a:ext cx="1423713" cy="940387"/>
            </a:xfrm>
            <a:prstGeom prst="rect">
              <a:avLst/>
            </a:prstGeom>
            <a:ln w="12700" cap="flat">
              <a:noFill/>
              <a:miter lim="400000"/>
            </a:ln>
            <a:effectLst/>
          </p:spPr>
        </p:pic>
        <p:sp>
          <p:nvSpPr>
            <p:cNvPr id="401" name="Rectangle"/>
            <p:cNvSpPr/>
            <p:nvPr/>
          </p:nvSpPr>
          <p:spPr>
            <a:xfrm>
              <a:off x="37970" y="0"/>
              <a:ext cx="12013467" cy="1132387"/>
            </a:xfrm>
            <a:prstGeom prst="rect">
              <a:avLst/>
            </a:prstGeom>
            <a:solidFill>
              <a:srgbClr val="FFFFFF"/>
            </a:solidFill>
            <a:ln w="114300" cap="flat">
              <a:solidFill>
                <a:srgbClr val="242E7C"/>
              </a:solidFill>
              <a:prstDash val="solid"/>
              <a:miter lim="400000"/>
            </a:ln>
            <a:effectLst/>
          </p:spPr>
          <p:txBody>
            <a:bodyPr wrap="square" lIns="34289" tIns="34289" rIns="34289" bIns="34289" numCol="1" anchor="ctr">
              <a:noAutofit/>
            </a:bodyPr>
            <a:lstStyle/>
            <a:p>
              <a:pPr>
                <a:defRPr>
                  <a:solidFill>
                    <a:srgbClr val="878787"/>
                  </a:solidFill>
                  <a:latin typeface="+mj-lt"/>
                  <a:ea typeface="+mj-ea"/>
                  <a:cs typeface="+mj-cs"/>
                  <a:sym typeface="Calibri"/>
                </a:defRPr>
              </a:pPr>
              <a:endParaRPr sz="1266"/>
            </a:p>
          </p:txBody>
        </p:sp>
        <p:sp>
          <p:nvSpPr>
            <p:cNvPr id="402" name="Rectangle"/>
            <p:cNvSpPr/>
            <p:nvPr/>
          </p:nvSpPr>
          <p:spPr>
            <a:xfrm>
              <a:off x="0" y="1362630"/>
              <a:ext cx="3657104" cy="3893523"/>
            </a:xfrm>
            <a:prstGeom prst="rect">
              <a:avLst/>
            </a:prstGeom>
            <a:solidFill>
              <a:srgbClr val="FFFFFF"/>
            </a:solidFill>
            <a:ln w="114300" cap="flat">
              <a:solidFill>
                <a:srgbClr val="BE0D0D"/>
              </a:solidFill>
              <a:prstDash val="solid"/>
              <a:miter lim="400000"/>
            </a:ln>
            <a:effectLst/>
          </p:spPr>
          <p:txBody>
            <a:bodyPr wrap="square" lIns="34289" tIns="34289" rIns="34289" bIns="34289" numCol="1" anchor="ctr">
              <a:noAutofit/>
            </a:bodyPr>
            <a:lstStyle/>
            <a:p>
              <a:pPr>
                <a:defRPr>
                  <a:latin typeface="+mj-lt"/>
                  <a:ea typeface="+mj-ea"/>
                  <a:cs typeface="+mj-cs"/>
                  <a:sym typeface="Calibri"/>
                </a:defRPr>
              </a:pPr>
              <a:endParaRPr sz="1266"/>
            </a:p>
          </p:txBody>
        </p:sp>
        <p:sp>
          <p:nvSpPr>
            <p:cNvPr id="403" name="Credit: slide created by Dr Catherine Hannaway, Durham University for the PAHO Health in All Policies training, May 2015."/>
            <p:cNvSpPr txBox="1"/>
            <p:nvPr/>
          </p:nvSpPr>
          <p:spPr>
            <a:xfrm>
              <a:off x="39004" y="6787441"/>
              <a:ext cx="12011398" cy="639535"/>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34289" tIns="34289" rIns="34289" bIns="34289" numCol="1" anchor="t">
              <a:spAutoFit/>
            </a:bodyPr>
            <a:lstStyle/>
            <a:p>
              <a:pPr algn="ctr" defTabSz="321457">
                <a:lnSpc>
                  <a:spcPct val="115000"/>
                </a:lnSpc>
                <a:defRPr sz="1600">
                  <a:uFill>
                    <a:solidFill>
                      <a:srgbClr val="000000"/>
                    </a:solidFill>
                  </a:uFill>
                  <a:latin typeface="Century Gothic"/>
                  <a:ea typeface="Century Gothic"/>
                  <a:cs typeface="Century Gothic"/>
                  <a:sym typeface="Century Gothic"/>
                </a:defRPr>
              </a:pPr>
              <a:r>
                <a:rPr sz="1125"/>
                <a:t>Source: Pan American Health Organization. </a:t>
              </a:r>
              <a:r>
                <a:rPr sz="1125" i="1"/>
                <a:t>Just Societies: Health Equity and Dignified Lives. Report of the Commission of the Pan American Health Organization on Equity and Health Inequalities in the Americas</a:t>
              </a:r>
              <a:r>
                <a:rPr sz="1125"/>
                <a:t>. Washington, D.C.: PAHO; 2019.</a:t>
              </a:r>
            </a:p>
          </p:txBody>
        </p:sp>
        <p:sp>
          <p:nvSpPr>
            <p:cNvPr id="404" name="INTERSECTIONALITY: SOCIAL AND ECONOMIC INEQUITIES,  GENDER, SEXUALITY, ETHNICITY, DISABILITY, MIGRATION"/>
            <p:cNvSpPr txBox="1"/>
            <p:nvPr/>
          </p:nvSpPr>
          <p:spPr>
            <a:xfrm>
              <a:off x="2665783" y="187226"/>
              <a:ext cx="7138589" cy="713856"/>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34289" tIns="34289" rIns="34289" bIns="34289" numCol="1" anchor="t">
              <a:spAutoFit/>
            </a:bodyPr>
            <a:lstStyle/>
            <a:p>
              <a:pPr algn="ctr">
                <a:defRPr sz="2000" b="1">
                  <a:solidFill>
                    <a:srgbClr val="242E7C"/>
                  </a:solidFill>
                  <a:latin typeface="Century Gothic"/>
                  <a:ea typeface="Century Gothic"/>
                  <a:cs typeface="Century Gothic"/>
                  <a:sym typeface="Century Gothic"/>
                </a:defRPr>
              </a:pPr>
              <a:r>
                <a:rPr sz="1406" dirty="0"/>
                <a:t>INTERSECTIONALITY: SOCIAL AND ECONOMIC INEQUITIES, </a:t>
              </a:r>
              <a:br>
                <a:rPr sz="1406" dirty="0"/>
              </a:br>
              <a:r>
                <a:rPr sz="1406" dirty="0"/>
                <a:t>GENDER, SEXUALITY, ETHNICITY, DISABILITY, MIGRATION </a:t>
              </a:r>
            </a:p>
          </p:txBody>
        </p:sp>
        <p:sp>
          <p:nvSpPr>
            <p:cNvPr id="405" name="STRUCTURAL DRIVERS…"/>
            <p:cNvSpPr txBox="1"/>
            <p:nvPr/>
          </p:nvSpPr>
          <p:spPr>
            <a:xfrm>
              <a:off x="201461" y="1495324"/>
              <a:ext cx="3254180" cy="2975626"/>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34289" tIns="34289" rIns="34289" bIns="34289" numCol="1" anchor="t">
              <a:spAutoFit/>
            </a:bodyPr>
            <a:lstStyle/>
            <a:p>
              <a:pPr>
                <a:defRPr sz="1800" b="1">
                  <a:solidFill>
                    <a:srgbClr val="BE0D0D"/>
                  </a:solidFill>
                  <a:latin typeface="Century Gothic"/>
                  <a:ea typeface="Century Gothic"/>
                  <a:cs typeface="Century Gothic"/>
                  <a:sym typeface="Century Gothic"/>
                </a:defRPr>
              </a:pPr>
              <a:r>
                <a:rPr sz="1266" dirty="0"/>
                <a:t>STRUCTURAL DRIVERS</a:t>
              </a:r>
            </a:p>
            <a:p>
              <a:pPr>
                <a:defRPr sz="1600" b="1">
                  <a:solidFill>
                    <a:srgbClr val="242E7C"/>
                  </a:solidFill>
                  <a:latin typeface="Century Gothic"/>
                  <a:ea typeface="Century Gothic"/>
                  <a:cs typeface="Century Gothic"/>
                  <a:sym typeface="Century Gothic"/>
                </a:defRPr>
              </a:pPr>
              <a:endParaRPr sz="1125" dirty="0"/>
            </a:p>
            <a:p>
              <a:pPr>
                <a:defRPr sz="1700">
                  <a:solidFill>
                    <a:srgbClr val="242E7C"/>
                  </a:solidFill>
                  <a:latin typeface="Century Gothic"/>
                  <a:ea typeface="Century Gothic"/>
                  <a:cs typeface="Century Gothic"/>
                  <a:sym typeface="Century Gothic"/>
                </a:defRPr>
              </a:pPr>
              <a:r>
                <a:rPr sz="1195" dirty="0"/>
                <a:t>Political, Social, Cultural and Economic Structures</a:t>
              </a:r>
            </a:p>
            <a:p>
              <a:pPr>
                <a:defRPr sz="1700">
                  <a:solidFill>
                    <a:srgbClr val="242E7C"/>
                  </a:solidFill>
                  <a:latin typeface="Century Gothic"/>
                  <a:ea typeface="Century Gothic"/>
                  <a:cs typeface="Century Gothic"/>
                  <a:sym typeface="Century Gothic"/>
                </a:defRPr>
              </a:pPr>
              <a:endParaRPr sz="1195" dirty="0"/>
            </a:p>
            <a:p>
              <a:pPr>
                <a:defRPr sz="1700">
                  <a:solidFill>
                    <a:srgbClr val="242E7C"/>
                  </a:solidFill>
                  <a:latin typeface="Century Gothic"/>
                  <a:ea typeface="Century Gothic"/>
                  <a:cs typeface="Century Gothic"/>
                  <a:sym typeface="Century Gothic"/>
                </a:defRPr>
              </a:pPr>
              <a:r>
                <a:rPr sz="1195" dirty="0"/>
                <a:t>Natural Environment, </a:t>
              </a:r>
            </a:p>
            <a:p>
              <a:pPr>
                <a:defRPr sz="1700">
                  <a:solidFill>
                    <a:srgbClr val="242E7C"/>
                  </a:solidFill>
                  <a:latin typeface="Century Gothic"/>
                  <a:ea typeface="Century Gothic"/>
                  <a:cs typeface="Century Gothic"/>
                  <a:sym typeface="Century Gothic"/>
                </a:defRPr>
              </a:pPr>
              <a:r>
                <a:rPr sz="1195" dirty="0"/>
                <a:t>Land and Climate Change</a:t>
              </a:r>
            </a:p>
            <a:p>
              <a:pPr>
                <a:defRPr sz="1700">
                  <a:solidFill>
                    <a:srgbClr val="242E7C"/>
                  </a:solidFill>
                  <a:latin typeface="Century Gothic"/>
                  <a:ea typeface="Century Gothic"/>
                  <a:cs typeface="Century Gothic"/>
                  <a:sym typeface="Century Gothic"/>
                </a:defRPr>
              </a:pPr>
              <a:endParaRPr sz="1195" dirty="0"/>
            </a:p>
            <a:p>
              <a:pPr>
                <a:defRPr sz="1700">
                  <a:solidFill>
                    <a:srgbClr val="242E7C"/>
                  </a:solidFill>
                  <a:latin typeface="Century Gothic"/>
                  <a:ea typeface="Century Gothic"/>
                  <a:cs typeface="Century Gothic"/>
                  <a:sym typeface="Century Gothic"/>
                </a:defRPr>
              </a:pPr>
              <a:r>
                <a:rPr sz="1195" dirty="0"/>
                <a:t>History and Legacy,</a:t>
              </a:r>
            </a:p>
            <a:p>
              <a:pPr>
                <a:defRPr sz="1700">
                  <a:solidFill>
                    <a:srgbClr val="242E7C"/>
                  </a:solidFill>
                  <a:latin typeface="Century Gothic"/>
                  <a:ea typeface="Century Gothic"/>
                  <a:cs typeface="Century Gothic"/>
                  <a:sym typeface="Century Gothic"/>
                </a:defRPr>
              </a:pPr>
              <a:r>
                <a:rPr sz="1195" dirty="0"/>
                <a:t>Ongoing Colonialism, </a:t>
              </a:r>
              <a:br>
                <a:rPr sz="1195" dirty="0"/>
              </a:br>
              <a:r>
                <a:rPr sz="1195" dirty="0"/>
                <a:t>Structural Racism</a:t>
              </a:r>
            </a:p>
          </p:txBody>
        </p:sp>
        <p:sp>
          <p:nvSpPr>
            <p:cNvPr id="406" name="Rectangle"/>
            <p:cNvSpPr/>
            <p:nvPr/>
          </p:nvSpPr>
          <p:spPr>
            <a:xfrm>
              <a:off x="4371082" y="1362630"/>
              <a:ext cx="3808961" cy="3893523"/>
            </a:xfrm>
            <a:prstGeom prst="rect">
              <a:avLst/>
            </a:prstGeom>
            <a:solidFill>
              <a:srgbClr val="FFFFFF"/>
            </a:solidFill>
            <a:ln w="114300" cap="flat">
              <a:solidFill>
                <a:srgbClr val="008B92"/>
              </a:solidFill>
              <a:prstDash val="solid"/>
              <a:miter lim="400000"/>
            </a:ln>
            <a:effectLst/>
          </p:spPr>
          <p:txBody>
            <a:bodyPr wrap="square" lIns="34289" tIns="34289" rIns="34289" bIns="34289" numCol="1" anchor="ctr">
              <a:noAutofit/>
            </a:bodyPr>
            <a:lstStyle/>
            <a:p>
              <a:pPr>
                <a:defRPr>
                  <a:latin typeface="+mj-lt"/>
                  <a:ea typeface="+mj-ea"/>
                  <a:cs typeface="+mj-cs"/>
                  <a:sym typeface="Calibri"/>
                </a:defRPr>
              </a:pPr>
              <a:endParaRPr sz="1266"/>
            </a:p>
          </p:txBody>
        </p:sp>
        <p:sp>
          <p:nvSpPr>
            <p:cNvPr id="407" name="CONDITIONS OF DAILY LIFE…"/>
            <p:cNvSpPr txBox="1"/>
            <p:nvPr/>
          </p:nvSpPr>
          <p:spPr>
            <a:xfrm>
              <a:off x="4604245" y="1495324"/>
              <a:ext cx="3511058" cy="4048057"/>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34289" tIns="34289" rIns="34289" bIns="34289" numCol="1" anchor="t">
              <a:spAutoFit/>
            </a:bodyPr>
            <a:lstStyle/>
            <a:p>
              <a:pPr>
                <a:defRPr sz="1800" b="1">
                  <a:solidFill>
                    <a:srgbClr val="008B92"/>
                  </a:solidFill>
                  <a:latin typeface="Century Gothic"/>
                  <a:ea typeface="Century Gothic"/>
                  <a:cs typeface="Century Gothic"/>
                  <a:sym typeface="Century Gothic"/>
                </a:defRPr>
              </a:pPr>
              <a:r>
                <a:rPr sz="1266" dirty="0"/>
                <a:t>CONDITIONS OF DAILY LIFE</a:t>
              </a:r>
            </a:p>
            <a:p>
              <a:pPr>
                <a:lnSpc>
                  <a:spcPct val="60000"/>
                </a:lnSpc>
                <a:defRPr sz="1600" b="1">
                  <a:solidFill>
                    <a:srgbClr val="242E7C"/>
                  </a:solidFill>
                  <a:latin typeface="Century Gothic"/>
                  <a:ea typeface="Century Gothic"/>
                  <a:cs typeface="Century Gothic"/>
                  <a:sym typeface="Century Gothic"/>
                </a:defRPr>
              </a:pPr>
              <a:endParaRPr sz="1125" dirty="0"/>
            </a:p>
            <a:p>
              <a:pPr>
                <a:lnSpc>
                  <a:spcPct val="90000"/>
                </a:lnSpc>
                <a:spcBef>
                  <a:spcPts val="141"/>
                </a:spcBef>
                <a:defRPr sz="1700">
                  <a:solidFill>
                    <a:srgbClr val="242E7C"/>
                  </a:solidFill>
                  <a:latin typeface="Century Gothic"/>
                  <a:ea typeface="Century Gothic"/>
                  <a:cs typeface="Century Gothic"/>
                  <a:sym typeface="Century Gothic"/>
                </a:defRPr>
              </a:pPr>
              <a:r>
                <a:rPr sz="1195" dirty="0"/>
                <a:t>Early Life and Education</a:t>
              </a:r>
            </a:p>
            <a:p>
              <a:pPr>
                <a:lnSpc>
                  <a:spcPct val="60000"/>
                </a:lnSpc>
                <a:spcBef>
                  <a:spcPts val="141"/>
                </a:spcBef>
                <a:defRPr sz="1700">
                  <a:solidFill>
                    <a:srgbClr val="242E7C"/>
                  </a:solidFill>
                  <a:latin typeface="Century Gothic"/>
                  <a:ea typeface="Century Gothic"/>
                  <a:cs typeface="Century Gothic"/>
                  <a:sym typeface="Century Gothic"/>
                </a:defRPr>
              </a:pPr>
              <a:endParaRPr sz="1406" dirty="0"/>
            </a:p>
            <a:p>
              <a:pPr>
                <a:lnSpc>
                  <a:spcPct val="90000"/>
                </a:lnSpc>
                <a:spcBef>
                  <a:spcPts val="141"/>
                </a:spcBef>
                <a:defRPr sz="1700">
                  <a:solidFill>
                    <a:srgbClr val="242E7C"/>
                  </a:solidFill>
                  <a:latin typeface="Century Gothic"/>
                  <a:ea typeface="Century Gothic"/>
                  <a:cs typeface="Century Gothic"/>
                  <a:sym typeface="Century Gothic"/>
                </a:defRPr>
              </a:pPr>
              <a:r>
                <a:rPr sz="1195" dirty="0"/>
                <a:t>Working Life</a:t>
              </a:r>
              <a:endParaRPr lang="en-GB" sz="1195" dirty="0"/>
            </a:p>
            <a:p>
              <a:pPr>
                <a:lnSpc>
                  <a:spcPct val="90000"/>
                </a:lnSpc>
                <a:spcBef>
                  <a:spcPts val="141"/>
                </a:spcBef>
                <a:defRPr sz="1700">
                  <a:solidFill>
                    <a:srgbClr val="242E7C"/>
                  </a:solidFill>
                  <a:latin typeface="Century Gothic"/>
                  <a:ea typeface="Century Gothic"/>
                  <a:cs typeface="Century Gothic"/>
                  <a:sym typeface="Century Gothic"/>
                </a:defRPr>
              </a:pPr>
              <a:endParaRPr sz="773" dirty="0"/>
            </a:p>
            <a:p>
              <a:pPr>
                <a:lnSpc>
                  <a:spcPct val="60000"/>
                </a:lnSpc>
                <a:spcBef>
                  <a:spcPts val="141"/>
                </a:spcBef>
                <a:defRPr sz="1700">
                  <a:solidFill>
                    <a:srgbClr val="242E7C"/>
                  </a:solidFill>
                  <a:latin typeface="Century Gothic"/>
                  <a:ea typeface="Century Gothic"/>
                  <a:cs typeface="Century Gothic"/>
                  <a:sym typeface="Century Gothic"/>
                </a:defRPr>
              </a:pPr>
              <a:br>
                <a:rPr sz="1195" dirty="0"/>
              </a:br>
              <a:r>
                <a:rPr sz="1195" dirty="0"/>
                <a:t>Older People</a:t>
              </a:r>
            </a:p>
            <a:p>
              <a:pPr>
                <a:lnSpc>
                  <a:spcPct val="80000"/>
                </a:lnSpc>
                <a:spcBef>
                  <a:spcPts val="141"/>
                </a:spcBef>
                <a:defRPr sz="1700">
                  <a:solidFill>
                    <a:srgbClr val="242E7C"/>
                  </a:solidFill>
                  <a:latin typeface="Century Gothic"/>
                  <a:ea typeface="Century Gothic"/>
                  <a:cs typeface="Century Gothic"/>
                  <a:sym typeface="Century Gothic"/>
                </a:defRPr>
              </a:pPr>
              <a:endParaRPr sz="1055" dirty="0"/>
            </a:p>
            <a:p>
              <a:pPr>
                <a:lnSpc>
                  <a:spcPct val="90000"/>
                </a:lnSpc>
                <a:spcBef>
                  <a:spcPts val="141"/>
                </a:spcBef>
                <a:defRPr sz="1700">
                  <a:solidFill>
                    <a:srgbClr val="242E7C"/>
                  </a:solidFill>
                  <a:latin typeface="Century Gothic"/>
                  <a:ea typeface="Century Gothic"/>
                  <a:cs typeface="Century Gothic"/>
                  <a:sym typeface="Century Gothic"/>
                </a:defRPr>
              </a:pPr>
              <a:r>
                <a:rPr sz="1195" dirty="0"/>
                <a:t>Income and Social Protection</a:t>
              </a:r>
            </a:p>
            <a:p>
              <a:pPr>
                <a:lnSpc>
                  <a:spcPct val="60000"/>
                </a:lnSpc>
                <a:spcBef>
                  <a:spcPts val="141"/>
                </a:spcBef>
                <a:defRPr sz="1700">
                  <a:solidFill>
                    <a:srgbClr val="242E7C"/>
                  </a:solidFill>
                  <a:latin typeface="Century Gothic"/>
                  <a:ea typeface="Century Gothic"/>
                  <a:cs typeface="Century Gothic"/>
                  <a:sym typeface="Century Gothic"/>
                </a:defRPr>
              </a:pPr>
              <a:endParaRPr sz="1406" dirty="0"/>
            </a:p>
            <a:p>
              <a:pPr>
                <a:lnSpc>
                  <a:spcPct val="90000"/>
                </a:lnSpc>
                <a:spcBef>
                  <a:spcPts val="141"/>
                </a:spcBef>
                <a:defRPr sz="1700">
                  <a:solidFill>
                    <a:srgbClr val="242E7C"/>
                  </a:solidFill>
                  <a:latin typeface="Century Gothic"/>
                  <a:ea typeface="Century Gothic"/>
                  <a:cs typeface="Century Gothic"/>
                  <a:sym typeface="Century Gothic"/>
                </a:defRPr>
              </a:pPr>
              <a:r>
                <a:rPr sz="1195" dirty="0"/>
                <a:t>Violence</a:t>
              </a:r>
              <a:endParaRPr lang="en-GB" sz="1195" dirty="0"/>
            </a:p>
            <a:p>
              <a:pPr>
                <a:lnSpc>
                  <a:spcPct val="90000"/>
                </a:lnSpc>
                <a:spcBef>
                  <a:spcPts val="141"/>
                </a:spcBef>
                <a:defRPr sz="1700">
                  <a:solidFill>
                    <a:srgbClr val="242E7C"/>
                  </a:solidFill>
                  <a:latin typeface="Century Gothic"/>
                  <a:ea typeface="Century Gothic"/>
                  <a:cs typeface="Century Gothic"/>
                  <a:sym typeface="Century Gothic"/>
                </a:defRPr>
              </a:pPr>
              <a:endParaRPr sz="492" dirty="0"/>
            </a:p>
            <a:p>
              <a:pPr>
                <a:lnSpc>
                  <a:spcPct val="60000"/>
                </a:lnSpc>
                <a:spcBef>
                  <a:spcPts val="141"/>
                </a:spcBef>
                <a:defRPr sz="1700">
                  <a:solidFill>
                    <a:srgbClr val="242E7C"/>
                  </a:solidFill>
                  <a:latin typeface="Century Gothic"/>
                  <a:ea typeface="Century Gothic"/>
                  <a:cs typeface="Century Gothic"/>
                  <a:sym typeface="Century Gothic"/>
                </a:defRPr>
              </a:pPr>
              <a:br>
                <a:rPr sz="1195" dirty="0"/>
              </a:br>
              <a:r>
                <a:rPr sz="1195" dirty="0"/>
                <a:t>Environment and Housing</a:t>
              </a:r>
            </a:p>
            <a:p>
              <a:pPr>
                <a:lnSpc>
                  <a:spcPct val="80000"/>
                </a:lnSpc>
                <a:spcBef>
                  <a:spcPts val="141"/>
                </a:spcBef>
                <a:defRPr sz="1700">
                  <a:solidFill>
                    <a:srgbClr val="242E7C"/>
                  </a:solidFill>
                  <a:latin typeface="Century Gothic"/>
                  <a:ea typeface="Century Gothic"/>
                  <a:cs typeface="Century Gothic"/>
                  <a:sym typeface="Century Gothic"/>
                </a:defRPr>
              </a:pPr>
              <a:endParaRPr sz="1195" dirty="0"/>
            </a:p>
            <a:p>
              <a:pPr>
                <a:lnSpc>
                  <a:spcPct val="90000"/>
                </a:lnSpc>
                <a:spcBef>
                  <a:spcPts val="141"/>
                </a:spcBef>
                <a:defRPr sz="1700">
                  <a:solidFill>
                    <a:srgbClr val="242E7C"/>
                  </a:solidFill>
                  <a:latin typeface="Century Gothic"/>
                  <a:ea typeface="Century Gothic"/>
                  <a:cs typeface="Century Gothic"/>
                  <a:sym typeface="Century Gothic"/>
                </a:defRPr>
              </a:pPr>
              <a:r>
                <a:rPr sz="1195" dirty="0"/>
                <a:t>Health Systems</a:t>
              </a:r>
              <a:br>
                <a:rPr sz="1195" dirty="0"/>
              </a:br>
              <a:br>
                <a:rPr sz="1195" dirty="0"/>
              </a:br>
              <a:endParaRPr sz="1195" dirty="0"/>
            </a:p>
          </p:txBody>
        </p:sp>
        <p:sp>
          <p:nvSpPr>
            <p:cNvPr id="408" name="Rectangle"/>
            <p:cNvSpPr/>
            <p:nvPr/>
          </p:nvSpPr>
          <p:spPr>
            <a:xfrm>
              <a:off x="2703088" y="5461249"/>
              <a:ext cx="2568182" cy="1083000"/>
            </a:xfrm>
            <a:prstGeom prst="rect">
              <a:avLst/>
            </a:prstGeom>
            <a:solidFill>
              <a:srgbClr val="FFFFFF"/>
            </a:solidFill>
            <a:ln w="114300" cap="flat">
              <a:solidFill>
                <a:srgbClr val="629623"/>
              </a:solidFill>
              <a:prstDash val="solid"/>
              <a:miter lim="400000"/>
            </a:ln>
            <a:effectLst/>
          </p:spPr>
          <p:txBody>
            <a:bodyPr wrap="square" lIns="34289" tIns="34289" rIns="34289" bIns="34289" numCol="1" anchor="ctr">
              <a:noAutofit/>
            </a:bodyPr>
            <a:lstStyle/>
            <a:p>
              <a:pPr>
                <a:defRPr>
                  <a:latin typeface="+mj-lt"/>
                  <a:ea typeface="+mj-ea"/>
                  <a:cs typeface="+mj-cs"/>
                  <a:sym typeface="Calibri"/>
                </a:defRPr>
              </a:pPr>
              <a:endParaRPr sz="1266"/>
            </a:p>
          </p:txBody>
        </p:sp>
        <p:sp>
          <p:nvSpPr>
            <p:cNvPr id="409" name="TAKING ACTION…"/>
            <p:cNvSpPr txBox="1"/>
            <p:nvPr/>
          </p:nvSpPr>
          <p:spPr>
            <a:xfrm>
              <a:off x="2887463" y="5547581"/>
              <a:ext cx="2318051" cy="898614"/>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34289" tIns="34289" rIns="34289" bIns="34289" numCol="1" anchor="t">
              <a:spAutoFit/>
            </a:bodyPr>
            <a:lstStyle/>
            <a:p>
              <a:pPr>
                <a:defRPr sz="1800" b="1">
                  <a:solidFill>
                    <a:srgbClr val="629623"/>
                  </a:solidFill>
                  <a:latin typeface="Century Gothic"/>
                  <a:ea typeface="Century Gothic"/>
                  <a:cs typeface="Century Gothic"/>
                  <a:sym typeface="Century Gothic"/>
                </a:defRPr>
              </a:pPr>
              <a:r>
                <a:rPr sz="1266"/>
                <a:t>TAKING ACTION</a:t>
              </a:r>
            </a:p>
            <a:p>
              <a:pPr>
                <a:defRPr sz="1700">
                  <a:solidFill>
                    <a:srgbClr val="242E7C"/>
                  </a:solidFill>
                  <a:latin typeface="Century Gothic"/>
                  <a:ea typeface="Century Gothic"/>
                  <a:cs typeface="Century Gothic"/>
                  <a:sym typeface="Century Gothic"/>
                </a:defRPr>
              </a:pPr>
              <a:r>
                <a:rPr sz="1195"/>
                <a:t>Governance</a:t>
              </a:r>
            </a:p>
            <a:p>
              <a:pPr>
                <a:defRPr sz="1700">
                  <a:solidFill>
                    <a:srgbClr val="242E7C"/>
                  </a:solidFill>
                  <a:latin typeface="Century Gothic"/>
                  <a:ea typeface="Century Gothic"/>
                  <a:cs typeface="Century Gothic"/>
                  <a:sym typeface="Century Gothic"/>
                </a:defRPr>
              </a:pPr>
              <a:r>
                <a:rPr sz="1195"/>
                <a:t>Human Rights</a:t>
              </a:r>
            </a:p>
          </p:txBody>
        </p:sp>
        <p:sp>
          <p:nvSpPr>
            <p:cNvPr id="410" name="Oval"/>
            <p:cNvSpPr/>
            <p:nvPr/>
          </p:nvSpPr>
          <p:spPr>
            <a:xfrm>
              <a:off x="9021564" y="1428129"/>
              <a:ext cx="3129811" cy="5117643"/>
            </a:xfrm>
            <a:prstGeom prst="ellipse">
              <a:avLst/>
            </a:prstGeom>
            <a:solidFill>
              <a:srgbClr val="FFFFFF"/>
            </a:solidFill>
            <a:ln w="114300" cap="flat">
              <a:solidFill>
                <a:srgbClr val="006CA6"/>
              </a:solidFill>
              <a:prstDash val="solid"/>
              <a:miter lim="400000"/>
            </a:ln>
            <a:effectLst/>
          </p:spPr>
          <p:txBody>
            <a:bodyPr wrap="square" lIns="34289" tIns="34289" rIns="34289" bIns="34289" numCol="1" anchor="ctr">
              <a:noAutofit/>
            </a:bodyPr>
            <a:lstStyle/>
            <a:p>
              <a:pPr>
                <a:defRPr>
                  <a:latin typeface="+mj-lt"/>
                  <a:ea typeface="+mj-ea"/>
                  <a:cs typeface="+mj-cs"/>
                  <a:sym typeface="Calibri"/>
                </a:defRPr>
              </a:pPr>
              <a:endParaRPr sz="1266"/>
            </a:p>
          </p:txBody>
        </p:sp>
        <p:sp>
          <p:nvSpPr>
            <p:cNvPr id="411" name="HEALTH EQUITY…"/>
            <p:cNvSpPr txBox="1"/>
            <p:nvPr/>
          </p:nvSpPr>
          <p:spPr>
            <a:xfrm>
              <a:off x="9102873" y="3387625"/>
              <a:ext cx="2967190" cy="1160247"/>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34289" tIns="34289" rIns="34289" bIns="34289" numCol="1" anchor="t">
              <a:spAutoFit/>
            </a:bodyPr>
            <a:lstStyle/>
            <a:p>
              <a:pPr algn="ctr">
                <a:defRPr sz="2300" b="1">
                  <a:solidFill>
                    <a:srgbClr val="006CA6"/>
                  </a:solidFill>
                  <a:latin typeface="Century Gothic"/>
                  <a:ea typeface="Century Gothic"/>
                  <a:cs typeface="Century Gothic"/>
                  <a:sym typeface="Century Gothic"/>
                </a:defRPr>
              </a:pPr>
              <a:r>
                <a:rPr sz="1617"/>
                <a:t>HEALTH EQUITY </a:t>
              </a:r>
            </a:p>
            <a:p>
              <a:pPr algn="ctr">
                <a:defRPr sz="2300" b="1">
                  <a:solidFill>
                    <a:srgbClr val="006CA6"/>
                  </a:solidFill>
                  <a:latin typeface="Century Gothic"/>
                  <a:ea typeface="Century Gothic"/>
                  <a:cs typeface="Century Gothic"/>
                  <a:sym typeface="Century Gothic"/>
                </a:defRPr>
              </a:pPr>
              <a:r>
                <a:rPr sz="1617"/>
                <a:t>AND DIGNIFIED </a:t>
              </a:r>
            </a:p>
            <a:p>
              <a:pPr algn="ctr">
                <a:defRPr sz="2300" b="1">
                  <a:solidFill>
                    <a:srgbClr val="006CA6"/>
                  </a:solidFill>
                  <a:latin typeface="Century Gothic"/>
                  <a:ea typeface="Century Gothic"/>
                  <a:cs typeface="Century Gothic"/>
                  <a:sym typeface="Century Gothic"/>
                </a:defRPr>
              </a:pPr>
              <a:r>
                <a:rPr sz="1617"/>
                <a:t>LIFE</a:t>
              </a:r>
            </a:p>
          </p:txBody>
        </p:sp>
        <p:pic>
          <p:nvPicPr>
            <p:cNvPr id="412" name="HiAP-arrow-corner.png" descr="HiAP-arrow-corner.png"/>
            <p:cNvPicPr>
              <a:picLocks noChangeAspect="1"/>
            </p:cNvPicPr>
            <p:nvPr/>
          </p:nvPicPr>
          <p:blipFill>
            <a:blip r:embed="rId4"/>
            <a:stretch>
              <a:fillRect/>
            </a:stretch>
          </p:blipFill>
          <p:spPr>
            <a:xfrm flipH="1">
              <a:off x="1164476" y="5210314"/>
              <a:ext cx="1594356" cy="1256789"/>
            </a:xfrm>
            <a:prstGeom prst="rect">
              <a:avLst/>
            </a:prstGeom>
            <a:ln w="12700" cap="flat">
              <a:noFill/>
              <a:miter lim="400000"/>
            </a:ln>
            <a:effectLst/>
          </p:spPr>
        </p:pic>
      </p:grpSp>
      <p:sp>
        <p:nvSpPr>
          <p:cNvPr id="2" name="Title 1">
            <a:extLst>
              <a:ext uri="{FF2B5EF4-FFF2-40B4-BE49-F238E27FC236}">
                <a16:creationId xmlns:a16="http://schemas.microsoft.com/office/drawing/2014/main" id="{D6AE30AC-5AB0-18DF-CC9F-988896E7CCD9}"/>
              </a:ext>
            </a:extLst>
          </p:cNvPr>
          <p:cNvSpPr>
            <a:spLocks noGrp="1"/>
          </p:cNvSpPr>
          <p:nvPr>
            <p:ph type="title"/>
          </p:nvPr>
        </p:nvSpPr>
        <p:spPr>
          <a:xfrm>
            <a:off x="457200" y="390810"/>
            <a:ext cx="8229600" cy="1143000"/>
          </a:xfrm>
        </p:spPr>
        <p:txBody>
          <a:bodyPr>
            <a:noAutofit/>
          </a:bodyPr>
          <a:lstStyle/>
          <a:p>
            <a:r>
              <a:rPr lang="en-GB" sz="3000" dirty="0"/>
              <a:t>PAHO Conceptual Framework on Social Determinants of Health and Health Equity (2019)</a:t>
            </a:r>
            <a:br>
              <a:rPr lang="en-GB" sz="3000" dirty="0"/>
            </a:br>
            <a:endParaRPr lang="en-GB" sz="30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87FFA-95AF-8303-DB66-42CC52AD6A2A}"/>
              </a:ext>
            </a:extLst>
          </p:cNvPr>
          <p:cNvSpPr>
            <a:spLocks noGrp="1"/>
          </p:cNvSpPr>
          <p:nvPr>
            <p:ph type="title"/>
          </p:nvPr>
        </p:nvSpPr>
        <p:spPr/>
        <p:txBody>
          <a:bodyPr/>
          <a:lstStyle/>
          <a:p>
            <a:r>
              <a:rPr lang="en-GB" b="1" dirty="0"/>
              <a:t>Wider determinants of health</a:t>
            </a:r>
          </a:p>
        </p:txBody>
      </p:sp>
      <p:sp>
        <p:nvSpPr>
          <p:cNvPr id="3" name="Content Placeholder 2">
            <a:extLst>
              <a:ext uri="{FF2B5EF4-FFF2-40B4-BE49-F238E27FC236}">
                <a16:creationId xmlns:a16="http://schemas.microsoft.com/office/drawing/2014/main" id="{BC58AF24-F96F-F90E-7F84-48B912FE2367}"/>
              </a:ext>
            </a:extLst>
          </p:cNvPr>
          <p:cNvSpPr>
            <a:spLocks noGrp="1"/>
          </p:cNvSpPr>
          <p:nvPr>
            <p:ph idx="1"/>
          </p:nvPr>
        </p:nvSpPr>
        <p:spPr/>
        <p:txBody>
          <a:bodyPr/>
          <a:lstStyle/>
          <a:p>
            <a:pPr marL="0" indent="0">
              <a:buNone/>
            </a:pPr>
            <a:r>
              <a:rPr lang="en-GB" dirty="0"/>
              <a:t>Wider determinants of health (WDHs) are the “broader social, economic, political and environmental circumstances that influence health outcomes throughout life”.</a:t>
            </a:r>
          </a:p>
        </p:txBody>
      </p:sp>
    </p:spTree>
    <p:extLst>
      <p:ext uri="{BB962C8B-B14F-4D97-AF65-F5344CB8AC3E}">
        <p14:creationId xmlns:p14="http://schemas.microsoft.com/office/powerpoint/2010/main" val="836027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E3CE3-AC36-75F7-249C-70E10E2D8A96}"/>
              </a:ext>
            </a:extLst>
          </p:cNvPr>
          <p:cNvSpPr>
            <a:spLocks noGrp="1"/>
          </p:cNvSpPr>
          <p:nvPr>
            <p:ph type="title"/>
          </p:nvPr>
        </p:nvSpPr>
        <p:spPr/>
        <p:txBody>
          <a:bodyPr>
            <a:normAutofit fontScale="90000"/>
          </a:bodyPr>
          <a:lstStyle/>
          <a:p>
            <a:r>
              <a:rPr lang="en-US" b="1" dirty="0"/>
              <a:t>Main Determinants of Health- </a:t>
            </a:r>
            <a:r>
              <a:rPr lang="en-US" b="1" dirty="0">
                <a:solidFill>
                  <a:schemeClr val="accent1"/>
                </a:solidFill>
              </a:rPr>
              <a:t>Individual characteristics</a:t>
            </a:r>
            <a:endParaRPr lang="en-GB" dirty="0"/>
          </a:p>
        </p:txBody>
      </p:sp>
      <p:sp>
        <p:nvSpPr>
          <p:cNvPr id="3" name="Content Placeholder 2">
            <a:extLst>
              <a:ext uri="{FF2B5EF4-FFF2-40B4-BE49-F238E27FC236}">
                <a16:creationId xmlns:a16="http://schemas.microsoft.com/office/drawing/2014/main" id="{23CA29AD-FCE9-A607-6CB5-771D11EB2095}"/>
              </a:ext>
            </a:extLst>
          </p:cNvPr>
          <p:cNvSpPr>
            <a:spLocks noGrp="1"/>
          </p:cNvSpPr>
          <p:nvPr>
            <p:ph idx="1"/>
          </p:nvPr>
        </p:nvSpPr>
        <p:spPr>
          <a:xfrm>
            <a:off x="142198" y="1556792"/>
            <a:ext cx="6157994" cy="3917032"/>
          </a:xfrm>
        </p:spPr>
        <p:txBody>
          <a:bodyPr>
            <a:normAutofit/>
          </a:bodyPr>
          <a:lstStyle/>
          <a:p>
            <a:pPr marL="0" indent="0">
              <a:buNone/>
            </a:pPr>
            <a:r>
              <a:rPr lang="en-GB" sz="2000" dirty="0"/>
              <a:t>At the central, of this model are factors such as sex, age and genetics.</a:t>
            </a:r>
          </a:p>
          <a:p>
            <a:pPr marL="0" indent="0">
              <a:buNone/>
            </a:pPr>
            <a:endParaRPr lang="en-GB" sz="2000" dirty="0"/>
          </a:p>
          <a:p>
            <a:pPr marL="0" indent="0">
              <a:buNone/>
            </a:pPr>
            <a:r>
              <a:rPr lang="en-GB" sz="2000" dirty="0"/>
              <a:t>The core attributes are relatively fixed but, as the layers of influence extend outwards, the determinants are responsive to change.</a:t>
            </a:r>
          </a:p>
        </p:txBody>
      </p:sp>
      <p:sp>
        <p:nvSpPr>
          <p:cNvPr id="5" name="TextBox 4">
            <a:extLst>
              <a:ext uri="{FF2B5EF4-FFF2-40B4-BE49-F238E27FC236}">
                <a16:creationId xmlns:a16="http://schemas.microsoft.com/office/drawing/2014/main" id="{9C97EB83-BB41-CF9E-E6A9-34A51C652C06}"/>
              </a:ext>
            </a:extLst>
          </p:cNvPr>
          <p:cNvSpPr txBox="1"/>
          <p:nvPr/>
        </p:nvSpPr>
        <p:spPr>
          <a:xfrm>
            <a:off x="6156176" y="5300748"/>
            <a:ext cx="2862064" cy="369332"/>
          </a:xfrm>
          <a:prstGeom prst="rect">
            <a:avLst/>
          </a:prstGeom>
          <a:noFill/>
        </p:spPr>
        <p:txBody>
          <a:bodyPr wrap="square">
            <a:spAutoFit/>
          </a:bodyPr>
          <a:lstStyle/>
          <a:p>
            <a:r>
              <a:rPr lang="en-GB" dirty="0"/>
              <a:t>(Naidoo and Wills, 2009)</a:t>
            </a:r>
          </a:p>
        </p:txBody>
      </p:sp>
      <p:pic>
        <p:nvPicPr>
          <p:cNvPr id="4" name="Picture 2" descr="Determinants of health">
            <a:extLst>
              <a:ext uri="{FF2B5EF4-FFF2-40B4-BE49-F238E27FC236}">
                <a16:creationId xmlns:a16="http://schemas.microsoft.com/office/drawing/2014/main" id="{54015662-23B5-38CF-EBF4-83B52827615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54297" y="2060848"/>
            <a:ext cx="2954207" cy="21048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494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E3CE3-AC36-75F7-249C-70E10E2D8A96}"/>
              </a:ext>
            </a:extLst>
          </p:cNvPr>
          <p:cNvSpPr>
            <a:spLocks noGrp="1"/>
          </p:cNvSpPr>
          <p:nvPr>
            <p:ph type="title"/>
          </p:nvPr>
        </p:nvSpPr>
        <p:spPr/>
        <p:txBody>
          <a:bodyPr>
            <a:normAutofit fontScale="90000"/>
          </a:bodyPr>
          <a:lstStyle/>
          <a:p>
            <a:r>
              <a:rPr lang="en-US" b="1" dirty="0"/>
              <a:t>Determinants of health- </a:t>
            </a:r>
            <a:r>
              <a:rPr lang="en-US" b="1" dirty="0">
                <a:solidFill>
                  <a:schemeClr val="accent1"/>
                </a:solidFill>
              </a:rPr>
              <a:t>Individual Lifestyle Factors</a:t>
            </a:r>
            <a:endParaRPr lang="en-GB" dirty="0"/>
          </a:p>
        </p:txBody>
      </p:sp>
      <p:sp>
        <p:nvSpPr>
          <p:cNvPr id="3" name="Content Placeholder 2">
            <a:extLst>
              <a:ext uri="{FF2B5EF4-FFF2-40B4-BE49-F238E27FC236}">
                <a16:creationId xmlns:a16="http://schemas.microsoft.com/office/drawing/2014/main" id="{23CA29AD-FCE9-A607-6CB5-771D11EB2095}"/>
              </a:ext>
            </a:extLst>
          </p:cNvPr>
          <p:cNvSpPr>
            <a:spLocks noGrp="1"/>
          </p:cNvSpPr>
          <p:nvPr>
            <p:ph idx="1"/>
          </p:nvPr>
        </p:nvSpPr>
        <p:spPr>
          <a:xfrm>
            <a:off x="251520" y="1604382"/>
            <a:ext cx="6157994" cy="3917032"/>
          </a:xfrm>
        </p:spPr>
        <p:txBody>
          <a:bodyPr>
            <a:normAutofit/>
          </a:bodyPr>
          <a:lstStyle/>
          <a:p>
            <a:pPr marL="0" indent="0">
              <a:buNone/>
            </a:pPr>
            <a:endParaRPr lang="en-GB" sz="2000" dirty="0"/>
          </a:p>
          <a:p>
            <a:pPr marL="0" indent="0">
              <a:buNone/>
            </a:pPr>
            <a:endParaRPr lang="en-GB" sz="2000" dirty="0"/>
          </a:p>
          <a:p>
            <a:pPr marL="0" indent="0">
              <a:buNone/>
            </a:pPr>
            <a:r>
              <a:rPr lang="en-GB" sz="2000" dirty="0"/>
              <a:t>The </a:t>
            </a:r>
            <a:r>
              <a:rPr lang="en-GB" sz="2000" b="1" dirty="0"/>
              <a:t>first layer</a:t>
            </a:r>
            <a:r>
              <a:rPr lang="en-GB" sz="2000" dirty="0"/>
              <a:t> represents individual </a:t>
            </a:r>
            <a:r>
              <a:rPr lang="en-GB" sz="2000" b="1" i="1" dirty="0"/>
              <a:t>lifestyle behaviours</a:t>
            </a:r>
            <a:r>
              <a:rPr lang="en-GB" sz="2000" dirty="0"/>
              <a:t>, for example diet, physical activity, smoking and alcohol consumption.</a:t>
            </a:r>
          </a:p>
        </p:txBody>
      </p:sp>
      <p:sp>
        <p:nvSpPr>
          <p:cNvPr id="5" name="TextBox 4">
            <a:extLst>
              <a:ext uri="{FF2B5EF4-FFF2-40B4-BE49-F238E27FC236}">
                <a16:creationId xmlns:a16="http://schemas.microsoft.com/office/drawing/2014/main" id="{9C97EB83-BB41-CF9E-E6A9-34A51C652C06}"/>
              </a:ext>
            </a:extLst>
          </p:cNvPr>
          <p:cNvSpPr txBox="1"/>
          <p:nvPr/>
        </p:nvSpPr>
        <p:spPr>
          <a:xfrm>
            <a:off x="6156176" y="5300748"/>
            <a:ext cx="2862064" cy="369332"/>
          </a:xfrm>
          <a:prstGeom prst="rect">
            <a:avLst/>
          </a:prstGeom>
          <a:noFill/>
        </p:spPr>
        <p:txBody>
          <a:bodyPr wrap="square">
            <a:spAutoFit/>
          </a:bodyPr>
          <a:lstStyle/>
          <a:p>
            <a:r>
              <a:rPr lang="en-GB" dirty="0"/>
              <a:t>(Naidoo and Wills, 2009)</a:t>
            </a:r>
          </a:p>
        </p:txBody>
      </p:sp>
      <p:pic>
        <p:nvPicPr>
          <p:cNvPr id="4" name="Picture 2" descr="Determinants of health">
            <a:extLst>
              <a:ext uri="{FF2B5EF4-FFF2-40B4-BE49-F238E27FC236}">
                <a16:creationId xmlns:a16="http://schemas.microsoft.com/office/drawing/2014/main" id="{54015662-23B5-38CF-EBF4-83B52827615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54297" y="2060848"/>
            <a:ext cx="2954207" cy="21048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3033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E3CE3-AC36-75F7-249C-70E10E2D8A96}"/>
              </a:ext>
            </a:extLst>
          </p:cNvPr>
          <p:cNvSpPr>
            <a:spLocks noGrp="1"/>
          </p:cNvSpPr>
          <p:nvPr>
            <p:ph type="title"/>
          </p:nvPr>
        </p:nvSpPr>
        <p:spPr/>
        <p:txBody>
          <a:bodyPr>
            <a:normAutofit fontScale="90000"/>
          </a:bodyPr>
          <a:lstStyle/>
          <a:p>
            <a:r>
              <a:rPr lang="en-US" b="1" dirty="0"/>
              <a:t>Determinants of health- </a:t>
            </a:r>
            <a:r>
              <a:rPr lang="en-US" b="1" dirty="0">
                <a:solidFill>
                  <a:schemeClr val="accent1"/>
                </a:solidFill>
              </a:rPr>
              <a:t>Social and Community Networks</a:t>
            </a:r>
            <a:endParaRPr lang="en-GB" dirty="0"/>
          </a:p>
        </p:txBody>
      </p:sp>
      <p:sp>
        <p:nvSpPr>
          <p:cNvPr id="3" name="Content Placeholder 2">
            <a:extLst>
              <a:ext uri="{FF2B5EF4-FFF2-40B4-BE49-F238E27FC236}">
                <a16:creationId xmlns:a16="http://schemas.microsoft.com/office/drawing/2014/main" id="{23CA29AD-FCE9-A607-6CB5-771D11EB2095}"/>
              </a:ext>
            </a:extLst>
          </p:cNvPr>
          <p:cNvSpPr>
            <a:spLocks noGrp="1"/>
          </p:cNvSpPr>
          <p:nvPr>
            <p:ph idx="1"/>
          </p:nvPr>
        </p:nvSpPr>
        <p:spPr>
          <a:xfrm>
            <a:off x="142198" y="1556792"/>
            <a:ext cx="6157994" cy="3917032"/>
          </a:xfrm>
        </p:spPr>
        <p:txBody>
          <a:bodyPr>
            <a:normAutofit/>
          </a:bodyPr>
          <a:lstStyle/>
          <a:p>
            <a:pPr marL="0" indent="0">
              <a:buNone/>
            </a:pPr>
            <a:endParaRPr lang="en-GB" sz="2000" dirty="0"/>
          </a:p>
          <a:p>
            <a:pPr marL="0" indent="0">
              <a:buNone/>
            </a:pPr>
            <a:endParaRPr lang="en-GB" sz="2000" dirty="0"/>
          </a:p>
          <a:p>
            <a:pPr marL="0" indent="0">
              <a:buNone/>
            </a:pPr>
            <a:r>
              <a:rPr lang="en-GB" sz="2000" dirty="0"/>
              <a:t>The </a:t>
            </a:r>
            <a:r>
              <a:rPr lang="en-GB" sz="2000" b="1" dirty="0"/>
              <a:t>second layer </a:t>
            </a:r>
            <a:r>
              <a:rPr lang="en-GB" sz="2000" dirty="0"/>
              <a:t>represents the </a:t>
            </a:r>
            <a:r>
              <a:rPr lang="en-GB" sz="2000" b="1" i="1" dirty="0"/>
              <a:t>communities in which individuals live</a:t>
            </a:r>
            <a:r>
              <a:rPr lang="en-GB" sz="2000" dirty="0"/>
              <a:t> which include social networks/relation/support that influence health and the health behaviours we exhibit.</a:t>
            </a:r>
          </a:p>
        </p:txBody>
      </p:sp>
      <p:sp>
        <p:nvSpPr>
          <p:cNvPr id="5" name="TextBox 4">
            <a:extLst>
              <a:ext uri="{FF2B5EF4-FFF2-40B4-BE49-F238E27FC236}">
                <a16:creationId xmlns:a16="http://schemas.microsoft.com/office/drawing/2014/main" id="{9C97EB83-BB41-CF9E-E6A9-34A51C652C06}"/>
              </a:ext>
            </a:extLst>
          </p:cNvPr>
          <p:cNvSpPr txBox="1"/>
          <p:nvPr/>
        </p:nvSpPr>
        <p:spPr>
          <a:xfrm>
            <a:off x="6156176" y="5300748"/>
            <a:ext cx="2862064" cy="369332"/>
          </a:xfrm>
          <a:prstGeom prst="rect">
            <a:avLst/>
          </a:prstGeom>
          <a:noFill/>
        </p:spPr>
        <p:txBody>
          <a:bodyPr wrap="square">
            <a:spAutoFit/>
          </a:bodyPr>
          <a:lstStyle/>
          <a:p>
            <a:r>
              <a:rPr lang="en-GB" dirty="0"/>
              <a:t>(Naidoo and Wills, 2009)</a:t>
            </a:r>
          </a:p>
        </p:txBody>
      </p:sp>
      <p:pic>
        <p:nvPicPr>
          <p:cNvPr id="4" name="Picture 2" descr="Determinants of health">
            <a:extLst>
              <a:ext uri="{FF2B5EF4-FFF2-40B4-BE49-F238E27FC236}">
                <a16:creationId xmlns:a16="http://schemas.microsoft.com/office/drawing/2014/main" id="{54015662-23B5-38CF-EBF4-83B52827615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54297" y="2060848"/>
            <a:ext cx="2954207" cy="21048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3198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E3CE3-AC36-75F7-249C-70E10E2D8A96}"/>
              </a:ext>
            </a:extLst>
          </p:cNvPr>
          <p:cNvSpPr>
            <a:spLocks noGrp="1"/>
          </p:cNvSpPr>
          <p:nvPr>
            <p:ph type="title"/>
          </p:nvPr>
        </p:nvSpPr>
        <p:spPr/>
        <p:txBody>
          <a:bodyPr>
            <a:normAutofit fontScale="90000"/>
          </a:bodyPr>
          <a:lstStyle/>
          <a:p>
            <a:r>
              <a:rPr lang="en-US" b="1" dirty="0"/>
              <a:t>Determinants of health- </a:t>
            </a:r>
            <a:r>
              <a:rPr lang="en-US" b="1" dirty="0">
                <a:solidFill>
                  <a:schemeClr val="accent1"/>
                </a:solidFill>
              </a:rPr>
              <a:t>Living and Working Conditions</a:t>
            </a:r>
            <a:endParaRPr lang="en-GB" dirty="0"/>
          </a:p>
        </p:txBody>
      </p:sp>
      <p:sp>
        <p:nvSpPr>
          <p:cNvPr id="3" name="Content Placeholder 2">
            <a:extLst>
              <a:ext uri="{FF2B5EF4-FFF2-40B4-BE49-F238E27FC236}">
                <a16:creationId xmlns:a16="http://schemas.microsoft.com/office/drawing/2014/main" id="{23CA29AD-FCE9-A607-6CB5-771D11EB2095}"/>
              </a:ext>
            </a:extLst>
          </p:cNvPr>
          <p:cNvSpPr>
            <a:spLocks noGrp="1"/>
          </p:cNvSpPr>
          <p:nvPr>
            <p:ph idx="1"/>
          </p:nvPr>
        </p:nvSpPr>
        <p:spPr>
          <a:xfrm>
            <a:off x="142198" y="1556792"/>
            <a:ext cx="6157994" cy="3917032"/>
          </a:xfrm>
        </p:spPr>
        <p:txBody>
          <a:bodyPr>
            <a:normAutofit/>
          </a:bodyPr>
          <a:lstStyle/>
          <a:p>
            <a:pPr marL="0" indent="0">
              <a:buNone/>
            </a:pPr>
            <a:endParaRPr lang="en-GB" sz="2000" b="1" i="1" dirty="0"/>
          </a:p>
          <a:p>
            <a:pPr marL="0" indent="0">
              <a:buNone/>
            </a:pPr>
            <a:endParaRPr lang="en-GB" sz="2000" b="1" i="1" dirty="0"/>
          </a:p>
          <a:p>
            <a:pPr marL="0" indent="0">
              <a:buNone/>
            </a:pPr>
            <a:r>
              <a:rPr lang="en-GB" sz="2000" b="1" i="1" dirty="0"/>
              <a:t>Living and working conditions </a:t>
            </a:r>
            <a:r>
              <a:rPr lang="en-GB" sz="2000" dirty="0"/>
              <a:t>have an influence on health, for example the quality of an individual’s employment, housing and education can determine people’s health.</a:t>
            </a:r>
          </a:p>
        </p:txBody>
      </p:sp>
      <p:sp>
        <p:nvSpPr>
          <p:cNvPr id="5" name="TextBox 4">
            <a:extLst>
              <a:ext uri="{FF2B5EF4-FFF2-40B4-BE49-F238E27FC236}">
                <a16:creationId xmlns:a16="http://schemas.microsoft.com/office/drawing/2014/main" id="{9C97EB83-BB41-CF9E-E6A9-34A51C652C06}"/>
              </a:ext>
            </a:extLst>
          </p:cNvPr>
          <p:cNvSpPr txBox="1"/>
          <p:nvPr/>
        </p:nvSpPr>
        <p:spPr>
          <a:xfrm>
            <a:off x="6156176" y="5300748"/>
            <a:ext cx="2862064" cy="369332"/>
          </a:xfrm>
          <a:prstGeom prst="rect">
            <a:avLst/>
          </a:prstGeom>
          <a:noFill/>
        </p:spPr>
        <p:txBody>
          <a:bodyPr wrap="square">
            <a:spAutoFit/>
          </a:bodyPr>
          <a:lstStyle/>
          <a:p>
            <a:r>
              <a:rPr lang="en-GB" dirty="0"/>
              <a:t>(Naidoo and Wills, 2009)</a:t>
            </a:r>
          </a:p>
        </p:txBody>
      </p:sp>
      <p:pic>
        <p:nvPicPr>
          <p:cNvPr id="4" name="Picture 2" descr="Determinants of health">
            <a:extLst>
              <a:ext uri="{FF2B5EF4-FFF2-40B4-BE49-F238E27FC236}">
                <a16:creationId xmlns:a16="http://schemas.microsoft.com/office/drawing/2014/main" id="{54015662-23B5-38CF-EBF4-83B52827615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54297" y="2060848"/>
            <a:ext cx="2954207" cy="21048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2772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A2663-CDA8-C4B4-765A-C6091C00912A}"/>
              </a:ext>
            </a:extLst>
          </p:cNvPr>
          <p:cNvSpPr>
            <a:spLocks noGrp="1"/>
          </p:cNvSpPr>
          <p:nvPr>
            <p:ph type="title"/>
          </p:nvPr>
        </p:nvSpPr>
        <p:spPr/>
        <p:txBody>
          <a:bodyPr>
            <a:normAutofit fontScale="90000"/>
          </a:bodyPr>
          <a:lstStyle/>
          <a:p>
            <a:r>
              <a:rPr lang="en-US" sz="3600" b="1" dirty="0"/>
              <a:t>Determinants of health- </a:t>
            </a:r>
            <a:r>
              <a:rPr lang="en-US" sz="3600" b="1" dirty="0">
                <a:solidFill>
                  <a:schemeClr val="accent1"/>
                </a:solidFill>
              </a:rPr>
              <a:t>Socioeconomic, Cultural, and Environmental Conditions</a:t>
            </a:r>
            <a:endParaRPr lang="en-GB" dirty="0"/>
          </a:p>
        </p:txBody>
      </p:sp>
      <p:sp>
        <p:nvSpPr>
          <p:cNvPr id="3" name="Content Placeholder 2">
            <a:extLst>
              <a:ext uri="{FF2B5EF4-FFF2-40B4-BE49-F238E27FC236}">
                <a16:creationId xmlns:a16="http://schemas.microsoft.com/office/drawing/2014/main" id="{86CC7E76-0CC1-46C9-58B4-FAFFA6EAC80B}"/>
              </a:ext>
            </a:extLst>
          </p:cNvPr>
          <p:cNvSpPr>
            <a:spLocks noGrp="1"/>
          </p:cNvSpPr>
          <p:nvPr>
            <p:ph idx="1"/>
          </p:nvPr>
        </p:nvSpPr>
        <p:spPr>
          <a:xfrm>
            <a:off x="457200" y="1600201"/>
            <a:ext cx="6419056" cy="3917032"/>
          </a:xfrm>
        </p:spPr>
        <p:txBody>
          <a:bodyPr>
            <a:normAutofit/>
          </a:bodyPr>
          <a:lstStyle/>
          <a:p>
            <a:pPr marL="0" indent="0">
              <a:buNone/>
            </a:pPr>
            <a:endParaRPr lang="en-GB" sz="2400" dirty="0"/>
          </a:p>
          <a:p>
            <a:pPr marL="0" indent="0">
              <a:buNone/>
            </a:pPr>
            <a:endParaRPr lang="en-GB" sz="2400"/>
          </a:p>
          <a:p>
            <a:pPr marL="0" indent="0">
              <a:buNone/>
            </a:pPr>
            <a:r>
              <a:rPr lang="en-GB" sz="2400"/>
              <a:t>Finally</a:t>
            </a:r>
            <a:r>
              <a:rPr lang="en-GB" sz="2400" dirty="0"/>
              <a:t>, </a:t>
            </a:r>
            <a:r>
              <a:rPr lang="en-GB" sz="2400" b="1" i="1" dirty="0"/>
              <a:t>socioeconomic, cultural and environmental conditions </a:t>
            </a:r>
            <a:r>
              <a:rPr lang="en-GB" sz="2400" dirty="0"/>
              <a:t>affect the health of the whole population, and these are influenced by local, regional, national and international factors.  Think climate change.</a:t>
            </a:r>
          </a:p>
        </p:txBody>
      </p:sp>
      <p:sp>
        <p:nvSpPr>
          <p:cNvPr id="7" name="TextBox 6">
            <a:extLst>
              <a:ext uri="{FF2B5EF4-FFF2-40B4-BE49-F238E27FC236}">
                <a16:creationId xmlns:a16="http://schemas.microsoft.com/office/drawing/2014/main" id="{4EBF2DF4-609C-452C-D66C-85FE813843B8}"/>
              </a:ext>
            </a:extLst>
          </p:cNvPr>
          <p:cNvSpPr txBox="1"/>
          <p:nvPr/>
        </p:nvSpPr>
        <p:spPr>
          <a:xfrm>
            <a:off x="6228184" y="5300748"/>
            <a:ext cx="3078088" cy="369332"/>
          </a:xfrm>
          <a:prstGeom prst="rect">
            <a:avLst/>
          </a:prstGeom>
          <a:noFill/>
        </p:spPr>
        <p:txBody>
          <a:bodyPr wrap="square">
            <a:spAutoFit/>
          </a:bodyPr>
          <a:lstStyle/>
          <a:p>
            <a:r>
              <a:rPr lang="en-GB" dirty="0">
                <a:cs typeface="Arial" panose="020B0604020202020204" pitchFamily="34" charset="0"/>
              </a:rPr>
              <a:t>(Naidoo and Wills, 2009</a:t>
            </a:r>
            <a:r>
              <a:rPr lang="en-GB" dirty="0">
                <a:latin typeface="Arial" panose="020B0604020202020204" pitchFamily="34" charset="0"/>
                <a:cs typeface="Arial" panose="020B0604020202020204" pitchFamily="34" charset="0"/>
              </a:rPr>
              <a:t>)</a:t>
            </a:r>
          </a:p>
        </p:txBody>
      </p:sp>
      <p:pic>
        <p:nvPicPr>
          <p:cNvPr id="4" name="Picture 2" descr="Determinants of health">
            <a:extLst>
              <a:ext uri="{FF2B5EF4-FFF2-40B4-BE49-F238E27FC236}">
                <a16:creationId xmlns:a16="http://schemas.microsoft.com/office/drawing/2014/main" id="{DC106272-DE6C-EF47-29AD-4B8FFFD9E2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16216" y="2318715"/>
            <a:ext cx="2592288" cy="18470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6138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ocial determinants of health – workstream update | Neurology Academy">
            <a:extLst>
              <a:ext uri="{FF2B5EF4-FFF2-40B4-BE49-F238E27FC236}">
                <a16:creationId xmlns:a16="http://schemas.microsoft.com/office/drawing/2014/main" id="{E6586931-5D05-25D9-2562-66D55D15D7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3999" cy="56612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680289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DA30A-83FB-19A7-3823-00581B09638B}"/>
              </a:ext>
            </a:extLst>
          </p:cNvPr>
          <p:cNvSpPr>
            <a:spLocks noGrp="1"/>
          </p:cNvSpPr>
          <p:nvPr>
            <p:ph type="title"/>
          </p:nvPr>
        </p:nvSpPr>
        <p:spPr/>
        <p:txBody>
          <a:bodyPr/>
          <a:lstStyle/>
          <a:p>
            <a:r>
              <a:rPr lang="en-GB" b="1" dirty="0"/>
              <a:t>Social class and health</a:t>
            </a:r>
          </a:p>
        </p:txBody>
      </p:sp>
      <p:sp>
        <p:nvSpPr>
          <p:cNvPr id="3" name="Content Placeholder 2">
            <a:extLst>
              <a:ext uri="{FF2B5EF4-FFF2-40B4-BE49-F238E27FC236}">
                <a16:creationId xmlns:a16="http://schemas.microsoft.com/office/drawing/2014/main" id="{706EA9F7-C304-6704-2AF9-DE96CAB4AB5E}"/>
              </a:ext>
            </a:extLst>
          </p:cNvPr>
          <p:cNvSpPr>
            <a:spLocks noGrp="1"/>
          </p:cNvSpPr>
          <p:nvPr>
            <p:ph idx="1"/>
          </p:nvPr>
        </p:nvSpPr>
        <p:spPr>
          <a:xfrm>
            <a:off x="457200" y="1484784"/>
            <a:ext cx="8229600" cy="4176464"/>
          </a:xfrm>
        </p:spPr>
        <p:txBody>
          <a:bodyPr>
            <a:normAutofit fontScale="47500" lnSpcReduction="20000"/>
          </a:bodyPr>
          <a:lstStyle/>
          <a:p>
            <a:pPr marL="0" indent="0">
              <a:lnSpc>
                <a:spcPct val="120000"/>
              </a:lnSpc>
              <a:buNone/>
            </a:pPr>
            <a:r>
              <a:rPr lang="en-GB" sz="4600" dirty="0"/>
              <a:t>Some research has focused on the link between social class and health to identify the major determinants of health and illness.</a:t>
            </a:r>
          </a:p>
          <a:p>
            <a:pPr marL="0" indent="0">
              <a:lnSpc>
                <a:spcPct val="120000"/>
              </a:lnSpc>
              <a:buNone/>
            </a:pPr>
            <a:r>
              <a:rPr lang="en-GB" sz="4600" dirty="0"/>
              <a:t>Social class is also interchangeably used with </a:t>
            </a:r>
            <a:r>
              <a:rPr lang="en-GB" sz="4600" b="1" i="1" dirty="0"/>
              <a:t>social disadvantage, socio economic status (SES) and occupation</a:t>
            </a:r>
            <a:r>
              <a:rPr lang="en-GB" sz="4600" dirty="0"/>
              <a:t>.</a:t>
            </a:r>
          </a:p>
          <a:p>
            <a:pPr marL="0" indent="0">
              <a:lnSpc>
                <a:spcPct val="120000"/>
              </a:lnSpc>
              <a:buNone/>
            </a:pPr>
            <a:r>
              <a:rPr lang="en-GB" sz="4600" dirty="0"/>
              <a:t>The social class classification serves as an indicator of the way of life and living standards different groups in the society experience. </a:t>
            </a:r>
          </a:p>
          <a:p>
            <a:pPr marL="0" indent="0">
              <a:lnSpc>
                <a:spcPct val="120000"/>
              </a:lnSpc>
              <a:buNone/>
            </a:pPr>
            <a:r>
              <a:rPr lang="en-GB" sz="4600" dirty="0"/>
              <a:t>It is related to people social position that include income, housing, education as well as their working and living environment.</a:t>
            </a:r>
          </a:p>
          <a:p>
            <a:pPr marL="0" indent="0">
              <a:lnSpc>
                <a:spcPct val="120000"/>
              </a:lnSpc>
              <a:buNone/>
            </a:pPr>
            <a:r>
              <a:rPr lang="en-GB" sz="3800" dirty="0"/>
              <a:t>                              </a:t>
            </a:r>
            <a:r>
              <a:rPr lang="en-GB" dirty="0"/>
              <a:t>                                                   (Naidoo and Wills, 2009)</a:t>
            </a:r>
          </a:p>
        </p:txBody>
      </p:sp>
    </p:spTree>
    <p:extLst>
      <p:ext uri="{BB962C8B-B14F-4D97-AF65-F5344CB8AC3E}">
        <p14:creationId xmlns:p14="http://schemas.microsoft.com/office/powerpoint/2010/main" val="3594917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F452B-610A-FEA6-A89B-0C5F4D23C4C0}"/>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41A12DCE-79C3-DD6E-5335-ABE6F55366B4}"/>
              </a:ext>
            </a:extLst>
          </p:cNvPr>
          <p:cNvSpPr>
            <a:spLocks noGrp="1"/>
          </p:cNvSpPr>
          <p:nvPr>
            <p:ph idx="1"/>
          </p:nvPr>
        </p:nvSpPr>
        <p:spPr/>
        <p:txBody>
          <a:bodyPr>
            <a:normAutofit/>
          </a:bodyPr>
          <a:lstStyle/>
          <a:p>
            <a:pPr marL="0" indent="0">
              <a:buNone/>
            </a:pPr>
            <a:r>
              <a:rPr lang="en-GB" dirty="0"/>
              <a:t>Working in groups research the </a:t>
            </a:r>
            <a:r>
              <a:rPr lang="en-GB" b="1" dirty="0"/>
              <a:t>social class classification </a:t>
            </a:r>
          </a:p>
          <a:p>
            <a:pPr marL="0" indent="0">
              <a:buNone/>
            </a:pPr>
            <a:endParaRPr lang="en-GB" dirty="0"/>
          </a:p>
          <a:p>
            <a:pPr marL="0" indent="0">
              <a:buNone/>
            </a:pPr>
            <a:endParaRPr lang="en-GB" dirty="0"/>
          </a:p>
          <a:p>
            <a:pPr marL="0" indent="0" algn="ctr">
              <a:buNone/>
            </a:pPr>
            <a:r>
              <a:rPr lang="en-GB" sz="2800" b="1" dirty="0"/>
              <a:t>Feedback your findings to the whole class</a:t>
            </a:r>
          </a:p>
          <a:p>
            <a:pPr marL="0" indent="0" algn="ctr">
              <a:buNone/>
            </a:pPr>
            <a:r>
              <a:rPr lang="en-GB" sz="2800" b="1" dirty="0"/>
              <a:t>10mins</a:t>
            </a:r>
          </a:p>
        </p:txBody>
      </p:sp>
    </p:spTree>
    <p:extLst>
      <p:ext uri="{BB962C8B-B14F-4D97-AF65-F5344CB8AC3E}">
        <p14:creationId xmlns:p14="http://schemas.microsoft.com/office/powerpoint/2010/main" val="189151796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45C9F-D183-A44D-4AFF-8366312144E0}"/>
              </a:ext>
            </a:extLst>
          </p:cNvPr>
          <p:cNvSpPr>
            <a:spLocks noGrp="1"/>
          </p:cNvSpPr>
          <p:nvPr>
            <p:ph type="title"/>
          </p:nvPr>
        </p:nvSpPr>
        <p:spPr/>
        <p:txBody>
          <a:bodyPr/>
          <a:lstStyle/>
          <a:p>
            <a:r>
              <a:rPr lang="en-GB" b="1" dirty="0"/>
              <a:t>Social class and health</a:t>
            </a:r>
            <a:endParaRPr lang="en-GB" dirty="0"/>
          </a:p>
        </p:txBody>
      </p:sp>
      <p:sp>
        <p:nvSpPr>
          <p:cNvPr id="3" name="Content Placeholder 2">
            <a:extLst>
              <a:ext uri="{FF2B5EF4-FFF2-40B4-BE49-F238E27FC236}">
                <a16:creationId xmlns:a16="http://schemas.microsoft.com/office/drawing/2014/main" id="{A331FF39-98AC-C675-D2B2-19C2335A5125}"/>
              </a:ext>
            </a:extLst>
          </p:cNvPr>
          <p:cNvSpPr>
            <a:spLocks noGrp="1"/>
          </p:cNvSpPr>
          <p:nvPr>
            <p:ph idx="1"/>
          </p:nvPr>
        </p:nvSpPr>
        <p:spPr/>
        <p:txBody>
          <a:bodyPr>
            <a:normAutofit fontScale="92500" lnSpcReduction="10000"/>
          </a:bodyPr>
          <a:lstStyle/>
          <a:p>
            <a:r>
              <a:rPr lang="en-GB" dirty="0"/>
              <a:t>According to Acheson (1998), health and disease are socially patterned with the more affluent people in the society living longer and enjoying better health than the disadvantaged social groups.</a:t>
            </a:r>
          </a:p>
          <a:p>
            <a:r>
              <a:rPr lang="en-GB" dirty="0"/>
              <a:t>Even though the population health have improved drastically, there is a strong association between socioeconomic group and health status (Naidoo and Wills, 2009).</a:t>
            </a:r>
          </a:p>
        </p:txBody>
      </p:sp>
    </p:spTree>
    <p:extLst>
      <p:ext uri="{BB962C8B-B14F-4D97-AF65-F5344CB8AC3E}">
        <p14:creationId xmlns:p14="http://schemas.microsoft.com/office/powerpoint/2010/main" val="298490495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7BED5-8032-988B-8707-F67DED968D99}"/>
              </a:ext>
            </a:extLst>
          </p:cNvPr>
          <p:cNvSpPr>
            <a:spLocks noGrp="1"/>
          </p:cNvSpPr>
          <p:nvPr>
            <p:ph type="title"/>
          </p:nvPr>
        </p:nvSpPr>
        <p:spPr/>
        <p:txBody>
          <a:bodyPr/>
          <a:lstStyle/>
          <a:p>
            <a:r>
              <a:rPr lang="en-GB" b="1" dirty="0"/>
              <a:t>Social class and Health</a:t>
            </a:r>
          </a:p>
        </p:txBody>
      </p:sp>
      <p:pic>
        <p:nvPicPr>
          <p:cNvPr id="6" name="Picture 5">
            <a:extLst>
              <a:ext uri="{FF2B5EF4-FFF2-40B4-BE49-F238E27FC236}">
                <a16:creationId xmlns:a16="http://schemas.microsoft.com/office/drawing/2014/main" id="{25C6A152-8F1A-9DC9-3568-A6B084CEA0EA}"/>
              </a:ext>
            </a:extLst>
          </p:cNvPr>
          <p:cNvPicPr>
            <a:picLocks noChangeAspect="1"/>
          </p:cNvPicPr>
          <p:nvPr/>
        </p:nvPicPr>
        <p:blipFill>
          <a:blip r:embed="rId2"/>
          <a:stretch>
            <a:fillRect/>
          </a:stretch>
        </p:blipFill>
        <p:spPr>
          <a:xfrm>
            <a:off x="219363" y="1827614"/>
            <a:ext cx="4358523" cy="3526062"/>
          </a:xfrm>
          <a:prstGeom prst="rect">
            <a:avLst/>
          </a:prstGeom>
          <a:ln>
            <a:solidFill>
              <a:schemeClr val="tx1"/>
            </a:solidFill>
          </a:ln>
        </p:spPr>
      </p:pic>
      <p:pic>
        <p:nvPicPr>
          <p:cNvPr id="7" name="Picture 6">
            <a:extLst>
              <a:ext uri="{FF2B5EF4-FFF2-40B4-BE49-F238E27FC236}">
                <a16:creationId xmlns:a16="http://schemas.microsoft.com/office/drawing/2014/main" id="{AC9ECEDB-7769-C8DF-45DD-A57848D2D881}"/>
              </a:ext>
            </a:extLst>
          </p:cNvPr>
          <p:cNvPicPr>
            <a:picLocks noChangeAspect="1"/>
          </p:cNvPicPr>
          <p:nvPr/>
        </p:nvPicPr>
        <p:blipFill>
          <a:blip r:embed="rId3"/>
          <a:stretch>
            <a:fillRect/>
          </a:stretch>
        </p:blipFill>
        <p:spPr>
          <a:xfrm>
            <a:off x="4656887" y="1772816"/>
            <a:ext cx="4298198" cy="3580860"/>
          </a:xfrm>
          <a:prstGeom prst="rect">
            <a:avLst/>
          </a:prstGeom>
          <a:ln>
            <a:solidFill>
              <a:schemeClr val="tx1"/>
            </a:solidFill>
          </a:ln>
        </p:spPr>
      </p:pic>
      <p:sp>
        <p:nvSpPr>
          <p:cNvPr id="9" name="TextBox 8">
            <a:extLst>
              <a:ext uri="{FF2B5EF4-FFF2-40B4-BE49-F238E27FC236}">
                <a16:creationId xmlns:a16="http://schemas.microsoft.com/office/drawing/2014/main" id="{D09FF2A0-D617-91F6-89F1-34924CD9ECD8}"/>
              </a:ext>
            </a:extLst>
          </p:cNvPr>
          <p:cNvSpPr txBox="1"/>
          <p:nvPr/>
        </p:nvSpPr>
        <p:spPr>
          <a:xfrm>
            <a:off x="5796136" y="5339522"/>
            <a:ext cx="1728192" cy="369332"/>
          </a:xfrm>
          <a:prstGeom prst="rect">
            <a:avLst/>
          </a:prstGeom>
          <a:noFill/>
        </p:spPr>
        <p:txBody>
          <a:bodyPr wrap="square">
            <a:spAutoFit/>
          </a:bodyPr>
          <a:lstStyle/>
          <a:p>
            <a:r>
              <a:rPr lang="en-GB" dirty="0"/>
              <a:t>(ONS, 2021)</a:t>
            </a:r>
          </a:p>
        </p:txBody>
      </p:sp>
    </p:spTree>
    <p:extLst>
      <p:ext uri="{BB962C8B-B14F-4D97-AF65-F5344CB8AC3E}">
        <p14:creationId xmlns:p14="http://schemas.microsoft.com/office/powerpoint/2010/main" val="182749361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7BED5-8032-988B-8707-F67DED968D99}"/>
              </a:ext>
            </a:extLst>
          </p:cNvPr>
          <p:cNvSpPr>
            <a:spLocks noGrp="1"/>
          </p:cNvSpPr>
          <p:nvPr>
            <p:ph type="title"/>
          </p:nvPr>
        </p:nvSpPr>
        <p:spPr/>
        <p:txBody>
          <a:bodyPr/>
          <a:lstStyle/>
          <a:p>
            <a:r>
              <a:rPr lang="en-GB" b="1" dirty="0"/>
              <a:t>Social class and Health</a:t>
            </a:r>
          </a:p>
        </p:txBody>
      </p:sp>
      <p:pic>
        <p:nvPicPr>
          <p:cNvPr id="3" name="Picture 2">
            <a:extLst>
              <a:ext uri="{FF2B5EF4-FFF2-40B4-BE49-F238E27FC236}">
                <a16:creationId xmlns:a16="http://schemas.microsoft.com/office/drawing/2014/main" id="{44F8383D-34F3-CEAD-87CD-F08D810EF986}"/>
              </a:ext>
            </a:extLst>
          </p:cNvPr>
          <p:cNvPicPr>
            <a:picLocks noChangeAspect="1"/>
          </p:cNvPicPr>
          <p:nvPr/>
        </p:nvPicPr>
        <p:blipFill>
          <a:blip r:embed="rId2"/>
          <a:stretch>
            <a:fillRect/>
          </a:stretch>
        </p:blipFill>
        <p:spPr>
          <a:xfrm>
            <a:off x="4572000" y="1417638"/>
            <a:ext cx="4572723" cy="3595538"/>
          </a:xfrm>
          <a:prstGeom prst="rect">
            <a:avLst/>
          </a:prstGeom>
          <a:ln>
            <a:solidFill>
              <a:schemeClr val="tx1"/>
            </a:solidFill>
          </a:ln>
        </p:spPr>
      </p:pic>
      <p:pic>
        <p:nvPicPr>
          <p:cNvPr id="4" name="Picture 3">
            <a:extLst>
              <a:ext uri="{FF2B5EF4-FFF2-40B4-BE49-F238E27FC236}">
                <a16:creationId xmlns:a16="http://schemas.microsoft.com/office/drawing/2014/main" id="{20C00C8B-002F-8792-000C-00D8C19F20E6}"/>
              </a:ext>
            </a:extLst>
          </p:cNvPr>
          <p:cNvPicPr>
            <a:picLocks noChangeAspect="1"/>
          </p:cNvPicPr>
          <p:nvPr/>
        </p:nvPicPr>
        <p:blipFill>
          <a:blip r:embed="rId3"/>
          <a:stretch>
            <a:fillRect/>
          </a:stretch>
        </p:blipFill>
        <p:spPr>
          <a:xfrm>
            <a:off x="95536" y="1417638"/>
            <a:ext cx="4363319" cy="3667546"/>
          </a:xfrm>
          <a:prstGeom prst="rect">
            <a:avLst/>
          </a:prstGeom>
          <a:ln>
            <a:solidFill>
              <a:schemeClr val="tx1"/>
            </a:solidFill>
          </a:ln>
        </p:spPr>
      </p:pic>
      <p:sp>
        <p:nvSpPr>
          <p:cNvPr id="5" name="TextBox 4">
            <a:extLst>
              <a:ext uri="{FF2B5EF4-FFF2-40B4-BE49-F238E27FC236}">
                <a16:creationId xmlns:a16="http://schemas.microsoft.com/office/drawing/2014/main" id="{F8DAD159-F933-82CD-6CC1-3993CBC43ED2}"/>
              </a:ext>
            </a:extLst>
          </p:cNvPr>
          <p:cNvSpPr txBox="1"/>
          <p:nvPr/>
        </p:nvSpPr>
        <p:spPr>
          <a:xfrm>
            <a:off x="5868144" y="5255696"/>
            <a:ext cx="1728192" cy="369332"/>
          </a:xfrm>
          <a:prstGeom prst="rect">
            <a:avLst/>
          </a:prstGeom>
          <a:noFill/>
        </p:spPr>
        <p:txBody>
          <a:bodyPr wrap="square">
            <a:spAutoFit/>
          </a:bodyPr>
          <a:lstStyle/>
          <a:p>
            <a:r>
              <a:rPr lang="en-GB" dirty="0"/>
              <a:t>(ONS, 2021)</a:t>
            </a:r>
          </a:p>
        </p:txBody>
      </p:sp>
    </p:spTree>
    <p:extLst>
      <p:ext uri="{BB962C8B-B14F-4D97-AF65-F5344CB8AC3E}">
        <p14:creationId xmlns:p14="http://schemas.microsoft.com/office/powerpoint/2010/main" val="329018651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B0B72-8DF4-C69E-0884-59A623A347FC}"/>
              </a:ext>
            </a:extLst>
          </p:cNvPr>
          <p:cNvSpPr>
            <a:spLocks noGrp="1"/>
          </p:cNvSpPr>
          <p:nvPr>
            <p:ph type="title"/>
          </p:nvPr>
        </p:nvSpPr>
        <p:spPr/>
        <p:txBody>
          <a:bodyPr/>
          <a:lstStyle/>
          <a:p>
            <a:r>
              <a:rPr lang="en-GB" b="1" dirty="0"/>
              <a:t>Income and Health</a:t>
            </a:r>
          </a:p>
        </p:txBody>
      </p:sp>
      <p:sp>
        <p:nvSpPr>
          <p:cNvPr id="3" name="Content Placeholder 2">
            <a:extLst>
              <a:ext uri="{FF2B5EF4-FFF2-40B4-BE49-F238E27FC236}">
                <a16:creationId xmlns:a16="http://schemas.microsoft.com/office/drawing/2014/main" id="{542F5E1C-75E3-AF27-7BF1-709E0B5F296B}"/>
              </a:ext>
            </a:extLst>
          </p:cNvPr>
          <p:cNvSpPr>
            <a:spLocks noGrp="1"/>
          </p:cNvSpPr>
          <p:nvPr>
            <p:ph idx="1"/>
          </p:nvPr>
        </p:nvSpPr>
        <p:spPr/>
        <p:txBody>
          <a:bodyPr>
            <a:normAutofit fontScale="85000" lnSpcReduction="20000"/>
          </a:bodyPr>
          <a:lstStyle/>
          <a:p>
            <a:pPr marL="0" indent="0">
              <a:lnSpc>
                <a:spcPct val="110000"/>
              </a:lnSpc>
              <a:buNone/>
            </a:pPr>
            <a:r>
              <a:rPr lang="en-GB" dirty="0"/>
              <a:t>Better health is associated with income in the UK.</a:t>
            </a:r>
          </a:p>
          <a:p>
            <a:pPr marL="0" indent="0">
              <a:lnSpc>
                <a:spcPct val="110000"/>
              </a:lnSpc>
              <a:buNone/>
            </a:pPr>
            <a:r>
              <a:rPr lang="en-GB" dirty="0"/>
              <a:t>Some people live in poverty in the UK for a variety of reasons.  For example; unemployment, retirement, lone parenthood, families with more than one child and the low paid.</a:t>
            </a:r>
          </a:p>
          <a:p>
            <a:pPr marL="0" indent="0">
              <a:lnSpc>
                <a:spcPct val="110000"/>
              </a:lnSpc>
              <a:buNone/>
            </a:pPr>
            <a:r>
              <a:rPr lang="en-GB" dirty="0"/>
              <a:t>Poverty can affect health directly for example children both lacking adequate food to eat and eating high processed food.</a:t>
            </a:r>
          </a:p>
          <a:p>
            <a:pPr marL="0" indent="0">
              <a:buNone/>
            </a:pPr>
            <a:r>
              <a:rPr lang="en-GB" dirty="0"/>
              <a:t>                                           (Naidoo and Wills, 2009)</a:t>
            </a:r>
          </a:p>
        </p:txBody>
      </p:sp>
    </p:spTree>
    <p:extLst>
      <p:ext uri="{BB962C8B-B14F-4D97-AF65-F5344CB8AC3E}">
        <p14:creationId xmlns:p14="http://schemas.microsoft.com/office/powerpoint/2010/main" val="2010910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88BD3-4257-6010-9CA9-9B6B278C264D}"/>
              </a:ext>
            </a:extLst>
          </p:cNvPr>
          <p:cNvSpPr>
            <a:spLocks noGrp="1"/>
          </p:cNvSpPr>
          <p:nvPr>
            <p:ph type="title"/>
          </p:nvPr>
        </p:nvSpPr>
        <p:spPr/>
        <p:txBody>
          <a:bodyPr/>
          <a:lstStyle/>
          <a:p>
            <a:r>
              <a:rPr lang="en-GB" b="1" dirty="0"/>
              <a:t>Income and Health</a:t>
            </a:r>
            <a:endParaRPr lang="en-GB" dirty="0"/>
          </a:p>
        </p:txBody>
      </p:sp>
      <p:sp>
        <p:nvSpPr>
          <p:cNvPr id="3" name="Content Placeholder 2">
            <a:extLst>
              <a:ext uri="{FF2B5EF4-FFF2-40B4-BE49-F238E27FC236}">
                <a16:creationId xmlns:a16="http://schemas.microsoft.com/office/drawing/2014/main" id="{AFF588B0-A195-377E-4EF5-0C789366BDF6}"/>
              </a:ext>
            </a:extLst>
          </p:cNvPr>
          <p:cNvSpPr>
            <a:spLocks noGrp="1"/>
          </p:cNvSpPr>
          <p:nvPr>
            <p:ph idx="1"/>
          </p:nvPr>
        </p:nvSpPr>
        <p:spPr/>
        <p:txBody>
          <a:bodyPr>
            <a:normAutofit/>
          </a:bodyPr>
          <a:lstStyle/>
          <a:p>
            <a:pPr marL="0" indent="0">
              <a:buNone/>
            </a:pPr>
            <a:r>
              <a:rPr lang="en-GB" dirty="0"/>
              <a:t>Infectious diseases are associated with lack of income in low-income countries.</a:t>
            </a:r>
          </a:p>
          <a:p>
            <a:pPr marL="0" indent="0">
              <a:buNone/>
            </a:pPr>
            <a:r>
              <a:rPr lang="en-GB" dirty="0"/>
              <a:t>Low income can result in lack of access to clean water, food and medical services.</a:t>
            </a:r>
          </a:p>
          <a:p>
            <a:pPr marL="0" indent="0">
              <a:buNone/>
            </a:pPr>
            <a:r>
              <a:rPr lang="en-GB" dirty="0"/>
              <a:t>This disease further impoverishes the poor by preventing people from working thereby incurring high medical costs.</a:t>
            </a:r>
          </a:p>
        </p:txBody>
      </p:sp>
    </p:spTree>
    <p:extLst>
      <p:ext uri="{BB962C8B-B14F-4D97-AF65-F5344CB8AC3E}">
        <p14:creationId xmlns:p14="http://schemas.microsoft.com/office/powerpoint/2010/main" val="2473588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F389D-3F06-C429-D8A7-B81462E8C58D}"/>
              </a:ext>
            </a:extLst>
          </p:cNvPr>
          <p:cNvSpPr>
            <a:spLocks noGrp="1"/>
          </p:cNvSpPr>
          <p:nvPr>
            <p:ph type="title"/>
          </p:nvPr>
        </p:nvSpPr>
        <p:spPr/>
        <p:txBody>
          <a:bodyPr/>
          <a:lstStyle/>
          <a:p>
            <a:r>
              <a:rPr lang="en-GB" b="1" dirty="0"/>
              <a:t>Housing and health</a:t>
            </a:r>
          </a:p>
        </p:txBody>
      </p:sp>
      <p:sp>
        <p:nvSpPr>
          <p:cNvPr id="3" name="Content Placeholder 2">
            <a:extLst>
              <a:ext uri="{FF2B5EF4-FFF2-40B4-BE49-F238E27FC236}">
                <a16:creationId xmlns:a16="http://schemas.microsoft.com/office/drawing/2014/main" id="{442E4A44-4807-5F93-4FA8-61482A3B9BC6}"/>
              </a:ext>
            </a:extLst>
          </p:cNvPr>
          <p:cNvSpPr>
            <a:spLocks noGrp="1"/>
          </p:cNvSpPr>
          <p:nvPr>
            <p:ph idx="1"/>
          </p:nvPr>
        </p:nvSpPr>
        <p:spPr/>
        <p:txBody>
          <a:bodyPr>
            <a:normAutofit/>
          </a:bodyPr>
          <a:lstStyle/>
          <a:p>
            <a:pPr marL="0" indent="0">
              <a:buNone/>
            </a:pPr>
            <a:r>
              <a:rPr lang="en-GB" dirty="0"/>
              <a:t>Lack of good housing poses a risk to good health.</a:t>
            </a:r>
          </a:p>
          <a:p>
            <a:pPr marL="0" indent="0">
              <a:buNone/>
            </a:pPr>
            <a:r>
              <a:rPr lang="en-GB" dirty="0"/>
              <a:t>Issues of dampness, inadequate heating, energy efficiency are determinants of health.</a:t>
            </a:r>
          </a:p>
          <a:p>
            <a:pPr marL="0" indent="0">
              <a:buNone/>
            </a:pPr>
            <a:r>
              <a:rPr lang="en-GB" dirty="0"/>
              <a:t>These all contribute to development of disease.</a:t>
            </a:r>
          </a:p>
          <a:p>
            <a:pPr marL="0" indent="0">
              <a:buNone/>
            </a:pPr>
            <a:r>
              <a:rPr lang="en-GB" dirty="0"/>
              <a:t>                       (Department of Health, 1999)</a:t>
            </a:r>
          </a:p>
        </p:txBody>
      </p:sp>
    </p:spTree>
    <p:extLst>
      <p:ext uri="{BB962C8B-B14F-4D97-AF65-F5344CB8AC3E}">
        <p14:creationId xmlns:p14="http://schemas.microsoft.com/office/powerpoint/2010/main" val="2442303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A95FD-F593-2C20-B009-443556F7245A}"/>
              </a:ext>
            </a:extLst>
          </p:cNvPr>
          <p:cNvSpPr>
            <a:spLocks noGrp="1"/>
          </p:cNvSpPr>
          <p:nvPr>
            <p:ph type="title"/>
          </p:nvPr>
        </p:nvSpPr>
        <p:spPr/>
        <p:txBody>
          <a:bodyPr/>
          <a:lstStyle/>
          <a:p>
            <a:r>
              <a:rPr lang="en-GB" b="1" dirty="0"/>
              <a:t>Employment and Health</a:t>
            </a:r>
          </a:p>
        </p:txBody>
      </p:sp>
      <p:sp>
        <p:nvSpPr>
          <p:cNvPr id="3" name="Content Placeholder 2">
            <a:extLst>
              <a:ext uri="{FF2B5EF4-FFF2-40B4-BE49-F238E27FC236}">
                <a16:creationId xmlns:a16="http://schemas.microsoft.com/office/drawing/2014/main" id="{3EAF77BB-FF18-BBE9-6CDF-A1C2F7D72910}"/>
              </a:ext>
            </a:extLst>
          </p:cNvPr>
          <p:cNvSpPr>
            <a:spLocks noGrp="1"/>
          </p:cNvSpPr>
          <p:nvPr>
            <p:ph idx="1"/>
          </p:nvPr>
        </p:nvSpPr>
        <p:spPr/>
        <p:txBody>
          <a:bodyPr>
            <a:normAutofit fontScale="92500"/>
          </a:bodyPr>
          <a:lstStyle/>
          <a:p>
            <a:pPr marL="0" indent="0">
              <a:buNone/>
            </a:pPr>
            <a:r>
              <a:rPr lang="en-GB" dirty="0"/>
              <a:t>Employment or work is crucial to consider as a social determinants of health because it; </a:t>
            </a:r>
          </a:p>
          <a:p>
            <a:r>
              <a:rPr lang="en-GB" dirty="0"/>
              <a:t>Determines income levels,</a:t>
            </a:r>
          </a:p>
          <a:p>
            <a:r>
              <a:rPr lang="en-GB" dirty="0"/>
              <a:t>Affects self-esteem.</a:t>
            </a:r>
          </a:p>
          <a:p>
            <a:pPr marL="0" indent="0">
              <a:buNone/>
            </a:pPr>
            <a:r>
              <a:rPr lang="en-GB" dirty="0"/>
              <a:t>Types of employment may also have its own impact on health and wellbeing.</a:t>
            </a:r>
          </a:p>
          <a:p>
            <a:pPr marL="0" indent="0">
              <a:buNone/>
            </a:pPr>
            <a:r>
              <a:rPr lang="en-GB" dirty="0"/>
              <a:t>                                 (Naidoo and Wills, 2009)</a:t>
            </a:r>
          </a:p>
          <a:p>
            <a:endParaRPr lang="en-GB" dirty="0"/>
          </a:p>
        </p:txBody>
      </p:sp>
    </p:spTree>
    <p:extLst>
      <p:ext uri="{BB962C8B-B14F-4D97-AF65-F5344CB8AC3E}">
        <p14:creationId xmlns:p14="http://schemas.microsoft.com/office/powerpoint/2010/main" val="2269601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A641C-6B80-EDDF-D620-F75CE447DF70}"/>
              </a:ext>
            </a:extLst>
          </p:cNvPr>
          <p:cNvSpPr>
            <a:spLocks noGrp="1"/>
          </p:cNvSpPr>
          <p:nvPr>
            <p:ph type="title"/>
          </p:nvPr>
        </p:nvSpPr>
        <p:spPr/>
        <p:txBody>
          <a:bodyPr/>
          <a:lstStyle/>
          <a:p>
            <a:r>
              <a:rPr lang="en-GB" b="1" dirty="0"/>
              <a:t>Employment and Health</a:t>
            </a:r>
            <a:endParaRPr lang="en-GB" dirty="0"/>
          </a:p>
        </p:txBody>
      </p:sp>
      <p:sp>
        <p:nvSpPr>
          <p:cNvPr id="3" name="Content Placeholder 2">
            <a:extLst>
              <a:ext uri="{FF2B5EF4-FFF2-40B4-BE49-F238E27FC236}">
                <a16:creationId xmlns:a16="http://schemas.microsoft.com/office/drawing/2014/main" id="{B82FD312-E19F-3493-EBC2-FB016E4B82FC}"/>
              </a:ext>
            </a:extLst>
          </p:cNvPr>
          <p:cNvSpPr>
            <a:spLocks noGrp="1"/>
          </p:cNvSpPr>
          <p:nvPr>
            <p:ph idx="1"/>
          </p:nvPr>
        </p:nvSpPr>
        <p:spPr/>
        <p:txBody>
          <a:bodyPr/>
          <a:lstStyle/>
          <a:p>
            <a:pPr marL="0" indent="0">
              <a:buNone/>
            </a:pPr>
            <a:r>
              <a:rPr lang="en-GB" dirty="0"/>
              <a:t>Some employment might also cause occupational health risk such as; </a:t>
            </a:r>
          </a:p>
          <a:p>
            <a:pPr marL="0" indent="0">
              <a:buNone/>
            </a:pPr>
            <a:r>
              <a:rPr lang="en-GB" dirty="0"/>
              <a:t>Accidents (in farming for example)</a:t>
            </a:r>
          </a:p>
          <a:p>
            <a:pPr marL="0" indent="0">
              <a:buNone/>
            </a:pPr>
            <a:r>
              <a:rPr lang="en-GB" dirty="0"/>
              <a:t>Exposure to hazardous substances or stress (asbestos, tobacco smoke)</a:t>
            </a:r>
          </a:p>
          <a:p>
            <a:pPr marL="0" indent="0">
              <a:buNone/>
            </a:pPr>
            <a:r>
              <a:rPr lang="en-GB" dirty="0"/>
              <a:t>                            (Naidoo and Wills, 2009)</a:t>
            </a:r>
          </a:p>
        </p:txBody>
      </p:sp>
    </p:spTree>
    <p:extLst>
      <p:ext uri="{BB962C8B-B14F-4D97-AF65-F5344CB8AC3E}">
        <p14:creationId xmlns:p14="http://schemas.microsoft.com/office/powerpoint/2010/main" val="778470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F452B-610A-FEA6-A89B-0C5F4D23C4C0}"/>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41A12DCE-79C3-DD6E-5335-ABE6F55366B4}"/>
              </a:ext>
            </a:extLst>
          </p:cNvPr>
          <p:cNvSpPr>
            <a:spLocks noGrp="1"/>
          </p:cNvSpPr>
          <p:nvPr>
            <p:ph idx="1"/>
          </p:nvPr>
        </p:nvSpPr>
        <p:spPr/>
        <p:txBody>
          <a:bodyPr>
            <a:normAutofit fontScale="85000" lnSpcReduction="10000"/>
          </a:bodyPr>
          <a:lstStyle/>
          <a:p>
            <a:pPr marL="0" indent="0">
              <a:lnSpc>
                <a:spcPct val="120000"/>
              </a:lnSpc>
              <a:buNone/>
            </a:pPr>
            <a:r>
              <a:rPr lang="en-GB" dirty="0"/>
              <a:t>Working in groups discuss:</a:t>
            </a:r>
          </a:p>
          <a:p>
            <a:pPr marL="0" indent="0">
              <a:lnSpc>
                <a:spcPct val="120000"/>
              </a:lnSpc>
              <a:buNone/>
            </a:pPr>
            <a:r>
              <a:rPr lang="en-GB" dirty="0"/>
              <a:t>Can unemployment lead to deterioration of health or </a:t>
            </a:r>
          </a:p>
          <a:p>
            <a:pPr marL="0" indent="0">
              <a:lnSpc>
                <a:spcPct val="120000"/>
              </a:lnSpc>
              <a:buNone/>
            </a:pPr>
            <a:r>
              <a:rPr lang="en-GB" dirty="0"/>
              <a:t>is it poverty associated with unemployment that contributes to the poor health of the unemployed?</a:t>
            </a:r>
          </a:p>
          <a:p>
            <a:pPr marL="0" indent="0">
              <a:lnSpc>
                <a:spcPct val="120000"/>
              </a:lnSpc>
              <a:buNone/>
            </a:pPr>
            <a:endParaRPr lang="en-GB" dirty="0"/>
          </a:p>
          <a:p>
            <a:pPr marL="0" indent="0" algn="ctr">
              <a:lnSpc>
                <a:spcPct val="120000"/>
              </a:lnSpc>
              <a:buNone/>
            </a:pPr>
            <a:r>
              <a:rPr lang="en-GB" sz="2800" b="1" dirty="0"/>
              <a:t>Feedback your findings to the whole class</a:t>
            </a:r>
          </a:p>
          <a:p>
            <a:pPr marL="0" indent="0" algn="ctr">
              <a:lnSpc>
                <a:spcPct val="120000"/>
              </a:lnSpc>
              <a:buNone/>
            </a:pPr>
            <a:r>
              <a:rPr lang="en-GB" sz="2800" b="1" dirty="0"/>
              <a:t>10mins</a:t>
            </a:r>
          </a:p>
        </p:txBody>
      </p:sp>
    </p:spTree>
    <p:extLst>
      <p:ext uri="{BB962C8B-B14F-4D97-AF65-F5344CB8AC3E}">
        <p14:creationId xmlns:p14="http://schemas.microsoft.com/office/powerpoint/2010/main" val="10274115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9A36A-9D71-3340-9DB6-D6A753181D48}"/>
              </a:ext>
            </a:extLst>
          </p:cNvPr>
          <p:cNvSpPr>
            <a:spLocks noGrp="1"/>
          </p:cNvSpPr>
          <p:nvPr>
            <p:ph type="title"/>
          </p:nvPr>
        </p:nvSpPr>
        <p:spPr/>
        <p:txBody>
          <a:bodyPr/>
          <a:lstStyle/>
          <a:p>
            <a:r>
              <a:rPr lang="en-GB" b="1" dirty="0"/>
              <a:t>Unemployment and Health</a:t>
            </a:r>
          </a:p>
        </p:txBody>
      </p:sp>
      <p:sp>
        <p:nvSpPr>
          <p:cNvPr id="3" name="Content Placeholder 2">
            <a:extLst>
              <a:ext uri="{FF2B5EF4-FFF2-40B4-BE49-F238E27FC236}">
                <a16:creationId xmlns:a16="http://schemas.microsoft.com/office/drawing/2014/main" id="{AF9FEA6E-5F70-8B6E-8F9B-9F7BE2332A18}"/>
              </a:ext>
            </a:extLst>
          </p:cNvPr>
          <p:cNvSpPr>
            <a:spLocks noGrp="1"/>
          </p:cNvSpPr>
          <p:nvPr>
            <p:ph idx="1"/>
          </p:nvPr>
        </p:nvSpPr>
        <p:spPr>
          <a:xfrm>
            <a:off x="457200" y="1417638"/>
            <a:ext cx="8229600" cy="4243610"/>
          </a:xfrm>
        </p:spPr>
        <p:txBody>
          <a:bodyPr>
            <a:normAutofit fontScale="70000" lnSpcReduction="20000"/>
          </a:bodyPr>
          <a:lstStyle/>
          <a:p>
            <a:pPr marL="0" indent="0">
              <a:lnSpc>
                <a:spcPct val="120000"/>
              </a:lnSpc>
              <a:buNone/>
            </a:pPr>
            <a:r>
              <a:rPr lang="en-GB" dirty="0"/>
              <a:t>According to McLean et al. (2005)</a:t>
            </a:r>
          </a:p>
          <a:p>
            <a:pPr marL="0" indent="0">
              <a:lnSpc>
                <a:spcPct val="120000"/>
              </a:lnSpc>
              <a:buNone/>
            </a:pPr>
            <a:r>
              <a:rPr lang="en-GB" dirty="0"/>
              <a:t>People who are unemployed report higher rates of mental ill health including depression, anxiety and sleep disturbance.</a:t>
            </a:r>
          </a:p>
          <a:p>
            <a:pPr marL="0" indent="0">
              <a:lnSpc>
                <a:spcPct val="120000"/>
              </a:lnSpc>
              <a:buNone/>
            </a:pPr>
            <a:r>
              <a:rPr lang="en-GB" dirty="0"/>
              <a:t>Suicide and suicide ideation rates are twice as high among the people who are unemployed when compared with those who are employed.   </a:t>
            </a:r>
          </a:p>
          <a:p>
            <a:pPr marL="0" indent="0">
              <a:lnSpc>
                <a:spcPct val="120000"/>
              </a:lnSpc>
              <a:buNone/>
            </a:pPr>
            <a:r>
              <a:rPr lang="en-GB" dirty="0"/>
              <a:t>The mortality rate among the people who are unemployed is 20% higher than expected after adjusting for age and social class.</a:t>
            </a:r>
          </a:p>
          <a:p>
            <a:pPr marL="0" indent="0">
              <a:lnSpc>
                <a:spcPct val="120000"/>
              </a:lnSpc>
              <a:buNone/>
            </a:pPr>
            <a:r>
              <a:rPr lang="en-GB" dirty="0"/>
              <a:t>Over 60% unemployed people smoke compared to 30% of the employed people.</a:t>
            </a:r>
          </a:p>
        </p:txBody>
      </p:sp>
    </p:spTree>
    <p:extLst>
      <p:ext uri="{BB962C8B-B14F-4D97-AF65-F5344CB8AC3E}">
        <p14:creationId xmlns:p14="http://schemas.microsoft.com/office/powerpoint/2010/main" val="1375259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A371B-F411-79E3-A6EE-2D8F4684425C}"/>
              </a:ext>
            </a:extLst>
          </p:cNvPr>
          <p:cNvSpPr>
            <a:spLocks noGrp="1"/>
          </p:cNvSpPr>
          <p:nvPr>
            <p:ph type="title"/>
          </p:nvPr>
        </p:nvSpPr>
        <p:spPr/>
        <p:txBody>
          <a:bodyPr/>
          <a:lstStyle/>
          <a:p>
            <a:r>
              <a:rPr lang="en-GB" b="1" dirty="0"/>
              <a:t>Ethnicity and health</a:t>
            </a:r>
          </a:p>
        </p:txBody>
      </p:sp>
      <p:sp>
        <p:nvSpPr>
          <p:cNvPr id="3" name="Content Placeholder 2">
            <a:extLst>
              <a:ext uri="{FF2B5EF4-FFF2-40B4-BE49-F238E27FC236}">
                <a16:creationId xmlns:a16="http://schemas.microsoft.com/office/drawing/2014/main" id="{DE5B97C2-BCCC-02A4-E88D-8186A43DEC10}"/>
              </a:ext>
            </a:extLst>
          </p:cNvPr>
          <p:cNvSpPr>
            <a:spLocks noGrp="1"/>
          </p:cNvSpPr>
          <p:nvPr>
            <p:ph idx="1"/>
          </p:nvPr>
        </p:nvSpPr>
        <p:spPr/>
        <p:txBody>
          <a:bodyPr>
            <a:normAutofit/>
          </a:bodyPr>
          <a:lstStyle/>
          <a:p>
            <a:pPr marL="0" indent="0">
              <a:buNone/>
            </a:pPr>
            <a:r>
              <a:rPr lang="en-GB" dirty="0"/>
              <a:t>Ethnicity is a complex concept that is used to refer to those with shared culture, social background, language and religion.</a:t>
            </a:r>
          </a:p>
          <a:p>
            <a:pPr marL="0" indent="0">
              <a:buNone/>
            </a:pPr>
            <a:r>
              <a:rPr lang="en-GB" dirty="0"/>
              <a:t>According to Bhopal (2007), different factors influence the health of ethnic minority group. </a:t>
            </a:r>
          </a:p>
          <a:p>
            <a:endParaRPr lang="en-GB" dirty="0"/>
          </a:p>
        </p:txBody>
      </p:sp>
    </p:spTree>
    <p:extLst>
      <p:ext uri="{BB962C8B-B14F-4D97-AF65-F5344CB8AC3E}">
        <p14:creationId xmlns:p14="http://schemas.microsoft.com/office/powerpoint/2010/main" val="204835200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287524" y="2175173"/>
            <a:ext cx="8568952" cy="2387600"/>
          </a:xfrm>
        </p:spPr>
        <p:txBody>
          <a:bodyPr/>
          <a:lstStyle/>
          <a:p>
            <a:r>
              <a:rPr lang="en-GB" sz="4000" b="1" i="1" dirty="0">
                <a:solidFill>
                  <a:schemeClr val="bg1"/>
                </a:solidFill>
              </a:rPr>
              <a:t>Impact of Social Determinants of health</a:t>
            </a:r>
          </a:p>
        </p:txBody>
      </p:sp>
    </p:spTree>
    <p:extLst>
      <p:ext uri="{BB962C8B-B14F-4D97-AF65-F5344CB8AC3E}">
        <p14:creationId xmlns:p14="http://schemas.microsoft.com/office/powerpoint/2010/main" val="86752625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5BAA3-6632-7440-B382-CDD43FB29E48}"/>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8611A5E2-F2C6-024A-A537-0EE4CAE40E7D}"/>
              </a:ext>
            </a:extLst>
          </p:cNvPr>
          <p:cNvSpPr>
            <a:spLocks noGrp="1"/>
          </p:cNvSpPr>
          <p:nvPr>
            <p:ph type="subTitle" idx="1"/>
          </p:nvPr>
        </p:nvSpPr>
        <p:spPr/>
        <p:txBody>
          <a:bodyPr/>
          <a:lstStyle/>
          <a:p>
            <a:endParaRPr lang="en-US"/>
          </a:p>
        </p:txBody>
      </p:sp>
      <p:pic>
        <p:nvPicPr>
          <p:cNvPr id="5" name="Picture 4">
            <a:extLst>
              <a:ext uri="{FF2B5EF4-FFF2-40B4-BE49-F238E27FC236}">
                <a16:creationId xmlns:a16="http://schemas.microsoft.com/office/drawing/2014/main" id="{B5EF5707-0B8F-C248-BC8B-F475F83FDA45}"/>
              </a:ext>
            </a:extLst>
          </p:cNvPr>
          <p:cNvPicPr>
            <a:picLocks noChangeAspect="1"/>
          </p:cNvPicPr>
          <p:nvPr/>
        </p:nvPicPr>
        <p:blipFill>
          <a:blip r:embed="rId3"/>
          <a:stretch>
            <a:fillRect/>
          </a:stretch>
        </p:blipFill>
        <p:spPr>
          <a:xfrm>
            <a:off x="0" y="857250"/>
            <a:ext cx="9144000" cy="5143500"/>
          </a:xfrm>
          <a:prstGeom prst="rect">
            <a:avLst/>
          </a:prstGeom>
        </p:spPr>
      </p:pic>
    </p:spTree>
    <p:extLst>
      <p:ext uri="{BB962C8B-B14F-4D97-AF65-F5344CB8AC3E}">
        <p14:creationId xmlns:p14="http://schemas.microsoft.com/office/powerpoint/2010/main" val="350129334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6B3C8-CA33-4D23-AB66-A0569E14B294}"/>
              </a:ext>
            </a:extLst>
          </p:cNvPr>
          <p:cNvSpPr>
            <a:spLocks noGrp="1"/>
          </p:cNvSpPr>
          <p:nvPr>
            <p:ph type="title"/>
          </p:nvPr>
        </p:nvSpPr>
        <p:spPr>
          <a:xfrm>
            <a:off x="610339" y="1578906"/>
            <a:ext cx="2991277" cy="1677648"/>
          </a:xfrm>
        </p:spPr>
        <p:txBody>
          <a:bodyPr>
            <a:normAutofit/>
          </a:bodyPr>
          <a:lstStyle/>
          <a:p>
            <a:r>
              <a:rPr lang="en-GB" dirty="0">
                <a:solidFill>
                  <a:srgbClr val="C00000"/>
                </a:solidFill>
              </a:rPr>
              <a:t>Place matters</a:t>
            </a:r>
          </a:p>
        </p:txBody>
      </p:sp>
      <p:sp>
        <p:nvSpPr>
          <p:cNvPr id="3" name="Content Placeholder 2">
            <a:extLst>
              <a:ext uri="{FF2B5EF4-FFF2-40B4-BE49-F238E27FC236}">
                <a16:creationId xmlns:a16="http://schemas.microsoft.com/office/drawing/2014/main" id="{CFF6E8A0-6FDA-82FF-1721-CEFA366EBA1D}"/>
              </a:ext>
            </a:extLst>
          </p:cNvPr>
          <p:cNvSpPr>
            <a:spLocks noGrp="1"/>
          </p:cNvSpPr>
          <p:nvPr>
            <p:ph idx="1"/>
          </p:nvPr>
        </p:nvSpPr>
        <p:spPr>
          <a:xfrm>
            <a:off x="576603" y="3297177"/>
            <a:ext cx="2991084" cy="2368265"/>
          </a:xfrm>
        </p:spPr>
        <p:txBody>
          <a:bodyPr>
            <a:normAutofit/>
          </a:bodyPr>
          <a:lstStyle/>
          <a:p>
            <a:r>
              <a:rPr lang="en-GB" sz="1350" dirty="0"/>
              <a:t>Where we live can determine how well we live and is a significant factor of life expectancy</a:t>
            </a:r>
          </a:p>
          <a:p>
            <a:endParaRPr lang="en-GB" sz="1350" dirty="0"/>
          </a:p>
        </p:txBody>
      </p:sp>
      <p:pic>
        <p:nvPicPr>
          <p:cNvPr id="4" name="Picture 3" descr="A graph of people with numbers and names&#10;&#10;Description automatically generated with medium confidence">
            <a:extLst>
              <a:ext uri="{FF2B5EF4-FFF2-40B4-BE49-F238E27FC236}">
                <a16:creationId xmlns:a16="http://schemas.microsoft.com/office/drawing/2014/main" id="{E04672B4-8573-BEA2-BEEF-A7349BB9584C}"/>
              </a:ext>
            </a:extLst>
          </p:cNvPr>
          <p:cNvPicPr>
            <a:picLocks noChangeAspect="1"/>
          </p:cNvPicPr>
          <p:nvPr/>
        </p:nvPicPr>
        <p:blipFill>
          <a:blip r:embed="rId3"/>
          <a:stretch>
            <a:fillRect/>
          </a:stretch>
        </p:blipFill>
        <p:spPr>
          <a:xfrm>
            <a:off x="4392156" y="1497466"/>
            <a:ext cx="4600414" cy="4025360"/>
          </a:xfrm>
          <a:prstGeom prst="rect">
            <a:avLst/>
          </a:prstGeom>
        </p:spPr>
      </p:pic>
      <p:sp>
        <p:nvSpPr>
          <p:cNvPr id="6" name="TextBox 5">
            <a:extLst>
              <a:ext uri="{FF2B5EF4-FFF2-40B4-BE49-F238E27FC236}">
                <a16:creationId xmlns:a16="http://schemas.microsoft.com/office/drawing/2014/main" id="{7C5389DB-7743-4767-21A0-77D98727039A}"/>
              </a:ext>
            </a:extLst>
          </p:cNvPr>
          <p:cNvSpPr txBox="1"/>
          <p:nvPr/>
        </p:nvSpPr>
        <p:spPr>
          <a:xfrm>
            <a:off x="4420426" y="5520598"/>
            <a:ext cx="4580165" cy="507831"/>
          </a:xfrm>
          <a:prstGeom prst="rect">
            <a:avLst/>
          </a:prstGeom>
          <a:noFill/>
        </p:spPr>
        <p:txBody>
          <a:bodyPr wrap="square">
            <a:spAutoFit/>
          </a:bodyPr>
          <a:lstStyle/>
          <a:p>
            <a:pPr algn="l" fontAlgn="base"/>
            <a:r>
              <a:rPr lang="en-US" sz="1350" b="1" dirty="0">
                <a:solidFill>
                  <a:srgbClr val="455F7C"/>
                </a:solidFill>
                <a:highlight>
                  <a:srgbClr val="FFFFFF"/>
                </a:highlight>
                <a:latin typeface="Open Sans" panose="020B0606030504020204" pitchFamily="34" charset="0"/>
              </a:rPr>
              <a:t>Life expectancy in the UK 2020, by gender and region (Statista, 2021)</a:t>
            </a:r>
          </a:p>
        </p:txBody>
      </p:sp>
      <p:sp>
        <p:nvSpPr>
          <p:cNvPr id="7" name="TextBox 6">
            <a:extLst>
              <a:ext uri="{FF2B5EF4-FFF2-40B4-BE49-F238E27FC236}">
                <a16:creationId xmlns:a16="http://schemas.microsoft.com/office/drawing/2014/main" id="{13ACBA82-CA95-C52A-4EAC-3176D67FE38A}"/>
              </a:ext>
            </a:extLst>
          </p:cNvPr>
          <p:cNvSpPr txBox="1"/>
          <p:nvPr/>
        </p:nvSpPr>
        <p:spPr>
          <a:xfrm>
            <a:off x="310810" y="263716"/>
            <a:ext cx="8689781" cy="738664"/>
          </a:xfrm>
          <a:prstGeom prst="rect">
            <a:avLst/>
          </a:prstGeom>
          <a:noFill/>
        </p:spPr>
        <p:txBody>
          <a:bodyPr wrap="square">
            <a:spAutoFit/>
          </a:bodyPr>
          <a:lstStyle/>
          <a:p>
            <a:r>
              <a:rPr lang="en-US" sz="2100" b="1" dirty="0">
                <a:solidFill>
                  <a:schemeClr val="tx2"/>
                </a:solidFill>
                <a:latin typeface="+mj-lt"/>
                <a:ea typeface="+mj-ea"/>
                <a:cs typeface="+mj-cs"/>
              </a:rPr>
              <a:t>Understanding the Impact of </a:t>
            </a:r>
            <a:r>
              <a:rPr lang="en-US" sz="2100" b="1" dirty="0" err="1">
                <a:solidFill>
                  <a:schemeClr val="tx2"/>
                </a:solidFill>
                <a:latin typeface="+mj-lt"/>
                <a:ea typeface="+mj-ea"/>
                <a:cs typeface="+mj-cs"/>
              </a:rPr>
              <a:t>SDoH</a:t>
            </a:r>
            <a:r>
              <a:rPr lang="en-US" sz="2100" b="1" dirty="0">
                <a:solidFill>
                  <a:schemeClr val="tx2"/>
                </a:solidFill>
                <a:latin typeface="+mj-lt"/>
                <a:ea typeface="+mj-ea"/>
                <a:cs typeface="+mj-cs"/>
              </a:rPr>
              <a:t> on Health and Social Care Outcomes</a:t>
            </a:r>
            <a:endParaRPr lang="en-GB" sz="1500" dirty="0"/>
          </a:p>
        </p:txBody>
      </p:sp>
    </p:spTree>
    <p:extLst>
      <p:ext uri="{BB962C8B-B14F-4D97-AF65-F5344CB8AC3E}">
        <p14:creationId xmlns:p14="http://schemas.microsoft.com/office/powerpoint/2010/main" val="155825199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6B3C8-CA33-4D23-AB66-A0569E14B294}"/>
              </a:ext>
            </a:extLst>
          </p:cNvPr>
          <p:cNvSpPr>
            <a:spLocks noGrp="1"/>
          </p:cNvSpPr>
          <p:nvPr>
            <p:ph type="title"/>
          </p:nvPr>
        </p:nvSpPr>
        <p:spPr>
          <a:xfrm>
            <a:off x="755577" y="1277110"/>
            <a:ext cx="3134338" cy="1677648"/>
          </a:xfrm>
        </p:spPr>
        <p:txBody>
          <a:bodyPr>
            <a:normAutofit/>
          </a:bodyPr>
          <a:lstStyle/>
          <a:p>
            <a:r>
              <a:rPr lang="en-GB" dirty="0">
                <a:solidFill>
                  <a:srgbClr val="C00000"/>
                </a:solidFill>
              </a:rPr>
              <a:t>Community matters</a:t>
            </a:r>
          </a:p>
        </p:txBody>
      </p:sp>
      <p:sp>
        <p:nvSpPr>
          <p:cNvPr id="3" name="Content Placeholder 2">
            <a:extLst>
              <a:ext uri="{FF2B5EF4-FFF2-40B4-BE49-F238E27FC236}">
                <a16:creationId xmlns:a16="http://schemas.microsoft.com/office/drawing/2014/main" id="{CFF6E8A0-6FDA-82FF-1721-CEFA366EBA1D}"/>
              </a:ext>
            </a:extLst>
          </p:cNvPr>
          <p:cNvSpPr>
            <a:spLocks noGrp="1"/>
          </p:cNvSpPr>
          <p:nvPr>
            <p:ph idx="1"/>
          </p:nvPr>
        </p:nvSpPr>
        <p:spPr>
          <a:xfrm>
            <a:off x="889317" y="3073801"/>
            <a:ext cx="2991084" cy="2368265"/>
          </a:xfrm>
        </p:spPr>
        <p:txBody>
          <a:bodyPr>
            <a:normAutofit/>
          </a:bodyPr>
          <a:lstStyle/>
          <a:p>
            <a:r>
              <a:rPr lang="en-US" sz="1200" dirty="0"/>
              <a:t>Community also matters and plays a role in how long and how well you live. </a:t>
            </a:r>
          </a:p>
        </p:txBody>
      </p:sp>
      <p:pic>
        <p:nvPicPr>
          <p:cNvPr id="5" name="Picture 4">
            <a:extLst>
              <a:ext uri="{FF2B5EF4-FFF2-40B4-BE49-F238E27FC236}">
                <a16:creationId xmlns:a16="http://schemas.microsoft.com/office/drawing/2014/main" id="{0AD5591C-B114-B481-24D1-1D140014C222}"/>
              </a:ext>
            </a:extLst>
          </p:cNvPr>
          <p:cNvPicPr>
            <a:picLocks noChangeAspect="1"/>
          </p:cNvPicPr>
          <p:nvPr/>
        </p:nvPicPr>
        <p:blipFill>
          <a:blip r:embed="rId3"/>
          <a:stretch>
            <a:fillRect/>
          </a:stretch>
        </p:blipFill>
        <p:spPr>
          <a:xfrm>
            <a:off x="4620770" y="889939"/>
            <a:ext cx="3932136" cy="4539629"/>
          </a:xfrm>
          <a:prstGeom prst="rect">
            <a:avLst/>
          </a:prstGeom>
        </p:spPr>
      </p:pic>
      <p:pic>
        <p:nvPicPr>
          <p:cNvPr id="7" name="Picture 6">
            <a:extLst>
              <a:ext uri="{FF2B5EF4-FFF2-40B4-BE49-F238E27FC236}">
                <a16:creationId xmlns:a16="http://schemas.microsoft.com/office/drawing/2014/main" id="{5D3B594D-A753-4C36-2155-24DBFA972776}"/>
              </a:ext>
            </a:extLst>
          </p:cNvPr>
          <p:cNvPicPr>
            <a:picLocks noChangeAspect="1"/>
          </p:cNvPicPr>
          <p:nvPr/>
        </p:nvPicPr>
        <p:blipFill>
          <a:blip r:embed="rId4"/>
          <a:stretch>
            <a:fillRect/>
          </a:stretch>
        </p:blipFill>
        <p:spPr>
          <a:xfrm>
            <a:off x="4630829" y="5506206"/>
            <a:ext cx="2962275" cy="276225"/>
          </a:xfrm>
          <a:prstGeom prst="rect">
            <a:avLst/>
          </a:prstGeom>
        </p:spPr>
      </p:pic>
    </p:spTree>
    <p:extLst>
      <p:ext uri="{BB962C8B-B14F-4D97-AF65-F5344CB8AC3E}">
        <p14:creationId xmlns:p14="http://schemas.microsoft.com/office/powerpoint/2010/main" val="356899857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6B3C8-CA33-4D23-AB66-A0569E14B294}"/>
              </a:ext>
            </a:extLst>
          </p:cNvPr>
          <p:cNvSpPr>
            <a:spLocks noGrp="1"/>
          </p:cNvSpPr>
          <p:nvPr>
            <p:ph type="title"/>
          </p:nvPr>
        </p:nvSpPr>
        <p:spPr>
          <a:xfrm>
            <a:off x="251520" y="260648"/>
            <a:ext cx="3096344" cy="1677648"/>
          </a:xfrm>
        </p:spPr>
        <p:txBody>
          <a:bodyPr>
            <a:normAutofit/>
          </a:bodyPr>
          <a:lstStyle/>
          <a:p>
            <a:r>
              <a:rPr lang="en-GB" dirty="0">
                <a:solidFill>
                  <a:srgbClr val="C00000"/>
                </a:solidFill>
              </a:rPr>
              <a:t>Community matters</a:t>
            </a:r>
          </a:p>
        </p:txBody>
      </p:sp>
      <p:pic>
        <p:nvPicPr>
          <p:cNvPr id="5" name="Picture 4">
            <a:extLst>
              <a:ext uri="{FF2B5EF4-FFF2-40B4-BE49-F238E27FC236}">
                <a16:creationId xmlns:a16="http://schemas.microsoft.com/office/drawing/2014/main" id="{0AD5591C-B114-B481-24D1-1D140014C222}"/>
              </a:ext>
            </a:extLst>
          </p:cNvPr>
          <p:cNvPicPr>
            <a:picLocks noChangeAspect="1"/>
          </p:cNvPicPr>
          <p:nvPr/>
        </p:nvPicPr>
        <p:blipFill>
          <a:blip r:embed="rId3"/>
          <a:stretch>
            <a:fillRect/>
          </a:stretch>
        </p:blipFill>
        <p:spPr>
          <a:xfrm>
            <a:off x="4620770" y="889939"/>
            <a:ext cx="3932136" cy="4539629"/>
          </a:xfrm>
          <a:prstGeom prst="rect">
            <a:avLst/>
          </a:prstGeom>
        </p:spPr>
      </p:pic>
      <p:pic>
        <p:nvPicPr>
          <p:cNvPr id="7" name="Picture 6">
            <a:extLst>
              <a:ext uri="{FF2B5EF4-FFF2-40B4-BE49-F238E27FC236}">
                <a16:creationId xmlns:a16="http://schemas.microsoft.com/office/drawing/2014/main" id="{5D3B594D-A753-4C36-2155-24DBFA972776}"/>
              </a:ext>
            </a:extLst>
          </p:cNvPr>
          <p:cNvPicPr>
            <a:picLocks noChangeAspect="1"/>
          </p:cNvPicPr>
          <p:nvPr/>
        </p:nvPicPr>
        <p:blipFill>
          <a:blip r:embed="rId4"/>
          <a:stretch>
            <a:fillRect/>
          </a:stretch>
        </p:blipFill>
        <p:spPr>
          <a:xfrm>
            <a:off x="4630829" y="5506206"/>
            <a:ext cx="2962275" cy="276225"/>
          </a:xfrm>
          <a:prstGeom prst="rect">
            <a:avLst/>
          </a:prstGeom>
        </p:spPr>
      </p:pic>
      <p:pic>
        <p:nvPicPr>
          <p:cNvPr id="1026" name="Picture 2" descr="At least '320,000 people homeless in Britain' - BBC News">
            <a:extLst>
              <a:ext uri="{FF2B5EF4-FFF2-40B4-BE49-F238E27FC236}">
                <a16:creationId xmlns:a16="http://schemas.microsoft.com/office/drawing/2014/main" id="{2B3F6B02-A91D-57A3-B080-6CD4A32E5838}"/>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71600" y="1741957"/>
            <a:ext cx="3096344" cy="3871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912083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5D4F6E33-2716-4EB7-9B51-A7E5D04E4DDE}"/>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r="6686" b="8428"/>
          <a:stretch/>
        </p:blipFill>
        <p:spPr>
          <a:xfrm>
            <a:off x="683568" y="764704"/>
            <a:ext cx="6065873" cy="4464496"/>
          </a:xfrm>
          <a:prstGeom prst="rect">
            <a:avLst/>
          </a:prstGeom>
        </p:spPr>
      </p:pic>
    </p:spTree>
    <p:extLst>
      <p:ext uri="{BB962C8B-B14F-4D97-AF65-F5344CB8AC3E}">
        <p14:creationId xmlns:p14="http://schemas.microsoft.com/office/powerpoint/2010/main" val="132682518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260648"/>
            <a:ext cx="7848872" cy="1143000"/>
          </a:xfrm>
        </p:spPr>
        <p:txBody>
          <a:bodyPr>
            <a:normAutofit fontScale="90000"/>
          </a:bodyPr>
          <a:lstStyle/>
          <a:p>
            <a:r>
              <a:rPr lang="en-US" sz="3600" b="1" dirty="0"/>
              <a:t>Relationships between disadvantage and determinants of health</a:t>
            </a:r>
            <a:endParaRPr lang="en-GB" sz="3600" b="1" dirty="0"/>
          </a:p>
        </p:txBody>
      </p:sp>
      <p:sp>
        <p:nvSpPr>
          <p:cNvPr id="3" name="Content Placeholder 2"/>
          <p:cNvSpPr>
            <a:spLocks noGrp="1"/>
          </p:cNvSpPr>
          <p:nvPr>
            <p:ph idx="1"/>
          </p:nvPr>
        </p:nvSpPr>
        <p:spPr>
          <a:xfrm>
            <a:off x="467544" y="1628800"/>
            <a:ext cx="7954143" cy="3810000"/>
          </a:xfrm>
        </p:spPr>
        <p:txBody>
          <a:bodyPr>
            <a:normAutofit lnSpcReduction="10000"/>
          </a:bodyPr>
          <a:lstStyle/>
          <a:p>
            <a:pPr marL="0" indent="0">
              <a:lnSpc>
                <a:spcPct val="110000"/>
              </a:lnSpc>
              <a:buNone/>
            </a:pPr>
            <a:r>
              <a:rPr lang="en-US" sz="2500" dirty="0"/>
              <a:t>Although general cigarette smoking is falling, the fall has not been uniform across the population</a:t>
            </a:r>
          </a:p>
          <a:p>
            <a:pPr marL="0" indent="0">
              <a:lnSpc>
                <a:spcPct val="110000"/>
              </a:lnSpc>
              <a:buNone/>
            </a:pPr>
            <a:r>
              <a:rPr lang="en-US" sz="2500" dirty="0"/>
              <a:t>Although obesity levels are rising, the rise is seen more amongst those who live in areas of high deprivation</a:t>
            </a:r>
          </a:p>
          <a:p>
            <a:pPr marL="0" indent="0">
              <a:lnSpc>
                <a:spcPct val="110000"/>
              </a:lnSpc>
              <a:buNone/>
            </a:pPr>
            <a:r>
              <a:rPr lang="en-US" sz="2500" dirty="0"/>
              <a:t>Although people are living longer, people living in poorer neighbourhoods die on average 7 years earlier than people in the richest </a:t>
            </a:r>
            <a:r>
              <a:rPr lang="en-US" sz="2500" dirty="0" err="1"/>
              <a:t>neighbourhoods</a:t>
            </a:r>
            <a:r>
              <a:rPr lang="en-US" sz="2500" dirty="0"/>
              <a:t>.</a:t>
            </a:r>
          </a:p>
          <a:p>
            <a:pPr marL="0" indent="0">
              <a:lnSpc>
                <a:spcPct val="110000"/>
              </a:lnSpc>
              <a:buNone/>
            </a:pPr>
            <a:endParaRPr lang="en-US" sz="2400" dirty="0"/>
          </a:p>
          <a:p>
            <a:pPr marL="0" indent="0" algn="r">
              <a:buNone/>
            </a:pPr>
            <a:r>
              <a:rPr lang="en-US" sz="1800" dirty="0"/>
              <a:t>Marmot Review (2010), Jones &amp; Douglas (2012)</a:t>
            </a:r>
          </a:p>
          <a:p>
            <a:endParaRPr lang="en-US" dirty="0"/>
          </a:p>
        </p:txBody>
      </p:sp>
    </p:spTree>
    <p:extLst>
      <p:ext uri="{BB962C8B-B14F-4D97-AF65-F5344CB8AC3E}">
        <p14:creationId xmlns:p14="http://schemas.microsoft.com/office/powerpoint/2010/main" val="3216955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287524" y="1628800"/>
            <a:ext cx="8568952" cy="2387600"/>
          </a:xfrm>
        </p:spPr>
        <p:txBody>
          <a:bodyPr/>
          <a:lstStyle/>
          <a:p>
            <a:r>
              <a:rPr lang="en-GB" sz="4000" b="1" i="1" dirty="0">
                <a:solidFill>
                  <a:schemeClr val="bg1"/>
                </a:solidFill>
              </a:rPr>
              <a:t>What are the actions needed to address the determinants of health?</a:t>
            </a:r>
          </a:p>
        </p:txBody>
      </p:sp>
      <p:pic>
        <p:nvPicPr>
          <p:cNvPr id="4" name="Picture 3" descr="A picture containing vector graphics&#10;&#10;Description automatically generated">
            <a:extLst>
              <a:ext uri="{FF2B5EF4-FFF2-40B4-BE49-F238E27FC236}">
                <a16:creationId xmlns:a16="http://schemas.microsoft.com/office/drawing/2014/main" id="{EFBA7DFE-50B8-427B-9218-45814319059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64288" y="4653136"/>
            <a:ext cx="1979712" cy="2204864"/>
          </a:xfrm>
          <a:prstGeom prst="rect">
            <a:avLst/>
          </a:prstGeom>
        </p:spPr>
      </p:pic>
    </p:spTree>
    <p:extLst>
      <p:ext uri="{BB962C8B-B14F-4D97-AF65-F5344CB8AC3E}">
        <p14:creationId xmlns:p14="http://schemas.microsoft.com/office/powerpoint/2010/main" val="292737189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19600" y="533400"/>
            <a:ext cx="4268788" cy="838200"/>
          </a:xfrm>
        </p:spPr>
        <p:txBody>
          <a:bodyPr>
            <a:normAutofit fontScale="90000"/>
          </a:bodyPr>
          <a:lstStyle/>
          <a:p>
            <a:r>
              <a:rPr lang="en-US" sz="2800" dirty="0">
                <a:solidFill>
                  <a:srgbClr val="FF0000"/>
                </a:solidFill>
              </a:rPr>
              <a:t>Actions to address determinants of health</a:t>
            </a:r>
            <a:endParaRPr lang="en-GB" sz="2800" dirty="0">
              <a:solidFill>
                <a:srgbClr val="FF0000"/>
              </a:solidFill>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179034340"/>
              </p:ext>
            </p:extLst>
          </p:nvPr>
        </p:nvGraphicFramePr>
        <p:xfrm>
          <a:off x="0" y="0"/>
          <a:ext cx="8561140" cy="57332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8596329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75A89-7860-5436-1F5A-C93CD2B0AA50}"/>
              </a:ext>
            </a:extLst>
          </p:cNvPr>
          <p:cNvSpPr>
            <a:spLocks noGrp="1"/>
          </p:cNvSpPr>
          <p:nvPr>
            <p:ph type="title"/>
          </p:nvPr>
        </p:nvSpPr>
        <p:spPr/>
        <p:txBody>
          <a:bodyPr/>
          <a:lstStyle/>
          <a:p>
            <a:r>
              <a:rPr lang="en-GB" b="1" dirty="0">
                <a:solidFill>
                  <a:schemeClr val="accent1"/>
                </a:solidFill>
              </a:rPr>
              <a:t>Any Questions?</a:t>
            </a:r>
          </a:p>
        </p:txBody>
      </p:sp>
    </p:spTree>
    <p:extLst>
      <p:ext uri="{BB962C8B-B14F-4D97-AF65-F5344CB8AC3E}">
        <p14:creationId xmlns:p14="http://schemas.microsoft.com/office/powerpoint/2010/main" val="245750862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C708D-33B9-E98E-CDE8-84F98833A382}"/>
              </a:ext>
            </a:extLst>
          </p:cNvPr>
          <p:cNvSpPr>
            <a:spLocks noGrp="1"/>
          </p:cNvSpPr>
          <p:nvPr>
            <p:ph type="title"/>
          </p:nvPr>
        </p:nvSpPr>
        <p:spPr/>
        <p:txBody>
          <a:bodyPr/>
          <a:lstStyle/>
          <a:p>
            <a:r>
              <a:rPr lang="en-GB" dirty="0"/>
              <a:t>3 Things I learned Today?</a:t>
            </a:r>
          </a:p>
        </p:txBody>
      </p:sp>
      <p:pic>
        <p:nvPicPr>
          <p:cNvPr id="1026" name="Picture 2" descr="So what did you learn today? – Lilia Natukunda-Bagabo's Blog">
            <a:extLst>
              <a:ext uri="{FF2B5EF4-FFF2-40B4-BE49-F238E27FC236}">
                <a16:creationId xmlns:a16="http://schemas.microsoft.com/office/drawing/2014/main" id="{CAF80CC2-A711-E3E6-1818-C28FF7895A3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00438" y="2357438"/>
            <a:ext cx="2143125"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616837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C399428A-CFE8-202A-1D6D-A984A321D1DB}"/>
              </a:ext>
            </a:extLst>
          </p:cNvPr>
          <p:cNvSpPr>
            <a:spLocks noGrp="1"/>
          </p:cNvSpPr>
          <p:nvPr>
            <p:ph type="ctrTitle"/>
          </p:nvPr>
        </p:nvSpPr>
        <p:spPr>
          <a:xfrm>
            <a:off x="683568" y="1988840"/>
            <a:ext cx="7772400" cy="1470025"/>
          </a:xfrm>
        </p:spPr>
        <p:txBody>
          <a:bodyPr>
            <a:normAutofit/>
          </a:bodyPr>
          <a:lstStyle/>
          <a:p>
            <a:r>
              <a:rPr lang="en-US" sz="4000" b="1" i="1" dirty="0">
                <a:solidFill>
                  <a:schemeClr val="bg1"/>
                </a:solidFill>
              </a:rPr>
              <a:t>Seminar Activity</a:t>
            </a:r>
          </a:p>
        </p:txBody>
      </p:sp>
      <p:sp>
        <p:nvSpPr>
          <p:cNvPr id="9" name="Subtitle 2">
            <a:extLst>
              <a:ext uri="{FF2B5EF4-FFF2-40B4-BE49-F238E27FC236}">
                <a16:creationId xmlns:a16="http://schemas.microsoft.com/office/drawing/2014/main" id="{ACDA88DA-124F-133A-3481-C62DF8EC6B71}"/>
              </a:ext>
            </a:extLst>
          </p:cNvPr>
          <p:cNvSpPr>
            <a:spLocks noGrp="1"/>
          </p:cNvSpPr>
          <p:nvPr>
            <p:ph type="subTitle" idx="1"/>
          </p:nvPr>
        </p:nvSpPr>
        <p:spPr>
          <a:xfrm>
            <a:off x="1369368" y="3744615"/>
            <a:ext cx="6400800" cy="1752600"/>
          </a:xfrm>
        </p:spPr>
        <p:txBody>
          <a:bodyPr/>
          <a:lstStyle/>
          <a:p>
            <a:endParaRPr lang="en-US" dirty="0"/>
          </a:p>
        </p:txBody>
      </p:sp>
    </p:spTree>
    <p:extLst>
      <p:ext uri="{BB962C8B-B14F-4D97-AF65-F5344CB8AC3E}">
        <p14:creationId xmlns:p14="http://schemas.microsoft.com/office/powerpoint/2010/main" val="118959409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15C09-5029-4BD7-987F-F91A3ACE7EA2}"/>
              </a:ext>
            </a:extLst>
          </p:cNvPr>
          <p:cNvSpPr>
            <a:spLocks noGrp="1"/>
          </p:cNvSpPr>
          <p:nvPr>
            <p:ph type="title"/>
          </p:nvPr>
        </p:nvSpPr>
        <p:spPr>
          <a:xfrm>
            <a:off x="457200" y="116632"/>
            <a:ext cx="8229600" cy="1143000"/>
          </a:xfrm>
        </p:spPr>
        <p:txBody>
          <a:bodyPr/>
          <a:lstStyle/>
          <a:p>
            <a:r>
              <a:rPr lang="en-GB" sz="4000" b="1" dirty="0"/>
              <a:t>Activity </a:t>
            </a:r>
          </a:p>
        </p:txBody>
      </p:sp>
      <p:sp>
        <p:nvSpPr>
          <p:cNvPr id="3" name="Content Placeholder 2">
            <a:extLst>
              <a:ext uri="{FF2B5EF4-FFF2-40B4-BE49-F238E27FC236}">
                <a16:creationId xmlns:a16="http://schemas.microsoft.com/office/drawing/2014/main" id="{7544BF31-8A12-411C-AF88-6E48575D2479}"/>
              </a:ext>
            </a:extLst>
          </p:cNvPr>
          <p:cNvSpPr>
            <a:spLocks noGrp="1"/>
          </p:cNvSpPr>
          <p:nvPr>
            <p:ph idx="1"/>
          </p:nvPr>
        </p:nvSpPr>
        <p:spPr>
          <a:xfrm>
            <a:off x="539552" y="1243658"/>
            <a:ext cx="8229600" cy="3985542"/>
          </a:xfrm>
        </p:spPr>
        <p:txBody>
          <a:bodyPr>
            <a:normAutofit fontScale="32500" lnSpcReduction="20000"/>
          </a:bodyPr>
          <a:lstStyle/>
          <a:p>
            <a:pPr marL="0" indent="0">
              <a:buNone/>
            </a:pPr>
            <a:r>
              <a:rPr lang="en-GB" sz="6000" dirty="0"/>
              <a:t>Using this </a:t>
            </a:r>
            <a:r>
              <a:rPr lang="en-GB" sz="6000" dirty="0">
                <a:hlinkClick r:id="rId3"/>
              </a:rPr>
              <a:t>video link </a:t>
            </a:r>
            <a:r>
              <a:rPr lang="en-GB" sz="6000" dirty="0"/>
              <a:t>discuss the social determinants of health in Glasgow.</a:t>
            </a:r>
          </a:p>
          <a:p>
            <a:pPr marL="0" indent="0">
              <a:buNone/>
            </a:pPr>
            <a:endParaRPr lang="en-GB" sz="6000" dirty="0"/>
          </a:p>
          <a:p>
            <a:pPr marL="0" indent="0">
              <a:buNone/>
            </a:pPr>
            <a:endParaRPr lang="en-GB" sz="6000" dirty="0"/>
          </a:p>
          <a:p>
            <a:pPr marL="0" indent="0">
              <a:buNone/>
            </a:pPr>
            <a:endParaRPr lang="en-GB" sz="6000" dirty="0"/>
          </a:p>
          <a:p>
            <a:pPr marL="0" indent="0" algn="ctr">
              <a:buNone/>
            </a:pPr>
            <a:endParaRPr lang="en-GB" sz="6000" dirty="0"/>
          </a:p>
          <a:p>
            <a:pPr marL="0" indent="0" algn="ctr">
              <a:buNone/>
            </a:pPr>
            <a:endParaRPr lang="en-GB" sz="6000" dirty="0"/>
          </a:p>
          <a:p>
            <a:pPr marL="0" indent="0" algn="ctr">
              <a:buNone/>
            </a:pPr>
            <a:r>
              <a:rPr lang="en-GB" sz="6000" b="1" dirty="0"/>
              <a:t>Feedback what you have learnt to the whole class</a:t>
            </a:r>
          </a:p>
          <a:p>
            <a:pPr marL="0" indent="0">
              <a:buNone/>
            </a:pPr>
            <a:r>
              <a:rPr lang="en-GB" sz="6000" dirty="0"/>
              <a:t>                               </a:t>
            </a:r>
            <a:endParaRPr lang="en-GB" sz="6000" b="1" dirty="0"/>
          </a:p>
          <a:p>
            <a:pPr marL="0" indent="0" algn="ctr">
              <a:buNone/>
            </a:pPr>
            <a:r>
              <a:rPr lang="en-GB" sz="7400" b="1" dirty="0"/>
              <a:t>15mins</a:t>
            </a:r>
          </a:p>
          <a:p>
            <a:pPr marL="0" indent="0">
              <a:buNone/>
            </a:pPr>
            <a:r>
              <a:rPr lang="en-GB" dirty="0"/>
              <a:t>                               </a:t>
            </a:r>
          </a:p>
          <a:p>
            <a:pPr marL="0" indent="0">
              <a:buNone/>
            </a:pPr>
            <a:r>
              <a:rPr lang="en-GB" dirty="0"/>
              <a:t>                            </a:t>
            </a:r>
          </a:p>
        </p:txBody>
      </p:sp>
    </p:spTree>
    <p:extLst>
      <p:ext uri="{BB962C8B-B14F-4D97-AF65-F5344CB8AC3E}">
        <p14:creationId xmlns:p14="http://schemas.microsoft.com/office/powerpoint/2010/main" val="356797890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sz="3300" b="1" dirty="0">
                <a:latin typeface="Arial" panose="020B0604020202020204" pitchFamily="34" charset="0"/>
                <a:cs typeface="Arial" panose="020B0604020202020204" pitchFamily="34" charset="0"/>
              </a:rPr>
              <a:t>Activity </a:t>
            </a:r>
          </a:p>
        </p:txBody>
      </p:sp>
      <p:sp>
        <p:nvSpPr>
          <p:cNvPr id="4" name="TextBox 3">
            <a:extLst>
              <a:ext uri="{FF2B5EF4-FFF2-40B4-BE49-F238E27FC236}">
                <a16:creationId xmlns:a16="http://schemas.microsoft.com/office/drawing/2014/main" id="{25A2FE0C-8188-428C-9DBD-A814733232F6}"/>
              </a:ext>
            </a:extLst>
          </p:cNvPr>
          <p:cNvSpPr txBox="1"/>
          <p:nvPr/>
        </p:nvSpPr>
        <p:spPr>
          <a:xfrm>
            <a:off x="1331640" y="1605424"/>
            <a:ext cx="7074786" cy="4416594"/>
          </a:xfrm>
          <a:prstGeom prst="rect">
            <a:avLst/>
          </a:prstGeom>
          <a:noFill/>
        </p:spPr>
        <p:txBody>
          <a:bodyPr wrap="square">
            <a:spAutoFit/>
          </a:bodyPr>
          <a:lstStyle/>
          <a:p>
            <a:r>
              <a:rPr lang="en-GB" sz="2400" dirty="0"/>
              <a:t>Watch one of the videos below then discuss in groups </a:t>
            </a:r>
          </a:p>
          <a:p>
            <a:endParaRPr lang="en-GB" sz="2400" dirty="0"/>
          </a:p>
          <a:p>
            <a:r>
              <a:rPr lang="en-GB" sz="2400" dirty="0">
                <a:hlinkClick r:id="rId3"/>
              </a:rPr>
              <a:t>Social Determinants of Health</a:t>
            </a:r>
            <a:endParaRPr lang="en-GB" sz="2400" dirty="0"/>
          </a:p>
          <a:p>
            <a:endParaRPr lang="en-GB" sz="2400" dirty="0"/>
          </a:p>
          <a:p>
            <a:r>
              <a:rPr lang="en-GB" sz="2400" dirty="0">
                <a:hlinkClick r:id="rId3"/>
              </a:rPr>
              <a:t>Social Determinants of Health </a:t>
            </a:r>
            <a:endParaRPr lang="en-GB" sz="2400" dirty="0"/>
          </a:p>
          <a:p>
            <a:endParaRPr lang="en-GB" sz="2400" dirty="0"/>
          </a:p>
          <a:p>
            <a:endParaRPr lang="en-GB" sz="2400" dirty="0"/>
          </a:p>
          <a:p>
            <a:endParaRPr lang="en-GB" sz="2400" dirty="0"/>
          </a:p>
          <a:p>
            <a:pPr algn="ctr"/>
            <a:r>
              <a:rPr lang="en-GB" sz="2000" b="1" dirty="0"/>
              <a:t>Feedback what you have learnt to the whole class</a:t>
            </a:r>
          </a:p>
          <a:p>
            <a:pPr algn="ctr"/>
            <a:r>
              <a:rPr lang="en-GB" sz="2400" b="1" dirty="0"/>
              <a:t>15mins</a:t>
            </a:r>
          </a:p>
          <a:p>
            <a:endParaRPr lang="en-GB" sz="2100" dirty="0">
              <a:solidFill>
                <a:schemeClr val="accent3"/>
              </a:solidFill>
            </a:endParaRPr>
          </a:p>
        </p:txBody>
      </p:sp>
    </p:spTree>
    <p:extLst>
      <p:ext uri="{BB962C8B-B14F-4D97-AF65-F5344CB8AC3E}">
        <p14:creationId xmlns:p14="http://schemas.microsoft.com/office/powerpoint/2010/main" val="24524739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15C09-5029-4BD7-987F-F91A3ACE7EA2}"/>
              </a:ext>
            </a:extLst>
          </p:cNvPr>
          <p:cNvSpPr>
            <a:spLocks noGrp="1"/>
          </p:cNvSpPr>
          <p:nvPr>
            <p:ph type="title"/>
          </p:nvPr>
        </p:nvSpPr>
        <p:spPr/>
        <p:txBody>
          <a:bodyPr/>
          <a:lstStyle/>
          <a:p>
            <a:r>
              <a:rPr lang="en-GB" sz="4000" b="1" dirty="0"/>
              <a:t>Seminar Activity </a:t>
            </a:r>
          </a:p>
        </p:txBody>
      </p:sp>
      <p:sp>
        <p:nvSpPr>
          <p:cNvPr id="3" name="Content Placeholder 2">
            <a:extLst>
              <a:ext uri="{FF2B5EF4-FFF2-40B4-BE49-F238E27FC236}">
                <a16:creationId xmlns:a16="http://schemas.microsoft.com/office/drawing/2014/main" id="{7544BF31-8A12-411C-AF88-6E48575D2479}"/>
              </a:ext>
            </a:extLst>
          </p:cNvPr>
          <p:cNvSpPr>
            <a:spLocks noGrp="1"/>
          </p:cNvSpPr>
          <p:nvPr>
            <p:ph idx="1"/>
          </p:nvPr>
        </p:nvSpPr>
        <p:spPr>
          <a:xfrm>
            <a:off x="611560" y="1556792"/>
            <a:ext cx="8229600" cy="3960440"/>
          </a:xfrm>
        </p:spPr>
        <p:txBody>
          <a:bodyPr>
            <a:noAutofit/>
          </a:bodyPr>
          <a:lstStyle/>
          <a:p>
            <a:pPr marL="0" indent="0">
              <a:buNone/>
            </a:pPr>
            <a:r>
              <a:rPr lang="en-GB" sz="2000" dirty="0"/>
              <a:t>Working in group discuss potential reasons why coronary Heart Disease (CHD) is common among south Asians in the UK</a:t>
            </a:r>
          </a:p>
          <a:p>
            <a:pPr marL="0" indent="0" algn="ctr">
              <a:buNone/>
            </a:pPr>
            <a:endParaRPr lang="en-GB" sz="2000" dirty="0"/>
          </a:p>
          <a:p>
            <a:pPr marL="0" indent="0">
              <a:buNone/>
            </a:pPr>
            <a:endParaRPr lang="en-GB" sz="2000" dirty="0"/>
          </a:p>
          <a:p>
            <a:pPr marL="0" indent="0">
              <a:buNone/>
            </a:pPr>
            <a:endParaRPr lang="en-GB" sz="2000" b="1" dirty="0"/>
          </a:p>
          <a:p>
            <a:pPr marL="0" indent="0" algn="ctr">
              <a:buNone/>
            </a:pPr>
            <a:endParaRPr lang="en-GB" sz="2000" b="1" dirty="0"/>
          </a:p>
          <a:p>
            <a:pPr marL="0" indent="0" algn="ctr">
              <a:buNone/>
            </a:pPr>
            <a:r>
              <a:rPr lang="en-GB" sz="2000" b="1" dirty="0"/>
              <a:t>Feedback your findings to the whole class</a:t>
            </a:r>
          </a:p>
          <a:p>
            <a:pPr marL="0" indent="0" algn="ctr">
              <a:buNone/>
            </a:pPr>
            <a:r>
              <a:rPr lang="en-GB" sz="2000" b="1" dirty="0"/>
              <a:t>                                 </a:t>
            </a:r>
          </a:p>
          <a:p>
            <a:pPr marL="0" indent="0">
              <a:buNone/>
            </a:pPr>
            <a:r>
              <a:rPr lang="en-GB" sz="2000" b="1" dirty="0"/>
              <a:t>                                                         15mins</a:t>
            </a:r>
          </a:p>
          <a:p>
            <a:pPr>
              <a:buFont typeface="Wingdings" panose="05000000000000000000" pitchFamily="2" charset="2"/>
              <a:buChar char="§"/>
            </a:pPr>
            <a:endParaRPr lang="en-GB" sz="2000" dirty="0"/>
          </a:p>
          <a:p>
            <a:pPr marL="0" indent="0">
              <a:buNone/>
            </a:pPr>
            <a:r>
              <a:rPr lang="en-GB" sz="2000" dirty="0"/>
              <a:t>                               </a:t>
            </a:r>
          </a:p>
          <a:p>
            <a:pPr marL="0" indent="0">
              <a:buNone/>
            </a:pPr>
            <a:r>
              <a:rPr lang="en-GB" sz="2000" dirty="0"/>
              <a:t>                            </a:t>
            </a:r>
          </a:p>
        </p:txBody>
      </p:sp>
    </p:spTree>
    <p:extLst>
      <p:ext uri="{BB962C8B-B14F-4D97-AF65-F5344CB8AC3E}">
        <p14:creationId xmlns:p14="http://schemas.microsoft.com/office/powerpoint/2010/main" val="40381470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6741F-BA45-BEB1-EDD0-F850A8BB1148}"/>
              </a:ext>
            </a:extLst>
          </p:cNvPr>
          <p:cNvSpPr>
            <a:spLocks noGrp="1"/>
          </p:cNvSpPr>
          <p:nvPr>
            <p:ph type="title"/>
          </p:nvPr>
        </p:nvSpPr>
        <p:spPr/>
        <p:txBody>
          <a:bodyPr/>
          <a:lstStyle/>
          <a:p>
            <a:r>
              <a:rPr lang="en-GB" b="1" dirty="0"/>
              <a:t>Activity answer</a:t>
            </a:r>
          </a:p>
        </p:txBody>
      </p:sp>
      <p:sp>
        <p:nvSpPr>
          <p:cNvPr id="3" name="Content Placeholder 2">
            <a:extLst>
              <a:ext uri="{FF2B5EF4-FFF2-40B4-BE49-F238E27FC236}">
                <a16:creationId xmlns:a16="http://schemas.microsoft.com/office/drawing/2014/main" id="{D01EA65A-4B73-7298-3C6F-700CE48CAB01}"/>
              </a:ext>
            </a:extLst>
          </p:cNvPr>
          <p:cNvSpPr>
            <a:spLocks noGrp="1"/>
          </p:cNvSpPr>
          <p:nvPr>
            <p:ph idx="1"/>
          </p:nvPr>
        </p:nvSpPr>
        <p:spPr>
          <a:xfrm>
            <a:off x="457200" y="1417638"/>
            <a:ext cx="8229600" cy="4099595"/>
          </a:xfrm>
        </p:spPr>
        <p:txBody>
          <a:bodyPr>
            <a:noAutofit/>
          </a:bodyPr>
          <a:lstStyle/>
          <a:p>
            <a:pPr marL="0" indent="0">
              <a:lnSpc>
                <a:spcPct val="120000"/>
              </a:lnSpc>
              <a:buNone/>
            </a:pPr>
            <a:r>
              <a:rPr lang="en-GB" sz="2300" dirty="0"/>
              <a:t>Some potential reasons why CHD is common among UK South Asians</a:t>
            </a:r>
          </a:p>
          <a:p>
            <a:pPr>
              <a:lnSpc>
                <a:spcPct val="120000"/>
              </a:lnSpc>
              <a:buFont typeface="Wingdings" panose="05000000000000000000" pitchFamily="2" charset="2"/>
              <a:buChar char="§"/>
            </a:pPr>
            <a:r>
              <a:rPr lang="en-GB" sz="2300" dirty="0"/>
              <a:t>High prevalence of risk factors </a:t>
            </a:r>
            <a:r>
              <a:rPr lang="en-GB" sz="2300" dirty="0" err="1"/>
              <a:t>e.g</a:t>
            </a:r>
            <a:r>
              <a:rPr lang="en-GB" sz="2300" dirty="0"/>
              <a:t> diabetes, low high density lipoprotein cholesterol, smoking.</a:t>
            </a:r>
          </a:p>
          <a:p>
            <a:pPr>
              <a:lnSpc>
                <a:spcPct val="120000"/>
              </a:lnSpc>
              <a:buFont typeface="Wingdings" panose="05000000000000000000" pitchFamily="2" charset="2"/>
              <a:buChar char="§"/>
            </a:pPr>
            <a:r>
              <a:rPr lang="en-GB" sz="2300" dirty="0"/>
              <a:t>Greater susceptibility </a:t>
            </a:r>
            <a:r>
              <a:rPr lang="en-GB" sz="2300" dirty="0" err="1"/>
              <a:t>e.g</a:t>
            </a:r>
            <a:r>
              <a:rPr lang="en-GB" sz="2300" dirty="0"/>
              <a:t> unidentified genetic differences and influence of migration in serum cholesterol increase.</a:t>
            </a:r>
          </a:p>
          <a:p>
            <a:pPr>
              <a:lnSpc>
                <a:spcPct val="120000"/>
              </a:lnSpc>
              <a:buFont typeface="Wingdings" panose="05000000000000000000" pitchFamily="2" charset="2"/>
              <a:buChar char="§"/>
            </a:pPr>
            <a:r>
              <a:rPr lang="en-GB" sz="2300" dirty="0"/>
              <a:t>Specific risk factors </a:t>
            </a:r>
            <a:r>
              <a:rPr lang="en-GB" sz="2300" dirty="0" err="1"/>
              <a:t>e.g</a:t>
            </a:r>
            <a:r>
              <a:rPr lang="en-GB" sz="2300" dirty="0"/>
              <a:t> lifestyle including use of ghee and cooking oils, stress from racism.</a:t>
            </a:r>
          </a:p>
          <a:p>
            <a:pPr marL="0" indent="0">
              <a:lnSpc>
                <a:spcPct val="120000"/>
              </a:lnSpc>
              <a:buNone/>
            </a:pPr>
            <a:r>
              <a:rPr lang="en-GB" sz="2300" dirty="0"/>
              <a:t>                                  (British Heart foundation, 2000)</a:t>
            </a:r>
          </a:p>
        </p:txBody>
      </p:sp>
    </p:spTree>
    <p:extLst>
      <p:ext uri="{BB962C8B-B14F-4D97-AF65-F5344CB8AC3E}">
        <p14:creationId xmlns:p14="http://schemas.microsoft.com/office/powerpoint/2010/main" val="404254156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15C09-5029-4BD7-987F-F91A3ACE7EA2}"/>
              </a:ext>
            </a:extLst>
          </p:cNvPr>
          <p:cNvSpPr>
            <a:spLocks noGrp="1"/>
          </p:cNvSpPr>
          <p:nvPr>
            <p:ph type="title"/>
          </p:nvPr>
        </p:nvSpPr>
        <p:spPr/>
        <p:txBody>
          <a:bodyPr/>
          <a:lstStyle/>
          <a:p>
            <a:r>
              <a:rPr lang="en-GB" sz="4000" b="1" dirty="0"/>
              <a:t>Summary: Activity </a:t>
            </a:r>
          </a:p>
        </p:txBody>
      </p:sp>
      <p:sp>
        <p:nvSpPr>
          <p:cNvPr id="3" name="Content Placeholder 2">
            <a:extLst>
              <a:ext uri="{FF2B5EF4-FFF2-40B4-BE49-F238E27FC236}">
                <a16:creationId xmlns:a16="http://schemas.microsoft.com/office/drawing/2014/main" id="{7544BF31-8A12-411C-AF88-6E48575D2479}"/>
              </a:ext>
            </a:extLst>
          </p:cNvPr>
          <p:cNvSpPr>
            <a:spLocks noGrp="1"/>
          </p:cNvSpPr>
          <p:nvPr>
            <p:ph idx="1"/>
          </p:nvPr>
        </p:nvSpPr>
        <p:spPr>
          <a:xfrm>
            <a:off x="611560" y="1556792"/>
            <a:ext cx="8229600" cy="3960440"/>
          </a:xfrm>
        </p:spPr>
        <p:txBody>
          <a:bodyPr>
            <a:normAutofit fontScale="25000" lnSpcReduction="20000"/>
          </a:bodyPr>
          <a:lstStyle/>
          <a:p>
            <a:pPr marL="0" indent="0">
              <a:buNone/>
            </a:pPr>
            <a:r>
              <a:rPr lang="en-GB" sz="7400" dirty="0"/>
              <a:t>Watch the video below and discuss among your pairs</a:t>
            </a:r>
          </a:p>
          <a:p>
            <a:pPr marL="0" indent="0" algn="ctr">
              <a:buNone/>
            </a:pPr>
            <a:endParaRPr lang="en-GB" sz="7400" dirty="0">
              <a:hlinkClick r:id="rId3"/>
            </a:endParaRPr>
          </a:p>
          <a:p>
            <a:pPr marL="0" indent="0" algn="ctr">
              <a:buNone/>
            </a:pPr>
            <a:endParaRPr lang="en-GB" sz="7400" dirty="0">
              <a:hlinkClick r:id="rId3"/>
            </a:endParaRPr>
          </a:p>
          <a:p>
            <a:pPr marL="0" indent="0" algn="ctr">
              <a:buNone/>
            </a:pPr>
            <a:endParaRPr lang="en-GB" sz="7400" dirty="0">
              <a:hlinkClick r:id="rId3"/>
            </a:endParaRPr>
          </a:p>
          <a:p>
            <a:pPr marL="0" indent="0" algn="ctr">
              <a:buNone/>
            </a:pPr>
            <a:r>
              <a:rPr lang="en-GB" sz="7400" dirty="0">
                <a:hlinkClick r:id="rId3"/>
              </a:rPr>
              <a:t>https://www.youtube.com/watch?v=zSguDQRjZv0</a:t>
            </a:r>
            <a:endParaRPr lang="en-GB" sz="7400" dirty="0"/>
          </a:p>
          <a:p>
            <a:pPr marL="0" indent="0">
              <a:buNone/>
            </a:pPr>
            <a:endParaRPr lang="en-GB" sz="7400" dirty="0"/>
          </a:p>
          <a:p>
            <a:pPr marL="0" indent="0">
              <a:buNone/>
            </a:pPr>
            <a:endParaRPr lang="en-GB" sz="7400" b="1" dirty="0"/>
          </a:p>
          <a:p>
            <a:pPr marL="0" indent="0" algn="ctr">
              <a:buNone/>
            </a:pPr>
            <a:endParaRPr lang="en-GB" sz="7400" b="1" dirty="0"/>
          </a:p>
          <a:p>
            <a:pPr marL="0" indent="0" algn="ctr">
              <a:buNone/>
            </a:pPr>
            <a:r>
              <a:rPr lang="en-GB" sz="7400" b="1" dirty="0"/>
              <a:t>Feedback what you have learnt to the whole class</a:t>
            </a:r>
          </a:p>
          <a:p>
            <a:pPr marL="0" indent="0" algn="ctr">
              <a:buNone/>
            </a:pPr>
            <a:r>
              <a:rPr lang="en-GB" sz="7400" b="1" dirty="0"/>
              <a:t>                                 </a:t>
            </a:r>
          </a:p>
          <a:p>
            <a:pPr marL="0" indent="0">
              <a:buNone/>
            </a:pPr>
            <a:r>
              <a:rPr lang="en-GB" sz="7400" b="1" dirty="0"/>
              <a:t>                                                         15mins</a:t>
            </a:r>
          </a:p>
          <a:p>
            <a:pPr>
              <a:buFont typeface="Wingdings" panose="05000000000000000000" pitchFamily="2" charset="2"/>
              <a:buChar char="§"/>
            </a:pPr>
            <a:endParaRPr lang="en-GB" sz="7400" dirty="0"/>
          </a:p>
          <a:p>
            <a:pPr marL="0" indent="0">
              <a:buNone/>
            </a:pPr>
            <a:r>
              <a:rPr lang="en-GB" sz="7400" dirty="0"/>
              <a:t>                               </a:t>
            </a:r>
          </a:p>
          <a:p>
            <a:pPr marL="0" indent="0">
              <a:buNone/>
            </a:pPr>
            <a:r>
              <a:rPr lang="en-GB" dirty="0"/>
              <a:t>                            </a:t>
            </a:r>
          </a:p>
        </p:txBody>
      </p:sp>
    </p:spTree>
    <p:extLst>
      <p:ext uri="{BB962C8B-B14F-4D97-AF65-F5344CB8AC3E}">
        <p14:creationId xmlns:p14="http://schemas.microsoft.com/office/powerpoint/2010/main" val="12368164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611561" y="484187"/>
            <a:ext cx="8352928" cy="555625"/>
          </a:xfrm>
        </p:spPr>
        <p:txBody>
          <a:bodyPr>
            <a:normAutofit fontScale="90000"/>
          </a:bodyPr>
          <a:lstStyle/>
          <a:p>
            <a:r>
              <a:rPr lang="en-US" b="1" dirty="0"/>
              <a:t>Determinants of health</a:t>
            </a:r>
            <a:endParaRPr lang="en-GB" b="1" dirty="0"/>
          </a:p>
        </p:txBody>
      </p:sp>
      <p:sp>
        <p:nvSpPr>
          <p:cNvPr id="3" name="Content Placeholder 2"/>
          <p:cNvSpPr>
            <a:spLocks noGrp="1"/>
          </p:cNvSpPr>
          <p:nvPr>
            <p:ph idx="1"/>
          </p:nvPr>
        </p:nvSpPr>
        <p:spPr>
          <a:xfrm>
            <a:off x="1259632" y="1828800"/>
            <a:ext cx="7126287" cy="3200400"/>
          </a:xfrm>
        </p:spPr>
        <p:txBody>
          <a:bodyPr>
            <a:normAutofit lnSpcReduction="10000"/>
          </a:bodyPr>
          <a:lstStyle/>
          <a:p>
            <a:pPr marL="0" indent="0">
              <a:buNone/>
            </a:pPr>
            <a:r>
              <a:rPr lang="en-US" dirty="0">
                <a:solidFill>
                  <a:srgbClr val="0070C0"/>
                </a:solidFill>
              </a:rPr>
              <a:t>Social determinants and factors</a:t>
            </a:r>
          </a:p>
          <a:p>
            <a:pPr lvl="1"/>
            <a:r>
              <a:rPr lang="en-US" sz="2400" dirty="0"/>
              <a:t>Social gradient</a:t>
            </a:r>
          </a:p>
          <a:p>
            <a:pPr lvl="1"/>
            <a:r>
              <a:rPr lang="en-US" sz="2400" dirty="0"/>
              <a:t>Early life experiences</a:t>
            </a:r>
          </a:p>
          <a:p>
            <a:pPr lvl="1"/>
            <a:r>
              <a:rPr lang="en-US" sz="2400" dirty="0"/>
              <a:t>Social Exclusion / Poverty &amp; Discrimination</a:t>
            </a:r>
          </a:p>
          <a:p>
            <a:pPr lvl="1"/>
            <a:r>
              <a:rPr lang="en-US" sz="2400" dirty="0"/>
              <a:t>Stress at work and everyday life</a:t>
            </a:r>
          </a:p>
          <a:p>
            <a:pPr lvl="1"/>
            <a:r>
              <a:rPr lang="en-US" sz="2400" dirty="0"/>
              <a:t>Social Network/ social support/social relation </a:t>
            </a:r>
          </a:p>
          <a:p>
            <a:pPr lvl="1"/>
            <a:r>
              <a:rPr lang="en-US" sz="2400" dirty="0"/>
              <a:t>Unemployment and lack of job security</a:t>
            </a:r>
          </a:p>
        </p:txBody>
      </p:sp>
    </p:spTree>
    <p:extLst>
      <p:ext uri="{BB962C8B-B14F-4D97-AF65-F5344CB8AC3E}">
        <p14:creationId xmlns:p14="http://schemas.microsoft.com/office/powerpoint/2010/main" val="152884941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D342C-C6C5-4E1F-006A-D46A5B504A8F}"/>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E49F7930-0383-187A-7C45-4039D56B91E3}"/>
              </a:ext>
            </a:extLst>
          </p:cNvPr>
          <p:cNvSpPr>
            <a:spLocks noGrp="1"/>
          </p:cNvSpPr>
          <p:nvPr>
            <p:ph idx="1"/>
          </p:nvPr>
        </p:nvSpPr>
        <p:spPr/>
        <p:txBody>
          <a:bodyPr>
            <a:normAutofit fontScale="85000" lnSpcReduction="20000"/>
          </a:bodyPr>
          <a:lstStyle/>
          <a:p>
            <a:pPr marL="0" indent="0">
              <a:buNone/>
            </a:pPr>
            <a:r>
              <a:rPr lang="en-GB" dirty="0"/>
              <a:t>Complete the online quiz using the below link and</a:t>
            </a:r>
          </a:p>
          <a:p>
            <a:endParaRPr lang="en-GB" dirty="0"/>
          </a:p>
          <a:p>
            <a:r>
              <a:rPr lang="en-GB" dirty="0">
                <a:hlinkClick r:id="rId2"/>
              </a:rPr>
              <a:t>https://quizizz.com/admin/quiz/57aff3403d5d6fec7204af30/determinants-of-health</a:t>
            </a:r>
            <a:endParaRPr lang="en-GB" dirty="0"/>
          </a:p>
          <a:p>
            <a:endParaRPr lang="en-GB" dirty="0"/>
          </a:p>
          <a:p>
            <a:pPr marL="0" indent="0">
              <a:buNone/>
            </a:pPr>
            <a:r>
              <a:rPr lang="en-GB" dirty="0"/>
              <a:t>                    </a:t>
            </a:r>
          </a:p>
          <a:p>
            <a:pPr marL="0" indent="0" algn="ctr">
              <a:buNone/>
            </a:pPr>
            <a:r>
              <a:rPr lang="en-GB" b="1" dirty="0"/>
              <a:t>Share your answers with the class</a:t>
            </a:r>
          </a:p>
          <a:p>
            <a:pPr marL="0" indent="0" algn="ctr">
              <a:buNone/>
            </a:pPr>
            <a:r>
              <a:rPr lang="en-GB" b="1" dirty="0"/>
              <a:t>20 mins</a:t>
            </a:r>
            <a:br>
              <a:rPr lang="en-GB" b="1" dirty="0"/>
            </a:br>
            <a:br>
              <a:rPr lang="en-GB" b="1" dirty="0"/>
            </a:br>
            <a:endParaRPr lang="en-GB" b="1" dirty="0"/>
          </a:p>
        </p:txBody>
      </p:sp>
    </p:spTree>
    <p:extLst>
      <p:ext uri="{BB962C8B-B14F-4D97-AF65-F5344CB8AC3E}">
        <p14:creationId xmlns:p14="http://schemas.microsoft.com/office/powerpoint/2010/main" val="209789805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5616" y="2902"/>
            <a:ext cx="7123113" cy="762000"/>
          </a:xfrm>
        </p:spPr>
        <p:txBody>
          <a:bodyPr/>
          <a:lstStyle/>
          <a:p>
            <a:r>
              <a:rPr lang="en-US" b="1" dirty="0"/>
              <a:t>References</a:t>
            </a:r>
            <a:endParaRPr lang="en-GB" b="1" dirty="0"/>
          </a:p>
        </p:txBody>
      </p:sp>
      <p:sp>
        <p:nvSpPr>
          <p:cNvPr id="3" name="Content Placeholder 2"/>
          <p:cNvSpPr>
            <a:spLocks noGrp="1"/>
          </p:cNvSpPr>
          <p:nvPr>
            <p:ph idx="1"/>
          </p:nvPr>
        </p:nvSpPr>
        <p:spPr>
          <a:xfrm>
            <a:off x="0" y="692696"/>
            <a:ext cx="9180512" cy="4724401"/>
          </a:xfrm>
        </p:spPr>
        <p:txBody>
          <a:bodyPr>
            <a:noAutofit/>
          </a:bodyPr>
          <a:lstStyle/>
          <a:p>
            <a:r>
              <a:rPr lang="en-US" sz="1200" dirty="0"/>
              <a:t>Dahlgren G and Whitehead M. (2007), </a:t>
            </a:r>
            <a:r>
              <a:rPr lang="en-US" sz="1200" i="1" dirty="0"/>
              <a:t>European Strategies for Tackling Social Inequality in Health: </a:t>
            </a:r>
            <a:r>
              <a:rPr lang="en-US" sz="1200" i="1" dirty="0" err="1"/>
              <a:t>Levelling</a:t>
            </a:r>
            <a:r>
              <a:rPr lang="en-US" sz="1200" i="1" dirty="0"/>
              <a:t> Up Part 2, </a:t>
            </a:r>
            <a:r>
              <a:rPr lang="en-US" sz="1200" dirty="0"/>
              <a:t>Copenhagen, World Health Organization</a:t>
            </a:r>
          </a:p>
          <a:p>
            <a:r>
              <a:rPr lang="en-GB" sz="1200" dirty="0">
                <a:solidFill>
                  <a:prstClr val="black"/>
                </a:solidFill>
              </a:rPr>
              <a:t>Feather (2021) Public Health: Determinant of Health-an overview in Kumar and Clark's Clinical Medicine, Available </a:t>
            </a:r>
            <a:r>
              <a:rPr lang="en-GB" sz="1200" dirty="0" err="1">
                <a:solidFill>
                  <a:prstClr val="black"/>
                </a:solidFill>
              </a:rPr>
              <a:t>at:</a:t>
            </a:r>
            <a:r>
              <a:rPr lang="en-GB" sz="1200" dirty="0" err="1">
                <a:hlinkClick r:id="rId3"/>
              </a:rPr>
              <a:t>https</a:t>
            </a:r>
            <a:r>
              <a:rPr lang="en-GB" sz="1200" dirty="0">
                <a:hlinkClick r:id="rId3"/>
              </a:rPr>
              <a:t>://www.sciencedirect.com/topics/medicine-and-dentistry/determinants-of-health</a:t>
            </a:r>
            <a:endParaRPr lang="en-US" sz="1200" dirty="0"/>
          </a:p>
          <a:p>
            <a:r>
              <a:rPr lang="en-US" sz="1200" dirty="0"/>
              <a:t>Foresight. (2007). </a:t>
            </a:r>
            <a:r>
              <a:rPr lang="en-US" sz="1200" i="1" dirty="0"/>
              <a:t>Tackling Obesities: Future Choices Project Report, 2</a:t>
            </a:r>
            <a:r>
              <a:rPr lang="en-US" sz="1200" i="1" baseline="30000" dirty="0"/>
              <a:t>nd</a:t>
            </a:r>
            <a:r>
              <a:rPr lang="en-US" sz="1200" i="1" dirty="0"/>
              <a:t> Ed, </a:t>
            </a:r>
            <a:r>
              <a:rPr lang="en-US" sz="1200" dirty="0"/>
              <a:t>Government Office for Science.</a:t>
            </a:r>
          </a:p>
          <a:p>
            <a:r>
              <a:rPr lang="en-US" sz="1200" dirty="0">
                <a:solidFill>
                  <a:srgbClr val="000000"/>
                </a:solidFill>
              </a:rPr>
              <a:t>Jones L and Douglas J. (eds) (2012), </a:t>
            </a:r>
            <a:r>
              <a:rPr lang="en-US" sz="1200" i="1" dirty="0">
                <a:solidFill>
                  <a:srgbClr val="000000"/>
                </a:solidFill>
              </a:rPr>
              <a:t>Public Health: Building innovative practice,</a:t>
            </a:r>
            <a:r>
              <a:rPr lang="en-US" sz="1200" dirty="0">
                <a:solidFill>
                  <a:srgbClr val="000000"/>
                </a:solidFill>
              </a:rPr>
              <a:t> Buckingham, Open University Press</a:t>
            </a:r>
          </a:p>
          <a:p>
            <a:r>
              <a:rPr lang="en-US" sz="1200" dirty="0"/>
              <a:t>Green J and Tones K. (2010). </a:t>
            </a:r>
            <a:r>
              <a:rPr lang="en-US" sz="1200" i="1" dirty="0"/>
              <a:t>Health Promotion, Planning &amp; Strategies, 2</a:t>
            </a:r>
            <a:r>
              <a:rPr lang="en-US" sz="1200" i="1" baseline="30000" dirty="0"/>
              <a:t>nd</a:t>
            </a:r>
            <a:r>
              <a:rPr lang="en-US" sz="1200" i="1" dirty="0"/>
              <a:t> Ed, </a:t>
            </a:r>
            <a:r>
              <a:rPr lang="en-US" sz="1200" dirty="0"/>
              <a:t>London, Sage</a:t>
            </a:r>
          </a:p>
          <a:p>
            <a:r>
              <a:rPr lang="en-US" sz="1200" dirty="0"/>
              <a:t>Green LW and </a:t>
            </a:r>
            <a:r>
              <a:rPr lang="en-US" sz="1200" dirty="0" err="1"/>
              <a:t>Kreuter</a:t>
            </a:r>
            <a:r>
              <a:rPr lang="en-US" sz="1200" dirty="0"/>
              <a:t> MW. (1991). </a:t>
            </a:r>
            <a:r>
              <a:rPr lang="en-US" sz="1200" i="1" dirty="0"/>
              <a:t>Health Promotion Planning: An Educational and Environmental Approach, </a:t>
            </a:r>
            <a:r>
              <a:rPr lang="en-US" sz="1200" dirty="0"/>
              <a:t>Mountain View, CA: Mayfield </a:t>
            </a:r>
          </a:p>
          <a:p>
            <a:r>
              <a:rPr lang="en-US" sz="1200" dirty="0"/>
              <a:t>Healthy People, (2010), </a:t>
            </a:r>
            <a:r>
              <a:rPr lang="en-US" sz="1200" i="1" dirty="0"/>
              <a:t>US 10 year objectives for population health</a:t>
            </a:r>
            <a:r>
              <a:rPr lang="en-US" sz="1200" dirty="0"/>
              <a:t>, Available at: </a:t>
            </a:r>
            <a:r>
              <a:rPr lang="en-GB" sz="1200" dirty="0">
                <a:hlinkClick r:id="rId4"/>
              </a:rPr>
              <a:t>http://www.healthypeople.gov/2020/about/default.aspx</a:t>
            </a:r>
            <a:r>
              <a:rPr lang="en-GB" sz="1200" dirty="0"/>
              <a:t> </a:t>
            </a:r>
          </a:p>
          <a:p>
            <a:r>
              <a:rPr lang="en-US" sz="1200" dirty="0">
                <a:solidFill>
                  <a:srgbClr val="000000"/>
                </a:solidFill>
              </a:rPr>
              <a:t>Marmot M. (2010), Fair Society, Healthy Lives: </a:t>
            </a:r>
            <a:r>
              <a:rPr lang="en-US" sz="1200" i="1" dirty="0">
                <a:solidFill>
                  <a:srgbClr val="000000"/>
                </a:solidFill>
              </a:rPr>
              <a:t>The Marmot Review – Strategic Review of Health Inequalities in England Post 2010. </a:t>
            </a:r>
            <a:r>
              <a:rPr lang="en-US" sz="1200" dirty="0">
                <a:solidFill>
                  <a:srgbClr val="000000"/>
                </a:solidFill>
              </a:rPr>
              <a:t>Available at: </a:t>
            </a:r>
            <a:r>
              <a:rPr lang="en-GB" sz="1200" dirty="0">
                <a:solidFill>
                  <a:srgbClr val="000000"/>
                </a:solidFill>
                <a:hlinkClick r:id="rId5"/>
              </a:rPr>
              <a:t>http://www.instituteofhealthequity.org/projects/fair-society-healthy-lives-the-marmot-review</a:t>
            </a:r>
            <a:endParaRPr lang="en-GB" sz="1200" dirty="0">
              <a:solidFill>
                <a:srgbClr val="000000"/>
              </a:solidFill>
            </a:endParaRPr>
          </a:p>
          <a:p>
            <a:r>
              <a:rPr lang="en-GB" sz="1200" dirty="0">
                <a:solidFill>
                  <a:prstClr val="black"/>
                </a:solidFill>
              </a:rPr>
              <a:t>Patwardhan, </a:t>
            </a:r>
            <a:r>
              <a:rPr lang="en-GB" sz="1200" dirty="0" err="1">
                <a:solidFill>
                  <a:prstClr val="black"/>
                </a:solidFill>
              </a:rPr>
              <a:t>Mutalik</a:t>
            </a:r>
            <a:r>
              <a:rPr lang="en-GB" sz="1200" dirty="0">
                <a:solidFill>
                  <a:prstClr val="black"/>
                </a:solidFill>
              </a:rPr>
              <a:t>, </a:t>
            </a:r>
            <a:r>
              <a:rPr lang="en-GB" sz="1200" dirty="0" err="1">
                <a:solidFill>
                  <a:prstClr val="black"/>
                </a:solidFill>
              </a:rPr>
              <a:t>Tillu</a:t>
            </a:r>
            <a:r>
              <a:rPr lang="en-GB" sz="1200" dirty="0">
                <a:solidFill>
                  <a:prstClr val="black"/>
                </a:solidFill>
              </a:rPr>
              <a:t>, (2015) Concepts of Health and Disease, Integrative Approaches for Health, Academic Press, Available at: </a:t>
            </a:r>
            <a:r>
              <a:rPr lang="en-GB" sz="1200" dirty="0">
                <a:hlinkClick r:id="rId3"/>
              </a:rPr>
              <a:t>https://www.sciencedirect.com/topics/medicine-and-dentistry/determinants-of-health</a:t>
            </a:r>
            <a:endParaRPr lang="en-GB" sz="1200" dirty="0"/>
          </a:p>
          <a:p>
            <a:r>
              <a:rPr lang="en-US" sz="1200" dirty="0"/>
              <a:t>Scotland, N. (2020). What are health inequalities?. [online] </a:t>
            </a:r>
            <a:r>
              <a:rPr lang="en-US" sz="1200" dirty="0" err="1"/>
              <a:t>Healthscotland.scot</a:t>
            </a:r>
            <a:r>
              <a:rPr lang="en-US" sz="1200" dirty="0"/>
              <a:t>. Available at: </a:t>
            </a:r>
            <a:r>
              <a:rPr lang="en-US" sz="1200" dirty="0">
                <a:hlinkClick r:id="rId6"/>
              </a:rPr>
              <a:t>http://www.healthscotland.scot/health-inequalities/what-are-health-inequalities</a:t>
            </a:r>
            <a:r>
              <a:rPr lang="en-US" sz="1200" dirty="0"/>
              <a:t> </a:t>
            </a:r>
          </a:p>
          <a:p>
            <a:r>
              <a:rPr lang="en-GB" sz="1200" dirty="0"/>
              <a:t>United Nation (2022) </a:t>
            </a:r>
            <a:r>
              <a:rPr lang="en-GB" sz="1200" dirty="0">
                <a:hlinkClick r:id="rId7">
                  <a:extLst>
                    <a:ext uri="{A12FA001-AC4F-418D-AE19-62706E023703}">
                      <ahyp:hlinkClr xmlns:ahyp="http://schemas.microsoft.com/office/drawing/2018/hyperlinkcolor" val="tx"/>
                    </a:ext>
                  </a:extLst>
                </a:hlinkClick>
              </a:rPr>
              <a:t>Take Action for the Sustainable Development Goals - United Nations Sustainable Development</a:t>
            </a:r>
            <a:r>
              <a:rPr lang="en-GB" sz="1200" dirty="0"/>
              <a:t>  Available at: </a:t>
            </a:r>
            <a:r>
              <a:rPr lang="en-GB" sz="1200" dirty="0">
                <a:hlinkClick r:id="rId7"/>
              </a:rPr>
              <a:t>https://www.un.org/sustainabledevelopment/sustainable-development-goals/</a:t>
            </a:r>
            <a:endParaRPr lang="en-US" sz="1200" dirty="0"/>
          </a:p>
          <a:p>
            <a:r>
              <a:rPr lang="en-GB" sz="1200" dirty="0"/>
              <a:t>World Health Organisation (2017) Determinants of Health Available at: </a:t>
            </a:r>
            <a:r>
              <a:rPr lang="en-GB" sz="1200" dirty="0">
                <a:hlinkClick r:id="rId8"/>
              </a:rPr>
              <a:t>https://www.who.int/news-room/questions-and-answers/item/determinants-of-health#:~:text=The%20determinants%20of%20health%20include,person%27s%20individual%20characteristics%20and%20behaviours</a:t>
            </a:r>
            <a:r>
              <a:rPr lang="en-GB" sz="1200" dirty="0"/>
              <a:t>.</a:t>
            </a:r>
          </a:p>
          <a:p>
            <a:r>
              <a:rPr lang="en-GB" sz="1200" dirty="0"/>
              <a:t>World Health Organisation (2022)  Social determinants of health Available at: </a:t>
            </a:r>
            <a:r>
              <a:rPr lang="en-GB" sz="1200" dirty="0">
                <a:hlinkClick r:id="rId9"/>
              </a:rPr>
              <a:t>https://www.who.int/health-topics/social-determinants-of-health#tab=tab_1</a:t>
            </a:r>
            <a:endParaRPr lang="en-US" sz="1200" dirty="0"/>
          </a:p>
          <a:p>
            <a:pPr marL="0" indent="0">
              <a:buNone/>
            </a:pPr>
            <a:endParaRPr lang="en-GB" sz="1200" dirty="0"/>
          </a:p>
          <a:p>
            <a:endParaRPr lang="en-GB" sz="1200" dirty="0"/>
          </a:p>
          <a:p>
            <a:endParaRPr lang="en-GB" sz="1200" dirty="0"/>
          </a:p>
        </p:txBody>
      </p:sp>
    </p:spTree>
    <p:extLst>
      <p:ext uri="{BB962C8B-B14F-4D97-AF65-F5344CB8AC3E}">
        <p14:creationId xmlns:p14="http://schemas.microsoft.com/office/powerpoint/2010/main" val="275695159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www.w3.org/XML/1998/namespace"/>
    <ds:schemaRef ds:uri="http://purl.org/dc/dcmitype/"/>
  </ds:schemaRefs>
</ds:datastoreItem>
</file>

<file path=customXml/itemProps2.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6666</Words>
  <Application>Microsoft Office PowerPoint</Application>
  <PresentationFormat>On-screen Show (4:3)</PresentationFormat>
  <Paragraphs>582</Paragraphs>
  <Slides>70</Slides>
  <Notes>37</Notes>
  <HiddenSlides>7</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70</vt:i4>
      </vt:variant>
    </vt:vector>
  </HeadingPairs>
  <TitlesOfParts>
    <vt:vector size="79" baseType="lpstr">
      <vt:lpstr>ＭＳ Ｐゴシック</vt:lpstr>
      <vt:lpstr>Myriad Pro</vt:lpstr>
      <vt:lpstr>Arial</vt:lpstr>
      <vt:lpstr>Arial</vt:lpstr>
      <vt:lpstr>Calibri</vt:lpstr>
      <vt:lpstr>Helvetica</vt:lpstr>
      <vt:lpstr>Open Sans</vt:lpstr>
      <vt:lpstr>Wingdings</vt:lpstr>
      <vt:lpstr>20140311PresentationUWTSDTemplate</vt:lpstr>
      <vt:lpstr>  Social Epidemiology and Public Health Development    </vt:lpstr>
      <vt:lpstr>Learning outcomes</vt:lpstr>
      <vt:lpstr>Module Summary</vt:lpstr>
      <vt:lpstr>Aims of the Session</vt:lpstr>
      <vt:lpstr>PowerPoint Presentation</vt:lpstr>
      <vt:lpstr>PowerPoint Presentation</vt:lpstr>
      <vt:lpstr>PowerPoint Presentation</vt:lpstr>
      <vt:lpstr>What are health determinants?</vt:lpstr>
      <vt:lpstr>PowerPoint Presentation</vt:lpstr>
      <vt:lpstr>Activity </vt:lpstr>
      <vt:lpstr>What factors can influence health?</vt:lpstr>
      <vt:lpstr>Factors that influences health</vt:lpstr>
      <vt:lpstr>Determinants of health </vt:lpstr>
      <vt:lpstr>Determinants of health</vt:lpstr>
      <vt:lpstr>Determinants of health</vt:lpstr>
      <vt:lpstr>Determinants of health</vt:lpstr>
      <vt:lpstr>Determinants of health</vt:lpstr>
      <vt:lpstr>Determinants of health in the UK</vt:lpstr>
      <vt:lpstr>Determinants of health</vt:lpstr>
      <vt:lpstr>Determinants of Health</vt:lpstr>
      <vt:lpstr>Activity </vt:lpstr>
      <vt:lpstr>Activity Answer</vt:lpstr>
      <vt:lpstr>What are social determinants of health?</vt:lpstr>
      <vt:lpstr>Group activity</vt:lpstr>
      <vt:lpstr>WHAT ARE THE Social Determinants  of Health? </vt:lpstr>
      <vt:lpstr>Social Determinants of Health Conceptual FrameworkS </vt:lpstr>
      <vt:lpstr>THE Social Determinants  of Health </vt:lpstr>
      <vt:lpstr>Main Determinants of Health</vt:lpstr>
      <vt:lpstr>Global Commission on Social Determinants of Health Conceptual Framework (2008) </vt:lpstr>
      <vt:lpstr>PAHO Conceptual Framework on Social Determinants of Health and Health Equity (2019) </vt:lpstr>
      <vt:lpstr>Wider determinants of health</vt:lpstr>
      <vt:lpstr>Main Determinants of Health- Individual characteristics</vt:lpstr>
      <vt:lpstr>Determinants of health- Individual Lifestyle Factors</vt:lpstr>
      <vt:lpstr>Determinants of health- Social and Community Networks</vt:lpstr>
      <vt:lpstr>Determinants of health- Living and Working Conditions</vt:lpstr>
      <vt:lpstr>Determinants of health- Socioeconomic, Cultural, and Environmental Conditions</vt:lpstr>
      <vt:lpstr>PowerPoint Presentation</vt:lpstr>
      <vt:lpstr>Social class and health</vt:lpstr>
      <vt:lpstr>Activity</vt:lpstr>
      <vt:lpstr>Social class and health</vt:lpstr>
      <vt:lpstr>Social class and Health</vt:lpstr>
      <vt:lpstr>Social class and Health</vt:lpstr>
      <vt:lpstr>Income and Health</vt:lpstr>
      <vt:lpstr>Income and Health</vt:lpstr>
      <vt:lpstr>Housing and health</vt:lpstr>
      <vt:lpstr>Employment and Health</vt:lpstr>
      <vt:lpstr>Employment and Health</vt:lpstr>
      <vt:lpstr>Activity</vt:lpstr>
      <vt:lpstr>Unemployment and Health</vt:lpstr>
      <vt:lpstr>Ethnicity and health</vt:lpstr>
      <vt:lpstr>Impact of Social Determinants of health</vt:lpstr>
      <vt:lpstr>PowerPoint Presentation</vt:lpstr>
      <vt:lpstr>Place matters</vt:lpstr>
      <vt:lpstr>Community matters</vt:lpstr>
      <vt:lpstr>Community matters</vt:lpstr>
      <vt:lpstr>PowerPoint Presentation</vt:lpstr>
      <vt:lpstr>Relationships between disadvantage and determinants of health</vt:lpstr>
      <vt:lpstr>What are the actions needed to address the determinants of health?</vt:lpstr>
      <vt:lpstr>Actions to address determinants of health</vt:lpstr>
      <vt:lpstr>Any Questions?</vt:lpstr>
      <vt:lpstr>3 Things I learned Today?</vt:lpstr>
      <vt:lpstr>Seminar Activity</vt:lpstr>
      <vt:lpstr>Activity </vt:lpstr>
      <vt:lpstr>Activity </vt:lpstr>
      <vt:lpstr>Seminar Activity </vt:lpstr>
      <vt:lpstr>Activity answer</vt:lpstr>
      <vt:lpstr>Summary: Activity </vt:lpstr>
      <vt:lpstr>Determinants of health</vt:lpstr>
      <vt:lpstr>Activity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Diola Bijlhout</cp:lastModifiedBy>
  <cp:revision>65</cp:revision>
  <dcterms:created xsi:type="dcterms:W3CDTF">2015-04-14T15:21:28Z</dcterms:created>
  <dcterms:modified xsi:type="dcterms:W3CDTF">2026-01-31T13:43:16Z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