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bookmarkIdSeed="2">
  <p:sldMasterIdLst>
    <p:sldMasterId id="2147484050" r:id="rId1"/>
  </p:sldMasterIdLst>
  <p:notesMasterIdLst>
    <p:notesMasterId r:id="rId57"/>
  </p:notesMasterIdLst>
  <p:handoutMasterIdLst>
    <p:handoutMasterId r:id="rId58"/>
  </p:handoutMasterIdLst>
  <p:sldIdLst>
    <p:sldId id="1284" r:id="rId2"/>
    <p:sldId id="1286" r:id="rId3"/>
    <p:sldId id="1287" r:id="rId4"/>
    <p:sldId id="1288" r:id="rId5"/>
    <p:sldId id="1289" r:id="rId6"/>
    <p:sldId id="1290" r:id="rId7"/>
    <p:sldId id="1292" r:id="rId8"/>
    <p:sldId id="1293" r:id="rId9"/>
    <p:sldId id="1294" r:id="rId10"/>
    <p:sldId id="1295" r:id="rId11"/>
    <p:sldId id="1296" r:id="rId12"/>
    <p:sldId id="1297" r:id="rId13"/>
    <p:sldId id="1298" r:id="rId14"/>
    <p:sldId id="1299" r:id="rId15"/>
    <p:sldId id="1300" r:id="rId16"/>
    <p:sldId id="1301" r:id="rId17"/>
    <p:sldId id="1302" r:id="rId18"/>
    <p:sldId id="1303" r:id="rId19"/>
    <p:sldId id="1304" r:id="rId20"/>
    <p:sldId id="1305" r:id="rId21"/>
    <p:sldId id="1306" r:id="rId22"/>
    <p:sldId id="1307" r:id="rId23"/>
    <p:sldId id="1308" r:id="rId24"/>
    <p:sldId id="1309" r:id="rId25"/>
    <p:sldId id="1310" r:id="rId26"/>
    <p:sldId id="1311" r:id="rId27"/>
    <p:sldId id="1313" r:id="rId28"/>
    <p:sldId id="1314" r:id="rId29"/>
    <p:sldId id="1315" r:id="rId30"/>
    <p:sldId id="1316" r:id="rId31"/>
    <p:sldId id="1317" r:id="rId32"/>
    <p:sldId id="1318" r:id="rId33"/>
    <p:sldId id="1319" r:id="rId34"/>
    <p:sldId id="1320" r:id="rId35"/>
    <p:sldId id="1321" r:id="rId36"/>
    <p:sldId id="1322" r:id="rId37"/>
    <p:sldId id="1323" r:id="rId38"/>
    <p:sldId id="1324" r:id="rId39"/>
    <p:sldId id="1325" r:id="rId40"/>
    <p:sldId id="1326" r:id="rId41"/>
    <p:sldId id="1327" r:id="rId42"/>
    <p:sldId id="1328" r:id="rId43"/>
    <p:sldId id="1329" r:id="rId44"/>
    <p:sldId id="1330" r:id="rId45"/>
    <p:sldId id="1332" r:id="rId46"/>
    <p:sldId id="1343" r:id="rId47"/>
    <p:sldId id="1334" r:id="rId48"/>
    <p:sldId id="1335" r:id="rId49"/>
    <p:sldId id="1336" r:id="rId50"/>
    <p:sldId id="1337" r:id="rId51"/>
    <p:sldId id="1338" r:id="rId52"/>
    <p:sldId id="1339" r:id="rId53"/>
    <p:sldId id="1340" r:id="rId54"/>
    <p:sldId id="1341" r:id="rId55"/>
    <p:sldId id="1342" r:id="rId56"/>
  </p:sldIdLst>
  <p:sldSz cx="9144000" cy="6858000" type="screen4x3"/>
  <p:notesSz cx="7010400" cy="9296400"/>
  <p:defaultTextStyle>
    <a:defPPr>
      <a:defRPr lang="en-US"/>
    </a:defPPr>
    <a:lvl1pPr algn="ctr" rtl="0" eaLnBrk="0" fontAlgn="base" hangingPunct="0">
      <a:lnSpc>
        <a:spcPct val="90000"/>
      </a:lnSpc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eaLnBrk="0" fontAlgn="base" hangingPunct="0">
      <a:lnSpc>
        <a:spcPct val="90000"/>
      </a:lnSpc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eaLnBrk="0" fontAlgn="base" hangingPunct="0">
      <a:lnSpc>
        <a:spcPct val="90000"/>
      </a:lnSpc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eaLnBrk="0" fontAlgn="base" hangingPunct="0">
      <a:lnSpc>
        <a:spcPct val="90000"/>
      </a:lnSpc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eaLnBrk="0" fontAlgn="base" hangingPunct="0">
      <a:lnSpc>
        <a:spcPct val="90000"/>
      </a:lnSpc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4039">
          <p15:clr>
            <a:srgbClr val="A4A3A4"/>
          </p15:clr>
        </p15:guide>
        <p15:guide id="2" pos="185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928">
          <p15:clr>
            <a:srgbClr val="A4A3A4"/>
          </p15:clr>
        </p15:guide>
        <p15:guide id="2" pos="2208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183B7"/>
    <a:srgbClr val="FFFF99"/>
    <a:srgbClr val="FFFF00"/>
    <a:srgbClr val="3E8DC5"/>
    <a:srgbClr val="C0C0C4"/>
    <a:srgbClr val="3E67A4"/>
    <a:srgbClr val="006600"/>
    <a:srgbClr val="678DC5"/>
    <a:srgbClr val="5F5F65"/>
    <a:srgbClr val="7E7E8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705" autoAdjust="0"/>
    <p:restoredTop sz="81288" autoAdjust="0"/>
  </p:normalViewPr>
  <p:slideViewPr>
    <p:cSldViewPr snapToGrid="0" showGuides="1">
      <p:cViewPr varScale="1">
        <p:scale>
          <a:sx n="99" d="100"/>
          <a:sy n="99" d="100"/>
        </p:scale>
        <p:origin x="2286" y="78"/>
      </p:cViewPr>
      <p:guideLst>
        <p:guide orient="horz" pos="4039"/>
        <p:guide pos="185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66" d="100"/>
        <a:sy n="66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 showGuides="1">
      <p:cViewPr>
        <p:scale>
          <a:sx n="100" d="100"/>
          <a:sy n="100" d="100"/>
        </p:scale>
        <p:origin x="-522" y="-72"/>
      </p:cViewPr>
      <p:guideLst>
        <p:guide orient="horz" pos="2928"/>
        <p:guide pos="2208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61" Type="http://schemas.openxmlformats.org/officeDocument/2006/relationships/theme" Target="theme/theme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3" name="Rectangle 11"/>
          <p:cNvSpPr>
            <a:spLocks noChangeArrowheads="1"/>
          </p:cNvSpPr>
          <p:nvPr/>
        </p:nvSpPr>
        <p:spPr bwMode="auto">
          <a:xfrm>
            <a:off x="6249988" y="8609013"/>
            <a:ext cx="449262" cy="212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3084" name="Rectangle 12"/>
          <p:cNvSpPr>
            <a:spLocks noChangeArrowheads="1"/>
          </p:cNvSpPr>
          <p:nvPr/>
        </p:nvSpPr>
        <p:spPr bwMode="auto">
          <a:xfrm>
            <a:off x="57150" y="8785225"/>
            <a:ext cx="2619375" cy="347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5667" tIns="50185" rIns="95667" bIns="50185">
            <a:spAutoFit/>
          </a:bodyPr>
          <a:lstStyle/>
          <a:p>
            <a:pPr algn="l" defTabSz="611188">
              <a:lnSpc>
                <a:spcPct val="100000"/>
              </a:lnSpc>
              <a:tabLst>
                <a:tab pos="2387600" algn="l"/>
                <a:tab pos="4830763" algn="l"/>
              </a:tabLst>
              <a:defRPr/>
            </a:pPr>
            <a:r>
              <a:rPr lang="en-US" sz="800" dirty="0"/>
              <a:t>© </a:t>
            </a:r>
            <a:r>
              <a:rPr lang="en-US" sz="800" dirty="0" smtClean="0"/>
              <a:t>2010, </a:t>
            </a:r>
            <a:r>
              <a:rPr lang="en-US" sz="800" dirty="0"/>
              <a:t>Cisco Systems, Inc. All rights reserved.</a:t>
            </a:r>
          </a:p>
          <a:p>
            <a:pPr algn="l" defTabSz="611188">
              <a:lnSpc>
                <a:spcPct val="100000"/>
              </a:lnSpc>
              <a:tabLst>
                <a:tab pos="2387600" algn="l"/>
                <a:tab pos="4830763" algn="l"/>
              </a:tabLst>
              <a:defRPr/>
            </a:pPr>
            <a:r>
              <a:rPr lang="en-US" sz="800" dirty="0"/>
              <a:t>Presentation_ID.scr</a:t>
            </a:r>
          </a:p>
        </p:txBody>
      </p:sp>
      <p:sp>
        <p:nvSpPr>
          <p:cNvPr id="3085" name="Line 13"/>
          <p:cNvSpPr>
            <a:spLocks noChangeShapeType="1"/>
          </p:cNvSpPr>
          <p:nvPr/>
        </p:nvSpPr>
        <p:spPr bwMode="auto">
          <a:xfrm>
            <a:off x="152400" y="8799513"/>
            <a:ext cx="6653213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3086" name="Rectangle 14"/>
          <p:cNvSpPr>
            <a:spLocks noChangeArrowheads="1"/>
          </p:cNvSpPr>
          <p:nvPr/>
        </p:nvSpPr>
        <p:spPr bwMode="auto">
          <a:xfrm>
            <a:off x="5929313" y="8680450"/>
            <a:ext cx="812800" cy="287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18819" tIns="0" rIns="18819" bIns="0" anchor="b"/>
          <a:lstStyle/>
          <a:p>
            <a:pPr algn="r" defTabSz="903288">
              <a:lnSpc>
                <a:spcPct val="100000"/>
              </a:lnSpc>
              <a:defRPr/>
            </a:pPr>
            <a:fld id="{AEAAA42D-7350-4E1A-927F-F0F0D6BE9213}" type="slidenum">
              <a:rPr lang="en-US" sz="800"/>
              <a:pPr algn="r" defTabSz="903288">
                <a:lnSpc>
                  <a:spcPct val="100000"/>
                </a:lnSpc>
                <a:defRPr/>
              </a:pPr>
              <a:t>‹#›</a:t>
            </a:fld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78106441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304" name="Rectangle 8"/>
          <p:cNvSpPr>
            <a:spLocks noChangeArrowheads="1"/>
          </p:cNvSpPr>
          <p:nvPr/>
        </p:nvSpPr>
        <p:spPr bwMode="auto">
          <a:xfrm>
            <a:off x="6249988" y="8609013"/>
            <a:ext cx="449262" cy="212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83305" name="Rectangle 9"/>
          <p:cNvSpPr>
            <a:spLocks noChangeArrowheads="1"/>
          </p:cNvSpPr>
          <p:nvPr/>
        </p:nvSpPr>
        <p:spPr bwMode="auto">
          <a:xfrm>
            <a:off x="57150" y="8785225"/>
            <a:ext cx="2619375" cy="2244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5667" tIns="50185" rIns="95667" bIns="50185">
            <a:spAutoFit/>
          </a:bodyPr>
          <a:lstStyle/>
          <a:p>
            <a:pPr algn="l" defTabSz="611188">
              <a:lnSpc>
                <a:spcPct val="100000"/>
              </a:lnSpc>
              <a:tabLst>
                <a:tab pos="2387600" algn="l"/>
                <a:tab pos="4830763" algn="l"/>
              </a:tabLst>
              <a:defRPr/>
            </a:pPr>
            <a:r>
              <a:rPr lang="en-US" sz="800" dirty="0"/>
              <a:t>© 2006, Cisco Systems, Inc. All rights </a:t>
            </a:r>
            <a:r>
              <a:rPr lang="en-US" sz="800"/>
              <a:t>reserved</a:t>
            </a:r>
            <a:r>
              <a:rPr lang="en-US" sz="800" smtClean="0"/>
              <a:t>.</a:t>
            </a:r>
            <a:endParaRPr lang="en-US" sz="800" dirty="0"/>
          </a:p>
        </p:txBody>
      </p:sp>
      <p:sp>
        <p:nvSpPr>
          <p:cNvPr id="183306" name="Line 10"/>
          <p:cNvSpPr>
            <a:spLocks noChangeShapeType="1"/>
          </p:cNvSpPr>
          <p:nvPr/>
        </p:nvSpPr>
        <p:spPr bwMode="auto">
          <a:xfrm>
            <a:off x="152400" y="8799513"/>
            <a:ext cx="6653213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83307" name="Rectangle 11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5929313" y="8680450"/>
            <a:ext cx="812800" cy="287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8819" tIns="0" rIns="18819" bIns="0" numCol="1" anchor="b" anchorCtr="0" compatLnSpc="1">
            <a:prstTxWarp prst="textNoShape">
              <a:avLst/>
            </a:prstTxWarp>
          </a:bodyPr>
          <a:lstStyle>
            <a:lvl1pPr algn="r" defTabSz="903288">
              <a:lnSpc>
                <a:spcPct val="100000"/>
              </a:lnSpc>
              <a:defRPr sz="800"/>
            </a:lvl1pPr>
          </a:lstStyle>
          <a:p>
            <a:pPr>
              <a:defRPr/>
            </a:pPr>
            <a:fld id="{48A860EF-3C9C-408F-AA5B-BAB3242BE1D0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18438" name="Rectangle 12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73125" y="244475"/>
            <a:ext cx="5321300" cy="399097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</p:sp>
      <p:sp>
        <p:nvSpPr>
          <p:cNvPr id="183309" name="Rectangle 13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68350" y="4378325"/>
            <a:ext cx="5468938" cy="4252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5667" tIns="50185" rIns="95667" bIns="5018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Body Text Body Text Body Text Body Text Body Text Body Text Body Text Body Text Body Text Body Text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99907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indent="0" algn="l" defTabSz="1020763" rtl="0" eaLnBrk="0" fontAlgn="base" hangingPunct="0">
      <a:lnSpc>
        <a:spcPct val="100000"/>
      </a:lnSpc>
      <a:spcBef>
        <a:spcPts val="600"/>
      </a:spcBef>
      <a:spcAft>
        <a:spcPts val="0"/>
      </a:spcAft>
      <a:buSzPct val="100000"/>
      <a:buNone/>
      <a:defRPr sz="1200"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1pPr>
    <a:lvl2pPr marL="395288" indent="-120650" algn="l" defTabSz="1020763" rtl="0" eaLnBrk="0" fontAlgn="base" hangingPunct="0">
      <a:lnSpc>
        <a:spcPct val="100000"/>
      </a:lnSpc>
      <a:spcBef>
        <a:spcPts val="600"/>
      </a:spcBef>
      <a:spcAft>
        <a:spcPts val="600"/>
      </a:spcAft>
      <a:buSzPct val="100000"/>
      <a:buChar char="•"/>
      <a:defRPr sz="1200"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2pPr>
    <a:lvl3pPr marL="514350" indent="-119063" algn="l" defTabSz="1020763" rtl="0" eaLnBrk="0" fontAlgn="base" hangingPunct="0">
      <a:lnSpc>
        <a:spcPct val="100000"/>
      </a:lnSpc>
      <a:spcBef>
        <a:spcPts val="600"/>
      </a:spcBef>
      <a:spcAft>
        <a:spcPts val="600"/>
      </a:spcAft>
      <a:buSzPct val="100000"/>
      <a:buChar char="•"/>
      <a:defRPr sz="1200"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3pPr>
    <a:lvl4pPr marL="457200" indent="-112713" algn="l" defTabSz="1020763" rtl="0" eaLnBrk="0" fontAlgn="base" hangingPunct="0">
      <a:lnSpc>
        <a:spcPct val="90000"/>
      </a:lnSpc>
      <a:spcBef>
        <a:spcPct val="35000"/>
      </a:spcBef>
      <a:spcAft>
        <a:spcPct val="0"/>
      </a:spcAft>
      <a:buSzPct val="100000"/>
      <a:buChar char="•"/>
      <a:defRPr sz="1200"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4pPr>
    <a:lvl5pPr marL="571500" indent="-115888" algn="l" defTabSz="1020763" rtl="0" eaLnBrk="0" fontAlgn="base" hangingPunct="0">
      <a:lnSpc>
        <a:spcPct val="90000"/>
      </a:lnSpc>
      <a:spcBef>
        <a:spcPct val="35000"/>
      </a:spcBef>
      <a:spcAft>
        <a:spcPct val="0"/>
      </a:spcAft>
      <a:buSzPct val="100000"/>
      <a:buChar char="•"/>
      <a:defRPr sz="1200"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D1800-AE61-436B-BD56-69B6230B0B23}" type="slidenum">
              <a:rPr lang="en-GB" smtClean="0">
                <a:solidFill>
                  <a:prstClr val="black"/>
                </a:solidFill>
              </a:rPr>
              <a:pPr/>
              <a:t>1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65770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0368DEE-72E7-4128-9A79-2B41D5472CFD}" type="slidenum">
              <a:rPr lang="en-US"/>
              <a:pPr/>
              <a:t>2</a:t>
            </a:fld>
            <a:endParaRPr lang="en-US"/>
          </a:p>
        </p:txBody>
      </p:sp>
      <p:sp>
        <p:nvSpPr>
          <p:cNvPr id="13035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0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79262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6BE1A5E-F4BC-4C46-BB43-9C305638F630}" type="slidenum">
              <a:rPr lang="en-US"/>
              <a:pPr/>
              <a:t>47</a:t>
            </a:fld>
            <a:endParaRPr lang="en-US"/>
          </a:p>
        </p:txBody>
      </p:sp>
      <p:sp>
        <p:nvSpPr>
          <p:cNvPr id="13045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0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758919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C55E185-121D-42BC-9DA1-CE64BBCAE73C}" type="slidenum">
              <a:rPr lang="en-US"/>
              <a:pPr/>
              <a:t>48</a:t>
            </a:fld>
            <a:endParaRPr lang="en-US"/>
          </a:p>
        </p:txBody>
      </p:sp>
      <p:sp>
        <p:nvSpPr>
          <p:cNvPr id="13076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0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32596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2/28/2017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7" name="Picture 3" descr="C:\Users\arya\Documents\logo\fwdnewuniversityandschoolofappliedcomputinglogos\image005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8701" y="6203077"/>
            <a:ext cx="1825300" cy="654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27673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28D29-1ECB-41DF-951B-2A23F95AD026}" type="datetimeFigureOut">
              <a:rPr lang="en-US" smtClean="0"/>
              <a:t>2/28/2017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8E3F4F-51B2-42EE-AFA2-40C4572185CC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7" name="Picture 3" descr="C:\Users\arya\Documents\logo\fwdnewuniversityandschoolofappliedcomputinglogos\image005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8701" y="6203077"/>
            <a:ext cx="1825300" cy="654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95315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28/02/2017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7801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28/02/2017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26388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28/02/2017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78313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28/02/2017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83026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28/02/2017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37858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28/02/2017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550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28/02/2017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93276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28/02/2017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76100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28/02/2017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29906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DFF08F-DC6B-4601-B491-B0F83F6DD2DA}" type="datetimeFigureOut">
              <a:rPr lang="en-US" smtClean="0"/>
              <a:pPr/>
              <a:t>2/28/2017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7" name="Picture 3" descr="C:\Users\arya\Documents\logo\fwdnewuniversityandschoolofappliedcomputinglogos\image005.png"/>
          <p:cNvPicPr>
            <a:picLocks noChangeAspect="1" noChangeArrowheads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8701" y="6203077"/>
            <a:ext cx="1825300" cy="654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U:\UWTSD Logo.jpg"/>
          <p:cNvPicPr/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203077"/>
            <a:ext cx="1664208" cy="65492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854757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51" r:id="rId1"/>
    <p:sldLayoutId id="2147484052" r:id="rId2"/>
    <p:sldLayoutId id="2147484053" r:id="rId3"/>
    <p:sldLayoutId id="2147484054" r:id="rId4"/>
    <p:sldLayoutId id="2147484055" r:id="rId5"/>
    <p:sldLayoutId id="2147484056" r:id="rId6"/>
    <p:sldLayoutId id="2147484057" r:id="rId7"/>
    <p:sldLayoutId id="2147484058" r:id="rId8"/>
    <p:sldLayoutId id="2147484059" r:id="rId9"/>
    <p:sldLayoutId id="2147484060" r:id="rId10"/>
    <p:sldLayoutId id="214748406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1.png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38907" y="2271102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US" sz="4000" dirty="0" smtClean="0"/>
              <a:t>Enhanced Interior Gateway Routing Protocol</a:t>
            </a:r>
            <a:br>
              <a:rPr lang="en-US" sz="4000" dirty="0" smtClean="0"/>
            </a:br>
            <a:r>
              <a:rPr lang="en-US" sz="4000" dirty="0" smtClean="0"/>
              <a:t>(EIGRP)</a:t>
            </a:r>
            <a:endParaRPr lang="en-GB" sz="4000" dirty="0"/>
          </a:p>
        </p:txBody>
      </p:sp>
      <p:pic>
        <p:nvPicPr>
          <p:cNvPr id="4" name="Picture 3" descr="U:\UWTSD Logo.jp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7416" y="282892"/>
            <a:ext cx="3884833" cy="169449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53157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Objectives</a:t>
            </a:r>
          </a:p>
        </p:txBody>
      </p:sp>
      <p:sp>
        <p:nvSpPr>
          <p:cNvPr id="1302531" name="Rectangle 3"/>
          <p:cNvSpPr>
            <a:spLocks noGrp="1" noChangeArrowheads="1"/>
          </p:cNvSpPr>
          <p:nvPr>
            <p:ph idx="1"/>
          </p:nvPr>
        </p:nvSpPr>
        <p:spPr>
          <a:xfrm>
            <a:off x="585300" y="1298454"/>
            <a:ext cx="7940675" cy="5076825"/>
          </a:xfrm>
        </p:spPr>
        <p:txBody>
          <a:bodyPr>
            <a:noAutofit/>
          </a:bodyPr>
          <a:lstStyle/>
          <a:p>
            <a:pPr marL="457200" indent="-457200"/>
            <a:r>
              <a:rPr lang="en-US" sz="2400" dirty="0"/>
              <a:t>Describe the background and history of Enhanced Interior Gateway Routing Protocol (EIGRP).</a:t>
            </a:r>
          </a:p>
          <a:p>
            <a:pPr marL="457200" indent="-457200"/>
            <a:r>
              <a:rPr lang="en-US" sz="2400" dirty="0"/>
              <a:t>Examine the basic EIGRP configuration commands and identify their purposes.</a:t>
            </a:r>
          </a:p>
          <a:p>
            <a:pPr marL="457200" indent="-457200"/>
            <a:r>
              <a:rPr lang="en-US" sz="2400" dirty="0"/>
              <a:t>Calculate the composite metric used by EIGRP.</a:t>
            </a:r>
          </a:p>
          <a:p>
            <a:pPr marL="457200" indent="-457200"/>
            <a:r>
              <a:rPr lang="en-US" sz="2400" dirty="0"/>
              <a:t>Describe the concepts and operation of DUAL.</a:t>
            </a:r>
          </a:p>
          <a:p>
            <a:pPr marL="457200" indent="-457200"/>
            <a:r>
              <a:rPr lang="en-US" sz="2400" dirty="0"/>
              <a:t>Describe the uses of additional configuration commands in EIGRP.</a:t>
            </a:r>
          </a:p>
        </p:txBody>
      </p:sp>
    </p:spTree>
    <p:extLst>
      <p:ext uri="{BB962C8B-B14F-4D97-AF65-F5344CB8AC3E}">
        <p14:creationId xmlns:p14="http://schemas.microsoft.com/office/powerpoint/2010/main" val="3206007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0066" name="Rectangle 2"/>
          <p:cNvSpPr>
            <a:spLocks noGrp="1" noChangeArrowheads="1"/>
          </p:cNvSpPr>
          <p:nvPr>
            <p:ph type="title"/>
          </p:nvPr>
        </p:nvSpPr>
        <p:spPr>
          <a:xfrm>
            <a:off x="604838" y="549275"/>
            <a:ext cx="8145462" cy="620713"/>
          </a:xfrm>
        </p:spPr>
        <p:txBody>
          <a:bodyPr>
            <a:normAutofit/>
          </a:bodyPr>
          <a:lstStyle/>
          <a:p>
            <a:r>
              <a:rPr lang="en-US"/>
              <a:t>Introduction</a:t>
            </a:r>
          </a:p>
        </p:txBody>
      </p:sp>
      <p:pic>
        <p:nvPicPr>
          <p:cNvPr id="124006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10" y="2040427"/>
            <a:ext cx="7326313" cy="2436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3503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10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EIGRP</a:t>
            </a:r>
          </a:p>
        </p:txBody>
      </p:sp>
      <p:sp>
        <p:nvSpPr>
          <p:cNvPr id="1241091" name="Rectangle 3"/>
          <p:cNvSpPr>
            <a:spLocks noGrp="1" noChangeArrowheads="1"/>
          </p:cNvSpPr>
          <p:nvPr>
            <p:ph idx="1"/>
          </p:nvPr>
        </p:nvSpPr>
        <p:spPr>
          <a:xfrm>
            <a:off x="290513" y="1760538"/>
            <a:ext cx="5481637" cy="4506912"/>
          </a:xfrm>
        </p:spPr>
        <p:txBody>
          <a:bodyPr>
            <a:normAutofit/>
          </a:bodyPr>
          <a:lstStyle/>
          <a:p>
            <a:r>
              <a:rPr lang="en-US" sz="2400" dirty="0"/>
              <a:t>Roots of EIGRP: IGRP</a:t>
            </a:r>
          </a:p>
          <a:p>
            <a:pPr lvl="1"/>
            <a:r>
              <a:rPr lang="en-US" sz="2000" dirty="0" smtClean="0"/>
              <a:t>Developed </a:t>
            </a:r>
            <a:r>
              <a:rPr lang="en-US" sz="2000" dirty="0"/>
              <a:t>in 1985 to overcome RIPv1’s limited hop count</a:t>
            </a:r>
          </a:p>
          <a:p>
            <a:pPr lvl="1"/>
            <a:r>
              <a:rPr lang="en-US" sz="2000" dirty="0" smtClean="0"/>
              <a:t>Distance </a:t>
            </a:r>
            <a:r>
              <a:rPr lang="en-US" sz="2000" dirty="0"/>
              <a:t>vector routing protocol</a:t>
            </a:r>
          </a:p>
          <a:p>
            <a:pPr lvl="1"/>
            <a:r>
              <a:rPr lang="en-US" sz="2000" dirty="0" smtClean="0"/>
              <a:t>Metrics </a:t>
            </a:r>
            <a:r>
              <a:rPr lang="en-US" sz="2000" dirty="0"/>
              <a:t>used by IGRP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800" dirty="0"/>
              <a:t>bandwidth (used by default)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800" dirty="0"/>
              <a:t>Delay (used by default)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800" dirty="0"/>
              <a:t>reliability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800" dirty="0"/>
              <a:t>load</a:t>
            </a:r>
          </a:p>
          <a:p>
            <a:pPr lvl="1"/>
            <a:r>
              <a:rPr lang="en-US" sz="2000" dirty="0" smtClean="0"/>
              <a:t>Discontinued </a:t>
            </a:r>
            <a:r>
              <a:rPr lang="en-US" sz="2000" dirty="0"/>
              <a:t>support starting with IOS 12.2(13)T &amp; 12.2(R1s4)S</a:t>
            </a:r>
          </a:p>
        </p:txBody>
      </p:sp>
      <p:pic>
        <p:nvPicPr>
          <p:cNvPr id="124109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6277" y="1590554"/>
            <a:ext cx="3403600" cy="3352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4821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2114" name="Rectangle 2"/>
          <p:cNvSpPr>
            <a:spLocks noGrp="1" noChangeArrowheads="1"/>
          </p:cNvSpPr>
          <p:nvPr>
            <p:ph type="title"/>
          </p:nvPr>
        </p:nvSpPr>
        <p:spPr>
          <a:xfrm>
            <a:off x="490538" y="328613"/>
            <a:ext cx="8145462" cy="838200"/>
          </a:xfrm>
        </p:spPr>
        <p:txBody>
          <a:bodyPr/>
          <a:lstStyle/>
          <a:p>
            <a:r>
              <a:rPr lang="en-US"/>
              <a:t>EIGRP</a:t>
            </a:r>
          </a:p>
        </p:txBody>
      </p:sp>
      <p:sp>
        <p:nvSpPr>
          <p:cNvPr id="1242115" name="Rectangle 3"/>
          <p:cNvSpPr>
            <a:spLocks noGrp="1" noChangeArrowheads="1"/>
          </p:cNvSpPr>
          <p:nvPr>
            <p:ph idx="1"/>
          </p:nvPr>
        </p:nvSpPr>
        <p:spPr>
          <a:xfrm>
            <a:off x="306388" y="1358900"/>
            <a:ext cx="8305800" cy="2994025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None/>
            </a:pPr>
            <a:r>
              <a:rPr lang="en-US" sz="2400" dirty="0"/>
              <a:t>EIGRP Message Format</a:t>
            </a:r>
          </a:p>
          <a:p>
            <a:r>
              <a:rPr lang="en-US" sz="2400" dirty="0"/>
              <a:t>EIGRP Header</a:t>
            </a:r>
          </a:p>
          <a:p>
            <a:pPr lvl="1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/>
              <a:t>Data link frame header - contains source and destination MAC address</a:t>
            </a:r>
          </a:p>
          <a:p>
            <a:pPr lvl="1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/>
              <a:t>IP packet header - contains source &amp; destination IP address</a:t>
            </a:r>
          </a:p>
          <a:p>
            <a:pPr lvl="1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/>
              <a:t>EIGRP packet header - contains AS number</a:t>
            </a:r>
          </a:p>
          <a:p>
            <a:pPr lvl="1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/>
              <a:t>Type/Length/Field - data portion of EIGRP message</a:t>
            </a:r>
          </a:p>
        </p:txBody>
      </p:sp>
      <p:pic>
        <p:nvPicPr>
          <p:cNvPr id="1242118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500" y="4291990"/>
            <a:ext cx="8456613" cy="1174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3817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3138" name="Rectangle 2"/>
          <p:cNvSpPr>
            <a:spLocks noGrp="1" noChangeArrowheads="1"/>
          </p:cNvSpPr>
          <p:nvPr>
            <p:ph type="title"/>
          </p:nvPr>
        </p:nvSpPr>
        <p:spPr>
          <a:xfrm>
            <a:off x="342900" y="365492"/>
            <a:ext cx="3552825" cy="676275"/>
          </a:xfrm>
        </p:spPr>
        <p:txBody>
          <a:bodyPr>
            <a:normAutofit/>
          </a:bodyPr>
          <a:lstStyle/>
          <a:p>
            <a:r>
              <a:rPr lang="en-US" dirty="0"/>
              <a:t>EIGRP</a:t>
            </a:r>
          </a:p>
        </p:txBody>
      </p:sp>
      <p:sp>
        <p:nvSpPr>
          <p:cNvPr id="1243139" name="Rectangle 3"/>
          <p:cNvSpPr>
            <a:spLocks noGrp="1" noChangeArrowheads="1"/>
          </p:cNvSpPr>
          <p:nvPr>
            <p:ph idx="1"/>
          </p:nvPr>
        </p:nvSpPr>
        <p:spPr>
          <a:xfrm>
            <a:off x="274638" y="2208213"/>
            <a:ext cx="4675187" cy="4049712"/>
          </a:xfrm>
        </p:spPr>
        <p:txBody>
          <a:bodyPr>
            <a:normAutofit/>
          </a:bodyPr>
          <a:lstStyle/>
          <a:p>
            <a:r>
              <a:rPr lang="en-US" sz="2000" b="1" dirty="0"/>
              <a:t>EIGRP packet header</a:t>
            </a:r>
            <a:r>
              <a:rPr lang="en-US" sz="2000" dirty="0"/>
              <a:t> contains</a:t>
            </a:r>
          </a:p>
          <a:p>
            <a:pPr lvl="1">
              <a:buFontTx/>
              <a:buChar char="–"/>
            </a:pPr>
            <a:r>
              <a:rPr lang="en-US" sz="1800" b="1" dirty="0" err="1"/>
              <a:t>Opcode</a:t>
            </a:r>
            <a:r>
              <a:rPr lang="en-US" sz="1800" b="1" dirty="0"/>
              <a:t> field</a:t>
            </a:r>
            <a:endParaRPr lang="en-US" sz="1800" dirty="0"/>
          </a:p>
          <a:p>
            <a:pPr lvl="1">
              <a:buFontTx/>
              <a:buChar char="–"/>
            </a:pPr>
            <a:r>
              <a:rPr lang="en-US" sz="1800" b="1" dirty="0">
                <a:solidFill>
                  <a:schemeClr val="accent2"/>
                </a:solidFill>
              </a:rPr>
              <a:t>A</a:t>
            </a:r>
            <a:r>
              <a:rPr lang="en-US" sz="1800" b="1" dirty="0"/>
              <a:t>utonomous </a:t>
            </a:r>
            <a:r>
              <a:rPr lang="en-US" sz="1800" b="1" dirty="0">
                <a:solidFill>
                  <a:schemeClr val="accent2"/>
                </a:solidFill>
              </a:rPr>
              <a:t>S</a:t>
            </a:r>
            <a:r>
              <a:rPr lang="en-US" sz="1800" b="1" dirty="0"/>
              <a:t>ystem number</a:t>
            </a:r>
            <a:endParaRPr lang="en-US" sz="1800" dirty="0"/>
          </a:p>
          <a:p>
            <a:r>
              <a:rPr lang="en-US" sz="2000" b="1" dirty="0"/>
              <a:t>EIGRP Parameters</a:t>
            </a:r>
            <a:r>
              <a:rPr lang="en-US" sz="2000" dirty="0"/>
              <a:t> contains</a:t>
            </a:r>
          </a:p>
          <a:p>
            <a:pPr lvl="1">
              <a:buFontTx/>
              <a:buChar char="–"/>
            </a:pPr>
            <a:r>
              <a:rPr lang="en-US" sz="1800" b="1" dirty="0"/>
              <a:t>Weights</a:t>
            </a:r>
            <a:r>
              <a:rPr lang="en-US" sz="1800" dirty="0"/>
              <a:t> </a:t>
            </a:r>
          </a:p>
          <a:p>
            <a:pPr lvl="1">
              <a:buFontTx/>
              <a:buChar char="–"/>
            </a:pPr>
            <a:r>
              <a:rPr lang="en-US" sz="1800" b="1" dirty="0"/>
              <a:t>Hold time</a:t>
            </a:r>
          </a:p>
          <a:p>
            <a:endParaRPr lang="en-US" sz="2000" b="1" dirty="0"/>
          </a:p>
          <a:p>
            <a:pPr lvl="1">
              <a:buFontTx/>
              <a:buChar char="–"/>
            </a:pPr>
            <a:endParaRPr lang="en-US" sz="1800" b="1" dirty="0"/>
          </a:p>
          <a:p>
            <a:pPr lvl="1">
              <a:buFontTx/>
              <a:buChar char="–"/>
            </a:pPr>
            <a:endParaRPr lang="en-US" sz="1800" b="1" dirty="0"/>
          </a:p>
          <a:p>
            <a:endParaRPr lang="en-US" sz="2000" dirty="0"/>
          </a:p>
        </p:txBody>
      </p:sp>
      <p:pic>
        <p:nvPicPr>
          <p:cNvPr id="124314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7100" y="1557338"/>
            <a:ext cx="4224338" cy="2495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43141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5925" y="4324350"/>
            <a:ext cx="5838825" cy="2162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43142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00" y="1367205"/>
            <a:ext cx="4394200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7920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5186" name="Rectangle 2"/>
          <p:cNvSpPr>
            <a:spLocks noGrp="1" noChangeArrowheads="1"/>
          </p:cNvSpPr>
          <p:nvPr>
            <p:ph type="title"/>
          </p:nvPr>
        </p:nvSpPr>
        <p:spPr>
          <a:xfrm>
            <a:off x="349518" y="247770"/>
            <a:ext cx="7886700" cy="1325563"/>
          </a:xfrm>
        </p:spPr>
        <p:txBody>
          <a:bodyPr/>
          <a:lstStyle/>
          <a:p>
            <a:r>
              <a:rPr lang="en-US" sz="3600" dirty="0"/>
              <a:t>EIGRP</a:t>
            </a:r>
          </a:p>
        </p:txBody>
      </p:sp>
      <p:sp>
        <p:nvSpPr>
          <p:cNvPr id="1245187" name="Rectangle 3"/>
          <p:cNvSpPr>
            <a:spLocks noGrp="1" noChangeArrowheads="1"/>
          </p:cNvSpPr>
          <p:nvPr>
            <p:ph idx="1"/>
          </p:nvPr>
        </p:nvSpPr>
        <p:spPr>
          <a:xfrm>
            <a:off x="249238" y="1476375"/>
            <a:ext cx="4303712" cy="436403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None/>
            </a:pPr>
            <a:r>
              <a:rPr lang="en-US" sz="2800" b="1" dirty="0"/>
              <a:t>Protocol Dependent Modules</a:t>
            </a:r>
            <a:r>
              <a:rPr lang="en-US" sz="2800" dirty="0"/>
              <a:t> (PDM)</a:t>
            </a:r>
          </a:p>
          <a:p>
            <a:r>
              <a:rPr lang="en-US" sz="2000" dirty="0"/>
              <a:t>EIGRP uses PDM to route several different protocols i.e. IP, IPX &amp; AppleTalk</a:t>
            </a:r>
          </a:p>
          <a:p>
            <a:r>
              <a:rPr lang="en-US" sz="2000" dirty="0"/>
              <a:t>PDMs are responsible for the specific routing task for each network layer protocol</a:t>
            </a:r>
          </a:p>
        </p:txBody>
      </p:sp>
      <p:pic>
        <p:nvPicPr>
          <p:cNvPr id="124518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6913" y="1573333"/>
            <a:ext cx="4451350" cy="3617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5767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6210" name="Rectangle 2"/>
          <p:cNvSpPr>
            <a:spLocks noGrp="1" noChangeArrowheads="1"/>
          </p:cNvSpPr>
          <p:nvPr>
            <p:ph type="title"/>
          </p:nvPr>
        </p:nvSpPr>
        <p:spPr>
          <a:xfrm>
            <a:off x="500063" y="369888"/>
            <a:ext cx="8145462" cy="838200"/>
          </a:xfrm>
        </p:spPr>
        <p:txBody>
          <a:bodyPr/>
          <a:lstStyle/>
          <a:p>
            <a:r>
              <a:rPr lang="en-US" sz="3600"/>
              <a:t>EIGRP</a:t>
            </a:r>
          </a:p>
        </p:txBody>
      </p:sp>
      <p:sp>
        <p:nvSpPr>
          <p:cNvPr id="1246211" name="Rectangle 3"/>
          <p:cNvSpPr>
            <a:spLocks noGrp="1" noChangeArrowheads="1"/>
          </p:cNvSpPr>
          <p:nvPr>
            <p:ph idx="1"/>
          </p:nvPr>
        </p:nvSpPr>
        <p:spPr>
          <a:xfrm>
            <a:off x="290513" y="1273175"/>
            <a:ext cx="5421312" cy="531971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None/>
            </a:pPr>
            <a:r>
              <a:rPr lang="en-US" sz="2800" b="1" dirty="0"/>
              <a:t>Reliable Transport Protocol (RTP)</a:t>
            </a:r>
          </a:p>
          <a:p>
            <a:r>
              <a:rPr lang="en-US" sz="1800" b="1" dirty="0"/>
              <a:t>Purpose of RTP</a:t>
            </a:r>
          </a:p>
          <a:p>
            <a:pPr lvl="1">
              <a:buFontTx/>
              <a:buChar char="–"/>
            </a:pPr>
            <a:r>
              <a:rPr lang="en-US" sz="1600" dirty="0"/>
              <a:t>Used by EIGRP to </a:t>
            </a:r>
            <a:r>
              <a:rPr lang="en-US" sz="1600" dirty="0">
                <a:solidFill>
                  <a:srgbClr val="0066FF"/>
                </a:solidFill>
              </a:rPr>
              <a:t>transmit and receive EIGRP packets</a:t>
            </a:r>
          </a:p>
          <a:p>
            <a:r>
              <a:rPr lang="en-US" sz="1800" b="1" dirty="0"/>
              <a:t>Characteristics of RTP</a:t>
            </a:r>
          </a:p>
          <a:p>
            <a:pPr lvl="1">
              <a:buFontTx/>
              <a:buChar char="–"/>
            </a:pPr>
            <a:r>
              <a:rPr lang="en-US" sz="1600" dirty="0"/>
              <a:t>Involves both </a:t>
            </a:r>
            <a:r>
              <a:rPr lang="en-US" sz="1600" dirty="0">
                <a:solidFill>
                  <a:srgbClr val="0066FF"/>
                </a:solidFill>
              </a:rPr>
              <a:t>reliable &amp; unreliable delivery</a:t>
            </a:r>
            <a:r>
              <a:rPr lang="en-US" sz="1600" dirty="0"/>
              <a:t> of EIGRP packet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600" dirty="0"/>
              <a:t>Reliable delivery requires acknowledgment from destination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600" dirty="0"/>
              <a:t>Unreliable delivery does not require an acknowledgement from destination</a:t>
            </a:r>
          </a:p>
          <a:p>
            <a:pPr lvl="1">
              <a:buFontTx/>
              <a:buChar char="–"/>
            </a:pPr>
            <a:r>
              <a:rPr lang="en-US" sz="1600" dirty="0"/>
              <a:t>Packets can be sent 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600" dirty="0">
                <a:solidFill>
                  <a:srgbClr val="0066FF"/>
                </a:solidFill>
              </a:rPr>
              <a:t>Unicast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600" dirty="0">
                <a:solidFill>
                  <a:srgbClr val="0066FF"/>
                </a:solidFill>
              </a:rPr>
              <a:t>Multicast</a:t>
            </a:r>
            <a:r>
              <a:rPr lang="en-US" sz="1600" dirty="0"/>
              <a:t> </a:t>
            </a:r>
          </a:p>
          <a:p>
            <a:pPr lvl="3">
              <a:buFontTx/>
              <a:buChar char="–"/>
            </a:pPr>
            <a:r>
              <a:rPr lang="en-US" sz="1600" dirty="0"/>
              <a:t>Using address 224.0.0.10</a:t>
            </a:r>
          </a:p>
        </p:txBody>
      </p:sp>
      <p:pic>
        <p:nvPicPr>
          <p:cNvPr id="124621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3888" y="1947863"/>
            <a:ext cx="3195637" cy="3205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4008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7234" name="Rectangle 2"/>
          <p:cNvSpPr>
            <a:spLocks noGrp="1" noChangeArrowheads="1"/>
          </p:cNvSpPr>
          <p:nvPr>
            <p:ph type="title"/>
          </p:nvPr>
        </p:nvSpPr>
        <p:spPr>
          <a:xfrm>
            <a:off x="635000" y="365125"/>
            <a:ext cx="8145463" cy="838200"/>
          </a:xfrm>
        </p:spPr>
        <p:txBody>
          <a:bodyPr/>
          <a:lstStyle/>
          <a:p>
            <a:r>
              <a:rPr lang="en-US" dirty="0" smtClean="0"/>
              <a:t>EIGRP Packets</a:t>
            </a:r>
            <a:endParaRPr lang="en-US" dirty="0"/>
          </a:p>
        </p:txBody>
      </p:sp>
      <p:sp>
        <p:nvSpPr>
          <p:cNvPr id="1247235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314450"/>
            <a:ext cx="7940675" cy="3571875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None/>
            </a:pPr>
            <a:r>
              <a:rPr lang="en-US" sz="2400" dirty="0"/>
              <a:t>EIGRP’s 5 Packet Types</a:t>
            </a:r>
          </a:p>
          <a:p>
            <a:r>
              <a:rPr lang="en-US" sz="2400" b="1" dirty="0"/>
              <a:t>Hello packets</a:t>
            </a:r>
          </a:p>
          <a:p>
            <a:pPr lvl="1">
              <a:buFontTx/>
              <a:buChar char="–"/>
            </a:pPr>
            <a:r>
              <a:rPr lang="en-US" sz="2000" dirty="0"/>
              <a:t>Used to discover &amp; form adjacencies with neighbors</a:t>
            </a:r>
          </a:p>
        </p:txBody>
      </p:sp>
      <p:pic>
        <p:nvPicPr>
          <p:cNvPr id="124723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1037" y="2718900"/>
            <a:ext cx="5627687" cy="3935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1510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82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EIGRP Packets</a:t>
            </a:r>
            <a:endParaRPr lang="en-US" dirty="0"/>
          </a:p>
        </p:txBody>
      </p:sp>
      <p:sp>
        <p:nvSpPr>
          <p:cNvPr id="1248259" name="Rectangle 3"/>
          <p:cNvSpPr>
            <a:spLocks noGrp="1" noChangeArrowheads="1"/>
          </p:cNvSpPr>
          <p:nvPr>
            <p:ph idx="1"/>
          </p:nvPr>
        </p:nvSpPr>
        <p:spPr>
          <a:xfrm>
            <a:off x="185371" y="1780442"/>
            <a:ext cx="4121150" cy="3571875"/>
          </a:xfrm>
        </p:spPr>
        <p:txBody>
          <a:bodyPr>
            <a:normAutofit/>
          </a:bodyPr>
          <a:lstStyle/>
          <a:p>
            <a:r>
              <a:rPr lang="en-US" sz="2000" b="1" dirty="0"/>
              <a:t>Update packets</a:t>
            </a:r>
          </a:p>
          <a:p>
            <a:pPr lvl="1">
              <a:buFontTx/>
              <a:buChar char="–"/>
            </a:pPr>
            <a:r>
              <a:rPr lang="en-US" sz="1800" dirty="0"/>
              <a:t>Used to propagate routing information</a:t>
            </a:r>
          </a:p>
          <a:p>
            <a:r>
              <a:rPr lang="en-US" sz="2000" b="1" dirty="0"/>
              <a:t>Acknowledgement packets</a:t>
            </a:r>
          </a:p>
          <a:p>
            <a:pPr lvl="1">
              <a:buFontTx/>
              <a:buChar char="–"/>
            </a:pPr>
            <a:r>
              <a:rPr lang="en-US" sz="1800" dirty="0"/>
              <a:t>Used to acknowledge receipt of update, query &amp; reply packets</a:t>
            </a:r>
          </a:p>
          <a:p>
            <a:pPr lvl="1">
              <a:buFontTx/>
              <a:buChar char="–"/>
            </a:pPr>
            <a:endParaRPr lang="en-US" sz="1800" dirty="0"/>
          </a:p>
          <a:p>
            <a:pPr lvl="1"/>
            <a:endParaRPr lang="en-US" sz="1800" dirty="0"/>
          </a:p>
          <a:p>
            <a:endParaRPr lang="en-US" sz="2000" dirty="0"/>
          </a:p>
        </p:txBody>
      </p:sp>
      <p:pic>
        <p:nvPicPr>
          <p:cNvPr id="124826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7200" y="2117725"/>
            <a:ext cx="4876800" cy="4025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6868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2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EIGRP Packets</a:t>
            </a:r>
            <a:endParaRPr lang="en-US" dirty="0"/>
          </a:p>
        </p:txBody>
      </p:sp>
      <p:sp>
        <p:nvSpPr>
          <p:cNvPr id="1249283" name="Rectangle 3"/>
          <p:cNvSpPr>
            <a:spLocks noGrp="1" noChangeArrowheads="1"/>
          </p:cNvSpPr>
          <p:nvPr>
            <p:ph idx="1"/>
          </p:nvPr>
        </p:nvSpPr>
        <p:spPr>
          <a:xfrm>
            <a:off x="356943" y="1652954"/>
            <a:ext cx="4079875" cy="4723667"/>
          </a:xfrm>
        </p:spPr>
        <p:txBody>
          <a:bodyPr>
            <a:normAutofit/>
          </a:bodyPr>
          <a:lstStyle/>
          <a:p>
            <a:r>
              <a:rPr lang="en-US" sz="2400" b="1" dirty="0"/>
              <a:t>Query &amp; Reply packets</a:t>
            </a:r>
          </a:p>
          <a:p>
            <a:pPr lvl="1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/>
              <a:t>Used by DUAL for searching for networks</a:t>
            </a:r>
          </a:p>
          <a:p>
            <a:pPr lvl="1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/>
              <a:t>Query packets</a:t>
            </a:r>
          </a:p>
          <a:p>
            <a:pPr lvl="2"/>
            <a:r>
              <a:rPr lang="en-US" sz="1800" dirty="0" smtClean="0"/>
              <a:t>Can </a:t>
            </a:r>
            <a:r>
              <a:rPr lang="en-US" sz="1800" dirty="0"/>
              <a:t>use </a:t>
            </a:r>
          </a:p>
          <a:p>
            <a:pPr lvl="3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600" dirty="0"/>
              <a:t>Unicast</a:t>
            </a:r>
          </a:p>
          <a:p>
            <a:pPr lvl="3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600" dirty="0"/>
              <a:t>Multicast</a:t>
            </a:r>
          </a:p>
          <a:p>
            <a:pPr lvl="1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/>
              <a:t>Reply packet </a:t>
            </a:r>
          </a:p>
          <a:p>
            <a:pPr lvl="2"/>
            <a:r>
              <a:rPr lang="en-US" sz="1800" dirty="0" smtClean="0"/>
              <a:t>Use </a:t>
            </a:r>
            <a:r>
              <a:rPr lang="en-US" sz="1800" dirty="0"/>
              <a:t>only</a:t>
            </a:r>
          </a:p>
          <a:p>
            <a:pPr lvl="3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600" dirty="0"/>
              <a:t>unicast</a:t>
            </a:r>
          </a:p>
        </p:txBody>
      </p:sp>
      <p:pic>
        <p:nvPicPr>
          <p:cNvPr id="124928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5378" y="2160588"/>
            <a:ext cx="4295775" cy="2860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137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0306" name="Rectangle 2"/>
          <p:cNvSpPr>
            <a:spLocks noGrp="1" noChangeArrowheads="1"/>
          </p:cNvSpPr>
          <p:nvPr>
            <p:ph type="title"/>
          </p:nvPr>
        </p:nvSpPr>
        <p:spPr>
          <a:xfrm>
            <a:off x="655638" y="311150"/>
            <a:ext cx="8145462" cy="838200"/>
          </a:xfrm>
        </p:spPr>
        <p:txBody>
          <a:bodyPr/>
          <a:lstStyle/>
          <a:p>
            <a:r>
              <a:rPr lang="en-US"/>
              <a:t>EIGRP</a:t>
            </a:r>
          </a:p>
        </p:txBody>
      </p:sp>
      <p:sp>
        <p:nvSpPr>
          <p:cNvPr id="1250307" name="Rectangle 3"/>
          <p:cNvSpPr>
            <a:spLocks noGrp="1" noChangeArrowheads="1"/>
          </p:cNvSpPr>
          <p:nvPr>
            <p:ph idx="1"/>
          </p:nvPr>
        </p:nvSpPr>
        <p:spPr>
          <a:xfrm>
            <a:off x="373063" y="1071563"/>
            <a:ext cx="8001000" cy="5624512"/>
          </a:xfrm>
        </p:spPr>
        <p:txBody>
          <a:bodyPr>
            <a:normAutofit/>
          </a:bodyPr>
          <a:lstStyle/>
          <a:p>
            <a:r>
              <a:rPr lang="en-US" sz="2400" b="1" dirty="0"/>
              <a:t>Purpose of Hello Protocol </a:t>
            </a:r>
          </a:p>
          <a:p>
            <a:pPr lvl="1">
              <a:buFontTx/>
              <a:buChar char="–"/>
            </a:pPr>
            <a:r>
              <a:rPr lang="en-US" sz="2000" dirty="0"/>
              <a:t>To discover &amp; establish adjacencies with neighbor routers</a:t>
            </a:r>
          </a:p>
          <a:p>
            <a:r>
              <a:rPr lang="en-US" sz="2400" b="1" dirty="0"/>
              <a:t>Characteristics of hello protocol</a:t>
            </a:r>
          </a:p>
          <a:p>
            <a:pPr lvl="1">
              <a:lnSpc>
                <a:spcPct val="80000"/>
              </a:lnSpc>
              <a:buFontTx/>
              <a:buChar char="–"/>
            </a:pPr>
            <a:r>
              <a:rPr lang="en-US" sz="2000" dirty="0"/>
              <a:t>Time interval for sending hello packet</a:t>
            </a:r>
          </a:p>
          <a:p>
            <a:pPr lvl="2">
              <a:lnSpc>
                <a:spcPct val="80000"/>
              </a:lnSpc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800" dirty="0"/>
              <a:t>Most networks it is every </a:t>
            </a:r>
            <a:r>
              <a:rPr lang="en-US" sz="1800" dirty="0">
                <a:solidFill>
                  <a:srgbClr val="0066FF"/>
                </a:solidFill>
              </a:rPr>
              <a:t>5 seconds</a:t>
            </a:r>
          </a:p>
          <a:p>
            <a:pPr lvl="2">
              <a:lnSpc>
                <a:spcPct val="80000"/>
              </a:lnSpc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800" dirty="0"/>
              <a:t>Multipoint non broadcast multi-access networks</a:t>
            </a:r>
          </a:p>
          <a:p>
            <a:pPr lvl="3">
              <a:lnSpc>
                <a:spcPct val="80000"/>
              </a:lnSpc>
              <a:buFontTx/>
              <a:buChar char="–"/>
            </a:pPr>
            <a:r>
              <a:rPr lang="en-US" sz="1600" dirty="0"/>
              <a:t>Unicast every 60 seconds</a:t>
            </a:r>
          </a:p>
        </p:txBody>
      </p:sp>
      <p:pic>
        <p:nvPicPr>
          <p:cNvPr id="125030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5506" y="3602647"/>
            <a:ext cx="3703637" cy="3127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50309" name="Rectangle 5"/>
          <p:cNvSpPr>
            <a:spLocks noChangeArrowheads="1"/>
          </p:cNvSpPr>
          <p:nvPr/>
        </p:nvSpPr>
        <p:spPr bwMode="auto">
          <a:xfrm>
            <a:off x="485530" y="3799680"/>
            <a:ext cx="4513263" cy="2405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06774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82124" tIns="41061" rIns="82124" bIns="41061"/>
          <a:lstStyle/>
          <a:p>
            <a:pPr marL="236538" indent="-236538" algn="l" defTabSz="814388" eaLnBrk="1" hangingPunct="1">
              <a:lnSpc>
                <a:spcPct val="95000"/>
              </a:lnSpc>
              <a:spcBef>
                <a:spcPct val="50000"/>
              </a:spcBef>
              <a:buClr>
                <a:srgbClr val="708CA1"/>
              </a:buClr>
              <a:buFont typeface="Wingdings" pitchFamily="2" charset="2"/>
              <a:buNone/>
            </a:pPr>
            <a:r>
              <a:rPr lang="en-US" sz="2000" dirty="0"/>
              <a:t>-</a:t>
            </a:r>
            <a:r>
              <a:rPr lang="en-US" sz="2000" dirty="0" err="1"/>
              <a:t>Holdtime</a:t>
            </a:r>
            <a:endParaRPr lang="en-US" sz="2000" dirty="0"/>
          </a:p>
          <a:p>
            <a:pPr lvl="2" algn="l" defTabSz="814388" eaLnBrk="1" hangingPunct="1">
              <a:lnSpc>
                <a:spcPct val="95000"/>
              </a:lnSpc>
              <a:spcBef>
                <a:spcPct val="35000"/>
              </a:spcBef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/>
              <a:t>This is the maximum time router should wait before declaring a neighbor down</a:t>
            </a:r>
          </a:p>
          <a:p>
            <a:pPr lvl="2" algn="l" defTabSz="814388" eaLnBrk="1" hangingPunct="1">
              <a:lnSpc>
                <a:spcPct val="95000"/>
              </a:lnSpc>
              <a:spcBef>
                <a:spcPct val="35000"/>
              </a:spcBef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/>
              <a:t>Default </a:t>
            </a:r>
            <a:r>
              <a:rPr lang="en-US" sz="2000" dirty="0" err="1"/>
              <a:t>holdtime</a:t>
            </a:r>
            <a:endParaRPr lang="en-US" sz="2000" dirty="0"/>
          </a:p>
          <a:p>
            <a:pPr marL="1254125" lvl="3" algn="l" defTabSz="814388" eaLnBrk="1" hangingPunct="1">
              <a:lnSpc>
                <a:spcPct val="95000"/>
              </a:lnSpc>
              <a:spcBef>
                <a:spcPct val="35000"/>
              </a:spcBef>
              <a:buClr>
                <a:srgbClr val="708CA1"/>
              </a:buClr>
              <a:buFontTx/>
              <a:buChar char="–"/>
            </a:pPr>
            <a:r>
              <a:rPr lang="en-US" sz="2000" dirty="0">
                <a:solidFill>
                  <a:srgbClr val="0066FF"/>
                </a:solidFill>
              </a:rPr>
              <a:t>3 times hello interval</a:t>
            </a:r>
          </a:p>
          <a:p>
            <a:pPr marL="1254125" lvl="3" algn="l" defTabSz="814388" eaLnBrk="1" hangingPunct="1">
              <a:lnSpc>
                <a:spcPct val="95000"/>
              </a:lnSpc>
              <a:spcBef>
                <a:spcPct val="35000"/>
              </a:spcBef>
              <a:buClr>
                <a:srgbClr val="708CA1"/>
              </a:buClr>
              <a:buFontTx/>
              <a:buChar char="–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897469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1330" name="Rectangle 2"/>
          <p:cNvSpPr>
            <a:spLocks noGrp="1" noChangeArrowheads="1"/>
          </p:cNvSpPr>
          <p:nvPr>
            <p:ph type="title"/>
          </p:nvPr>
        </p:nvSpPr>
        <p:spPr>
          <a:xfrm>
            <a:off x="352425" y="341313"/>
            <a:ext cx="8145463" cy="838200"/>
          </a:xfrm>
        </p:spPr>
        <p:txBody>
          <a:bodyPr/>
          <a:lstStyle/>
          <a:p>
            <a:r>
              <a:rPr lang="en-US"/>
              <a:t>EIGRP</a:t>
            </a:r>
          </a:p>
        </p:txBody>
      </p:sp>
      <p:sp>
        <p:nvSpPr>
          <p:cNvPr id="1251331" name="Rectangle 3"/>
          <p:cNvSpPr>
            <a:spLocks noGrp="1" noChangeArrowheads="1"/>
          </p:cNvSpPr>
          <p:nvPr>
            <p:ph idx="1"/>
          </p:nvPr>
        </p:nvSpPr>
        <p:spPr>
          <a:xfrm>
            <a:off x="407988" y="1236663"/>
            <a:ext cx="7940675" cy="4384675"/>
          </a:xfrm>
        </p:spPr>
        <p:txBody>
          <a:bodyPr>
            <a:noAutofit/>
          </a:bodyPr>
          <a:lstStyle/>
          <a:p>
            <a:pPr>
              <a:lnSpc>
                <a:spcPct val="85000"/>
              </a:lnSpc>
              <a:buFont typeface="Wingdings" pitchFamily="2" charset="2"/>
              <a:buNone/>
            </a:pPr>
            <a:r>
              <a:rPr lang="en-US" sz="2000" b="1" dirty="0"/>
              <a:t>EIGRP Bounded Updates</a:t>
            </a:r>
          </a:p>
          <a:p>
            <a:pPr>
              <a:lnSpc>
                <a:spcPct val="85000"/>
              </a:lnSpc>
            </a:pPr>
            <a:r>
              <a:rPr lang="en-US" sz="2000" dirty="0"/>
              <a:t>EIGRP only sends update when there is </a:t>
            </a:r>
            <a:r>
              <a:rPr lang="en-US" sz="2000" dirty="0">
                <a:solidFill>
                  <a:srgbClr val="0066FF"/>
                </a:solidFill>
              </a:rPr>
              <a:t>a change in</a:t>
            </a:r>
            <a:r>
              <a:rPr lang="en-US" sz="2000" dirty="0"/>
              <a:t> route </a:t>
            </a:r>
            <a:r>
              <a:rPr lang="en-US" sz="2000" dirty="0" smtClean="0"/>
              <a:t>status</a:t>
            </a:r>
          </a:p>
          <a:p>
            <a:pPr>
              <a:lnSpc>
                <a:spcPct val="85000"/>
              </a:lnSpc>
            </a:pPr>
            <a:endParaRPr lang="en-US" sz="2000" dirty="0"/>
          </a:p>
          <a:p>
            <a:pPr>
              <a:lnSpc>
                <a:spcPct val="85000"/>
              </a:lnSpc>
            </a:pPr>
            <a:r>
              <a:rPr lang="en-US" sz="2000" dirty="0">
                <a:solidFill>
                  <a:srgbClr val="0066FF"/>
                </a:solidFill>
              </a:rPr>
              <a:t>Partial update</a:t>
            </a:r>
          </a:p>
          <a:p>
            <a:pPr lvl="1">
              <a:lnSpc>
                <a:spcPct val="85000"/>
              </a:lnSpc>
              <a:buFontTx/>
              <a:buChar char="–"/>
            </a:pPr>
            <a:r>
              <a:rPr lang="en-US" sz="1800" dirty="0"/>
              <a:t>A partial update includes only the route information that has changed – the whole routing table is NOT </a:t>
            </a:r>
            <a:r>
              <a:rPr lang="en-US" sz="1800" dirty="0" smtClean="0"/>
              <a:t>sent</a:t>
            </a:r>
          </a:p>
          <a:p>
            <a:pPr lvl="1">
              <a:lnSpc>
                <a:spcPct val="85000"/>
              </a:lnSpc>
              <a:buFontTx/>
              <a:buChar char="–"/>
            </a:pPr>
            <a:endParaRPr lang="en-US" sz="1800" dirty="0"/>
          </a:p>
          <a:p>
            <a:pPr>
              <a:lnSpc>
                <a:spcPct val="85000"/>
              </a:lnSpc>
            </a:pPr>
            <a:r>
              <a:rPr lang="en-US" sz="2000" dirty="0">
                <a:solidFill>
                  <a:srgbClr val="0066FF"/>
                </a:solidFill>
              </a:rPr>
              <a:t>Bounded update</a:t>
            </a:r>
          </a:p>
          <a:p>
            <a:pPr lvl="1">
              <a:lnSpc>
                <a:spcPct val="85000"/>
              </a:lnSpc>
              <a:buFontTx/>
              <a:buChar char="–"/>
            </a:pPr>
            <a:r>
              <a:rPr lang="en-US" sz="1800" dirty="0"/>
              <a:t>When a route changes, only those devices that are impacted will be notified of the </a:t>
            </a:r>
            <a:r>
              <a:rPr lang="en-US" sz="1800" dirty="0" smtClean="0"/>
              <a:t>change</a:t>
            </a:r>
          </a:p>
          <a:p>
            <a:pPr lvl="1">
              <a:lnSpc>
                <a:spcPct val="85000"/>
              </a:lnSpc>
              <a:buFontTx/>
              <a:buChar char="–"/>
            </a:pPr>
            <a:endParaRPr lang="en-US" sz="1800" dirty="0"/>
          </a:p>
          <a:p>
            <a:pPr>
              <a:lnSpc>
                <a:spcPct val="85000"/>
              </a:lnSpc>
            </a:pPr>
            <a:r>
              <a:rPr lang="en-US" sz="2000" dirty="0"/>
              <a:t>EIGRP’s use of partial bounded updates minimizes use of bandwidth</a:t>
            </a:r>
          </a:p>
        </p:txBody>
      </p:sp>
    </p:spTree>
    <p:extLst>
      <p:ext uri="{BB962C8B-B14F-4D97-AF65-F5344CB8AC3E}">
        <p14:creationId xmlns:p14="http://schemas.microsoft.com/office/powerpoint/2010/main" val="1589579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23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EIGRP</a:t>
            </a:r>
          </a:p>
        </p:txBody>
      </p:sp>
      <p:sp>
        <p:nvSpPr>
          <p:cNvPr id="125235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None/>
            </a:pPr>
            <a:r>
              <a:rPr lang="en-US" sz="2800" b="1" dirty="0">
                <a:solidFill>
                  <a:schemeClr val="accent2"/>
                </a:solidFill>
              </a:rPr>
              <a:t>D</a:t>
            </a:r>
            <a:r>
              <a:rPr lang="en-US" sz="2800" dirty="0"/>
              <a:t>iffusing </a:t>
            </a:r>
            <a:r>
              <a:rPr lang="en-US" sz="2800" b="1" dirty="0">
                <a:solidFill>
                  <a:schemeClr val="accent2"/>
                </a:solidFill>
              </a:rPr>
              <a:t>U</a:t>
            </a:r>
            <a:r>
              <a:rPr lang="en-US" sz="2800" dirty="0"/>
              <a:t>pdate </a:t>
            </a:r>
            <a:r>
              <a:rPr lang="en-US" sz="2800" b="1" dirty="0">
                <a:solidFill>
                  <a:schemeClr val="accent2"/>
                </a:solidFill>
              </a:rPr>
              <a:t>Al</a:t>
            </a:r>
            <a:r>
              <a:rPr lang="en-US" sz="2800" dirty="0"/>
              <a:t>gorithm (DUAL)</a:t>
            </a:r>
          </a:p>
          <a:p>
            <a:pPr lvl="1">
              <a:buFontTx/>
              <a:buChar char="–"/>
            </a:pPr>
            <a:r>
              <a:rPr lang="en-US" sz="2400" dirty="0"/>
              <a:t>Purpose</a:t>
            </a:r>
          </a:p>
          <a:p>
            <a:pPr lvl="2">
              <a:buFontTx/>
              <a:buChar char="•"/>
            </a:pPr>
            <a:r>
              <a:rPr lang="en-US" sz="2000" dirty="0"/>
              <a:t>EIGRP’s primary method for preventing routing loops</a:t>
            </a:r>
          </a:p>
          <a:p>
            <a:pPr lvl="1">
              <a:buFontTx/>
              <a:buChar char="–"/>
            </a:pPr>
            <a:r>
              <a:rPr lang="en-US" sz="2400" dirty="0"/>
              <a:t>Advantage of using DUAL</a:t>
            </a:r>
          </a:p>
          <a:p>
            <a:pPr lvl="2">
              <a:buFontTx/>
              <a:buChar char="•"/>
            </a:pPr>
            <a:r>
              <a:rPr lang="en-US" sz="2000" dirty="0"/>
              <a:t>Provides for fast convergence time by keeping a list of loop-free backup routes</a:t>
            </a:r>
          </a:p>
        </p:txBody>
      </p:sp>
      <p:pic>
        <p:nvPicPr>
          <p:cNvPr id="125235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7569" y="4026143"/>
            <a:ext cx="4198938" cy="2651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58290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33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EIGRP</a:t>
            </a:r>
          </a:p>
        </p:txBody>
      </p:sp>
      <p:sp>
        <p:nvSpPr>
          <p:cNvPr id="1253379" name="Rectangle 3"/>
          <p:cNvSpPr>
            <a:spLocks noGrp="1" noChangeArrowheads="1"/>
          </p:cNvSpPr>
          <p:nvPr>
            <p:ph idx="1"/>
          </p:nvPr>
        </p:nvSpPr>
        <p:spPr>
          <a:xfrm>
            <a:off x="487363" y="1323975"/>
            <a:ext cx="7940675" cy="4384675"/>
          </a:xfrm>
        </p:spPr>
        <p:txBody>
          <a:bodyPr>
            <a:normAutofit/>
          </a:bodyPr>
          <a:lstStyle/>
          <a:p>
            <a:r>
              <a:rPr lang="en-US" sz="2400" dirty="0"/>
              <a:t>Administrative Distance (AD)</a:t>
            </a:r>
          </a:p>
          <a:p>
            <a:pPr lvl="1">
              <a:buFontTx/>
              <a:buChar char="–"/>
            </a:pPr>
            <a:r>
              <a:rPr lang="en-US" sz="2000" dirty="0"/>
              <a:t>Defined as the trustworthiness of the source route</a:t>
            </a:r>
          </a:p>
          <a:p>
            <a:r>
              <a:rPr lang="en-US" sz="2400" dirty="0"/>
              <a:t>EIGRP default administrative distances</a:t>
            </a:r>
          </a:p>
          <a:p>
            <a:pPr lvl="1">
              <a:buFontTx/>
              <a:buChar char="–"/>
            </a:pPr>
            <a:r>
              <a:rPr lang="en-US" sz="2000" dirty="0"/>
              <a:t>Summary routes  = 5</a:t>
            </a:r>
          </a:p>
          <a:p>
            <a:pPr lvl="1">
              <a:buFontTx/>
              <a:buChar char="–"/>
            </a:pPr>
            <a:r>
              <a:rPr lang="en-US" sz="2000" dirty="0"/>
              <a:t>Internal routes     = 90</a:t>
            </a:r>
          </a:p>
          <a:p>
            <a:pPr lvl="1">
              <a:buFontTx/>
              <a:buChar char="–"/>
            </a:pPr>
            <a:r>
              <a:rPr lang="en-US" sz="2000" dirty="0"/>
              <a:t>Imported routes   = 170</a:t>
            </a:r>
          </a:p>
        </p:txBody>
      </p:sp>
      <p:pic>
        <p:nvPicPr>
          <p:cNvPr id="125338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8130" y="2864827"/>
            <a:ext cx="3911600" cy="3335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6736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44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EIGRP</a:t>
            </a:r>
          </a:p>
        </p:txBody>
      </p:sp>
      <p:sp>
        <p:nvSpPr>
          <p:cNvPr id="1254403" name="Rectangle 3"/>
          <p:cNvSpPr>
            <a:spLocks noGrp="1" noChangeArrowheads="1"/>
          </p:cNvSpPr>
          <p:nvPr>
            <p:ph idx="1"/>
          </p:nvPr>
        </p:nvSpPr>
        <p:spPr>
          <a:xfrm>
            <a:off x="392113" y="1377462"/>
            <a:ext cx="8229600" cy="4525963"/>
          </a:xfrm>
        </p:spPr>
        <p:txBody>
          <a:bodyPr>
            <a:normAutofit/>
          </a:bodyPr>
          <a:lstStyle/>
          <a:p>
            <a:pPr marL="457200" indent="-457200">
              <a:buFont typeface="Wingdings" pitchFamily="2" charset="2"/>
              <a:buNone/>
            </a:pPr>
            <a:r>
              <a:rPr lang="en-US" sz="2400" b="1" dirty="0"/>
              <a:t>Authentication</a:t>
            </a:r>
          </a:p>
          <a:p>
            <a:pPr marL="457200" indent="-457200"/>
            <a:r>
              <a:rPr lang="en-US" sz="2400" dirty="0"/>
              <a:t>EIGRP can</a:t>
            </a:r>
          </a:p>
          <a:p>
            <a:pPr marL="955675" lvl="1" indent="-381000">
              <a:buFontTx/>
              <a:buChar char="–"/>
            </a:pPr>
            <a:r>
              <a:rPr lang="en-US" sz="2000" dirty="0"/>
              <a:t>Encrypt routing information</a:t>
            </a:r>
          </a:p>
          <a:p>
            <a:pPr marL="955675" lvl="1" indent="-381000">
              <a:buFontTx/>
              <a:buChar char="–"/>
            </a:pPr>
            <a:r>
              <a:rPr lang="en-US" sz="2000" dirty="0"/>
              <a:t>Authenticate routing information</a:t>
            </a:r>
          </a:p>
          <a:p>
            <a:pPr marL="955675" lvl="1" indent="-381000">
              <a:buFontTx/>
              <a:buChar char="–"/>
            </a:pPr>
            <a:endParaRPr lang="en-US" sz="2000" dirty="0"/>
          </a:p>
          <a:p>
            <a:pPr marL="1295400" lvl="2" indent="-381000"/>
            <a:endParaRPr lang="en-US" sz="1800" dirty="0"/>
          </a:p>
        </p:txBody>
      </p:sp>
      <p:pic>
        <p:nvPicPr>
          <p:cNvPr id="125440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3744" y="3354327"/>
            <a:ext cx="4529138" cy="3049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0769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54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EIGRP</a:t>
            </a:r>
          </a:p>
        </p:txBody>
      </p:sp>
      <p:sp>
        <p:nvSpPr>
          <p:cNvPr id="1255427" name="Rectangle 3"/>
          <p:cNvSpPr>
            <a:spLocks noGrp="1" noChangeArrowheads="1"/>
          </p:cNvSpPr>
          <p:nvPr>
            <p:ph idx="1"/>
          </p:nvPr>
        </p:nvSpPr>
        <p:spPr>
          <a:xfrm>
            <a:off x="632618" y="1350962"/>
            <a:ext cx="7940675" cy="3571875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None/>
            </a:pPr>
            <a:r>
              <a:rPr lang="en-US" sz="2400" b="1" dirty="0"/>
              <a:t>Network Topology</a:t>
            </a:r>
          </a:p>
          <a:p>
            <a:r>
              <a:rPr lang="en-US" sz="2400" dirty="0"/>
              <a:t>Topology used is the same as previous chapters with the addition of an ISP router</a:t>
            </a:r>
          </a:p>
        </p:txBody>
      </p:sp>
      <p:pic>
        <p:nvPicPr>
          <p:cNvPr id="12554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5638" y="2996223"/>
            <a:ext cx="5354637" cy="3195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8422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6450" name="Rectangle 2"/>
          <p:cNvSpPr>
            <a:spLocks noGrp="1" noChangeArrowheads="1"/>
          </p:cNvSpPr>
          <p:nvPr>
            <p:ph type="title"/>
          </p:nvPr>
        </p:nvSpPr>
        <p:spPr>
          <a:xfrm>
            <a:off x="352425" y="544513"/>
            <a:ext cx="4081463" cy="758825"/>
          </a:xfrm>
        </p:spPr>
        <p:txBody>
          <a:bodyPr>
            <a:normAutofit/>
          </a:bodyPr>
          <a:lstStyle/>
          <a:p>
            <a:r>
              <a:rPr lang="en-US"/>
              <a:t>EIGRP</a:t>
            </a:r>
          </a:p>
        </p:txBody>
      </p:sp>
      <p:sp>
        <p:nvSpPr>
          <p:cNvPr id="1256451" name="Rectangle 3"/>
          <p:cNvSpPr>
            <a:spLocks noGrp="1" noChangeArrowheads="1"/>
          </p:cNvSpPr>
          <p:nvPr>
            <p:ph idx="1"/>
          </p:nvPr>
        </p:nvSpPr>
        <p:spPr>
          <a:xfrm>
            <a:off x="181373" y="1381125"/>
            <a:ext cx="3935412" cy="3571875"/>
          </a:xfrm>
        </p:spPr>
        <p:txBody>
          <a:bodyPr>
            <a:normAutofit/>
          </a:bodyPr>
          <a:lstStyle/>
          <a:p>
            <a:r>
              <a:rPr lang="en-US" sz="2000" dirty="0"/>
              <a:t>EIGRP will automatically summarize routes at </a:t>
            </a:r>
            <a:r>
              <a:rPr lang="en-US" sz="2000" dirty="0" err="1"/>
              <a:t>classful</a:t>
            </a:r>
            <a:r>
              <a:rPr lang="en-US" sz="2000" dirty="0"/>
              <a:t> boundaries</a:t>
            </a:r>
          </a:p>
        </p:txBody>
      </p:sp>
      <p:pic>
        <p:nvPicPr>
          <p:cNvPr id="12564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5338" y="354013"/>
            <a:ext cx="4178300" cy="2493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564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476" y="2325688"/>
            <a:ext cx="3716337" cy="2600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56454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6363" y="2782888"/>
            <a:ext cx="228917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56455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8425" y="2854325"/>
            <a:ext cx="2695575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56456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5062" y="4953000"/>
            <a:ext cx="2771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4141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7474" name="Rectangle 2"/>
          <p:cNvSpPr>
            <a:spLocks noGrp="1" noChangeArrowheads="1"/>
          </p:cNvSpPr>
          <p:nvPr>
            <p:ph type="title"/>
          </p:nvPr>
        </p:nvSpPr>
        <p:spPr>
          <a:xfrm>
            <a:off x="666750" y="338138"/>
            <a:ext cx="8145463" cy="838200"/>
          </a:xfrm>
        </p:spPr>
        <p:txBody>
          <a:bodyPr/>
          <a:lstStyle/>
          <a:p>
            <a:r>
              <a:rPr lang="en-US"/>
              <a:t>Basic EIGRP Configuration </a:t>
            </a:r>
          </a:p>
        </p:txBody>
      </p:sp>
      <p:sp>
        <p:nvSpPr>
          <p:cNvPr id="1257475" name="Rectangle 3"/>
          <p:cNvSpPr>
            <a:spLocks noGrp="1" noChangeArrowheads="1"/>
          </p:cNvSpPr>
          <p:nvPr>
            <p:ph idx="1"/>
          </p:nvPr>
        </p:nvSpPr>
        <p:spPr>
          <a:xfrm>
            <a:off x="635000" y="1252538"/>
            <a:ext cx="7940675" cy="3571875"/>
          </a:xfrm>
        </p:spPr>
        <p:txBody>
          <a:bodyPr>
            <a:noAutofit/>
          </a:bodyPr>
          <a:lstStyle/>
          <a:p>
            <a:r>
              <a:rPr lang="en-US" sz="2400" dirty="0"/>
              <a:t>Autonomous System (AS) &amp; Process IDs</a:t>
            </a:r>
          </a:p>
          <a:p>
            <a:pPr lvl="1">
              <a:buFontTx/>
              <a:buChar char="–"/>
            </a:pPr>
            <a:r>
              <a:rPr lang="en-US" sz="2000" dirty="0"/>
              <a:t>This is a collection of networks under the control of a single authority (reference RFC 1930)</a:t>
            </a:r>
          </a:p>
          <a:p>
            <a:pPr lvl="1">
              <a:buFontTx/>
              <a:buChar char="–"/>
            </a:pPr>
            <a:r>
              <a:rPr lang="en-US" sz="2000" dirty="0"/>
              <a:t>AS Numbers are assigned by IANA</a:t>
            </a:r>
          </a:p>
          <a:p>
            <a:pPr lvl="1">
              <a:buFontTx/>
              <a:buChar char="–"/>
            </a:pPr>
            <a:r>
              <a:rPr lang="en-US" sz="2000" dirty="0"/>
              <a:t>Entities needing AS numbers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800" dirty="0"/>
              <a:t>ISP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800" dirty="0"/>
              <a:t>Internet Backbone </a:t>
            </a:r>
            <a:r>
              <a:rPr lang="en-US" sz="1800" dirty="0" smtClean="0"/>
              <a:t>providers</a:t>
            </a:r>
            <a:endParaRPr lang="en-US" sz="1800" dirty="0"/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800" dirty="0"/>
              <a:t>Institutions connecting to other institutions using AS numbers</a:t>
            </a:r>
          </a:p>
        </p:txBody>
      </p:sp>
      <p:pic>
        <p:nvPicPr>
          <p:cNvPr id="125747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3248" y="4217988"/>
            <a:ext cx="3719513" cy="2487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0237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8498" name="Rectangle 2"/>
          <p:cNvSpPr>
            <a:spLocks noGrp="1" noChangeArrowheads="1"/>
          </p:cNvSpPr>
          <p:nvPr>
            <p:ph type="title"/>
          </p:nvPr>
        </p:nvSpPr>
        <p:spPr>
          <a:xfrm>
            <a:off x="646113" y="330200"/>
            <a:ext cx="8145462" cy="838200"/>
          </a:xfrm>
        </p:spPr>
        <p:txBody>
          <a:bodyPr/>
          <a:lstStyle/>
          <a:p>
            <a:r>
              <a:rPr lang="en-US"/>
              <a:t>Basic EIGRP Configuration</a:t>
            </a:r>
          </a:p>
        </p:txBody>
      </p:sp>
      <p:sp>
        <p:nvSpPr>
          <p:cNvPr id="1258499" name="Rectangle 3"/>
          <p:cNvSpPr>
            <a:spLocks noGrp="1" noChangeArrowheads="1"/>
          </p:cNvSpPr>
          <p:nvPr>
            <p:ph idx="1"/>
          </p:nvPr>
        </p:nvSpPr>
        <p:spPr>
          <a:xfrm>
            <a:off x="510139" y="1494204"/>
            <a:ext cx="4735629" cy="4587875"/>
          </a:xfrm>
        </p:spPr>
        <p:txBody>
          <a:bodyPr>
            <a:normAutofit/>
          </a:bodyPr>
          <a:lstStyle/>
          <a:p>
            <a:r>
              <a:rPr lang="en-US" sz="2400" dirty="0"/>
              <a:t>EIGRP autonomous system number actually functions as a process ID</a:t>
            </a:r>
          </a:p>
          <a:p>
            <a:r>
              <a:rPr lang="en-US" sz="2400" dirty="0"/>
              <a:t>Process ID represents an instance of the routing protocol running on a router</a:t>
            </a:r>
          </a:p>
          <a:p>
            <a:r>
              <a:rPr lang="en-US" sz="2400" dirty="0"/>
              <a:t>Example</a:t>
            </a:r>
          </a:p>
          <a:p>
            <a:pPr>
              <a:buFont typeface="Wingdings" pitchFamily="2" charset="2"/>
              <a:buNone/>
            </a:pPr>
            <a:r>
              <a:rPr lang="en-US" sz="1600" dirty="0">
                <a:latin typeface="Courier New" pitchFamily="49" charset="0"/>
                <a:cs typeface="Courier New" pitchFamily="49" charset="0"/>
              </a:rPr>
              <a:t>Router(</a:t>
            </a:r>
            <a:r>
              <a:rPr lang="en-US" sz="1600" dirty="0" err="1">
                <a:latin typeface="Courier New" pitchFamily="49" charset="0"/>
                <a:cs typeface="Courier New" pitchFamily="49" charset="0"/>
              </a:rPr>
              <a:t>config</a:t>
            </a:r>
            <a:r>
              <a:rPr lang="en-US" sz="1600" dirty="0">
                <a:latin typeface="Courier New" pitchFamily="49" charset="0"/>
                <a:cs typeface="Courier New" pitchFamily="49" charset="0"/>
              </a:rPr>
              <a:t>)#router </a:t>
            </a:r>
            <a:r>
              <a:rPr lang="en-US" sz="1600" dirty="0" err="1" smtClean="0">
                <a:latin typeface="Courier New" pitchFamily="49" charset="0"/>
                <a:cs typeface="Courier New" pitchFamily="49" charset="0"/>
              </a:rPr>
              <a:t>eigrp</a:t>
            </a:r>
            <a:r>
              <a:rPr lang="en-US" sz="1600" dirty="0" smtClean="0">
                <a:latin typeface="Courier New" pitchFamily="49" charset="0"/>
                <a:cs typeface="Courier New" pitchFamily="49" charset="0"/>
              </a:rPr>
              <a:t> </a:t>
            </a:r>
            <a:r>
              <a:rPr lang="en-US" sz="1600" i="1" dirty="0" smtClean="0">
                <a:solidFill>
                  <a:srgbClr val="0066FF"/>
                </a:solidFill>
                <a:latin typeface="Courier New" pitchFamily="49" charset="0"/>
                <a:cs typeface="Courier New" pitchFamily="49" charset="0"/>
              </a:rPr>
              <a:t>autonomous-system</a:t>
            </a:r>
            <a:endParaRPr lang="en-US" sz="1600" i="1" dirty="0">
              <a:solidFill>
                <a:srgbClr val="0066FF"/>
              </a:solidFill>
              <a:latin typeface="Courier New" pitchFamily="49" charset="0"/>
              <a:cs typeface="Courier New" pitchFamily="49" charset="0"/>
            </a:endParaRPr>
          </a:p>
        </p:txBody>
      </p:sp>
      <p:pic>
        <p:nvPicPr>
          <p:cNvPr id="125850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9488" y="1593606"/>
            <a:ext cx="4354512" cy="4249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3267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Basic EIGRP Configuration</a:t>
            </a:r>
          </a:p>
        </p:txBody>
      </p:sp>
      <p:sp>
        <p:nvSpPr>
          <p:cNvPr id="1259523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606550"/>
            <a:ext cx="7940675" cy="3571875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None/>
            </a:pPr>
            <a:r>
              <a:rPr lang="en-US" sz="2400" dirty="0"/>
              <a:t>The </a:t>
            </a:r>
            <a:r>
              <a:rPr lang="en-US" sz="2400" i="1" dirty="0"/>
              <a:t>router </a:t>
            </a:r>
            <a:r>
              <a:rPr lang="en-US" sz="2400" i="1" dirty="0" err="1"/>
              <a:t>eigrp</a:t>
            </a:r>
            <a:r>
              <a:rPr lang="en-US" sz="2400" dirty="0"/>
              <a:t> command</a:t>
            </a:r>
          </a:p>
          <a:p>
            <a:r>
              <a:rPr lang="en-US" sz="2400" dirty="0"/>
              <a:t>The global command that enables </a:t>
            </a:r>
            <a:r>
              <a:rPr lang="en-US" sz="2400" dirty="0" err="1"/>
              <a:t>eigrp</a:t>
            </a:r>
            <a:r>
              <a:rPr lang="en-US" sz="2400" dirty="0"/>
              <a:t> is</a:t>
            </a:r>
          </a:p>
          <a:p>
            <a:pPr lvl="1"/>
            <a:r>
              <a:rPr lang="en-US" sz="1800" i="1" dirty="0"/>
              <a:t>router </a:t>
            </a:r>
            <a:r>
              <a:rPr lang="en-US" sz="1800" i="1" dirty="0" err="1"/>
              <a:t>eigrp</a:t>
            </a:r>
            <a:r>
              <a:rPr lang="en-US" sz="1800" i="1" dirty="0"/>
              <a:t> </a:t>
            </a:r>
            <a:r>
              <a:rPr lang="en-US" sz="1800" i="1" dirty="0">
                <a:solidFill>
                  <a:srgbClr val="0066FF"/>
                </a:solidFill>
              </a:rPr>
              <a:t>autonomous-system </a:t>
            </a:r>
          </a:p>
          <a:p>
            <a:pPr lvl="1"/>
            <a:r>
              <a:rPr lang="en-US" sz="1800" dirty="0" smtClean="0"/>
              <a:t>All </a:t>
            </a:r>
            <a:r>
              <a:rPr lang="en-US" sz="1800" dirty="0"/>
              <a:t>routers in the EIGRP routing domain </a:t>
            </a:r>
            <a:r>
              <a:rPr lang="en-US" sz="1800" dirty="0">
                <a:solidFill>
                  <a:schemeClr val="accent2"/>
                </a:solidFill>
              </a:rPr>
              <a:t>must use the same process ID number</a:t>
            </a:r>
            <a:r>
              <a:rPr lang="en-US" sz="1800" dirty="0"/>
              <a:t> (</a:t>
            </a:r>
            <a:r>
              <a:rPr lang="en-US" sz="2000" dirty="0"/>
              <a:t>autonomous-system number)</a:t>
            </a:r>
          </a:p>
        </p:txBody>
      </p:sp>
      <p:pic>
        <p:nvPicPr>
          <p:cNvPr id="125952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4287" y="3619988"/>
            <a:ext cx="4683125" cy="2851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5658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0546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387350"/>
            <a:ext cx="8145463" cy="838200"/>
          </a:xfrm>
        </p:spPr>
        <p:txBody>
          <a:bodyPr/>
          <a:lstStyle/>
          <a:p>
            <a:r>
              <a:rPr lang="en-US"/>
              <a:t>Basic EIGRP Configuration</a:t>
            </a:r>
          </a:p>
        </p:txBody>
      </p:sp>
      <p:sp>
        <p:nvSpPr>
          <p:cNvPr id="1260547" name="Rectangle 3"/>
          <p:cNvSpPr>
            <a:spLocks noGrp="1" noChangeArrowheads="1"/>
          </p:cNvSpPr>
          <p:nvPr>
            <p:ph idx="1"/>
          </p:nvPr>
        </p:nvSpPr>
        <p:spPr>
          <a:xfrm>
            <a:off x="182075" y="1318602"/>
            <a:ext cx="5409833" cy="5076825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None/>
            </a:pPr>
            <a:r>
              <a:rPr lang="en-US" sz="2000" dirty="0"/>
              <a:t>The Network Command</a:t>
            </a:r>
          </a:p>
          <a:p>
            <a:r>
              <a:rPr lang="en-US" sz="2000" dirty="0"/>
              <a:t>Functions of the network command</a:t>
            </a:r>
          </a:p>
          <a:p>
            <a:pPr lvl="1">
              <a:buFontTx/>
              <a:buChar char="–"/>
            </a:pPr>
            <a:r>
              <a:rPr lang="en-US" sz="1800" dirty="0"/>
              <a:t>Enables interfaces to transmit &amp; receive EIGRP updates</a:t>
            </a:r>
          </a:p>
          <a:p>
            <a:pPr lvl="1">
              <a:buFontTx/>
              <a:buChar char="–"/>
            </a:pPr>
            <a:r>
              <a:rPr lang="en-US" sz="1800" dirty="0"/>
              <a:t>Includes network or subnet in EIGRP updates</a:t>
            </a:r>
          </a:p>
          <a:p>
            <a:r>
              <a:rPr lang="en-US" sz="2000" dirty="0"/>
              <a:t>Example</a:t>
            </a:r>
          </a:p>
          <a:p>
            <a:pPr lvl="1">
              <a:buFontTx/>
              <a:buChar char="–"/>
            </a:pPr>
            <a:r>
              <a:rPr lang="en-US" sz="1800" dirty="0"/>
              <a:t>Router(</a:t>
            </a:r>
            <a:r>
              <a:rPr lang="en-US" sz="1800" dirty="0" err="1"/>
              <a:t>config</a:t>
            </a:r>
            <a:r>
              <a:rPr lang="en-US" sz="1800" dirty="0"/>
              <a:t>-router)#network </a:t>
            </a:r>
            <a:r>
              <a:rPr lang="en-US" sz="1800" i="1" dirty="0"/>
              <a:t>network-address</a:t>
            </a:r>
          </a:p>
          <a:p>
            <a:pPr lvl="1">
              <a:buFontTx/>
              <a:buChar char="–"/>
            </a:pPr>
            <a:endParaRPr lang="en-US" sz="1800" dirty="0"/>
          </a:p>
        </p:txBody>
      </p:sp>
      <p:pic>
        <p:nvPicPr>
          <p:cNvPr id="126054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2444" y="2953605"/>
            <a:ext cx="4070350" cy="3348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870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1570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52425"/>
            <a:ext cx="8145463" cy="838200"/>
          </a:xfrm>
        </p:spPr>
        <p:txBody>
          <a:bodyPr/>
          <a:lstStyle/>
          <a:p>
            <a:r>
              <a:rPr lang="en-US"/>
              <a:t>Basic EIGRP Configuration</a:t>
            </a:r>
          </a:p>
        </p:txBody>
      </p:sp>
      <p:sp>
        <p:nvSpPr>
          <p:cNvPr id="1261571" name="Rectangle 3"/>
          <p:cNvSpPr>
            <a:spLocks noGrp="1" noChangeArrowheads="1"/>
          </p:cNvSpPr>
          <p:nvPr>
            <p:ph idx="1"/>
          </p:nvPr>
        </p:nvSpPr>
        <p:spPr>
          <a:xfrm>
            <a:off x="355600" y="1262063"/>
            <a:ext cx="8513763" cy="2536825"/>
          </a:xfrm>
        </p:spPr>
        <p:txBody>
          <a:bodyPr>
            <a:normAutofit/>
          </a:bodyPr>
          <a:lstStyle/>
          <a:p>
            <a:r>
              <a:rPr lang="en-US" sz="2400" dirty="0"/>
              <a:t>The network Command with a Wildcard Mask</a:t>
            </a:r>
          </a:p>
          <a:p>
            <a:pPr lvl="1"/>
            <a:r>
              <a:rPr lang="en-US" sz="1800" dirty="0" smtClean="0"/>
              <a:t>This </a:t>
            </a:r>
            <a:r>
              <a:rPr lang="en-US" sz="1800" dirty="0"/>
              <a:t>option is used when you want to configure EIGRP to advertise specific subnets</a:t>
            </a:r>
          </a:p>
          <a:p>
            <a:pPr lvl="1"/>
            <a:r>
              <a:rPr lang="en-US" sz="1800" dirty="0" smtClean="0"/>
              <a:t>Example</a:t>
            </a:r>
            <a:endParaRPr lang="en-US" sz="1800" dirty="0"/>
          </a:p>
          <a:p>
            <a:pPr lvl="1"/>
            <a:r>
              <a:rPr lang="en-US" sz="2000" dirty="0" smtClean="0"/>
              <a:t>Router(</a:t>
            </a:r>
            <a:r>
              <a:rPr lang="en-US" sz="2000" dirty="0" err="1" smtClean="0"/>
              <a:t>config</a:t>
            </a:r>
            <a:r>
              <a:rPr lang="en-US" sz="2000" dirty="0" smtClean="0"/>
              <a:t>-router</a:t>
            </a:r>
            <a:r>
              <a:rPr lang="en-US" sz="2000" dirty="0"/>
              <a:t>)#network network-address [wildcard-mask] </a:t>
            </a:r>
          </a:p>
        </p:txBody>
      </p:sp>
      <p:pic>
        <p:nvPicPr>
          <p:cNvPr id="126157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7912" y="3007869"/>
            <a:ext cx="7246937" cy="2873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8652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2594" name="Rectangle 2"/>
          <p:cNvSpPr>
            <a:spLocks noGrp="1" noChangeArrowheads="1"/>
          </p:cNvSpPr>
          <p:nvPr>
            <p:ph type="title"/>
          </p:nvPr>
        </p:nvSpPr>
        <p:spPr>
          <a:xfrm>
            <a:off x="614363" y="396875"/>
            <a:ext cx="8145462" cy="838200"/>
          </a:xfrm>
        </p:spPr>
        <p:txBody>
          <a:bodyPr/>
          <a:lstStyle/>
          <a:p>
            <a:r>
              <a:rPr lang="en-US"/>
              <a:t>Basic EIGRP Configuration</a:t>
            </a:r>
          </a:p>
        </p:txBody>
      </p:sp>
      <p:sp>
        <p:nvSpPr>
          <p:cNvPr id="1262595" name="Rectangle 3"/>
          <p:cNvSpPr>
            <a:spLocks noGrp="1" noChangeArrowheads="1"/>
          </p:cNvSpPr>
          <p:nvPr>
            <p:ph idx="1"/>
          </p:nvPr>
        </p:nvSpPr>
        <p:spPr>
          <a:xfrm>
            <a:off x="441325" y="1327150"/>
            <a:ext cx="7940675" cy="436403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None/>
            </a:pPr>
            <a:r>
              <a:rPr lang="en-US" sz="2000" b="1" dirty="0"/>
              <a:t>Verifying EIGRP</a:t>
            </a:r>
          </a:p>
          <a:p>
            <a:r>
              <a:rPr lang="en-US" sz="2000" dirty="0"/>
              <a:t>EIGRP routers must establish adjacencies with their neighbors before any updates can be sent or received</a:t>
            </a:r>
          </a:p>
          <a:p>
            <a:r>
              <a:rPr lang="en-US" sz="2000" dirty="0"/>
              <a:t>Command used to view neighbor table and verify that EIGRP has established adjacencies with neighbors is</a:t>
            </a:r>
          </a:p>
          <a:p>
            <a:pPr lvl="1"/>
            <a:r>
              <a:rPr lang="en-US" sz="1800" dirty="0"/>
              <a:t> </a:t>
            </a:r>
            <a:r>
              <a:rPr lang="en-US" sz="1600" dirty="0"/>
              <a:t> </a:t>
            </a:r>
            <a:r>
              <a:rPr lang="en-US" sz="1600" b="1" i="1" dirty="0">
                <a:solidFill>
                  <a:schemeClr val="accent2"/>
                </a:solidFill>
              </a:rPr>
              <a:t>show </a:t>
            </a:r>
            <a:r>
              <a:rPr lang="en-US" sz="1600" b="1" i="1" dirty="0" err="1">
                <a:solidFill>
                  <a:schemeClr val="accent2"/>
                </a:solidFill>
              </a:rPr>
              <a:t>ip</a:t>
            </a:r>
            <a:r>
              <a:rPr lang="en-US" sz="1600" b="1" i="1" dirty="0">
                <a:solidFill>
                  <a:schemeClr val="accent2"/>
                </a:solidFill>
              </a:rPr>
              <a:t> </a:t>
            </a:r>
            <a:r>
              <a:rPr lang="en-US" sz="1600" b="1" i="1" dirty="0" err="1">
                <a:solidFill>
                  <a:schemeClr val="accent2"/>
                </a:solidFill>
              </a:rPr>
              <a:t>eigrp</a:t>
            </a:r>
            <a:r>
              <a:rPr lang="en-US" sz="1600" b="1" i="1" dirty="0">
                <a:solidFill>
                  <a:schemeClr val="accent2"/>
                </a:solidFill>
              </a:rPr>
              <a:t> neighbors</a:t>
            </a:r>
          </a:p>
        </p:txBody>
      </p:sp>
      <p:pic>
        <p:nvPicPr>
          <p:cNvPr id="126259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6536" y="3517779"/>
            <a:ext cx="6099175" cy="2789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913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3618" name="Rectangle 2"/>
          <p:cNvSpPr>
            <a:spLocks noGrp="1" noChangeArrowheads="1"/>
          </p:cNvSpPr>
          <p:nvPr>
            <p:ph type="title"/>
          </p:nvPr>
        </p:nvSpPr>
        <p:spPr>
          <a:xfrm>
            <a:off x="438860" y="562908"/>
            <a:ext cx="4649787" cy="830262"/>
          </a:xfrm>
        </p:spPr>
        <p:txBody>
          <a:bodyPr/>
          <a:lstStyle/>
          <a:p>
            <a:r>
              <a:rPr lang="en-US" sz="4000" dirty="0" smtClean="0"/>
              <a:t>Verifying EIGRP</a:t>
            </a:r>
            <a:endParaRPr lang="en-US" sz="4000" dirty="0"/>
          </a:p>
        </p:txBody>
      </p:sp>
      <p:sp>
        <p:nvSpPr>
          <p:cNvPr id="1263619" name="Rectangle 3"/>
          <p:cNvSpPr>
            <a:spLocks noGrp="1" noChangeArrowheads="1"/>
          </p:cNvSpPr>
          <p:nvPr>
            <p:ph idx="1"/>
          </p:nvPr>
        </p:nvSpPr>
        <p:spPr>
          <a:xfrm>
            <a:off x="209550" y="1987550"/>
            <a:ext cx="4262438" cy="2444750"/>
          </a:xfrm>
        </p:spPr>
        <p:txBody>
          <a:bodyPr>
            <a:normAutofit/>
          </a:bodyPr>
          <a:lstStyle/>
          <a:p>
            <a:r>
              <a:rPr lang="en-US" sz="2400" dirty="0"/>
              <a:t>The </a:t>
            </a:r>
            <a:r>
              <a:rPr lang="en-US" sz="2400" b="1" i="1" dirty="0">
                <a:solidFill>
                  <a:schemeClr val="accent2"/>
                </a:solidFill>
              </a:rPr>
              <a:t>show </a:t>
            </a:r>
            <a:r>
              <a:rPr lang="en-US" sz="2400" b="1" i="1" dirty="0" err="1">
                <a:solidFill>
                  <a:schemeClr val="accent2"/>
                </a:solidFill>
              </a:rPr>
              <a:t>ip</a:t>
            </a:r>
            <a:r>
              <a:rPr lang="en-US" sz="2400" b="1" i="1" dirty="0">
                <a:solidFill>
                  <a:schemeClr val="accent2"/>
                </a:solidFill>
              </a:rPr>
              <a:t> protocols</a:t>
            </a:r>
            <a:r>
              <a:rPr lang="en-US" sz="2400" dirty="0"/>
              <a:t> command is also </a:t>
            </a:r>
            <a:r>
              <a:rPr lang="en-US" sz="2400" dirty="0">
                <a:solidFill>
                  <a:srgbClr val="0066FF"/>
                </a:solidFill>
              </a:rPr>
              <a:t>used to verify</a:t>
            </a:r>
            <a:r>
              <a:rPr lang="en-US" sz="2400" dirty="0"/>
              <a:t> that EIGRP is enabled</a:t>
            </a:r>
          </a:p>
        </p:txBody>
      </p:sp>
      <p:pic>
        <p:nvPicPr>
          <p:cNvPr id="126362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8175" y="1260475"/>
            <a:ext cx="4184650" cy="5368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4103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4642" name="Rectangle 2"/>
          <p:cNvSpPr>
            <a:spLocks noGrp="1" noChangeArrowheads="1"/>
          </p:cNvSpPr>
          <p:nvPr>
            <p:ph type="title"/>
          </p:nvPr>
        </p:nvSpPr>
        <p:spPr>
          <a:xfrm>
            <a:off x="463550" y="338138"/>
            <a:ext cx="8145463" cy="838200"/>
          </a:xfrm>
        </p:spPr>
        <p:txBody>
          <a:bodyPr>
            <a:normAutofit/>
          </a:bodyPr>
          <a:lstStyle/>
          <a:p>
            <a:r>
              <a:rPr lang="en-US" sz="4000" dirty="0"/>
              <a:t>Examining the Routing Table</a:t>
            </a:r>
          </a:p>
        </p:txBody>
      </p:sp>
      <p:sp>
        <p:nvSpPr>
          <p:cNvPr id="1264643" name="Rectangle 3"/>
          <p:cNvSpPr>
            <a:spLocks noGrp="1" noChangeArrowheads="1"/>
          </p:cNvSpPr>
          <p:nvPr>
            <p:ph idx="1"/>
          </p:nvPr>
        </p:nvSpPr>
        <p:spPr>
          <a:xfrm>
            <a:off x="290513" y="1501775"/>
            <a:ext cx="3632200" cy="4724400"/>
          </a:xfrm>
        </p:spPr>
        <p:txBody>
          <a:bodyPr/>
          <a:lstStyle/>
          <a:p>
            <a:r>
              <a:rPr lang="en-US" sz="2000" dirty="0" smtClean="0"/>
              <a:t>The </a:t>
            </a:r>
            <a:r>
              <a:rPr lang="en-US" sz="2000" b="1" dirty="0">
                <a:solidFill>
                  <a:schemeClr val="accent2"/>
                </a:solidFill>
              </a:rPr>
              <a:t>show </a:t>
            </a:r>
            <a:r>
              <a:rPr lang="en-US" sz="2000" b="1" dirty="0" err="1">
                <a:solidFill>
                  <a:schemeClr val="accent2"/>
                </a:solidFill>
              </a:rPr>
              <a:t>ip</a:t>
            </a:r>
            <a:r>
              <a:rPr lang="en-US" sz="2000" b="1" dirty="0">
                <a:solidFill>
                  <a:schemeClr val="accent2"/>
                </a:solidFill>
              </a:rPr>
              <a:t> route</a:t>
            </a:r>
            <a:r>
              <a:rPr lang="en-US" sz="2000" dirty="0"/>
              <a:t> command is also used to verify EIGRP</a:t>
            </a:r>
          </a:p>
          <a:p>
            <a:r>
              <a:rPr lang="en-US" sz="2000" dirty="0"/>
              <a:t>EIGRP routes are denoted in a routing table by the letter “</a:t>
            </a:r>
            <a:r>
              <a:rPr lang="en-US" sz="2000" b="1" dirty="0"/>
              <a:t>D</a:t>
            </a:r>
            <a:r>
              <a:rPr lang="en-US" sz="2000" dirty="0"/>
              <a:t>”</a:t>
            </a:r>
          </a:p>
          <a:p>
            <a:r>
              <a:rPr lang="en-US" sz="2000" dirty="0"/>
              <a:t>By default , EIGRP automatically summarizes routes at major network boundary</a:t>
            </a:r>
          </a:p>
        </p:txBody>
      </p:sp>
      <p:pic>
        <p:nvPicPr>
          <p:cNvPr id="126464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8142" y="1176338"/>
            <a:ext cx="4975225" cy="4884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2581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6690" name="Rectangle 2"/>
          <p:cNvSpPr>
            <a:spLocks noGrp="1" noChangeArrowheads="1"/>
          </p:cNvSpPr>
          <p:nvPr>
            <p:ph type="title"/>
          </p:nvPr>
        </p:nvSpPr>
        <p:spPr>
          <a:xfrm>
            <a:off x="500062" y="363537"/>
            <a:ext cx="7886700" cy="1325563"/>
          </a:xfrm>
        </p:spPr>
        <p:txBody>
          <a:bodyPr/>
          <a:lstStyle/>
          <a:p>
            <a:r>
              <a:rPr lang="en-US" dirty="0"/>
              <a:t>Basic EIGRP Configuration</a:t>
            </a:r>
          </a:p>
        </p:txBody>
      </p:sp>
      <p:sp>
        <p:nvSpPr>
          <p:cNvPr id="1266691" name="Rectangle 3"/>
          <p:cNvSpPr>
            <a:spLocks noGrp="1" noChangeArrowheads="1"/>
          </p:cNvSpPr>
          <p:nvPr>
            <p:ph idx="1"/>
          </p:nvPr>
        </p:nvSpPr>
        <p:spPr>
          <a:xfrm>
            <a:off x="290513" y="1689100"/>
            <a:ext cx="3814762" cy="4587875"/>
          </a:xfrm>
        </p:spPr>
        <p:txBody>
          <a:bodyPr>
            <a:normAutofit/>
          </a:bodyPr>
          <a:lstStyle/>
          <a:p>
            <a:r>
              <a:rPr lang="en-US" sz="2400" dirty="0"/>
              <a:t>R3’s routing table shows that the 172.16.0.0/16 network is automatically summarized by R1 &amp; R3</a:t>
            </a:r>
          </a:p>
        </p:txBody>
      </p:sp>
      <p:pic>
        <p:nvPicPr>
          <p:cNvPr id="126669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3412" y="1398587"/>
            <a:ext cx="4448175" cy="4878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8448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7714" name="Rectangle 2"/>
          <p:cNvSpPr>
            <a:spLocks noGrp="1" noChangeArrowheads="1"/>
          </p:cNvSpPr>
          <p:nvPr>
            <p:ph type="title"/>
          </p:nvPr>
        </p:nvSpPr>
        <p:spPr>
          <a:xfrm>
            <a:off x="492125" y="311150"/>
            <a:ext cx="8145463" cy="838200"/>
          </a:xfrm>
        </p:spPr>
        <p:txBody>
          <a:bodyPr/>
          <a:lstStyle/>
          <a:p>
            <a:r>
              <a:rPr lang="en-US"/>
              <a:t>EIGRP Metric Calculation</a:t>
            </a:r>
          </a:p>
        </p:txBody>
      </p:sp>
      <p:sp>
        <p:nvSpPr>
          <p:cNvPr id="1267715" name="Rectangle 3"/>
          <p:cNvSpPr>
            <a:spLocks noGrp="1" noChangeArrowheads="1"/>
          </p:cNvSpPr>
          <p:nvPr>
            <p:ph idx="1"/>
          </p:nvPr>
        </p:nvSpPr>
        <p:spPr>
          <a:xfrm>
            <a:off x="712788" y="1185863"/>
            <a:ext cx="7553325" cy="4973637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US" sz="2400" b="1" dirty="0"/>
              <a:t>EIGRP Composite Metric &amp; the K Values</a:t>
            </a:r>
          </a:p>
          <a:p>
            <a:pPr>
              <a:lnSpc>
                <a:spcPct val="75000"/>
              </a:lnSpc>
            </a:pPr>
            <a:r>
              <a:rPr lang="en-US" sz="2400" dirty="0"/>
              <a:t>EIGRP uses the following values in its composite metric</a:t>
            </a:r>
          </a:p>
          <a:p>
            <a:pPr lvl="1">
              <a:lnSpc>
                <a:spcPct val="75000"/>
              </a:lnSpc>
            </a:pPr>
            <a:r>
              <a:rPr lang="en-US" sz="2000" dirty="0"/>
              <a:t>-Bandwidth, delay, reliability, and load</a:t>
            </a:r>
          </a:p>
          <a:p>
            <a:pPr>
              <a:lnSpc>
                <a:spcPct val="75000"/>
              </a:lnSpc>
            </a:pPr>
            <a:r>
              <a:rPr lang="en-US" sz="2400" dirty="0"/>
              <a:t>The composite metric used by EIGRP</a:t>
            </a:r>
          </a:p>
          <a:p>
            <a:pPr lvl="1">
              <a:lnSpc>
                <a:spcPct val="75000"/>
              </a:lnSpc>
              <a:buFontTx/>
              <a:buChar char="–"/>
            </a:pPr>
            <a:r>
              <a:rPr lang="en-US" sz="2000" dirty="0"/>
              <a:t>	formula used  has values K1 </a:t>
            </a:r>
            <a:r>
              <a:rPr lang="en-US" sz="2000" dirty="0">
                <a:sym typeface="Wingdings" pitchFamily="2" charset="2"/>
              </a:rPr>
              <a:t>K5</a:t>
            </a:r>
          </a:p>
          <a:p>
            <a:pPr lvl="3">
              <a:lnSpc>
                <a:spcPct val="75000"/>
              </a:lnSpc>
            </a:pPr>
            <a:r>
              <a:rPr lang="en-US" sz="1600" dirty="0">
                <a:sym typeface="Wingdings" pitchFamily="2" charset="2"/>
              </a:rPr>
              <a:t>K1 &amp; K3          	= 1</a:t>
            </a:r>
          </a:p>
          <a:p>
            <a:pPr lvl="3">
              <a:lnSpc>
                <a:spcPct val="75000"/>
              </a:lnSpc>
            </a:pPr>
            <a:r>
              <a:rPr lang="en-US" sz="1600" dirty="0">
                <a:sym typeface="Wingdings" pitchFamily="2" charset="2"/>
              </a:rPr>
              <a:t>all other K values	= </a:t>
            </a:r>
            <a:r>
              <a:rPr lang="en-US" sz="1600" dirty="0" smtClean="0">
                <a:sym typeface="Wingdings" pitchFamily="2" charset="2"/>
              </a:rPr>
              <a:t>0</a:t>
            </a:r>
            <a:endParaRPr lang="en-US" sz="1600" dirty="0">
              <a:sym typeface="Wingdings" pitchFamily="2" charset="2"/>
            </a:endParaRPr>
          </a:p>
        </p:txBody>
      </p:sp>
      <p:pic>
        <p:nvPicPr>
          <p:cNvPr id="126771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5895" y="3584209"/>
            <a:ext cx="6099261" cy="2593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9692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87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EIGRP Metric Calculation</a:t>
            </a:r>
          </a:p>
        </p:txBody>
      </p:sp>
      <p:sp>
        <p:nvSpPr>
          <p:cNvPr id="1268739" name="Rectangle 3"/>
          <p:cNvSpPr>
            <a:spLocks noGrp="1" noChangeArrowheads="1"/>
          </p:cNvSpPr>
          <p:nvPr>
            <p:ph idx="1"/>
          </p:nvPr>
        </p:nvSpPr>
        <p:spPr>
          <a:xfrm>
            <a:off x="628650" y="1398161"/>
            <a:ext cx="7940675" cy="920750"/>
          </a:xfrm>
        </p:spPr>
        <p:txBody>
          <a:bodyPr>
            <a:noAutofit/>
          </a:bodyPr>
          <a:lstStyle/>
          <a:p>
            <a:r>
              <a:rPr lang="en-US" sz="2000" dirty="0"/>
              <a:t>Use the </a:t>
            </a:r>
            <a:r>
              <a:rPr lang="en-US" sz="2000" b="1" dirty="0" err="1">
                <a:solidFill>
                  <a:schemeClr val="accent2"/>
                </a:solidFill>
              </a:rPr>
              <a:t>sh</a:t>
            </a:r>
            <a:r>
              <a:rPr lang="en-US" sz="2000" b="1" dirty="0">
                <a:solidFill>
                  <a:schemeClr val="accent2"/>
                </a:solidFill>
              </a:rPr>
              <a:t> </a:t>
            </a:r>
            <a:r>
              <a:rPr lang="en-US" sz="2000" b="1" dirty="0" err="1">
                <a:solidFill>
                  <a:schemeClr val="accent2"/>
                </a:solidFill>
              </a:rPr>
              <a:t>ip</a:t>
            </a:r>
            <a:r>
              <a:rPr lang="en-US" sz="2000" b="1" dirty="0">
                <a:solidFill>
                  <a:schemeClr val="accent2"/>
                </a:solidFill>
              </a:rPr>
              <a:t> protocols</a:t>
            </a:r>
            <a:r>
              <a:rPr lang="en-US" sz="2000" dirty="0"/>
              <a:t> command to verify the K values</a:t>
            </a:r>
          </a:p>
        </p:txBody>
      </p:sp>
      <p:pic>
        <p:nvPicPr>
          <p:cNvPr id="126874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9679" y="1858536"/>
            <a:ext cx="6543065" cy="4362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2428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62" name="Rectangle 2"/>
          <p:cNvSpPr>
            <a:spLocks noGrp="1" noChangeArrowheads="1"/>
          </p:cNvSpPr>
          <p:nvPr>
            <p:ph type="title"/>
          </p:nvPr>
        </p:nvSpPr>
        <p:spPr>
          <a:xfrm>
            <a:off x="192088" y="301625"/>
            <a:ext cx="8145462" cy="838200"/>
          </a:xfrm>
        </p:spPr>
        <p:txBody>
          <a:bodyPr/>
          <a:lstStyle/>
          <a:p>
            <a:r>
              <a:rPr lang="en-US"/>
              <a:t>EIGRP Metric Calculation</a:t>
            </a:r>
          </a:p>
        </p:txBody>
      </p:sp>
      <p:sp>
        <p:nvSpPr>
          <p:cNvPr id="1269763" name="Rectangle 3"/>
          <p:cNvSpPr>
            <a:spLocks noGrp="1" noChangeArrowheads="1"/>
          </p:cNvSpPr>
          <p:nvPr>
            <p:ph idx="1"/>
          </p:nvPr>
        </p:nvSpPr>
        <p:spPr>
          <a:xfrm>
            <a:off x="311149" y="1273175"/>
            <a:ext cx="4091390" cy="513715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None/>
            </a:pPr>
            <a:r>
              <a:rPr lang="en-US" sz="2000" dirty="0"/>
              <a:t>EIGRP Metrics</a:t>
            </a:r>
          </a:p>
          <a:p>
            <a:r>
              <a:rPr lang="en-US" sz="2000" dirty="0"/>
              <a:t>Use the </a:t>
            </a:r>
            <a:r>
              <a:rPr lang="en-US" sz="2000" b="1" dirty="0">
                <a:solidFill>
                  <a:schemeClr val="accent2"/>
                </a:solidFill>
              </a:rPr>
              <a:t>show interfaces</a:t>
            </a:r>
            <a:r>
              <a:rPr lang="en-US" sz="2000" dirty="0"/>
              <a:t> command to view metrics</a:t>
            </a:r>
          </a:p>
          <a:p>
            <a:r>
              <a:rPr lang="en-US" sz="2000" dirty="0"/>
              <a:t>EIGRP Metrics</a:t>
            </a:r>
          </a:p>
          <a:p>
            <a:pPr lvl="1"/>
            <a:r>
              <a:rPr lang="en-US" sz="1800" b="1" dirty="0"/>
              <a:t>Bandwidth</a:t>
            </a:r>
            <a:r>
              <a:rPr lang="en-US" sz="1800" dirty="0"/>
              <a:t> – EIGRP uses a static bandwidth to calculate metric</a:t>
            </a:r>
          </a:p>
          <a:p>
            <a:pPr lvl="1"/>
            <a:r>
              <a:rPr lang="en-US" sz="1800" dirty="0"/>
              <a:t>Most serial interfaces use a default bandwidth value of </a:t>
            </a:r>
            <a:r>
              <a:rPr lang="en-US" sz="1800" dirty="0" smtClean="0"/>
              <a:t>1.544Mbps </a:t>
            </a:r>
            <a:r>
              <a:rPr lang="en-US" sz="1800" dirty="0"/>
              <a:t>(T1)</a:t>
            </a:r>
          </a:p>
        </p:txBody>
      </p:sp>
      <p:pic>
        <p:nvPicPr>
          <p:cNvPr id="126976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2539" y="1273175"/>
            <a:ext cx="4257675" cy="4745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5109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07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EIGRP Metric Calculation</a:t>
            </a:r>
          </a:p>
        </p:txBody>
      </p:sp>
      <p:sp>
        <p:nvSpPr>
          <p:cNvPr id="1270787" name="Rectangle 3"/>
          <p:cNvSpPr>
            <a:spLocks noGrp="1" noChangeArrowheads="1"/>
          </p:cNvSpPr>
          <p:nvPr>
            <p:ph idx="1"/>
          </p:nvPr>
        </p:nvSpPr>
        <p:spPr>
          <a:xfrm>
            <a:off x="582613" y="1470025"/>
            <a:ext cx="7940675" cy="3571875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None/>
            </a:pPr>
            <a:r>
              <a:rPr lang="en-US" sz="2400" dirty="0"/>
              <a:t>EIGRP Metrics</a:t>
            </a:r>
            <a:endParaRPr lang="en-US" sz="2400" b="1" dirty="0"/>
          </a:p>
          <a:p>
            <a:r>
              <a:rPr lang="en-US" sz="2400" b="1" dirty="0"/>
              <a:t>Delay</a:t>
            </a:r>
            <a:r>
              <a:rPr lang="en-US" sz="2400" dirty="0"/>
              <a:t> is the defined as the measure of time it takes for a packet to traverse a route</a:t>
            </a:r>
          </a:p>
          <a:p>
            <a:pPr lvl="1"/>
            <a:r>
              <a:rPr lang="en-US" sz="1800" dirty="0" smtClean="0"/>
              <a:t>it </a:t>
            </a:r>
            <a:r>
              <a:rPr lang="en-US" sz="1800" dirty="0"/>
              <a:t>is a static value based on link type to which interface is connected</a:t>
            </a:r>
          </a:p>
          <a:p>
            <a:pPr lvl="1"/>
            <a:endParaRPr lang="en-US" sz="1800" dirty="0"/>
          </a:p>
        </p:txBody>
      </p:sp>
      <p:pic>
        <p:nvPicPr>
          <p:cNvPr id="127078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6888" y="3253398"/>
            <a:ext cx="3441700" cy="3346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9094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1810" name="Rectangle 2"/>
          <p:cNvSpPr>
            <a:spLocks noGrp="1" noChangeArrowheads="1"/>
          </p:cNvSpPr>
          <p:nvPr>
            <p:ph type="title"/>
          </p:nvPr>
        </p:nvSpPr>
        <p:spPr>
          <a:xfrm>
            <a:off x="196850" y="430213"/>
            <a:ext cx="8145463" cy="838200"/>
          </a:xfrm>
        </p:spPr>
        <p:txBody>
          <a:bodyPr/>
          <a:lstStyle/>
          <a:p>
            <a:r>
              <a:rPr lang="en-US"/>
              <a:t>EIGRP Metric Calculation</a:t>
            </a:r>
          </a:p>
        </p:txBody>
      </p:sp>
      <p:sp>
        <p:nvSpPr>
          <p:cNvPr id="1271811" name="Rectangle 3"/>
          <p:cNvSpPr>
            <a:spLocks noGrp="1" noChangeArrowheads="1"/>
          </p:cNvSpPr>
          <p:nvPr>
            <p:ph idx="1"/>
          </p:nvPr>
        </p:nvSpPr>
        <p:spPr>
          <a:xfrm>
            <a:off x="306388" y="1439863"/>
            <a:ext cx="7940675" cy="3571875"/>
          </a:xfrm>
        </p:spPr>
        <p:txBody>
          <a:bodyPr>
            <a:normAutofit/>
          </a:bodyPr>
          <a:lstStyle/>
          <a:p>
            <a:pPr>
              <a:lnSpc>
                <a:spcPct val="85000"/>
              </a:lnSpc>
            </a:pPr>
            <a:r>
              <a:rPr lang="en-US" sz="2000" b="1" dirty="0"/>
              <a:t>Reliability</a:t>
            </a:r>
            <a:r>
              <a:rPr lang="en-US" sz="2000" dirty="0"/>
              <a:t> (not a default EIGRP metric)</a:t>
            </a:r>
          </a:p>
          <a:p>
            <a:pPr lvl="1">
              <a:lnSpc>
                <a:spcPct val="85000"/>
              </a:lnSpc>
            </a:pPr>
            <a:r>
              <a:rPr lang="en-US" sz="1800" dirty="0" smtClean="0"/>
              <a:t>A </a:t>
            </a:r>
            <a:r>
              <a:rPr lang="en-US" sz="1800" dirty="0"/>
              <a:t>measure of the likelihood that a link will fail</a:t>
            </a:r>
          </a:p>
          <a:p>
            <a:pPr lvl="1">
              <a:lnSpc>
                <a:spcPct val="85000"/>
              </a:lnSpc>
            </a:pPr>
            <a:r>
              <a:rPr lang="en-US" sz="1800" dirty="0" smtClean="0"/>
              <a:t>Measure </a:t>
            </a:r>
            <a:r>
              <a:rPr lang="en-US" sz="1800" dirty="0"/>
              <a:t>dynamically &amp; expressed as a fraction of 255</a:t>
            </a:r>
          </a:p>
          <a:p>
            <a:pPr lvl="1">
              <a:lnSpc>
                <a:spcPct val="85000"/>
              </a:lnSpc>
            </a:pPr>
            <a:r>
              <a:rPr lang="en-US" sz="1800" dirty="0" smtClean="0"/>
              <a:t>the </a:t>
            </a:r>
            <a:r>
              <a:rPr lang="en-US" sz="1800" dirty="0"/>
              <a:t>higher the fraction the better the </a:t>
            </a:r>
            <a:r>
              <a:rPr lang="en-US" sz="1800" dirty="0" smtClean="0"/>
              <a:t>reliability</a:t>
            </a:r>
          </a:p>
          <a:p>
            <a:pPr lvl="1">
              <a:lnSpc>
                <a:spcPct val="85000"/>
              </a:lnSpc>
            </a:pPr>
            <a:endParaRPr lang="en-US" sz="1800" dirty="0"/>
          </a:p>
          <a:p>
            <a:pPr>
              <a:lnSpc>
                <a:spcPct val="85000"/>
              </a:lnSpc>
            </a:pPr>
            <a:r>
              <a:rPr lang="en-US" sz="2000" b="1" dirty="0"/>
              <a:t>Load</a:t>
            </a:r>
            <a:r>
              <a:rPr lang="en-US" sz="2000" dirty="0"/>
              <a:t> (not a default EIGRP metric)</a:t>
            </a:r>
          </a:p>
          <a:p>
            <a:pPr lvl="1">
              <a:lnSpc>
                <a:spcPct val="85000"/>
              </a:lnSpc>
              <a:buFontTx/>
              <a:buChar char="–"/>
            </a:pPr>
            <a:r>
              <a:rPr lang="en-US" sz="1800" dirty="0" smtClean="0"/>
              <a:t>A </a:t>
            </a:r>
            <a:r>
              <a:rPr lang="en-US" sz="1800" dirty="0"/>
              <a:t>number that reflects how much traffic is using a link</a:t>
            </a:r>
          </a:p>
          <a:p>
            <a:pPr lvl="1">
              <a:lnSpc>
                <a:spcPct val="85000"/>
              </a:lnSpc>
              <a:buFontTx/>
              <a:buChar char="–"/>
            </a:pPr>
            <a:r>
              <a:rPr lang="en-US" sz="1800" dirty="0" smtClean="0"/>
              <a:t>Number </a:t>
            </a:r>
            <a:r>
              <a:rPr lang="en-US" sz="1800" dirty="0"/>
              <a:t>is determined dynamically and is expressed as a fraction of 255</a:t>
            </a:r>
          </a:p>
          <a:p>
            <a:pPr lvl="2">
              <a:lnSpc>
                <a:spcPct val="85000"/>
              </a:lnSpc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600" dirty="0"/>
              <a:t>The lower the fraction the less the load on the link</a:t>
            </a:r>
          </a:p>
        </p:txBody>
      </p:sp>
      <p:pic>
        <p:nvPicPr>
          <p:cNvPr id="127181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7585" y="4587020"/>
            <a:ext cx="4089400" cy="2142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0999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3858" name="Rectangle 2"/>
          <p:cNvSpPr>
            <a:spLocks noGrp="1" noChangeArrowheads="1"/>
          </p:cNvSpPr>
          <p:nvPr>
            <p:ph type="title"/>
          </p:nvPr>
        </p:nvSpPr>
        <p:spPr>
          <a:xfrm>
            <a:off x="473075" y="334963"/>
            <a:ext cx="8145463" cy="838200"/>
          </a:xfrm>
        </p:spPr>
        <p:txBody>
          <a:bodyPr/>
          <a:lstStyle/>
          <a:p>
            <a:r>
              <a:rPr lang="en-US"/>
              <a:t>EIGRP Metric Calculation</a:t>
            </a:r>
          </a:p>
        </p:txBody>
      </p:sp>
      <p:sp>
        <p:nvSpPr>
          <p:cNvPr id="1273859" name="Rectangle 3"/>
          <p:cNvSpPr>
            <a:spLocks noGrp="1" noChangeArrowheads="1"/>
          </p:cNvSpPr>
          <p:nvPr>
            <p:ph idx="1"/>
          </p:nvPr>
        </p:nvSpPr>
        <p:spPr>
          <a:xfrm>
            <a:off x="312738" y="1382713"/>
            <a:ext cx="7940675" cy="513715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None/>
            </a:pPr>
            <a:r>
              <a:rPr lang="en-US" sz="2000" dirty="0"/>
              <a:t>Using the Bandwidth Command</a:t>
            </a:r>
          </a:p>
          <a:p>
            <a:r>
              <a:rPr lang="en-US" sz="2000" dirty="0"/>
              <a:t>Modifying the interface bandwidth</a:t>
            </a:r>
          </a:p>
          <a:p>
            <a:pPr lvl="1"/>
            <a:r>
              <a:rPr lang="en-US" sz="1800" dirty="0" smtClean="0"/>
              <a:t>Use </a:t>
            </a:r>
            <a:r>
              <a:rPr lang="en-US" sz="1800" dirty="0"/>
              <a:t>the </a:t>
            </a:r>
            <a:r>
              <a:rPr lang="en-US" sz="1800" b="1" i="1" dirty="0">
                <a:solidFill>
                  <a:schemeClr val="accent2"/>
                </a:solidFill>
              </a:rPr>
              <a:t>bandwidth </a:t>
            </a:r>
            <a:r>
              <a:rPr lang="en-US" sz="1800" dirty="0"/>
              <a:t>command</a:t>
            </a:r>
          </a:p>
          <a:p>
            <a:pPr lvl="1"/>
            <a:r>
              <a:rPr lang="en-US" sz="1800" dirty="0" smtClean="0"/>
              <a:t>Example: Router(</a:t>
            </a:r>
            <a:r>
              <a:rPr lang="en-US" sz="1800" dirty="0" err="1" smtClean="0"/>
              <a:t>config</a:t>
            </a:r>
            <a:r>
              <a:rPr lang="en-US" sz="1800" dirty="0" smtClean="0"/>
              <a:t>-if</a:t>
            </a:r>
            <a:r>
              <a:rPr lang="en-US" sz="1800" dirty="0"/>
              <a:t>)#</a:t>
            </a:r>
            <a:r>
              <a:rPr lang="en-US" sz="1800" i="1" dirty="0">
                <a:solidFill>
                  <a:schemeClr val="accent2"/>
                </a:solidFill>
              </a:rPr>
              <a:t>bandwidth</a:t>
            </a:r>
            <a:r>
              <a:rPr lang="en-US" sz="1800" dirty="0"/>
              <a:t> kilobits</a:t>
            </a:r>
          </a:p>
          <a:p>
            <a:endParaRPr lang="en-US" sz="2000" dirty="0" smtClean="0"/>
          </a:p>
          <a:p>
            <a:r>
              <a:rPr lang="en-US" sz="2000" dirty="0" smtClean="0"/>
              <a:t>Verifying </a:t>
            </a:r>
            <a:r>
              <a:rPr lang="en-US" sz="2000" dirty="0"/>
              <a:t>bandwidth </a:t>
            </a:r>
          </a:p>
          <a:p>
            <a:pPr lvl="1">
              <a:buFontTx/>
              <a:buChar char="–"/>
            </a:pPr>
            <a:r>
              <a:rPr lang="en-US" sz="1800" dirty="0"/>
              <a:t>Use the </a:t>
            </a:r>
            <a:r>
              <a:rPr lang="en-US" sz="1800" b="1" i="1" dirty="0">
                <a:solidFill>
                  <a:schemeClr val="accent2"/>
                </a:solidFill>
              </a:rPr>
              <a:t>show interface</a:t>
            </a:r>
            <a:r>
              <a:rPr lang="en-US" sz="1800" dirty="0"/>
              <a:t> command</a:t>
            </a:r>
          </a:p>
          <a:p>
            <a:pPr>
              <a:lnSpc>
                <a:spcPct val="75000"/>
              </a:lnSpc>
            </a:pPr>
            <a:endParaRPr lang="en-US" sz="2000" dirty="0" smtClean="0"/>
          </a:p>
          <a:p>
            <a:pPr>
              <a:lnSpc>
                <a:spcPct val="75000"/>
              </a:lnSpc>
            </a:pPr>
            <a:r>
              <a:rPr lang="en-US" sz="2000" dirty="0" smtClean="0"/>
              <a:t>Note </a:t>
            </a:r>
            <a:r>
              <a:rPr lang="en-US" sz="2000" dirty="0"/>
              <a:t>– bandwidth command </a:t>
            </a:r>
          </a:p>
          <a:p>
            <a:pPr>
              <a:lnSpc>
                <a:spcPct val="75000"/>
              </a:lnSpc>
              <a:buFont typeface="Wingdings" pitchFamily="2" charset="2"/>
              <a:buNone/>
            </a:pPr>
            <a:r>
              <a:rPr lang="en-US" sz="2000" dirty="0"/>
              <a:t>  </a:t>
            </a:r>
            <a:r>
              <a:rPr lang="en-US" sz="2000" b="1" dirty="0">
                <a:solidFill>
                  <a:srgbClr val="0066FF"/>
                </a:solidFill>
              </a:rPr>
              <a:t>does not change</a:t>
            </a:r>
            <a:r>
              <a:rPr lang="en-US" sz="2000" dirty="0"/>
              <a:t> the</a:t>
            </a:r>
          </a:p>
          <a:p>
            <a:pPr>
              <a:lnSpc>
                <a:spcPct val="75000"/>
              </a:lnSpc>
              <a:buFont typeface="Wingdings" pitchFamily="2" charset="2"/>
              <a:buNone/>
            </a:pPr>
            <a:r>
              <a:rPr lang="en-US" sz="2000" dirty="0"/>
              <a:t>  link’s physical </a:t>
            </a:r>
          </a:p>
          <a:p>
            <a:pPr>
              <a:lnSpc>
                <a:spcPct val="75000"/>
              </a:lnSpc>
              <a:buFont typeface="Wingdings" pitchFamily="2" charset="2"/>
              <a:buNone/>
            </a:pPr>
            <a:r>
              <a:rPr lang="en-US" sz="2000" dirty="0"/>
              <a:t>  bandwidth</a:t>
            </a:r>
          </a:p>
          <a:p>
            <a:endParaRPr lang="en-US" sz="2000" dirty="0"/>
          </a:p>
        </p:txBody>
      </p:sp>
      <p:pic>
        <p:nvPicPr>
          <p:cNvPr id="1273861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8043" y="2936875"/>
            <a:ext cx="3616325" cy="3240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7294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4882" name="Rectangle 2"/>
          <p:cNvSpPr>
            <a:spLocks noGrp="1" noChangeArrowheads="1"/>
          </p:cNvSpPr>
          <p:nvPr>
            <p:ph type="title"/>
          </p:nvPr>
        </p:nvSpPr>
        <p:spPr>
          <a:xfrm>
            <a:off x="619125" y="357188"/>
            <a:ext cx="8145463" cy="838200"/>
          </a:xfrm>
        </p:spPr>
        <p:txBody>
          <a:bodyPr/>
          <a:lstStyle/>
          <a:p>
            <a:r>
              <a:rPr lang="en-US"/>
              <a:t>EIGRP Metric Calculation</a:t>
            </a:r>
          </a:p>
        </p:txBody>
      </p:sp>
      <p:sp>
        <p:nvSpPr>
          <p:cNvPr id="1274883" name="Rectangle 3"/>
          <p:cNvSpPr>
            <a:spLocks noGrp="1" noChangeArrowheads="1"/>
          </p:cNvSpPr>
          <p:nvPr>
            <p:ph idx="1"/>
          </p:nvPr>
        </p:nvSpPr>
        <p:spPr>
          <a:xfrm>
            <a:off x="663575" y="1398588"/>
            <a:ext cx="7940675" cy="1487487"/>
          </a:xfrm>
        </p:spPr>
        <p:txBody>
          <a:bodyPr>
            <a:normAutofit/>
          </a:bodyPr>
          <a:lstStyle/>
          <a:p>
            <a:pPr>
              <a:lnSpc>
                <a:spcPct val="85000"/>
              </a:lnSpc>
            </a:pPr>
            <a:r>
              <a:rPr lang="en-US" sz="2000" dirty="0"/>
              <a:t>The EIGRP metric can be determined by examining the</a:t>
            </a:r>
          </a:p>
          <a:p>
            <a:pPr>
              <a:lnSpc>
                <a:spcPct val="85000"/>
              </a:lnSpc>
              <a:buFont typeface="Wingdings" pitchFamily="2" charset="2"/>
              <a:buNone/>
            </a:pPr>
            <a:r>
              <a:rPr lang="en-US" sz="2000" dirty="0"/>
              <a:t>		bandwidth delay</a:t>
            </a:r>
          </a:p>
          <a:p>
            <a:pPr>
              <a:buFont typeface="Wingdings" pitchFamily="2" charset="2"/>
              <a:buNone/>
            </a:pPr>
            <a:endParaRPr lang="en-US" sz="2000" dirty="0"/>
          </a:p>
        </p:txBody>
      </p:sp>
      <p:pic>
        <p:nvPicPr>
          <p:cNvPr id="127488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8563" y="2142393"/>
            <a:ext cx="6724650" cy="4000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2231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59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EIGRP Metric Calculation</a:t>
            </a:r>
          </a:p>
        </p:txBody>
      </p:sp>
      <p:sp>
        <p:nvSpPr>
          <p:cNvPr id="1275907" name="Rectangle 3"/>
          <p:cNvSpPr>
            <a:spLocks noGrp="1" noChangeArrowheads="1"/>
          </p:cNvSpPr>
          <p:nvPr>
            <p:ph idx="1"/>
          </p:nvPr>
        </p:nvSpPr>
        <p:spPr>
          <a:xfrm>
            <a:off x="378191" y="1558436"/>
            <a:ext cx="8589962" cy="4424363"/>
          </a:xfrm>
        </p:spPr>
        <p:txBody>
          <a:bodyPr>
            <a:normAutofit/>
          </a:bodyPr>
          <a:lstStyle/>
          <a:p>
            <a:r>
              <a:rPr lang="en-US" sz="2400" dirty="0"/>
              <a:t>EIGRP uses the lowest bandwidth (BW)in its metric calculation</a:t>
            </a:r>
          </a:p>
          <a:p>
            <a:pPr>
              <a:buFont typeface="Wingdings" pitchFamily="2" charset="2"/>
              <a:buNone/>
            </a:pPr>
            <a:r>
              <a:rPr lang="en-US" sz="2400" dirty="0"/>
              <a:t>       Calculated BW = reference BW / lowest BW(kbps</a:t>
            </a:r>
            <a:r>
              <a:rPr lang="en-US" sz="2400" dirty="0" smtClean="0"/>
              <a:t>)</a:t>
            </a:r>
          </a:p>
          <a:p>
            <a:pPr>
              <a:buFont typeface="Wingdings" pitchFamily="2" charset="2"/>
              <a:buNone/>
            </a:pPr>
            <a:endParaRPr lang="en-US" sz="2400" dirty="0"/>
          </a:p>
          <a:p>
            <a:r>
              <a:rPr lang="en-US" sz="2400" dirty="0"/>
              <a:t>Delay – EIGRP uses the cumulative sum of all outgoing interfaces</a:t>
            </a:r>
          </a:p>
          <a:p>
            <a:pPr marL="457200" lvl="1" indent="0">
              <a:buNone/>
            </a:pPr>
            <a:r>
              <a:rPr lang="en-US" sz="2400" dirty="0"/>
              <a:t>Calculated Delay = the sum of outgoing interface </a:t>
            </a:r>
            <a:r>
              <a:rPr lang="en-US" sz="2400" dirty="0" smtClean="0"/>
              <a:t>delays</a:t>
            </a:r>
          </a:p>
          <a:p>
            <a:pPr lvl="1"/>
            <a:endParaRPr lang="en-US" sz="1800" dirty="0"/>
          </a:p>
          <a:p>
            <a:r>
              <a:rPr lang="en-US" sz="2400" dirty="0"/>
              <a:t>EIGRP Metric = calculated BW + calculated delay</a:t>
            </a:r>
          </a:p>
        </p:txBody>
      </p:sp>
    </p:spTree>
    <p:extLst>
      <p:ext uri="{BB962C8B-B14F-4D97-AF65-F5344CB8AC3E}">
        <p14:creationId xmlns:p14="http://schemas.microsoft.com/office/powerpoint/2010/main" val="1302438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69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EIGRP Metric Calculation</a:t>
            </a:r>
          </a:p>
        </p:txBody>
      </p:sp>
      <p:pic>
        <p:nvPicPr>
          <p:cNvPr id="127693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088" y="1520825"/>
            <a:ext cx="4332287" cy="2079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7693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1700" y="1466850"/>
            <a:ext cx="4176713" cy="2341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76934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9425" y="3991952"/>
            <a:ext cx="5238750" cy="2305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9593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79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DUAL Concepts</a:t>
            </a:r>
          </a:p>
        </p:txBody>
      </p:sp>
      <p:sp>
        <p:nvSpPr>
          <p:cNvPr id="127795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The </a:t>
            </a:r>
            <a:r>
              <a:rPr lang="en-US" sz="2400" b="1" dirty="0"/>
              <a:t>D</a:t>
            </a:r>
            <a:r>
              <a:rPr lang="en-US" sz="2400" dirty="0"/>
              <a:t>iffusing </a:t>
            </a:r>
            <a:r>
              <a:rPr lang="en-US" sz="2400" b="1" dirty="0"/>
              <a:t>U</a:t>
            </a:r>
            <a:r>
              <a:rPr lang="en-US" sz="2400" dirty="0"/>
              <a:t>pdate </a:t>
            </a:r>
            <a:r>
              <a:rPr lang="en-US" sz="2400" b="1" dirty="0"/>
              <a:t>Al</a:t>
            </a:r>
            <a:r>
              <a:rPr lang="en-US" sz="2400" dirty="0"/>
              <a:t>gorithm (DUAL) is used to prevent looping</a:t>
            </a:r>
          </a:p>
        </p:txBody>
      </p:sp>
      <p:pic>
        <p:nvPicPr>
          <p:cNvPr id="127795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7588" y="2921856"/>
            <a:ext cx="7186612" cy="1811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7145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8978" name="Rectangle 2"/>
          <p:cNvSpPr>
            <a:spLocks noGrp="1" noChangeArrowheads="1"/>
          </p:cNvSpPr>
          <p:nvPr>
            <p:ph type="title"/>
          </p:nvPr>
        </p:nvSpPr>
        <p:spPr>
          <a:xfrm>
            <a:off x="465138" y="301625"/>
            <a:ext cx="8145462" cy="838200"/>
          </a:xfrm>
        </p:spPr>
        <p:txBody>
          <a:bodyPr/>
          <a:lstStyle/>
          <a:p>
            <a:r>
              <a:rPr lang="en-US"/>
              <a:t>DUAL Concepts</a:t>
            </a:r>
          </a:p>
        </p:txBody>
      </p:sp>
      <p:sp>
        <p:nvSpPr>
          <p:cNvPr id="1278979" name="Rectangle 3"/>
          <p:cNvSpPr>
            <a:spLocks noGrp="1" noChangeArrowheads="1"/>
          </p:cNvSpPr>
          <p:nvPr>
            <p:ph idx="1"/>
          </p:nvPr>
        </p:nvSpPr>
        <p:spPr>
          <a:xfrm>
            <a:off x="269875" y="1395413"/>
            <a:ext cx="3389313" cy="5032375"/>
          </a:xfrm>
        </p:spPr>
        <p:txBody>
          <a:bodyPr>
            <a:normAutofit/>
          </a:bodyPr>
          <a:lstStyle/>
          <a:p>
            <a:r>
              <a:rPr lang="en-US" sz="2400" dirty="0"/>
              <a:t>Successor	</a:t>
            </a:r>
          </a:p>
          <a:p>
            <a:pPr lvl="1"/>
            <a:r>
              <a:rPr lang="en-US" sz="1800" dirty="0"/>
              <a:t>The </a:t>
            </a:r>
            <a:r>
              <a:rPr lang="en-US" sz="1800" dirty="0">
                <a:solidFill>
                  <a:srgbClr val="0066FF"/>
                </a:solidFill>
              </a:rPr>
              <a:t>best least cost route</a:t>
            </a:r>
            <a:r>
              <a:rPr lang="en-US" sz="1800" dirty="0"/>
              <a:t> to a destination found in the routing table</a:t>
            </a:r>
          </a:p>
          <a:p>
            <a:r>
              <a:rPr lang="en-US" sz="2400" dirty="0"/>
              <a:t>Feasible distance</a:t>
            </a:r>
          </a:p>
          <a:p>
            <a:pPr lvl="1"/>
            <a:r>
              <a:rPr lang="en-US" sz="1800" dirty="0"/>
              <a:t>The </a:t>
            </a:r>
            <a:r>
              <a:rPr lang="en-US" sz="1800" dirty="0">
                <a:solidFill>
                  <a:srgbClr val="0066FF"/>
                </a:solidFill>
              </a:rPr>
              <a:t>lowest calculated metric</a:t>
            </a:r>
            <a:r>
              <a:rPr lang="en-US" sz="1800" dirty="0"/>
              <a:t> along a path to a destination network</a:t>
            </a:r>
          </a:p>
        </p:txBody>
      </p:sp>
      <p:pic>
        <p:nvPicPr>
          <p:cNvPr id="127898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2496" y="1668462"/>
            <a:ext cx="4803775" cy="3627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7646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02" name="Rectangle 2"/>
          <p:cNvSpPr>
            <a:spLocks noGrp="1" noChangeArrowheads="1"/>
          </p:cNvSpPr>
          <p:nvPr>
            <p:ph type="title"/>
          </p:nvPr>
        </p:nvSpPr>
        <p:spPr>
          <a:xfrm>
            <a:off x="617538" y="522288"/>
            <a:ext cx="8145462" cy="646112"/>
          </a:xfrm>
        </p:spPr>
        <p:txBody>
          <a:bodyPr>
            <a:normAutofit/>
          </a:bodyPr>
          <a:lstStyle/>
          <a:p>
            <a:r>
              <a:rPr lang="en-US"/>
              <a:t>DUAL Concepts</a:t>
            </a:r>
          </a:p>
        </p:txBody>
      </p:sp>
      <p:sp>
        <p:nvSpPr>
          <p:cNvPr id="1280003" name="Rectangle 3"/>
          <p:cNvSpPr>
            <a:spLocks noGrp="1" noChangeArrowheads="1"/>
          </p:cNvSpPr>
          <p:nvPr>
            <p:ph idx="1"/>
          </p:nvPr>
        </p:nvSpPr>
        <p:spPr>
          <a:xfrm>
            <a:off x="352425" y="1433513"/>
            <a:ext cx="8269288" cy="782637"/>
          </a:xfrm>
        </p:spPr>
        <p:txBody>
          <a:bodyPr>
            <a:noAutofit/>
          </a:bodyPr>
          <a:lstStyle/>
          <a:p>
            <a:pPr>
              <a:lnSpc>
                <a:spcPct val="85000"/>
              </a:lnSpc>
              <a:buFont typeface="Wingdings" pitchFamily="2" charset="2"/>
              <a:buNone/>
            </a:pPr>
            <a:r>
              <a:rPr lang="en-US" sz="2400" dirty="0"/>
              <a:t>Feasible Successors, Feasibility Condition &amp; Reported Distance</a:t>
            </a:r>
          </a:p>
          <a:p>
            <a:pPr>
              <a:lnSpc>
                <a:spcPct val="85000"/>
              </a:lnSpc>
            </a:pPr>
            <a:endParaRPr lang="en-US" sz="1800" dirty="0"/>
          </a:p>
        </p:txBody>
      </p:sp>
      <p:pic>
        <p:nvPicPr>
          <p:cNvPr id="128000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5838" y="2305050"/>
            <a:ext cx="5100637" cy="4113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80005" name="Rectangle 5"/>
          <p:cNvSpPr>
            <a:spLocks noChangeArrowheads="1"/>
          </p:cNvSpPr>
          <p:nvPr/>
        </p:nvSpPr>
        <p:spPr bwMode="auto">
          <a:xfrm>
            <a:off x="331787" y="2841381"/>
            <a:ext cx="2744787" cy="2647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06774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82124" tIns="41061" rIns="82124" bIns="41061"/>
          <a:lstStyle/>
          <a:p>
            <a:pPr marL="236538" indent="-236538" algn="l" defTabSz="814388" eaLnBrk="1" hangingPunct="1">
              <a:lnSpc>
                <a:spcPct val="85000"/>
              </a:lnSpc>
              <a:spcBef>
                <a:spcPct val="50000"/>
              </a:spcBef>
              <a:buClr>
                <a:srgbClr val="708CA1"/>
              </a:buClr>
              <a:buFont typeface="Wingdings" pitchFamily="2" charset="2"/>
              <a:buChar char="§"/>
            </a:pPr>
            <a:r>
              <a:rPr lang="en-US" sz="1800" dirty="0"/>
              <a:t>Feasible Successor</a:t>
            </a:r>
          </a:p>
          <a:p>
            <a:pPr marL="574675" lvl="1" algn="l" defTabSz="814388" eaLnBrk="1" hangingPunct="1">
              <a:spcBef>
                <a:spcPct val="35000"/>
              </a:spcBef>
              <a:buClr>
                <a:srgbClr val="708CA1"/>
              </a:buClr>
            </a:pPr>
            <a:r>
              <a:rPr lang="en-US" sz="1800" dirty="0"/>
              <a:t>-This is </a:t>
            </a:r>
            <a:r>
              <a:rPr lang="en-US" sz="1800" dirty="0">
                <a:solidFill>
                  <a:srgbClr val="0066FF"/>
                </a:solidFill>
              </a:rPr>
              <a:t>a loop free backup route </a:t>
            </a:r>
            <a:r>
              <a:rPr lang="en-US" sz="1800" dirty="0"/>
              <a:t>to same </a:t>
            </a:r>
          </a:p>
          <a:p>
            <a:pPr marL="574675" lvl="1" algn="l" defTabSz="814388" eaLnBrk="1" hangingPunct="1">
              <a:spcBef>
                <a:spcPct val="35000"/>
              </a:spcBef>
              <a:buClr>
                <a:srgbClr val="708CA1"/>
              </a:buClr>
            </a:pPr>
            <a:r>
              <a:rPr lang="en-US" sz="1800" dirty="0"/>
              <a:t>destination as successor route</a:t>
            </a:r>
          </a:p>
        </p:txBody>
      </p:sp>
    </p:spTree>
    <p:extLst>
      <p:ext uri="{BB962C8B-B14F-4D97-AF65-F5344CB8AC3E}">
        <p14:creationId xmlns:p14="http://schemas.microsoft.com/office/powerpoint/2010/main" val="1226691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1026" name="Rectangle 2"/>
          <p:cNvSpPr>
            <a:spLocks noGrp="1" noChangeArrowheads="1"/>
          </p:cNvSpPr>
          <p:nvPr>
            <p:ph type="title"/>
          </p:nvPr>
        </p:nvSpPr>
        <p:spPr>
          <a:xfrm>
            <a:off x="574675" y="555625"/>
            <a:ext cx="8145463" cy="628650"/>
          </a:xfrm>
        </p:spPr>
        <p:txBody>
          <a:bodyPr>
            <a:normAutofit/>
          </a:bodyPr>
          <a:lstStyle/>
          <a:p>
            <a:r>
              <a:rPr lang="en-US"/>
              <a:t>DUAL Concepts</a:t>
            </a:r>
          </a:p>
        </p:txBody>
      </p:sp>
      <p:sp>
        <p:nvSpPr>
          <p:cNvPr id="1281027" name="Rectangle 3"/>
          <p:cNvSpPr>
            <a:spLocks noGrp="1" noChangeArrowheads="1"/>
          </p:cNvSpPr>
          <p:nvPr>
            <p:ph idx="1"/>
          </p:nvPr>
        </p:nvSpPr>
        <p:spPr>
          <a:xfrm>
            <a:off x="211871" y="2473692"/>
            <a:ext cx="3186112" cy="3571875"/>
          </a:xfrm>
        </p:spPr>
        <p:txBody>
          <a:bodyPr>
            <a:normAutofit/>
          </a:bodyPr>
          <a:lstStyle/>
          <a:p>
            <a:r>
              <a:rPr lang="en-US" sz="2400" dirty="0"/>
              <a:t>Reported distance (RD)</a:t>
            </a:r>
          </a:p>
          <a:p>
            <a:pPr lvl="1"/>
            <a:r>
              <a:rPr lang="en-US" sz="1800" dirty="0" smtClean="0"/>
              <a:t>The </a:t>
            </a:r>
            <a:r>
              <a:rPr lang="en-US" sz="1800" dirty="0"/>
              <a:t>metric that a router reports to a neighbor about its own cost to that network</a:t>
            </a:r>
          </a:p>
          <a:p>
            <a:pPr lvl="1"/>
            <a:endParaRPr lang="en-US" sz="2000" dirty="0"/>
          </a:p>
        </p:txBody>
      </p:sp>
      <p:pic>
        <p:nvPicPr>
          <p:cNvPr id="128102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3409" y="2216150"/>
            <a:ext cx="5438775" cy="3857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81030" name="Rectangle 6"/>
          <p:cNvSpPr>
            <a:spLocks noChangeArrowheads="1"/>
          </p:cNvSpPr>
          <p:nvPr/>
        </p:nvSpPr>
        <p:spPr bwMode="auto">
          <a:xfrm>
            <a:off x="352425" y="1433513"/>
            <a:ext cx="8269288" cy="782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06774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82124" tIns="41061" rIns="82124" bIns="41061"/>
          <a:lstStyle/>
          <a:p>
            <a:pPr marL="236538" indent="-236538" algn="l" defTabSz="814388" eaLnBrk="1" hangingPunct="1">
              <a:lnSpc>
                <a:spcPct val="85000"/>
              </a:lnSpc>
              <a:spcBef>
                <a:spcPct val="50000"/>
              </a:spcBef>
              <a:buClr>
                <a:srgbClr val="708CA1"/>
              </a:buClr>
              <a:buFont typeface="Wingdings" pitchFamily="2" charset="2"/>
              <a:buNone/>
            </a:pPr>
            <a:r>
              <a:rPr lang="en-US" dirty="0"/>
              <a:t>Feasible Successors, Feasibility Condition &amp; Reported Distance</a:t>
            </a:r>
          </a:p>
          <a:p>
            <a:pPr marL="236538" indent="-236538" algn="l" defTabSz="814388" eaLnBrk="1" hangingPunct="1">
              <a:lnSpc>
                <a:spcPct val="85000"/>
              </a:lnSpc>
              <a:spcBef>
                <a:spcPct val="50000"/>
              </a:spcBef>
              <a:buClr>
                <a:srgbClr val="708CA1"/>
              </a:buClr>
              <a:buFont typeface="Wingdings" pitchFamily="2" charset="2"/>
              <a:buChar char="§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9945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20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DUAL Concepts</a:t>
            </a:r>
          </a:p>
        </p:txBody>
      </p:sp>
      <p:sp>
        <p:nvSpPr>
          <p:cNvPr id="1282051" name="Rectangle 3"/>
          <p:cNvSpPr>
            <a:spLocks noGrp="1" noChangeArrowheads="1"/>
          </p:cNvSpPr>
          <p:nvPr>
            <p:ph idx="1"/>
          </p:nvPr>
        </p:nvSpPr>
        <p:spPr>
          <a:xfrm>
            <a:off x="371475" y="1801813"/>
            <a:ext cx="2759075" cy="4140200"/>
          </a:xfrm>
        </p:spPr>
        <p:txBody>
          <a:bodyPr>
            <a:normAutofit/>
          </a:bodyPr>
          <a:lstStyle/>
          <a:p>
            <a:r>
              <a:rPr lang="en-US" sz="2400" dirty="0"/>
              <a:t>Feasibility Condition (FC)</a:t>
            </a:r>
          </a:p>
          <a:p>
            <a:pPr lvl="1"/>
            <a:r>
              <a:rPr lang="en-US" sz="1800" dirty="0" smtClean="0"/>
              <a:t>Met </a:t>
            </a:r>
            <a:r>
              <a:rPr lang="en-US" sz="1800" dirty="0"/>
              <a:t>when a neighbor’s RD </a:t>
            </a:r>
            <a:r>
              <a:rPr lang="en-US" sz="1800" dirty="0">
                <a:solidFill>
                  <a:srgbClr val="0066FF"/>
                </a:solidFill>
              </a:rPr>
              <a:t>is less than</a:t>
            </a:r>
            <a:r>
              <a:rPr lang="en-US" sz="1800" dirty="0"/>
              <a:t> the local router’s FD to the same destination network</a:t>
            </a:r>
          </a:p>
        </p:txBody>
      </p:sp>
      <p:pic>
        <p:nvPicPr>
          <p:cNvPr id="128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5663" y="1882775"/>
            <a:ext cx="5191125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1463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582613" y="539750"/>
            <a:ext cx="8145462" cy="592138"/>
          </a:xfrm>
        </p:spPr>
        <p:txBody>
          <a:bodyPr>
            <a:normAutofit/>
          </a:bodyPr>
          <a:lstStyle/>
          <a:p>
            <a:r>
              <a:rPr lang="en-US"/>
              <a:t>DUAL Concepts</a:t>
            </a:r>
          </a:p>
        </p:txBody>
      </p:sp>
      <p:sp>
        <p:nvSpPr>
          <p:cNvPr id="1283075" name="Rectangle 3"/>
          <p:cNvSpPr>
            <a:spLocks noGrp="1" noChangeArrowheads="1"/>
          </p:cNvSpPr>
          <p:nvPr>
            <p:ph idx="1"/>
          </p:nvPr>
        </p:nvSpPr>
        <p:spPr>
          <a:xfrm>
            <a:off x="271463" y="1476375"/>
            <a:ext cx="4251325" cy="4994275"/>
          </a:xfrm>
        </p:spPr>
        <p:txBody>
          <a:bodyPr>
            <a:normAutofit/>
          </a:bodyPr>
          <a:lstStyle/>
          <a:p>
            <a:r>
              <a:rPr lang="en-US" sz="2000" dirty="0"/>
              <a:t>Topology Table:  Successor &amp; Feasible Successor</a:t>
            </a:r>
          </a:p>
          <a:p>
            <a:r>
              <a:rPr lang="en-US" sz="2000" dirty="0"/>
              <a:t>EIGRP Topology table</a:t>
            </a:r>
          </a:p>
          <a:p>
            <a:pPr lvl="1">
              <a:buFontTx/>
              <a:buChar char="–"/>
            </a:pPr>
            <a:r>
              <a:rPr lang="en-US" sz="2000" dirty="0"/>
              <a:t>Viewed using the </a:t>
            </a:r>
            <a:r>
              <a:rPr lang="en-US" sz="2000" i="1" dirty="0">
                <a:solidFill>
                  <a:schemeClr val="accent2"/>
                </a:solidFill>
              </a:rPr>
              <a:t>show </a:t>
            </a:r>
            <a:r>
              <a:rPr lang="en-US" sz="2000" i="1" dirty="0" err="1">
                <a:solidFill>
                  <a:schemeClr val="accent2"/>
                </a:solidFill>
              </a:rPr>
              <a:t>ip</a:t>
            </a:r>
            <a:r>
              <a:rPr lang="en-US" sz="2000" i="1" dirty="0">
                <a:solidFill>
                  <a:schemeClr val="accent2"/>
                </a:solidFill>
              </a:rPr>
              <a:t> 	</a:t>
            </a:r>
            <a:r>
              <a:rPr lang="en-US" sz="2000" i="1" dirty="0" err="1">
                <a:solidFill>
                  <a:schemeClr val="accent2"/>
                </a:solidFill>
              </a:rPr>
              <a:t>eigrp</a:t>
            </a:r>
            <a:r>
              <a:rPr lang="en-US" sz="2000" i="1" dirty="0">
                <a:solidFill>
                  <a:schemeClr val="accent2"/>
                </a:solidFill>
              </a:rPr>
              <a:t> topology</a:t>
            </a:r>
            <a:r>
              <a:rPr lang="en-US" sz="2000" dirty="0"/>
              <a:t> </a:t>
            </a:r>
            <a:r>
              <a:rPr lang="en-US" sz="2000" dirty="0" smtClean="0"/>
              <a:t>command</a:t>
            </a:r>
          </a:p>
          <a:p>
            <a:pPr lvl="1">
              <a:buFontTx/>
              <a:buChar char="–"/>
            </a:pPr>
            <a:endParaRPr lang="en-US" sz="2000" dirty="0"/>
          </a:p>
          <a:p>
            <a:pPr lvl="1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/>
              <a:t>Contents of table include:</a:t>
            </a:r>
          </a:p>
          <a:p>
            <a:pPr lvl="2">
              <a:buFontTx/>
              <a:buChar char="–"/>
            </a:pPr>
            <a:r>
              <a:rPr lang="en-US" sz="2000" dirty="0" smtClean="0"/>
              <a:t>all </a:t>
            </a:r>
            <a:r>
              <a:rPr lang="en-US" sz="2000" dirty="0"/>
              <a:t>successor routes</a:t>
            </a:r>
          </a:p>
          <a:p>
            <a:pPr lvl="2">
              <a:buFontTx/>
              <a:buChar char="–"/>
            </a:pPr>
            <a:r>
              <a:rPr lang="en-US" sz="2000" dirty="0" smtClean="0"/>
              <a:t>all </a:t>
            </a:r>
            <a:r>
              <a:rPr lang="en-US" sz="2000" dirty="0"/>
              <a:t>feasible successor 	</a:t>
            </a:r>
            <a:r>
              <a:rPr lang="en-US" sz="2000" dirty="0" smtClean="0"/>
              <a:t>routes</a:t>
            </a:r>
            <a:endParaRPr lang="en-US" sz="2000" dirty="0"/>
          </a:p>
        </p:txBody>
      </p:sp>
      <p:pic>
        <p:nvPicPr>
          <p:cNvPr id="128307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2788" y="1931988"/>
            <a:ext cx="4621212" cy="392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0991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554038" y="508000"/>
            <a:ext cx="8145462" cy="663575"/>
          </a:xfrm>
        </p:spPr>
        <p:txBody>
          <a:bodyPr>
            <a:normAutofit/>
          </a:bodyPr>
          <a:lstStyle/>
          <a:p>
            <a:r>
              <a:rPr lang="en-US" dirty="0" smtClean="0"/>
              <a:t>EIGRP Topology Table</a:t>
            </a:r>
            <a:endParaRPr lang="en-US" dirty="0"/>
          </a:p>
        </p:txBody>
      </p:sp>
      <p:pic>
        <p:nvPicPr>
          <p:cNvPr id="128410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1190" y="3132138"/>
            <a:ext cx="6219825" cy="3725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84103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4523" y="1152769"/>
            <a:ext cx="5241925" cy="1862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0152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92125" y="344488"/>
            <a:ext cx="8145463" cy="838200"/>
          </a:xfrm>
        </p:spPr>
        <p:txBody>
          <a:bodyPr/>
          <a:lstStyle/>
          <a:p>
            <a:r>
              <a:rPr lang="en-US"/>
              <a:t>DUAL Concepts</a:t>
            </a:r>
          </a:p>
        </p:txBody>
      </p:sp>
      <p:sp>
        <p:nvSpPr>
          <p:cNvPr id="1285123" name="Rectangle 3"/>
          <p:cNvSpPr>
            <a:spLocks noGrp="1" noChangeArrowheads="1"/>
          </p:cNvSpPr>
          <p:nvPr>
            <p:ph idx="1"/>
          </p:nvPr>
        </p:nvSpPr>
        <p:spPr>
          <a:xfrm>
            <a:off x="249238" y="1276350"/>
            <a:ext cx="3613150" cy="515778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None/>
            </a:pPr>
            <a:r>
              <a:rPr lang="en-US" sz="2400" dirty="0"/>
              <a:t>Topology Table:  </a:t>
            </a:r>
            <a:r>
              <a:rPr lang="en-US" sz="2400" b="1" dirty="0"/>
              <a:t>No Feasible Successor</a:t>
            </a:r>
          </a:p>
          <a:p>
            <a:r>
              <a:rPr lang="en-US" sz="1600" dirty="0"/>
              <a:t>A feasible successor may not be present because the feasibility condition may not be met</a:t>
            </a:r>
          </a:p>
          <a:p>
            <a:pPr lvl="1"/>
            <a:r>
              <a:rPr lang="en-US" sz="1600" dirty="0" smtClean="0"/>
              <a:t>In </a:t>
            </a:r>
            <a:r>
              <a:rPr lang="en-US" sz="1600" dirty="0"/>
              <a:t>other words, the reported distance of the neighbor is greater than or equal to the current  feasible distance</a:t>
            </a:r>
          </a:p>
        </p:txBody>
      </p:sp>
      <p:pic>
        <p:nvPicPr>
          <p:cNvPr id="128512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3013" y="1027113"/>
            <a:ext cx="5187950" cy="5437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0265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500063" y="374650"/>
            <a:ext cx="8145462" cy="838200"/>
          </a:xfrm>
        </p:spPr>
        <p:txBody>
          <a:bodyPr/>
          <a:lstStyle/>
          <a:p>
            <a:r>
              <a:rPr lang="en-US"/>
              <a:t>DUAL Concepts</a:t>
            </a:r>
          </a:p>
        </p:txBody>
      </p:sp>
      <p:sp>
        <p:nvSpPr>
          <p:cNvPr id="1287171" name="Rectangle 3"/>
          <p:cNvSpPr>
            <a:spLocks noGrp="1" noChangeArrowheads="1"/>
          </p:cNvSpPr>
          <p:nvPr>
            <p:ph idx="1"/>
          </p:nvPr>
        </p:nvSpPr>
        <p:spPr>
          <a:xfrm>
            <a:off x="347663" y="1592263"/>
            <a:ext cx="3652837" cy="4527550"/>
          </a:xfrm>
        </p:spPr>
        <p:txBody>
          <a:bodyPr>
            <a:normAutofit/>
          </a:bodyPr>
          <a:lstStyle/>
          <a:p>
            <a:r>
              <a:rPr lang="en-US" sz="2800" b="1" dirty="0"/>
              <a:t>DUAL FSM</a:t>
            </a:r>
          </a:p>
          <a:p>
            <a:pPr lvl="1">
              <a:buFontTx/>
              <a:buChar char="–"/>
            </a:pPr>
            <a:r>
              <a:rPr lang="en-US" sz="2000" dirty="0"/>
              <a:t>Selects a best loop-free path to a destination</a:t>
            </a:r>
          </a:p>
          <a:p>
            <a:pPr lvl="1">
              <a:buFontTx/>
              <a:buChar char="–"/>
            </a:pPr>
            <a:r>
              <a:rPr lang="en-US" sz="2000" dirty="0"/>
              <a:t>Selects alternate routes by using information in EIGRP tables</a:t>
            </a:r>
          </a:p>
          <a:p>
            <a:pPr lvl="1"/>
            <a:endParaRPr lang="en-US" sz="2400" dirty="0"/>
          </a:p>
        </p:txBody>
      </p:sp>
      <p:pic>
        <p:nvPicPr>
          <p:cNvPr id="128717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7824" y="1558192"/>
            <a:ext cx="4333875" cy="4325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0390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5666" name="Rectangle 2"/>
          <p:cNvSpPr>
            <a:spLocks noGrp="1" noChangeArrowheads="1"/>
          </p:cNvSpPr>
          <p:nvPr>
            <p:ph type="title"/>
          </p:nvPr>
        </p:nvSpPr>
        <p:spPr>
          <a:xfrm>
            <a:off x="519113" y="350838"/>
            <a:ext cx="8145462" cy="838200"/>
          </a:xfrm>
        </p:spPr>
        <p:txBody>
          <a:bodyPr/>
          <a:lstStyle/>
          <a:p>
            <a:r>
              <a:rPr lang="en-US" dirty="0" smtClean="0"/>
              <a:t>Null0</a:t>
            </a:r>
            <a:endParaRPr lang="en-US" dirty="0"/>
          </a:p>
        </p:txBody>
      </p:sp>
      <p:sp>
        <p:nvSpPr>
          <p:cNvPr id="1265667" name="Rectangle 3"/>
          <p:cNvSpPr>
            <a:spLocks noGrp="1" noChangeArrowheads="1"/>
          </p:cNvSpPr>
          <p:nvPr>
            <p:ph idx="1"/>
          </p:nvPr>
        </p:nvSpPr>
        <p:spPr>
          <a:xfrm>
            <a:off x="331788" y="1192213"/>
            <a:ext cx="8529637" cy="4384675"/>
          </a:xfrm>
        </p:spPr>
        <p:txBody>
          <a:bodyPr>
            <a:normAutofit/>
          </a:bodyPr>
          <a:lstStyle/>
          <a:p>
            <a:r>
              <a:rPr lang="en-US" sz="2400" b="1" dirty="0"/>
              <a:t>Introducing the Null0 Summary Route</a:t>
            </a:r>
          </a:p>
          <a:p>
            <a:pPr lvl="1">
              <a:buFontTx/>
              <a:buChar char="–"/>
            </a:pPr>
            <a:r>
              <a:rPr lang="en-US" sz="2000" dirty="0"/>
              <a:t>Null0 </a:t>
            </a:r>
            <a:r>
              <a:rPr lang="en-US" sz="2000" dirty="0">
                <a:solidFill>
                  <a:srgbClr val="0066FF"/>
                </a:solidFill>
              </a:rPr>
              <a:t>is not a physical interface</a:t>
            </a:r>
          </a:p>
          <a:p>
            <a:pPr lvl="1">
              <a:buFontTx/>
              <a:buChar char="–"/>
            </a:pPr>
            <a:r>
              <a:rPr lang="en-US" sz="2000" dirty="0"/>
              <a:t>In the routing table summary routes are sourced from Null0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800" dirty="0"/>
              <a:t>Reason:  routes are used for advertisement purposes</a:t>
            </a:r>
          </a:p>
          <a:p>
            <a:pPr lvl="1">
              <a:buFontTx/>
              <a:buChar char="–"/>
            </a:pPr>
            <a:r>
              <a:rPr lang="en-US" sz="2000" dirty="0"/>
              <a:t>EIGRP will automatically include a null0 summary route as child route </a:t>
            </a:r>
            <a:r>
              <a:rPr lang="en-US" sz="2000" dirty="0">
                <a:solidFill>
                  <a:srgbClr val="0066FF"/>
                </a:solidFill>
              </a:rPr>
              <a:t>when 2 conditions are met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800" dirty="0"/>
              <a:t>At least one subnet is learned via EIGRP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800" dirty="0"/>
              <a:t>Automatic summarization is enabled</a:t>
            </a:r>
          </a:p>
        </p:txBody>
      </p:sp>
      <p:pic>
        <p:nvPicPr>
          <p:cNvPr id="126566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7563" y="4252180"/>
            <a:ext cx="4791075" cy="2355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9998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28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More EIGRP Configurations</a:t>
            </a:r>
          </a:p>
        </p:txBody>
      </p:sp>
      <p:sp>
        <p:nvSpPr>
          <p:cNvPr id="1272835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781175"/>
            <a:ext cx="7940675" cy="442595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None/>
            </a:pPr>
            <a:r>
              <a:rPr lang="en-US" sz="2400" b="1" dirty="0"/>
              <a:t>The Null0 Summary Route</a:t>
            </a:r>
            <a:endParaRPr lang="en-US" sz="2400" b="1" dirty="0">
              <a:solidFill>
                <a:srgbClr val="0066FF"/>
              </a:solidFill>
            </a:endParaRPr>
          </a:p>
          <a:p>
            <a:r>
              <a:rPr lang="en-US" sz="2400" dirty="0">
                <a:solidFill>
                  <a:srgbClr val="0066FF"/>
                </a:solidFill>
              </a:rPr>
              <a:t>By default</a:t>
            </a:r>
            <a:r>
              <a:rPr lang="en-US" sz="2400" dirty="0"/>
              <a:t>, EIGRP uses the Null0 interface to discard any packets that match the parent route but do not match any of the child routes</a:t>
            </a:r>
          </a:p>
          <a:p>
            <a:r>
              <a:rPr lang="en-US" sz="2400" dirty="0"/>
              <a:t>EIGRP automatically includes a null0 summary route as a child route whenever both of the following conditions exist</a:t>
            </a:r>
          </a:p>
          <a:p>
            <a:pPr lvl="1">
              <a:buFontTx/>
              <a:buChar char="–"/>
            </a:pPr>
            <a:r>
              <a:rPr lang="en-US" sz="1600" dirty="0"/>
              <a:t>One or subnets exists that was learned via EIGRP</a:t>
            </a:r>
          </a:p>
          <a:p>
            <a:pPr lvl="1">
              <a:buFontTx/>
              <a:buChar char="–"/>
            </a:pPr>
            <a:r>
              <a:rPr lang="en-US" sz="1600" dirty="0"/>
              <a:t>Automatic summarization is enabled</a:t>
            </a:r>
          </a:p>
        </p:txBody>
      </p:sp>
    </p:spTree>
    <p:extLst>
      <p:ext uri="{BB962C8B-B14F-4D97-AF65-F5344CB8AC3E}">
        <p14:creationId xmlns:p14="http://schemas.microsoft.com/office/powerpoint/2010/main" val="425762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More EIGRP Configurations</a:t>
            </a:r>
          </a:p>
        </p:txBody>
      </p:sp>
      <p:pic>
        <p:nvPicPr>
          <p:cNvPr id="1306629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5519" y="1796749"/>
            <a:ext cx="7652050" cy="4351338"/>
          </a:xfrm>
        </p:spPr>
      </p:pic>
      <p:sp>
        <p:nvSpPr>
          <p:cNvPr id="1306630" name="Rectangle 6"/>
          <p:cNvSpPr>
            <a:spLocks noChangeArrowheads="1"/>
          </p:cNvSpPr>
          <p:nvPr/>
        </p:nvSpPr>
        <p:spPr bwMode="auto">
          <a:xfrm>
            <a:off x="519113" y="1395765"/>
            <a:ext cx="7940675" cy="566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06774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82124" tIns="41061" rIns="82124" bIns="41061"/>
          <a:lstStyle/>
          <a:p>
            <a:pPr marL="236538" indent="-236538" algn="l" defTabSz="814388" eaLnBrk="1" hangingPunct="1">
              <a:lnSpc>
                <a:spcPct val="95000"/>
              </a:lnSpc>
              <a:spcBef>
                <a:spcPct val="50000"/>
              </a:spcBef>
              <a:buClr>
                <a:srgbClr val="708CA1"/>
              </a:buClr>
              <a:buFont typeface="Wingdings" pitchFamily="2" charset="2"/>
              <a:buNone/>
            </a:pPr>
            <a:r>
              <a:rPr lang="en-US" b="1" dirty="0"/>
              <a:t>The Null0 Summary Route</a:t>
            </a:r>
            <a:endParaRPr lang="en-US" b="1" dirty="0">
              <a:solidFill>
                <a:srgbClr val="0066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5315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554038" y="538163"/>
            <a:ext cx="8145462" cy="655637"/>
          </a:xfrm>
        </p:spPr>
        <p:txBody>
          <a:bodyPr>
            <a:normAutofit/>
          </a:bodyPr>
          <a:lstStyle/>
          <a:p>
            <a:r>
              <a:rPr lang="en-US" dirty="0" smtClean="0"/>
              <a:t>Auto Summarisation</a:t>
            </a:r>
            <a:endParaRPr lang="en-US" dirty="0"/>
          </a:p>
        </p:txBody>
      </p:sp>
      <p:sp>
        <p:nvSpPr>
          <p:cNvPr id="1290243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781175"/>
            <a:ext cx="7940675" cy="4324350"/>
          </a:xfrm>
        </p:spPr>
        <p:txBody>
          <a:bodyPr>
            <a:normAutofit/>
          </a:bodyPr>
          <a:lstStyle/>
          <a:p>
            <a:pPr>
              <a:lnSpc>
                <a:spcPct val="85000"/>
              </a:lnSpc>
              <a:buFont typeface="Wingdings" pitchFamily="2" charset="2"/>
              <a:buNone/>
            </a:pPr>
            <a:r>
              <a:rPr lang="en-US" sz="2400" dirty="0"/>
              <a:t>Disabling Automatic </a:t>
            </a:r>
            <a:r>
              <a:rPr lang="en-US" sz="2400" dirty="0" smtClean="0"/>
              <a:t>Summarisation</a:t>
            </a:r>
            <a:endParaRPr lang="en-US" sz="2400" dirty="0"/>
          </a:p>
          <a:p>
            <a:pPr>
              <a:lnSpc>
                <a:spcPct val="85000"/>
              </a:lnSpc>
            </a:pPr>
            <a:r>
              <a:rPr lang="en-US" sz="2400" dirty="0"/>
              <a:t>The </a:t>
            </a:r>
            <a:r>
              <a:rPr lang="en-US" sz="2400" b="1" i="1" dirty="0">
                <a:solidFill>
                  <a:schemeClr val="accent2"/>
                </a:solidFill>
              </a:rPr>
              <a:t>auto-summary</a:t>
            </a:r>
            <a:r>
              <a:rPr lang="en-US" sz="2400" dirty="0"/>
              <a:t> command permits EIGRP to automatically summarize at major network boundaries</a:t>
            </a:r>
          </a:p>
          <a:p>
            <a:pPr>
              <a:lnSpc>
                <a:spcPct val="85000"/>
              </a:lnSpc>
            </a:pPr>
            <a:r>
              <a:rPr lang="en-US" sz="2400" dirty="0"/>
              <a:t>The </a:t>
            </a:r>
            <a:r>
              <a:rPr lang="en-US" sz="2400" b="1" i="1" dirty="0">
                <a:solidFill>
                  <a:schemeClr val="accent2"/>
                </a:solidFill>
              </a:rPr>
              <a:t>no auto-summary</a:t>
            </a:r>
            <a:r>
              <a:rPr lang="en-US" sz="2400" dirty="0"/>
              <a:t> command is used to disable automatic </a:t>
            </a:r>
            <a:r>
              <a:rPr lang="en-US" sz="2400" dirty="0" smtClean="0"/>
              <a:t>summarisation</a:t>
            </a:r>
            <a:endParaRPr lang="en-US" sz="2400" dirty="0"/>
          </a:p>
          <a:p>
            <a:pPr lvl="1">
              <a:lnSpc>
                <a:spcPct val="85000"/>
              </a:lnSpc>
              <a:buFontTx/>
              <a:buChar char="–"/>
            </a:pPr>
            <a:r>
              <a:rPr lang="en-US" sz="1800" dirty="0"/>
              <a:t>This causes all EIGRP neighbors to send updates that will not be automatically summarized</a:t>
            </a:r>
          </a:p>
          <a:p>
            <a:pPr lvl="2">
              <a:lnSpc>
                <a:spcPct val="85000"/>
              </a:lnSpc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800" dirty="0"/>
              <a:t>this </a:t>
            </a:r>
            <a:r>
              <a:rPr lang="en-US" sz="1800" dirty="0">
                <a:solidFill>
                  <a:srgbClr val="0066FF"/>
                </a:solidFill>
              </a:rPr>
              <a:t>will cause changes</a:t>
            </a:r>
            <a:r>
              <a:rPr lang="en-US" sz="1800" dirty="0"/>
              <a:t> to appear in both </a:t>
            </a:r>
          </a:p>
          <a:p>
            <a:pPr lvl="4">
              <a:lnSpc>
                <a:spcPct val="85000"/>
              </a:lnSpc>
            </a:pPr>
            <a:r>
              <a:rPr lang="en-US" sz="1800" dirty="0" smtClean="0"/>
              <a:t>routing </a:t>
            </a:r>
            <a:r>
              <a:rPr lang="en-US" sz="1800" dirty="0"/>
              <a:t>tables </a:t>
            </a:r>
          </a:p>
          <a:p>
            <a:pPr lvl="4">
              <a:lnSpc>
                <a:spcPct val="85000"/>
              </a:lnSpc>
            </a:pPr>
            <a:r>
              <a:rPr lang="en-US" sz="1800" dirty="0" smtClean="0"/>
              <a:t>topology </a:t>
            </a:r>
            <a:r>
              <a:rPr lang="en-US" sz="1800" dirty="0"/>
              <a:t>tables</a:t>
            </a:r>
          </a:p>
        </p:txBody>
      </p:sp>
    </p:spTree>
    <p:extLst>
      <p:ext uri="{BB962C8B-B14F-4D97-AF65-F5344CB8AC3E}">
        <p14:creationId xmlns:p14="http://schemas.microsoft.com/office/powerpoint/2010/main" val="2394510111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490538" y="622300"/>
            <a:ext cx="8145462" cy="655638"/>
          </a:xfrm>
        </p:spPr>
        <p:txBody>
          <a:bodyPr>
            <a:normAutofit/>
          </a:bodyPr>
          <a:lstStyle/>
          <a:p>
            <a:r>
              <a:rPr lang="en-US" dirty="0" smtClean="0"/>
              <a:t>Manual Summarisation</a:t>
            </a:r>
            <a:endParaRPr lang="en-US" dirty="0"/>
          </a:p>
        </p:txBody>
      </p:sp>
      <p:sp>
        <p:nvSpPr>
          <p:cNvPr id="129126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None/>
            </a:pPr>
            <a:r>
              <a:rPr lang="en-US" sz="2400" dirty="0"/>
              <a:t>Manual </a:t>
            </a:r>
            <a:r>
              <a:rPr lang="en-US" sz="2400" dirty="0" smtClean="0"/>
              <a:t>Summarisation</a:t>
            </a:r>
            <a:endParaRPr lang="en-US" sz="2400" dirty="0"/>
          </a:p>
          <a:p>
            <a:r>
              <a:rPr lang="en-US" sz="2400" dirty="0"/>
              <a:t>Manual summarization can include </a:t>
            </a:r>
            <a:r>
              <a:rPr lang="en-US" sz="2400" dirty="0" err="1"/>
              <a:t>supernets</a:t>
            </a:r>
            <a:endParaRPr lang="en-US" sz="2400" dirty="0"/>
          </a:p>
          <a:p>
            <a:pPr lvl="1"/>
            <a:r>
              <a:rPr lang="en-US" sz="2000" dirty="0"/>
              <a:t>Reason: EIGRP is a classless routing protocol &amp; include subnet mask in </a:t>
            </a:r>
            <a:r>
              <a:rPr lang="en-US" sz="2000" dirty="0" smtClean="0"/>
              <a:t>update</a:t>
            </a:r>
          </a:p>
          <a:p>
            <a:pPr lvl="1"/>
            <a:endParaRPr lang="en-US" sz="2000" dirty="0"/>
          </a:p>
          <a:p>
            <a:r>
              <a:rPr lang="en-US" sz="2400" dirty="0"/>
              <a:t>Command used to configure manual summarization </a:t>
            </a:r>
          </a:p>
          <a:p>
            <a:pPr lvl="1">
              <a:buFontTx/>
              <a:buChar char="–"/>
            </a:pPr>
            <a:r>
              <a:rPr lang="en-US" sz="2000" dirty="0"/>
              <a:t>Router(</a:t>
            </a:r>
            <a:r>
              <a:rPr lang="en-US" sz="2000" dirty="0" err="1"/>
              <a:t>config</a:t>
            </a:r>
            <a:r>
              <a:rPr lang="en-US" sz="2000" dirty="0"/>
              <a:t>-if)#</a:t>
            </a:r>
            <a:r>
              <a:rPr lang="en-US" sz="2000" dirty="0" err="1"/>
              <a:t>ip</a:t>
            </a:r>
            <a:r>
              <a:rPr lang="en-US" sz="2000" dirty="0"/>
              <a:t> summary-address </a:t>
            </a:r>
            <a:r>
              <a:rPr lang="en-US" sz="2000" dirty="0" err="1"/>
              <a:t>eigrp</a:t>
            </a:r>
            <a:r>
              <a:rPr lang="en-US" sz="2000" dirty="0"/>
              <a:t>  as-number 		network-address subnet-mask</a:t>
            </a:r>
          </a:p>
          <a:p>
            <a:pPr lvl="1"/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921408047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636588" y="342900"/>
            <a:ext cx="8145462" cy="838200"/>
          </a:xfrm>
        </p:spPr>
        <p:txBody>
          <a:bodyPr/>
          <a:lstStyle/>
          <a:p>
            <a:r>
              <a:rPr lang="en-US" dirty="0" smtClean="0"/>
              <a:t>Summary Route</a:t>
            </a:r>
            <a:endParaRPr lang="en-US" dirty="0"/>
          </a:p>
        </p:txBody>
      </p:sp>
      <p:sp>
        <p:nvSpPr>
          <p:cNvPr id="1305603" name="Rectangle 3"/>
          <p:cNvSpPr>
            <a:spLocks noGrp="1" noChangeArrowheads="1"/>
          </p:cNvSpPr>
          <p:nvPr>
            <p:ph idx="1"/>
          </p:nvPr>
        </p:nvSpPr>
        <p:spPr>
          <a:xfrm>
            <a:off x="506413" y="1254125"/>
            <a:ext cx="7940675" cy="3571875"/>
          </a:xfrm>
        </p:spPr>
        <p:txBody>
          <a:bodyPr>
            <a:normAutofit/>
          </a:bodyPr>
          <a:lstStyle/>
          <a:p>
            <a:r>
              <a:rPr lang="en-US" sz="2800" dirty="0"/>
              <a:t>Configuring a summary route in EIGRP</a:t>
            </a:r>
          </a:p>
        </p:txBody>
      </p:sp>
      <p:pic>
        <p:nvPicPr>
          <p:cNvPr id="130560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4763" y="1952625"/>
            <a:ext cx="6954837" cy="4157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5042564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Static Default Route</a:t>
            </a:r>
            <a:endParaRPr lang="en-US" dirty="0"/>
          </a:p>
        </p:txBody>
      </p:sp>
      <p:sp>
        <p:nvSpPr>
          <p:cNvPr id="1292291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781175"/>
            <a:ext cx="7940675" cy="417353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None/>
            </a:pPr>
            <a:r>
              <a:rPr lang="en-US" sz="2400" dirty="0"/>
              <a:t>EIGRP Default Routes</a:t>
            </a:r>
          </a:p>
          <a:p>
            <a:r>
              <a:rPr lang="en-US" sz="2400" dirty="0"/>
              <a:t>“quad zero” static default route</a:t>
            </a:r>
          </a:p>
          <a:p>
            <a:pPr lvl="1"/>
            <a:r>
              <a:rPr lang="en-US" sz="1800" dirty="0"/>
              <a:t>-Can be used with any currently supported routing protocol</a:t>
            </a:r>
          </a:p>
          <a:p>
            <a:pPr lvl="1"/>
            <a:r>
              <a:rPr lang="en-US" sz="1800" dirty="0"/>
              <a:t>-Is usually configured on a router that is connected a network outside the EIGRP </a:t>
            </a:r>
            <a:r>
              <a:rPr lang="en-US" sz="1800" dirty="0" smtClean="0"/>
              <a:t>domain</a:t>
            </a:r>
          </a:p>
          <a:p>
            <a:pPr lvl="1"/>
            <a:endParaRPr lang="en-US" sz="1800" dirty="0"/>
          </a:p>
          <a:p>
            <a:r>
              <a:rPr lang="en-US" sz="2400" dirty="0"/>
              <a:t>EIGRP &amp; the “Quad zero” static default route</a:t>
            </a:r>
          </a:p>
          <a:p>
            <a:pPr lvl="1">
              <a:buFontTx/>
              <a:buChar char="–"/>
            </a:pPr>
            <a:r>
              <a:rPr lang="en-US" sz="1800" dirty="0"/>
              <a:t>Requires the use of the </a:t>
            </a:r>
            <a:r>
              <a:rPr lang="en-US" sz="1800" dirty="0">
                <a:solidFill>
                  <a:schemeClr val="accent2"/>
                </a:solidFill>
              </a:rPr>
              <a:t>redistribute static</a:t>
            </a:r>
            <a:r>
              <a:rPr lang="en-US" sz="1800" dirty="0"/>
              <a:t> command to disseminate default route in EIGRP updates</a:t>
            </a:r>
          </a:p>
        </p:txBody>
      </p:sp>
    </p:spTree>
    <p:extLst>
      <p:ext uri="{BB962C8B-B14F-4D97-AF65-F5344CB8AC3E}">
        <p14:creationId xmlns:p14="http://schemas.microsoft.com/office/powerpoint/2010/main" val="1579131981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655638" y="401638"/>
            <a:ext cx="8145462" cy="838200"/>
          </a:xfrm>
        </p:spPr>
        <p:txBody>
          <a:bodyPr/>
          <a:lstStyle/>
          <a:p>
            <a:r>
              <a:rPr lang="en-US" sz="3600" dirty="0"/>
              <a:t>Fine-Tuning EIGRP</a:t>
            </a:r>
          </a:p>
        </p:txBody>
      </p:sp>
      <p:sp>
        <p:nvSpPr>
          <p:cNvPr id="1293315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508125"/>
            <a:ext cx="7940675" cy="4341813"/>
          </a:xfrm>
        </p:spPr>
        <p:txBody>
          <a:bodyPr>
            <a:normAutofit/>
          </a:bodyPr>
          <a:lstStyle/>
          <a:p>
            <a:r>
              <a:rPr lang="en-US" sz="2400" dirty="0" smtClean="0"/>
              <a:t>EIGRP </a:t>
            </a:r>
            <a:r>
              <a:rPr lang="en-US" sz="2400" dirty="0"/>
              <a:t>bandwidth utilization</a:t>
            </a:r>
          </a:p>
          <a:p>
            <a:pPr lvl="1"/>
            <a:r>
              <a:rPr lang="en-US" sz="2000" dirty="0" smtClean="0"/>
              <a:t>By </a:t>
            </a:r>
            <a:r>
              <a:rPr lang="en-US" sz="2000" dirty="0"/>
              <a:t>default, EIGRP uses only up to 50% of interface bandwidth for EIGRP information</a:t>
            </a:r>
          </a:p>
          <a:p>
            <a:pPr lvl="1"/>
            <a:r>
              <a:rPr lang="en-US" sz="2000" dirty="0" smtClean="0"/>
              <a:t>The </a:t>
            </a:r>
            <a:r>
              <a:rPr lang="en-US" sz="2000" dirty="0"/>
              <a:t>command to change the percentage of bandwidth used by EIGRP is</a:t>
            </a:r>
          </a:p>
          <a:p>
            <a:pPr lvl="1"/>
            <a:r>
              <a:rPr lang="en-US" sz="2000" dirty="0"/>
              <a:t>	</a:t>
            </a:r>
            <a:r>
              <a:rPr lang="en-US" sz="2000" dirty="0" smtClean="0"/>
              <a:t>Router(</a:t>
            </a:r>
            <a:r>
              <a:rPr lang="en-US" sz="2000" dirty="0" err="1" smtClean="0"/>
              <a:t>config</a:t>
            </a:r>
            <a:r>
              <a:rPr lang="en-US" sz="2000" dirty="0" smtClean="0"/>
              <a:t>-if</a:t>
            </a:r>
            <a:r>
              <a:rPr lang="en-US" sz="2000" dirty="0"/>
              <a:t>)#</a:t>
            </a:r>
            <a:r>
              <a:rPr lang="en-US" sz="2000" i="1" dirty="0" err="1">
                <a:solidFill>
                  <a:schemeClr val="accent2"/>
                </a:solidFill>
              </a:rPr>
              <a:t>ip</a:t>
            </a:r>
            <a:r>
              <a:rPr lang="en-US" sz="2000" i="1" dirty="0">
                <a:solidFill>
                  <a:schemeClr val="accent2"/>
                </a:solidFill>
              </a:rPr>
              <a:t> bandwidth-percent </a:t>
            </a:r>
            <a:r>
              <a:rPr lang="en-US" sz="2000" i="1" dirty="0" err="1">
                <a:solidFill>
                  <a:schemeClr val="accent2"/>
                </a:solidFill>
              </a:rPr>
              <a:t>eigrp</a:t>
            </a:r>
            <a:r>
              <a:rPr lang="en-US" sz="2000" i="1" dirty="0">
                <a:solidFill>
                  <a:schemeClr val="accent2"/>
                </a:solidFill>
              </a:rPr>
              <a:t> as-			number percent</a:t>
            </a:r>
          </a:p>
          <a:p>
            <a:pPr lvl="1"/>
            <a:endParaRPr lang="en-US" sz="2000" i="1" dirty="0">
              <a:solidFill>
                <a:schemeClr val="accent2"/>
              </a:solidFill>
            </a:endParaRPr>
          </a:p>
        </p:txBody>
      </p:sp>
      <p:pic>
        <p:nvPicPr>
          <p:cNvPr id="1293317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1686" y="4190634"/>
            <a:ext cx="4762500" cy="2012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5749753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474663" y="377825"/>
            <a:ext cx="8145462" cy="838200"/>
          </a:xfrm>
        </p:spPr>
        <p:txBody>
          <a:bodyPr/>
          <a:lstStyle/>
          <a:p>
            <a:r>
              <a:rPr lang="en-US" sz="3600" dirty="0"/>
              <a:t>Fine-Tuning EIGRP</a:t>
            </a:r>
          </a:p>
        </p:txBody>
      </p:sp>
      <p:sp>
        <p:nvSpPr>
          <p:cNvPr id="1294339" name="Rectangle 3"/>
          <p:cNvSpPr>
            <a:spLocks noGrp="1" noChangeArrowheads="1"/>
          </p:cNvSpPr>
          <p:nvPr>
            <p:ph idx="1"/>
          </p:nvPr>
        </p:nvSpPr>
        <p:spPr>
          <a:xfrm>
            <a:off x="303213" y="1150938"/>
            <a:ext cx="8488362" cy="4581525"/>
          </a:xfrm>
        </p:spPr>
        <p:txBody>
          <a:bodyPr>
            <a:normAutofit/>
          </a:bodyPr>
          <a:lstStyle/>
          <a:p>
            <a:r>
              <a:rPr lang="en-US" sz="2000" dirty="0"/>
              <a:t>Configuring Hello Intervals and Hold Times</a:t>
            </a:r>
          </a:p>
          <a:p>
            <a:pPr lvl="1">
              <a:lnSpc>
                <a:spcPct val="85000"/>
              </a:lnSpc>
            </a:pPr>
            <a:r>
              <a:rPr lang="en-US" sz="1800" dirty="0" smtClean="0"/>
              <a:t>Hello </a:t>
            </a:r>
            <a:r>
              <a:rPr lang="en-US" sz="1800" dirty="0"/>
              <a:t>intervals and hold times are configurable on a per-interface basis</a:t>
            </a:r>
          </a:p>
          <a:p>
            <a:pPr lvl="1">
              <a:lnSpc>
                <a:spcPct val="85000"/>
              </a:lnSpc>
            </a:pPr>
            <a:r>
              <a:rPr lang="en-US" sz="1800" dirty="0" smtClean="0"/>
              <a:t>The </a:t>
            </a:r>
            <a:r>
              <a:rPr lang="en-US" sz="1800" dirty="0"/>
              <a:t>command to configure hello interval is</a:t>
            </a:r>
          </a:p>
          <a:p>
            <a:pPr lvl="1">
              <a:lnSpc>
                <a:spcPct val="85000"/>
              </a:lnSpc>
            </a:pPr>
            <a:r>
              <a:rPr lang="en-US" sz="1800" dirty="0" smtClean="0"/>
              <a:t>Router(</a:t>
            </a:r>
            <a:r>
              <a:rPr lang="en-US" sz="1800" dirty="0" err="1" smtClean="0"/>
              <a:t>config</a:t>
            </a:r>
            <a:r>
              <a:rPr lang="en-US" sz="1800" dirty="0" smtClean="0"/>
              <a:t>-if</a:t>
            </a:r>
            <a:r>
              <a:rPr lang="en-US" sz="1800" dirty="0"/>
              <a:t>)#</a:t>
            </a:r>
            <a:r>
              <a:rPr lang="en-US" sz="1800" i="1" dirty="0" err="1">
                <a:solidFill>
                  <a:schemeClr val="accent2"/>
                </a:solidFill>
              </a:rPr>
              <a:t>ip</a:t>
            </a:r>
            <a:r>
              <a:rPr lang="en-US" sz="1800" i="1" dirty="0">
                <a:solidFill>
                  <a:schemeClr val="accent2"/>
                </a:solidFill>
              </a:rPr>
              <a:t> hello-interval </a:t>
            </a:r>
            <a:r>
              <a:rPr lang="en-US" sz="1800" i="1" dirty="0" err="1">
                <a:solidFill>
                  <a:schemeClr val="accent2"/>
                </a:solidFill>
              </a:rPr>
              <a:t>eigrp</a:t>
            </a:r>
            <a:r>
              <a:rPr lang="en-US" sz="1800" i="1" dirty="0">
                <a:solidFill>
                  <a:schemeClr val="accent2"/>
                </a:solidFill>
              </a:rPr>
              <a:t> as-number </a:t>
            </a:r>
            <a:r>
              <a:rPr lang="en-US" sz="1800" i="1" dirty="0" smtClean="0">
                <a:solidFill>
                  <a:schemeClr val="accent2"/>
                </a:solidFill>
              </a:rPr>
              <a:t>seconds</a:t>
            </a:r>
          </a:p>
          <a:p>
            <a:pPr lvl="1">
              <a:lnSpc>
                <a:spcPct val="85000"/>
              </a:lnSpc>
            </a:pPr>
            <a:endParaRPr lang="en-US" sz="1800" i="1" dirty="0">
              <a:solidFill>
                <a:schemeClr val="accent2"/>
              </a:solidFill>
            </a:endParaRPr>
          </a:p>
          <a:p>
            <a:r>
              <a:rPr lang="en-US" sz="2000" dirty="0"/>
              <a:t>Changing the hello interval also requires changing the hold time to a value greater than or equal to the hello interval</a:t>
            </a:r>
          </a:p>
          <a:p>
            <a:pPr lvl="1"/>
            <a:r>
              <a:rPr lang="en-US" sz="1800" dirty="0" smtClean="0"/>
              <a:t>The </a:t>
            </a:r>
            <a:r>
              <a:rPr lang="en-US" sz="1800" dirty="0"/>
              <a:t>command to configure hold time value is</a:t>
            </a:r>
          </a:p>
          <a:p>
            <a:pPr lvl="1"/>
            <a:r>
              <a:rPr lang="en-US" sz="1800" dirty="0" smtClean="0"/>
              <a:t>Router(</a:t>
            </a:r>
            <a:r>
              <a:rPr lang="en-US" sz="1800" dirty="0" err="1" smtClean="0"/>
              <a:t>config</a:t>
            </a:r>
            <a:r>
              <a:rPr lang="en-US" sz="1800" dirty="0" smtClean="0"/>
              <a:t>-if</a:t>
            </a:r>
            <a:r>
              <a:rPr lang="en-US" sz="1800" dirty="0"/>
              <a:t>)#</a:t>
            </a:r>
            <a:r>
              <a:rPr lang="en-US" sz="1800" i="1" dirty="0" err="1">
                <a:solidFill>
                  <a:schemeClr val="accent2"/>
                </a:solidFill>
              </a:rPr>
              <a:t>ip</a:t>
            </a:r>
            <a:r>
              <a:rPr lang="en-US" sz="1800" i="1" dirty="0">
                <a:solidFill>
                  <a:schemeClr val="accent2"/>
                </a:solidFill>
              </a:rPr>
              <a:t> hold-time </a:t>
            </a:r>
            <a:r>
              <a:rPr lang="en-US" sz="1800" i="1" dirty="0" err="1">
                <a:solidFill>
                  <a:schemeClr val="accent2"/>
                </a:solidFill>
              </a:rPr>
              <a:t>eigrp</a:t>
            </a:r>
            <a:r>
              <a:rPr lang="en-US" sz="1800" i="1" dirty="0">
                <a:solidFill>
                  <a:schemeClr val="accent2"/>
                </a:solidFill>
              </a:rPr>
              <a:t> as-number seconds</a:t>
            </a:r>
          </a:p>
        </p:txBody>
      </p:sp>
      <p:pic>
        <p:nvPicPr>
          <p:cNvPr id="129434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5687" y="4421065"/>
            <a:ext cx="4465547" cy="2225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3585158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667971" y="2456473"/>
            <a:ext cx="8145463" cy="8382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Summary</a:t>
            </a:r>
            <a:br>
              <a:rPr lang="en-US" dirty="0" smtClean="0"/>
            </a:br>
            <a:r>
              <a:rPr lang="en-US" dirty="0" smtClean="0"/>
              <a:t>&amp;</a:t>
            </a:r>
            <a:br>
              <a:rPr lang="en-US" dirty="0" smtClean="0"/>
            </a:br>
            <a:r>
              <a:rPr lang="en-US" dirty="0" smtClean="0"/>
              <a:t>Questions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15393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29022</TotalTime>
  <Pages>28</Pages>
  <Words>1722</Words>
  <Application>Microsoft Office PowerPoint</Application>
  <PresentationFormat>On-screen Show (4:3)</PresentationFormat>
  <Paragraphs>310</Paragraphs>
  <Slides>55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55</vt:i4>
      </vt:variant>
    </vt:vector>
  </HeadingPairs>
  <TitlesOfParts>
    <vt:vector size="61" baseType="lpstr">
      <vt:lpstr>Arial</vt:lpstr>
      <vt:lpstr>Calibri</vt:lpstr>
      <vt:lpstr>Calibri Light</vt:lpstr>
      <vt:lpstr>Courier New</vt:lpstr>
      <vt:lpstr>Wingdings</vt:lpstr>
      <vt:lpstr>Office Theme</vt:lpstr>
      <vt:lpstr>Enhanced Interior Gateway Routing Protocol (EIGRP)</vt:lpstr>
      <vt:lpstr>Objectives</vt:lpstr>
      <vt:lpstr>Introduction</vt:lpstr>
      <vt:lpstr>EIGRP</vt:lpstr>
      <vt:lpstr>EIGRP</vt:lpstr>
      <vt:lpstr>EIGRP</vt:lpstr>
      <vt:lpstr>EIGRP</vt:lpstr>
      <vt:lpstr>EIGRP</vt:lpstr>
      <vt:lpstr>EIGRP Packets</vt:lpstr>
      <vt:lpstr>EIGRP Packets</vt:lpstr>
      <vt:lpstr>EIGRP Packets</vt:lpstr>
      <vt:lpstr>EIGRP</vt:lpstr>
      <vt:lpstr>EIGRP</vt:lpstr>
      <vt:lpstr>EIGRP</vt:lpstr>
      <vt:lpstr>EIGRP</vt:lpstr>
      <vt:lpstr>EIGRP</vt:lpstr>
      <vt:lpstr>EIGRP</vt:lpstr>
      <vt:lpstr>EIGRP</vt:lpstr>
      <vt:lpstr>Basic EIGRP Configuration </vt:lpstr>
      <vt:lpstr>Basic EIGRP Configuration</vt:lpstr>
      <vt:lpstr>Basic EIGRP Configuration</vt:lpstr>
      <vt:lpstr>Basic EIGRP Configuration</vt:lpstr>
      <vt:lpstr>Basic EIGRP Configuration</vt:lpstr>
      <vt:lpstr>Basic EIGRP Configuration</vt:lpstr>
      <vt:lpstr>Verifying EIGRP</vt:lpstr>
      <vt:lpstr>Examining the Routing Table</vt:lpstr>
      <vt:lpstr>Basic EIGRP Configuration</vt:lpstr>
      <vt:lpstr>EIGRP Metric Calculation</vt:lpstr>
      <vt:lpstr>EIGRP Metric Calculation</vt:lpstr>
      <vt:lpstr>EIGRP Metric Calculation</vt:lpstr>
      <vt:lpstr>EIGRP Metric Calculation</vt:lpstr>
      <vt:lpstr>EIGRP Metric Calculation</vt:lpstr>
      <vt:lpstr>EIGRP Metric Calculation</vt:lpstr>
      <vt:lpstr>EIGRP Metric Calculation</vt:lpstr>
      <vt:lpstr>EIGRP Metric Calculation</vt:lpstr>
      <vt:lpstr>EIGRP Metric Calculation</vt:lpstr>
      <vt:lpstr>DUAL Concepts</vt:lpstr>
      <vt:lpstr>DUAL Concepts</vt:lpstr>
      <vt:lpstr>DUAL Concepts</vt:lpstr>
      <vt:lpstr>DUAL Concepts</vt:lpstr>
      <vt:lpstr>DUAL Concepts</vt:lpstr>
      <vt:lpstr>DUAL Concepts</vt:lpstr>
      <vt:lpstr>EIGRP Topology Table</vt:lpstr>
      <vt:lpstr>DUAL Concepts</vt:lpstr>
      <vt:lpstr>DUAL Concepts</vt:lpstr>
      <vt:lpstr>Null0</vt:lpstr>
      <vt:lpstr>More EIGRP Configurations</vt:lpstr>
      <vt:lpstr>More EIGRP Configurations</vt:lpstr>
      <vt:lpstr>Auto Summarisation</vt:lpstr>
      <vt:lpstr>Manual Summarisation</vt:lpstr>
      <vt:lpstr>Summary Route</vt:lpstr>
      <vt:lpstr>Static Default Route</vt:lpstr>
      <vt:lpstr>Fine-Tuning EIGRP</vt:lpstr>
      <vt:lpstr>Fine-Tuning EIGRP</vt:lpstr>
      <vt:lpstr>Summary &amp; Questions</vt:lpstr>
    </vt:vector>
  </TitlesOfParts>
  <Company>Cisco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SWITCH Chapter 4</dc:title>
  <dc:creator>Cisco Systems</dc:creator>
  <cp:lastModifiedBy>Radhakrishnan, Kapilan</cp:lastModifiedBy>
  <cp:revision>1834</cp:revision>
  <cp:lastPrinted>1999-01-27T00:54:54Z</cp:lastPrinted>
  <dcterms:created xsi:type="dcterms:W3CDTF">2010-07-05T20:10:47Z</dcterms:created>
  <dcterms:modified xsi:type="dcterms:W3CDTF">2017-02-28T16:14:03Z</dcterms:modified>
</cp:coreProperties>
</file>