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m4a" ContentType="audio/mp4"/>
  <Default Extension="rels" ContentType="application/vnd.openxmlformats-package.relationships+xml"/>
  <Default Extension="xml" ContentType="application/xml"/>
  <Default Extension="1" ContentType="image/jpe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9" r:id="rId4"/>
    <p:sldId id="258" r:id="rId5"/>
    <p:sldId id="259" r:id="rId6"/>
    <p:sldId id="260" r:id="rId7"/>
    <p:sldId id="261" r:id="rId8"/>
    <p:sldId id="263" r:id="rId9"/>
    <p:sldId id="262" r:id="rId10"/>
    <p:sldId id="264" r:id="rId11"/>
    <p:sldId id="265" r:id="rId12"/>
    <p:sldId id="267" r:id="rId13"/>
    <p:sldId id="266" r:id="rId14"/>
    <p:sldId id="268" r:id="rId15"/>
    <p:sldId id="270" r:id="rId16"/>
    <p:sldId id="284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5" r:id="rId31"/>
    <p:sldId id="286" r:id="rId32"/>
    <p:sldId id="287" r:id="rId33"/>
    <p:sldId id="288" r:id="rId34"/>
    <p:sldId id="289" r:id="rId35"/>
    <p:sldId id="290" r:id="rId36"/>
    <p:sldId id="311" r:id="rId37"/>
    <p:sldId id="291" r:id="rId38"/>
    <p:sldId id="292" r:id="rId39"/>
    <p:sldId id="293" r:id="rId40"/>
    <p:sldId id="294" r:id="rId41"/>
    <p:sldId id="295" r:id="rId42"/>
    <p:sldId id="296" r:id="rId43"/>
    <p:sldId id="297" r:id="rId44"/>
    <p:sldId id="298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299" r:id="rId53"/>
    <p:sldId id="307" r:id="rId54"/>
    <p:sldId id="308" r:id="rId55"/>
    <p:sldId id="309" r:id="rId56"/>
    <p:sldId id="310" r:id="rId57"/>
    <p:sldId id="313" r:id="rId58"/>
    <p:sldId id="312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" Type="http://schemas.openxmlformats.org/officeDocument/2006/relationships/slide" Target="slides/slide6.xml"/><Relationship Id="rId71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22112D-9ADD-914C-94F2-0C09ADE94217}" type="doc">
      <dgm:prSet loTypeId="urn:microsoft.com/office/officeart/2005/8/layout/pyramid1" loCatId="" qsTypeId="urn:microsoft.com/office/officeart/2005/8/quickstyle/simple1" qsCatId="simple" csTypeId="urn:microsoft.com/office/officeart/2005/8/colors/accent0_1" csCatId="mainScheme" phldr="1"/>
      <dgm:spPr/>
    </dgm:pt>
    <dgm:pt modelId="{48F91921-BC71-624C-98CC-761F20B9B998}">
      <dgm:prSet phldrT="[Text]" custT="1"/>
      <dgm:spPr/>
      <dgm:t>
        <a:bodyPr/>
        <a:lstStyle/>
        <a:p>
          <a:r>
            <a:rPr lang="cy-GB" sz="1400" noProof="0" dirty="0">
              <a:latin typeface="Comic Sans MS" panose="030F0702030302020204" pitchFamily="66" charset="0"/>
            </a:rPr>
            <a:t>Baswn i’n mynd i glwb rygbi yn Y Drenewydd achos mae’n hwyl! Faswn i ddim yn mynd i glwb nofio yn Y Drenewydd achos mae’n sbwriel!</a:t>
          </a:r>
        </a:p>
      </dgm:t>
    </dgm:pt>
    <dgm:pt modelId="{27A1C17A-925A-E642-8C07-F8C1232B1844}" type="parTrans" cxnId="{1DDD567B-A863-F14C-91AB-2566B52C6CD8}">
      <dgm:prSet/>
      <dgm:spPr/>
      <dgm:t>
        <a:bodyPr/>
        <a:lstStyle/>
        <a:p>
          <a:endParaRPr lang="en-GB"/>
        </a:p>
      </dgm:t>
    </dgm:pt>
    <dgm:pt modelId="{6E0F7496-B543-4B4D-91C3-DC4CB3C2329F}" type="sibTrans" cxnId="{1DDD567B-A863-F14C-91AB-2566B52C6CD8}">
      <dgm:prSet/>
      <dgm:spPr/>
      <dgm:t>
        <a:bodyPr/>
        <a:lstStyle/>
        <a:p>
          <a:endParaRPr lang="en-GB"/>
        </a:p>
      </dgm:t>
    </dgm:pt>
    <dgm:pt modelId="{DA8A6CDC-976E-0541-9263-D2BD6551D2D2}">
      <dgm:prSet phldrT="[Text]" custT="1"/>
      <dgm:spPr/>
      <dgm:t>
        <a:bodyPr/>
        <a:lstStyle/>
        <a:p>
          <a:r>
            <a:rPr lang="cy-GB" sz="1400" noProof="0" dirty="0">
              <a:latin typeface="Comic Sans MS" panose="030F0702030302020204" pitchFamily="66" charset="0"/>
            </a:rPr>
            <a:t>Baswn i’n mynd i glwb rygbi yn Y Drenewydd achos mae’n hwyl!</a:t>
          </a:r>
        </a:p>
      </dgm:t>
    </dgm:pt>
    <dgm:pt modelId="{E4903687-DD00-CF41-B5B8-1DA0C9C68774}" type="parTrans" cxnId="{5B2907D5-A2B1-B644-A77B-930FC56B9188}">
      <dgm:prSet/>
      <dgm:spPr/>
      <dgm:t>
        <a:bodyPr/>
        <a:lstStyle/>
        <a:p>
          <a:endParaRPr lang="en-GB"/>
        </a:p>
      </dgm:t>
    </dgm:pt>
    <dgm:pt modelId="{1EB60191-A241-024A-BFEC-7949B73982F9}" type="sibTrans" cxnId="{5B2907D5-A2B1-B644-A77B-930FC56B9188}">
      <dgm:prSet/>
      <dgm:spPr/>
      <dgm:t>
        <a:bodyPr/>
        <a:lstStyle/>
        <a:p>
          <a:endParaRPr lang="en-GB"/>
        </a:p>
      </dgm:t>
    </dgm:pt>
    <dgm:pt modelId="{F69A4BEA-7CAC-C049-ADEF-6E13FF2B88AB}">
      <dgm:prSet phldrT="[Text]" custT="1"/>
      <dgm:spPr/>
      <dgm:t>
        <a:bodyPr/>
        <a:lstStyle/>
        <a:p>
          <a:r>
            <a:rPr lang="cy-GB" sz="1400" noProof="0" dirty="0">
              <a:latin typeface="Comic Sans MS" panose="030F0702030302020204" pitchFamily="66" charset="0"/>
            </a:rPr>
            <a:t>Baswn i’n mynd i glwb rygbi yn Y Drenewydd achos mae’n hwyl! Faswn i ddim yn mynd i glwb nofio yn Y Drenewydd. </a:t>
          </a:r>
        </a:p>
      </dgm:t>
    </dgm:pt>
    <dgm:pt modelId="{1A8F4667-8253-F84E-A829-80667F4131F6}" type="parTrans" cxnId="{DB4212D2-7945-C342-906D-F2158FBC6BDB}">
      <dgm:prSet/>
      <dgm:spPr/>
      <dgm:t>
        <a:bodyPr/>
        <a:lstStyle/>
        <a:p>
          <a:endParaRPr lang="en-GB"/>
        </a:p>
      </dgm:t>
    </dgm:pt>
    <dgm:pt modelId="{D4CBBDC4-AA54-3941-B464-BC2118C984D9}" type="sibTrans" cxnId="{DB4212D2-7945-C342-906D-F2158FBC6BDB}">
      <dgm:prSet/>
      <dgm:spPr/>
      <dgm:t>
        <a:bodyPr/>
        <a:lstStyle/>
        <a:p>
          <a:endParaRPr lang="en-GB"/>
        </a:p>
      </dgm:t>
    </dgm:pt>
    <dgm:pt modelId="{375B5862-819E-BC4D-AC1C-1FA8DEA42D64}">
      <dgm:prSet phldrT="[Text]" custT="1"/>
      <dgm:spPr/>
      <dgm:t>
        <a:bodyPr/>
        <a:lstStyle/>
        <a:p>
          <a:endParaRPr lang="cy-GB" sz="800" noProof="0" dirty="0">
            <a:latin typeface="Comic Sans MS" panose="030F0702030302020204" pitchFamily="66" charset="0"/>
          </a:endParaRPr>
        </a:p>
        <a:p>
          <a:r>
            <a:rPr lang="cy-GB" sz="800" b="1" noProof="0" dirty="0">
              <a:latin typeface="Comic Sans MS" panose="030F0702030302020204" pitchFamily="66" charset="0"/>
            </a:rPr>
            <a:t>Baswn i’n </a:t>
          </a:r>
        </a:p>
        <a:p>
          <a:r>
            <a:rPr lang="cy-GB" sz="800" b="1" noProof="0" dirty="0">
              <a:latin typeface="Comic Sans MS" panose="030F0702030302020204" pitchFamily="66" charset="0"/>
            </a:rPr>
            <a:t>mynd i</a:t>
          </a:r>
        </a:p>
        <a:p>
          <a:r>
            <a:rPr lang="cy-GB" sz="800" b="1" noProof="0" dirty="0">
              <a:latin typeface="Comic Sans MS" panose="030F0702030302020204" pitchFamily="66" charset="0"/>
            </a:rPr>
            <a:t>glwb rygbi.</a:t>
          </a:r>
        </a:p>
      </dgm:t>
    </dgm:pt>
    <dgm:pt modelId="{5220922D-55B3-3F47-B64C-A1D4B070CD6B}" type="sibTrans" cxnId="{B27C1D21-7636-1D4B-A7AC-AEED8F39DE09}">
      <dgm:prSet/>
      <dgm:spPr/>
      <dgm:t>
        <a:bodyPr/>
        <a:lstStyle/>
        <a:p>
          <a:endParaRPr lang="en-GB"/>
        </a:p>
      </dgm:t>
    </dgm:pt>
    <dgm:pt modelId="{BF5D05D1-D7C5-BD47-9FD0-7FAF80D62452}" type="parTrans" cxnId="{B27C1D21-7636-1D4B-A7AC-AEED8F39DE09}">
      <dgm:prSet/>
      <dgm:spPr/>
      <dgm:t>
        <a:bodyPr/>
        <a:lstStyle/>
        <a:p>
          <a:endParaRPr lang="en-GB"/>
        </a:p>
      </dgm:t>
    </dgm:pt>
    <dgm:pt modelId="{16B42792-2417-E840-B4D8-6E64ED613335}">
      <dgm:prSet phldrT="[Text]" custT="1"/>
      <dgm:spPr/>
      <dgm:t>
        <a:bodyPr/>
        <a:lstStyle/>
        <a:p>
          <a:r>
            <a:rPr lang="cy-GB" sz="1100" b="1" noProof="0" dirty="0">
              <a:latin typeface="Comic Sans MS" panose="030F0702030302020204" pitchFamily="66" charset="0"/>
            </a:rPr>
            <a:t>Baswn i’n mynd i glwb rygbi yn Y Drenewydd.</a:t>
          </a:r>
        </a:p>
      </dgm:t>
    </dgm:pt>
    <dgm:pt modelId="{EF33B2AF-53F6-6346-9710-408AD18C2CED}" type="sibTrans" cxnId="{26B75FDB-7E65-534F-9C26-AB908EBEFF78}">
      <dgm:prSet/>
      <dgm:spPr/>
      <dgm:t>
        <a:bodyPr/>
        <a:lstStyle/>
        <a:p>
          <a:endParaRPr lang="en-GB"/>
        </a:p>
      </dgm:t>
    </dgm:pt>
    <dgm:pt modelId="{D97FB833-1DAC-7444-AB69-2D83B1ADFC7A}" type="parTrans" cxnId="{26B75FDB-7E65-534F-9C26-AB908EBEFF78}">
      <dgm:prSet/>
      <dgm:spPr/>
      <dgm:t>
        <a:bodyPr/>
        <a:lstStyle/>
        <a:p>
          <a:endParaRPr lang="en-GB"/>
        </a:p>
      </dgm:t>
    </dgm:pt>
    <dgm:pt modelId="{150F2CE0-24FC-BE4D-B676-C24DDDC2B59D}" type="pres">
      <dgm:prSet presAssocID="{5E22112D-9ADD-914C-94F2-0C09ADE94217}" presName="Name0" presStyleCnt="0">
        <dgm:presLayoutVars>
          <dgm:dir/>
          <dgm:animLvl val="lvl"/>
          <dgm:resizeHandles val="exact"/>
        </dgm:presLayoutVars>
      </dgm:prSet>
      <dgm:spPr/>
    </dgm:pt>
    <dgm:pt modelId="{3ECCE04B-DC27-0645-9563-2F9518B26B54}" type="pres">
      <dgm:prSet presAssocID="{375B5862-819E-BC4D-AC1C-1FA8DEA42D64}" presName="Name8" presStyleCnt="0"/>
      <dgm:spPr/>
    </dgm:pt>
    <dgm:pt modelId="{1219F3F5-06FD-564E-B97D-34F9158E071A}" type="pres">
      <dgm:prSet presAssocID="{375B5862-819E-BC4D-AC1C-1FA8DEA42D64}" presName="level" presStyleLbl="node1" presStyleIdx="0" presStyleCnt="5">
        <dgm:presLayoutVars>
          <dgm:chMax val="1"/>
          <dgm:bulletEnabled val="1"/>
        </dgm:presLayoutVars>
      </dgm:prSet>
      <dgm:spPr/>
    </dgm:pt>
    <dgm:pt modelId="{BDAA30AB-16E7-3347-AA70-E8A760D21184}" type="pres">
      <dgm:prSet presAssocID="{375B5862-819E-BC4D-AC1C-1FA8DEA42D64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D277A6B-3EEA-8D42-802E-1D732749166F}" type="pres">
      <dgm:prSet presAssocID="{16B42792-2417-E840-B4D8-6E64ED613335}" presName="Name8" presStyleCnt="0"/>
      <dgm:spPr/>
    </dgm:pt>
    <dgm:pt modelId="{81DB1F44-359E-3940-B26A-DE130270519D}" type="pres">
      <dgm:prSet presAssocID="{16B42792-2417-E840-B4D8-6E64ED613335}" presName="level" presStyleLbl="node1" presStyleIdx="1" presStyleCnt="5">
        <dgm:presLayoutVars>
          <dgm:chMax val="1"/>
          <dgm:bulletEnabled val="1"/>
        </dgm:presLayoutVars>
      </dgm:prSet>
      <dgm:spPr/>
    </dgm:pt>
    <dgm:pt modelId="{B0BE8006-345C-D740-AC65-5493AC37733D}" type="pres">
      <dgm:prSet presAssocID="{16B42792-2417-E840-B4D8-6E64ED61333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43BEF63-2198-7C4B-85D0-D6474603C898}" type="pres">
      <dgm:prSet presAssocID="{DA8A6CDC-976E-0541-9263-D2BD6551D2D2}" presName="Name8" presStyleCnt="0"/>
      <dgm:spPr/>
    </dgm:pt>
    <dgm:pt modelId="{D4CDF462-A34A-CA4F-87F3-D128A838199D}" type="pres">
      <dgm:prSet presAssocID="{DA8A6CDC-976E-0541-9263-D2BD6551D2D2}" presName="level" presStyleLbl="node1" presStyleIdx="2" presStyleCnt="5" custLinFactNeighborY="0">
        <dgm:presLayoutVars>
          <dgm:chMax val="1"/>
          <dgm:bulletEnabled val="1"/>
        </dgm:presLayoutVars>
      </dgm:prSet>
      <dgm:spPr/>
    </dgm:pt>
    <dgm:pt modelId="{5A6CEDE7-2706-1943-9F26-98A3DAA81F53}" type="pres">
      <dgm:prSet presAssocID="{DA8A6CDC-976E-0541-9263-D2BD6551D2D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94EA8AD-CA68-3547-9867-736E9B94B1F6}" type="pres">
      <dgm:prSet presAssocID="{F69A4BEA-7CAC-C049-ADEF-6E13FF2B88AB}" presName="Name8" presStyleCnt="0"/>
      <dgm:spPr/>
    </dgm:pt>
    <dgm:pt modelId="{C5278BF7-DEF0-FA43-AF5B-3DD719544B92}" type="pres">
      <dgm:prSet presAssocID="{F69A4BEA-7CAC-C049-ADEF-6E13FF2B88AB}" presName="level" presStyleLbl="node1" presStyleIdx="3" presStyleCnt="5">
        <dgm:presLayoutVars>
          <dgm:chMax val="1"/>
          <dgm:bulletEnabled val="1"/>
        </dgm:presLayoutVars>
      </dgm:prSet>
      <dgm:spPr/>
    </dgm:pt>
    <dgm:pt modelId="{9A55D572-508F-2E4B-825E-2D284F6C2D26}" type="pres">
      <dgm:prSet presAssocID="{F69A4BEA-7CAC-C049-ADEF-6E13FF2B88A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965914C-04CE-554C-B555-32BFE16793C8}" type="pres">
      <dgm:prSet presAssocID="{48F91921-BC71-624C-98CC-761F20B9B998}" presName="Name8" presStyleCnt="0"/>
      <dgm:spPr/>
    </dgm:pt>
    <dgm:pt modelId="{166C5EF9-2A9E-B04A-9489-4F5C57F6997B}" type="pres">
      <dgm:prSet presAssocID="{48F91921-BC71-624C-98CC-761F20B9B998}" presName="level" presStyleLbl="node1" presStyleIdx="4" presStyleCnt="5">
        <dgm:presLayoutVars>
          <dgm:chMax val="1"/>
          <dgm:bulletEnabled val="1"/>
        </dgm:presLayoutVars>
      </dgm:prSet>
      <dgm:spPr/>
    </dgm:pt>
    <dgm:pt modelId="{588643E3-3F88-7C47-A530-9166D5A23F12}" type="pres">
      <dgm:prSet presAssocID="{48F91921-BC71-624C-98CC-761F20B9B998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44CE680A-2567-1D4E-8517-B6F04F06EF14}" type="presOf" srcId="{DA8A6CDC-976E-0541-9263-D2BD6551D2D2}" destId="{5A6CEDE7-2706-1943-9F26-98A3DAA81F53}" srcOrd="1" destOrd="0" presId="urn:microsoft.com/office/officeart/2005/8/layout/pyramid1"/>
    <dgm:cxn modelId="{CCBA360E-7464-6945-A034-2E960D6B9ADF}" type="presOf" srcId="{375B5862-819E-BC4D-AC1C-1FA8DEA42D64}" destId="{1219F3F5-06FD-564E-B97D-34F9158E071A}" srcOrd="0" destOrd="0" presId="urn:microsoft.com/office/officeart/2005/8/layout/pyramid1"/>
    <dgm:cxn modelId="{6286DC11-B000-7A45-9574-F07AD2851EB9}" type="presOf" srcId="{F69A4BEA-7CAC-C049-ADEF-6E13FF2B88AB}" destId="{9A55D572-508F-2E4B-825E-2D284F6C2D26}" srcOrd="1" destOrd="0" presId="urn:microsoft.com/office/officeart/2005/8/layout/pyramid1"/>
    <dgm:cxn modelId="{B27C1D21-7636-1D4B-A7AC-AEED8F39DE09}" srcId="{5E22112D-9ADD-914C-94F2-0C09ADE94217}" destId="{375B5862-819E-BC4D-AC1C-1FA8DEA42D64}" srcOrd="0" destOrd="0" parTransId="{BF5D05D1-D7C5-BD47-9FD0-7FAF80D62452}" sibTransId="{5220922D-55B3-3F47-B64C-A1D4B070CD6B}"/>
    <dgm:cxn modelId="{C5FCD629-6DE7-3D44-AD16-2639F3A4B91D}" type="presOf" srcId="{F69A4BEA-7CAC-C049-ADEF-6E13FF2B88AB}" destId="{C5278BF7-DEF0-FA43-AF5B-3DD719544B92}" srcOrd="0" destOrd="0" presId="urn:microsoft.com/office/officeart/2005/8/layout/pyramid1"/>
    <dgm:cxn modelId="{D8C60539-388B-394B-BADE-58E12BA7B082}" type="presOf" srcId="{16B42792-2417-E840-B4D8-6E64ED613335}" destId="{81DB1F44-359E-3940-B26A-DE130270519D}" srcOrd="0" destOrd="0" presId="urn:microsoft.com/office/officeart/2005/8/layout/pyramid1"/>
    <dgm:cxn modelId="{E057263F-758F-5045-A584-5CCEFADB0D66}" type="presOf" srcId="{16B42792-2417-E840-B4D8-6E64ED613335}" destId="{B0BE8006-345C-D740-AC65-5493AC37733D}" srcOrd="1" destOrd="0" presId="urn:microsoft.com/office/officeart/2005/8/layout/pyramid1"/>
    <dgm:cxn modelId="{23D38D6C-7F04-9843-A3E8-5A8E17B724A4}" type="presOf" srcId="{5E22112D-9ADD-914C-94F2-0C09ADE94217}" destId="{150F2CE0-24FC-BE4D-B676-C24DDDC2B59D}" srcOrd="0" destOrd="0" presId="urn:microsoft.com/office/officeart/2005/8/layout/pyramid1"/>
    <dgm:cxn modelId="{1DDD567B-A863-F14C-91AB-2566B52C6CD8}" srcId="{5E22112D-9ADD-914C-94F2-0C09ADE94217}" destId="{48F91921-BC71-624C-98CC-761F20B9B998}" srcOrd="4" destOrd="0" parTransId="{27A1C17A-925A-E642-8C07-F8C1232B1844}" sibTransId="{6E0F7496-B543-4B4D-91C3-DC4CB3C2329F}"/>
    <dgm:cxn modelId="{D3EFFE90-4B1E-9B4D-848A-943F98264796}" type="presOf" srcId="{48F91921-BC71-624C-98CC-761F20B9B998}" destId="{166C5EF9-2A9E-B04A-9489-4F5C57F6997B}" srcOrd="0" destOrd="0" presId="urn:microsoft.com/office/officeart/2005/8/layout/pyramid1"/>
    <dgm:cxn modelId="{5C7436B2-240D-D34B-BEAD-1E16C23ED354}" type="presOf" srcId="{DA8A6CDC-976E-0541-9263-D2BD6551D2D2}" destId="{D4CDF462-A34A-CA4F-87F3-D128A838199D}" srcOrd="0" destOrd="0" presId="urn:microsoft.com/office/officeart/2005/8/layout/pyramid1"/>
    <dgm:cxn modelId="{BE865AC2-440E-834D-AB3A-06A2E3BB8FB1}" type="presOf" srcId="{375B5862-819E-BC4D-AC1C-1FA8DEA42D64}" destId="{BDAA30AB-16E7-3347-AA70-E8A760D21184}" srcOrd="1" destOrd="0" presId="urn:microsoft.com/office/officeart/2005/8/layout/pyramid1"/>
    <dgm:cxn modelId="{DB4212D2-7945-C342-906D-F2158FBC6BDB}" srcId="{5E22112D-9ADD-914C-94F2-0C09ADE94217}" destId="{F69A4BEA-7CAC-C049-ADEF-6E13FF2B88AB}" srcOrd="3" destOrd="0" parTransId="{1A8F4667-8253-F84E-A829-80667F4131F6}" sibTransId="{D4CBBDC4-AA54-3941-B464-BC2118C984D9}"/>
    <dgm:cxn modelId="{5B2907D5-A2B1-B644-A77B-930FC56B9188}" srcId="{5E22112D-9ADD-914C-94F2-0C09ADE94217}" destId="{DA8A6CDC-976E-0541-9263-D2BD6551D2D2}" srcOrd="2" destOrd="0" parTransId="{E4903687-DD00-CF41-B5B8-1DA0C9C68774}" sibTransId="{1EB60191-A241-024A-BFEC-7949B73982F9}"/>
    <dgm:cxn modelId="{86F0C7DA-EB43-3A42-9664-3F0C21675186}" type="presOf" srcId="{48F91921-BC71-624C-98CC-761F20B9B998}" destId="{588643E3-3F88-7C47-A530-9166D5A23F12}" srcOrd="1" destOrd="0" presId="urn:microsoft.com/office/officeart/2005/8/layout/pyramid1"/>
    <dgm:cxn modelId="{26B75FDB-7E65-534F-9C26-AB908EBEFF78}" srcId="{5E22112D-9ADD-914C-94F2-0C09ADE94217}" destId="{16B42792-2417-E840-B4D8-6E64ED613335}" srcOrd="1" destOrd="0" parTransId="{D97FB833-1DAC-7444-AB69-2D83B1ADFC7A}" sibTransId="{EF33B2AF-53F6-6346-9710-408AD18C2CED}"/>
    <dgm:cxn modelId="{3D172C0F-EE98-F74D-8FF5-378796478838}" type="presParOf" srcId="{150F2CE0-24FC-BE4D-B676-C24DDDC2B59D}" destId="{3ECCE04B-DC27-0645-9563-2F9518B26B54}" srcOrd="0" destOrd="0" presId="urn:microsoft.com/office/officeart/2005/8/layout/pyramid1"/>
    <dgm:cxn modelId="{2E5841FC-FE7A-7D44-AAF9-32D1F063E5A0}" type="presParOf" srcId="{3ECCE04B-DC27-0645-9563-2F9518B26B54}" destId="{1219F3F5-06FD-564E-B97D-34F9158E071A}" srcOrd="0" destOrd="0" presId="urn:microsoft.com/office/officeart/2005/8/layout/pyramid1"/>
    <dgm:cxn modelId="{4DBF4178-157B-734B-9F4E-BECBC6DA99AD}" type="presParOf" srcId="{3ECCE04B-DC27-0645-9563-2F9518B26B54}" destId="{BDAA30AB-16E7-3347-AA70-E8A760D21184}" srcOrd="1" destOrd="0" presId="urn:microsoft.com/office/officeart/2005/8/layout/pyramid1"/>
    <dgm:cxn modelId="{E6BCD7FA-0CE6-C744-966A-7B22AA756EE1}" type="presParOf" srcId="{150F2CE0-24FC-BE4D-B676-C24DDDC2B59D}" destId="{BD277A6B-3EEA-8D42-802E-1D732749166F}" srcOrd="1" destOrd="0" presId="urn:microsoft.com/office/officeart/2005/8/layout/pyramid1"/>
    <dgm:cxn modelId="{04EFD56C-3E8D-E049-AA44-94D219D58FF3}" type="presParOf" srcId="{BD277A6B-3EEA-8D42-802E-1D732749166F}" destId="{81DB1F44-359E-3940-B26A-DE130270519D}" srcOrd="0" destOrd="0" presId="urn:microsoft.com/office/officeart/2005/8/layout/pyramid1"/>
    <dgm:cxn modelId="{CA76340E-975C-4E48-8D46-D0A0C794D57F}" type="presParOf" srcId="{BD277A6B-3EEA-8D42-802E-1D732749166F}" destId="{B0BE8006-345C-D740-AC65-5493AC37733D}" srcOrd="1" destOrd="0" presId="urn:microsoft.com/office/officeart/2005/8/layout/pyramid1"/>
    <dgm:cxn modelId="{1B4A1291-F38F-9747-9025-C20AEC34D7DC}" type="presParOf" srcId="{150F2CE0-24FC-BE4D-B676-C24DDDC2B59D}" destId="{043BEF63-2198-7C4B-85D0-D6474603C898}" srcOrd="2" destOrd="0" presId="urn:microsoft.com/office/officeart/2005/8/layout/pyramid1"/>
    <dgm:cxn modelId="{70626BB4-08C8-AA4A-8505-204A12AE34F1}" type="presParOf" srcId="{043BEF63-2198-7C4B-85D0-D6474603C898}" destId="{D4CDF462-A34A-CA4F-87F3-D128A838199D}" srcOrd="0" destOrd="0" presId="urn:microsoft.com/office/officeart/2005/8/layout/pyramid1"/>
    <dgm:cxn modelId="{1C64F633-6ACC-9B4E-A094-99A12E26212B}" type="presParOf" srcId="{043BEF63-2198-7C4B-85D0-D6474603C898}" destId="{5A6CEDE7-2706-1943-9F26-98A3DAA81F53}" srcOrd="1" destOrd="0" presId="urn:microsoft.com/office/officeart/2005/8/layout/pyramid1"/>
    <dgm:cxn modelId="{FB8B9960-1978-EF41-9AD2-B8EBFE4A8ACB}" type="presParOf" srcId="{150F2CE0-24FC-BE4D-B676-C24DDDC2B59D}" destId="{C94EA8AD-CA68-3547-9867-736E9B94B1F6}" srcOrd="3" destOrd="0" presId="urn:microsoft.com/office/officeart/2005/8/layout/pyramid1"/>
    <dgm:cxn modelId="{23CE8134-4278-F941-9447-EEE47D695009}" type="presParOf" srcId="{C94EA8AD-CA68-3547-9867-736E9B94B1F6}" destId="{C5278BF7-DEF0-FA43-AF5B-3DD719544B92}" srcOrd="0" destOrd="0" presId="urn:microsoft.com/office/officeart/2005/8/layout/pyramid1"/>
    <dgm:cxn modelId="{14EBCA9B-4A46-9B4A-A7CE-508F1D6059FA}" type="presParOf" srcId="{C94EA8AD-CA68-3547-9867-736E9B94B1F6}" destId="{9A55D572-508F-2E4B-825E-2D284F6C2D26}" srcOrd="1" destOrd="0" presId="urn:microsoft.com/office/officeart/2005/8/layout/pyramid1"/>
    <dgm:cxn modelId="{310B1BF3-08D3-624C-A94B-37F1E7B9A813}" type="presParOf" srcId="{150F2CE0-24FC-BE4D-B676-C24DDDC2B59D}" destId="{2965914C-04CE-554C-B555-32BFE16793C8}" srcOrd="4" destOrd="0" presId="urn:microsoft.com/office/officeart/2005/8/layout/pyramid1"/>
    <dgm:cxn modelId="{050735A5-DF98-5043-911A-1B411EE23C22}" type="presParOf" srcId="{2965914C-04CE-554C-B555-32BFE16793C8}" destId="{166C5EF9-2A9E-B04A-9489-4F5C57F6997B}" srcOrd="0" destOrd="0" presId="urn:microsoft.com/office/officeart/2005/8/layout/pyramid1"/>
    <dgm:cxn modelId="{FF6A85A1-F407-ED44-9B46-3207780CCCC2}" type="presParOf" srcId="{2965914C-04CE-554C-B555-32BFE16793C8}" destId="{588643E3-3F88-7C47-A530-9166D5A23F12}" srcOrd="1" destOrd="0" presId="urn:microsoft.com/office/officeart/2005/8/layout/pyramid1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22112D-9ADD-914C-94F2-0C09ADE94217}" type="doc">
      <dgm:prSet loTypeId="urn:microsoft.com/office/officeart/2005/8/layout/pyramid1" loCatId="" qsTypeId="urn:microsoft.com/office/officeart/2005/8/quickstyle/simple1" qsCatId="simple" csTypeId="urn:microsoft.com/office/officeart/2005/8/colors/accent0_1" csCatId="mainScheme" phldr="1"/>
      <dgm:spPr/>
    </dgm:pt>
    <dgm:pt modelId="{48F91921-BC71-624C-98CC-761F20B9B998}">
      <dgm:prSet phldrT="[Text]" custT="1"/>
      <dgm:spPr/>
      <dgm:t>
        <a:bodyPr/>
        <a:lstStyle/>
        <a:p>
          <a:r>
            <a:rPr lang="cy-GB" sz="1400" noProof="0" dirty="0">
              <a:latin typeface="Comic Sans MS" panose="030F0702030302020204" pitchFamily="66" charset="0"/>
            </a:rPr>
            <a:t>I would go to rugby club in Newtown because it is fun. I wouldn’t go to swimming club in Newtown because it is rubbish!</a:t>
          </a:r>
        </a:p>
      </dgm:t>
    </dgm:pt>
    <dgm:pt modelId="{27A1C17A-925A-E642-8C07-F8C1232B1844}" type="parTrans" cxnId="{1DDD567B-A863-F14C-91AB-2566B52C6CD8}">
      <dgm:prSet/>
      <dgm:spPr/>
      <dgm:t>
        <a:bodyPr/>
        <a:lstStyle/>
        <a:p>
          <a:endParaRPr lang="en-GB"/>
        </a:p>
      </dgm:t>
    </dgm:pt>
    <dgm:pt modelId="{6E0F7496-B543-4B4D-91C3-DC4CB3C2329F}" type="sibTrans" cxnId="{1DDD567B-A863-F14C-91AB-2566B52C6CD8}">
      <dgm:prSet/>
      <dgm:spPr/>
      <dgm:t>
        <a:bodyPr/>
        <a:lstStyle/>
        <a:p>
          <a:endParaRPr lang="en-GB"/>
        </a:p>
      </dgm:t>
    </dgm:pt>
    <dgm:pt modelId="{DA8A6CDC-976E-0541-9263-D2BD6551D2D2}">
      <dgm:prSet phldrT="[Text]" custT="1"/>
      <dgm:spPr/>
      <dgm:t>
        <a:bodyPr/>
        <a:lstStyle/>
        <a:p>
          <a:r>
            <a:rPr lang="cy-GB" sz="1400" noProof="0" dirty="0">
              <a:latin typeface="Comic Sans MS" panose="030F0702030302020204" pitchFamily="66" charset="0"/>
            </a:rPr>
            <a:t>I would go to rugby club in Newtown because it is fun.</a:t>
          </a:r>
        </a:p>
      </dgm:t>
    </dgm:pt>
    <dgm:pt modelId="{E4903687-DD00-CF41-B5B8-1DA0C9C68774}" type="parTrans" cxnId="{5B2907D5-A2B1-B644-A77B-930FC56B9188}">
      <dgm:prSet/>
      <dgm:spPr/>
      <dgm:t>
        <a:bodyPr/>
        <a:lstStyle/>
        <a:p>
          <a:endParaRPr lang="en-GB"/>
        </a:p>
      </dgm:t>
    </dgm:pt>
    <dgm:pt modelId="{1EB60191-A241-024A-BFEC-7949B73982F9}" type="sibTrans" cxnId="{5B2907D5-A2B1-B644-A77B-930FC56B9188}">
      <dgm:prSet/>
      <dgm:spPr/>
      <dgm:t>
        <a:bodyPr/>
        <a:lstStyle/>
        <a:p>
          <a:endParaRPr lang="en-GB"/>
        </a:p>
      </dgm:t>
    </dgm:pt>
    <dgm:pt modelId="{F69A4BEA-7CAC-C049-ADEF-6E13FF2B88AB}">
      <dgm:prSet phldrT="[Text]" custT="1"/>
      <dgm:spPr/>
      <dgm:t>
        <a:bodyPr/>
        <a:lstStyle/>
        <a:p>
          <a:r>
            <a:rPr lang="cy-GB" sz="1400" noProof="0" dirty="0">
              <a:latin typeface="Comic Sans MS" panose="030F0702030302020204" pitchFamily="66" charset="0"/>
            </a:rPr>
            <a:t>I would go to rugby club in Newtown because it is fun. I wouldn’t go to swimming club in Newtown. </a:t>
          </a:r>
        </a:p>
      </dgm:t>
    </dgm:pt>
    <dgm:pt modelId="{1A8F4667-8253-F84E-A829-80667F4131F6}" type="parTrans" cxnId="{DB4212D2-7945-C342-906D-F2158FBC6BDB}">
      <dgm:prSet/>
      <dgm:spPr/>
      <dgm:t>
        <a:bodyPr/>
        <a:lstStyle/>
        <a:p>
          <a:endParaRPr lang="en-GB"/>
        </a:p>
      </dgm:t>
    </dgm:pt>
    <dgm:pt modelId="{D4CBBDC4-AA54-3941-B464-BC2118C984D9}" type="sibTrans" cxnId="{DB4212D2-7945-C342-906D-F2158FBC6BDB}">
      <dgm:prSet/>
      <dgm:spPr/>
      <dgm:t>
        <a:bodyPr/>
        <a:lstStyle/>
        <a:p>
          <a:endParaRPr lang="en-GB"/>
        </a:p>
      </dgm:t>
    </dgm:pt>
    <dgm:pt modelId="{375B5862-819E-BC4D-AC1C-1FA8DEA42D64}">
      <dgm:prSet phldrT="[Text]" custT="1"/>
      <dgm:spPr/>
      <dgm:t>
        <a:bodyPr/>
        <a:lstStyle/>
        <a:p>
          <a:endParaRPr lang="cy-GB" sz="800" noProof="0" dirty="0">
            <a:latin typeface="Comic Sans MS" panose="030F0702030302020204" pitchFamily="66" charset="0"/>
          </a:endParaRPr>
        </a:p>
        <a:p>
          <a:r>
            <a:rPr lang="cy-GB" sz="800" b="1" noProof="0" dirty="0">
              <a:latin typeface="Comic Sans MS" panose="030F0702030302020204" pitchFamily="66" charset="0"/>
            </a:rPr>
            <a:t>I would go to </a:t>
          </a:r>
        </a:p>
        <a:p>
          <a:r>
            <a:rPr lang="cy-GB" sz="800" b="1" noProof="0" dirty="0">
              <a:latin typeface="Comic Sans MS" panose="030F0702030302020204" pitchFamily="66" charset="0"/>
            </a:rPr>
            <a:t>Rugby club.</a:t>
          </a:r>
        </a:p>
      </dgm:t>
    </dgm:pt>
    <dgm:pt modelId="{5220922D-55B3-3F47-B64C-A1D4B070CD6B}" type="sibTrans" cxnId="{B27C1D21-7636-1D4B-A7AC-AEED8F39DE09}">
      <dgm:prSet/>
      <dgm:spPr/>
      <dgm:t>
        <a:bodyPr/>
        <a:lstStyle/>
        <a:p>
          <a:endParaRPr lang="en-GB"/>
        </a:p>
      </dgm:t>
    </dgm:pt>
    <dgm:pt modelId="{BF5D05D1-D7C5-BD47-9FD0-7FAF80D62452}" type="parTrans" cxnId="{B27C1D21-7636-1D4B-A7AC-AEED8F39DE09}">
      <dgm:prSet/>
      <dgm:spPr/>
      <dgm:t>
        <a:bodyPr/>
        <a:lstStyle/>
        <a:p>
          <a:endParaRPr lang="en-GB"/>
        </a:p>
      </dgm:t>
    </dgm:pt>
    <dgm:pt modelId="{16B42792-2417-E840-B4D8-6E64ED613335}">
      <dgm:prSet phldrT="[Text]" custT="1"/>
      <dgm:spPr/>
      <dgm:t>
        <a:bodyPr/>
        <a:lstStyle/>
        <a:p>
          <a:r>
            <a:rPr lang="cy-GB" sz="1100" b="1" noProof="0" dirty="0">
              <a:latin typeface="Comic Sans MS" panose="030F0702030302020204" pitchFamily="66" charset="0"/>
            </a:rPr>
            <a:t>I would go to rugby club in Newtown.</a:t>
          </a:r>
        </a:p>
      </dgm:t>
    </dgm:pt>
    <dgm:pt modelId="{EF33B2AF-53F6-6346-9710-408AD18C2CED}" type="sibTrans" cxnId="{26B75FDB-7E65-534F-9C26-AB908EBEFF78}">
      <dgm:prSet/>
      <dgm:spPr/>
      <dgm:t>
        <a:bodyPr/>
        <a:lstStyle/>
        <a:p>
          <a:endParaRPr lang="en-GB"/>
        </a:p>
      </dgm:t>
    </dgm:pt>
    <dgm:pt modelId="{D97FB833-1DAC-7444-AB69-2D83B1ADFC7A}" type="parTrans" cxnId="{26B75FDB-7E65-534F-9C26-AB908EBEFF78}">
      <dgm:prSet/>
      <dgm:spPr/>
      <dgm:t>
        <a:bodyPr/>
        <a:lstStyle/>
        <a:p>
          <a:endParaRPr lang="en-GB"/>
        </a:p>
      </dgm:t>
    </dgm:pt>
    <dgm:pt modelId="{150F2CE0-24FC-BE4D-B676-C24DDDC2B59D}" type="pres">
      <dgm:prSet presAssocID="{5E22112D-9ADD-914C-94F2-0C09ADE94217}" presName="Name0" presStyleCnt="0">
        <dgm:presLayoutVars>
          <dgm:dir/>
          <dgm:animLvl val="lvl"/>
          <dgm:resizeHandles val="exact"/>
        </dgm:presLayoutVars>
      </dgm:prSet>
      <dgm:spPr/>
    </dgm:pt>
    <dgm:pt modelId="{3ECCE04B-DC27-0645-9563-2F9518B26B54}" type="pres">
      <dgm:prSet presAssocID="{375B5862-819E-BC4D-AC1C-1FA8DEA42D64}" presName="Name8" presStyleCnt="0"/>
      <dgm:spPr/>
    </dgm:pt>
    <dgm:pt modelId="{1219F3F5-06FD-564E-B97D-34F9158E071A}" type="pres">
      <dgm:prSet presAssocID="{375B5862-819E-BC4D-AC1C-1FA8DEA42D64}" presName="level" presStyleLbl="node1" presStyleIdx="0" presStyleCnt="5">
        <dgm:presLayoutVars>
          <dgm:chMax val="1"/>
          <dgm:bulletEnabled val="1"/>
        </dgm:presLayoutVars>
      </dgm:prSet>
      <dgm:spPr/>
    </dgm:pt>
    <dgm:pt modelId="{BDAA30AB-16E7-3347-AA70-E8A760D21184}" type="pres">
      <dgm:prSet presAssocID="{375B5862-819E-BC4D-AC1C-1FA8DEA42D64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D277A6B-3EEA-8D42-802E-1D732749166F}" type="pres">
      <dgm:prSet presAssocID="{16B42792-2417-E840-B4D8-6E64ED613335}" presName="Name8" presStyleCnt="0"/>
      <dgm:spPr/>
    </dgm:pt>
    <dgm:pt modelId="{81DB1F44-359E-3940-B26A-DE130270519D}" type="pres">
      <dgm:prSet presAssocID="{16B42792-2417-E840-B4D8-6E64ED613335}" presName="level" presStyleLbl="node1" presStyleIdx="1" presStyleCnt="5">
        <dgm:presLayoutVars>
          <dgm:chMax val="1"/>
          <dgm:bulletEnabled val="1"/>
        </dgm:presLayoutVars>
      </dgm:prSet>
      <dgm:spPr/>
    </dgm:pt>
    <dgm:pt modelId="{B0BE8006-345C-D740-AC65-5493AC37733D}" type="pres">
      <dgm:prSet presAssocID="{16B42792-2417-E840-B4D8-6E64ED61333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43BEF63-2198-7C4B-85D0-D6474603C898}" type="pres">
      <dgm:prSet presAssocID="{DA8A6CDC-976E-0541-9263-D2BD6551D2D2}" presName="Name8" presStyleCnt="0"/>
      <dgm:spPr/>
    </dgm:pt>
    <dgm:pt modelId="{D4CDF462-A34A-CA4F-87F3-D128A838199D}" type="pres">
      <dgm:prSet presAssocID="{DA8A6CDC-976E-0541-9263-D2BD6551D2D2}" presName="level" presStyleLbl="node1" presStyleIdx="2" presStyleCnt="5" custLinFactNeighborY="0">
        <dgm:presLayoutVars>
          <dgm:chMax val="1"/>
          <dgm:bulletEnabled val="1"/>
        </dgm:presLayoutVars>
      </dgm:prSet>
      <dgm:spPr/>
    </dgm:pt>
    <dgm:pt modelId="{5A6CEDE7-2706-1943-9F26-98A3DAA81F53}" type="pres">
      <dgm:prSet presAssocID="{DA8A6CDC-976E-0541-9263-D2BD6551D2D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94EA8AD-CA68-3547-9867-736E9B94B1F6}" type="pres">
      <dgm:prSet presAssocID="{F69A4BEA-7CAC-C049-ADEF-6E13FF2B88AB}" presName="Name8" presStyleCnt="0"/>
      <dgm:spPr/>
    </dgm:pt>
    <dgm:pt modelId="{C5278BF7-DEF0-FA43-AF5B-3DD719544B92}" type="pres">
      <dgm:prSet presAssocID="{F69A4BEA-7CAC-C049-ADEF-6E13FF2B88AB}" presName="level" presStyleLbl="node1" presStyleIdx="3" presStyleCnt="5">
        <dgm:presLayoutVars>
          <dgm:chMax val="1"/>
          <dgm:bulletEnabled val="1"/>
        </dgm:presLayoutVars>
      </dgm:prSet>
      <dgm:spPr/>
    </dgm:pt>
    <dgm:pt modelId="{9A55D572-508F-2E4B-825E-2D284F6C2D26}" type="pres">
      <dgm:prSet presAssocID="{F69A4BEA-7CAC-C049-ADEF-6E13FF2B88A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965914C-04CE-554C-B555-32BFE16793C8}" type="pres">
      <dgm:prSet presAssocID="{48F91921-BC71-624C-98CC-761F20B9B998}" presName="Name8" presStyleCnt="0"/>
      <dgm:spPr/>
    </dgm:pt>
    <dgm:pt modelId="{166C5EF9-2A9E-B04A-9489-4F5C57F6997B}" type="pres">
      <dgm:prSet presAssocID="{48F91921-BC71-624C-98CC-761F20B9B998}" presName="level" presStyleLbl="node1" presStyleIdx="4" presStyleCnt="5">
        <dgm:presLayoutVars>
          <dgm:chMax val="1"/>
          <dgm:bulletEnabled val="1"/>
        </dgm:presLayoutVars>
      </dgm:prSet>
      <dgm:spPr/>
    </dgm:pt>
    <dgm:pt modelId="{588643E3-3F88-7C47-A530-9166D5A23F12}" type="pres">
      <dgm:prSet presAssocID="{48F91921-BC71-624C-98CC-761F20B9B998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44CE680A-2567-1D4E-8517-B6F04F06EF14}" type="presOf" srcId="{DA8A6CDC-976E-0541-9263-D2BD6551D2D2}" destId="{5A6CEDE7-2706-1943-9F26-98A3DAA81F53}" srcOrd="1" destOrd="0" presId="urn:microsoft.com/office/officeart/2005/8/layout/pyramid1"/>
    <dgm:cxn modelId="{CCBA360E-7464-6945-A034-2E960D6B9ADF}" type="presOf" srcId="{375B5862-819E-BC4D-AC1C-1FA8DEA42D64}" destId="{1219F3F5-06FD-564E-B97D-34F9158E071A}" srcOrd="0" destOrd="0" presId="urn:microsoft.com/office/officeart/2005/8/layout/pyramid1"/>
    <dgm:cxn modelId="{6286DC11-B000-7A45-9574-F07AD2851EB9}" type="presOf" srcId="{F69A4BEA-7CAC-C049-ADEF-6E13FF2B88AB}" destId="{9A55D572-508F-2E4B-825E-2D284F6C2D26}" srcOrd="1" destOrd="0" presId="urn:microsoft.com/office/officeart/2005/8/layout/pyramid1"/>
    <dgm:cxn modelId="{B27C1D21-7636-1D4B-A7AC-AEED8F39DE09}" srcId="{5E22112D-9ADD-914C-94F2-0C09ADE94217}" destId="{375B5862-819E-BC4D-AC1C-1FA8DEA42D64}" srcOrd="0" destOrd="0" parTransId="{BF5D05D1-D7C5-BD47-9FD0-7FAF80D62452}" sibTransId="{5220922D-55B3-3F47-B64C-A1D4B070CD6B}"/>
    <dgm:cxn modelId="{C5FCD629-6DE7-3D44-AD16-2639F3A4B91D}" type="presOf" srcId="{F69A4BEA-7CAC-C049-ADEF-6E13FF2B88AB}" destId="{C5278BF7-DEF0-FA43-AF5B-3DD719544B92}" srcOrd="0" destOrd="0" presId="urn:microsoft.com/office/officeart/2005/8/layout/pyramid1"/>
    <dgm:cxn modelId="{D8C60539-388B-394B-BADE-58E12BA7B082}" type="presOf" srcId="{16B42792-2417-E840-B4D8-6E64ED613335}" destId="{81DB1F44-359E-3940-B26A-DE130270519D}" srcOrd="0" destOrd="0" presId="urn:microsoft.com/office/officeart/2005/8/layout/pyramid1"/>
    <dgm:cxn modelId="{E057263F-758F-5045-A584-5CCEFADB0D66}" type="presOf" srcId="{16B42792-2417-E840-B4D8-6E64ED613335}" destId="{B0BE8006-345C-D740-AC65-5493AC37733D}" srcOrd="1" destOrd="0" presId="urn:microsoft.com/office/officeart/2005/8/layout/pyramid1"/>
    <dgm:cxn modelId="{23D38D6C-7F04-9843-A3E8-5A8E17B724A4}" type="presOf" srcId="{5E22112D-9ADD-914C-94F2-0C09ADE94217}" destId="{150F2CE0-24FC-BE4D-B676-C24DDDC2B59D}" srcOrd="0" destOrd="0" presId="urn:microsoft.com/office/officeart/2005/8/layout/pyramid1"/>
    <dgm:cxn modelId="{1DDD567B-A863-F14C-91AB-2566B52C6CD8}" srcId="{5E22112D-9ADD-914C-94F2-0C09ADE94217}" destId="{48F91921-BC71-624C-98CC-761F20B9B998}" srcOrd="4" destOrd="0" parTransId="{27A1C17A-925A-E642-8C07-F8C1232B1844}" sibTransId="{6E0F7496-B543-4B4D-91C3-DC4CB3C2329F}"/>
    <dgm:cxn modelId="{D3EFFE90-4B1E-9B4D-848A-943F98264796}" type="presOf" srcId="{48F91921-BC71-624C-98CC-761F20B9B998}" destId="{166C5EF9-2A9E-B04A-9489-4F5C57F6997B}" srcOrd="0" destOrd="0" presId="urn:microsoft.com/office/officeart/2005/8/layout/pyramid1"/>
    <dgm:cxn modelId="{5C7436B2-240D-D34B-BEAD-1E16C23ED354}" type="presOf" srcId="{DA8A6CDC-976E-0541-9263-D2BD6551D2D2}" destId="{D4CDF462-A34A-CA4F-87F3-D128A838199D}" srcOrd="0" destOrd="0" presId="urn:microsoft.com/office/officeart/2005/8/layout/pyramid1"/>
    <dgm:cxn modelId="{BE865AC2-440E-834D-AB3A-06A2E3BB8FB1}" type="presOf" srcId="{375B5862-819E-BC4D-AC1C-1FA8DEA42D64}" destId="{BDAA30AB-16E7-3347-AA70-E8A760D21184}" srcOrd="1" destOrd="0" presId="urn:microsoft.com/office/officeart/2005/8/layout/pyramid1"/>
    <dgm:cxn modelId="{DB4212D2-7945-C342-906D-F2158FBC6BDB}" srcId="{5E22112D-9ADD-914C-94F2-0C09ADE94217}" destId="{F69A4BEA-7CAC-C049-ADEF-6E13FF2B88AB}" srcOrd="3" destOrd="0" parTransId="{1A8F4667-8253-F84E-A829-80667F4131F6}" sibTransId="{D4CBBDC4-AA54-3941-B464-BC2118C984D9}"/>
    <dgm:cxn modelId="{5B2907D5-A2B1-B644-A77B-930FC56B9188}" srcId="{5E22112D-9ADD-914C-94F2-0C09ADE94217}" destId="{DA8A6CDC-976E-0541-9263-D2BD6551D2D2}" srcOrd="2" destOrd="0" parTransId="{E4903687-DD00-CF41-B5B8-1DA0C9C68774}" sibTransId="{1EB60191-A241-024A-BFEC-7949B73982F9}"/>
    <dgm:cxn modelId="{86F0C7DA-EB43-3A42-9664-3F0C21675186}" type="presOf" srcId="{48F91921-BC71-624C-98CC-761F20B9B998}" destId="{588643E3-3F88-7C47-A530-9166D5A23F12}" srcOrd="1" destOrd="0" presId="urn:microsoft.com/office/officeart/2005/8/layout/pyramid1"/>
    <dgm:cxn modelId="{26B75FDB-7E65-534F-9C26-AB908EBEFF78}" srcId="{5E22112D-9ADD-914C-94F2-0C09ADE94217}" destId="{16B42792-2417-E840-B4D8-6E64ED613335}" srcOrd="1" destOrd="0" parTransId="{D97FB833-1DAC-7444-AB69-2D83B1ADFC7A}" sibTransId="{EF33B2AF-53F6-6346-9710-408AD18C2CED}"/>
    <dgm:cxn modelId="{3D172C0F-EE98-F74D-8FF5-378796478838}" type="presParOf" srcId="{150F2CE0-24FC-BE4D-B676-C24DDDC2B59D}" destId="{3ECCE04B-DC27-0645-9563-2F9518B26B54}" srcOrd="0" destOrd="0" presId="urn:microsoft.com/office/officeart/2005/8/layout/pyramid1"/>
    <dgm:cxn modelId="{2E5841FC-FE7A-7D44-AAF9-32D1F063E5A0}" type="presParOf" srcId="{3ECCE04B-DC27-0645-9563-2F9518B26B54}" destId="{1219F3F5-06FD-564E-B97D-34F9158E071A}" srcOrd="0" destOrd="0" presId="urn:microsoft.com/office/officeart/2005/8/layout/pyramid1"/>
    <dgm:cxn modelId="{4DBF4178-157B-734B-9F4E-BECBC6DA99AD}" type="presParOf" srcId="{3ECCE04B-DC27-0645-9563-2F9518B26B54}" destId="{BDAA30AB-16E7-3347-AA70-E8A760D21184}" srcOrd="1" destOrd="0" presId="urn:microsoft.com/office/officeart/2005/8/layout/pyramid1"/>
    <dgm:cxn modelId="{E6BCD7FA-0CE6-C744-966A-7B22AA756EE1}" type="presParOf" srcId="{150F2CE0-24FC-BE4D-B676-C24DDDC2B59D}" destId="{BD277A6B-3EEA-8D42-802E-1D732749166F}" srcOrd="1" destOrd="0" presId="urn:microsoft.com/office/officeart/2005/8/layout/pyramid1"/>
    <dgm:cxn modelId="{04EFD56C-3E8D-E049-AA44-94D219D58FF3}" type="presParOf" srcId="{BD277A6B-3EEA-8D42-802E-1D732749166F}" destId="{81DB1F44-359E-3940-B26A-DE130270519D}" srcOrd="0" destOrd="0" presId="urn:microsoft.com/office/officeart/2005/8/layout/pyramid1"/>
    <dgm:cxn modelId="{CA76340E-975C-4E48-8D46-D0A0C794D57F}" type="presParOf" srcId="{BD277A6B-3EEA-8D42-802E-1D732749166F}" destId="{B0BE8006-345C-D740-AC65-5493AC37733D}" srcOrd="1" destOrd="0" presId="urn:microsoft.com/office/officeart/2005/8/layout/pyramid1"/>
    <dgm:cxn modelId="{1B4A1291-F38F-9747-9025-C20AEC34D7DC}" type="presParOf" srcId="{150F2CE0-24FC-BE4D-B676-C24DDDC2B59D}" destId="{043BEF63-2198-7C4B-85D0-D6474603C898}" srcOrd="2" destOrd="0" presId="urn:microsoft.com/office/officeart/2005/8/layout/pyramid1"/>
    <dgm:cxn modelId="{70626BB4-08C8-AA4A-8505-204A12AE34F1}" type="presParOf" srcId="{043BEF63-2198-7C4B-85D0-D6474603C898}" destId="{D4CDF462-A34A-CA4F-87F3-D128A838199D}" srcOrd="0" destOrd="0" presId="urn:microsoft.com/office/officeart/2005/8/layout/pyramid1"/>
    <dgm:cxn modelId="{1C64F633-6ACC-9B4E-A094-99A12E26212B}" type="presParOf" srcId="{043BEF63-2198-7C4B-85D0-D6474603C898}" destId="{5A6CEDE7-2706-1943-9F26-98A3DAA81F53}" srcOrd="1" destOrd="0" presId="urn:microsoft.com/office/officeart/2005/8/layout/pyramid1"/>
    <dgm:cxn modelId="{FB8B9960-1978-EF41-9AD2-B8EBFE4A8ACB}" type="presParOf" srcId="{150F2CE0-24FC-BE4D-B676-C24DDDC2B59D}" destId="{C94EA8AD-CA68-3547-9867-736E9B94B1F6}" srcOrd="3" destOrd="0" presId="urn:microsoft.com/office/officeart/2005/8/layout/pyramid1"/>
    <dgm:cxn modelId="{23CE8134-4278-F941-9447-EEE47D695009}" type="presParOf" srcId="{C94EA8AD-CA68-3547-9867-736E9B94B1F6}" destId="{C5278BF7-DEF0-FA43-AF5B-3DD719544B92}" srcOrd="0" destOrd="0" presId="urn:microsoft.com/office/officeart/2005/8/layout/pyramid1"/>
    <dgm:cxn modelId="{14EBCA9B-4A46-9B4A-A7CE-508F1D6059FA}" type="presParOf" srcId="{C94EA8AD-CA68-3547-9867-736E9B94B1F6}" destId="{9A55D572-508F-2E4B-825E-2D284F6C2D26}" srcOrd="1" destOrd="0" presId="urn:microsoft.com/office/officeart/2005/8/layout/pyramid1"/>
    <dgm:cxn modelId="{310B1BF3-08D3-624C-A94B-37F1E7B9A813}" type="presParOf" srcId="{150F2CE0-24FC-BE4D-B676-C24DDDC2B59D}" destId="{2965914C-04CE-554C-B555-32BFE16793C8}" srcOrd="4" destOrd="0" presId="urn:microsoft.com/office/officeart/2005/8/layout/pyramid1"/>
    <dgm:cxn modelId="{050735A5-DF98-5043-911A-1B411EE23C22}" type="presParOf" srcId="{2965914C-04CE-554C-B555-32BFE16793C8}" destId="{166C5EF9-2A9E-B04A-9489-4F5C57F6997B}" srcOrd="0" destOrd="0" presId="urn:microsoft.com/office/officeart/2005/8/layout/pyramid1"/>
    <dgm:cxn modelId="{FF6A85A1-F407-ED44-9B46-3207780CCCC2}" type="presParOf" srcId="{2965914C-04CE-554C-B555-32BFE16793C8}" destId="{588643E3-3F88-7C47-A530-9166D5A23F12}" srcOrd="1" destOrd="0" presId="urn:microsoft.com/office/officeart/2005/8/layout/pyramid1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E22112D-9ADD-914C-94F2-0C09ADE94217}" type="doc">
      <dgm:prSet loTypeId="urn:microsoft.com/office/officeart/2005/8/layout/pyramid1" loCatId="" qsTypeId="urn:microsoft.com/office/officeart/2005/8/quickstyle/simple1" qsCatId="simple" csTypeId="urn:microsoft.com/office/officeart/2005/8/colors/accent0_1" csCatId="mainScheme" phldr="1"/>
      <dgm:spPr/>
    </dgm:pt>
    <dgm:pt modelId="{16B42792-2417-E840-B4D8-6E64ED613335}">
      <dgm:prSet phldrT="[Text]" custT="1"/>
      <dgm:spPr/>
      <dgm:t>
        <a:bodyPr/>
        <a:lstStyle/>
        <a:p>
          <a:r>
            <a:rPr lang="cy-GB" sz="900" b="0" noProof="0" dirty="0">
              <a:latin typeface="Comic Sans MS" panose="030F0702030302020204" pitchFamily="66" charset="0"/>
            </a:rPr>
            <a:t>Pa glwb faset ti’n mynd i yn </a:t>
          </a:r>
        </a:p>
        <a:p>
          <a:r>
            <a:rPr lang="cy-GB" sz="900" b="0" noProof="0" dirty="0">
              <a:latin typeface="Comic Sans MS" panose="030F0702030302020204" pitchFamily="66" charset="0"/>
            </a:rPr>
            <a:t>Y Drenewydd? Baswn i’n mynd i glwb Hafan Yr Afon Parcrun yn Y Drenewydd.</a:t>
          </a:r>
        </a:p>
      </dgm:t>
    </dgm:pt>
    <dgm:pt modelId="{D97FB833-1DAC-7444-AB69-2D83B1ADFC7A}" type="parTrans" cxnId="{26B75FDB-7E65-534F-9C26-AB908EBEFF78}">
      <dgm:prSet/>
      <dgm:spPr/>
      <dgm:t>
        <a:bodyPr/>
        <a:lstStyle/>
        <a:p>
          <a:endParaRPr lang="en-GB"/>
        </a:p>
      </dgm:t>
    </dgm:pt>
    <dgm:pt modelId="{EF33B2AF-53F6-6346-9710-408AD18C2CED}" type="sibTrans" cxnId="{26B75FDB-7E65-534F-9C26-AB908EBEFF78}">
      <dgm:prSet/>
      <dgm:spPr/>
      <dgm:t>
        <a:bodyPr/>
        <a:lstStyle/>
        <a:p>
          <a:endParaRPr lang="en-GB"/>
        </a:p>
      </dgm:t>
    </dgm:pt>
    <dgm:pt modelId="{48F91921-BC71-624C-98CC-761F20B9B998}">
      <dgm:prSet phldrT="[Text]" custT="1"/>
      <dgm:spPr/>
      <dgm:t>
        <a:bodyPr/>
        <a:lstStyle/>
        <a:p>
          <a:r>
            <a:rPr lang="cy-GB" sz="1200" noProof="0" dirty="0">
              <a:latin typeface="Comic Sans MS" panose="030F0702030302020204" pitchFamily="66" charset="0"/>
            </a:rPr>
            <a:t>Pa glwb faset ti’n mynd i yn Y Drenewydd? Baswn i’n mynd i glwb Hafan yr Afon Parcrun yn Y Drenewydd achos mae’n hwyl! Pa glwb baset ti ddim yn mynd i yn dy ardal di? Faswn i ddim yn mynd i glwb gymnasteg yn fy ardal i achos mae’n ofnadwy!</a:t>
          </a:r>
        </a:p>
      </dgm:t>
    </dgm:pt>
    <dgm:pt modelId="{27A1C17A-925A-E642-8C07-F8C1232B1844}" type="parTrans" cxnId="{1DDD567B-A863-F14C-91AB-2566B52C6CD8}">
      <dgm:prSet/>
      <dgm:spPr/>
      <dgm:t>
        <a:bodyPr/>
        <a:lstStyle/>
        <a:p>
          <a:endParaRPr lang="en-GB"/>
        </a:p>
      </dgm:t>
    </dgm:pt>
    <dgm:pt modelId="{6E0F7496-B543-4B4D-91C3-DC4CB3C2329F}" type="sibTrans" cxnId="{1DDD567B-A863-F14C-91AB-2566B52C6CD8}">
      <dgm:prSet/>
      <dgm:spPr/>
      <dgm:t>
        <a:bodyPr/>
        <a:lstStyle/>
        <a:p>
          <a:endParaRPr lang="en-GB"/>
        </a:p>
      </dgm:t>
    </dgm:pt>
    <dgm:pt modelId="{DA8A6CDC-976E-0541-9263-D2BD6551D2D2}">
      <dgm:prSet phldrT="[Text]" custT="1"/>
      <dgm:spPr/>
      <dgm:t>
        <a:bodyPr/>
        <a:lstStyle/>
        <a:p>
          <a:r>
            <a:rPr lang="cy-GB" sz="1200" noProof="0" dirty="0">
              <a:latin typeface="Comic Sans MS" panose="030F0702030302020204" pitchFamily="66" charset="0"/>
            </a:rPr>
            <a:t>Pa glwb faset ti’n mynd i yn Y Drenewydd? Baswn i’n mynd i glwb Hafan Yr Afon Parcrun yn Y Drenewydd achos mae’n hwyl!</a:t>
          </a:r>
        </a:p>
      </dgm:t>
    </dgm:pt>
    <dgm:pt modelId="{E4903687-DD00-CF41-B5B8-1DA0C9C68774}" type="parTrans" cxnId="{5B2907D5-A2B1-B644-A77B-930FC56B9188}">
      <dgm:prSet/>
      <dgm:spPr/>
      <dgm:t>
        <a:bodyPr/>
        <a:lstStyle/>
        <a:p>
          <a:endParaRPr lang="en-GB"/>
        </a:p>
      </dgm:t>
    </dgm:pt>
    <dgm:pt modelId="{1EB60191-A241-024A-BFEC-7949B73982F9}" type="sibTrans" cxnId="{5B2907D5-A2B1-B644-A77B-930FC56B9188}">
      <dgm:prSet/>
      <dgm:spPr/>
      <dgm:t>
        <a:bodyPr/>
        <a:lstStyle/>
        <a:p>
          <a:endParaRPr lang="en-GB"/>
        </a:p>
      </dgm:t>
    </dgm:pt>
    <dgm:pt modelId="{F69A4BEA-7CAC-C049-ADEF-6E13FF2B88AB}">
      <dgm:prSet phldrT="[Text]" custT="1"/>
      <dgm:spPr/>
      <dgm:t>
        <a:bodyPr/>
        <a:lstStyle/>
        <a:p>
          <a:r>
            <a:rPr lang="cy-GB" sz="1100" noProof="0" dirty="0">
              <a:latin typeface="Comic Sans MS" panose="030F0702030302020204" pitchFamily="66" charset="0"/>
            </a:rPr>
            <a:t>Pa glwb faset ti’n mynd i yn Y Drenewydd? Baswn i’n mynd i glwb Hafan yr Afon Parcrun yn Y Drenewydd achos mae’n hwyl! Pa glwb faset ti ddim yn mynd i yn dy ardal di? </a:t>
          </a:r>
        </a:p>
      </dgm:t>
    </dgm:pt>
    <dgm:pt modelId="{1A8F4667-8253-F84E-A829-80667F4131F6}" type="parTrans" cxnId="{DB4212D2-7945-C342-906D-F2158FBC6BDB}">
      <dgm:prSet/>
      <dgm:spPr/>
      <dgm:t>
        <a:bodyPr/>
        <a:lstStyle/>
        <a:p>
          <a:endParaRPr lang="en-GB"/>
        </a:p>
      </dgm:t>
    </dgm:pt>
    <dgm:pt modelId="{D4CBBDC4-AA54-3941-B464-BC2118C984D9}" type="sibTrans" cxnId="{DB4212D2-7945-C342-906D-F2158FBC6BDB}">
      <dgm:prSet/>
      <dgm:spPr/>
      <dgm:t>
        <a:bodyPr/>
        <a:lstStyle/>
        <a:p>
          <a:endParaRPr lang="en-GB"/>
        </a:p>
      </dgm:t>
    </dgm:pt>
    <dgm:pt modelId="{375B5862-819E-BC4D-AC1C-1FA8DEA42D64}">
      <dgm:prSet phldrT="[Text]" custT="1"/>
      <dgm:spPr/>
      <dgm:t>
        <a:bodyPr/>
        <a:lstStyle/>
        <a:p>
          <a:endParaRPr lang="cy-GB" sz="800" noProof="0" dirty="0">
            <a:latin typeface="Comic Sans MS" panose="030F0702030302020204" pitchFamily="66" charset="0"/>
          </a:endParaRPr>
        </a:p>
        <a:p>
          <a:r>
            <a:rPr lang="cy-GB" sz="800" b="0" noProof="0" dirty="0">
              <a:latin typeface="Comic Sans MS" panose="030F0702030302020204" pitchFamily="66" charset="0"/>
            </a:rPr>
            <a:t>Pa glwb </a:t>
          </a:r>
        </a:p>
        <a:p>
          <a:r>
            <a:rPr lang="cy-GB" sz="800" b="0" noProof="0" dirty="0">
              <a:latin typeface="Comic Sans MS" panose="030F0702030302020204" pitchFamily="66" charset="0"/>
            </a:rPr>
            <a:t>faset ti’n mynd</a:t>
          </a:r>
        </a:p>
        <a:p>
          <a:r>
            <a:rPr lang="cy-GB" sz="800" b="0" noProof="0" dirty="0">
              <a:latin typeface="Comic Sans MS" panose="030F0702030302020204" pitchFamily="66" charset="0"/>
            </a:rPr>
            <a:t>i Yn Y Drenewydd? </a:t>
          </a:r>
        </a:p>
      </dgm:t>
    </dgm:pt>
    <dgm:pt modelId="{5220922D-55B3-3F47-B64C-A1D4B070CD6B}" type="sibTrans" cxnId="{B27C1D21-7636-1D4B-A7AC-AEED8F39DE09}">
      <dgm:prSet/>
      <dgm:spPr/>
      <dgm:t>
        <a:bodyPr/>
        <a:lstStyle/>
        <a:p>
          <a:endParaRPr lang="en-GB"/>
        </a:p>
      </dgm:t>
    </dgm:pt>
    <dgm:pt modelId="{BF5D05D1-D7C5-BD47-9FD0-7FAF80D62452}" type="parTrans" cxnId="{B27C1D21-7636-1D4B-A7AC-AEED8F39DE09}">
      <dgm:prSet/>
      <dgm:spPr/>
      <dgm:t>
        <a:bodyPr/>
        <a:lstStyle/>
        <a:p>
          <a:endParaRPr lang="en-GB"/>
        </a:p>
      </dgm:t>
    </dgm:pt>
    <dgm:pt modelId="{150F2CE0-24FC-BE4D-B676-C24DDDC2B59D}" type="pres">
      <dgm:prSet presAssocID="{5E22112D-9ADD-914C-94F2-0C09ADE94217}" presName="Name0" presStyleCnt="0">
        <dgm:presLayoutVars>
          <dgm:dir/>
          <dgm:animLvl val="lvl"/>
          <dgm:resizeHandles val="exact"/>
        </dgm:presLayoutVars>
      </dgm:prSet>
      <dgm:spPr/>
    </dgm:pt>
    <dgm:pt modelId="{3ECCE04B-DC27-0645-9563-2F9518B26B54}" type="pres">
      <dgm:prSet presAssocID="{375B5862-819E-BC4D-AC1C-1FA8DEA42D64}" presName="Name8" presStyleCnt="0"/>
      <dgm:spPr/>
    </dgm:pt>
    <dgm:pt modelId="{1219F3F5-06FD-564E-B97D-34F9158E071A}" type="pres">
      <dgm:prSet presAssocID="{375B5862-819E-BC4D-AC1C-1FA8DEA42D64}" presName="level" presStyleLbl="node1" presStyleIdx="0" presStyleCnt="5">
        <dgm:presLayoutVars>
          <dgm:chMax val="1"/>
          <dgm:bulletEnabled val="1"/>
        </dgm:presLayoutVars>
      </dgm:prSet>
      <dgm:spPr/>
    </dgm:pt>
    <dgm:pt modelId="{BDAA30AB-16E7-3347-AA70-E8A760D21184}" type="pres">
      <dgm:prSet presAssocID="{375B5862-819E-BC4D-AC1C-1FA8DEA42D64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D277A6B-3EEA-8D42-802E-1D732749166F}" type="pres">
      <dgm:prSet presAssocID="{16B42792-2417-E840-B4D8-6E64ED613335}" presName="Name8" presStyleCnt="0"/>
      <dgm:spPr/>
    </dgm:pt>
    <dgm:pt modelId="{81DB1F44-359E-3940-B26A-DE130270519D}" type="pres">
      <dgm:prSet presAssocID="{16B42792-2417-E840-B4D8-6E64ED613335}" presName="level" presStyleLbl="node1" presStyleIdx="1" presStyleCnt="5">
        <dgm:presLayoutVars>
          <dgm:chMax val="1"/>
          <dgm:bulletEnabled val="1"/>
        </dgm:presLayoutVars>
      </dgm:prSet>
      <dgm:spPr/>
    </dgm:pt>
    <dgm:pt modelId="{B0BE8006-345C-D740-AC65-5493AC37733D}" type="pres">
      <dgm:prSet presAssocID="{16B42792-2417-E840-B4D8-6E64ED61333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43BEF63-2198-7C4B-85D0-D6474603C898}" type="pres">
      <dgm:prSet presAssocID="{DA8A6CDC-976E-0541-9263-D2BD6551D2D2}" presName="Name8" presStyleCnt="0"/>
      <dgm:spPr/>
    </dgm:pt>
    <dgm:pt modelId="{D4CDF462-A34A-CA4F-87F3-D128A838199D}" type="pres">
      <dgm:prSet presAssocID="{DA8A6CDC-976E-0541-9263-D2BD6551D2D2}" presName="level" presStyleLbl="node1" presStyleIdx="2" presStyleCnt="5">
        <dgm:presLayoutVars>
          <dgm:chMax val="1"/>
          <dgm:bulletEnabled val="1"/>
        </dgm:presLayoutVars>
      </dgm:prSet>
      <dgm:spPr/>
    </dgm:pt>
    <dgm:pt modelId="{5A6CEDE7-2706-1943-9F26-98A3DAA81F53}" type="pres">
      <dgm:prSet presAssocID="{DA8A6CDC-976E-0541-9263-D2BD6551D2D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94EA8AD-CA68-3547-9867-736E9B94B1F6}" type="pres">
      <dgm:prSet presAssocID="{F69A4BEA-7CAC-C049-ADEF-6E13FF2B88AB}" presName="Name8" presStyleCnt="0"/>
      <dgm:spPr/>
    </dgm:pt>
    <dgm:pt modelId="{C5278BF7-DEF0-FA43-AF5B-3DD719544B92}" type="pres">
      <dgm:prSet presAssocID="{F69A4BEA-7CAC-C049-ADEF-6E13FF2B88AB}" presName="level" presStyleLbl="node1" presStyleIdx="3" presStyleCnt="5" custLinFactNeighborY="-1044">
        <dgm:presLayoutVars>
          <dgm:chMax val="1"/>
          <dgm:bulletEnabled val="1"/>
        </dgm:presLayoutVars>
      </dgm:prSet>
      <dgm:spPr/>
    </dgm:pt>
    <dgm:pt modelId="{9A55D572-508F-2E4B-825E-2D284F6C2D26}" type="pres">
      <dgm:prSet presAssocID="{F69A4BEA-7CAC-C049-ADEF-6E13FF2B88A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965914C-04CE-554C-B555-32BFE16793C8}" type="pres">
      <dgm:prSet presAssocID="{48F91921-BC71-624C-98CC-761F20B9B998}" presName="Name8" presStyleCnt="0"/>
      <dgm:spPr/>
    </dgm:pt>
    <dgm:pt modelId="{166C5EF9-2A9E-B04A-9489-4F5C57F6997B}" type="pres">
      <dgm:prSet presAssocID="{48F91921-BC71-624C-98CC-761F20B9B998}" presName="level" presStyleLbl="node1" presStyleIdx="4" presStyleCnt="5">
        <dgm:presLayoutVars>
          <dgm:chMax val="1"/>
          <dgm:bulletEnabled val="1"/>
        </dgm:presLayoutVars>
      </dgm:prSet>
      <dgm:spPr/>
    </dgm:pt>
    <dgm:pt modelId="{588643E3-3F88-7C47-A530-9166D5A23F12}" type="pres">
      <dgm:prSet presAssocID="{48F91921-BC71-624C-98CC-761F20B9B998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44CE680A-2567-1D4E-8517-B6F04F06EF14}" type="presOf" srcId="{DA8A6CDC-976E-0541-9263-D2BD6551D2D2}" destId="{5A6CEDE7-2706-1943-9F26-98A3DAA81F53}" srcOrd="1" destOrd="0" presId="urn:microsoft.com/office/officeart/2005/8/layout/pyramid1"/>
    <dgm:cxn modelId="{CCBA360E-7464-6945-A034-2E960D6B9ADF}" type="presOf" srcId="{375B5862-819E-BC4D-AC1C-1FA8DEA42D64}" destId="{1219F3F5-06FD-564E-B97D-34F9158E071A}" srcOrd="0" destOrd="0" presId="urn:microsoft.com/office/officeart/2005/8/layout/pyramid1"/>
    <dgm:cxn modelId="{6286DC11-B000-7A45-9574-F07AD2851EB9}" type="presOf" srcId="{F69A4BEA-7CAC-C049-ADEF-6E13FF2B88AB}" destId="{9A55D572-508F-2E4B-825E-2D284F6C2D26}" srcOrd="1" destOrd="0" presId="urn:microsoft.com/office/officeart/2005/8/layout/pyramid1"/>
    <dgm:cxn modelId="{B27C1D21-7636-1D4B-A7AC-AEED8F39DE09}" srcId="{5E22112D-9ADD-914C-94F2-0C09ADE94217}" destId="{375B5862-819E-BC4D-AC1C-1FA8DEA42D64}" srcOrd="0" destOrd="0" parTransId="{BF5D05D1-D7C5-BD47-9FD0-7FAF80D62452}" sibTransId="{5220922D-55B3-3F47-B64C-A1D4B070CD6B}"/>
    <dgm:cxn modelId="{C5FCD629-6DE7-3D44-AD16-2639F3A4B91D}" type="presOf" srcId="{F69A4BEA-7CAC-C049-ADEF-6E13FF2B88AB}" destId="{C5278BF7-DEF0-FA43-AF5B-3DD719544B92}" srcOrd="0" destOrd="0" presId="urn:microsoft.com/office/officeart/2005/8/layout/pyramid1"/>
    <dgm:cxn modelId="{D8C60539-388B-394B-BADE-58E12BA7B082}" type="presOf" srcId="{16B42792-2417-E840-B4D8-6E64ED613335}" destId="{81DB1F44-359E-3940-B26A-DE130270519D}" srcOrd="0" destOrd="0" presId="urn:microsoft.com/office/officeart/2005/8/layout/pyramid1"/>
    <dgm:cxn modelId="{E057263F-758F-5045-A584-5CCEFADB0D66}" type="presOf" srcId="{16B42792-2417-E840-B4D8-6E64ED613335}" destId="{B0BE8006-345C-D740-AC65-5493AC37733D}" srcOrd="1" destOrd="0" presId="urn:microsoft.com/office/officeart/2005/8/layout/pyramid1"/>
    <dgm:cxn modelId="{23D38D6C-7F04-9843-A3E8-5A8E17B724A4}" type="presOf" srcId="{5E22112D-9ADD-914C-94F2-0C09ADE94217}" destId="{150F2CE0-24FC-BE4D-B676-C24DDDC2B59D}" srcOrd="0" destOrd="0" presId="urn:microsoft.com/office/officeart/2005/8/layout/pyramid1"/>
    <dgm:cxn modelId="{1DDD567B-A863-F14C-91AB-2566B52C6CD8}" srcId="{5E22112D-9ADD-914C-94F2-0C09ADE94217}" destId="{48F91921-BC71-624C-98CC-761F20B9B998}" srcOrd="4" destOrd="0" parTransId="{27A1C17A-925A-E642-8C07-F8C1232B1844}" sibTransId="{6E0F7496-B543-4B4D-91C3-DC4CB3C2329F}"/>
    <dgm:cxn modelId="{D3EFFE90-4B1E-9B4D-848A-943F98264796}" type="presOf" srcId="{48F91921-BC71-624C-98CC-761F20B9B998}" destId="{166C5EF9-2A9E-B04A-9489-4F5C57F6997B}" srcOrd="0" destOrd="0" presId="urn:microsoft.com/office/officeart/2005/8/layout/pyramid1"/>
    <dgm:cxn modelId="{5C7436B2-240D-D34B-BEAD-1E16C23ED354}" type="presOf" srcId="{DA8A6CDC-976E-0541-9263-D2BD6551D2D2}" destId="{D4CDF462-A34A-CA4F-87F3-D128A838199D}" srcOrd="0" destOrd="0" presId="urn:microsoft.com/office/officeart/2005/8/layout/pyramid1"/>
    <dgm:cxn modelId="{BE865AC2-440E-834D-AB3A-06A2E3BB8FB1}" type="presOf" srcId="{375B5862-819E-BC4D-AC1C-1FA8DEA42D64}" destId="{BDAA30AB-16E7-3347-AA70-E8A760D21184}" srcOrd="1" destOrd="0" presId="urn:microsoft.com/office/officeart/2005/8/layout/pyramid1"/>
    <dgm:cxn modelId="{DB4212D2-7945-C342-906D-F2158FBC6BDB}" srcId="{5E22112D-9ADD-914C-94F2-0C09ADE94217}" destId="{F69A4BEA-7CAC-C049-ADEF-6E13FF2B88AB}" srcOrd="3" destOrd="0" parTransId="{1A8F4667-8253-F84E-A829-80667F4131F6}" sibTransId="{D4CBBDC4-AA54-3941-B464-BC2118C984D9}"/>
    <dgm:cxn modelId="{5B2907D5-A2B1-B644-A77B-930FC56B9188}" srcId="{5E22112D-9ADD-914C-94F2-0C09ADE94217}" destId="{DA8A6CDC-976E-0541-9263-D2BD6551D2D2}" srcOrd="2" destOrd="0" parTransId="{E4903687-DD00-CF41-B5B8-1DA0C9C68774}" sibTransId="{1EB60191-A241-024A-BFEC-7949B73982F9}"/>
    <dgm:cxn modelId="{86F0C7DA-EB43-3A42-9664-3F0C21675186}" type="presOf" srcId="{48F91921-BC71-624C-98CC-761F20B9B998}" destId="{588643E3-3F88-7C47-A530-9166D5A23F12}" srcOrd="1" destOrd="0" presId="urn:microsoft.com/office/officeart/2005/8/layout/pyramid1"/>
    <dgm:cxn modelId="{26B75FDB-7E65-534F-9C26-AB908EBEFF78}" srcId="{5E22112D-9ADD-914C-94F2-0C09ADE94217}" destId="{16B42792-2417-E840-B4D8-6E64ED613335}" srcOrd="1" destOrd="0" parTransId="{D97FB833-1DAC-7444-AB69-2D83B1ADFC7A}" sibTransId="{EF33B2AF-53F6-6346-9710-408AD18C2CED}"/>
    <dgm:cxn modelId="{3D172C0F-EE98-F74D-8FF5-378796478838}" type="presParOf" srcId="{150F2CE0-24FC-BE4D-B676-C24DDDC2B59D}" destId="{3ECCE04B-DC27-0645-9563-2F9518B26B54}" srcOrd="0" destOrd="0" presId="urn:microsoft.com/office/officeart/2005/8/layout/pyramid1"/>
    <dgm:cxn modelId="{2E5841FC-FE7A-7D44-AAF9-32D1F063E5A0}" type="presParOf" srcId="{3ECCE04B-DC27-0645-9563-2F9518B26B54}" destId="{1219F3F5-06FD-564E-B97D-34F9158E071A}" srcOrd="0" destOrd="0" presId="urn:microsoft.com/office/officeart/2005/8/layout/pyramid1"/>
    <dgm:cxn modelId="{4DBF4178-157B-734B-9F4E-BECBC6DA99AD}" type="presParOf" srcId="{3ECCE04B-DC27-0645-9563-2F9518B26B54}" destId="{BDAA30AB-16E7-3347-AA70-E8A760D21184}" srcOrd="1" destOrd="0" presId="urn:microsoft.com/office/officeart/2005/8/layout/pyramid1"/>
    <dgm:cxn modelId="{E6BCD7FA-0CE6-C744-966A-7B22AA756EE1}" type="presParOf" srcId="{150F2CE0-24FC-BE4D-B676-C24DDDC2B59D}" destId="{BD277A6B-3EEA-8D42-802E-1D732749166F}" srcOrd="1" destOrd="0" presId="urn:microsoft.com/office/officeart/2005/8/layout/pyramid1"/>
    <dgm:cxn modelId="{04EFD56C-3E8D-E049-AA44-94D219D58FF3}" type="presParOf" srcId="{BD277A6B-3EEA-8D42-802E-1D732749166F}" destId="{81DB1F44-359E-3940-B26A-DE130270519D}" srcOrd="0" destOrd="0" presId="urn:microsoft.com/office/officeart/2005/8/layout/pyramid1"/>
    <dgm:cxn modelId="{CA76340E-975C-4E48-8D46-D0A0C794D57F}" type="presParOf" srcId="{BD277A6B-3EEA-8D42-802E-1D732749166F}" destId="{B0BE8006-345C-D740-AC65-5493AC37733D}" srcOrd="1" destOrd="0" presId="urn:microsoft.com/office/officeart/2005/8/layout/pyramid1"/>
    <dgm:cxn modelId="{1B4A1291-F38F-9747-9025-C20AEC34D7DC}" type="presParOf" srcId="{150F2CE0-24FC-BE4D-B676-C24DDDC2B59D}" destId="{043BEF63-2198-7C4B-85D0-D6474603C898}" srcOrd="2" destOrd="0" presId="urn:microsoft.com/office/officeart/2005/8/layout/pyramid1"/>
    <dgm:cxn modelId="{70626BB4-08C8-AA4A-8505-204A12AE34F1}" type="presParOf" srcId="{043BEF63-2198-7C4B-85D0-D6474603C898}" destId="{D4CDF462-A34A-CA4F-87F3-D128A838199D}" srcOrd="0" destOrd="0" presId="urn:microsoft.com/office/officeart/2005/8/layout/pyramid1"/>
    <dgm:cxn modelId="{1C64F633-6ACC-9B4E-A094-99A12E26212B}" type="presParOf" srcId="{043BEF63-2198-7C4B-85D0-D6474603C898}" destId="{5A6CEDE7-2706-1943-9F26-98A3DAA81F53}" srcOrd="1" destOrd="0" presId="urn:microsoft.com/office/officeart/2005/8/layout/pyramid1"/>
    <dgm:cxn modelId="{FB8B9960-1978-EF41-9AD2-B8EBFE4A8ACB}" type="presParOf" srcId="{150F2CE0-24FC-BE4D-B676-C24DDDC2B59D}" destId="{C94EA8AD-CA68-3547-9867-736E9B94B1F6}" srcOrd="3" destOrd="0" presId="urn:microsoft.com/office/officeart/2005/8/layout/pyramid1"/>
    <dgm:cxn modelId="{23CE8134-4278-F941-9447-EEE47D695009}" type="presParOf" srcId="{C94EA8AD-CA68-3547-9867-736E9B94B1F6}" destId="{C5278BF7-DEF0-FA43-AF5B-3DD719544B92}" srcOrd="0" destOrd="0" presId="urn:microsoft.com/office/officeart/2005/8/layout/pyramid1"/>
    <dgm:cxn modelId="{14EBCA9B-4A46-9B4A-A7CE-508F1D6059FA}" type="presParOf" srcId="{C94EA8AD-CA68-3547-9867-736E9B94B1F6}" destId="{9A55D572-508F-2E4B-825E-2D284F6C2D26}" srcOrd="1" destOrd="0" presId="urn:microsoft.com/office/officeart/2005/8/layout/pyramid1"/>
    <dgm:cxn modelId="{310B1BF3-08D3-624C-A94B-37F1E7B9A813}" type="presParOf" srcId="{150F2CE0-24FC-BE4D-B676-C24DDDC2B59D}" destId="{2965914C-04CE-554C-B555-32BFE16793C8}" srcOrd="4" destOrd="0" presId="urn:microsoft.com/office/officeart/2005/8/layout/pyramid1"/>
    <dgm:cxn modelId="{050735A5-DF98-5043-911A-1B411EE23C22}" type="presParOf" srcId="{2965914C-04CE-554C-B555-32BFE16793C8}" destId="{166C5EF9-2A9E-B04A-9489-4F5C57F6997B}" srcOrd="0" destOrd="0" presId="urn:microsoft.com/office/officeart/2005/8/layout/pyramid1"/>
    <dgm:cxn modelId="{FF6A85A1-F407-ED44-9B46-3207780CCCC2}" type="presParOf" srcId="{2965914C-04CE-554C-B555-32BFE16793C8}" destId="{588643E3-3F88-7C47-A530-9166D5A23F12}" srcOrd="1" destOrd="0" presId="urn:microsoft.com/office/officeart/2005/8/layout/pyramid1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E22112D-9ADD-914C-94F2-0C09ADE94217}" type="doc">
      <dgm:prSet loTypeId="urn:microsoft.com/office/officeart/2005/8/layout/pyramid1" loCatId="" qsTypeId="urn:microsoft.com/office/officeart/2005/8/quickstyle/simple1" qsCatId="simple" csTypeId="urn:microsoft.com/office/officeart/2005/8/colors/accent0_1" csCatId="mainScheme" phldr="1"/>
      <dgm:spPr/>
    </dgm:pt>
    <dgm:pt modelId="{16B42792-2417-E840-B4D8-6E64ED613335}">
      <dgm:prSet phldrT="[Text]" custT="1"/>
      <dgm:spPr/>
      <dgm:t>
        <a:bodyPr/>
        <a:lstStyle/>
        <a:p>
          <a:r>
            <a:rPr lang="cy-GB" sz="900" b="0" noProof="0" dirty="0">
              <a:latin typeface="Comic Sans MS" panose="030F0702030302020204" pitchFamily="66" charset="0"/>
            </a:rPr>
            <a:t>Which club would you go to in Newtown? I would go to Hafan yr Afon parkrun in Newtown.</a:t>
          </a:r>
        </a:p>
      </dgm:t>
    </dgm:pt>
    <dgm:pt modelId="{D97FB833-1DAC-7444-AB69-2D83B1ADFC7A}" type="parTrans" cxnId="{26B75FDB-7E65-534F-9C26-AB908EBEFF78}">
      <dgm:prSet/>
      <dgm:spPr/>
      <dgm:t>
        <a:bodyPr/>
        <a:lstStyle/>
        <a:p>
          <a:endParaRPr lang="en-GB"/>
        </a:p>
      </dgm:t>
    </dgm:pt>
    <dgm:pt modelId="{EF33B2AF-53F6-6346-9710-408AD18C2CED}" type="sibTrans" cxnId="{26B75FDB-7E65-534F-9C26-AB908EBEFF78}">
      <dgm:prSet/>
      <dgm:spPr/>
      <dgm:t>
        <a:bodyPr/>
        <a:lstStyle/>
        <a:p>
          <a:endParaRPr lang="en-GB"/>
        </a:p>
      </dgm:t>
    </dgm:pt>
    <dgm:pt modelId="{48F91921-BC71-624C-98CC-761F20B9B998}">
      <dgm:prSet phldrT="[Text]" custT="1"/>
      <dgm:spPr/>
      <dgm:t>
        <a:bodyPr/>
        <a:lstStyle/>
        <a:p>
          <a:r>
            <a:rPr lang="cy-GB" sz="1200" noProof="0" dirty="0">
              <a:latin typeface="Comic Sans MS" panose="030F0702030302020204" pitchFamily="66" charset="0"/>
            </a:rPr>
            <a:t>Which</a:t>
          </a:r>
          <a:r>
            <a:rPr lang="cy-GB" sz="1200" baseline="0" noProof="0" dirty="0">
              <a:latin typeface="Comic Sans MS" panose="030F0702030302020204" pitchFamily="66" charset="0"/>
            </a:rPr>
            <a:t> club would you go to in Newtown? I would go to Hafan yr Afon parkrun in Newtown because it is fun! Which club wouldn’t you go to in your area? I wouldn’t go to gymnstic club in my area because it is terrible!</a:t>
          </a:r>
          <a:endParaRPr lang="cy-GB" sz="1200" noProof="0" dirty="0">
            <a:latin typeface="Comic Sans MS" panose="030F0702030302020204" pitchFamily="66" charset="0"/>
          </a:endParaRPr>
        </a:p>
      </dgm:t>
    </dgm:pt>
    <dgm:pt modelId="{27A1C17A-925A-E642-8C07-F8C1232B1844}" type="parTrans" cxnId="{1DDD567B-A863-F14C-91AB-2566B52C6CD8}">
      <dgm:prSet/>
      <dgm:spPr/>
      <dgm:t>
        <a:bodyPr/>
        <a:lstStyle/>
        <a:p>
          <a:endParaRPr lang="en-GB"/>
        </a:p>
      </dgm:t>
    </dgm:pt>
    <dgm:pt modelId="{6E0F7496-B543-4B4D-91C3-DC4CB3C2329F}" type="sibTrans" cxnId="{1DDD567B-A863-F14C-91AB-2566B52C6CD8}">
      <dgm:prSet/>
      <dgm:spPr/>
      <dgm:t>
        <a:bodyPr/>
        <a:lstStyle/>
        <a:p>
          <a:endParaRPr lang="en-GB"/>
        </a:p>
      </dgm:t>
    </dgm:pt>
    <dgm:pt modelId="{DA8A6CDC-976E-0541-9263-D2BD6551D2D2}">
      <dgm:prSet phldrT="[Text]" custT="1"/>
      <dgm:spPr/>
      <dgm:t>
        <a:bodyPr/>
        <a:lstStyle/>
        <a:p>
          <a:r>
            <a:rPr lang="cy-GB" sz="1200" noProof="0" dirty="0">
              <a:latin typeface="Comic Sans MS" panose="030F0702030302020204" pitchFamily="66" charset="0"/>
            </a:rPr>
            <a:t>Which</a:t>
          </a:r>
          <a:r>
            <a:rPr lang="cy-GB" sz="1200" baseline="0" noProof="0" dirty="0">
              <a:latin typeface="Comic Sans MS" panose="030F0702030302020204" pitchFamily="66" charset="0"/>
            </a:rPr>
            <a:t> club would you go to in Newtown? I would go to Hafan yr Afon parkrun in Newtown because it is fun! </a:t>
          </a:r>
          <a:endParaRPr lang="cy-GB" sz="1200" noProof="0" dirty="0">
            <a:latin typeface="Comic Sans MS" panose="030F0702030302020204" pitchFamily="66" charset="0"/>
          </a:endParaRPr>
        </a:p>
      </dgm:t>
    </dgm:pt>
    <dgm:pt modelId="{E4903687-DD00-CF41-B5B8-1DA0C9C68774}" type="parTrans" cxnId="{5B2907D5-A2B1-B644-A77B-930FC56B9188}">
      <dgm:prSet/>
      <dgm:spPr/>
      <dgm:t>
        <a:bodyPr/>
        <a:lstStyle/>
        <a:p>
          <a:endParaRPr lang="en-GB"/>
        </a:p>
      </dgm:t>
    </dgm:pt>
    <dgm:pt modelId="{1EB60191-A241-024A-BFEC-7949B73982F9}" type="sibTrans" cxnId="{5B2907D5-A2B1-B644-A77B-930FC56B9188}">
      <dgm:prSet/>
      <dgm:spPr/>
      <dgm:t>
        <a:bodyPr/>
        <a:lstStyle/>
        <a:p>
          <a:endParaRPr lang="en-GB"/>
        </a:p>
      </dgm:t>
    </dgm:pt>
    <dgm:pt modelId="{F69A4BEA-7CAC-C049-ADEF-6E13FF2B88AB}">
      <dgm:prSet phldrT="[Text]" custT="1"/>
      <dgm:spPr/>
      <dgm:t>
        <a:bodyPr/>
        <a:lstStyle/>
        <a:p>
          <a:r>
            <a:rPr lang="cy-GB" sz="1100" noProof="0" dirty="0">
              <a:latin typeface="Comic Sans MS" panose="030F0702030302020204" pitchFamily="66" charset="0"/>
            </a:rPr>
            <a:t>Which club would you go to in Newtown? I would go to Hafan yr Afon parkrun in Newtown because it is fun! Which club wouldn’t you go to in your area?</a:t>
          </a:r>
        </a:p>
      </dgm:t>
    </dgm:pt>
    <dgm:pt modelId="{1A8F4667-8253-F84E-A829-80667F4131F6}" type="parTrans" cxnId="{DB4212D2-7945-C342-906D-F2158FBC6BDB}">
      <dgm:prSet/>
      <dgm:spPr/>
      <dgm:t>
        <a:bodyPr/>
        <a:lstStyle/>
        <a:p>
          <a:endParaRPr lang="en-GB"/>
        </a:p>
      </dgm:t>
    </dgm:pt>
    <dgm:pt modelId="{D4CBBDC4-AA54-3941-B464-BC2118C984D9}" type="sibTrans" cxnId="{DB4212D2-7945-C342-906D-F2158FBC6BDB}">
      <dgm:prSet/>
      <dgm:spPr/>
      <dgm:t>
        <a:bodyPr/>
        <a:lstStyle/>
        <a:p>
          <a:endParaRPr lang="en-GB"/>
        </a:p>
      </dgm:t>
    </dgm:pt>
    <dgm:pt modelId="{375B5862-819E-BC4D-AC1C-1FA8DEA42D64}">
      <dgm:prSet phldrT="[Text]" custT="1"/>
      <dgm:spPr/>
      <dgm:t>
        <a:bodyPr/>
        <a:lstStyle/>
        <a:p>
          <a:endParaRPr lang="cy-GB" sz="800" noProof="0" dirty="0">
            <a:latin typeface="Comic Sans MS" panose="030F0702030302020204" pitchFamily="66" charset="0"/>
          </a:endParaRPr>
        </a:p>
        <a:p>
          <a:endParaRPr lang="cy-GB" sz="800" b="0" noProof="0" dirty="0">
            <a:latin typeface="Comic Sans MS" panose="030F0702030302020204" pitchFamily="66" charset="0"/>
          </a:endParaRPr>
        </a:p>
        <a:p>
          <a:r>
            <a:rPr lang="cy-GB" sz="800" b="0" noProof="0" dirty="0">
              <a:latin typeface="Comic Sans MS" panose="030F0702030302020204" pitchFamily="66" charset="0"/>
            </a:rPr>
            <a:t>Which club would </a:t>
          </a:r>
        </a:p>
        <a:p>
          <a:r>
            <a:rPr lang="cy-GB" sz="800" b="0" noProof="0" dirty="0">
              <a:latin typeface="Comic Sans MS" panose="030F0702030302020204" pitchFamily="66" charset="0"/>
            </a:rPr>
            <a:t>you go to in Newtown? </a:t>
          </a:r>
        </a:p>
      </dgm:t>
    </dgm:pt>
    <dgm:pt modelId="{5220922D-55B3-3F47-B64C-A1D4B070CD6B}" type="sibTrans" cxnId="{B27C1D21-7636-1D4B-A7AC-AEED8F39DE09}">
      <dgm:prSet/>
      <dgm:spPr/>
      <dgm:t>
        <a:bodyPr/>
        <a:lstStyle/>
        <a:p>
          <a:endParaRPr lang="en-GB"/>
        </a:p>
      </dgm:t>
    </dgm:pt>
    <dgm:pt modelId="{BF5D05D1-D7C5-BD47-9FD0-7FAF80D62452}" type="parTrans" cxnId="{B27C1D21-7636-1D4B-A7AC-AEED8F39DE09}">
      <dgm:prSet/>
      <dgm:spPr/>
      <dgm:t>
        <a:bodyPr/>
        <a:lstStyle/>
        <a:p>
          <a:endParaRPr lang="en-GB"/>
        </a:p>
      </dgm:t>
    </dgm:pt>
    <dgm:pt modelId="{150F2CE0-24FC-BE4D-B676-C24DDDC2B59D}" type="pres">
      <dgm:prSet presAssocID="{5E22112D-9ADD-914C-94F2-0C09ADE94217}" presName="Name0" presStyleCnt="0">
        <dgm:presLayoutVars>
          <dgm:dir/>
          <dgm:animLvl val="lvl"/>
          <dgm:resizeHandles val="exact"/>
        </dgm:presLayoutVars>
      </dgm:prSet>
      <dgm:spPr/>
    </dgm:pt>
    <dgm:pt modelId="{3ECCE04B-DC27-0645-9563-2F9518B26B54}" type="pres">
      <dgm:prSet presAssocID="{375B5862-819E-BC4D-AC1C-1FA8DEA42D64}" presName="Name8" presStyleCnt="0"/>
      <dgm:spPr/>
    </dgm:pt>
    <dgm:pt modelId="{1219F3F5-06FD-564E-B97D-34F9158E071A}" type="pres">
      <dgm:prSet presAssocID="{375B5862-819E-BC4D-AC1C-1FA8DEA42D64}" presName="level" presStyleLbl="node1" presStyleIdx="0" presStyleCnt="5">
        <dgm:presLayoutVars>
          <dgm:chMax val="1"/>
          <dgm:bulletEnabled val="1"/>
        </dgm:presLayoutVars>
      </dgm:prSet>
      <dgm:spPr/>
    </dgm:pt>
    <dgm:pt modelId="{BDAA30AB-16E7-3347-AA70-E8A760D21184}" type="pres">
      <dgm:prSet presAssocID="{375B5862-819E-BC4D-AC1C-1FA8DEA42D64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D277A6B-3EEA-8D42-802E-1D732749166F}" type="pres">
      <dgm:prSet presAssocID="{16B42792-2417-E840-B4D8-6E64ED613335}" presName="Name8" presStyleCnt="0"/>
      <dgm:spPr/>
    </dgm:pt>
    <dgm:pt modelId="{81DB1F44-359E-3940-B26A-DE130270519D}" type="pres">
      <dgm:prSet presAssocID="{16B42792-2417-E840-B4D8-6E64ED613335}" presName="level" presStyleLbl="node1" presStyleIdx="1" presStyleCnt="5">
        <dgm:presLayoutVars>
          <dgm:chMax val="1"/>
          <dgm:bulletEnabled val="1"/>
        </dgm:presLayoutVars>
      </dgm:prSet>
      <dgm:spPr/>
    </dgm:pt>
    <dgm:pt modelId="{B0BE8006-345C-D740-AC65-5493AC37733D}" type="pres">
      <dgm:prSet presAssocID="{16B42792-2417-E840-B4D8-6E64ED61333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43BEF63-2198-7C4B-85D0-D6474603C898}" type="pres">
      <dgm:prSet presAssocID="{DA8A6CDC-976E-0541-9263-D2BD6551D2D2}" presName="Name8" presStyleCnt="0"/>
      <dgm:spPr/>
    </dgm:pt>
    <dgm:pt modelId="{D4CDF462-A34A-CA4F-87F3-D128A838199D}" type="pres">
      <dgm:prSet presAssocID="{DA8A6CDC-976E-0541-9263-D2BD6551D2D2}" presName="level" presStyleLbl="node1" presStyleIdx="2" presStyleCnt="5">
        <dgm:presLayoutVars>
          <dgm:chMax val="1"/>
          <dgm:bulletEnabled val="1"/>
        </dgm:presLayoutVars>
      </dgm:prSet>
      <dgm:spPr/>
    </dgm:pt>
    <dgm:pt modelId="{5A6CEDE7-2706-1943-9F26-98A3DAA81F53}" type="pres">
      <dgm:prSet presAssocID="{DA8A6CDC-976E-0541-9263-D2BD6551D2D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94EA8AD-CA68-3547-9867-736E9B94B1F6}" type="pres">
      <dgm:prSet presAssocID="{F69A4BEA-7CAC-C049-ADEF-6E13FF2B88AB}" presName="Name8" presStyleCnt="0"/>
      <dgm:spPr/>
    </dgm:pt>
    <dgm:pt modelId="{C5278BF7-DEF0-FA43-AF5B-3DD719544B92}" type="pres">
      <dgm:prSet presAssocID="{F69A4BEA-7CAC-C049-ADEF-6E13FF2B88AB}" presName="level" presStyleLbl="node1" presStyleIdx="3" presStyleCnt="5" custLinFactNeighborY="-1044">
        <dgm:presLayoutVars>
          <dgm:chMax val="1"/>
          <dgm:bulletEnabled val="1"/>
        </dgm:presLayoutVars>
      </dgm:prSet>
      <dgm:spPr/>
    </dgm:pt>
    <dgm:pt modelId="{9A55D572-508F-2E4B-825E-2D284F6C2D26}" type="pres">
      <dgm:prSet presAssocID="{F69A4BEA-7CAC-C049-ADEF-6E13FF2B88A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965914C-04CE-554C-B555-32BFE16793C8}" type="pres">
      <dgm:prSet presAssocID="{48F91921-BC71-624C-98CC-761F20B9B998}" presName="Name8" presStyleCnt="0"/>
      <dgm:spPr/>
    </dgm:pt>
    <dgm:pt modelId="{166C5EF9-2A9E-B04A-9489-4F5C57F6997B}" type="pres">
      <dgm:prSet presAssocID="{48F91921-BC71-624C-98CC-761F20B9B998}" presName="level" presStyleLbl="node1" presStyleIdx="4" presStyleCnt="5">
        <dgm:presLayoutVars>
          <dgm:chMax val="1"/>
          <dgm:bulletEnabled val="1"/>
        </dgm:presLayoutVars>
      </dgm:prSet>
      <dgm:spPr/>
    </dgm:pt>
    <dgm:pt modelId="{588643E3-3F88-7C47-A530-9166D5A23F12}" type="pres">
      <dgm:prSet presAssocID="{48F91921-BC71-624C-98CC-761F20B9B998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44CE680A-2567-1D4E-8517-B6F04F06EF14}" type="presOf" srcId="{DA8A6CDC-976E-0541-9263-D2BD6551D2D2}" destId="{5A6CEDE7-2706-1943-9F26-98A3DAA81F53}" srcOrd="1" destOrd="0" presId="urn:microsoft.com/office/officeart/2005/8/layout/pyramid1"/>
    <dgm:cxn modelId="{CCBA360E-7464-6945-A034-2E960D6B9ADF}" type="presOf" srcId="{375B5862-819E-BC4D-AC1C-1FA8DEA42D64}" destId="{1219F3F5-06FD-564E-B97D-34F9158E071A}" srcOrd="0" destOrd="0" presId="urn:microsoft.com/office/officeart/2005/8/layout/pyramid1"/>
    <dgm:cxn modelId="{6286DC11-B000-7A45-9574-F07AD2851EB9}" type="presOf" srcId="{F69A4BEA-7CAC-C049-ADEF-6E13FF2B88AB}" destId="{9A55D572-508F-2E4B-825E-2D284F6C2D26}" srcOrd="1" destOrd="0" presId="urn:microsoft.com/office/officeart/2005/8/layout/pyramid1"/>
    <dgm:cxn modelId="{B27C1D21-7636-1D4B-A7AC-AEED8F39DE09}" srcId="{5E22112D-9ADD-914C-94F2-0C09ADE94217}" destId="{375B5862-819E-BC4D-AC1C-1FA8DEA42D64}" srcOrd="0" destOrd="0" parTransId="{BF5D05D1-D7C5-BD47-9FD0-7FAF80D62452}" sibTransId="{5220922D-55B3-3F47-B64C-A1D4B070CD6B}"/>
    <dgm:cxn modelId="{C5FCD629-6DE7-3D44-AD16-2639F3A4B91D}" type="presOf" srcId="{F69A4BEA-7CAC-C049-ADEF-6E13FF2B88AB}" destId="{C5278BF7-DEF0-FA43-AF5B-3DD719544B92}" srcOrd="0" destOrd="0" presId="urn:microsoft.com/office/officeart/2005/8/layout/pyramid1"/>
    <dgm:cxn modelId="{D8C60539-388B-394B-BADE-58E12BA7B082}" type="presOf" srcId="{16B42792-2417-E840-B4D8-6E64ED613335}" destId="{81DB1F44-359E-3940-B26A-DE130270519D}" srcOrd="0" destOrd="0" presId="urn:microsoft.com/office/officeart/2005/8/layout/pyramid1"/>
    <dgm:cxn modelId="{E057263F-758F-5045-A584-5CCEFADB0D66}" type="presOf" srcId="{16B42792-2417-E840-B4D8-6E64ED613335}" destId="{B0BE8006-345C-D740-AC65-5493AC37733D}" srcOrd="1" destOrd="0" presId="urn:microsoft.com/office/officeart/2005/8/layout/pyramid1"/>
    <dgm:cxn modelId="{23D38D6C-7F04-9843-A3E8-5A8E17B724A4}" type="presOf" srcId="{5E22112D-9ADD-914C-94F2-0C09ADE94217}" destId="{150F2CE0-24FC-BE4D-B676-C24DDDC2B59D}" srcOrd="0" destOrd="0" presId="urn:microsoft.com/office/officeart/2005/8/layout/pyramid1"/>
    <dgm:cxn modelId="{1DDD567B-A863-F14C-91AB-2566B52C6CD8}" srcId="{5E22112D-9ADD-914C-94F2-0C09ADE94217}" destId="{48F91921-BC71-624C-98CC-761F20B9B998}" srcOrd="4" destOrd="0" parTransId="{27A1C17A-925A-E642-8C07-F8C1232B1844}" sibTransId="{6E0F7496-B543-4B4D-91C3-DC4CB3C2329F}"/>
    <dgm:cxn modelId="{D3EFFE90-4B1E-9B4D-848A-943F98264796}" type="presOf" srcId="{48F91921-BC71-624C-98CC-761F20B9B998}" destId="{166C5EF9-2A9E-B04A-9489-4F5C57F6997B}" srcOrd="0" destOrd="0" presId="urn:microsoft.com/office/officeart/2005/8/layout/pyramid1"/>
    <dgm:cxn modelId="{5C7436B2-240D-D34B-BEAD-1E16C23ED354}" type="presOf" srcId="{DA8A6CDC-976E-0541-9263-D2BD6551D2D2}" destId="{D4CDF462-A34A-CA4F-87F3-D128A838199D}" srcOrd="0" destOrd="0" presId="urn:microsoft.com/office/officeart/2005/8/layout/pyramid1"/>
    <dgm:cxn modelId="{BE865AC2-440E-834D-AB3A-06A2E3BB8FB1}" type="presOf" srcId="{375B5862-819E-BC4D-AC1C-1FA8DEA42D64}" destId="{BDAA30AB-16E7-3347-AA70-E8A760D21184}" srcOrd="1" destOrd="0" presId="urn:microsoft.com/office/officeart/2005/8/layout/pyramid1"/>
    <dgm:cxn modelId="{DB4212D2-7945-C342-906D-F2158FBC6BDB}" srcId="{5E22112D-9ADD-914C-94F2-0C09ADE94217}" destId="{F69A4BEA-7CAC-C049-ADEF-6E13FF2B88AB}" srcOrd="3" destOrd="0" parTransId="{1A8F4667-8253-F84E-A829-80667F4131F6}" sibTransId="{D4CBBDC4-AA54-3941-B464-BC2118C984D9}"/>
    <dgm:cxn modelId="{5B2907D5-A2B1-B644-A77B-930FC56B9188}" srcId="{5E22112D-9ADD-914C-94F2-0C09ADE94217}" destId="{DA8A6CDC-976E-0541-9263-D2BD6551D2D2}" srcOrd="2" destOrd="0" parTransId="{E4903687-DD00-CF41-B5B8-1DA0C9C68774}" sibTransId="{1EB60191-A241-024A-BFEC-7949B73982F9}"/>
    <dgm:cxn modelId="{86F0C7DA-EB43-3A42-9664-3F0C21675186}" type="presOf" srcId="{48F91921-BC71-624C-98CC-761F20B9B998}" destId="{588643E3-3F88-7C47-A530-9166D5A23F12}" srcOrd="1" destOrd="0" presId="urn:microsoft.com/office/officeart/2005/8/layout/pyramid1"/>
    <dgm:cxn modelId="{26B75FDB-7E65-534F-9C26-AB908EBEFF78}" srcId="{5E22112D-9ADD-914C-94F2-0C09ADE94217}" destId="{16B42792-2417-E840-B4D8-6E64ED613335}" srcOrd="1" destOrd="0" parTransId="{D97FB833-1DAC-7444-AB69-2D83B1ADFC7A}" sibTransId="{EF33B2AF-53F6-6346-9710-408AD18C2CED}"/>
    <dgm:cxn modelId="{3D172C0F-EE98-F74D-8FF5-378796478838}" type="presParOf" srcId="{150F2CE0-24FC-BE4D-B676-C24DDDC2B59D}" destId="{3ECCE04B-DC27-0645-9563-2F9518B26B54}" srcOrd="0" destOrd="0" presId="urn:microsoft.com/office/officeart/2005/8/layout/pyramid1"/>
    <dgm:cxn modelId="{2E5841FC-FE7A-7D44-AAF9-32D1F063E5A0}" type="presParOf" srcId="{3ECCE04B-DC27-0645-9563-2F9518B26B54}" destId="{1219F3F5-06FD-564E-B97D-34F9158E071A}" srcOrd="0" destOrd="0" presId="urn:microsoft.com/office/officeart/2005/8/layout/pyramid1"/>
    <dgm:cxn modelId="{4DBF4178-157B-734B-9F4E-BECBC6DA99AD}" type="presParOf" srcId="{3ECCE04B-DC27-0645-9563-2F9518B26B54}" destId="{BDAA30AB-16E7-3347-AA70-E8A760D21184}" srcOrd="1" destOrd="0" presId="urn:microsoft.com/office/officeart/2005/8/layout/pyramid1"/>
    <dgm:cxn modelId="{E6BCD7FA-0CE6-C744-966A-7B22AA756EE1}" type="presParOf" srcId="{150F2CE0-24FC-BE4D-B676-C24DDDC2B59D}" destId="{BD277A6B-3EEA-8D42-802E-1D732749166F}" srcOrd="1" destOrd="0" presId="urn:microsoft.com/office/officeart/2005/8/layout/pyramid1"/>
    <dgm:cxn modelId="{04EFD56C-3E8D-E049-AA44-94D219D58FF3}" type="presParOf" srcId="{BD277A6B-3EEA-8D42-802E-1D732749166F}" destId="{81DB1F44-359E-3940-B26A-DE130270519D}" srcOrd="0" destOrd="0" presId="urn:microsoft.com/office/officeart/2005/8/layout/pyramid1"/>
    <dgm:cxn modelId="{CA76340E-975C-4E48-8D46-D0A0C794D57F}" type="presParOf" srcId="{BD277A6B-3EEA-8D42-802E-1D732749166F}" destId="{B0BE8006-345C-D740-AC65-5493AC37733D}" srcOrd="1" destOrd="0" presId="urn:microsoft.com/office/officeart/2005/8/layout/pyramid1"/>
    <dgm:cxn modelId="{1B4A1291-F38F-9747-9025-C20AEC34D7DC}" type="presParOf" srcId="{150F2CE0-24FC-BE4D-B676-C24DDDC2B59D}" destId="{043BEF63-2198-7C4B-85D0-D6474603C898}" srcOrd="2" destOrd="0" presId="urn:microsoft.com/office/officeart/2005/8/layout/pyramid1"/>
    <dgm:cxn modelId="{70626BB4-08C8-AA4A-8505-204A12AE34F1}" type="presParOf" srcId="{043BEF63-2198-7C4B-85D0-D6474603C898}" destId="{D4CDF462-A34A-CA4F-87F3-D128A838199D}" srcOrd="0" destOrd="0" presId="urn:microsoft.com/office/officeart/2005/8/layout/pyramid1"/>
    <dgm:cxn modelId="{1C64F633-6ACC-9B4E-A094-99A12E26212B}" type="presParOf" srcId="{043BEF63-2198-7C4B-85D0-D6474603C898}" destId="{5A6CEDE7-2706-1943-9F26-98A3DAA81F53}" srcOrd="1" destOrd="0" presId="urn:microsoft.com/office/officeart/2005/8/layout/pyramid1"/>
    <dgm:cxn modelId="{FB8B9960-1978-EF41-9AD2-B8EBFE4A8ACB}" type="presParOf" srcId="{150F2CE0-24FC-BE4D-B676-C24DDDC2B59D}" destId="{C94EA8AD-CA68-3547-9867-736E9B94B1F6}" srcOrd="3" destOrd="0" presId="urn:microsoft.com/office/officeart/2005/8/layout/pyramid1"/>
    <dgm:cxn modelId="{23CE8134-4278-F941-9447-EEE47D695009}" type="presParOf" srcId="{C94EA8AD-CA68-3547-9867-736E9B94B1F6}" destId="{C5278BF7-DEF0-FA43-AF5B-3DD719544B92}" srcOrd="0" destOrd="0" presId="urn:microsoft.com/office/officeart/2005/8/layout/pyramid1"/>
    <dgm:cxn modelId="{14EBCA9B-4A46-9B4A-A7CE-508F1D6059FA}" type="presParOf" srcId="{C94EA8AD-CA68-3547-9867-736E9B94B1F6}" destId="{9A55D572-508F-2E4B-825E-2D284F6C2D26}" srcOrd="1" destOrd="0" presId="urn:microsoft.com/office/officeart/2005/8/layout/pyramid1"/>
    <dgm:cxn modelId="{310B1BF3-08D3-624C-A94B-37F1E7B9A813}" type="presParOf" srcId="{150F2CE0-24FC-BE4D-B676-C24DDDC2B59D}" destId="{2965914C-04CE-554C-B555-32BFE16793C8}" srcOrd="4" destOrd="0" presId="urn:microsoft.com/office/officeart/2005/8/layout/pyramid1"/>
    <dgm:cxn modelId="{050735A5-DF98-5043-911A-1B411EE23C22}" type="presParOf" srcId="{2965914C-04CE-554C-B555-32BFE16793C8}" destId="{166C5EF9-2A9E-B04A-9489-4F5C57F6997B}" srcOrd="0" destOrd="0" presId="urn:microsoft.com/office/officeart/2005/8/layout/pyramid1"/>
    <dgm:cxn modelId="{FF6A85A1-F407-ED44-9B46-3207780CCCC2}" type="presParOf" srcId="{2965914C-04CE-554C-B555-32BFE16793C8}" destId="{588643E3-3F88-7C47-A530-9166D5A23F12}" srcOrd="1" destOrd="0" presId="urn:microsoft.com/office/officeart/2005/8/layout/pyramid1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9F3F5-06FD-564E-B97D-34F9158E071A}">
      <dsp:nvSpPr>
        <dsp:cNvPr id="0" name=""/>
        <dsp:cNvSpPr/>
      </dsp:nvSpPr>
      <dsp:spPr>
        <a:xfrm>
          <a:off x="3251199" y="0"/>
          <a:ext cx="16255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800" kern="1200" noProof="0" dirty="0">
            <a:latin typeface="Comic Sans MS" panose="030F0702030302020204" pitchFamily="66" charset="0"/>
          </a:endParaRP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800" b="1" kern="1200" noProof="0" dirty="0">
              <a:latin typeface="Comic Sans MS" panose="030F0702030302020204" pitchFamily="66" charset="0"/>
            </a:rPr>
            <a:t>Baswn i’n 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800" b="1" kern="1200" noProof="0" dirty="0">
              <a:latin typeface="Comic Sans MS" panose="030F0702030302020204" pitchFamily="66" charset="0"/>
            </a:rPr>
            <a:t>mynd i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800" b="1" kern="1200" noProof="0" dirty="0">
              <a:latin typeface="Comic Sans MS" panose="030F0702030302020204" pitchFamily="66" charset="0"/>
            </a:rPr>
            <a:t>glwb rygbi.</a:t>
          </a:r>
        </a:p>
      </dsp:txBody>
      <dsp:txXfrm>
        <a:off x="3251199" y="0"/>
        <a:ext cx="1625599" cy="1083733"/>
      </dsp:txXfrm>
    </dsp:sp>
    <dsp:sp modelId="{81DB1F44-359E-3940-B26A-DE130270519D}">
      <dsp:nvSpPr>
        <dsp:cNvPr id="0" name=""/>
        <dsp:cNvSpPr/>
      </dsp:nvSpPr>
      <dsp:spPr>
        <a:xfrm>
          <a:off x="2438400" y="1083733"/>
          <a:ext cx="32511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100" b="1" kern="1200" noProof="0" dirty="0">
              <a:latin typeface="Comic Sans MS" panose="030F0702030302020204" pitchFamily="66" charset="0"/>
            </a:rPr>
            <a:t>Baswn i’n mynd i glwb rygbi yn Y Drenewydd.</a:t>
          </a:r>
        </a:p>
      </dsp:txBody>
      <dsp:txXfrm>
        <a:off x="3007360" y="1083733"/>
        <a:ext cx="2113280" cy="1083733"/>
      </dsp:txXfrm>
    </dsp:sp>
    <dsp:sp modelId="{D4CDF462-A34A-CA4F-87F3-D128A838199D}">
      <dsp:nvSpPr>
        <dsp:cNvPr id="0" name=""/>
        <dsp:cNvSpPr/>
      </dsp:nvSpPr>
      <dsp:spPr>
        <a:xfrm>
          <a:off x="1625600" y="2167466"/>
          <a:ext cx="48767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>
              <a:latin typeface="Comic Sans MS" panose="030F0702030302020204" pitchFamily="66" charset="0"/>
            </a:rPr>
            <a:t>Baswn i’n mynd i glwb rygbi yn Y Drenewydd achos mae’n hwyl!</a:t>
          </a:r>
        </a:p>
      </dsp:txBody>
      <dsp:txXfrm>
        <a:off x="2479039" y="2167466"/>
        <a:ext cx="3169919" cy="1083733"/>
      </dsp:txXfrm>
    </dsp:sp>
    <dsp:sp modelId="{C5278BF7-DEF0-FA43-AF5B-3DD719544B92}">
      <dsp:nvSpPr>
        <dsp:cNvPr id="0" name=""/>
        <dsp:cNvSpPr/>
      </dsp:nvSpPr>
      <dsp:spPr>
        <a:xfrm>
          <a:off x="812800" y="3251200"/>
          <a:ext cx="65023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>
              <a:latin typeface="Comic Sans MS" panose="030F0702030302020204" pitchFamily="66" charset="0"/>
            </a:rPr>
            <a:t>Baswn i’n mynd i glwb rygbi yn Y Drenewydd achos mae’n hwyl! Faswn i ddim yn mynd i glwb nofio yn Y Drenewydd. </a:t>
          </a:r>
        </a:p>
      </dsp:txBody>
      <dsp:txXfrm>
        <a:off x="1950719" y="3251200"/>
        <a:ext cx="4226560" cy="1083733"/>
      </dsp:txXfrm>
    </dsp:sp>
    <dsp:sp modelId="{166C5EF9-2A9E-B04A-9489-4F5C57F6997B}">
      <dsp:nvSpPr>
        <dsp:cNvPr id="0" name=""/>
        <dsp:cNvSpPr/>
      </dsp:nvSpPr>
      <dsp:spPr>
        <a:xfrm>
          <a:off x="0" y="4334933"/>
          <a:ext cx="8128000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>
              <a:latin typeface="Comic Sans MS" panose="030F0702030302020204" pitchFamily="66" charset="0"/>
            </a:rPr>
            <a:t>Baswn i’n mynd i glwb rygbi yn Y Drenewydd achos mae’n hwyl! Faswn i ddim yn mynd i glwb nofio yn Y Drenewydd achos mae’n sbwriel!</a:t>
          </a:r>
        </a:p>
      </dsp:txBody>
      <dsp:txXfrm>
        <a:off x="1422399" y="4334933"/>
        <a:ext cx="5283200" cy="10837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9F3F5-06FD-564E-B97D-34F9158E071A}">
      <dsp:nvSpPr>
        <dsp:cNvPr id="0" name=""/>
        <dsp:cNvSpPr/>
      </dsp:nvSpPr>
      <dsp:spPr>
        <a:xfrm>
          <a:off x="3251199" y="0"/>
          <a:ext cx="16255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800" kern="1200" noProof="0" dirty="0">
            <a:latin typeface="Comic Sans MS" panose="030F0702030302020204" pitchFamily="66" charset="0"/>
          </a:endParaRP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800" b="1" kern="1200" noProof="0" dirty="0">
              <a:latin typeface="Comic Sans MS" panose="030F0702030302020204" pitchFamily="66" charset="0"/>
            </a:rPr>
            <a:t>I would go to 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800" b="1" kern="1200" noProof="0" dirty="0">
              <a:latin typeface="Comic Sans MS" panose="030F0702030302020204" pitchFamily="66" charset="0"/>
            </a:rPr>
            <a:t>Rugby club.</a:t>
          </a:r>
        </a:p>
      </dsp:txBody>
      <dsp:txXfrm>
        <a:off x="3251199" y="0"/>
        <a:ext cx="1625599" cy="1083733"/>
      </dsp:txXfrm>
    </dsp:sp>
    <dsp:sp modelId="{81DB1F44-359E-3940-B26A-DE130270519D}">
      <dsp:nvSpPr>
        <dsp:cNvPr id="0" name=""/>
        <dsp:cNvSpPr/>
      </dsp:nvSpPr>
      <dsp:spPr>
        <a:xfrm>
          <a:off x="2438400" y="1083733"/>
          <a:ext cx="32511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100" b="1" kern="1200" noProof="0" dirty="0">
              <a:latin typeface="Comic Sans MS" panose="030F0702030302020204" pitchFamily="66" charset="0"/>
            </a:rPr>
            <a:t>I would go to rugby club in Newtown.</a:t>
          </a:r>
        </a:p>
      </dsp:txBody>
      <dsp:txXfrm>
        <a:off x="3007360" y="1083733"/>
        <a:ext cx="2113280" cy="1083733"/>
      </dsp:txXfrm>
    </dsp:sp>
    <dsp:sp modelId="{D4CDF462-A34A-CA4F-87F3-D128A838199D}">
      <dsp:nvSpPr>
        <dsp:cNvPr id="0" name=""/>
        <dsp:cNvSpPr/>
      </dsp:nvSpPr>
      <dsp:spPr>
        <a:xfrm>
          <a:off x="1625600" y="2167466"/>
          <a:ext cx="48767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>
              <a:latin typeface="Comic Sans MS" panose="030F0702030302020204" pitchFamily="66" charset="0"/>
            </a:rPr>
            <a:t>I would go to rugby club in Newtown because it is fun.</a:t>
          </a:r>
        </a:p>
      </dsp:txBody>
      <dsp:txXfrm>
        <a:off x="2479039" y="2167466"/>
        <a:ext cx="3169919" cy="1083733"/>
      </dsp:txXfrm>
    </dsp:sp>
    <dsp:sp modelId="{C5278BF7-DEF0-FA43-AF5B-3DD719544B92}">
      <dsp:nvSpPr>
        <dsp:cNvPr id="0" name=""/>
        <dsp:cNvSpPr/>
      </dsp:nvSpPr>
      <dsp:spPr>
        <a:xfrm>
          <a:off x="812800" y="3251200"/>
          <a:ext cx="65023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>
              <a:latin typeface="Comic Sans MS" panose="030F0702030302020204" pitchFamily="66" charset="0"/>
            </a:rPr>
            <a:t>I would go to rugby club in Newtown because it is fun. I wouldn’t go to swimming club in Newtown. </a:t>
          </a:r>
        </a:p>
      </dsp:txBody>
      <dsp:txXfrm>
        <a:off x="1950719" y="3251200"/>
        <a:ext cx="4226560" cy="1083733"/>
      </dsp:txXfrm>
    </dsp:sp>
    <dsp:sp modelId="{166C5EF9-2A9E-B04A-9489-4F5C57F6997B}">
      <dsp:nvSpPr>
        <dsp:cNvPr id="0" name=""/>
        <dsp:cNvSpPr/>
      </dsp:nvSpPr>
      <dsp:spPr>
        <a:xfrm>
          <a:off x="0" y="4334933"/>
          <a:ext cx="8128000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>
              <a:latin typeface="Comic Sans MS" panose="030F0702030302020204" pitchFamily="66" charset="0"/>
            </a:rPr>
            <a:t>I would go to rugby club in Newtown because it is fun. I wouldn’t go to swimming club in Newtown because it is rubbish!</a:t>
          </a:r>
        </a:p>
      </dsp:txBody>
      <dsp:txXfrm>
        <a:off x="1422399" y="4334933"/>
        <a:ext cx="5283200" cy="10837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9F3F5-06FD-564E-B97D-34F9158E071A}">
      <dsp:nvSpPr>
        <dsp:cNvPr id="0" name=""/>
        <dsp:cNvSpPr/>
      </dsp:nvSpPr>
      <dsp:spPr>
        <a:xfrm>
          <a:off x="3251199" y="0"/>
          <a:ext cx="16255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800" kern="1200" noProof="0" dirty="0">
            <a:latin typeface="Comic Sans MS" panose="030F0702030302020204" pitchFamily="66" charset="0"/>
          </a:endParaRP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800" b="0" kern="1200" noProof="0" dirty="0">
              <a:latin typeface="Comic Sans MS" panose="030F0702030302020204" pitchFamily="66" charset="0"/>
            </a:rPr>
            <a:t>Pa glwb 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800" b="0" kern="1200" noProof="0" dirty="0">
              <a:latin typeface="Comic Sans MS" panose="030F0702030302020204" pitchFamily="66" charset="0"/>
            </a:rPr>
            <a:t>faset ti’n mynd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800" b="0" kern="1200" noProof="0" dirty="0">
              <a:latin typeface="Comic Sans MS" panose="030F0702030302020204" pitchFamily="66" charset="0"/>
            </a:rPr>
            <a:t>i Yn Y Drenewydd? </a:t>
          </a:r>
        </a:p>
      </dsp:txBody>
      <dsp:txXfrm>
        <a:off x="3251199" y="0"/>
        <a:ext cx="1625599" cy="1083733"/>
      </dsp:txXfrm>
    </dsp:sp>
    <dsp:sp modelId="{81DB1F44-359E-3940-B26A-DE130270519D}">
      <dsp:nvSpPr>
        <dsp:cNvPr id="0" name=""/>
        <dsp:cNvSpPr/>
      </dsp:nvSpPr>
      <dsp:spPr>
        <a:xfrm>
          <a:off x="2438400" y="1083733"/>
          <a:ext cx="32511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900" b="0" kern="1200" noProof="0" dirty="0">
              <a:latin typeface="Comic Sans MS" panose="030F0702030302020204" pitchFamily="66" charset="0"/>
            </a:rPr>
            <a:t>Pa glwb faset ti’n mynd i yn 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900" b="0" kern="1200" noProof="0" dirty="0">
              <a:latin typeface="Comic Sans MS" panose="030F0702030302020204" pitchFamily="66" charset="0"/>
            </a:rPr>
            <a:t>Y Drenewydd? Baswn i’n mynd i glwb Hafan Yr Afon Parcrun yn Y Drenewydd.</a:t>
          </a:r>
        </a:p>
      </dsp:txBody>
      <dsp:txXfrm>
        <a:off x="3007360" y="1083733"/>
        <a:ext cx="2113280" cy="1083733"/>
      </dsp:txXfrm>
    </dsp:sp>
    <dsp:sp modelId="{D4CDF462-A34A-CA4F-87F3-D128A838199D}">
      <dsp:nvSpPr>
        <dsp:cNvPr id="0" name=""/>
        <dsp:cNvSpPr/>
      </dsp:nvSpPr>
      <dsp:spPr>
        <a:xfrm>
          <a:off x="1625600" y="2167466"/>
          <a:ext cx="48767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kern="1200" noProof="0" dirty="0">
              <a:latin typeface="Comic Sans MS" panose="030F0702030302020204" pitchFamily="66" charset="0"/>
            </a:rPr>
            <a:t>Pa glwb faset ti’n mynd i yn Y Drenewydd? Baswn i’n mynd i glwb Hafan Yr Afon Parcrun yn Y Drenewydd achos mae’n hwyl!</a:t>
          </a:r>
        </a:p>
      </dsp:txBody>
      <dsp:txXfrm>
        <a:off x="2479039" y="2167466"/>
        <a:ext cx="3169919" cy="1083733"/>
      </dsp:txXfrm>
    </dsp:sp>
    <dsp:sp modelId="{C5278BF7-DEF0-FA43-AF5B-3DD719544B92}">
      <dsp:nvSpPr>
        <dsp:cNvPr id="0" name=""/>
        <dsp:cNvSpPr/>
      </dsp:nvSpPr>
      <dsp:spPr>
        <a:xfrm>
          <a:off x="812800" y="3239886"/>
          <a:ext cx="65023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100" kern="1200" noProof="0" dirty="0">
              <a:latin typeface="Comic Sans MS" panose="030F0702030302020204" pitchFamily="66" charset="0"/>
            </a:rPr>
            <a:t>Pa glwb faset ti’n mynd i yn Y Drenewydd? Baswn i’n mynd i glwb Hafan yr Afon Parcrun yn Y Drenewydd achos mae’n hwyl! Pa glwb faset ti ddim yn mynd i yn dy ardal di? </a:t>
          </a:r>
        </a:p>
      </dsp:txBody>
      <dsp:txXfrm>
        <a:off x="1950719" y="3239886"/>
        <a:ext cx="4226560" cy="1083733"/>
      </dsp:txXfrm>
    </dsp:sp>
    <dsp:sp modelId="{166C5EF9-2A9E-B04A-9489-4F5C57F6997B}">
      <dsp:nvSpPr>
        <dsp:cNvPr id="0" name=""/>
        <dsp:cNvSpPr/>
      </dsp:nvSpPr>
      <dsp:spPr>
        <a:xfrm>
          <a:off x="0" y="4334933"/>
          <a:ext cx="8128000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kern="1200" noProof="0" dirty="0">
              <a:latin typeface="Comic Sans MS" panose="030F0702030302020204" pitchFamily="66" charset="0"/>
            </a:rPr>
            <a:t>Pa glwb faset ti’n mynd i yn Y Drenewydd? Baswn i’n mynd i glwb Hafan yr Afon Parcrun yn Y Drenewydd achos mae’n hwyl! Pa glwb baset ti ddim yn mynd i yn dy ardal di? Faswn i ddim yn mynd i glwb gymnasteg yn fy ardal i achos mae’n ofnadwy!</a:t>
          </a:r>
        </a:p>
      </dsp:txBody>
      <dsp:txXfrm>
        <a:off x="1422399" y="4334933"/>
        <a:ext cx="5283200" cy="108373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9F3F5-06FD-564E-B97D-34F9158E071A}">
      <dsp:nvSpPr>
        <dsp:cNvPr id="0" name=""/>
        <dsp:cNvSpPr/>
      </dsp:nvSpPr>
      <dsp:spPr>
        <a:xfrm>
          <a:off x="3251199" y="0"/>
          <a:ext cx="16255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800" kern="1200" noProof="0" dirty="0">
            <a:latin typeface="Comic Sans MS" panose="030F0702030302020204" pitchFamily="66" charset="0"/>
          </a:endParaRP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800" b="0" kern="1200" noProof="0" dirty="0">
            <a:latin typeface="Comic Sans MS" panose="030F0702030302020204" pitchFamily="66" charset="0"/>
          </a:endParaRP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800" b="0" kern="1200" noProof="0" dirty="0">
              <a:latin typeface="Comic Sans MS" panose="030F0702030302020204" pitchFamily="66" charset="0"/>
            </a:rPr>
            <a:t>Which club would 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800" b="0" kern="1200" noProof="0" dirty="0">
              <a:latin typeface="Comic Sans MS" panose="030F0702030302020204" pitchFamily="66" charset="0"/>
            </a:rPr>
            <a:t>you go to in Newtown? </a:t>
          </a:r>
        </a:p>
      </dsp:txBody>
      <dsp:txXfrm>
        <a:off x="3251199" y="0"/>
        <a:ext cx="1625599" cy="1083733"/>
      </dsp:txXfrm>
    </dsp:sp>
    <dsp:sp modelId="{81DB1F44-359E-3940-B26A-DE130270519D}">
      <dsp:nvSpPr>
        <dsp:cNvPr id="0" name=""/>
        <dsp:cNvSpPr/>
      </dsp:nvSpPr>
      <dsp:spPr>
        <a:xfrm>
          <a:off x="2438400" y="1083733"/>
          <a:ext cx="32511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900" b="0" kern="1200" noProof="0" dirty="0">
              <a:latin typeface="Comic Sans MS" panose="030F0702030302020204" pitchFamily="66" charset="0"/>
            </a:rPr>
            <a:t>Which club would you go to in Newtown? I would go to Hafan yr Afon parkrun in Newtown.</a:t>
          </a:r>
        </a:p>
      </dsp:txBody>
      <dsp:txXfrm>
        <a:off x="3007360" y="1083733"/>
        <a:ext cx="2113280" cy="1083733"/>
      </dsp:txXfrm>
    </dsp:sp>
    <dsp:sp modelId="{D4CDF462-A34A-CA4F-87F3-D128A838199D}">
      <dsp:nvSpPr>
        <dsp:cNvPr id="0" name=""/>
        <dsp:cNvSpPr/>
      </dsp:nvSpPr>
      <dsp:spPr>
        <a:xfrm>
          <a:off x="1625600" y="2167466"/>
          <a:ext cx="48767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kern="1200" noProof="0" dirty="0">
              <a:latin typeface="Comic Sans MS" panose="030F0702030302020204" pitchFamily="66" charset="0"/>
            </a:rPr>
            <a:t>Which</a:t>
          </a:r>
          <a:r>
            <a:rPr lang="cy-GB" sz="1200" kern="1200" baseline="0" noProof="0" dirty="0">
              <a:latin typeface="Comic Sans MS" panose="030F0702030302020204" pitchFamily="66" charset="0"/>
            </a:rPr>
            <a:t> club would you go to in Newtown? I would go to Hafan yr Afon parkrun in Newtown because it is fun! </a:t>
          </a:r>
          <a:endParaRPr lang="cy-GB" sz="1200" kern="1200" noProof="0" dirty="0">
            <a:latin typeface="Comic Sans MS" panose="030F0702030302020204" pitchFamily="66" charset="0"/>
          </a:endParaRPr>
        </a:p>
      </dsp:txBody>
      <dsp:txXfrm>
        <a:off x="2479039" y="2167466"/>
        <a:ext cx="3169919" cy="1083733"/>
      </dsp:txXfrm>
    </dsp:sp>
    <dsp:sp modelId="{C5278BF7-DEF0-FA43-AF5B-3DD719544B92}">
      <dsp:nvSpPr>
        <dsp:cNvPr id="0" name=""/>
        <dsp:cNvSpPr/>
      </dsp:nvSpPr>
      <dsp:spPr>
        <a:xfrm>
          <a:off x="812800" y="3239886"/>
          <a:ext cx="65023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100" kern="1200" noProof="0" dirty="0">
              <a:latin typeface="Comic Sans MS" panose="030F0702030302020204" pitchFamily="66" charset="0"/>
            </a:rPr>
            <a:t>Which club would you go to in Newtown? I would go to Hafan yr Afon parkrun in Newtown because it is fun! Which club wouldn’t you go to in your area?</a:t>
          </a:r>
        </a:p>
      </dsp:txBody>
      <dsp:txXfrm>
        <a:off x="1950719" y="3239886"/>
        <a:ext cx="4226560" cy="1083733"/>
      </dsp:txXfrm>
    </dsp:sp>
    <dsp:sp modelId="{166C5EF9-2A9E-B04A-9489-4F5C57F6997B}">
      <dsp:nvSpPr>
        <dsp:cNvPr id="0" name=""/>
        <dsp:cNvSpPr/>
      </dsp:nvSpPr>
      <dsp:spPr>
        <a:xfrm>
          <a:off x="0" y="4334933"/>
          <a:ext cx="8128000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kern="1200" noProof="0" dirty="0">
              <a:latin typeface="Comic Sans MS" panose="030F0702030302020204" pitchFamily="66" charset="0"/>
            </a:rPr>
            <a:t>Which</a:t>
          </a:r>
          <a:r>
            <a:rPr lang="cy-GB" sz="1200" kern="1200" baseline="0" noProof="0" dirty="0">
              <a:latin typeface="Comic Sans MS" panose="030F0702030302020204" pitchFamily="66" charset="0"/>
            </a:rPr>
            <a:t> club would you go to in Newtown? I would go to Hafan yr Afon parkrun in Newtown because it is fun! Which club wouldn’t you go to in your area? I wouldn’t go to gymnstic club in my area because it is terrible!</a:t>
          </a:r>
          <a:endParaRPr lang="cy-GB" sz="1200" kern="1200" noProof="0" dirty="0">
            <a:latin typeface="Comic Sans MS" panose="030F0702030302020204" pitchFamily="66" charset="0"/>
          </a:endParaRPr>
        </a:p>
      </dsp:txBody>
      <dsp:txXfrm>
        <a:off x="1422399" y="4334933"/>
        <a:ext cx="5283200" cy="10837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1E6DC-3B6C-4D30-B037-2C7358243864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36A1-5412-45D7-B274-A3C636F1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4720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1E6DC-3B6C-4D30-B037-2C7358243864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36A1-5412-45D7-B274-A3C636F1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2898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1E6DC-3B6C-4D30-B037-2C7358243864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36A1-5412-45D7-B274-A3C636F1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4082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1E6DC-3B6C-4D30-B037-2C7358243864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36A1-5412-45D7-B274-A3C636F1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312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1E6DC-3B6C-4D30-B037-2C7358243864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36A1-5412-45D7-B274-A3C636F15810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51908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1E6DC-3B6C-4D30-B037-2C7358243864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36A1-5412-45D7-B274-A3C636F1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050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1E6DC-3B6C-4D30-B037-2C7358243864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36A1-5412-45D7-B274-A3C636F1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676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1E6DC-3B6C-4D30-B037-2C7358243864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36A1-5412-45D7-B274-A3C636F1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90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AFB1E6DC-3B6C-4D30-B037-2C7358243864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36A1-5412-45D7-B274-A3C636F1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2308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1E6DC-3B6C-4D30-B037-2C7358243864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36A1-5412-45D7-B274-A3C636F1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0534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1E6DC-3B6C-4D30-B037-2C7358243864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36A1-5412-45D7-B274-A3C636F1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737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AFB1E6DC-3B6C-4D30-B037-2C7358243864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EF9236A1-5412-45D7-B274-A3C636F1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001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globe-sphere-earth-map-world-28625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4868-balloons-png-image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suny-fmcc-engcomp1-2/chapter/outcome-voice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suny-fmcc-engcomp1-2/chapter/outcome-voice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photoeverywhere.co.uk/britain/manchester/slides/terracesteets2219.htm" TargetMode="External"/><Relationship Id="rId3" Type="http://schemas.openxmlformats.org/officeDocument/2006/relationships/image" Target="../media/image8.jpeg"/><Relationship Id="rId7" Type="http://schemas.openxmlformats.org/officeDocument/2006/relationships/image" Target="../media/image11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exels.com/photo/baby-cute-leg-new-born-440987/" TargetMode="External"/><Relationship Id="rId5" Type="http://schemas.openxmlformats.org/officeDocument/2006/relationships/image" Target="../media/image10.jpeg"/><Relationship Id="rId4" Type="http://schemas.openxmlformats.org/officeDocument/2006/relationships/image" Target="../media/image9.png"/><Relationship Id="rId9" Type="http://schemas.openxmlformats.org/officeDocument/2006/relationships/hyperlink" Target="https://creativecommons.org/licenses/by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urses.lumenlearning.com/suny-fmcc-engcomp1-2/chapter/outcome-voice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svgsilh.com/image/306061.html" TargetMode="Externa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22155/1298512738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8055/ruler-and-calculator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1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0.jpeg"/><Relationship Id="rId4" Type="http://schemas.openxmlformats.org/officeDocument/2006/relationships/image" Target="../media/image22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fr.wikibooks.org/wiki/Fichier:FireIcon.svg" TargetMode="Externa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openclipart.org/detail/4034/Ice%20cube%202" TargetMode="External"/><Relationship Id="rId4" Type="http://schemas.openxmlformats.org/officeDocument/2006/relationships/image" Target="../media/image2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fruits-apples-exotic-healthy-food-390259/" TargetMode="External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ublicdomainpictures.net/view-image.php?image=280760&amp;picture=listen-sign" TargetMode="External"/><Relationship Id="rId4" Type="http://schemas.openxmlformats.org/officeDocument/2006/relationships/image" Target="../media/image28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37515-cute-snake-clipart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ngall.com/ladder-png/" TargetMode="External"/><Relationship Id="rId4" Type="http://schemas.openxmlformats.org/officeDocument/2006/relationships/image" Target="../media/image3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37515-cute-snake-clipart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ngall.com/ladder-png/" TargetMode="External"/><Relationship Id="rId4" Type="http://schemas.openxmlformats.org/officeDocument/2006/relationships/image" Target="../media/image3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29855-footprints-transparent-image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Cappuccino_at_Sightglass_Coffee.jpg" TargetMode="External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daisyt13.wordpress.com/2012/02/12/tres-leches-cake/" TargetMode="External"/><Relationship Id="rId4" Type="http://schemas.openxmlformats.org/officeDocument/2006/relationships/image" Target="../media/image33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exels.com/photo/british-cash-currency-money-1169147/" TargetMode="External"/><Relationship Id="rId5" Type="http://schemas.openxmlformats.org/officeDocument/2006/relationships/image" Target="../media/image36.jpeg"/><Relationship Id="rId4" Type="http://schemas.openxmlformats.org/officeDocument/2006/relationships/hyperlink" Target="https://svgsilh.com/image/916665.html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66341/key-west---mallory---square-by-nkinkade-177732" TargetMode="Externa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66341/key-west---mallory---square-by-nkinkade-177732" TargetMode="Externa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13" Type="http://schemas.openxmlformats.org/officeDocument/2006/relationships/hyperlink" Target="https://www.flickr.com/photos/grandgrrl/6702519429/" TargetMode="External"/><Relationship Id="rId3" Type="http://schemas.openxmlformats.org/officeDocument/2006/relationships/hyperlink" Target="https://courses.lumenlearning.com/suny-marketing-spring2016/chapter/creating-the-value-proposition/" TargetMode="External"/><Relationship Id="rId7" Type="http://schemas.openxmlformats.org/officeDocument/2006/relationships/hyperlink" Target="https://pixabay.com/en/oranges-navel-oranges-bahia-orange-273023/" TargetMode="External"/><Relationship Id="rId12" Type="http://schemas.openxmlformats.org/officeDocument/2006/relationships/image" Target="../media/image43.jp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jpg"/><Relationship Id="rId11" Type="http://schemas.openxmlformats.org/officeDocument/2006/relationships/hyperlink" Target="https://www.picserver.org/photo/32832/Strawberries.html" TargetMode="External"/><Relationship Id="rId5" Type="http://schemas.openxmlformats.org/officeDocument/2006/relationships/hyperlink" Target="https://pxhere.com/fi/photo/1294883" TargetMode="External"/><Relationship Id="rId15" Type="http://schemas.openxmlformats.org/officeDocument/2006/relationships/hyperlink" Target="https://openclipart.org/detail/166341/key-west---mallory---square-by-nkinkade-177732" TargetMode="External"/><Relationship Id="rId10" Type="http://schemas.openxmlformats.org/officeDocument/2006/relationships/image" Target="../media/image42.jpg"/><Relationship Id="rId4" Type="http://schemas.openxmlformats.org/officeDocument/2006/relationships/image" Target="../media/image39.jpeg"/><Relationship Id="rId9" Type="http://schemas.openxmlformats.org/officeDocument/2006/relationships/hyperlink" Target="https://freepngimg.com/png/1963-red-grape-png-image" TargetMode="External"/><Relationship Id="rId14" Type="http://schemas.openxmlformats.org/officeDocument/2006/relationships/image" Target="../media/image3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gsouto-digitalteacher.blogspot.com/2015/03/international-childrens-book-day-2015.html" TargetMode="External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ixabay.com/en/pencil-pen-write-rubber-yellow-161129/" TargetMode="External"/><Relationship Id="rId4" Type="http://schemas.openxmlformats.org/officeDocument/2006/relationships/image" Target="../media/image45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96115/dice-3d" TargetMode="External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illustrations/thumbs-up-smiley-face-emoji-happy-4007573/" TargetMode="External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417469/premium-photo-image-education-activity-bin" TargetMode="External"/><Relationship Id="rId2" Type="http://schemas.openxmlformats.org/officeDocument/2006/relationships/image" Target="../media/image48.1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view-image.php?image=29920&amp;picture=&amp;jazyk=ES" TargetMode="External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stock.com/free-videos/sunbeam-shooting-bridge-lake-water-1112518" TargetMode="External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SMirC-thumbsdown.svg" TargetMode="External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102740-gradient-photos-great-job-emoji" TargetMode="External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214030/thumbs-down-circle-by-dennis-martin-214030" TargetMode="External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hyperlink" Target="https://freepngimg.com/png/46859-dancer-png-free-photo" TargetMode="External"/><Relationship Id="rId13" Type="http://schemas.openxmlformats.org/officeDocument/2006/relationships/image" Target="../media/image60.png"/><Relationship Id="rId3" Type="http://schemas.openxmlformats.org/officeDocument/2006/relationships/image" Target="../media/image55.svg"/><Relationship Id="rId7" Type="http://schemas.openxmlformats.org/officeDocument/2006/relationships/image" Target="../media/image57.png"/><Relationship Id="rId12" Type="http://schemas.openxmlformats.org/officeDocument/2006/relationships/hyperlink" Target="https://freepngimg.com/png/18844-rugby-ball-png-picture" TargetMode="External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alvesi.it/2016/05/ragazzi-e-ragazze-in-pista-per-il.html" TargetMode="External"/><Relationship Id="rId11" Type="http://schemas.openxmlformats.org/officeDocument/2006/relationships/image" Target="../media/image59.png"/><Relationship Id="rId5" Type="http://schemas.openxmlformats.org/officeDocument/2006/relationships/image" Target="../media/image56.jpg"/><Relationship Id="rId10" Type="http://schemas.openxmlformats.org/officeDocument/2006/relationships/hyperlink" Target="https://www.publicdomainpictures.net/en/view-image.php?image=50111&amp;picture=soccer-ball-clipart" TargetMode="External"/><Relationship Id="rId4" Type="http://schemas.openxmlformats.org/officeDocument/2006/relationships/hyperlink" Target="https://svgsilh.com/image/297148.html" TargetMode="External"/><Relationship Id="rId9" Type="http://schemas.openxmlformats.org/officeDocument/2006/relationships/image" Target="../media/image58.jpg"/><Relationship Id="rId14" Type="http://schemas.openxmlformats.org/officeDocument/2006/relationships/hyperlink" Target="https://www.geeksvgs.com/id/240355" TargetMode="Externa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50111&amp;picture=soccer-ball-clipart" TargetMode="External"/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sv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vgsilh.com/image/297148.html" TargetMode="Externa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18844-rugby-ball-png-picture" TargetMode="External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46859-dancer-png-free-photo" TargetMode="External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eksvgs.com/id/240355" TargetMode="External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hyperlink" Target="https://svgsilh.com/image/297148.html" TargetMode="External"/><Relationship Id="rId3" Type="http://schemas.openxmlformats.org/officeDocument/2006/relationships/hyperlink" Target="https://www.geeksvgs.com/id/240355" TargetMode="External"/><Relationship Id="rId7" Type="http://schemas.openxmlformats.org/officeDocument/2006/relationships/image" Target="../media/image55.sv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png"/><Relationship Id="rId5" Type="http://schemas.openxmlformats.org/officeDocument/2006/relationships/hyperlink" Target="https://freepngimg.com/png/18844-rugby-ball-png-picture" TargetMode="External"/><Relationship Id="rId4" Type="http://schemas.openxmlformats.org/officeDocument/2006/relationships/image" Target="../media/image59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46859-dancer-png-free-photo" TargetMode="External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png"/><Relationship Id="rId5" Type="http://schemas.openxmlformats.org/officeDocument/2006/relationships/hyperlink" Target="https://www.publicdomainpictures.net/en/view-image.php?image=50111&amp;picture=soccer-ball-clipart" TargetMode="External"/><Relationship Id="rId4" Type="http://schemas.openxmlformats.org/officeDocument/2006/relationships/image" Target="../media/image58.jp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eksvgs.com/id/240355" TargetMode="External"/><Relationship Id="rId7" Type="http://schemas.openxmlformats.org/officeDocument/2006/relationships/hyperlink" Target="https://svgsilh.com/image/297148.html" TargetMode="External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svg"/><Relationship Id="rId5" Type="http://schemas.openxmlformats.org/officeDocument/2006/relationships/image" Target="../media/image54.png"/><Relationship Id="rId4" Type="http://schemas.openxmlformats.org/officeDocument/2006/relationships/image" Target="../media/image61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jpg"/><Relationship Id="rId13" Type="http://schemas.openxmlformats.org/officeDocument/2006/relationships/hyperlink" Target="https://freepngimg.com/png/18844-rugby-ball-png-picture" TargetMode="External"/><Relationship Id="rId18" Type="http://schemas.openxmlformats.org/officeDocument/2006/relationships/image" Target="../media/image64.png"/><Relationship Id="rId3" Type="http://schemas.openxmlformats.org/officeDocument/2006/relationships/hyperlink" Target="https://www.geeksvgs.com/id/240355" TargetMode="External"/><Relationship Id="rId7" Type="http://schemas.openxmlformats.org/officeDocument/2006/relationships/image" Target="../media/image61.png"/><Relationship Id="rId12" Type="http://schemas.openxmlformats.org/officeDocument/2006/relationships/image" Target="../media/image59.png"/><Relationship Id="rId17" Type="http://schemas.openxmlformats.org/officeDocument/2006/relationships/hyperlink" Target="https://freepngimg.com/png/53381-gardening-free-transparent-image-hd" TargetMode="External"/><Relationship Id="rId2" Type="http://schemas.openxmlformats.org/officeDocument/2006/relationships/image" Target="../media/image60.png"/><Relationship Id="rId16" Type="http://schemas.openxmlformats.org/officeDocument/2006/relationships/image" Target="../media/image6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vgsilh.com/image/297148.html" TargetMode="External"/><Relationship Id="rId11" Type="http://schemas.openxmlformats.org/officeDocument/2006/relationships/hyperlink" Target="https://freepngimg.com/png/46859-dancer-png-free-photo" TargetMode="External"/><Relationship Id="rId5" Type="http://schemas.openxmlformats.org/officeDocument/2006/relationships/image" Target="../media/image55.svg"/><Relationship Id="rId15" Type="http://schemas.openxmlformats.org/officeDocument/2006/relationships/hyperlink" Target="https://pxhere.com/fr/photo/1233575" TargetMode="External"/><Relationship Id="rId10" Type="http://schemas.openxmlformats.org/officeDocument/2006/relationships/image" Target="../media/image57.png"/><Relationship Id="rId19" Type="http://schemas.openxmlformats.org/officeDocument/2006/relationships/hyperlink" Target="https://openclipart.org/detail/3133/key-west---mallory---square-by-nkinkade-177733" TargetMode="External"/><Relationship Id="rId4" Type="http://schemas.openxmlformats.org/officeDocument/2006/relationships/image" Target="../media/image54.png"/><Relationship Id="rId9" Type="http://schemas.openxmlformats.org/officeDocument/2006/relationships/hyperlink" Target="https://www.publicdomainpictures.net/en/view-image.php?image=50111&amp;picture=soccer-ball-clipart" TargetMode="External"/><Relationship Id="rId14" Type="http://schemas.openxmlformats.org/officeDocument/2006/relationships/image" Target="../media/image62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66341/key-west---mallory---square-by-nkinkade-177732" TargetMode="Externa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66341/key-west---mallory---square-by-nkinkade-177732" TargetMode="Externa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3133/key-west---mallory---square-by-nkinkade-177733" TargetMode="External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6.jpeg"/></Relationships>
</file>

<file path=ppt/slides/_rels/slide6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openclipart.org/detail/253968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hyperlink" Target="https://openclipart.org/detail/253968" TargetMode="External"/><Relationship Id="rId7" Type="http://schemas.openxmlformats.org/officeDocument/2006/relationships/diagramColors" Target="../diagrams/colors2.xml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hyperlink" Target="https://openclipart.org/detail/253968" TargetMode="External"/><Relationship Id="rId7" Type="http://schemas.openxmlformats.org/officeDocument/2006/relationships/diagramColors" Target="../diagrams/colors3.xml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hyperlink" Target="https://openclipart.org/detail/253968" TargetMode="External"/><Relationship Id="rId7" Type="http://schemas.openxmlformats.org/officeDocument/2006/relationships/diagramColors" Target="../diagrams/colors4.xml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pt/vectors/computador-laptop-notebook-159466/" TargetMode="External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freepngimg.com/png/31066-science-transparent-picture" TargetMode="External"/><Relationship Id="rId4" Type="http://schemas.openxmlformats.org/officeDocument/2006/relationships/image" Target="../media/image69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allpaperflare.com/search?wallpaper=shape&amp;page=3" TargetMode="External"/><Relationship Id="rId5" Type="http://schemas.openxmlformats.org/officeDocument/2006/relationships/image" Target="../media/image72.jpg"/><Relationship Id="rId4" Type="http://schemas.openxmlformats.org/officeDocument/2006/relationships/hyperlink" Target="https://www.pngall.com/de/minecraft-png/download/822/" TargetMode="Externa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48325-music-notes-image-png-image-high-quality" TargetMode="External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the-smiling-pony.deviantart.com/art/Palette-cutie-mark-289995235" TargetMode="External"/><Relationship Id="rId4" Type="http://schemas.openxmlformats.org/officeDocument/2006/relationships/image" Target="../media/image74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svg.org/mental-health-icon-vector-clip-art" TargetMode="External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frecuentos.blogspot.com/2018/05/charcos.html" TargetMode="External"/><Relationship Id="rId4" Type="http://schemas.openxmlformats.org/officeDocument/2006/relationships/image" Target="../media/image76.jpg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FF5B1-B125-44FB-90E5-69254AB0A8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2405598"/>
            <a:ext cx="8991600" cy="16459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Pecyn Adnoddau: Fy Ardal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523266-BFC8-44AA-8B6B-68420E80423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Caitlin Mumford </a:t>
            </a:r>
          </a:p>
        </p:txBody>
      </p:sp>
    </p:spTree>
    <p:extLst>
      <p:ext uri="{BB962C8B-B14F-4D97-AF65-F5344CB8AC3E}">
        <p14:creationId xmlns:p14="http://schemas.microsoft.com/office/powerpoint/2010/main" val="55826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BAA0A-6C16-4CF1-BBC1-1F7FD4C93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/>
          <a:lstStyle/>
          <a:p>
            <a:r>
              <a:rPr lang="cy-GB" b="1" u="sng" dirty="0">
                <a:latin typeface="Comic Sans MS" panose="030F0702030302020204" pitchFamily="66" charset="0"/>
              </a:rPr>
              <a:t>Y Dyniaethau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9453E5F-F3A8-46A8-8C28-0721134AA6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1317882"/>
              </p:ext>
            </p:extLst>
          </p:nvPr>
        </p:nvGraphicFramePr>
        <p:xfrm>
          <a:off x="914400" y="2638425"/>
          <a:ext cx="10859678" cy="36586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0859678">
                  <a:extLst>
                    <a:ext uri="{9D8B030D-6E8A-4147-A177-3AD203B41FA5}">
                      <a16:colId xmlns:a16="http://schemas.microsoft.com/office/drawing/2014/main" val="3010535618"/>
                    </a:ext>
                  </a:extLst>
                </a:gridCol>
              </a:tblGrid>
              <a:tr h="3658680">
                <a:tc>
                  <a:txBody>
                    <a:bodyPr/>
                    <a:lstStyle/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Thema: </a:t>
                      </a:r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 Drenewydd </a:t>
                      </a:r>
                    </a:p>
                    <a:p>
                      <a:endParaRPr lang="cy-GB" u="none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Gwybodaeth flaenorol: 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Cafodd e, Cafodd hi, Roedd e’n, Roedd hi’n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Chafodd e ddim, Chafodd hi ddim </a:t>
                      </a:r>
                    </a:p>
                    <a:p>
                      <a:endParaRPr lang="cy-GB" u="none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Ffocws iaith: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Cafodd e ei eni yn ......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Cafodd hi ei geni yn .....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Cafodd e/hi ei fagu yn .....</a:t>
                      </a:r>
                    </a:p>
                    <a:p>
                      <a:r>
                        <a:rPr lang="cy-GB" u="none" noProof="0" dirty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Cafodd ______ ei eni/fagu yn ...... (g)</a:t>
                      </a:r>
                    </a:p>
                    <a:p>
                      <a:r>
                        <a:rPr lang="cy-GB" u="none" noProof="0" dirty="0">
                          <a:solidFill>
                            <a:srgbClr val="FF3399"/>
                          </a:solidFill>
                          <a:latin typeface="Comic Sans MS" panose="030F0702030302020204" pitchFamily="66" charset="0"/>
                        </a:rPr>
                        <a:t>Cafodd ______ ei geni/magu yn ..... (b)</a:t>
                      </a:r>
                    </a:p>
                    <a:p>
                      <a:endParaRPr lang="cy-GB" u="sng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424083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61A7A55-2723-40DC-8975-1021C2FDE038}"/>
              </a:ext>
            </a:extLst>
          </p:cNvPr>
          <p:cNvSpPr txBox="1"/>
          <p:nvPr/>
        </p:nvSpPr>
        <p:spPr>
          <a:xfrm>
            <a:off x="8050491" y="2828041"/>
            <a:ext cx="3487917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b="1" u="sng" dirty="0">
                <a:latin typeface="Comic Sans MS" panose="030F0702030302020204" pitchFamily="66" charset="0"/>
              </a:rPr>
              <a:t>Gweithgareddau</a:t>
            </a:r>
          </a:p>
          <a:p>
            <a:pPr algn="ctr"/>
            <a:endParaRPr lang="en-GB" u="sng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Drilio ac adolygu’r geiriau gwybodaeth flaenorol.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Dril – Neidiwch drwy’r hwpiau i adolygu’r patrwm.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Ffocws iaith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Gêm dyfalu pwy?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Gair ar goll – gwrando ac ymateb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Person enwog – Pryce Jones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Darllen Paragraff ac ateb cwestiynau.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Ysgrifennu mosaig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Comic Sans MS" panose="030F0702030302020204" pitchFamily="66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219D042-1982-416B-BFD9-06993CA955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06147" y="281720"/>
            <a:ext cx="1367810" cy="1277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92496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CBE163C-4C77-4183-8E4D-F38318AD0D51}"/>
              </a:ext>
            </a:extLst>
          </p:cNvPr>
          <p:cNvSpPr txBox="1"/>
          <p:nvPr/>
        </p:nvSpPr>
        <p:spPr>
          <a:xfrm>
            <a:off x="405353" y="301658"/>
            <a:ext cx="11462993" cy="76636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4 – Adolygu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Adolygu ac ymarfer y patrymau. Defnyddiwch y balŵn mewn grŵp i drilio’r geiriau. </a:t>
            </a: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r>
              <a:rPr lang="cy-GB" sz="16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5 – Dril 1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Neidiwch drwy’r cylchoedd i ymarfer y patrymau. </a:t>
            </a: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r>
              <a:rPr lang="cy-GB" sz="16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Sleidiau 6 a 7 – Dril 2 a 3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Ymarfer siarad a dewis y brawddegau yn gywir. </a:t>
            </a: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r>
              <a:rPr lang="cy-GB" sz="16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9 – Ffocws Iaith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Ymarfer ffocws iaith</a:t>
            </a: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r>
              <a:rPr lang="cy-GB" sz="16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10 – Gêm Dyfalu Pwy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Chwaraewch gêm dyfalu pwy mewn grwpiau bach. Dewiswch gymeriadau a chreu brawddeg, defnyddio’r geiriau ffocws iaith.  </a:t>
            </a: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r>
              <a:rPr lang="cy-GB" sz="16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Sleidiau 11 a 12 – Darllen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Darllenwch y paragraff. Newidiwch y ffaith sy ddim yn gywir yn y brawddegau.</a:t>
            </a: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r>
              <a:rPr lang="cy-GB" sz="16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13 – Gwrando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Gair ar goll – Rhaid gwrando yn ofalus. Ysgrifennwch y gair ar goll.</a:t>
            </a: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r>
              <a:rPr lang="cy-GB" sz="16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14 – Ysgrifennu mosaig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Darllenwch a lliwiwch y bocsys yn gywir</a:t>
            </a:r>
            <a:endParaRPr lang="cy-GB" b="1" u="sng" dirty="0">
              <a:latin typeface="Comic Sans MS" panose="030F0702030302020204" pitchFamily="66" charset="0"/>
            </a:endParaRPr>
          </a:p>
          <a:p>
            <a:endParaRPr lang="cy-GB" dirty="0">
              <a:latin typeface="Comic Sans MS" panose="030F0702030302020204" pitchFamily="66" charset="0"/>
            </a:endParaRPr>
          </a:p>
          <a:p>
            <a:endParaRPr lang="cy-GB" dirty="0">
              <a:latin typeface="Comic Sans MS" panose="030F0702030302020204" pitchFamily="66" charset="0"/>
            </a:endParaRPr>
          </a:p>
          <a:p>
            <a:endParaRPr lang="cy-GB" u="sng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cy-GB" dirty="0">
              <a:latin typeface="Comic Sans MS" panose="030F0702030302020204" pitchFamily="66" charset="0"/>
            </a:endParaRP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65482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C95A4-DEFE-4054-8FC2-6FFB12C80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Adolygu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DAE2F6F-7964-4F95-A7CD-8C128AE580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5683389"/>
              </p:ext>
            </p:extLst>
          </p:nvPr>
        </p:nvGraphicFramePr>
        <p:xfrm>
          <a:off x="886119" y="2638424"/>
          <a:ext cx="10869106" cy="3856648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5434553">
                  <a:extLst>
                    <a:ext uri="{9D8B030D-6E8A-4147-A177-3AD203B41FA5}">
                      <a16:colId xmlns:a16="http://schemas.microsoft.com/office/drawing/2014/main" val="3252633044"/>
                    </a:ext>
                  </a:extLst>
                </a:gridCol>
                <a:gridCol w="5434553">
                  <a:extLst>
                    <a:ext uri="{9D8B030D-6E8A-4147-A177-3AD203B41FA5}">
                      <a16:colId xmlns:a16="http://schemas.microsoft.com/office/drawing/2014/main" val="2732244508"/>
                    </a:ext>
                  </a:extLst>
                </a:gridCol>
              </a:tblGrid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sz="2000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Cadarnhaol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u="sng" noProof="0" dirty="0">
                          <a:latin typeface="Comic Sans MS" panose="030F0702030302020204" pitchFamily="66" charset="0"/>
                        </a:rPr>
                        <a:t>Negyddol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9006528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Ces 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>
                          <a:latin typeface="Comic Sans MS" panose="030F0702030302020204" pitchFamily="66" charset="0"/>
                        </a:rPr>
                        <a:t>Ches 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9041358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Cest ti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>
                          <a:latin typeface="Comic Sans MS" panose="030F0702030302020204" pitchFamily="66" charset="0"/>
                        </a:rPr>
                        <a:t>Chest ti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2733929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Cafodd e/hi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Chafodd e/hi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3810551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>
                          <a:latin typeface="Comic Sans MS" panose="030F0702030302020204" pitchFamily="66" charset="0"/>
                        </a:rPr>
                        <a:t>Cawson ni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Chawson ni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9367363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>
                          <a:latin typeface="Comic Sans MS" panose="030F0702030302020204" pitchFamily="66" charset="0"/>
                        </a:rPr>
                        <a:t>Cawsoch chi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Chawsoch chi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0175669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>
                          <a:latin typeface="Comic Sans MS" panose="030F0702030302020204" pitchFamily="66" charset="0"/>
                        </a:rPr>
                        <a:t>Cawson nhw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Chawson nhw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0309348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Cafodd Jac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Chafodd Jac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5704784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6912E334-7C76-43B1-AD9F-04A83F5FCA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63534" y="169682"/>
            <a:ext cx="1155100" cy="1395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4174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A919F-A422-42A7-BF6F-EAAA76D3D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4719" y="1039501"/>
            <a:ext cx="4782406" cy="1194047"/>
          </a:xfrm>
        </p:spPr>
        <p:txBody>
          <a:bodyPr>
            <a:normAutofit fontScale="90000"/>
          </a:bodyPr>
          <a:lstStyle/>
          <a:p>
            <a:r>
              <a:rPr lang="cy-GB" u="sng" dirty="0">
                <a:latin typeface="Comic Sans MS" panose="030F0702030302020204" pitchFamily="66" charset="0"/>
              </a:rPr>
              <a:t>Dril 1 </a:t>
            </a:r>
            <a:br>
              <a:rPr lang="cy-GB" u="sng" dirty="0">
                <a:latin typeface="Comic Sans MS" panose="030F0702030302020204" pitchFamily="66" charset="0"/>
              </a:rPr>
            </a:br>
            <a:br>
              <a:rPr lang="cy-GB" u="sng" dirty="0">
                <a:latin typeface="Comic Sans MS" panose="030F0702030302020204" pitchFamily="66" charset="0"/>
              </a:rPr>
            </a:br>
            <a:endParaRPr lang="cy-GB" u="sng" dirty="0">
              <a:latin typeface="Comic Sans MS" panose="030F0702030302020204" pitchFamily="66" charset="0"/>
            </a:endParaRPr>
          </a:p>
        </p:txBody>
      </p:sp>
      <p:pic>
        <p:nvPicPr>
          <p:cNvPr id="1034" name="Picture 10" descr="Hula Hoop Activities for Kids - In2hula | Hula hooping for fitness">
            <a:extLst>
              <a:ext uri="{FF2B5EF4-FFF2-40B4-BE49-F238E27FC236}">
                <a16:creationId xmlns:a16="http://schemas.microsoft.com/office/drawing/2014/main" id="{120678BD-B036-4A80-A281-D3DF2FD1C5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8497" y="2637149"/>
            <a:ext cx="451485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8E58935-A223-4A99-A87F-13C369B3DA6B}"/>
              </a:ext>
            </a:extLst>
          </p:cNvPr>
          <p:cNvSpPr txBox="1"/>
          <p:nvPr/>
        </p:nvSpPr>
        <p:spPr>
          <a:xfrm>
            <a:off x="6995964" y="3011863"/>
            <a:ext cx="43551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latin typeface="Comic Sans MS" panose="030F0702030302020204" pitchFamily="66" charset="0"/>
              </a:rPr>
              <a:t>Neidiwch drwy’r cylchoedd i ymarfer y patrymau.</a:t>
            </a:r>
          </a:p>
        </p:txBody>
      </p:sp>
    </p:spTree>
    <p:extLst>
      <p:ext uri="{BB962C8B-B14F-4D97-AF65-F5344CB8AC3E}">
        <p14:creationId xmlns:p14="http://schemas.microsoft.com/office/powerpoint/2010/main" val="4083258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96243-893C-452D-BFFE-27891A9DF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48254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Dril 2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D6846DD-F56B-4FDB-9C2A-D2D03518DF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4927" y="130509"/>
            <a:ext cx="1188720" cy="1188720"/>
          </a:xfrm>
        </p:spPr>
      </p:pic>
      <p:pic>
        <p:nvPicPr>
          <p:cNvPr id="2050" name="Picture 2" descr="Image result for Alex Jones Stunning">
            <a:extLst>
              <a:ext uri="{FF2B5EF4-FFF2-40B4-BE49-F238E27FC236}">
                <a16:creationId xmlns:a16="http://schemas.microsoft.com/office/drawing/2014/main" id="{9AB2E509-C407-4349-8864-D54ABCB1B9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7364" y="248254"/>
            <a:ext cx="1728689" cy="1728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5A7BB14-E62D-40BA-8909-041A9F34E828}"/>
              </a:ext>
            </a:extLst>
          </p:cNvPr>
          <p:cNvSpPr/>
          <p:nvPr/>
        </p:nvSpPr>
        <p:spPr>
          <a:xfrm>
            <a:off x="716437" y="1630657"/>
            <a:ext cx="3233394" cy="112178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dirty="0">
                <a:latin typeface="Comic Sans MS" panose="030F0702030302020204" pitchFamily="66" charset="0"/>
              </a:rPr>
              <a:t>Roedd ________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8BEF72D-E84D-4977-A4AD-614661AF3715}"/>
              </a:ext>
            </a:extLst>
          </p:cNvPr>
          <p:cNvSpPr/>
          <p:nvPr/>
        </p:nvSpPr>
        <p:spPr>
          <a:xfrm>
            <a:off x="716437" y="2946292"/>
            <a:ext cx="3233394" cy="112178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dirty="0">
                <a:latin typeface="Comic Sans MS" panose="030F0702030302020204" pitchFamily="66" charset="0"/>
              </a:rPr>
              <a:t>Cafodd hi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9269F30-BA1D-40D6-AD1D-234FCA36BBE3}"/>
              </a:ext>
            </a:extLst>
          </p:cNvPr>
          <p:cNvSpPr/>
          <p:nvPr/>
        </p:nvSpPr>
        <p:spPr>
          <a:xfrm>
            <a:off x="716437" y="4305024"/>
            <a:ext cx="3233394" cy="112178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dirty="0">
                <a:latin typeface="Comic Sans MS" panose="030F0702030302020204" pitchFamily="66" charset="0"/>
              </a:rPr>
              <a:t>Roedd hi’n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3611902-A57F-41B7-AC43-05807BCDBB41}"/>
              </a:ext>
            </a:extLst>
          </p:cNvPr>
          <p:cNvSpPr/>
          <p:nvPr/>
        </p:nvSpPr>
        <p:spPr>
          <a:xfrm>
            <a:off x="716437" y="5619843"/>
            <a:ext cx="3233394" cy="112178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dirty="0">
                <a:latin typeface="Comic Sans MS" panose="030F0702030302020204" pitchFamily="66" charset="0"/>
              </a:rPr>
              <a:t>Chafodd hi ddim</a:t>
            </a:r>
          </a:p>
        </p:txBody>
      </p:sp>
      <p:sp>
        <p:nvSpPr>
          <p:cNvPr id="8" name="Plus Sign 7">
            <a:extLst>
              <a:ext uri="{FF2B5EF4-FFF2-40B4-BE49-F238E27FC236}">
                <a16:creationId xmlns:a16="http://schemas.microsoft.com/office/drawing/2014/main" id="{EFC6B7ED-49FD-40A5-8ACC-124B28FAF9B8}"/>
              </a:ext>
            </a:extLst>
          </p:cNvPr>
          <p:cNvSpPr/>
          <p:nvPr/>
        </p:nvSpPr>
        <p:spPr>
          <a:xfrm>
            <a:off x="4817097" y="3183235"/>
            <a:ext cx="1112363" cy="1121789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BC3742D-AA2F-4007-AB1C-711B6CD72949}"/>
              </a:ext>
            </a:extLst>
          </p:cNvPr>
          <p:cNvSpPr txBox="1"/>
          <p:nvPr/>
        </p:nvSpPr>
        <p:spPr>
          <a:xfrm>
            <a:off x="6975835" y="1976943"/>
            <a:ext cx="4430598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>
                <a:latin typeface="Comic Sans MS" panose="030F0702030302020204" pitchFamily="66" charset="0"/>
              </a:rPr>
              <a:t>Alex Jones yn berson enwog ar raglen teledu o’r enw ‘Tumble’.</a:t>
            </a:r>
          </a:p>
          <a:p>
            <a:endParaRPr lang="cy-GB" sz="2400" dirty="0">
              <a:latin typeface="Comic Sans MS" panose="030F0702030302020204" pitchFamily="66" charset="0"/>
            </a:endParaRPr>
          </a:p>
          <a:p>
            <a:r>
              <a:rPr lang="cy-GB" sz="2400" dirty="0">
                <a:latin typeface="Comic Sans MS" panose="030F0702030302020204" pitchFamily="66" charset="0"/>
              </a:rPr>
              <a:t>ei geni yn Ammanford.</a:t>
            </a:r>
          </a:p>
          <a:p>
            <a:endParaRPr lang="cy-GB" sz="2400" dirty="0">
              <a:latin typeface="Comic Sans MS" panose="030F0702030302020204" pitchFamily="66" charset="0"/>
            </a:endParaRPr>
          </a:p>
          <a:p>
            <a:r>
              <a:rPr lang="cy-GB" sz="2400" dirty="0">
                <a:latin typeface="Comic Sans MS" panose="030F0702030302020204" pitchFamily="66" charset="0"/>
              </a:rPr>
              <a:t>ei geni yng Ngheri.</a:t>
            </a:r>
          </a:p>
          <a:p>
            <a:endParaRPr lang="cy-GB" sz="2400" dirty="0">
              <a:latin typeface="Comic Sans MS" panose="030F0702030302020204" pitchFamily="66" charset="0"/>
            </a:endParaRPr>
          </a:p>
          <a:p>
            <a:r>
              <a:rPr lang="cy-GB" sz="2400" dirty="0">
                <a:latin typeface="Comic Sans MS" panose="030F0702030302020204" pitchFamily="66" charset="0"/>
              </a:rPr>
              <a:t>berfformio ar ‘Strictly Come Dancing.’</a:t>
            </a:r>
          </a:p>
          <a:p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6233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8428C-EA02-4E2F-B30D-5F905FFE4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53150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Dril 3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045F0E01-0E63-4C94-AE1C-A118FFB4C7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6073" y="0"/>
            <a:ext cx="1188720" cy="118872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17C74CE-5F41-45CF-B9E1-0D365F46890A}"/>
              </a:ext>
            </a:extLst>
          </p:cNvPr>
          <p:cNvSpPr/>
          <p:nvPr/>
        </p:nvSpPr>
        <p:spPr>
          <a:xfrm>
            <a:off x="509047" y="1516936"/>
            <a:ext cx="3233394" cy="112178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dirty="0">
                <a:latin typeface="Comic Sans MS" panose="030F0702030302020204" pitchFamily="66" charset="0"/>
              </a:rPr>
              <a:t>Roedd ________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CDA4227-EB3A-42B1-995D-86FDFB1726FA}"/>
              </a:ext>
            </a:extLst>
          </p:cNvPr>
          <p:cNvSpPr/>
          <p:nvPr/>
        </p:nvSpPr>
        <p:spPr>
          <a:xfrm>
            <a:off x="476053" y="2813791"/>
            <a:ext cx="3233394" cy="112178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dirty="0">
                <a:latin typeface="Comic Sans MS" panose="030F0702030302020204" pitchFamily="66" charset="0"/>
              </a:rPr>
              <a:t>Roedd e’n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0FBD5BB-88B7-4B38-B882-27DDC9948382}"/>
              </a:ext>
            </a:extLst>
          </p:cNvPr>
          <p:cNvSpPr/>
          <p:nvPr/>
        </p:nvSpPr>
        <p:spPr>
          <a:xfrm>
            <a:off x="476053" y="4219275"/>
            <a:ext cx="3233394" cy="112178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dirty="0">
                <a:latin typeface="Comic Sans MS" panose="030F0702030302020204" pitchFamily="66" charset="0"/>
              </a:rPr>
              <a:t>Cafodd e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5183296-AFD3-4B11-928C-26F2E9FA9CDB}"/>
              </a:ext>
            </a:extLst>
          </p:cNvPr>
          <p:cNvSpPr/>
          <p:nvPr/>
        </p:nvSpPr>
        <p:spPr>
          <a:xfrm>
            <a:off x="509047" y="5560651"/>
            <a:ext cx="3233394" cy="112178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dirty="0">
                <a:latin typeface="Comic Sans MS" panose="030F0702030302020204" pitchFamily="66" charset="0"/>
              </a:rPr>
              <a:t>Chafodd e ddim</a:t>
            </a:r>
          </a:p>
        </p:txBody>
      </p:sp>
      <p:sp>
        <p:nvSpPr>
          <p:cNvPr id="9" name="Plus Sign 8">
            <a:extLst>
              <a:ext uri="{FF2B5EF4-FFF2-40B4-BE49-F238E27FC236}">
                <a16:creationId xmlns:a16="http://schemas.microsoft.com/office/drawing/2014/main" id="{BB57D615-E680-4044-A0C6-C47B0503AF7A}"/>
              </a:ext>
            </a:extLst>
          </p:cNvPr>
          <p:cNvSpPr/>
          <p:nvPr/>
        </p:nvSpPr>
        <p:spPr>
          <a:xfrm>
            <a:off x="4326903" y="3374685"/>
            <a:ext cx="1112363" cy="1121789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74" name="Picture 2" descr="Gareth Bale announces his retirement from football: these are his most ...">
            <a:extLst>
              <a:ext uri="{FF2B5EF4-FFF2-40B4-BE49-F238E27FC236}">
                <a16:creationId xmlns:a16="http://schemas.microsoft.com/office/drawing/2014/main" id="{127EFBC5-AEA5-4148-BBE7-B9E6BC4B5E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316670" y="220081"/>
            <a:ext cx="1459257" cy="1121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6E52212-E004-4DCF-B99B-72823FCBD324}"/>
              </a:ext>
            </a:extLst>
          </p:cNvPr>
          <p:cNvSpPr txBox="1"/>
          <p:nvPr/>
        </p:nvSpPr>
        <p:spPr>
          <a:xfrm>
            <a:off x="6975835" y="2191551"/>
            <a:ext cx="443059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>
                <a:latin typeface="Comic Sans MS" panose="030F0702030302020204" pitchFamily="66" charset="0"/>
              </a:rPr>
              <a:t>Gareth Bale yn dalentog.</a:t>
            </a:r>
          </a:p>
          <a:p>
            <a:endParaRPr lang="cy-GB" sz="2800" dirty="0">
              <a:latin typeface="Comic Sans MS" panose="030F0702030302020204" pitchFamily="66" charset="0"/>
            </a:endParaRPr>
          </a:p>
          <a:p>
            <a:r>
              <a:rPr lang="cy-GB" sz="2800" dirty="0">
                <a:latin typeface="Comic Sans MS" panose="030F0702030302020204" pitchFamily="66" charset="0"/>
              </a:rPr>
              <a:t>gapten i Gymru.</a:t>
            </a:r>
          </a:p>
          <a:p>
            <a:endParaRPr lang="cy-GB" sz="2800" dirty="0">
              <a:latin typeface="Comic Sans MS" panose="030F0702030302020204" pitchFamily="66" charset="0"/>
            </a:endParaRPr>
          </a:p>
          <a:p>
            <a:r>
              <a:rPr lang="cy-GB" sz="2800" dirty="0">
                <a:latin typeface="Comic Sans MS" panose="030F0702030302020204" pitchFamily="66" charset="0"/>
              </a:rPr>
              <a:t>chwarae pêl-droed yn y Olympics. </a:t>
            </a:r>
          </a:p>
          <a:p>
            <a:endParaRPr lang="cy-GB" sz="2800" dirty="0">
              <a:latin typeface="Comic Sans MS" panose="030F0702030302020204" pitchFamily="66" charset="0"/>
            </a:endParaRPr>
          </a:p>
          <a:p>
            <a:r>
              <a:rPr lang="cy-GB" sz="2800" dirty="0">
                <a:latin typeface="Comic Sans MS" panose="030F0702030302020204" pitchFamily="66" charset="0"/>
              </a:rPr>
              <a:t>ei eni yng Nghaerdydd.</a:t>
            </a:r>
          </a:p>
          <a:p>
            <a:endParaRPr lang="cy-GB" sz="2800" dirty="0">
              <a:latin typeface="Comic Sans MS" panose="030F0702030302020204" pitchFamily="66" charset="0"/>
            </a:endParaRPr>
          </a:p>
          <a:p>
            <a:r>
              <a:rPr lang="cy-GB" sz="2800" dirty="0">
                <a:latin typeface="Comic Sans MS" panose="030F0702030302020204" pitchFamily="66" charset="0"/>
              </a:rPr>
              <a:t>ei fagu yn Nolfor.</a:t>
            </a:r>
          </a:p>
        </p:txBody>
      </p:sp>
    </p:spTree>
    <p:extLst>
      <p:ext uri="{BB962C8B-B14F-4D97-AF65-F5344CB8AC3E}">
        <p14:creationId xmlns:p14="http://schemas.microsoft.com/office/powerpoint/2010/main" val="12590444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FD81E-FE2E-48D5-9181-579DE7540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576675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Ffocws Iaith</a:t>
            </a:r>
            <a:br>
              <a:rPr lang="cy-GB" u="sng" dirty="0">
                <a:latin typeface="Comic Sans MS" panose="030F0702030302020204" pitchFamily="66" charset="0"/>
              </a:rPr>
            </a:br>
            <a:r>
              <a:rPr lang="cy-GB" u="sng" dirty="0">
                <a:latin typeface="Comic Sans MS" panose="030F0702030302020204" pitchFamily="66" charset="0"/>
              </a:rPr>
              <a:t>Patrymau Newydd</a:t>
            </a:r>
          </a:p>
        </p:txBody>
      </p:sp>
    </p:spTree>
    <p:extLst>
      <p:ext uri="{BB962C8B-B14F-4D97-AF65-F5344CB8AC3E}">
        <p14:creationId xmlns:p14="http://schemas.microsoft.com/office/powerpoint/2010/main" val="19792770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Guess Who? Characters">
            <a:extLst>
              <a:ext uri="{FF2B5EF4-FFF2-40B4-BE49-F238E27FC236}">
                <a16:creationId xmlns:a16="http://schemas.microsoft.com/office/drawing/2014/main" id="{748B2405-4E96-4216-889D-F2397829C1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501" y="5003016"/>
            <a:ext cx="1132493" cy="1631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Guess Who? Characters">
            <a:extLst>
              <a:ext uri="{FF2B5EF4-FFF2-40B4-BE49-F238E27FC236}">
                <a16:creationId xmlns:a16="http://schemas.microsoft.com/office/drawing/2014/main" id="{C6F3C761-BFD2-4AE8-9607-4DCBA183E2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501" y="223143"/>
            <a:ext cx="1207907" cy="1755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Full Belly Laughs">
            <a:extLst>
              <a:ext uri="{FF2B5EF4-FFF2-40B4-BE49-F238E27FC236}">
                <a16:creationId xmlns:a16="http://schemas.microsoft.com/office/drawing/2014/main" id="{CFBA1EA5-8C04-40BC-9B30-690D5A8A1B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703" y="2613079"/>
            <a:ext cx="1206705" cy="1755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183C89-F8DA-4113-8D7F-05B34B3F4594}"/>
              </a:ext>
            </a:extLst>
          </p:cNvPr>
          <p:cNvSpPr txBox="1"/>
          <p:nvPr/>
        </p:nvSpPr>
        <p:spPr>
          <a:xfrm>
            <a:off x="1847653" y="612742"/>
            <a:ext cx="3846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dirty="0">
                <a:latin typeface="Comic Sans MS" panose="030F0702030302020204" pitchFamily="66" charset="0"/>
              </a:rPr>
              <a:t>Cafodd e ei </a:t>
            </a:r>
            <a:r>
              <a:rPr lang="cy-GB" sz="1600" dirty="0">
                <a:solidFill>
                  <a:srgbClr val="FF0000"/>
                </a:solidFill>
                <a:latin typeface="Comic Sans MS" panose="030F0702030302020204" pitchFamily="66" charset="0"/>
              </a:rPr>
              <a:t>_</a:t>
            </a:r>
            <a:r>
              <a:rPr lang="cy-GB" sz="1600" dirty="0">
                <a:latin typeface="Comic Sans MS" panose="030F0702030302020204" pitchFamily="66" charset="0"/>
              </a:rPr>
              <a:t>eni yng Nghaernarfon.</a:t>
            </a: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r>
              <a:rPr lang="cy-GB" sz="1600" dirty="0">
                <a:latin typeface="Comic Sans MS" panose="030F0702030302020204" pitchFamily="66" charset="0"/>
              </a:rPr>
              <a:t>Cafodd e ei </a:t>
            </a:r>
            <a:r>
              <a:rPr lang="cy-GB" sz="1600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sz="1600" dirty="0">
                <a:latin typeface="Comic Sans MS" panose="030F0702030302020204" pitchFamily="66" charset="0"/>
              </a:rPr>
              <a:t>agu yn Wrecsam.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125529B-EDE4-48E1-A6E0-BC2C68BFCDA7}"/>
              </a:ext>
            </a:extLst>
          </p:cNvPr>
          <p:cNvSpPr txBox="1"/>
          <p:nvPr/>
        </p:nvSpPr>
        <p:spPr>
          <a:xfrm>
            <a:off x="1847653" y="2975794"/>
            <a:ext cx="3846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dirty="0">
                <a:latin typeface="Comic Sans MS" panose="030F0702030302020204" pitchFamily="66" charset="0"/>
              </a:rPr>
              <a:t>Cafodd e ei </a:t>
            </a:r>
            <a:r>
              <a:rPr lang="cy-GB" sz="1600" dirty="0">
                <a:solidFill>
                  <a:srgbClr val="FF0000"/>
                </a:solidFill>
                <a:latin typeface="Comic Sans MS" panose="030F0702030302020204" pitchFamily="66" charset="0"/>
              </a:rPr>
              <a:t>_</a:t>
            </a:r>
            <a:r>
              <a:rPr lang="cy-GB" sz="1600" dirty="0">
                <a:latin typeface="Comic Sans MS" panose="030F0702030302020204" pitchFamily="66" charset="0"/>
              </a:rPr>
              <a:t>eni ym Mhontarddulais.</a:t>
            </a: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r>
              <a:rPr lang="cy-GB" sz="1600" dirty="0">
                <a:latin typeface="Comic Sans MS" panose="030F0702030302020204" pitchFamily="66" charset="0"/>
              </a:rPr>
              <a:t>Cafodd e ei </a:t>
            </a:r>
            <a:r>
              <a:rPr lang="cy-GB" sz="1600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sz="1600" dirty="0">
                <a:latin typeface="Comic Sans MS" panose="030F0702030302020204" pitchFamily="66" charset="0"/>
              </a:rPr>
              <a:t>agu yng Ngheri.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63AF702-5400-4AA2-8AD5-EA4DC45953ED}"/>
              </a:ext>
            </a:extLst>
          </p:cNvPr>
          <p:cNvSpPr txBox="1"/>
          <p:nvPr/>
        </p:nvSpPr>
        <p:spPr>
          <a:xfrm>
            <a:off x="1847653" y="5414261"/>
            <a:ext cx="3846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dirty="0">
                <a:latin typeface="Comic Sans MS" panose="030F0702030302020204" pitchFamily="66" charset="0"/>
              </a:rPr>
              <a:t>Cafodd hi ei geni ym Mangor.</a:t>
            </a: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r>
              <a:rPr lang="cy-GB" sz="1600" dirty="0">
                <a:latin typeface="Comic Sans MS" panose="030F0702030302020204" pitchFamily="66" charset="0"/>
              </a:rPr>
              <a:t>Cafodd hi ei magu yn Y Drenewydd.</a:t>
            </a:r>
          </a:p>
        </p:txBody>
      </p:sp>
      <p:sp>
        <p:nvSpPr>
          <p:cNvPr id="9" name="Wave 8">
            <a:extLst>
              <a:ext uri="{FF2B5EF4-FFF2-40B4-BE49-F238E27FC236}">
                <a16:creationId xmlns:a16="http://schemas.microsoft.com/office/drawing/2014/main" id="{C0622E7F-B30E-49BA-8A1B-12809998876D}"/>
              </a:ext>
            </a:extLst>
          </p:cNvPr>
          <p:cNvSpPr/>
          <p:nvPr/>
        </p:nvSpPr>
        <p:spPr>
          <a:xfrm>
            <a:off x="8182466" y="223143"/>
            <a:ext cx="3157979" cy="2073896"/>
          </a:xfrm>
          <a:prstGeom prst="wav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latin typeface="Comic Sans MS" panose="030F0702030302020204" pitchFamily="66" charset="0"/>
              </a:rPr>
              <a:t>Cofiwch</a:t>
            </a:r>
            <a:r>
              <a:rPr lang="cy-GB" dirty="0"/>
              <a:t>!</a:t>
            </a:r>
          </a:p>
          <a:p>
            <a:pPr algn="ctr"/>
            <a:r>
              <a:rPr lang="cy-GB" dirty="0"/>
              <a:t>Treiglad Meddal ar ôl ‘ei’ gwyraidd!</a:t>
            </a:r>
          </a:p>
        </p:txBody>
      </p:sp>
      <p:sp>
        <p:nvSpPr>
          <p:cNvPr id="16" name="Wave 15">
            <a:extLst>
              <a:ext uri="{FF2B5EF4-FFF2-40B4-BE49-F238E27FC236}">
                <a16:creationId xmlns:a16="http://schemas.microsoft.com/office/drawing/2014/main" id="{9EB50F33-AF43-439D-B11E-6851F5045C3F}"/>
              </a:ext>
            </a:extLst>
          </p:cNvPr>
          <p:cNvSpPr/>
          <p:nvPr/>
        </p:nvSpPr>
        <p:spPr>
          <a:xfrm>
            <a:off x="8182466" y="2294981"/>
            <a:ext cx="3157979" cy="2073896"/>
          </a:xfrm>
          <a:prstGeom prst="wav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latin typeface="Comic Sans MS" panose="030F0702030302020204" pitchFamily="66" charset="0"/>
              </a:rPr>
              <a:t>Cofiwch</a:t>
            </a:r>
            <a:r>
              <a:rPr lang="cy-GB" dirty="0"/>
              <a:t>!</a:t>
            </a:r>
          </a:p>
          <a:p>
            <a:pPr algn="ctr"/>
            <a:r>
              <a:rPr lang="cy-GB" dirty="0">
                <a:latin typeface="Comic Sans MS" panose="030F0702030302020204" pitchFamily="66" charset="0"/>
              </a:rPr>
              <a:t>Treiglad Llaes ar ôl ‘ei’ benywaidd! </a:t>
            </a:r>
          </a:p>
          <a:p>
            <a:pPr algn="ctr"/>
            <a:r>
              <a:rPr lang="cy-GB" dirty="0">
                <a:latin typeface="Comic Sans MS" panose="030F0702030302020204" pitchFamily="66" charset="0"/>
              </a:rPr>
              <a:t>(h cyn llafariad)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0A99BDC-4BC9-451C-99A0-3C4D7F39CA1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384240" y="4656410"/>
            <a:ext cx="1377215" cy="91171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F8D788E-6C8F-4BD1-83FF-BB0DC3CCE732}"/>
              </a:ext>
            </a:extLst>
          </p:cNvPr>
          <p:cNvSpPr txBox="1"/>
          <p:nvPr/>
        </p:nvSpPr>
        <p:spPr>
          <a:xfrm>
            <a:off x="9455085" y="5038106"/>
            <a:ext cx="14171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- </a:t>
            </a:r>
            <a:r>
              <a:rPr lang="en-GB" dirty="0" err="1">
                <a:latin typeface="Comic Sans MS" panose="030F0702030302020204" pitchFamily="66" charset="0"/>
              </a:rPr>
              <a:t>geni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7B9659F-950C-4C2C-B41C-74B1CE769D7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384240" y="5684314"/>
            <a:ext cx="1336455" cy="1002341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CE1CA9AB-5EF3-4AC7-8B53-55CF0A549559}"/>
              </a:ext>
            </a:extLst>
          </p:cNvPr>
          <p:cNvSpPr txBox="1"/>
          <p:nvPr/>
        </p:nvSpPr>
        <p:spPr>
          <a:xfrm>
            <a:off x="9674976" y="6871768"/>
            <a:ext cx="45719" cy="60478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photoeverywhere.co.uk/britain/manchester/slides/terracesteets2219.htm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0235B68-F92D-4B72-8138-C3220A2FE7CA}"/>
              </a:ext>
            </a:extLst>
          </p:cNvPr>
          <p:cNvSpPr txBox="1"/>
          <p:nvPr/>
        </p:nvSpPr>
        <p:spPr>
          <a:xfrm>
            <a:off x="9455085" y="6000818"/>
            <a:ext cx="14171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- </a:t>
            </a:r>
            <a:r>
              <a:rPr lang="en-GB" dirty="0" err="1">
                <a:latin typeface="Comic Sans MS" panose="030F0702030302020204" pitchFamily="66" charset="0"/>
              </a:rPr>
              <a:t>magu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42403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D33AE8-F174-4ED0-B936-7C81E8470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19974"/>
            <a:ext cx="7729728" cy="897999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Gêm Dyfalu Pwy?</a:t>
            </a:r>
          </a:p>
        </p:txBody>
      </p:sp>
      <p:pic>
        <p:nvPicPr>
          <p:cNvPr id="5122" name="Picture 2" descr="Guess Who - Flip tiles">
            <a:extLst>
              <a:ext uri="{FF2B5EF4-FFF2-40B4-BE49-F238E27FC236}">
                <a16:creationId xmlns:a16="http://schemas.microsoft.com/office/drawing/2014/main" id="{E4EF08C1-E42D-43CE-9010-D852F3B8BD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332" y="3147751"/>
            <a:ext cx="3810000" cy="349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A41B703-0035-42E3-AC0A-3A785AB8EF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15332" y="132659"/>
            <a:ext cx="1188720" cy="118872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ED8651D-DEB1-40FE-BD79-496B1FEB053C}"/>
              </a:ext>
            </a:extLst>
          </p:cNvPr>
          <p:cNvSpPr txBox="1"/>
          <p:nvPr/>
        </p:nvSpPr>
        <p:spPr>
          <a:xfrm>
            <a:off x="636435" y="1449735"/>
            <a:ext cx="368889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dirty="0">
                <a:latin typeface="Comic Sans MS" panose="030F0702030302020204" pitchFamily="66" charset="0"/>
              </a:rPr>
              <a:t>Cafodd e ei eni yn ……….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Cafodd e ei fagu yn ………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Cafodd ______ ei eni yn ……….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Cafodd ______ e ei fagu yn …….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Chafodd e ddim ei eni yn ........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Chafodd e ddim ei fagu yn ......</a:t>
            </a:r>
          </a:p>
          <a:p>
            <a:endParaRPr lang="cy-GB" sz="1600" dirty="0">
              <a:latin typeface="Comic Sans MS" panose="030F07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5D9A399-4818-48C1-B5EC-B16964112216}"/>
              </a:ext>
            </a:extLst>
          </p:cNvPr>
          <p:cNvSpPr txBox="1"/>
          <p:nvPr/>
        </p:nvSpPr>
        <p:spPr>
          <a:xfrm>
            <a:off x="5153445" y="1449735"/>
            <a:ext cx="368889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dirty="0">
                <a:latin typeface="Comic Sans MS" panose="030F0702030302020204" pitchFamily="66" charset="0"/>
              </a:rPr>
              <a:t>Cafodd hi ei geni yn ……….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Cafodd hi ei magu yn ………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Cafodd ______ ei geni yn ……….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Cafodd ______ hi ei magu yn …….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Chafodd hi ddim ei geni yn .......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Chafodd hi ddim ei magu yn .......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7BEE38D6-6EF4-4210-A587-EE54DC095D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2022903"/>
              </p:ext>
            </p:extLst>
          </p:nvPr>
        </p:nvGraphicFramePr>
        <p:xfrm>
          <a:off x="4935455" y="3352442"/>
          <a:ext cx="6188176" cy="3225069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547044">
                  <a:extLst>
                    <a:ext uri="{9D8B030D-6E8A-4147-A177-3AD203B41FA5}">
                      <a16:colId xmlns:a16="http://schemas.microsoft.com/office/drawing/2014/main" val="4198206094"/>
                    </a:ext>
                  </a:extLst>
                </a:gridCol>
                <a:gridCol w="1547044">
                  <a:extLst>
                    <a:ext uri="{9D8B030D-6E8A-4147-A177-3AD203B41FA5}">
                      <a16:colId xmlns:a16="http://schemas.microsoft.com/office/drawing/2014/main" val="3096912568"/>
                    </a:ext>
                  </a:extLst>
                </a:gridCol>
                <a:gridCol w="1547044">
                  <a:extLst>
                    <a:ext uri="{9D8B030D-6E8A-4147-A177-3AD203B41FA5}">
                      <a16:colId xmlns:a16="http://schemas.microsoft.com/office/drawing/2014/main" val="4162730350"/>
                    </a:ext>
                  </a:extLst>
                </a:gridCol>
                <a:gridCol w="1547044">
                  <a:extLst>
                    <a:ext uri="{9D8B030D-6E8A-4147-A177-3AD203B41FA5}">
                      <a16:colId xmlns:a16="http://schemas.microsoft.com/office/drawing/2014/main" val="2018524621"/>
                    </a:ext>
                  </a:extLst>
                </a:gridCol>
              </a:tblGrid>
              <a:tr h="770223">
                <a:tc>
                  <a:txBody>
                    <a:bodyPr/>
                    <a:lstStyle/>
                    <a:p>
                      <a:pPr algn="ctr"/>
                      <a:endParaRPr lang="en-GB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Y </a:t>
                      </a:r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Trallwng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2006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Y Drenewydd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2000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9266920"/>
                  </a:ext>
                </a:extLst>
              </a:tr>
              <a:tr h="770223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b="1" dirty="0"/>
                        <a:t>1999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Dolfor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2008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Llandinam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2064024"/>
                  </a:ext>
                </a:extLst>
              </a:tr>
              <a:tr h="770223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2002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sz="1600" b="1" dirty="0">
                          <a:latin typeface="Comic Sans MS" panose="030F0702030302020204" pitchFamily="66" charset="0"/>
                        </a:rPr>
                        <a:t>Aberystwyth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Ceri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Carno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0329394"/>
                  </a:ext>
                </a:extLst>
              </a:tr>
              <a:tr h="770223">
                <a:tc>
                  <a:txBody>
                    <a:bodyPr/>
                    <a:lstStyle/>
                    <a:p>
                      <a:pPr algn="ctr"/>
                      <a:endParaRPr lang="en-GB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2003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2001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2011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Caersws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8292857"/>
                  </a:ext>
                </a:extLst>
              </a:tr>
            </a:tbl>
          </a:graphicData>
        </a:graphic>
      </p:graphicFrame>
      <p:sp>
        <p:nvSpPr>
          <p:cNvPr id="10" name="Explosion: 8 Points 9">
            <a:extLst>
              <a:ext uri="{FF2B5EF4-FFF2-40B4-BE49-F238E27FC236}">
                <a16:creationId xmlns:a16="http://schemas.microsoft.com/office/drawing/2014/main" id="{45C903CC-8495-449E-806D-25037DAEB231}"/>
              </a:ext>
            </a:extLst>
          </p:cNvPr>
          <p:cNvSpPr/>
          <p:nvPr/>
        </p:nvSpPr>
        <p:spPr>
          <a:xfrm>
            <a:off x="9172280" y="1196403"/>
            <a:ext cx="2856321" cy="1951348"/>
          </a:xfrm>
          <a:prstGeom prst="irregularSeal1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latin typeface="Comic Sans MS" panose="030F0702030302020204" pitchFamily="66" charset="0"/>
              </a:rPr>
              <a:t>Ateb</a:t>
            </a:r>
          </a:p>
          <a:p>
            <a:pPr algn="ctr"/>
            <a:r>
              <a:rPr lang="cy-GB" dirty="0">
                <a:latin typeface="Comic Sans MS" panose="030F0702030302020204" pitchFamily="66" charset="0"/>
              </a:rPr>
              <a:t>Do / Naddo</a:t>
            </a:r>
          </a:p>
        </p:txBody>
      </p:sp>
    </p:spTree>
    <p:extLst>
      <p:ext uri="{BB962C8B-B14F-4D97-AF65-F5344CB8AC3E}">
        <p14:creationId xmlns:p14="http://schemas.microsoft.com/office/powerpoint/2010/main" val="15251875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FE59-3454-4D8E-9D20-41058AA5B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44560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Syr Pryce Jones</a:t>
            </a:r>
          </a:p>
        </p:txBody>
      </p:sp>
      <p:pic>
        <p:nvPicPr>
          <p:cNvPr id="6146" name="Picture 2" descr="Sir Pryce-Jones (1834-1920) - Newtown : Newtown">
            <a:extLst>
              <a:ext uri="{FF2B5EF4-FFF2-40B4-BE49-F238E27FC236}">
                <a16:creationId xmlns:a16="http://schemas.microsoft.com/office/drawing/2014/main" id="{DD96BC38-9BCF-4DC3-9453-EABCDA49FE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250" y="1725837"/>
            <a:ext cx="3819771" cy="4717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67FC6FD-C9C2-46EC-9BD5-092595764380}"/>
              </a:ext>
            </a:extLst>
          </p:cNvPr>
          <p:cNvSpPr txBox="1"/>
          <p:nvPr/>
        </p:nvSpPr>
        <p:spPr>
          <a:xfrm>
            <a:off x="4458878" y="1725837"/>
            <a:ext cx="6975835" cy="41141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Cafodd Pryce Jones ei eni yn 1834 yn Llanwchaiarn yn Y Drenewydd.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Cafodd e ei fagu yn Y Drenewydd. Roedd e’n gweithio i Mr Davies yn ei siop ar stryd Broad.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Cafodd e ei briodas yn 1856 i Eleanor ac roedden nhw byw uwchben i’r siop.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Roedd e’n berson enwog.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Cafodd e ei ddau fab yn 1867 a 1870.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Roedd e’n Aelod Seneddol yn Maldwyn rhwng 1885 ac 1895.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Pryce Jones wnaeth greu catalog archebu drwy’r post cyna’r byd.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Gwnaeth e gyfarfod </a:t>
            </a:r>
            <a:r>
              <a:rPr lang="en-GB" sz="1600" dirty="0">
                <a:latin typeface="Comic Sans MS" panose="030F0702030302020204" pitchFamily="66" charset="0"/>
              </a:rPr>
              <a:t>â </a:t>
            </a:r>
            <a:r>
              <a:rPr lang="cy-GB" sz="1600" dirty="0">
                <a:latin typeface="Comic Sans MS" panose="030F0702030302020204" pitchFamily="66" charset="0"/>
              </a:rPr>
              <a:t>Brenhines</a:t>
            </a:r>
            <a:r>
              <a:rPr lang="en-GB" sz="1600" dirty="0">
                <a:latin typeface="Comic Sans MS" panose="030F0702030302020204" pitchFamily="66" charset="0"/>
              </a:rPr>
              <a:t> Victoria.</a:t>
            </a:r>
            <a:endParaRPr lang="cy-GB" sz="1600" dirty="0">
              <a:latin typeface="Comic Sans MS" panose="030F070203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Roedd e wedi marw yn 1920. Roedd e’n 85 oed. </a:t>
            </a:r>
          </a:p>
        </p:txBody>
      </p:sp>
    </p:spTree>
    <p:extLst>
      <p:ext uri="{BB962C8B-B14F-4D97-AF65-F5344CB8AC3E}">
        <p14:creationId xmlns:p14="http://schemas.microsoft.com/office/powerpoint/2010/main" val="7128539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BEC36-B1A6-4E0F-ADA7-123C6FFCE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7441" y="163413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Syr Pryce Jones</a:t>
            </a:r>
          </a:p>
        </p:txBody>
      </p:sp>
      <p:pic>
        <p:nvPicPr>
          <p:cNvPr id="4" name="Picture 2" descr="Sir Pryce-Jones (1834-1920) - Newtown : Newtown">
            <a:extLst>
              <a:ext uri="{FF2B5EF4-FFF2-40B4-BE49-F238E27FC236}">
                <a16:creationId xmlns:a16="http://schemas.microsoft.com/office/drawing/2014/main" id="{090B017C-A2E3-425B-A59C-FE372A01B2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250" y="1725837"/>
            <a:ext cx="3819771" cy="4717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76A46E7-8147-49C4-AF30-CAFCFFD0AF03}"/>
              </a:ext>
            </a:extLst>
          </p:cNvPr>
          <p:cNvSpPr txBox="1"/>
          <p:nvPr/>
        </p:nvSpPr>
        <p:spPr>
          <a:xfrm>
            <a:off x="4336330" y="1800520"/>
            <a:ext cx="729634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u="sng" dirty="0">
                <a:latin typeface="Comic Sans MS" panose="030F0702030302020204" pitchFamily="66" charset="0"/>
              </a:rPr>
              <a:t>Newidiwch y ffaith sy </a:t>
            </a:r>
            <a:r>
              <a:rPr lang="cy-GB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DDIM</a:t>
            </a:r>
            <a:r>
              <a:rPr lang="cy-GB" b="1" u="sng" dirty="0">
                <a:latin typeface="Comic Sans MS" panose="030F0702030302020204" pitchFamily="66" charset="0"/>
              </a:rPr>
              <a:t> yn gywir yn y brawddegau hyn.</a:t>
            </a:r>
          </a:p>
          <a:p>
            <a:pPr algn="ctr"/>
            <a:endParaRPr lang="cy-GB" b="1" u="sng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Cafodd Pryce Jones ei eni yn 1834 yng Ngheri. 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Roedd e’n gweithio i Mr Jones yn ei siop ar stryd Broad.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Gwnaeth e gyfarfod </a:t>
            </a:r>
            <a:r>
              <a:rPr lang="en-GB" dirty="0">
                <a:latin typeface="Comic Sans MS" panose="030F0702030302020204" pitchFamily="66" charset="0"/>
              </a:rPr>
              <a:t>â </a:t>
            </a:r>
            <a:r>
              <a:rPr lang="cy-GB" dirty="0">
                <a:latin typeface="Comic Sans MS" panose="030F0702030302020204" pitchFamily="66" charset="0"/>
              </a:rPr>
              <a:t>Florence Nightingale</a:t>
            </a:r>
            <a:r>
              <a:rPr lang="en-GB" dirty="0">
                <a:latin typeface="Comic Sans MS" panose="030F0702030302020204" pitchFamily="66" charset="0"/>
              </a:rPr>
              <a:t>.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Cafodd e ei briodas yn 1856 i Daphne.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Roedd e wedi marw yn 1931. Roedd e’n 77 oed. </a:t>
            </a:r>
          </a:p>
          <a:p>
            <a:endParaRPr lang="cy-GB" b="1" u="sng" dirty="0">
              <a:latin typeface="Comic Sans MS" panose="030F0702030302020204" pitchFamily="66" charset="0"/>
            </a:endParaRPr>
          </a:p>
          <a:p>
            <a:endParaRPr lang="cy-GB" b="1" u="sng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03612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2F6E9-BF12-4A18-9AB7-BDC54E698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721" y="191694"/>
            <a:ext cx="7729728" cy="1188720"/>
          </a:xfrm>
        </p:spPr>
        <p:txBody>
          <a:bodyPr/>
          <a:lstStyle/>
          <a:p>
            <a:r>
              <a:rPr lang="en-GB" u="sng" dirty="0">
                <a:latin typeface="Comic Sans MS" panose="030F0702030302020204" pitchFamily="66" charset="0"/>
              </a:rPr>
              <a:t>SYR Pryce Jones</a:t>
            </a:r>
            <a:br>
              <a:rPr lang="en-GB" u="sng" dirty="0">
                <a:latin typeface="Comic Sans MS" panose="030F0702030302020204" pitchFamily="66" charset="0"/>
              </a:rPr>
            </a:br>
            <a:r>
              <a:rPr lang="en-GB" u="sng" dirty="0">
                <a:latin typeface="Comic Sans MS" panose="030F0702030302020204" pitchFamily="66" charset="0"/>
              </a:rPr>
              <a:t> </a:t>
            </a:r>
            <a:r>
              <a:rPr lang="cy-GB" u="sng" dirty="0">
                <a:latin typeface="Comic Sans MS" panose="030F0702030302020204" pitchFamily="66" charset="0"/>
              </a:rPr>
              <a:t>Gair ar goll</a:t>
            </a:r>
          </a:p>
        </p:txBody>
      </p:sp>
      <p:pic>
        <p:nvPicPr>
          <p:cNvPr id="4" name="Picture 2" descr="Sir Pryce-Jones (1834-1920) - Newtown : Newtown">
            <a:extLst>
              <a:ext uri="{FF2B5EF4-FFF2-40B4-BE49-F238E27FC236}">
                <a16:creationId xmlns:a16="http://schemas.microsoft.com/office/drawing/2014/main" id="{25F8AC9E-637D-4325-9422-D7F71D7176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250" y="1725837"/>
            <a:ext cx="3819771" cy="4717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BD10989-D06A-453C-8D63-9ED30EB3B49C}"/>
              </a:ext>
            </a:extLst>
          </p:cNvPr>
          <p:cNvSpPr txBox="1"/>
          <p:nvPr/>
        </p:nvSpPr>
        <p:spPr>
          <a:xfrm>
            <a:off x="4458878" y="1725837"/>
            <a:ext cx="6975835" cy="41141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Cafodd Pryce Jones ei eni yn 1834 yn Llanwchaiarn yn Y Drenewydd.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Cafodd e ei fagu yn Y Drenewydd. Roedd e’n gweithio i Mr Davies yn ei siop ar stryd Broad.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Cafodd e ei briodas yn 1856 i Eleanor a roedden nhw byw uwchben i’r siop.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Roedd e’n berson enwog.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Cafodd e ei ddau fab yn 1867 a 1870.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Roedd e’n Aelod Seneddol yn Maldwyn rhwng 1885 a 1895.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Pryce Jones wnaeth greu catalog archebu drwy’r post cyna’r byd.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Gwnaeth e gyfarfod </a:t>
            </a:r>
            <a:r>
              <a:rPr lang="en-GB" sz="1600" dirty="0">
                <a:latin typeface="Comic Sans MS" panose="030F0702030302020204" pitchFamily="66" charset="0"/>
              </a:rPr>
              <a:t>â </a:t>
            </a:r>
            <a:r>
              <a:rPr lang="cy-GB" sz="1600" dirty="0">
                <a:latin typeface="Comic Sans MS" panose="030F0702030302020204" pitchFamily="66" charset="0"/>
              </a:rPr>
              <a:t>Brenhines</a:t>
            </a:r>
            <a:r>
              <a:rPr lang="en-GB" sz="1600" dirty="0">
                <a:latin typeface="Comic Sans MS" panose="030F0702030302020204" pitchFamily="66" charset="0"/>
              </a:rPr>
              <a:t> Victoria.</a:t>
            </a:r>
            <a:endParaRPr lang="cy-GB" sz="1600" dirty="0">
              <a:latin typeface="Comic Sans MS" panose="030F070203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Roedd e wedi marw yn 1920. Roedd e’n 85 oed. 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32C66C4A-4D39-48FA-B2C1-E1BC137A48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0863384" y="103695"/>
            <a:ext cx="918934" cy="1531856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D154002-E482-4656-A3E2-95D69C5747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42069" y="432585"/>
            <a:ext cx="802325" cy="802325"/>
          </a:xfrm>
          <a:prstGeom prst="rect">
            <a:avLst/>
          </a:prstGeom>
        </p:spPr>
      </p:pic>
      <p:sp>
        <p:nvSpPr>
          <p:cNvPr id="9" name="Cloud 8">
            <a:extLst>
              <a:ext uri="{FF2B5EF4-FFF2-40B4-BE49-F238E27FC236}">
                <a16:creationId xmlns:a16="http://schemas.microsoft.com/office/drawing/2014/main" id="{F9195C73-59D4-43D4-957F-806972625E70}"/>
              </a:ext>
            </a:extLst>
          </p:cNvPr>
          <p:cNvSpPr/>
          <p:nvPr/>
        </p:nvSpPr>
        <p:spPr>
          <a:xfrm>
            <a:off x="8059918" y="1725837"/>
            <a:ext cx="1272618" cy="470607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Cloud 9">
            <a:extLst>
              <a:ext uri="{FF2B5EF4-FFF2-40B4-BE49-F238E27FC236}">
                <a16:creationId xmlns:a16="http://schemas.microsoft.com/office/drawing/2014/main" id="{421B8F9C-87D2-4D6C-A237-FE379C7F6B4A}"/>
              </a:ext>
            </a:extLst>
          </p:cNvPr>
          <p:cNvSpPr/>
          <p:nvPr/>
        </p:nvSpPr>
        <p:spPr>
          <a:xfrm>
            <a:off x="5657852" y="2104480"/>
            <a:ext cx="438148" cy="470607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Cloud 10">
            <a:extLst>
              <a:ext uri="{FF2B5EF4-FFF2-40B4-BE49-F238E27FC236}">
                <a16:creationId xmlns:a16="http://schemas.microsoft.com/office/drawing/2014/main" id="{E41C5D02-A2BF-47ED-87B9-409CE06AD1E2}"/>
              </a:ext>
            </a:extLst>
          </p:cNvPr>
          <p:cNvSpPr/>
          <p:nvPr/>
        </p:nvSpPr>
        <p:spPr>
          <a:xfrm>
            <a:off x="7334054" y="2802064"/>
            <a:ext cx="801278" cy="470607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Cloud 11">
            <a:extLst>
              <a:ext uri="{FF2B5EF4-FFF2-40B4-BE49-F238E27FC236}">
                <a16:creationId xmlns:a16="http://schemas.microsoft.com/office/drawing/2014/main" id="{FA7DC403-68BB-4C98-9553-7014EF5B1142}"/>
              </a:ext>
            </a:extLst>
          </p:cNvPr>
          <p:cNvSpPr/>
          <p:nvPr/>
        </p:nvSpPr>
        <p:spPr>
          <a:xfrm>
            <a:off x="6176128" y="3547603"/>
            <a:ext cx="1272618" cy="470607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Cloud 12">
            <a:extLst>
              <a:ext uri="{FF2B5EF4-FFF2-40B4-BE49-F238E27FC236}">
                <a16:creationId xmlns:a16="http://schemas.microsoft.com/office/drawing/2014/main" id="{1A4A6525-3AF3-476F-971D-B6ABF3ED4711}"/>
              </a:ext>
            </a:extLst>
          </p:cNvPr>
          <p:cNvSpPr/>
          <p:nvPr/>
        </p:nvSpPr>
        <p:spPr>
          <a:xfrm>
            <a:off x="6608190" y="4998509"/>
            <a:ext cx="2007909" cy="470607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Cloud 13">
            <a:extLst>
              <a:ext uri="{FF2B5EF4-FFF2-40B4-BE49-F238E27FC236}">
                <a16:creationId xmlns:a16="http://schemas.microsoft.com/office/drawing/2014/main" id="{8D4F9C23-AED1-413F-8D75-6355310C440C}"/>
              </a:ext>
            </a:extLst>
          </p:cNvPr>
          <p:cNvSpPr/>
          <p:nvPr/>
        </p:nvSpPr>
        <p:spPr>
          <a:xfrm>
            <a:off x="5459690" y="4300925"/>
            <a:ext cx="1553851" cy="470607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699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01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D9EAA-F782-4129-9746-574DBEEAC1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6868" y="229401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Ysgrifennu mosaig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C488E51-6F74-490B-9DF1-BCE383E25E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6137130"/>
              </p:ext>
            </p:extLst>
          </p:nvPr>
        </p:nvGraphicFramePr>
        <p:xfrm>
          <a:off x="1540633" y="2718148"/>
          <a:ext cx="8128000" cy="2362764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3063633613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249456817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52733514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904771960"/>
                    </a:ext>
                  </a:extLst>
                </a:gridCol>
              </a:tblGrid>
              <a:tr h="574228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Cafodd Pryce Jones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ei fagu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1920.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1984101"/>
                  </a:ext>
                </a:extLst>
              </a:tr>
              <a:tr h="574228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Roedd 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weithio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yn Llanwchaiarn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Mr Davies.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5033226"/>
                  </a:ext>
                </a:extLst>
              </a:tr>
              <a:tr h="574228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Roedd e’n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ei eni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yn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Y Drenewydd.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5577798"/>
                  </a:ext>
                </a:extLst>
              </a:tr>
              <a:tr h="574228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Cafodd 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wedi marw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yn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yn 1834.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593964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1D616F3-5B95-494D-A04C-306A84A561C3}"/>
              </a:ext>
            </a:extLst>
          </p:cNvPr>
          <p:cNvSpPr txBox="1"/>
          <p:nvPr/>
        </p:nvSpPr>
        <p:spPr>
          <a:xfrm>
            <a:off x="1093510" y="5486399"/>
            <a:ext cx="654220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Pryce Jones was born in </a:t>
            </a:r>
            <a:r>
              <a:rPr lang="cy-GB" dirty="0">
                <a:latin typeface="Comic Sans MS" panose="030F0702030302020204" pitchFamily="66" charset="0"/>
              </a:rPr>
              <a:t>Llanwchaiarn i</a:t>
            </a:r>
            <a:r>
              <a:rPr lang="en-GB" dirty="0">
                <a:latin typeface="Comic Sans MS" panose="030F0702030302020204" pitchFamily="66" charset="0"/>
              </a:rPr>
              <a:t>n 1834.</a:t>
            </a:r>
          </a:p>
          <a:p>
            <a:pPr marL="342900" indent="-342900"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He was raised in Newtown.</a:t>
            </a:r>
          </a:p>
          <a:p>
            <a:pPr marL="342900" indent="-342900"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He worked for Mr Davies.</a:t>
            </a:r>
          </a:p>
          <a:p>
            <a:pPr marL="342900" indent="-342900"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He died in 1920.</a:t>
            </a:r>
          </a:p>
          <a:p>
            <a:pPr marL="342900" indent="-342900">
              <a:buAutoNum type="arabicPeriod"/>
            </a:pP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DCA0B52-3614-4AA0-AB57-4676A865AA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756510" y="361430"/>
            <a:ext cx="765659" cy="74300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221E6FC-0518-458D-9F6E-8B52D8449793}"/>
              </a:ext>
            </a:extLst>
          </p:cNvPr>
          <p:cNvSpPr txBox="1"/>
          <p:nvPr/>
        </p:nvSpPr>
        <p:spPr>
          <a:xfrm>
            <a:off x="2205872" y="1715678"/>
            <a:ext cx="7569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dirty="0">
                <a:solidFill>
                  <a:srgbClr val="FF0000"/>
                </a:solidFill>
                <a:latin typeface="Comic Sans MS" panose="030F0702030302020204" pitchFamily="66" charset="0"/>
              </a:rPr>
              <a:t>Darllenwch a lliwiwch y bocsys yn gywir</a:t>
            </a:r>
          </a:p>
        </p:txBody>
      </p:sp>
    </p:spTree>
    <p:extLst>
      <p:ext uri="{BB962C8B-B14F-4D97-AF65-F5344CB8AC3E}">
        <p14:creationId xmlns:p14="http://schemas.microsoft.com/office/powerpoint/2010/main" val="1958029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36D07-BA0F-4686-BA10-727709E52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0307" y="210547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Mathemateg a rhifedd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9C9E401-8F77-41AF-9458-222963E0C9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9544704"/>
              </p:ext>
            </p:extLst>
          </p:nvPr>
        </p:nvGraphicFramePr>
        <p:xfrm>
          <a:off x="666161" y="1884280"/>
          <a:ext cx="10859678" cy="36586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0859678">
                  <a:extLst>
                    <a:ext uri="{9D8B030D-6E8A-4147-A177-3AD203B41FA5}">
                      <a16:colId xmlns:a16="http://schemas.microsoft.com/office/drawing/2014/main" val="3010535618"/>
                    </a:ext>
                  </a:extLst>
                </a:gridCol>
              </a:tblGrid>
              <a:tr h="3658680">
                <a:tc>
                  <a:txBody>
                    <a:bodyPr/>
                    <a:lstStyle/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Thema: </a:t>
                      </a:r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 Drenewydd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Caffi Glitz</a:t>
                      </a:r>
                    </a:p>
                    <a:p>
                      <a:endParaRPr lang="cy-GB" u="none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Gwybodaeth flaenorol: </a:t>
                      </a:r>
                    </a:p>
                    <a:p>
                      <a:r>
                        <a:rPr lang="cy-GB" b="1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Rhad/rhatach, drud/drutach</a:t>
                      </a:r>
                    </a:p>
                    <a:p>
                      <a:endParaRPr lang="cy-GB" u="none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Ffocws iaith:</a:t>
                      </a:r>
                    </a:p>
                    <a:p>
                      <a:r>
                        <a:rPr lang="cy-GB" b="1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Mae ....... yn ddrutach na/nag .......</a:t>
                      </a:r>
                    </a:p>
                    <a:p>
                      <a:r>
                        <a:rPr lang="cy-GB" b="1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Mae ....... yn rhatach na/nag ........</a:t>
                      </a:r>
                    </a:p>
                    <a:p>
                      <a:endParaRPr lang="cy-GB" u="sng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4240834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2F99BBE3-4317-4267-A8B3-7568C1C978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201505" y="464887"/>
            <a:ext cx="1749297" cy="68003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4EFBA9-0769-4AD4-A7BC-7E714DFD4F05}"/>
              </a:ext>
            </a:extLst>
          </p:cNvPr>
          <p:cNvSpPr txBox="1"/>
          <p:nvPr/>
        </p:nvSpPr>
        <p:spPr>
          <a:xfrm>
            <a:off x="7805394" y="2138621"/>
            <a:ext cx="348791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b="1" u="sng" dirty="0">
                <a:latin typeface="Comic Sans MS" panose="030F0702030302020204" pitchFamily="66" charset="0"/>
              </a:rPr>
              <a:t>Gweithgareddau</a:t>
            </a:r>
          </a:p>
          <a:p>
            <a:pPr algn="ctr"/>
            <a:endParaRPr lang="en-GB" u="sng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Drilio’r geiriau a chwarae sblat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Dril 2 – gêm boeth neu oer gyda geiriau newydd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Ffocws Iaith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Dril 3 – Gêm – Dim Nadroedd Dim Ysgolion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Cerddwch i’r dref ac ymweld ‘Caffi Glitz’ a chymharu’r pris o’r bwyd.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Gweithgaredd cywir neu anghywir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Sgwrs a llenwch y geiriau coll.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Gofyn ac ateb cwestiynau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76371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DE72370-68E3-4D58-8D3E-33463AD647F2}"/>
              </a:ext>
            </a:extLst>
          </p:cNvPr>
          <p:cNvSpPr txBox="1"/>
          <p:nvPr/>
        </p:nvSpPr>
        <p:spPr>
          <a:xfrm>
            <a:off x="320511" y="282804"/>
            <a:ext cx="11613823" cy="110799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Sleidiau 17 – 22 – Drilio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Adolygu a drilio’r geiriau</a:t>
            </a:r>
          </a:p>
          <a:p>
            <a:endParaRPr lang="cy-GB" sz="140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23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Ymarfer a chwaraewch gêm sblat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24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Chwaraewch gêm boeth neu oer.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25 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Ymarfer ffocws iaith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Sleidiau 26 a 27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Mewn parau, chwaraewch dim nadroedd, dim ysgolion.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28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Cerddwch i’r dref ac ymweld ‘Caffi Glitz’. 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Sleidiau 29 a 30</a:t>
            </a:r>
          </a:p>
          <a:p>
            <a:pPr fontAlgn="base"/>
            <a:r>
              <a:rPr lang="cy-GB" sz="1400" dirty="0">
                <a:latin typeface="Comic Sans MS" panose="030F0702030302020204" pitchFamily="66" charset="0"/>
              </a:rPr>
              <a:t>Darllenwch y fwydlen a chymharu’r pris o’r bwyd. Penderfynwch os ydy’r brawddegau yn gywir neu anghywir.</a:t>
            </a:r>
          </a:p>
          <a:p>
            <a:pPr fontAlgn="base"/>
            <a:endParaRPr lang="cy-GB" sz="1400" dirty="0">
              <a:latin typeface="Comic Sans MS" panose="030F0702030302020204" pitchFamily="66" charset="0"/>
            </a:endParaRPr>
          </a:p>
          <a:p>
            <a:pPr fontAlgn="base"/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31</a:t>
            </a:r>
          </a:p>
          <a:p>
            <a:pPr fontAlgn="base"/>
            <a:r>
              <a:rPr lang="cy-GB" sz="1400" dirty="0">
                <a:latin typeface="Comic Sans MS" panose="030F0702030302020204" pitchFamily="66" charset="0"/>
              </a:rPr>
              <a:t>Trafodwch ac ateb cwestiynau.</a:t>
            </a:r>
          </a:p>
          <a:p>
            <a:pPr fontAlgn="base"/>
            <a:endParaRPr lang="cy-GB" sz="1400" dirty="0">
              <a:latin typeface="Comic Sans MS" panose="030F0702030302020204" pitchFamily="66" charset="0"/>
            </a:endParaRPr>
          </a:p>
          <a:p>
            <a:pPr fontAlgn="base"/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Sleidiau 32 a 33</a:t>
            </a:r>
          </a:p>
          <a:p>
            <a:pPr fontAlgn="base"/>
            <a:r>
              <a:rPr lang="cy-GB" sz="1400" dirty="0">
                <a:latin typeface="Comic Sans MS" panose="030F0702030302020204" pitchFamily="66" charset="0"/>
              </a:rPr>
              <a:t>Sgwrs mewn parau. Llenwch y geiriau coll. </a:t>
            </a:r>
          </a:p>
          <a:p>
            <a:pPr fontAlgn="base"/>
            <a:endParaRPr lang="cy-GB" sz="1400" dirty="0">
              <a:latin typeface="Comic Sans MS" panose="030F0702030302020204" pitchFamily="66" charset="0"/>
            </a:endParaRPr>
          </a:p>
          <a:p>
            <a:pPr fontAlgn="base"/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34</a:t>
            </a:r>
          </a:p>
          <a:p>
            <a:pPr fontAlgn="base"/>
            <a:r>
              <a:rPr lang="cy-GB" sz="1400" dirty="0">
                <a:latin typeface="Comic Sans MS" panose="030F0702030302020204" pitchFamily="66" charset="0"/>
              </a:rPr>
              <a:t>Edrychwch ar y rhestr isod. Mewn parau, rhaid i chi ofyn ac ateb cwestiynau.</a:t>
            </a:r>
          </a:p>
          <a:p>
            <a:pPr fontAlgn="base"/>
            <a:endParaRPr lang="cy-GB" sz="1600" dirty="0">
              <a:latin typeface="Comic Sans MS" panose="030F0702030302020204" pitchFamily="66" charset="0"/>
            </a:endParaRPr>
          </a:p>
          <a:p>
            <a:pPr fontAlgn="base"/>
            <a:endParaRPr lang="cy-GB" sz="1600" dirty="0">
              <a:latin typeface="Comic Sans MS" panose="030F0702030302020204" pitchFamily="66" charset="0"/>
            </a:endParaRPr>
          </a:p>
          <a:p>
            <a:pPr fontAlgn="base"/>
            <a:endParaRPr lang="cy-GB" sz="1600" dirty="0">
              <a:latin typeface="Comic Sans MS" panose="030F0702030302020204" pitchFamily="66" charset="0"/>
            </a:endParaRPr>
          </a:p>
          <a:p>
            <a:pPr fontAlgn="base"/>
            <a:endParaRPr lang="en-US" sz="1600" dirty="0"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r>
              <a:rPr lang="cy-GB" sz="1600" dirty="0">
                <a:latin typeface="Comic Sans MS" panose="030F0702030302020204" pitchFamily="66" charset="0"/>
              </a:rPr>
              <a:t> </a:t>
            </a:r>
          </a:p>
          <a:p>
            <a:endParaRPr lang="cy-GB" sz="1600" u="sng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endParaRPr lang="cy-GB" sz="160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endParaRPr lang="cy-GB" sz="1600" u="sng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r>
              <a:rPr lang="en-GB" sz="16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900756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979F6-180B-42DE-9F8D-841106BA0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95389"/>
            <a:ext cx="7729728" cy="11887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Drilio’r geiriau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79326B-F734-4CDC-9EF4-4F41A25540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376" y="2356278"/>
            <a:ext cx="3860261" cy="2701201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4D9823D-C9F5-4DD9-B38A-A257D88A0F67}"/>
              </a:ext>
            </a:extLst>
          </p:cNvPr>
          <p:cNvSpPr/>
          <p:nvPr/>
        </p:nvSpPr>
        <p:spPr>
          <a:xfrm>
            <a:off x="5938886" y="2959837"/>
            <a:ext cx="5206738" cy="1762992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7200" dirty="0">
                <a:latin typeface="Comic Sans MS" panose="030F0702030302020204" pitchFamily="66" charset="0"/>
              </a:rPr>
              <a:t>Cacen</a:t>
            </a:r>
          </a:p>
        </p:txBody>
      </p:sp>
    </p:spTree>
    <p:extLst>
      <p:ext uri="{BB962C8B-B14F-4D97-AF65-F5344CB8AC3E}">
        <p14:creationId xmlns:p14="http://schemas.microsoft.com/office/powerpoint/2010/main" val="13728343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1899415-2921-4DE6-944A-67A4545BD8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5230" y="1834545"/>
            <a:ext cx="3860261" cy="2217524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8AD1BE0-CF12-4266-84E5-6494734E9EEA}"/>
              </a:ext>
            </a:extLst>
          </p:cNvPr>
          <p:cNvSpPr/>
          <p:nvPr/>
        </p:nvSpPr>
        <p:spPr>
          <a:xfrm>
            <a:off x="5920032" y="2061811"/>
            <a:ext cx="5206738" cy="1762992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7200" dirty="0">
                <a:latin typeface="Comic Sans MS" panose="030F0702030302020204" pitchFamily="66" charset="0"/>
              </a:rPr>
              <a:t>Sglodion</a:t>
            </a:r>
          </a:p>
        </p:txBody>
      </p:sp>
    </p:spTree>
    <p:extLst>
      <p:ext uri="{BB962C8B-B14F-4D97-AF65-F5344CB8AC3E}">
        <p14:creationId xmlns:p14="http://schemas.microsoft.com/office/powerpoint/2010/main" val="3243089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1F4C987-E8BC-4832-9714-FFD264204127}"/>
              </a:ext>
            </a:extLst>
          </p:cNvPr>
          <p:cNvSpPr/>
          <p:nvPr/>
        </p:nvSpPr>
        <p:spPr>
          <a:xfrm>
            <a:off x="5052766" y="2432478"/>
            <a:ext cx="6592479" cy="1762992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7200" dirty="0">
                <a:latin typeface="Comic Sans MS" panose="030F0702030302020204" pitchFamily="66" charset="0"/>
              </a:rPr>
              <a:t>Siocled poeth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68F38A-D9F0-45E9-AB4B-AAF9FBD924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376" y="1632080"/>
            <a:ext cx="3559603" cy="3175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78173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7285BAE-5DC9-44E6-917C-9C02442827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782" y="1127534"/>
            <a:ext cx="3407860" cy="3849818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B4D7C9B-6AFE-405C-A701-C65E0533D79E}"/>
              </a:ext>
            </a:extLst>
          </p:cNvPr>
          <p:cNvSpPr/>
          <p:nvPr/>
        </p:nvSpPr>
        <p:spPr>
          <a:xfrm>
            <a:off x="5920032" y="2061811"/>
            <a:ext cx="5206738" cy="1762992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7200" dirty="0">
                <a:latin typeface="Comic Sans MS" panose="030F0702030302020204" pitchFamily="66" charset="0"/>
              </a:rPr>
              <a:t>Coffi</a:t>
            </a:r>
          </a:p>
        </p:txBody>
      </p:sp>
    </p:spTree>
    <p:extLst>
      <p:ext uri="{BB962C8B-B14F-4D97-AF65-F5344CB8AC3E}">
        <p14:creationId xmlns:p14="http://schemas.microsoft.com/office/powerpoint/2010/main" val="10215354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A94A5D8-00B1-4D4C-BBAC-0E27620210E2}"/>
              </a:ext>
            </a:extLst>
          </p:cNvPr>
          <p:cNvSpPr/>
          <p:nvPr/>
        </p:nvSpPr>
        <p:spPr>
          <a:xfrm>
            <a:off x="4930218" y="2005250"/>
            <a:ext cx="5206738" cy="1762992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7200" dirty="0">
                <a:latin typeface="Comic Sans MS" panose="030F0702030302020204" pitchFamily="66" charset="0"/>
              </a:rPr>
              <a:t>Taten bob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2FD8C1F-15B1-46C5-A16E-6CE50A3355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782" y="1742067"/>
            <a:ext cx="3407860" cy="2839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3831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BD5BF63-0207-4E90-9A9A-3595760640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782" y="1401173"/>
            <a:ext cx="3407860" cy="3302539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8B89CE1-9D4E-43CB-8343-0B7934716520}"/>
              </a:ext>
            </a:extLst>
          </p:cNvPr>
          <p:cNvSpPr/>
          <p:nvPr/>
        </p:nvSpPr>
        <p:spPr>
          <a:xfrm>
            <a:off x="4930218" y="2005250"/>
            <a:ext cx="5206738" cy="1762992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7200" dirty="0">
                <a:latin typeface="Comic Sans MS" panose="030F0702030302020204" pitchFamily="66" charset="0"/>
              </a:rPr>
              <a:t>cawl</a:t>
            </a:r>
          </a:p>
        </p:txBody>
      </p:sp>
    </p:spTree>
    <p:extLst>
      <p:ext uri="{BB962C8B-B14F-4D97-AF65-F5344CB8AC3E}">
        <p14:creationId xmlns:p14="http://schemas.microsoft.com/office/powerpoint/2010/main" val="4113672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63D91-6CB5-4FEF-A5E3-01B7E5BA2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6868" y="295389"/>
            <a:ext cx="7729728" cy="1188720"/>
          </a:xfrm>
        </p:spPr>
        <p:txBody>
          <a:bodyPr/>
          <a:lstStyle/>
          <a:p>
            <a:r>
              <a:rPr lang="cy-GB" dirty="0"/>
              <a:t>Amser Sblat!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6A51D2-5F88-4FC0-BC9F-96E5A861C0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4267" y="2136464"/>
            <a:ext cx="2085201" cy="20207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F8B644A-C38B-452B-BBE4-D341484EDB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4585" y="2417286"/>
            <a:ext cx="2085201" cy="145911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140BE1B-C4B0-4A3D-8731-837A7E643C5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3116" y="2136463"/>
            <a:ext cx="1788775" cy="202075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51E6E84-1394-48D9-A19E-B98DA18AB84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4266" y="4953311"/>
            <a:ext cx="2085201" cy="119784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F9734E6-863B-4EDE-A56C-973EB1388EC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4584" y="4750440"/>
            <a:ext cx="2085201" cy="160358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64BD9EB-F7E2-44A4-B156-68667545167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4903" y="4622206"/>
            <a:ext cx="2085201" cy="1860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5433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287D7-E2BD-4B32-868E-84C0B6168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5148" y="229401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Dril 2 – gÊm boeth neu oer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2C8DDAD-7548-4A74-97A4-8EFFC6018C52}"/>
              </a:ext>
            </a:extLst>
          </p:cNvPr>
          <p:cNvSpPr/>
          <p:nvPr/>
        </p:nvSpPr>
        <p:spPr>
          <a:xfrm>
            <a:off x="4557860" y="4584569"/>
            <a:ext cx="2545237" cy="1913642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>
                <a:latin typeface="Comic Sans MS" panose="030F0702030302020204" pitchFamily="66" charset="0"/>
              </a:rPr>
              <a:t>cacen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5A767CE-DC29-49AA-8DC5-AAE86F50AC4F}"/>
              </a:ext>
            </a:extLst>
          </p:cNvPr>
          <p:cNvSpPr/>
          <p:nvPr/>
        </p:nvSpPr>
        <p:spPr>
          <a:xfrm>
            <a:off x="892529" y="4584569"/>
            <a:ext cx="2545237" cy="1913642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>
                <a:latin typeface="Comic Sans MS" panose="030F0702030302020204" pitchFamily="66" charset="0"/>
              </a:rPr>
              <a:t>coffi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0D75B4E-E5DA-4C64-8BC2-CBAAE25A2741}"/>
              </a:ext>
            </a:extLst>
          </p:cNvPr>
          <p:cNvSpPr/>
          <p:nvPr/>
        </p:nvSpPr>
        <p:spPr>
          <a:xfrm>
            <a:off x="8622257" y="4584569"/>
            <a:ext cx="2545237" cy="1913642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>
                <a:latin typeface="Comic Sans MS" panose="030F0702030302020204" pitchFamily="66" charset="0"/>
              </a:rPr>
              <a:t>siocled</a:t>
            </a:r>
          </a:p>
          <a:p>
            <a:pPr algn="ctr"/>
            <a:r>
              <a:rPr lang="cy-GB" sz="3600" dirty="0">
                <a:latin typeface="Comic Sans MS" panose="030F0702030302020204" pitchFamily="66" charset="0"/>
              </a:rPr>
              <a:t>poeth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3842ACC-EB5F-495F-A23A-74EDFFA0810F}"/>
              </a:ext>
            </a:extLst>
          </p:cNvPr>
          <p:cNvSpPr/>
          <p:nvPr/>
        </p:nvSpPr>
        <p:spPr>
          <a:xfrm>
            <a:off x="4557860" y="2220012"/>
            <a:ext cx="2545237" cy="1913642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>
                <a:latin typeface="Comic Sans MS" panose="030F0702030302020204" pitchFamily="66" charset="0"/>
              </a:rPr>
              <a:t>taten bob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82CEE30-139E-44A6-81B9-83FC6C0D7CE6}"/>
              </a:ext>
            </a:extLst>
          </p:cNvPr>
          <p:cNvSpPr/>
          <p:nvPr/>
        </p:nvSpPr>
        <p:spPr>
          <a:xfrm>
            <a:off x="8622257" y="2220012"/>
            <a:ext cx="2545237" cy="1913642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>
                <a:latin typeface="Comic Sans MS" panose="030F0702030302020204" pitchFamily="66" charset="0"/>
              </a:rPr>
              <a:t>sglodion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29890E3-7E7E-4016-A9AF-C1B349A76C98}"/>
              </a:ext>
            </a:extLst>
          </p:cNvPr>
          <p:cNvSpPr/>
          <p:nvPr/>
        </p:nvSpPr>
        <p:spPr>
          <a:xfrm>
            <a:off x="892529" y="2220012"/>
            <a:ext cx="2545237" cy="1913642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>
                <a:latin typeface="Comic Sans MS" panose="030F0702030302020204" pitchFamily="66" charset="0"/>
              </a:rPr>
              <a:t>cawl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ACA2B0B-0974-4E03-A57D-ADBF49E1DD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90446" y="229401"/>
            <a:ext cx="1004165" cy="137235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9F28EFF-E4C3-427D-B87C-A5253F2B3A6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518763" y="321220"/>
            <a:ext cx="1282791" cy="1188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2247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08122-64D3-49D3-ACAF-1880F15BB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38828"/>
            <a:ext cx="7729728" cy="1188720"/>
          </a:xfrm>
        </p:spPr>
        <p:txBody>
          <a:bodyPr>
            <a:normAutofit fontScale="90000"/>
          </a:bodyPr>
          <a:lstStyle/>
          <a:p>
            <a:r>
              <a:rPr lang="cy-GB" u="sng" dirty="0">
                <a:latin typeface="Comic Sans MS" panose="030F0702030302020204" pitchFamily="66" charset="0"/>
              </a:rPr>
              <a:t>Ffocws iaith</a:t>
            </a:r>
            <a:br>
              <a:rPr lang="cy-GB" u="sng" dirty="0">
                <a:latin typeface="Comic Sans MS" panose="030F0702030302020204" pitchFamily="66" charset="0"/>
              </a:rPr>
            </a:br>
            <a:r>
              <a:rPr lang="cy-GB" u="sng" dirty="0">
                <a:latin typeface="Comic Sans MS" panose="030F0702030302020204" pitchFamily="66" charset="0"/>
              </a:rPr>
              <a:t>ansoddeiriau</a:t>
            </a:r>
            <a:br>
              <a:rPr lang="cy-GB" u="sng" dirty="0">
                <a:latin typeface="Comic Sans MS" panose="030F0702030302020204" pitchFamily="66" charset="0"/>
              </a:rPr>
            </a:br>
            <a:r>
              <a:rPr lang="cy-GB" u="sng" dirty="0">
                <a:latin typeface="Comic Sans MS" panose="030F0702030302020204" pitchFamily="66" charset="0"/>
              </a:rPr>
              <a:t>cymharu dau beth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BD76649-9496-4188-B461-68C96EC84D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8558535"/>
              </p:ext>
            </p:extLst>
          </p:nvPr>
        </p:nvGraphicFramePr>
        <p:xfrm>
          <a:off x="2032000" y="1791127"/>
          <a:ext cx="8128000" cy="148336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4270481112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7790931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solidFill>
                            <a:srgbClr val="00B050"/>
                          </a:solidFill>
                          <a:latin typeface="Comic Sans MS" panose="030F0702030302020204" pitchFamily="66" charset="0"/>
                        </a:rPr>
                        <a:t>da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solidFill>
                            <a:srgbClr val="00B050"/>
                          </a:solidFill>
                          <a:latin typeface="Comic Sans MS" panose="030F0702030302020204" pitchFamily="66" charset="0"/>
                        </a:rPr>
                        <a:t>yn well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17465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drwg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yn waeth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6938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noProof="0">
                          <a:latin typeface="Comic Sans MS" panose="030F0702030302020204" pitchFamily="66" charset="0"/>
                        </a:rPr>
                        <a:t>drud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yn ddrutach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7843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rhad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yn rhatach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1698637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414F507-44EA-4953-AFA6-E0BC9462AA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9239977"/>
              </p:ext>
            </p:extLst>
          </p:nvPr>
        </p:nvGraphicFramePr>
        <p:xfrm>
          <a:off x="335176" y="3583514"/>
          <a:ext cx="5302053" cy="148336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5302053">
                  <a:extLst>
                    <a:ext uri="{9D8B030D-6E8A-4147-A177-3AD203B41FA5}">
                      <a16:colId xmlns:a16="http://schemas.microsoft.com/office/drawing/2014/main" val="30855237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cy-GB" b="0" u="none" noProof="0" dirty="0">
                          <a:latin typeface="Comic Sans MS" panose="030F0702030302020204" pitchFamily="66" charset="0"/>
                        </a:rPr>
                        <a:t>Mae salad yn well na sglodion.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7022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Mae banana yn waeth nag afal.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80071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>
                          <a:latin typeface="Comic Sans MS" panose="030F0702030302020204" pitchFamily="66" charset="0"/>
                        </a:rPr>
                        <a:t>Mae Caffi Glitz yn ddrutach na Greggs.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32324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Mae pitsa yn rhatach na paella.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6832406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7F5EE983-DC9F-4EAB-8BC0-582C19B0EC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4406" y="238828"/>
            <a:ext cx="1907594" cy="1263781"/>
          </a:xfrm>
          <a:prstGeom prst="rect">
            <a:avLst/>
          </a:prstGeom>
        </p:spPr>
      </p:pic>
      <p:sp>
        <p:nvSpPr>
          <p:cNvPr id="11" name="Wave 10">
            <a:extLst>
              <a:ext uri="{FF2B5EF4-FFF2-40B4-BE49-F238E27FC236}">
                <a16:creationId xmlns:a16="http://schemas.microsoft.com/office/drawing/2014/main" id="{7EF4E80A-AF35-48A0-8E34-777026EDF1EB}"/>
              </a:ext>
            </a:extLst>
          </p:cNvPr>
          <p:cNvSpPr/>
          <p:nvPr/>
        </p:nvSpPr>
        <p:spPr>
          <a:xfrm>
            <a:off x="6096000" y="3583514"/>
            <a:ext cx="2432115" cy="1555423"/>
          </a:xfrm>
          <a:prstGeom prst="wav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latin typeface="Comic Sans MS" panose="030F0702030302020204" pitchFamily="66" charset="0"/>
              </a:rPr>
              <a:t>na &gt; nag</a:t>
            </a:r>
          </a:p>
          <a:p>
            <a:pPr algn="ctr"/>
            <a:r>
              <a:rPr lang="cy-GB" dirty="0">
                <a:latin typeface="Comic Sans MS" panose="030F0702030302020204" pitchFamily="66" charset="0"/>
              </a:rPr>
              <a:t>cyn llafariad </a:t>
            </a:r>
          </a:p>
        </p:txBody>
      </p:sp>
      <p:sp>
        <p:nvSpPr>
          <p:cNvPr id="12" name="Wave 11">
            <a:extLst>
              <a:ext uri="{FF2B5EF4-FFF2-40B4-BE49-F238E27FC236}">
                <a16:creationId xmlns:a16="http://schemas.microsoft.com/office/drawing/2014/main" id="{CE29BE06-5D36-48AA-9864-20DE36854726}"/>
              </a:ext>
            </a:extLst>
          </p:cNvPr>
          <p:cNvSpPr/>
          <p:nvPr/>
        </p:nvSpPr>
        <p:spPr>
          <a:xfrm>
            <a:off x="9180136" y="3638066"/>
            <a:ext cx="2432115" cy="1555423"/>
          </a:xfrm>
          <a:prstGeom prst="wav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latin typeface="Comic Sans MS" panose="030F0702030302020204" pitchFamily="66" charset="0"/>
              </a:rPr>
              <a:t>na + treiglad llaes</a:t>
            </a:r>
          </a:p>
          <a:p>
            <a:pPr algn="ctr"/>
            <a:r>
              <a:rPr lang="cy-GB" dirty="0">
                <a:latin typeface="Comic Sans MS" panose="030F0702030302020204" pitchFamily="66" charset="0"/>
              </a:rPr>
              <a:t>e.e. na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ch</a:t>
            </a:r>
            <a:r>
              <a:rPr lang="cy-GB" dirty="0">
                <a:latin typeface="Comic Sans MS" panose="030F0702030302020204" pitchFamily="66" charset="0"/>
              </a:rPr>
              <a:t>offi</a:t>
            </a:r>
          </a:p>
          <a:p>
            <a:pPr algn="ctr"/>
            <a:r>
              <a:rPr lang="cy-GB" dirty="0">
                <a:latin typeface="Comic Sans MS" panose="030F0702030302020204" pitchFamily="66" charset="0"/>
              </a:rPr>
              <a:t> </a:t>
            </a:r>
          </a:p>
        </p:txBody>
      </p: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0B7D4CA3-124D-48A4-BEFD-8F55F9A898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1153507"/>
              </p:ext>
            </p:extLst>
          </p:nvPr>
        </p:nvGraphicFramePr>
        <p:xfrm>
          <a:off x="599125" y="5447088"/>
          <a:ext cx="3822046" cy="118872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822046">
                  <a:extLst>
                    <a:ext uri="{9D8B030D-6E8A-4147-A177-3AD203B41FA5}">
                      <a16:colId xmlns:a16="http://schemas.microsoft.com/office/drawing/2014/main" val="84741859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cy-GB" dirty="0">
                          <a:latin typeface="Comic Sans MS" panose="030F0702030302020204" pitchFamily="66" charset="0"/>
                        </a:rPr>
                        <a:t>b &gt; p        gwly</a:t>
                      </a:r>
                      <a:r>
                        <a:rPr lang="cy-GB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b</a:t>
                      </a:r>
                      <a:r>
                        <a:rPr lang="cy-GB" dirty="0">
                          <a:latin typeface="Comic Sans MS" panose="030F0702030302020204" pitchFamily="66" charset="0"/>
                        </a:rPr>
                        <a:t>&gt;gwly</a:t>
                      </a:r>
                      <a:r>
                        <a:rPr lang="cy-GB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p</a:t>
                      </a:r>
                      <a:r>
                        <a:rPr lang="cy-GB" dirty="0">
                          <a:latin typeface="Comic Sans MS" panose="030F0702030302020204" pitchFamily="66" charset="0"/>
                        </a:rPr>
                        <a:t>ach</a:t>
                      </a:r>
                    </a:p>
                    <a:p>
                      <a:r>
                        <a:rPr lang="cy-GB" dirty="0">
                          <a:latin typeface="Comic Sans MS" panose="030F0702030302020204" pitchFamily="66" charset="0"/>
                        </a:rPr>
                        <a:t>d &gt; t        dru</a:t>
                      </a:r>
                      <a:r>
                        <a:rPr lang="cy-GB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</a:t>
                      </a:r>
                      <a:r>
                        <a:rPr lang="cy-GB" dirty="0">
                          <a:latin typeface="Comic Sans MS" panose="030F0702030302020204" pitchFamily="66" charset="0"/>
                        </a:rPr>
                        <a:t>&gt;dru</a:t>
                      </a:r>
                      <a:r>
                        <a:rPr lang="cy-GB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t</a:t>
                      </a:r>
                      <a:r>
                        <a:rPr lang="cy-GB" dirty="0">
                          <a:latin typeface="Comic Sans MS" panose="030F0702030302020204" pitchFamily="66" charset="0"/>
                        </a:rPr>
                        <a:t>ach        </a:t>
                      </a:r>
                    </a:p>
                    <a:p>
                      <a:r>
                        <a:rPr lang="cy-GB" dirty="0">
                          <a:latin typeface="Comic Sans MS" panose="030F0702030302020204" pitchFamily="66" charset="0"/>
                        </a:rPr>
                        <a:t>              rha</a:t>
                      </a:r>
                      <a:r>
                        <a:rPr lang="cy-GB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</a:t>
                      </a:r>
                      <a:r>
                        <a:rPr lang="cy-GB" dirty="0">
                          <a:latin typeface="Comic Sans MS" panose="030F0702030302020204" pitchFamily="66" charset="0"/>
                        </a:rPr>
                        <a:t>&gt;rha</a:t>
                      </a:r>
                      <a:r>
                        <a:rPr lang="cy-GB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t</a:t>
                      </a:r>
                      <a:r>
                        <a:rPr lang="cy-GB" dirty="0">
                          <a:latin typeface="Comic Sans MS" panose="030F0702030302020204" pitchFamily="66" charset="0"/>
                        </a:rPr>
                        <a:t>ach</a:t>
                      </a:r>
                    </a:p>
                    <a:p>
                      <a:r>
                        <a:rPr lang="cy-GB" dirty="0">
                          <a:latin typeface="Comic Sans MS" panose="030F0702030302020204" pitchFamily="66" charset="0"/>
                        </a:rPr>
                        <a:t>g &gt; c        te</a:t>
                      </a:r>
                      <a:r>
                        <a:rPr lang="cy-GB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g</a:t>
                      </a:r>
                      <a:r>
                        <a:rPr lang="cy-GB" dirty="0">
                          <a:latin typeface="Comic Sans MS" panose="030F0702030302020204" pitchFamily="66" charset="0"/>
                        </a:rPr>
                        <a:t>&gt;te</a:t>
                      </a:r>
                      <a:r>
                        <a:rPr lang="cy-GB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c</a:t>
                      </a:r>
                      <a:r>
                        <a:rPr lang="cy-GB" dirty="0">
                          <a:latin typeface="Comic Sans MS" panose="030F0702030302020204" pitchFamily="66" charset="0"/>
                        </a:rPr>
                        <a:t>ach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3858830"/>
                  </a:ext>
                </a:extLst>
              </a:tr>
            </a:tbl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D9CED836-875E-4F6C-9626-87FA412B9E4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303497" y="412575"/>
            <a:ext cx="1555423" cy="841190"/>
          </a:xfrm>
          <a:prstGeom prst="rect">
            <a:avLst/>
          </a:prstGeom>
        </p:spPr>
      </p:pic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C7A413E6-8719-4578-B69A-D4FC4FDA70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110455"/>
              </p:ext>
            </p:extLst>
          </p:nvPr>
        </p:nvGraphicFramePr>
        <p:xfrm>
          <a:off x="7483836" y="5371648"/>
          <a:ext cx="4708164" cy="370840"/>
        </p:xfrm>
        <a:graphic>
          <a:graphicData uri="http://schemas.openxmlformats.org/drawingml/2006/table">
            <a:tbl>
              <a:tblPr firstRow="1" bandRow="1">
                <a:tableStyleId>{68D230F3-CF80-4859-8CE7-A43EE81993B5}</a:tableStyleId>
              </a:tblPr>
              <a:tblGrid>
                <a:gridCol w="4708164">
                  <a:extLst>
                    <a:ext uri="{9D8B030D-6E8A-4147-A177-3AD203B41FA5}">
                      <a16:colId xmlns:a16="http://schemas.microsoft.com/office/drawing/2014/main" val="29941732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Mae siocled poeth yn well na </a:t>
                      </a:r>
                      <a:r>
                        <a:rPr lang="cy-GB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ch</a:t>
                      </a:r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offi.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18477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00606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79FF9-9213-4370-B38E-77448ADD1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38828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Gêm – dim nadroedd dim ysgolion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0D77C13E-94D1-4866-9288-D88BBB6E87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95926" y="238828"/>
            <a:ext cx="1457011" cy="1284259"/>
          </a:xfr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045BF87-6FA1-4FA0-A3C9-F1013FAD49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548593" y="238828"/>
            <a:ext cx="1137817" cy="1488423"/>
          </a:xfrm>
          <a:prstGeom prst="rect">
            <a:avLst/>
          </a:prstGeom>
        </p:spPr>
      </p:pic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5FED3DE0-36D4-4EB3-B0DD-2BAFBE06935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9907787"/>
              </p:ext>
            </p:extLst>
          </p:nvPr>
        </p:nvGraphicFramePr>
        <p:xfrm>
          <a:off x="2149310" y="1574344"/>
          <a:ext cx="7614764" cy="5044828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903691">
                  <a:extLst>
                    <a:ext uri="{9D8B030D-6E8A-4147-A177-3AD203B41FA5}">
                      <a16:colId xmlns:a16="http://schemas.microsoft.com/office/drawing/2014/main" val="441833311"/>
                    </a:ext>
                  </a:extLst>
                </a:gridCol>
                <a:gridCol w="1903691">
                  <a:extLst>
                    <a:ext uri="{9D8B030D-6E8A-4147-A177-3AD203B41FA5}">
                      <a16:colId xmlns:a16="http://schemas.microsoft.com/office/drawing/2014/main" val="3681545839"/>
                    </a:ext>
                  </a:extLst>
                </a:gridCol>
                <a:gridCol w="1903691">
                  <a:extLst>
                    <a:ext uri="{9D8B030D-6E8A-4147-A177-3AD203B41FA5}">
                      <a16:colId xmlns:a16="http://schemas.microsoft.com/office/drawing/2014/main" val="4045217025"/>
                    </a:ext>
                  </a:extLst>
                </a:gridCol>
                <a:gridCol w="1903691">
                  <a:extLst>
                    <a:ext uri="{9D8B030D-6E8A-4147-A177-3AD203B41FA5}">
                      <a16:colId xmlns:a16="http://schemas.microsoft.com/office/drawing/2014/main" val="1797473466"/>
                    </a:ext>
                  </a:extLst>
                </a:gridCol>
              </a:tblGrid>
              <a:tr h="1261207"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2800" b="1" noProof="0" dirty="0">
                          <a:latin typeface="Comic Sans MS" panose="030F0702030302020204" pitchFamily="66" charset="0"/>
                        </a:rPr>
                        <a:t>Dechrau!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Biscuits are cheaper than apples.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Orange juice is better than hot chocolate.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Salad is better than chips.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9939424"/>
                  </a:ext>
                </a:extLst>
              </a:tr>
              <a:tr h="1261207"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Jacket potato is worse than lasagne.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Hot chocolate is cheaper than coffee.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Pizza is worse than tuna!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Greggs is more expensive than Cafe Glitz.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7346079"/>
                  </a:ext>
                </a:extLst>
              </a:tr>
              <a:tr h="1261207"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Crisps are better than sweets.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Coffee is worse than tea.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Soup is cheaper than jacket potato.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Sandwiches are cheaper than soup.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9915449"/>
                  </a:ext>
                </a:extLst>
              </a:tr>
              <a:tr h="1261207"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3200" b="1" noProof="0" dirty="0">
                          <a:latin typeface="Comic Sans MS" panose="030F0702030302020204" pitchFamily="66" charset="0"/>
                        </a:rPr>
                        <a:t>Diwedd!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Bananas are worse than cake.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Chips are more expensive than soup.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1800" b="1" noProof="0" dirty="0">
                          <a:latin typeface="Comic Sans MS" panose="030F0702030302020204" pitchFamily="66" charset="0"/>
                        </a:rPr>
                        <a:t>Pasta is better than soup.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9213468"/>
                  </a:ext>
                </a:extLst>
              </a:tr>
            </a:tbl>
          </a:graphicData>
        </a:graphic>
      </p:graphicFrame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67E4231D-EE95-47C7-9C5B-C0B409C17FAF}"/>
              </a:ext>
            </a:extLst>
          </p:cNvPr>
          <p:cNvCxnSpPr/>
          <p:nvPr/>
        </p:nvCxnSpPr>
        <p:spPr>
          <a:xfrm>
            <a:off x="5429839" y="1727251"/>
            <a:ext cx="801279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492F28F-3173-44E4-94A7-C7D6E7D37A7A}"/>
              </a:ext>
            </a:extLst>
          </p:cNvPr>
          <p:cNvCxnSpPr>
            <a:cxnSpLocks/>
          </p:cNvCxnSpPr>
          <p:nvPr/>
        </p:nvCxnSpPr>
        <p:spPr>
          <a:xfrm>
            <a:off x="9607484" y="2162455"/>
            <a:ext cx="0" cy="95781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1E672B1-281A-4E73-92F5-146C801A035D}"/>
              </a:ext>
            </a:extLst>
          </p:cNvPr>
          <p:cNvCxnSpPr>
            <a:cxnSpLocks/>
          </p:cNvCxnSpPr>
          <p:nvPr/>
        </p:nvCxnSpPr>
        <p:spPr>
          <a:xfrm flipH="1">
            <a:off x="7352907" y="2944880"/>
            <a:ext cx="106680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6FCC5EF1-6697-4D85-9C60-F0334C90E401}"/>
              </a:ext>
            </a:extLst>
          </p:cNvPr>
          <p:cNvCxnSpPr>
            <a:cxnSpLocks/>
          </p:cNvCxnSpPr>
          <p:nvPr/>
        </p:nvCxnSpPr>
        <p:spPr>
          <a:xfrm>
            <a:off x="2242134" y="3664670"/>
            <a:ext cx="0" cy="78441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8EE223F3-0586-457C-AF3C-60516D98B2AD}"/>
              </a:ext>
            </a:extLst>
          </p:cNvPr>
          <p:cNvCxnSpPr/>
          <p:nvPr/>
        </p:nvCxnSpPr>
        <p:spPr>
          <a:xfrm>
            <a:off x="3423501" y="4311766"/>
            <a:ext cx="801279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08D1AB96-C8AB-4710-82A5-30786EE12A60}"/>
              </a:ext>
            </a:extLst>
          </p:cNvPr>
          <p:cNvCxnSpPr>
            <a:cxnSpLocks/>
          </p:cNvCxnSpPr>
          <p:nvPr/>
        </p:nvCxnSpPr>
        <p:spPr>
          <a:xfrm>
            <a:off x="9627908" y="4792532"/>
            <a:ext cx="0" cy="89183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7CDC8496-8CC5-4F8B-AC28-FE6027400D90}"/>
              </a:ext>
            </a:extLst>
          </p:cNvPr>
          <p:cNvCxnSpPr>
            <a:cxnSpLocks/>
          </p:cNvCxnSpPr>
          <p:nvPr/>
        </p:nvCxnSpPr>
        <p:spPr>
          <a:xfrm flipH="1">
            <a:off x="7494309" y="5508970"/>
            <a:ext cx="925398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12348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E9F38-D763-4363-82C4-D6E28F991E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3685" y="276536"/>
            <a:ext cx="7729728" cy="1188720"/>
          </a:xfrm>
        </p:spPr>
        <p:txBody>
          <a:bodyPr>
            <a:normAutofit fontScale="90000"/>
          </a:bodyPr>
          <a:lstStyle/>
          <a:p>
            <a:r>
              <a:rPr lang="cy-GB" u="sng" dirty="0">
                <a:latin typeface="Comic Sans MS" panose="030F0702030302020204" pitchFamily="66" charset="0"/>
              </a:rPr>
              <a:t>Gêm – dim nadroedd dim ysgolion</a:t>
            </a:r>
            <a:br>
              <a:rPr lang="cy-GB" u="sng" dirty="0">
                <a:latin typeface="Comic Sans MS" panose="030F0702030302020204" pitchFamily="66" charset="0"/>
              </a:rPr>
            </a:br>
            <a:r>
              <a:rPr lang="cy-GB" u="sng" dirty="0">
                <a:solidFill>
                  <a:srgbClr val="FF0000"/>
                </a:solidFill>
                <a:latin typeface="Comic Sans MS" panose="030F0702030302020204" pitchFamily="66" charset="0"/>
              </a:rPr>
              <a:t>Atebion</a:t>
            </a:r>
            <a:endParaRPr lang="en-GB" dirty="0"/>
          </a:p>
        </p:txBody>
      </p:sp>
      <p:pic>
        <p:nvPicPr>
          <p:cNvPr id="4" name="Content Placeholder 8">
            <a:extLst>
              <a:ext uri="{FF2B5EF4-FFF2-40B4-BE49-F238E27FC236}">
                <a16:creationId xmlns:a16="http://schemas.microsoft.com/office/drawing/2014/main" id="{6FAE40FA-E1CA-445C-9BE1-6261BAC302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95926" y="238828"/>
            <a:ext cx="1457011" cy="128425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0808441-4475-4C07-80F0-421F842C694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548593" y="238828"/>
            <a:ext cx="1137817" cy="1488423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1969AA1-8B50-48CA-B3E8-D07CD1731C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5340764"/>
              </p:ext>
            </p:extLst>
          </p:nvPr>
        </p:nvGraphicFramePr>
        <p:xfrm>
          <a:off x="2149310" y="1574344"/>
          <a:ext cx="7614764" cy="5246661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903691">
                  <a:extLst>
                    <a:ext uri="{9D8B030D-6E8A-4147-A177-3AD203B41FA5}">
                      <a16:colId xmlns:a16="http://schemas.microsoft.com/office/drawing/2014/main" val="441833311"/>
                    </a:ext>
                  </a:extLst>
                </a:gridCol>
                <a:gridCol w="1903691">
                  <a:extLst>
                    <a:ext uri="{9D8B030D-6E8A-4147-A177-3AD203B41FA5}">
                      <a16:colId xmlns:a16="http://schemas.microsoft.com/office/drawing/2014/main" val="3681545839"/>
                    </a:ext>
                  </a:extLst>
                </a:gridCol>
                <a:gridCol w="1903691">
                  <a:extLst>
                    <a:ext uri="{9D8B030D-6E8A-4147-A177-3AD203B41FA5}">
                      <a16:colId xmlns:a16="http://schemas.microsoft.com/office/drawing/2014/main" val="4045217025"/>
                    </a:ext>
                  </a:extLst>
                </a:gridCol>
                <a:gridCol w="1903691">
                  <a:extLst>
                    <a:ext uri="{9D8B030D-6E8A-4147-A177-3AD203B41FA5}">
                      <a16:colId xmlns:a16="http://schemas.microsoft.com/office/drawing/2014/main" val="1797473466"/>
                    </a:ext>
                  </a:extLst>
                </a:gridCol>
              </a:tblGrid>
              <a:tr h="1261207"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2800" b="1" noProof="0" dirty="0">
                          <a:latin typeface="Comic Sans MS" panose="030F0702030302020204" pitchFamily="66" charset="0"/>
                        </a:rPr>
                        <a:t>Dechrau!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bisgedi yn rhatach nag afalau.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sudd oren yn well na siocled poeth.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salad yn well na sglodion.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9939424"/>
                  </a:ext>
                </a:extLst>
              </a:tr>
              <a:tr h="1261207"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tatws bob yn waeth na lasagne.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siocled poeth yn rhatach na choffi.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pitsa yn waeth na thiwna.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Greggs yn ddrutach na Caffi Glitz.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7346079"/>
                  </a:ext>
                </a:extLst>
              </a:tr>
              <a:tr h="1261207"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creision yn well na losin.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coffi yn waeth na the.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cawl yn rhatach na thatws bob.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brechdanau yn rhatach na chawl.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9915449"/>
                  </a:ext>
                </a:extLst>
              </a:tr>
              <a:tr h="1261207"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3200" b="1" noProof="0" dirty="0">
                          <a:latin typeface="Comic Sans MS" panose="030F0702030302020204" pitchFamily="66" charset="0"/>
                        </a:rPr>
                        <a:t>Diwedd!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bananas yn waeth na chacen.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sglodion yn ddrutach na chawl.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pasta yn well na chawl.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9213468"/>
                  </a:ext>
                </a:extLst>
              </a:tr>
            </a:tbl>
          </a:graphicData>
        </a:graphic>
      </p:graphicFrame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F93B5B7C-EB3E-41A2-BAFD-5121DE9763E6}"/>
              </a:ext>
            </a:extLst>
          </p:cNvPr>
          <p:cNvCxnSpPr/>
          <p:nvPr/>
        </p:nvCxnSpPr>
        <p:spPr>
          <a:xfrm>
            <a:off x="5671794" y="1727251"/>
            <a:ext cx="801279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28A5B8C-E9D7-48DF-B903-4E26A699C35E}"/>
              </a:ext>
            </a:extLst>
          </p:cNvPr>
          <p:cNvCxnSpPr>
            <a:cxnSpLocks/>
          </p:cNvCxnSpPr>
          <p:nvPr/>
        </p:nvCxnSpPr>
        <p:spPr>
          <a:xfrm>
            <a:off x="9612073" y="2321139"/>
            <a:ext cx="0" cy="78027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51C88DC-32BF-4EA1-B59C-2FD78D74434D}"/>
              </a:ext>
            </a:extLst>
          </p:cNvPr>
          <p:cNvCxnSpPr>
            <a:cxnSpLocks/>
          </p:cNvCxnSpPr>
          <p:nvPr/>
        </p:nvCxnSpPr>
        <p:spPr>
          <a:xfrm flipH="1">
            <a:off x="7654565" y="2943309"/>
            <a:ext cx="395926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2FA568D-366F-4980-AF0C-05779B0F66D1}"/>
              </a:ext>
            </a:extLst>
          </p:cNvPr>
          <p:cNvCxnSpPr>
            <a:cxnSpLocks/>
          </p:cNvCxnSpPr>
          <p:nvPr/>
        </p:nvCxnSpPr>
        <p:spPr>
          <a:xfrm>
            <a:off x="2243578" y="3970831"/>
            <a:ext cx="0" cy="48804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7FF7BCC-C4D3-4D77-A366-AB1F70D94D74}"/>
              </a:ext>
            </a:extLst>
          </p:cNvPr>
          <p:cNvCxnSpPr/>
          <p:nvPr/>
        </p:nvCxnSpPr>
        <p:spPr>
          <a:xfrm>
            <a:off x="3440783" y="4458879"/>
            <a:ext cx="801279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79752CB-9390-4B39-8239-5E09CD33F025}"/>
              </a:ext>
            </a:extLst>
          </p:cNvPr>
          <p:cNvCxnSpPr>
            <a:cxnSpLocks/>
          </p:cNvCxnSpPr>
          <p:nvPr/>
        </p:nvCxnSpPr>
        <p:spPr>
          <a:xfrm>
            <a:off x="9621499" y="5196315"/>
            <a:ext cx="0" cy="63887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BE1B289-F3E1-418A-9AA4-733662D5E045}"/>
              </a:ext>
            </a:extLst>
          </p:cNvPr>
          <p:cNvCxnSpPr>
            <a:cxnSpLocks/>
          </p:cNvCxnSpPr>
          <p:nvPr/>
        </p:nvCxnSpPr>
        <p:spPr>
          <a:xfrm flipH="1">
            <a:off x="7362334" y="5669801"/>
            <a:ext cx="768283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41304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D27E3-C17C-4197-A304-203E21F67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722" y="2708650"/>
            <a:ext cx="7729728" cy="1188720"/>
          </a:xfrm>
        </p:spPr>
        <p:txBody>
          <a:bodyPr>
            <a:normAutofit fontScale="90000"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Cerddwch i’r dref ac ymweld ‘caffi glitz’</a:t>
            </a:r>
            <a:r>
              <a:rPr lang="en-GB" dirty="0">
                <a:latin typeface="Comic Sans MS" panose="030F0702030302020204" pitchFamily="66" charset="0"/>
              </a:rPr>
              <a:t> a </a:t>
            </a:r>
            <a:r>
              <a:rPr lang="cy-GB" dirty="0">
                <a:latin typeface="Comic Sans MS" panose="030F0702030302020204" pitchFamily="66" charset="0"/>
              </a:rPr>
              <a:t>chymharu’r pris o’r bwyd.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40BABF-4957-4165-91A6-186E44A544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34053" y="28008"/>
            <a:ext cx="4537435" cy="164997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2A613D-AE0C-477B-8CA2-CC2FF7053122}"/>
              </a:ext>
            </a:extLst>
          </p:cNvPr>
          <p:cNvSpPr txBox="1"/>
          <p:nvPr/>
        </p:nvSpPr>
        <p:spPr>
          <a:xfrm>
            <a:off x="1395167" y="4119513"/>
            <a:ext cx="92194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latin typeface="Comic Sans MS" panose="030F0702030302020204" pitchFamily="66" charset="0"/>
              </a:rPr>
              <a:t>Darllenwch y fwydlen a chymharu’r pris o’r bwyd. Dwedwch eich partner. </a:t>
            </a:r>
          </a:p>
          <a:p>
            <a:endParaRPr lang="cy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12061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777F1-E913-4575-AAB2-5025554C63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5368" y="172840"/>
            <a:ext cx="5030645" cy="939522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Bwydlen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68AADFE-C191-4CD7-BD5E-E6FBC651F7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3191727"/>
              </p:ext>
            </p:extLst>
          </p:nvPr>
        </p:nvGraphicFramePr>
        <p:xfrm>
          <a:off x="1816690" y="1809946"/>
          <a:ext cx="8128000" cy="4082469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418762857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4188740316"/>
                    </a:ext>
                  </a:extLst>
                </a:gridCol>
              </a:tblGrid>
              <a:tr h="374069">
                <a:tc>
                  <a:txBody>
                    <a:bodyPr/>
                    <a:lstStyle/>
                    <a:p>
                      <a:pPr algn="ctr"/>
                      <a:r>
                        <a:rPr lang="cy-GB" u="sng" noProof="0" dirty="0">
                          <a:latin typeface="Comic Sans MS" panose="030F0702030302020204" pitchFamily="66" charset="0"/>
                        </a:rPr>
                        <a:t>Bwyd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u="sng" noProof="0" dirty="0">
                          <a:latin typeface="Comic Sans MS" panose="030F0702030302020204" pitchFamily="66" charset="0"/>
                        </a:rPr>
                        <a:t>Pris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1526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noProof="0">
                          <a:latin typeface="Comic Sans MS" panose="030F0702030302020204" pitchFamily="66" charset="0"/>
                        </a:rPr>
                        <a:t>Siocled poeth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£2.75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89885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Cawl a bara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£4.50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7124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noProof="0">
                          <a:latin typeface="Comic Sans MS" panose="030F0702030302020204" pitchFamily="66" charset="0"/>
                        </a:rPr>
                        <a:t>Coffi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£2.50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19800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noProof="0">
                          <a:latin typeface="Comic Sans MS" panose="030F0702030302020204" pitchFamily="66" charset="0"/>
                        </a:rPr>
                        <a:t>Taten bob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£5.00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67285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noProof="0">
                          <a:latin typeface="Comic Sans MS" panose="030F0702030302020204" pitchFamily="66" charset="0"/>
                        </a:rPr>
                        <a:t>Sglodion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£3.00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82171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noProof="0">
                          <a:latin typeface="Comic Sans MS" panose="030F0702030302020204" pitchFamily="66" charset="0"/>
                        </a:rPr>
                        <a:t>Cacen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£2.00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97018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Sudd oren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£1.75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865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Lasagne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£6.00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85733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Pitsa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£5.50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2563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£2.25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3155802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7B4B5414-7D09-440E-BCE6-9136CBD9E2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H="1">
            <a:off x="10041742" y="172840"/>
            <a:ext cx="1689572" cy="112650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A463AF7-07F7-4811-B4D5-447C416355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56894" y="172840"/>
            <a:ext cx="1690416" cy="112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9578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3722C-0C0D-4524-8074-43DD100DB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0880" y="229401"/>
            <a:ext cx="7729728" cy="11887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Darllenwch y Bwydlen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4C06E3-C1D9-465E-A5FF-A72E8A96CF6B}"/>
              </a:ext>
            </a:extLst>
          </p:cNvPr>
          <p:cNvSpPr txBox="1"/>
          <p:nvPr/>
        </p:nvSpPr>
        <p:spPr>
          <a:xfrm>
            <a:off x="2070880" y="1489435"/>
            <a:ext cx="7729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cy-GB" b="1" dirty="0">
                <a:latin typeface="Comic Sans MS" panose="030F0702030302020204" pitchFamily="66" charset="0"/>
              </a:rPr>
              <a:t>Penderfynwch os ydy’r brawddegau yn </a:t>
            </a:r>
            <a:r>
              <a:rPr lang="en-US" dirty="0">
                <a:latin typeface="Comic Sans MS" panose="030F0702030302020204" pitchFamily="66" charset="0"/>
              </a:rPr>
              <a:t>​</a:t>
            </a:r>
          </a:p>
          <a:p>
            <a:pPr algn="ctr" fontAlgn="base"/>
            <a:r>
              <a:rPr lang="cy-GB" b="1" dirty="0">
                <a:latin typeface="Comic Sans MS" panose="030F0702030302020204" pitchFamily="66" charset="0"/>
              </a:rPr>
              <a:t>gywir neu anghywir.</a:t>
            </a:r>
            <a:r>
              <a:rPr lang="en-US" dirty="0">
                <a:latin typeface="Comic Sans MS" panose="030F0702030302020204" pitchFamily="66" charset="0"/>
              </a:rPr>
              <a:t>​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041D0FB-2A64-4EA6-AB65-411DC2D023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3395683"/>
              </p:ext>
            </p:extLst>
          </p:nvPr>
        </p:nvGraphicFramePr>
        <p:xfrm>
          <a:off x="367646" y="2693291"/>
          <a:ext cx="11444139" cy="359156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814713">
                  <a:extLst>
                    <a:ext uri="{9D8B030D-6E8A-4147-A177-3AD203B41FA5}">
                      <a16:colId xmlns:a16="http://schemas.microsoft.com/office/drawing/2014/main" val="1553981736"/>
                    </a:ext>
                  </a:extLst>
                </a:gridCol>
                <a:gridCol w="3814713">
                  <a:extLst>
                    <a:ext uri="{9D8B030D-6E8A-4147-A177-3AD203B41FA5}">
                      <a16:colId xmlns:a16="http://schemas.microsoft.com/office/drawing/2014/main" val="91039219"/>
                    </a:ext>
                  </a:extLst>
                </a:gridCol>
                <a:gridCol w="3814713">
                  <a:extLst>
                    <a:ext uri="{9D8B030D-6E8A-4147-A177-3AD203B41FA5}">
                      <a16:colId xmlns:a16="http://schemas.microsoft.com/office/drawing/2014/main" val="30494376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u="sng" noProof="0" dirty="0">
                          <a:solidFill>
                            <a:srgbClr val="00B050"/>
                          </a:solidFill>
                          <a:latin typeface="Comic Sans MS" panose="030F0702030302020204" pitchFamily="66" charset="0"/>
                        </a:rPr>
                        <a:t>Cywir 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u="sng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Anghywir 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91169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Mae sglodion yn rhatach na lasagne.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4917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Mae siocled poeth yn ddrutach na choffi.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45789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Mae coffi yn ddrutach na the.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88218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Mae taten bob yn rhatach na chawl a bara.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36142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Mae sudd oren yn rhatach na chacen.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3234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omic Sans MS" panose="030F0702030302020204" pitchFamily="66" charset="0"/>
                        </a:rPr>
                        <a:t>Mae </a:t>
                      </a:r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te yn ddrutach na pitsa.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54439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Mae cacen yn rhatach na siocled poeth.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0890213"/>
                  </a:ext>
                </a:extLst>
              </a:tr>
            </a:tbl>
          </a:graphicData>
        </a:graphic>
      </p:graphicFrame>
      <p:pic>
        <p:nvPicPr>
          <p:cNvPr id="7" name="Graphic 6">
            <a:extLst>
              <a:ext uri="{FF2B5EF4-FFF2-40B4-BE49-F238E27FC236}">
                <a16:creationId xmlns:a16="http://schemas.microsoft.com/office/drawing/2014/main" id="{0E42D56C-E6B3-4E9C-B962-FD68274F7F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flipH="1">
            <a:off x="10167581" y="357300"/>
            <a:ext cx="1800837" cy="133875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2CB0910-3268-4F4D-97A1-EFA413527D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85583" y="1557814"/>
            <a:ext cx="1905809" cy="995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34835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tar: 7 Points 3">
            <a:extLst>
              <a:ext uri="{FF2B5EF4-FFF2-40B4-BE49-F238E27FC236}">
                <a16:creationId xmlns:a16="http://schemas.microsoft.com/office/drawing/2014/main" id="{AD84E083-1008-40E5-84A9-E7EC55B0D020}"/>
              </a:ext>
            </a:extLst>
          </p:cNvPr>
          <p:cNvSpPr/>
          <p:nvPr/>
        </p:nvSpPr>
        <p:spPr>
          <a:xfrm>
            <a:off x="245097" y="120192"/>
            <a:ext cx="3940404" cy="3223967"/>
          </a:xfrm>
          <a:prstGeom prst="star7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latin typeface="Comic Sans MS" panose="030F0702030302020204" pitchFamily="66" charset="0"/>
              </a:rPr>
              <a:t>Pa fwyd ydy’r rhatach?</a:t>
            </a:r>
          </a:p>
        </p:txBody>
      </p:sp>
      <p:sp>
        <p:nvSpPr>
          <p:cNvPr id="5" name="Star: 7 Points 4">
            <a:extLst>
              <a:ext uri="{FF2B5EF4-FFF2-40B4-BE49-F238E27FC236}">
                <a16:creationId xmlns:a16="http://schemas.microsoft.com/office/drawing/2014/main" id="{27EA9D0E-B3C8-47A3-9305-6B4CECB05471}"/>
              </a:ext>
            </a:extLst>
          </p:cNvPr>
          <p:cNvSpPr/>
          <p:nvPr/>
        </p:nvSpPr>
        <p:spPr>
          <a:xfrm>
            <a:off x="2640291" y="3344159"/>
            <a:ext cx="3940404" cy="3223967"/>
          </a:xfrm>
          <a:prstGeom prst="star7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latin typeface="Comic Sans MS" panose="030F0702030302020204" pitchFamily="66" charset="0"/>
              </a:rPr>
              <a:t>Pa fwyd ydy’r ddrutach?</a:t>
            </a:r>
          </a:p>
        </p:txBody>
      </p:sp>
      <p:sp>
        <p:nvSpPr>
          <p:cNvPr id="6" name="Star: 7 Points 5">
            <a:extLst>
              <a:ext uri="{FF2B5EF4-FFF2-40B4-BE49-F238E27FC236}">
                <a16:creationId xmlns:a16="http://schemas.microsoft.com/office/drawing/2014/main" id="{5ACAEA6C-C0E5-47B1-9552-92629FA7A8F3}"/>
              </a:ext>
            </a:extLst>
          </p:cNvPr>
          <p:cNvSpPr/>
          <p:nvPr/>
        </p:nvSpPr>
        <p:spPr>
          <a:xfrm>
            <a:off x="5035484" y="120192"/>
            <a:ext cx="3940404" cy="3223967"/>
          </a:xfrm>
          <a:prstGeom prst="star7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latin typeface="Comic Sans MS" panose="030F0702030302020204" pitchFamily="66" charset="0"/>
              </a:rPr>
              <a:t>Beth yw pris y coffi?</a:t>
            </a:r>
          </a:p>
        </p:txBody>
      </p:sp>
      <p:sp>
        <p:nvSpPr>
          <p:cNvPr id="7" name="Star: 7 Points 6">
            <a:extLst>
              <a:ext uri="{FF2B5EF4-FFF2-40B4-BE49-F238E27FC236}">
                <a16:creationId xmlns:a16="http://schemas.microsoft.com/office/drawing/2014/main" id="{26147984-0A9F-4D9A-83EE-B94383A84CCF}"/>
              </a:ext>
            </a:extLst>
          </p:cNvPr>
          <p:cNvSpPr/>
          <p:nvPr/>
        </p:nvSpPr>
        <p:spPr>
          <a:xfrm>
            <a:off x="7855669" y="3344159"/>
            <a:ext cx="3940404" cy="3223967"/>
          </a:xfrm>
          <a:prstGeom prst="star7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latin typeface="Comic Sans MS" panose="030F0702030302020204" pitchFamily="66" charset="0"/>
              </a:rPr>
              <a:t>Beth yw pris y sudd oren?</a:t>
            </a:r>
          </a:p>
        </p:txBody>
      </p:sp>
    </p:spTree>
    <p:extLst>
      <p:ext uri="{BB962C8B-B14F-4D97-AF65-F5344CB8AC3E}">
        <p14:creationId xmlns:p14="http://schemas.microsoft.com/office/powerpoint/2010/main" val="181889835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C3F73-2039-4518-801A-5DAEC61AE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6136" y="210547"/>
            <a:ext cx="4097392" cy="958377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Sgwrs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670177-5252-4D8E-9B9A-117E68ED7D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247528" y="210547"/>
            <a:ext cx="1474924" cy="75405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D644EF-179E-443B-B77C-3787ECCB4E0C}"/>
              </a:ext>
            </a:extLst>
          </p:cNvPr>
          <p:cNvSpPr txBox="1"/>
          <p:nvPr/>
        </p:nvSpPr>
        <p:spPr>
          <a:xfrm>
            <a:off x="518474" y="1593130"/>
            <a:ext cx="11114202" cy="5493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u="sng" dirty="0">
                <a:solidFill>
                  <a:srgbClr val="FF0000"/>
                </a:solidFill>
                <a:latin typeface="Comic Sans MS" panose="030F0702030302020204" pitchFamily="66" charset="0"/>
              </a:rPr>
              <a:t>Jac: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Bore da Lowri! Sut wyt ti?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latin typeface="Comic Sans MS" panose="030F0702030302020204" pitchFamily="66" charset="0"/>
              </a:rPr>
              <a:t>Lowri: </a:t>
            </a:r>
            <a:r>
              <a:rPr lang="cy-GB" dirty="0">
                <a:latin typeface="Comic Sans MS" panose="030F0702030302020204" pitchFamily="66" charset="0"/>
              </a:rPr>
              <a:t>Bore da Jac! Da iawn diolch! Wyt ti eisiau mynd i’r Caffi Glitz? 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solidFill>
                  <a:srgbClr val="FF0000"/>
                </a:solidFill>
                <a:latin typeface="Comic Sans MS" panose="030F0702030302020204" pitchFamily="66" charset="0"/>
              </a:rPr>
              <a:t>Jac: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Hyfred! Dwi’n hoffi siocled poeth, ond, mae siocled poeth yn ddrutach na the, yn Gaffi Glitz, ond mae siocled poeth yn neis iawn!!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latin typeface="Comic Sans MS" panose="030F0702030302020204" pitchFamily="66" charset="0"/>
              </a:rPr>
              <a:t>Lowri: </a:t>
            </a:r>
            <a:r>
              <a:rPr lang="cy-GB" dirty="0">
                <a:latin typeface="Comic Sans MS" panose="030F0702030302020204" pitchFamily="66" charset="0"/>
              </a:rPr>
              <a:t>Bobl bach! Edrychwch ar y prisiau ar y fwydlen! 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solidFill>
                  <a:srgbClr val="FF0000"/>
                </a:solidFill>
                <a:latin typeface="Comic Sans MS" panose="030F0702030302020204" pitchFamily="66" charset="0"/>
              </a:rPr>
              <a:t>Jac: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Dwi’n cytuno! Mae Caffi Glitz yn ddrutach na Greggs!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latin typeface="Comic Sans MS" panose="030F0702030302020204" pitchFamily="66" charset="0"/>
              </a:rPr>
              <a:t>Lowri: </a:t>
            </a:r>
            <a:r>
              <a:rPr lang="cy-GB" dirty="0">
                <a:latin typeface="Comic Sans MS" panose="030F0702030302020204" pitchFamily="66" charset="0"/>
              </a:rPr>
              <a:t>Mae taten bob yn rhatach na Lasagne! Dwi’n dwlu ar Lasagne! 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solidFill>
                  <a:srgbClr val="FF0000"/>
                </a:solidFill>
                <a:latin typeface="Comic Sans MS" panose="030F0702030302020204" pitchFamily="66" charset="0"/>
              </a:rPr>
              <a:t>Jac: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Mae pitsa yn ddrutach na chawl a bara! Mae syniad gyda fi!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latin typeface="Comic Sans MS" panose="030F0702030302020204" pitchFamily="66" charset="0"/>
              </a:rPr>
              <a:t>Lowri: </a:t>
            </a:r>
            <a:r>
              <a:rPr lang="cy-GB" dirty="0">
                <a:latin typeface="Comic Sans MS" panose="030F0702030302020204" pitchFamily="66" charset="0"/>
              </a:rPr>
              <a:t>Beth?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solidFill>
                  <a:srgbClr val="FF0000"/>
                </a:solidFill>
                <a:latin typeface="Comic Sans MS" panose="030F0702030302020204" pitchFamily="66" charset="0"/>
              </a:rPr>
              <a:t>Jac: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Beth am fynd i’r caffi ‘Parkers’? Mae’r bwyd yn rhatach! 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latin typeface="Comic Sans MS" panose="030F0702030302020204" pitchFamily="66" charset="0"/>
              </a:rPr>
              <a:t>Lowri: </a:t>
            </a:r>
            <a:r>
              <a:rPr lang="cy-GB" dirty="0">
                <a:latin typeface="Comic Sans MS" panose="030F0702030302020204" pitchFamily="66" charset="0"/>
              </a:rPr>
              <a:t>Iawn, syniad da!</a:t>
            </a:r>
            <a:endParaRPr lang="cy-GB" u="sng" dirty="0">
              <a:latin typeface="Comic Sans MS" panose="030F0702030302020204" pitchFamily="66" charset="0"/>
            </a:endParaRPr>
          </a:p>
          <a:p>
            <a:endParaRPr lang="cy-GB" u="sng" dirty="0">
              <a:latin typeface="Comic Sans MS" panose="030F0702030302020204" pitchFamily="66" charset="0"/>
            </a:endParaRP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  </a:t>
            </a:r>
            <a:r>
              <a:rPr lang="cy-GB" u="sng" dirty="0">
                <a:latin typeface="Comic Sans MS" panose="030F0702030302020204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651722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345DA-DAD4-49CB-AE64-92CFC8B0F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9381" y="446217"/>
            <a:ext cx="5285169" cy="754055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Sgwrs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D713B1-2F8B-4717-A1A8-091E4A9D30C7}"/>
              </a:ext>
            </a:extLst>
          </p:cNvPr>
          <p:cNvSpPr txBox="1"/>
          <p:nvPr/>
        </p:nvSpPr>
        <p:spPr>
          <a:xfrm>
            <a:off x="593889" y="1734532"/>
            <a:ext cx="11142482" cy="42013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u="sng" dirty="0">
                <a:solidFill>
                  <a:srgbClr val="FF0000"/>
                </a:solidFill>
                <a:latin typeface="Comic Sans MS" panose="030F0702030302020204" pitchFamily="66" charset="0"/>
              </a:rPr>
              <a:t>Jac: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Bore da Lowri! Sut wyt ti?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latin typeface="Comic Sans MS" panose="030F0702030302020204" pitchFamily="66" charset="0"/>
              </a:rPr>
              <a:t>Lowri: </a:t>
            </a:r>
            <a:r>
              <a:rPr lang="cy-GB" dirty="0">
                <a:latin typeface="Comic Sans MS" panose="030F0702030302020204" pitchFamily="66" charset="0"/>
              </a:rPr>
              <a:t>Bore da Jac, dwi’n _________. Wyt ti eisiau mynd i’r __________? 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solidFill>
                  <a:srgbClr val="FF0000"/>
                </a:solidFill>
                <a:latin typeface="Comic Sans MS" panose="030F0702030302020204" pitchFamily="66" charset="0"/>
              </a:rPr>
              <a:t>Jac: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Hyfred! Dwi’n hoffi __________, ond, mae ________ yn ddrutach na _______, yn _________.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latin typeface="Comic Sans MS" panose="030F0702030302020204" pitchFamily="66" charset="0"/>
              </a:rPr>
              <a:t>Lowri: </a:t>
            </a:r>
            <a:r>
              <a:rPr lang="cy-GB" dirty="0">
                <a:latin typeface="Comic Sans MS" panose="030F0702030302020204" pitchFamily="66" charset="0"/>
              </a:rPr>
              <a:t>Bobl bach! Edrychwch ar y prisiau ar y fwydlen! 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solidFill>
                  <a:srgbClr val="FF0000"/>
                </a:solidFill>
                <a:latin typeface="Comic Sans MS" panose="030F0702030302020204" pitchFamily="66" charset="0"/>
              </a:rPr>
              <a:t>Jac: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Dwi’n cytuno! Mae _______ yn ddrutach na ___________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latin typeface="Comic Sans MS" panose="030F0702030302020204" pitchFamily="66" charset="0"/>
              </a:rPr>
              <a:t>Lowri: </a:t>
            </a:r>
            <a:r>
              <a:rPr lang="cy-GB" dirty="0">
                <a:latin typeface="Comic Sans MS" panose="030F0702030302020204" pitchFamily="66" charset="0"/>
              </a:rPr>
              <a:t>Mae ________ yn rhatach na _________! Dwi’n dwlu ar ___________! 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solidFill>
                  <a:srgbClr val="FF0000"/>
                </a:solidFill>
                <a:latin typeface="Comic Sans MS" panose="030F0702030302020204" pitchFamily="66" charset="0"/>
              </a:rPr>
              <a:t>Jac: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Mae ________ yn ddrutach na ___________! Mae syniad gyda fi!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latin typeface="Comic Sans MS" panose="030F0702030302020204" pitchFamily="66" charset="0"/>
              </a:rPr>
              <a:t>Lowri: </a:t>
            </a:r>
            <a:r>
              <a:rPr lang="cy-GB" dirty="0">
                <a:latin typeface="Comic Sans MS" panose="030F0702030302020204" pitchFamily="66" charset="0"/>
              </a:rPr>
              <a:t>Beth?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solidFill>
                  <a:srgbClr val="FF0000"/>
                </a:solidFill>
                <a:latin typeface="Comic Sans MS" panose="030F0702030302020204" pitchFamily="66" charset="0"/>
              </a:rPr>
              <a:t>Jac: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Beth am fynd i’r caffi ___________? Mae’r bwyd yn rhatach! 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latin typeface="Comic Sans MS" panose="030F0702030302020204" pitchFamily="66" charset="0"/>
              </a:rPr>
              <a:t>Lowri: </a:t>
            </a:r>
            <a:r>
              <a:rPr lang="cy-GB" dirty="0">
                <a:latin typeface="Comic Sans MS" panose="030F0702030302020204" pitchFamily="66" charset="0"/>
              </a:rPr>
              <a:t>Iawn, syniad da!</a:t>
            </a:r>
            <a:endParaRPr lang="cy-GB" u="sng" dirty="0"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080CBF-9F2E-45CA-8DB3-1F145E5677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261447" y="257681"/>
            <a:ext cx="1474924" cy="754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263393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556C27-053B-4A02-9F58-D21751391579}"/>
              </a:ext>
            </a:extLst>
          </p:cNvPr>
          <p:cNvSpPr txBox="1"/>
          <p:nvPr/>
        </p:nvSpPr>
        <p:spPr>
          <a:xfrm>
            <a:off x="725864" y="377072"/>
            <a:ext cx="110010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latin typeface="Comic Sans MS" panose="030F0702030302020204" pitchFamily="66" charset="0"/>
              </a:rPr>
              <a:t>Edrychwch ar y rhestr isod. Mewn parau, rhaid i chi ofyn ac ateb cwestiynau.</a:t>
            </a:r>
          </a:p>
          <a:p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e.e. Ydy afalau’n ddrutach nag orennau?</a:t>
            </a:r>
          </a:p>
          <a:p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Nac ydyn, mae afalau’n rhatach nag orennau.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E36DCC-545B-4440-AC16-51F3C2345F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5864" y="1588804"/>
            <a:ext cx="1226498" cy="184019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57E49BD-01E4-4C89-82C5-724A23E7C09E}"/>
              </a:ext>
            </a:extLst>
          </p:cNvPr>
          <p:cNvSpPr txBox="1"/>
          <p:nvPr/>
        </p:nvSpPr>
        <p:spPr>
          <a:xfrm>
            <a:off x="622169" y="3582186"/>
            <a:ext cx="1517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afalau – 75c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BD21655-25AF-47EA-BE43-C32FF67C6C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596912" y="1628232"/>
            <a:ext cx="2099258" cy="162612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FA5E001-DFB7-4B88-8093-577B9D492195}"/>
              </a:ext>
            </a:extLst>
          </p:cNvPr>
          <p:cNvSpPr txBox="1"/>
          <p:nvPr/>
        </p:nvSpPr>
        <p:spPr>
          <a:xfrm>
            <a:off x="3887682" y="3603645"/>
            <a:ext cx="18084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bananas – 95c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1386CD7-A891-4217-BD87-397A3CFFD61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 flipH="1">
            <a:off x="7189508" y="1609213"/>
            <a:ext cx="2447435" cy="163162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00FB0CE-BC90-4ADA-ABF7-5166567C0B07}"/>
              </a:ext>
            </a:extLst>
          </p:cNvPr>
          <p:cNvSpPr txBox="1"/>
          <p:nvPr/>
        </p:nvSpPr>
        <p:spPr>
          <a:xfrm>
            <a:off x="7769258" y="3470751"/>
            <a:ext cx="1808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orennau – 90c 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C3E1470-DBF2-45F1-BB44-25FC265D0D3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22169" y="4355184"/>
            <a:ext cx="1424360" cy="1595314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C1A8C7C-7FAE-4158-A9A1-01FFF26AA043}"/>
              </a:ext>
            </a:extLst>
          </p:cNvPr>
          <p:cNvSpPr txBox="1"/>
          <p:nvPr/>
        </p:nvSpPr>
        <p:spPr>
          <a:xfrm>
            <a:off x="528341" y="6111596"/>
            <a:ext cx="18943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grawnwin – 65 c 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314703CD-64BE-4AC0-8E03-6910E559727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3596912" y="4340524"/>
            <a:ext cx="2561169" cy="1771072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A77361E9-1D43-48B9-83FB-1B00C1FF4897}"/>
              </a:ext>
            </a:extLst>
          </p:cNvPr>
          <p:cNvSpPr txBox="1"/>
          <p:nvPr/>
        </p:nvSpPr>
        <p:spPr>
          <a:xfrm>
            <a:off x="4220807" y="6294477"/>
            <a:ext cx="1517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mefus – 50c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9760975-23BF-418E-B708-A7BFFBF430A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7454918" y="4092845"/>
            <a:ext cx="2122826" cy="2089657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C8130E1E-83A3-42D6-8E15-8D515F842887}"/>
              </a:ext>
            </a:extLst>
          </p:cNvPr>
          <p:cNvSpPr txBox="1"/>
          <p:nvPr/>
        </p:nvSpPr>
        <p:spPr>
          <a:xfrm>
            <a:off x="7654366" y="6250598"/>
            <a:ext cx="22814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pinafalau – £1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5F80F0C1-2FE0-456D-A63E-3ED287733602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10346288" y="710262"/>
            <a:ext cx="1474924" cy="754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06295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EB677-87D3-4C84-B07F-196619448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33096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Ieithoedd, llythrennedd a chyfathrebu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3DD4076-8BEA-4638-A891-03334F233D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7295089"/>
              </p:ext>
            </p:extLst>
          </p:nvPr>
        </p:nvGraphicFramePr>
        <p:xfrm>
          <a:off x="514760" y="1987976"/>
          <a:ext cx="10859678" cy="36586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0859678">
                  <a:extLst>
                    <a:ext uri="{9D8B030D-6E8A-4147-A177-3AD203B41FA5}">
                      <a16:colId xmlns:a16="http://schemas.microsoft.com/office/drawing/2014/main" val="3010535618"/>
                    </a:ext>
                  </a:extLst>
                </a:gridCol>
              </a:tblGrid>
              <a:tr h="3658680">
                <a:tc>
                  <a:txBody>
                    <a:bodyPr/>
                    <a:lstStyle/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Thema: </a:t>
                      </a:r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 Drenewydd </a:t>
                      </a:r>
                    </a:p>
                    <a:p>
                      <a:endParaRPr lang="cy-GB" u="none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Gwybodaeth flaenorol: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Baswn i/Faswn i ddim/Faswn i? </a:t>
                      </a:r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Ansoddeiriau e.e diflas, hwyl, cyffrous</a:t>
                      </a:r>
                    </a:p>
                    <a:p>
                      <a:endParaRPr lang="cy-GB" u="none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Ffocws iaith: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Baswn i’n mynd i ________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Faswn i ddim yn mynd i __________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achos mae’n ___________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4240834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47C2F2C1-6C56-4E0D-98DE-B297FE5FA0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411268" y="356666"/>
            <a:ext cx="1238702" cy="118177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E5CF562-2752-4129-B594-69709A1AB0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24206" y="379188"/>
            <a:ext cx="1436704" cy="113673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82DE915-3990-4CE7-B3BD-F470371CE82B}"/>
              </a:ext>
            </a:extLst>
          </p:cNvPr>
          <p:cNvSpPr txBox="1"/>
          <p:nvPr/>
        </p:nvSpPr>
        <p:spPr>
          <a:xfrm>
            <a:off x="7805394" y="2138621"/>
            <a:ext cx="3487917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b="1" u="sng" dirty="0">
                <a:latin typeface="Comic Sans MS" panose="030F0702030302020204" pitchFamily="66" charset="0"/>
              </a:rPr>
              <a:t>Gweithgareddau</a:t>
            </a:r>
          </a:p>
          <a:p>
            <a:pPr algn="ctr"/>
            <a:endParaRPr lang="en-GB" u="sng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Ymarfer Baswn i/Faswn i ddim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Drilio’r patrymau ac adolygu ansoddeiriau.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Chwarae bingo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Drilio’r geiriau newydd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Chwarae llongau rhyfel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Ffocws iaith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Chwarae Trap-ddor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Gweithgareddau siarad – pyramid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Gweithgaredd darllen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993388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EFE2E74-6ED9-492B-9006-8196118985D5}"/>
              </a:ext>
            </a:extLst>
          </p:cNvPr>
          <p:cNvSpPr txBox="1"/>
          <p:nvPr/>
        </p:nvSpPr>
        <p:spPr>
          <a:xfrm>
            <a:off x="226243" y="216816"/>
            <a:ext cx="11774079" cy="79098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37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Adolygu ac ymarfer y patrymau. Defnyddiwch y dis mewn grŵp i drilio’r patrymau.</a:t>
            </a:r>
          </a:p>
          <a:p>
            <a:endParaRPr lang="cy-GB" sz="1400" u="sng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38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Adolygu ansoddeiriau a defnyddio cardiau fflachio i helpu. 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Sleidiau 45 - 51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Defnyddio cardiau fflachio i ddysgu’r ac ymarfer clybiau yn Y Drenewydd/Yr Ardal.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Sleidiau 52 - 54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Chwarae bingo i ymarfer geiriau newydd. Rhaid i’r plant yn gwrando yn ofalus. 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55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Chwarae llongau rhyfel 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56 – Ffocws Iaith 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Adolygu patrwm – Baswn i’n / Faswn i ddim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57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Gweithgaredd siarad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58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Gêm trap-ddor. Defnyddiwch y patrymau – Baswn i’n/Faswn i ddim 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59 – Darllen meddyliau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Beth mae eich partner ei feddwl?</a:t>
            </a: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Sleidiau 60 - 64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Gwe</a:t>
            </a:r>
            <a:r>
              <a:rPr lang="cy-GB" sz="1400" dirty="0">
                <a:latin typeface="Comic Sans MS" panose="030F0702030302020204" pitchFamily="66" charset="0"/>
              </a:rPr>
              <a:t>ithgareddau siarad – Pyramid Cyfieithu</a:t>
            </a:r>
          </a:p>
          <a:p>
            <a:endParaRPr lang="cy-GB" sz="1600" u="sng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endParaRPr lang="cy-GB" sz="1600" u="sng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319868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0CBCB-753D-4C48-83D6-52FF6DD67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0421" y="238828"/>
            <a:ext cx="5351157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Ymarfer ac Adolygu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07E45C9-8229-4BA2-BA49-857D14F7F6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1694358"/>
              </p:ext>
            </p:extLst>
          </p:nvPr>
        </p:nvGraphicFramePr>
        <p:xfrm>
          <a:off x="942679" y="1997401"/>
          <a:ext cx="10869106" cy="3856648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5434553">
                  <a:extLst>
                    <a:ext uri="{9D8B030D-6E8A-4147-A177-3AD203B41FA5}">
                      <a16:colId xmlns:a16="http://schemas.microsoft.com/office/drawing/2014/main" val="3252633044"/>
                    </a:ext>
                  </a:extLst>
                </a:gridCol>
                <a:gridCol w="5434553">
                  <a:extLst>
                    <a:ext uri="{9D8B030D-6E8A-4147-A177-3AD203B41FA5}">
                      <a16:colId xmlns:a16="http://schemas.microsoft.com/office/drawing/2014/main" val="2732244508"/>
                    </a:ext>
                  </a:extLst>
                </a:gridCol>
              </a:tblGrid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sz="2000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Cadarnhaol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u="sng" noProof="0" dirty="0">
                          <a:latin typeface="Comic Sans MS" panose="030F0702030302020204" pitchFamily="66" charset="0"/>
                        </a:rPr>
                        <a:t>Negyddol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9006528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Baswn i’n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Faswn 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9041358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Baset ti’n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Faset ti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2733929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Basai e’n/hi’n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Fasai e/hi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3810551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Basen ni’n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Fasen ni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9367363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Basech chi’n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Fasech chi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0175669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Basen nhw’n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Fasen nhw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0309348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Basai Sali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Fasai Sali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5704784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09FFEF95-022F-4C36-852C-26BCD26FF0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4787" y="238828"/>
            <a:ext cx="1580551" cy="1294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751787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8E094-A2BF-4A31-A185-0D5DF56A4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341006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Adolygu ansoddeiriau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583BCD-BEF2-4C92-B7B1-9F085D6030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4461" y="472573"/>
            <a:ext cx="2287571" cy="1598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58403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5769E8C-A565-4CBC-9429-E8F914426B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026148" y="619780"/>
            <a:ext cx="5567954" cy="40182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F9A1A38-D4AF-4463-9C61-FEAF78C6651A}"/>
              </a:ext>
            </a:extLst>
          </p:cNvPr>
          <p:cNvSpPr txBox="1"/>
          <p:nvPr/>
        </p:nvSpPr>
        <p:spPr>
          <a:xfrm>
            <a:off x="3516198" y="4996206"/>
            <a:ext cx="48265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b="1" dirty="0">
                <a:latin typeface="Comic Sans MS" panose="030F0702030302020204" pitchFamily="66" charset="0"/>
              </a:rPr>
              <a:t>hwyl</a:t>
            </a:r>
          </a:p>
        </p:txBody>
      </p:sp>
    </p:spTree>
    <p:extLst>
      <p:ext uri="{BB962C8B-B14F-4D97-AF65-F5344CB8AC3E}">
        <p14:creationId xmlns:p14="http://schemas.microsoft.com/office/powerpoint/2010/main" val="86011618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EDCF3FF-1F18-4334-A467-1303C97985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42965" y="1089192"/>
            <a:ext cx="5567954" cy="372040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5837B20-2242-47AA-8335-0A14B6E7E269}"/>
              </a:ext>
            </a:extLst>
          </p:cNvPr>
          <p:cNvSpPr txBox="1"/>
          <p:nvPr/>
        </p:nvSpPr>
        <p:spPr>
          <a:xfrm>
            <a:off x="3516198" y="4996206"/>
            <a:ext cx="48265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b="1" dirty="0">
                <a:latin typeface="Comic Sans MS" panose="030F0702030302020204" pitchFamily="66" charset="0"/>
              </a:rPr>
              <a:t>diflas</a:t>
            </a:r>
          </a:p>
        </p:txBody>
      </p:sp>
    </p:spTree>
    <p:extLst>
      <p:ext uri="{BB962C8B-B14F-4D97-AF65-F5344CB8AC3E}">
        <p14:creationId xmlns:p14="http://schemas.microsoft.com/office/powerpoint/2010/main" val="252043967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51DAA39-5882-42C8-B197-FAD25644B5B6}"/>
              </a:ext>
            </a:extLst>
          </p:cNvPr>
          <p:cNvSpPr txBox="1"/>
          <p:nvPr/>
        </p:nvSpPr>
        <p:spPr>
          <a:xfrm>
            <a:off x="3516198" y="4996206"/>
            <a:ext cx="48265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b="1" dirty="0">
                <a:latin typeface="Comic Sans MS" panose="030F0702030302020204" pitchFamily="66" charset="0"/>
              </a:rPr>
              <a:t>cyffrous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74F63B-C605-44CD-8784-F68CB3ACFE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145483" y="1071710"/>
            <a:ext cx="5567954" cy="3133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55856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D1B17EE-6788-4715-8F3D-39ED85B3E5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66739" y="1089192"/>
            <a:ext cx="3720405" cy="37204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F5C2C07-C38B-4D83-AA44-2694E4B45FE3}"/>
              </a:ext>
            </a:extLst>
          </p:cNvPr>
          <p:cNvSpPr txBox="1"/>
          <p:nvPr/>
        </p:nvSpPr>
        <p:spPr>
          <a:xfrm>
            <a:off x="3516198" y="4996206"/>
            <a:ext cx="48265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b="1" dirty="0">
                <a:latin typeface="Comic Sans MS" panose="030F0702030302020204" pitchFamily="66" charset="0"/>
              </a:rPr>
              <a:t>ofnadwy</a:t>
            </a:r>
          </a:p>
        </p:txBody>
      </p:sp>
    </p:spTree>
    <p:extLst>
      <p:ext uri="{BB962C8B-B14F-4D97-AF65-F5344CB8AC3E}">
        <p14:creationId xmlns:p14="http://schemas.microsoft.com/office/powerpoint/2010/main" val="37279774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97816A6-F6EF-4FDF-9A49-3271CAAC48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742442" y="474431"/>
            <a:ext cx="4521775" cy="45217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BA4CB83-BB78-40C9-969C-93F96A4ADD69}"/>
              </a:ext>
            </a:extLst>
          </p:cNvPr>
          <p:cNvSpPr txBox="1"/>
          <p:nvPr/>
        </p:nvSpPr>
        <p:spPr>
          <a:xfrm>
            <a:off x="3516198" y="4996206"/>
            <a:ext cx="48265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b="1" dirty="0">
                <a:latin typeface="Comic Sans MS" panose="030F0702030302020204" pitchFamily="66" charset="0"/>
              </a:rPr>
              <a:t>ardderchog</a:t>
            </a:r>
          </a:p>
        </p:txBody>
      </p:sp>
    </p:spTree>
    <p:extLst>
      <p:ext uri="{BB962C8B-B14F-4D97-AF65-F5344CB8AC3E}">
        <p14:creationId xmlns:p14="http://schemas.microsoft.com/office/powerpoint/2010/main" val="132985621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267272-0C43-41F2-87DA-5835B51B785C}"/>
              </a:ext>
            </a:extLst>
          </p:cNvPr>
          <p:cNvSpPr txBox="1"/>
          <p:nvPr/>
        </p:nvSpPr>
        <p:spPr>
          <a:xfrm>
            <a:off x="3516198" y="5373278"/>
            <a:ext cx="48265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b="1" dirty="0">
                <a:latin typeface="Comic Sans MS" panose="030F0702030302020204" pitchFamily="66" charset="0"/>
              </a:rPr>
              <a:t>sbwriel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C56596-BFFA-48A1-9B58-25CE0BADCC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742442" y="483180"/>
            <a:ext cx="4521775" cy="4504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86298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7E30A-D26A-4CF9-A1C9-21B64C647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5612" y="2834640"/>
            <a:ext cx="7729728" cy="1188720"/>
          </a:xfrm>
        </p:spPr>
        <p:txBody>
          <a:bodyPr>
            <a:normAutofit fontScale="90000"/>
          </a:bodyPr>
          <a:lstStyle/>
          <a:p>
            <a:br>
              <a:rPr lang="cy-GB" u="sng" dirty="0">
                <a:latin typeface="Comic Sans MS" panose="030F0702030302020204" pitchFamily="66" charset="0"/>
              </a:rPr>
            </a:br>
            <a:r>
              <a:rPr lang="cy-GB" u="sng" dirty="0">
                <a:latin typeface="Comic Sans MS" panose="030F0702030302020204" pitchFamily="66" charset="0"/>
              </a:rPr>
              <a:t>Beth sydd ymlaen i’r plant yn Y Drenewydd / Yr Ardal ? </a:t>
            </a:r>
            <a:br>
              <a:rPr lang="cy-GB" u="sng" dirty="0">
                <a:latin typeface="Comic Sans MS" panose="030F0702030302020204" pitchFamily="66" charset="0"/>
              </a:rPr>
            </a:br>
            <a:endParaRPr lang="en-GB" dirty="0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0328E6E5-C094-4398-B3C4-2F1DAF18C4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890937" y="361847"/>
            <a:ext cx="2159078" cy="154183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D4A6ADC-93AC-4A53-AEC0-3B847FD49FF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63085" y="4487772"/>
            <a:ext cx="2634006" cy="138285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BFA444A-2064-4EC5-9B84-D6102233919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239537" y="361847"/>
            <a:ext cx="1740551" cy="239440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238E79A-AA93-4B2C-8B67-55BE0432219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 flipV="1">
            <a:off x="9446078" y="273622"/>
            <a:ext cx="2506385" cy="187978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EE73B39-CD49-408F-A96D-D4AB0268218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9641994" y="4348859"/>
            <a:ext cx="1660678" cy="166067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5E1F81A-D1D1-450D-99E8-F9742B94A4E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5219307" y="4274654"/>
            <a:ext cx="1905000" cy="204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89431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CE8AC-AD6B-4B67-B866-B8D5B047D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99084"/>
            <a:ext cx="7729728" cy="11887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Clwb Hafan Yr afon ‘parcrun’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640037-045D-40A3-8253-5573BC4AF9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3323" y="2224592"/>
            <a:ext cx="3962132" cy="388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54666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D34E5-D6A5-4DCC-A756-2991024D9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Clwb PÊl-Droed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3D692F-A763-4B54-AC18-5CA9E44D71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V="1">
            <a:off x="3374399" y="2639748"/>
            <a:ext cx="5071294" cy="3803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32815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2C868-874E-463C-940C-CE5D745DD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Clwb nofio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5603D3CA-F9C2-482F-8EA8-F6D16BB36C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497344" y="2756463"/>
            <a:ext cx="4467071" cy="3190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65293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115B0-3F0E-447E-B598-AA58643AA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Clwb rygbi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FDC1C6-44AC-4A93-8A9C-E497F1A158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00660" y="2554029"/>
            <a:ext cx="3704668" cy="3704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152673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7FBEF-3333-43E8-B98E-1FEAFAA1B0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Clwb gymnasteg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EA2948-BCA2-448C-A94A-14BF05A3C9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260916" y="2318534"/>
            <a:ext cx="3299842" cy="4539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93687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F118F-E9DF-4DD0-84A0-54F42F992F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Clwb codwyr hwyl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2E63FD-828F-4DD8-9025-F2E17A0463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79258" y="2672097"/>
            <a:ext cx="3433484" cy="3690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02913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12A32-BC54-4C46-9605-9ABC6B66D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4879" y="144560"/>
            <a:ext cx="5662241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gÊm bingo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036AA9E-9827-463D-BDE9-35BC29BF8A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9267021"/>
              </p:ext>
            </p:extLst>
          </p:nvPr>
        </p:nvGraphicFramePr>
        <p:xfrm>
          <a:off x="1102935" y="2143113"/>
          <a:ext cx="10275216" cy="4436796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425072">
                  <a:extLst>
                    <a:ext uri="{9D8B030D-6E8A-4147-A177-3AD203B41FA5}">
                      <a16:colId xmlns:a16="http://schemas.microsoft.com/office/drawing/2014/main" val="4168666072"/>
                    </a:ext>
                  </a:extLst>
                </a:gridCol>
                <a:gridCol w="3425072">
                  <a:extLst>
                    <a:ext uri="{9D8B030D-6E8A-4147-A177-3AD203B41FA5}">
                      <a16:colId xmlns:a16="http://schemas.microsoft.com/office/drawing/2014/main" val="1233120554"/>
                    </a:ext>
                  </a:extLst>
                </a:gridCol>
                <a:gridCol w="3425072">
                  <a:extLst>
                    <a:ext uri="{9D8B030D-6E8A-4147-A177-3AD203B41FA5}">
                      <a16:colId xmlns:a16="http://schemas.microsoft.com/office/drawing/2014/main" val="1551027560"/>
                    </a:ext>
                  </a:extLst>
                </a:gridCol>
              </a:tblGrid>
              <a:tr h="221839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pPr algn="ctr"/>
                      <a:r>
                        <a:rPr lang="cy-GB" sz="5400" noProof="0" dirty="0">
                          <a:latin typeface="Comic Sans MS" panose="030F0702030302020204" pitchFamily="66" charset="0"/>
                        </a:rPr>
                        <a:t>hwyl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8847057"/>
                  </a:ext>
                </a:extLst>
              </a:tr>
              <a:tr h="2218398">
                <a:tc>
                  <a:txBody>
                    <a:bodyPr/>
                    <a:lstStyle/>
                    <a:p>
                      <a:pPr algn="ctr"/>
                      <a:endParaRPr lang="en-GB" sz="54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5400" b="1" noProof="0" dirty="0">
                          <a:latin typeface="Comic Sans MS" panose="030F0702030302020204" pitchFamily="66" charset="0"/>
                        </a:rPr>
                        <a:t>diflas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5400" b="1" noProof="0" dirty="0">
                          <a:latin typeface="Comic Sans MS" panose="030F0702030302020204" pitchFamily="66" charset="0"/>
                        </a:rPr>
                        <a:t>Sbwriel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7681344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B4EB4BA6-95F4-4542-9679-6955CDC88F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973823" y="2347274"/>
            <a:ext cx="1709978" cy="183822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ACBD498-D261-425B-9ECC-23851B66400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842977" y="2347274"/>
            <a:ext cx="1828099" cy="1828099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3879CAF4-351B-44E4-9CD0-A3FB92B6709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020389" y="4552602"/>
            <a:ext cx="2440308" cy="1742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43944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86D32-DD09-4634-95CE-F0BAA753B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33096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gÊm bingo</a:t>
            </a: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A6DEFBA-B88E-4396-AFBC-D007201B637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9455795"/>
              </p:ext>
            </p:extLst>
          </p:nvPr>
        </p:nvGraphicFramePr>
        <p:xfrm>
          <a:off x="1102935" y="2143113"/>
          <a:ext cx="10275216" cy="4436796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425072">
                  <a:extLst>
                    <a:ext uri="{9D8B030D-6E8A-4147-A177-3AD203B41FA5}">
                      <a16:colId xmlns:a16="http://schemas.microsoft.com/office/drawing/2014/main" val="4168666072"/>
                    </a:ext>
                  </a:extLst>
                </a:gridCol>
                <a:gridCol w="3425072">
                  <a:extLst>
                    <a:ext uri="{9D8B030D-6E8A-4147-A177-3AD203B41FA5}">
                      <a16:colId xmlns:a16="http://schemas.microsoft.com/office/drawing/2014/main" val="1233120554"/>
                    </a:ext>
                  </a:extLst>
                </a:gridCol>
                <a:gridCol w="3425072">
                  <a:extLst>
                    <a:ext uri="{9D8B030D-6E8A-4147-A177-3AD203B41FA5}">
                      <a16:colId xmlns:a16="http://schemas.microsoft.com/office/drawing/2014/main" val="1551027560"/>
                    </a:ext>
                  </a:extLst>
                </a:gridCol>
              </a:tblGrid>
              <a:tr h="221839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pPr algn="ctr"/>
                      <a:r>
                        <a:rPr lang="cy-GB" sz="5400" noProof="0" dirty="0">
                          <a:latin typeface="Comic Sans MS" panose="030F0702030302020204" pitchFamily="66" charset="0"/>
                        </a:rPr>
                        <a:t>ofnadwy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8847057"/>
                  </a:ext>
                </a:extLst>
              </a:tr>
              <a:tr h="2218398">
                <a:tc>
                  <a:txBody>
                    <a:bodyPr/>
                    <a:lstStyle/>
                    <a:p>
                      <a:pPr algn="ctr"/>
                      <a:endParaRPr lang="en-GB" sz="54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5400" b="1" noProof="0" dirty="0">
                          <a:latin typeface="Comic Sans MS" panose="030F0702030302020204" pitchFamily="66" charset="0"/>
                        </a:rPr>
                        <a:t>cyffrous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5400" b="1" noProof="0" dirty="0">
                          <a:latin typeface="Comic Sans MS" panose="030F0702030302020204" pitchFamily="66" charset="0"/>
                        </a:rPr>
                        <a:t>hwyl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7681344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CB201100-F976-4394-8B91-9EDC948060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059003" y="2125345"/>
            <a:ext cx="1598598" cy="219913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5A3382D-3A70-410A-9C5E-164E257DEE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flipV="1">
            <a:off x="8354569" y="2303440"/>
            <a:ext cx="2457252" cy="184293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D90832E-E2C7-471C-91A6-2060FC35826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5816" y="4635713"/>
            <a:ext cx="1829454" cy="1793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02997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48410-43E7-42F2-AC20-2AFBA579A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5148" y="278091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gÊm bingo</a:t>
            </a: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8281BC4-58F8-4ABC-A9A4-383B3737A98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2700611"/>
              </p:ext>
            </p:extLst>
          </p:nvPr>
        </p:nvGraphicFramePr>
        <p:xfrm>
          <a:off x="1102935" y="2143113"/>
          <a:ext cx="10275216" cy="4436796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425072">
                  <a:extLst>
                    <a:ext uri="{9D8B030D-6E8A-4147-A177-3AD203B41FA5}">
                      <a16:colId xmlns:a16="http://schemas.microsoft.com/office/drawing/2014/main" val="4168666072"/>
                    </a:ext>
                  </a:extLst>
                </a:gridCol>
                <a:gridCol w="3425072">
                  <a:extLst>
                    <a:ext uri="{9D8B030D-6E8A-4147-A177-3AD203B41FA5}">
                      <a16:colId xmlns:a16="http://schemas.microsoft.com/office/drawing/2014/main" val="1233120554"/>
                    </a:ext>
                  </a:extLst>
                </a:gridCol>
                <a:gridCol w="3425072">
                  <a:extLst>
                    <a:ext uri="{9D8B030D-6E8A-4147-A177-3AD203B41FA5}">
                      <a16:colId xmlns:a16="http://schemas.microsoft.com/office/drawing/2014/main" val="1551027560"/>
                    </a:ext>
                  </a:extLst>
                </a:gridCol>
              </a:tblGrid>
              <a:tr h="221839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pPr algn="ctr"/>
                      <a:r>
                        <a:rPr lang="cy-GB" sz="4400" noProof="0" dirty="0">
                          <a:latin typeface="Comic Sans MS" panose="030F0702030302020204" pitchFamily="66" charset="0"/>
                        </a:rPr>
                        <a:t>ardderchog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8847057"/>
                  </a:ext>
                </a:extLst>
              </a:tr>
              <a:tr h="2218398">
                <a:tc>
                  <a:txBody>
                    <a:bodyPr/>
                    <a:lstStyle/>
                    <a:p>
                      <a:pPr algn="ctr"/>
                      <a:endParaRPr lang="en-GB" sz="54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5400" b="1" noProof="0" dirty="0">
                          <a:latin typeface="Comic Sans MS" panose="030F0702030302020204" pitchFamily="66" charset="0"/>
                        </a:rPr>
                        <a:t>sbwriel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5400" b="1" noProof="0" dirty="0">
                          <a:latin typeface="Comic Sans MS" panose="030F0702030302020204" pitchFamily="66" charset="0"/>
                        </a:rPr>
                        <a:t>diflas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7681344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4E583C1A-8C40-48BF-B6F3-F5E12E186A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88437" y="4447296"/>
            <a:ext cx="1866944" cy="200696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B60224F-2190-4893-AB36-D022C16206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5781" y="2356267"/>
            <a:ext cx="1920580" cy="1882696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C55B52E0-AA37-42E1-B1C2-862824AA790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485639" y="2231998"/>
            <a:ext cx="2810410" cy="2006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91759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51ADB-A530-4150-B269-98845B0F8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76536"/>
            <a:ext cx="7729728" cy="11887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Chwarae llongau rhyfel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FE2A0E-3F12-40E2-81C8-E30BB2399A37}"/>
              </a:ext>
            </a:extLst>
          </p:cNvPr>
          <p:cNvSpPr txBox="1"/>
          <p:nvPr/>
        </p:nvSpPr>
        <p:spPr>
          <a:xfrm>
            <a:off x="546755" y="1696825"/>
            <a:ext cx="3205113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Dewiswch 4 llun.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Peidiwch â dweud wrth eich partner pa luniau rydych wedi dewis.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Gofynnwch –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Oes clwb ______ yn dy ardal di?</a:t>
            </a:r>
          </a:p>
          <a:p>
            <a:endParaRPr lang="cy-GB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Rydych yn ateb ‘Oes, mae clwb _______ yn fy ardal i.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Neu, ‘Nac oes, does dim clwb _______ yn fy ardal i.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Y cyntaf i ddyfalu pa luniau ydy’r enillydd.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3D5935-A20C-4066-BE28-3CD68B9924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68180" y="1828800"/>
            <a:ext cx="1411828" cy="1517715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4FD730B9-938D-4220-A744-961C0306C2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588531" y="2281652"/>
            <a:ext cx="1249720" cy="8924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A602CF-2CBF-4B77-8ACC-09C148388EA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8180" y="3575494"/>
            <a:ext cx="1548255" cy="151771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C2DB3A4-B1F8-4C3F-825E-60DB4956215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 flipV="1">
            <a:off x="9521072" y="3591615"/>
            <a:ext cx="1960776" cy="164679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6E25C57-8B49-4A84-BB65-43E5D521F35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7432052" y="5238407"/>
            <a:ext cx="1084083" cy="149133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82B5B08-1B9F-4E8C-A724-35935FB8B44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9813303" y="5300459"/>
            <a:ext cx="1320693" cy="132069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01EE82F-D811-4004-A8EE-8057DC40A9E0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5214163" y="2110433"/>
            <a:ext cx="1599755" cy="106366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BB8F967-572D-48BE-8CCD-973B67CE17F5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5138311" y="3575494"/>
            <a:ext cx="1915378" cy="132069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7B62A5E-5A02-4926-9E51-9FDC2A8D8E3E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5505434" y="5093209"/>
            <a:ext cx="1548255" cy="1569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76228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2C4DA-2FF0-48C4-8D5A-88B0777A0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67108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Ffocws iaith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E6516A-31E0-4F44-9745-8A3FF33B2C64}"/>
              </a:ext>
            </a:extLst>
          </p:cNvPr>
          <p:cNvSpPr txBox="1"/>
          <p:nvPr/>
        </p:nvSpPr>
        <p:spPr>
          <a:xfrm>
            <a:off x="1121790" y="1659118"/>
            <a:ext cx="95116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Adolygu patrwm – Baswn i’n / Faswn i ddim……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99E0D7-5CE4-44A0-BD58-E0C5CAA028B9}"/>
              </a:ext>
            </a:extLst>
          </p:cNvPr>
          <p:cNvSpPr txBox="1"/>
          <p:nvPr/>
        </p:nvSpPr>
        <p:spPr>
          <a:xfrm>
            <a:off x="593889" y="2300140"/>
            <a:ext cx="7070103" cy="2123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dirty="0">
                <a:latin typeface="Comic Sans MS" panose="030F0702030302020204" pitchFamily="66" charset="0"/>
              </a:rPr>
              <a:t>Baswn i’n mynd 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cy-GB" dirty="0">
                <a:latin typeface="Comic Sans MS" panose="030F0702030302020204" pitchFamily="66" charset="0"/>
              </a:rPr>
              <a:t>lwb _____________ yn fy ardal i. </a:t>
            </a:r>
          </a:p>
          <a:p>
            <a:pPr>
              <a:lnSpc>
                <a:spcPct val="150000"/>
              </a:lnSpc>
            </a:pPr>
            <a:r>
              <a:rPr lang="cy-GB" dirty="0">
                <a:latin typeface="Comic Sans MS" panose="030F0702030302020204" pitchFamily="66" charset="0"/>
              </a:rPr>
              <a:t>Baswn i’n mynd 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cy-GB" dirty="0">
                <a:latin typeface="Comic Sans MS" panose="030F0702030302020204" pitchFamily="66" charset="0"/>
              </a:rPr>
              <a:t>lwb _____________ yn Y Drenewydd. </a:t>
            </a:r>
          </a:p>
          <a:p>
            <a:pPr>
              <a:lnSpc>
                <a:spcPct val="150000"/>
              </a:lnSpc>
            </a:pPr>
            <a:endParaRPr lang="cy-GB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dirty="0">
                <a:latin typeface="Comic Sans MS" panose="030F0702030302020204" pitchFamily="66" charset="0"/>
              </a:rPr>
              <a:t>aswn i ddim yn mynd 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cy-GB" dirty="0">
                <a:latin typeface="Comic Sans MS" panose="030F0702030302020204" pitchFamily="66" charset="0"/>
              </a:rPr>
              <a:t>lwb _____________  yn fy ardal i. </a:t>
            </a:r>
          </a:p>
          <a:p>
            <a:pPr>
              <a:lnSpc>
                <a:spcPct val="150000"/>
              </a:lnSpc>
            </a:pP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dirty="0">
                <a:latin typeface="Comic Sans MS" panose="030F0702030302020204" pitchFamily="66" charset="0"/>
              </a:rPr>
              <a:t>aswn i ddim yn mynd 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cy-GB" dirty="0">
                <a:latin typeface="Comic Sans MS" panose="030F0702030302020204" pitchFamily="66" charset="0"/>
              </a:rPr>
              <a:t>lwb _____________ yn Y Drenewydd.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4207BC8-AA8B-4E69-B86C-419E73072B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265623" y="333096"/>
            <a:ext cx="1474924" cy="754055"/>
          </a:xfrm>
          <a:prstGeom prst="rect">
            <a:avLst/>
          </a:prstGeom>
        </p:spPr>
      </p:pic>
      <p:sp>
        <p:nvSpPr>
          <p:cNvPr id="8" name="Cloud 7">
            <a:extLst>
              <a:ext uri="{FF2B5EF4-FFF2-40B4-BE49-F238E27FC236}">
                <a16:creationId xmlns:a16="http://schemas.microsoft.com/office/drawing/2014/main" id="{BFA74C29-080B-4992-84D3-E9DAB5BD8112}"/>
              </a:ext>
            </a:extLst>
          </p:cNvPr>
          <p:cNvSpPr/>
          <p:nvPr/>
        </p:nvSpPr>
        <p:spPr>
          <a:xfrm>
            <a:off x="8507524" y="2027795"/>
            <a:ext cx="3516198" cy="2123851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rgbClr val="FF0000"/>
                </a:solidFill>
                <a:latin typeface="Comic Sans MS" panose="030F0702030302020204" pitchFamily="66" charset="0"/>
              </a:rPr>
              <a:t>Cofiwch! </a:t>
            </a:r>
          </a:p>
          <a:p>
            <a:pPr algn="ctr"/>
            <a:r>
              <a:rPr lang="cy-GB" sz="2400" dirty="0">
                <a:solidFill>
                  <a:srgbClr val="FF0000"/>
                </a:solidFill>
                <a:latin typeface="Comic Sans MS" panose="030F0702030302020204" pitchFamily="66" charset="0"/>
              </a:rPr>
              <a:t>Treiglad meddal ar ôl i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0D1F1B-EE41-4447-954A-E2311A3157E3}"/>
              </a:ext>
            </a:extLst>
          </p:cNvPr>
          <p:cNvSpPr txBox="1"/>
          <p:nvPr/>
        </p:nvSpPr>
        <p:spPr>
          <a:xfrm>
            <a:off x="8371003" y="4423991"/>
            <a:ext cx="3652720" cy="12928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>
                <a:latin typeface="Comic Sans MS" panose="030F0702030302020204" pitchFamily="66" charset="0"/>
              </a:rPr>
              <a:t>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cy-GB" dirty="0">
                <a:latin typeface="Comic Sans MS" panose="030F0702030302020204" pitchFamily="66" charset="0"/>
              </a:rPr>
              <a:t>lwb Hafan Yr Afon Parcrun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>
                <a:latin typeface="Comic Sans MS" panose="030F0702030302020204" pitchFamily="66" charset="0"/>
              </a:rPr>
              <a:t>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cy-GB" dirty="0">
                <a:latin typeface="Comic Sans MS" panose="030F0702030302020204" pitchFamily="66" charset="0"/>
              </a:rPr>
              <a:t>lwb rygbi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>
                <a:latin typeface="Comic Sans MS" panose="030F0702030302020204" pitchFamily="66" charset="0"/>
              </a:rPr>
              <a:t>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cy-GB" dirty="0">
                <a:latin typeface="Comic Sans MS" panose="030F0702030302020204" pitchFamily="66" charset="0"/>
              </a:rPr>
              <a:t>lwb nofio</a:t>
            </a:r>
            <a:endParaRPr lang="en-GB" dirty="0">
              <a:latin typeface="Comic Sans MS" panose="030F0702030302020204" pitchFamily="66" charset="0"/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EA64FB2-3D29-4D5D-AD8D-09B01822CB02}"/>
              </a:ext>
            </a:extLst>
          </p:cNvPr>
          <p:cNvCxnSpPr>
            <a:cxnSpLocks/>
          </p:cNvCxnSpPr>
          <p:nvPr/>
        </p:nvCxnSpPr>
        <p:spPr>
          <a:xfrm flipH="1" flipV="1">
            <a:off x="763571" y="4423337"/>
            <a:ext cx="358219" cy="78025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4" name="Cloud 13">
            <a:extLst>
              <a:ext uri="{FF2B5EF4-FFF2-40B4-BE49-F238E27FC236}">
                <a16:creationId xmlns:a16="http://schemas.microsoft.com/office/drawing/2014/main" id="{4903DC85-DD7B-448B-B001-EDC74CB50542}"/>
              </a:ext>
            </a:extLst>
          </p:cNvPr>
          <p:cNvSpPr/>
          <p:nvPr/>
        </p:nvSpPr>
        <p:spPr>
          <a:xfrm>
            <a:off x="168277" y="5052768"/>
            <a:ext cx="3007151" cy="1490990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Cofiwch! </a:t>
            </a:r>
          </a:p>
          <a:p>
            <a:pPr algn="ctr">
              <a:lnSpc>
                <a:spcPct val="150000"/>
              </a:lnSpc>
            </a:pP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Faswn yn y negyddol</a:t>
            </a:r>
          </a:p>
        </p:txBody>
      </p:sp>
    </p:spTree>
    <p:extLst>
      <p:ext uri="{BB962C8B-B14F-4D97-AF65-F5344CB8AC3E}">
        <p14:creationId xmlns:p14="http://schemas.microsoft.com/office/powerpoint/2010/main" val="51980625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DA7BF1C-B7FC-40D4-BD8B-6E3C601D24DF}"/>
              </a:ext>
            </a:extLst>
          </p:cNvPr>
          <p:cNvSpPr/>
          <p:nvPr/>
        </p:nvSpPr>
        <p:spPr>
          <a:xfrm>
            <a:off x="2254577" y="282804"/>
            <a:ext cx="7682846" cy="556182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latin typeface="Comic Sans MS" panose="030F0702030302020204" pitchFamily="66" charset="0"/>
              </a:rPr>
              <a:t>Siaradwch gyda eich partner  </a:t>
            </a:r>
          </a:p>
        </p:txBody>
      </p:sp>
      <p:sp>
        <p:nvSpPr>
          <p:cNvPr id="5" name="Cloud 4">
            <a:extLst>
              <a:ext uri="{FF2B5EF4-FFF2-40B4-BE49-F238E27FC236}">
                <a16:creationId xmlns:a16="http://schemas.microsoft.com/office/drawing/2014/main" id="{59303724-9C15-43F3-AA88-ADC9E7004DB7}"/>
              </a:ext>
            </a:extLst>
          </p:cNvPr>
          <p:cNvSpPr/>
          <p:nvPr/>
        </p:nvSpPr>
        <p:spPr>
          <a:xfrm>
            <a:off x="1282045" y="1517714"/>
            <a:ext cx="3403077" cy="2300141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Comic Sans MS" panose="030F0702030302020204" pitchFamily="66" charset="0"/>
              </a:rPr>
              <a:t>Pa glwb faset ti’n mynd i yn </a:t>
            </a:r>
          </a:p>
          <a:p>
            <a:pPr algn="ctr"/>
            <a:r>
              <a:rPr lang="cy-GB" sz="2400" dirty="0">
                <a:latin typeface="Comic Sans MS" panose="030F0702030302020204" pitchFamily="66" charset="0"/>
              </a:rPr>
              <a:t>Y Drenwydd?  </a:t>
            </a:r>
          </a:p>
        </p:txBody>
      </p:sp>
      <p:sp>
        <p:nvSpPr>
          <p:cNvPr id="6" name="Cloud 5">
            <a:extLst>
              <a:ext uri="{FF2B5EF4-FFF2-40B4-BE49-F238E27FC236}">
                <a16:creationId xmlns:a16="http://schemas.microsoft.com/office/drawing/2014/main" id="{FE6F381E-5E40-4046-9FBC-866CC593C465}"/>
              </a:ext>
            </a:extLst>
          </p:cNvPr>
          <p:cNvSpPr/>
          <p:nvPr/>
        </p:nvSpPr>
        <p:spPr>
          <a:xfrm>
            <a:off x="6308104" y="1517713"/>
            <a:ext cx="3403077" cy="2300141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Comic Sans MS" panose="030F0702030302020204" pitchFamily="66" charset="0"/>
              </a:rPr>
              <a:t>Pa glwb faset ti </a:t>
            </a:r>
            <a:r>
              <a:rPr lang="cy-GB" sz="2400" dirty="0">
                <a:solidFill>
                  <a:srgbClr val="FF0000"/>
                </a:solidFill>
                <a:latin typeface="Comic Sans MS" panose="030F0702030302020204" pitchFamily="66" charset="0"/>
              </a:rPr>
              <a:t>ddim</a:t>
            </a:r>
            <a:r>
              <a:rPr lang="cy-GB" sz="2400" dirty="0">
                <a:latin typeface="Comic Sans MS" panose="030F0702030302020204" pitchFamily="66" charset="0"/>
              </a:rPr>
              <a:t> yn mynd i yn </a:t>
            </a:r>
          </a:p>
          <a:p>
            <a:pPr algn="ctr"/>
            <a:r>
              <a:rPr lang="cy-GB" sz="2400" dirty="0">
                <a:latin typeface="Comic Sans MS" panose="030F0702030302020204" pitchFamily="66" charset="0"/>
              </a:rPr>
              <a:t>Y Drenewydd? </a:t>
            </a:r>
          </a:p>
        </p:txBody>
      </p:sp>
      <p:sp>
        <p:nvSpPr>
          <p:cNvPr id="7" name="Cloud 6">
            <a:extLst>
              <a:ext uri="{FF2B5EF4-FFF2-40B4-BE49-F238E27FC236}">
                <a16:creationId xmlns:a16="http://schemas.microsoft.com/office/drawing/2014/main" id="{DD5CB8D2-0BB4-40D6-994B-FCDB2D6EDD48}"/>
              </a:ext>
            </a:extLst>
          </p:cNvPr>
          <p:cNvSpPr/>
          <p:nvPr/>
        </p:nvSpPr>
        <p:spPr>
          <a:xfrm>
            <a:off x="2469823" y="4190215"/>
            <a:ext cx="3403077" cy="2300141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Comic Sans MS" panose="030F0702030302020204" pitchFamily="66" charset="0"/>
              </a:rPr>
              <a:t>Pa glwb faset ti’n mynd i yn dy ardal di?  </a:t>
            </a:r>
          </a:p>
        </p:txBody>
      </p:sp>
      <p:sp>
        <p:nvSpPr>
          <p:cNvPr id="8" name="Cloud 7">
            <a:extLst>
              <a:ext uri="{FF2B5EF4-FFF2-40B4-BE49-F238E27FC236}">
                <a16:creationId xmlns:a16="http://schemas.microsoft.com/office/drawing/2014/main" id="{504EC186-EFE7-4217-89F7-FC72B538FC11}"/>
              </a:ext>
            </a:extLst>
          </p:cNvPr>
          <p:cNvSpPr/>
          <p:nvPr/>
        </p:nvSpPr>
        <p:spPr>
          <a:xfrm>
            <a:off x="7711125" y="4190215"/>
            <a:ext cx="3403077" cy="2300141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Comic Sans MS" panose="030F0702030302020204" pitchFamily="66" charset="0"/>
              </a:rPr>
              <a:t>Pa glwb faset ti </a:t>
            </a:r>
            <a:r>
              <a:rPr lang="cy-GB" sz="2400" dirty="0">
                <a:solidFill>
                  <a:srgbClr val="FF0000"/>
                </a:solidFill>
                <a:latin typeface="Comic Sans MS" panose="030F0702030302020204" pitchFamily="66" charset="0"/>
              </a:rPr>
              <a:t>ddim</a:t>
            </a:r>
            <a:r>
              <a:rPr lang="cy-GB" sz="2400" dirty="0">
                <a:latin typeface="Comic Sans MS" panose="030F0702030302020204" pitchFamily="66" charset="0"/>
              </a:rPr>
              <a:t> yn mynd i yn dy ardal di?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3C7D493-F7F3-451C-8491-43F1CDA456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265623" y="333096"/>
            <a:ext cx="1474924" cy="754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96940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17621-2E5C-4AD4-A3A0-771B9CCA13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6169" y="70210"/>
            <a:ext cx="5094261" cy="11887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GÊm trap-ddor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4E1BCD0-38B0-4C38-8F28-919515B90A31}"/>
              </a:ext>
            </a:extLst>
          </p:cNvPr>
          <p:cNvSpPr/>
          <p:nvPr/>
        </p:nvSpPr>
        <p:spPr>
          <a:xfrm>
            <a:off x="659876" y="1888695"/>
            <a:ext cx="10718277" cy="879932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dirty="0">
                <a:latin typeface="Comic Sans MS" panose="030F0702030302020204" pitchFamily="66" charset="0"/>
              </a:rPr>
              <a:t>Baswn i’n mynd i glwb                                               yn fy ardal i achos mae’n  </a:t>
            </a:r>
          </a:p>
        </p:txBody>
      </p:sp>
      <p:pic>
        <p:nvPicPr>
          <p:cNvPr id="7170" name="Picture 2" descr="A picture containing sitting, monitor, computer, table&#10;&#10;Description automatically generated">
            <a:extLst>
              <a:ext uri="{FF2B5EF4-FFF2-40B4-BE49-F238E27FC236}">
                <a16:creationId xmlns:a16="http://schemas.microsoft.com/office/drawing/2014/main" id="{86570075-0B8F-430B-8246-825332873F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8172" y="1453472"/>
            <a:ext cx="1425305" cy="167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3FD6BA9-BD0C-4288-8C36-EFE811ABAB06}"/>
              </a:ext>
            </a:extLst>
          </p:cNvPr>
          <p:cNvSpPr txBox="1"/>
          <p:nvPr/>
        </p:nvSpPr>
        <p:spPr>
          <a:xfrm>
            <a:off x="3748082" y="3612467"/>
            <a:ext cx="7070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nofio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rygbi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lego</a:t>
            </a:r>
          </a:p>
          <a:p>
            <a:endParaRPr lang="en-GB" sz="1200" dirty="0">
              <a:latin typeface="Comic Sans MS" panose="030F0702030302020204" pitchFamily="66" charset="0"/>
            </a:endParaRPr>
          </a:p>
        </p:txBody>
      </p:sp>
      <p:pic>
        <p:nvPicPr>
          <p:cNvPr id="9" name="Picture 2" descr="A picture containing sitting, monitor, computer, table&#10;&#10;Description automatically generated">
            <a:extLst>
              <a:ext uri="{FF2B5EF4-FFF2-40B4-BE49-F238E27FC236}">
                <a16:creationId xmlns:a16="http://schemas.microsoft.com/office/drawing/2014/main" id="{08B56A69-5DCD-4AA0-8ECD-06E37F1F82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5508" y="1490412"/>
            <a:ext cx="1425305" cy="167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E94ED92-1FA4-4949-AC94-B20B8951A5EA}"/>
              </a:ext>
            </a:extLst>
          </p:cNvPr>
          <p:cNvSpPr txBox="1"/>
          <p:nvPr/>
        </p:nvSpPr>
        <p:spPr>
          <a:xfrm>
            <a:off x="10084609" y="1650715"/>
            <a:ext cx="7070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hwyl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wych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grêt</a:t>
            </a:r>
          </a:p>
          <a:p>
            <a:endParaRPr lang="en-GB" sz="1200" dirty="0">
              <a:latin typeface="Comic Sans MS" panose="030F0702030302020204" pitchFamily="66" charset="0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DECE4C1-D103-49B4-A64C-FD035EB4437A}"/>
              </a:ext>
            </a:extLst>
          </p:cNvPr>
          <p:cNvSpPr/>
          <p:nvPr/>
        </p:nvSpPr>
        <p:spPr>
          <a:xfrm>
            <a:off x="659875" y="3528252"/>
            <a:ext cx="10718277" cy="879932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dirty="0">
                <a:latin typeface="Comic Sans MS" panose="030F0702030302020204" pitchFamily="66" charset="0"/>
              </a:rPr>
              <a:t>Baswn i’n mynd i glwb                                               yn Y Drenewydd achos mae’n 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DFD5419-5001-4B34-BF11-4D2DA5A83D34}"/>
              </a:ext>
            </a:extLst>
          </p:cNvPr>
          <p:cNvSpPr txBox="1"/>
          <p:nvPr/>
        </p:nvSpPr>
        <p:spPr>
          <a:xfrm>
            <a:off x="4210138" y="1598075"/>
            <a:ext cx="7070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nofio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rygbi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lego</a:t>
            </a:r>
          </a:p>
          <a:p>
            <a:endParaRPr lang="en-GB" sz="1200" dirty="0">
              <a:latin typeface="Comic Sans MS" panose="030F0702030302020204" pitchFamily="66" charset="0"/>
            </a:endParaRPr>
          </a:p>
        </p:txBody>
      </p:sp>
      <p:pic>
        <p:nvPicPr>
          <p:cNvPr id="12" name="Picture 2" descr="A picture containing sitting, monitor, computer, table&#10;&#10;Description automatically generated">
            <a:extLst>
              <a:ext uri="{FF2B5EF4-FFF2-40B4-BE49-F238E27FC236}">
                <a16:creationId xmlns:a16="http://schemas.microsoft.com/office/drawing/2014/main" id="{6FB00849-A86B-4E57-8415-96324762DA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169" y="3288185"/>
            <a:ext cx="1425305" cy="167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75986C2-FD6E-4250-AD5C-0C731A39703C}"/>
              </a:ext>
            </a:extLst>
          </p:cNvPr>
          <p:cNvSpPr txBox="1"/>
          <p:nvPr/>
        </p:nvSpPr>
        <p:spPr>
          <a:xfrm>
            <a:off x="3784931" y="3426692"/>
            <a:ext cx="92654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200" b="1" dirty="0">
                <a:solidFill>
                  <a:schemeClr val="bg1"/>
                </a:solidFill>
                <a:latin typeface="Comic Sans MS" panose="030F0702030302020204" pitchFamily="66" charset="0"/>
              </a:rPr>
              <a:t>pêl-droed</a:t>
            </a:r>
          </a:p>
          <a:p>
            <a:r>
              <a:rPr lang="cy-GB" sz="1200" b="1" dirty="0">
                <a:solidFill>
                  <a:schemeClr val="bg1"/>
                </a:solidFill>
                <a:latin typeface="Comic Sans MS" panose="030F0702030302020204" pitchFamily="66" charset="0"/>
              </a:rPr>
              <a:t>parcrun</a:t>
            </a:r>
          </a:p>
          <a:p>
            <a:r>
              <a:rPr lang="cy-GB" sz="1200" b="1" dirty="0">
                <a:solidFill>
                  <a:schemeClr val="bg1"/>
                </a:solidFill>
                <a:latin typeface="Comic Sans MS" panose="030F0702030302020204" pitchFamily="66" charset="0"/>
              </a:rPr>
              <a:t>garddio</a:t>
            </a:r>
          </a:p>
          <a:p>
            <a:endParaRPr lang="cy-GB" sz="1400" b="1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pic>
        <p:nvPicPr>
          <p:cNvPr id="15" name="Picture 2" descr="A picture containing sitting, monitor, computer, table&#10;&#10;Description automatically generated">
            <a:extLst>
              <a:ext uri="{FF2B5EF4-FFF2-40B4-BE49-F238E27FC236}">
                <a16:creationId xmlns:a16="http://schemas.microsoft.com/office/drawing/2014/main" id="{72D1355D-8E13-48B4-8F80-37BE12CC91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6314" y="3288185"/>
            <a:ext cx="1425305" cy="167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46CCF1C-1A1B-4C45-AA8C-5A5368255DC9}"/>
              </a:ext>
            </a:extLst>
          </p:cNvPr>
          <p:cNvSpPr txBox="1"/>
          <p:nvPr/>
        </p:nvSpPr>
        <p:spPr>
          <a:xfrm>
            <a:off x="9735568" y="3404889"/>
            <a:ext cx="15703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fendigedig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ardderchog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grêt</a:t>
            </a:r>
          </a:p>
          <a:p>
            <a:endParaRPr lang="en-GB" sz="1200" dirty="0">
              <a:latin typeface="Comic Sans MS" panose="030F0702030302020204" pitchFamily="66" charset="0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276E224D-A778-46F0-A9D6-FAD3B9BE0A14}"/>
              </a:ext>
            </a:extLst>
          </p:cNvPr>
          <p:cNvSpPr/>
          <p:nvPr/>
        </p:nvSpPr>
        <p:spPr>
          <a:xfrm>
            <a:off x="659875" y="5362965"/>
            <a:ext cx="10718277" cy="879932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dirty="0">
                <a:latin typeface="Comic Sans MS" panose="030F0702030302020204" pitchFamily="66" charset="0"/>
              </a:rPr>
              <a:t>     Faswn i ddim yn mynd i glwb                                        yn fy ardal i achos mae’n   </a:t>
            </a:r>
          </a:p>
        </p:txBody>
      </p:sp>
      <p:pic>
        <p:nvPicPr>
          <p:cNvPr id="18" name="Picture 2" descr="A picture containing sitting, monitor, computer, table&#10;&#10;Description automatically generated">
            <a:extLst>
              <a:ext uri="{FF2B5EF4-FFF2-40B4-BE49-F238E27FC236}">
                <a16:creationId xmlns:a16="http://schemas.microsoft.com/office/drawing/2014/main" id="{9BE3663B-A99B-4A3D-B82C-3573B7FC1B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7370" y="5122898"/>
            <a:ext cx="1425305" cy="167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5EAAB88F-855A-48C3-B53E-EBC2A9776174}"/>
              </a:ext>
            </a:extLst>
          </p:cNvPr>
          <p:cNvSpPr txBox="1"/>
          <p:nvPr/>
        </p:nvSpPr>
        <p:spPr>
          <a:xfrm>
            <a:off x="4491835" y="5262894"/>
            <a:ext cx="11632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gymnasteg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nofio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codwr hwyl</a:t>
            </a:r>
          </a:p>
          <a:p>
            <a:endParaRPr lang="en-GB" sz="1200" dirty="0">
              <a:latin typeface="Comic Sans MS" panose="030F0702030302020204" pitchFamily="66" charset="0"/>
            </a:endParaRPr>
          </a:p>
        </p:txBody>
      </p:sp>
      <p:pic>
        <p:nvPicPr>
          <p:cNvPr id="20" name="Picture 2" descr="A picture containing sitting, monitor, computer, table&#10;&#10;Description automatically generated">
            <a:extLst>
              <a:ext uri="{FF2B5EF4-FFF2-40B4-BE49-F238E27FC236}">
                <a16:creationId xmlns:a16="http://schemas.microsoft.com/office/drawing/2014/main" id="{565B3F80-1456-4EE0-AD0F-DB851B8752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4118" y="5099191"/>
            <a:ext cx="1425305" cy="167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7FB34FD3-7D13-47CC-BA22-7BBF03EEFC46}"/>
              </a:ext>
            </a:extLst>
          </p:cNvPr>
          <p:cNvSpPr txBox="1"/>
          <p:nvPr/>
        </p:nvSpPr>
        <p:spPr>
          <a:xfrm>
            <a:off x="9721819" y="5202662"/>
            <a:ext cx="9776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sbwriel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ddiflas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ofnadwy</a:t>
            </a:r>
          </a:p>
          <a:p>
            <a:endParaRPr lang="en-GB" sz="1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990434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A02D9-1CCC-49B7-9B2C-1C204B0B8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85962"/>
            <a:ext cx="7729728" cy="11887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Darllen Meddyliau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081BF0-DB09-43A2-B129-943071C867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516479" y="395313"/>
            <a:ext cx="1064978" cy="1079369"/>
          </a:xfrm>
          <a:prstGeom prst="rect">
            <a:avLst/>
          </a:prstGeom>
        </p:spPr>
      </p:pic>
      <p:pic>
        <p:nvPicPr>
          <p:cNvPr id="17410" name="Picture 2">
            <a:extLst>
              <a:ext uri="{FF2B5EF4-FFF2-40B4-BE49-F238E27FC236}">
                <a16:creationId xmlns:a16="http://schemas.microsoft.com/office/drawing/2014/main" id="{A1FF5A7B-6CFD-4722-863D-7590E8E8D6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7655" y="3429000"/>
            <a:ext cx="1977174" cy="1977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F5B7643-86FA-4385-BAEE-90183A1B7FC8}"/>
              </a:ext>
            </a:extLst>
          </p:cNvPr>
          <p:cNvSpPr txBox="1"/>
          <p:nvPr/>
        </p:nvSpPr>
        <p:spPr>
          <a:xfrm>
            <a:off x="622168" y="2036190"/>
            <a:ext cx="7729727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>
                <a:latin typeface="Comic Sans MS" panose="030F0702030302020204" pitchFamily="66" charset="0"/>
              </a:rPr>
              <a:t>Faswn i ddim yn mynd i glwb rygbi achos mae’n sbwriel. </a:t>
            </a:r>
          </a:p>
          <a:p>
            <a:endParaRPr lang="cy-GB" sz="2000" dirty="0">
              <a:latin typeface="Comic Sans MS" panose="030F0702030302020204" pitchFamily="66" charset="0"/>
            </a:endParaRPr>
          </a:p>
          <a:p>
            <a:r>
              <a:rPr lang="cy-GB" sz="2000" dirty="0">
                <a:latin typeface="Comic Sans MS" panose="030F0702030302020204" pitchFamily="66" charset="0"/>
              </a:rPr>
              <a:t>Baswn i’n mynd i glwb nofio achos mae’n wych!</a:t>
            </a:r>
          </a:p>
          <a:p>
            <a:endParaRPr lang="cy-GB" sz="2000" dirty="0">
              <a:latin typeface="Comic Sans MS" panose="030F0702030302020204" pitchFamily="66" charset="0"/>
            </a:endParaRPr>
          </a:p>
          <a:p>
            <a:r>
              <a:rPr lang="cy-GB" sz="2000" dirty="0">
                <a:latin typeface="Comic Sans MS" panose="030F0702030302020204" pitchFamily="66" charset="0"/>
              </a:rPr>
              <a:t>Baswn i’n mynd i glwb Hafan Yr Afon Parcrun achos mae’n hwyl!</a:t>
            </a:r>
          </a:p>
          <a:p>
            <a:endParaRPr lang="cy-GB" sz="2000" dirty="0">
              <a:latin typeface="Comic Sans MS" panose="030F0702030302020204" pitchFamily="66" charset="0"/>
            </a:endParaRPr>
          </a:p>
          <a:p>
            <a:r>
              <a:rPr lang="cy-GB" sz="2000" dirty="0">
                <a:latin typeface="Comic Sans MS" panose="030F0702030302020204" pitchFamily="66" charset="0"/>
              </a:rPr>
              <a:t>Faswn i ddim yn mynd i glwb pêl – droed achos mae’n ddiflas. </a:t>
            </a:r>
          </a:p>
          <a:p>
            <a:endParaRPr lang="cy-GB" sz="2000" dirty="0">
              <a:latin typeface="Comic Sans MS" panose="030F0702030302020204" pitchFamily="66" charset="0"/>
            </a:endParaRPr>
          </a:p>
          <a:p>
            <a:r>
              <a:rPr lang="cy-GB" sz="2000" dirty="0">
                <a:latin typeface="Comic Sans MS" panose="030F0702030302020204" pitchFamily="66" charset="0"/>
              </a:rPr>
              <a:t>Faswn i ddim yn mynd i glwb gymnasteg achos mae’n ofnadwy.</a:t>
            </a:r>
          </a:p>
          <a:p>
            <a:endParaRPr lang="cy-GB" sz="2000" dirty="0">
              <a:latin typeface="Comic Sans MS" panose="030F0702030302020204" pitchFamily="66" charset="0"/>
            </a:endParaRPr>
          </a:p>
          <a:p>
            <a:r>
              <a:rPr lang="cy-GB" sz="2000" dirty="0">
                <a:latin typeface="Comic Sans MS" panose="030F0702030302020204" pitchFamily="66" charset="0"/>
              </a:rPr>
              <a:t>Baswn i’n mynd i glwb codwyr hwyl achos mae’n ardderchog!</a:t>
            </a:r>
          </a:p>
        </p:txBody>
      </p:sp>
    </p:spTree>
    <p:extLst>
      <p:ext uri="{BB962C8B-B14F-4D97-AF65-F5344CB8AC3E}">
        <p14:creationId xmlns:p14="http://schemas.microsoft.com/office/powerpoint/2010/main" val="3901397679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2DAE7-AE62-44B6-9F20-B2F8466E44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2052" y="219974"/>
            <a:ext cx="6312691" cy="1090352"/>
          </a:xfrm>
        </p:spPr>
        <p:txBody>
          <a:bodyPr>
            <a:normAutofit fontScale="90000"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Gweithgaredd siarad </a:t>
            </a:r>
            <a:br>
              <a:rPr lang="cy-GB" dirty="0">
                <a:latin typeface="Comic Sans MS" panose="030F0702030302020204" pitchFamily="66" charset="0"/>
              </a:rPr>
            </a:br>
            <a:r>
              <a:rPr lang="cy-GB" dirty="0">
                <a:latin typeface="Comic Sans MS" panose="030F0702030302020204" pitchFamily="66" charset="0"/>
              </a:rPr>
              <a:t>pyramid cyfieithu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75D26FD-2D42-4EDC-827A-730C3030B7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82357" y="141926"/>
            <a:ext cx="1228649" cy="1168400"/>
          </a:xfr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D37458E-7119-4847-840E-E88D94C2BE1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87735979"/>
              </p:ext>
            </p:extLst>
          </p:nvPr>
        </p:nvGraphicFramePr>
        <p:xfrm>
          <a:off x="1730342" y="143933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737113606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A23AD-2F51-4123-91BA-F83E5D9EEF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44559"/>
            <a:ext cx="7729728" cy="11887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Gweithgaredd siarad </a:t>
            </a:r>
            <a:br>
              <a:rPr lang="cy-GB" dirty="0">
                <a:latin typeface="Comic Sans MS" panose="030F0702030302020204" pitchFamily="66" charset="0"/>
              </a:rPr>
            </a:br>
            <a:r>
              <a:rPr lang="cy-GB" dirty="0">
                <a:latin typeface="Comic Sans MS" panose="030F0702030302020204" pitchFamily="66" charset="0"/>
              </a:rPr>
              <a:t>pyramid cyfieithu -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Atebion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F0F05B8D-1EBC-4A76-BC2F-73762FDB13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99173" y="278001"/>
            <a:ext cx="1228649" cy="1168400"/>
          </a:xfrm>
          <a:prstGeom prst="rect">
            <a:avLst/>
          </a:prstGeom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82FA8188-EC23-4D34-9B46-5F62D92EB9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62075245"/>
              </p:ext>
            </p:extLst>
          </p:nvPr>
        </p:nvGraphicFramePr>
        <p:xfrm>
          <a:off x="1749196" y="138748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216715531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C13EA-2846-4D88-BCE7-AA5F2D54E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1157"/>
            <a:ext cx="7729728" cy="11887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Gweithgaredd siarad </a:t>
            </a:r>
            <a:br>
              <a:rPr lang="cy-GB" dirty="0">
                <a:latin typeface="Comic Sans MS" panose="030F0702030302020204" pitchFamily="66" charset="0"/>
              </a:rPr>
            </a:br>
            <a:r>
              <a:rPr lang="cy-GB" dirty="0">
                <a:latin typeface="Comic Sans MS" panose="030F0702030302020204" pitchFamily="66" charset="0"/>
              </a:rPr>
              <a:t>pyramid cyfieithu</a:t>
            </a:r>
            <a:endParaRPr lang="en-GB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4CBD6A3C-E00D-431C-B706-6FA9C6E72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26243" y="654842"/>
            <a:ext cx="713422" cy="678438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633A638-4CC6-4399-BF30-DD2DD84F01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95080" y="654842"/>
            <a:ext cx="713422" cy="678438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B02E0616-2B9A-4E87-9383-22DDAA0D12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37371498"/>
              </p:ext>
            </p:extLst>
          </p:nvPr>
        </p:nvGraphicFramePr>
        <p:xfrm>
          <a:off x="1963917" y="1333280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2155668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5D767-2CF0-4EBB-9B88-C746BD954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00583"/>
            <a:ext cx="7729728" cy="11887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Gweithgaredd siarad </a:t>
            </a:r>
            <a:br>
              <a:rPr lang="cy-GB" dirty="0">
                <a:latin typeface="Comic Sans MS" panose="030F0702030302020204" pitchFamily="66" charset="0"/>
              </a:rPr>
            </a:br>
            <a:r>
              <a:rPr lang="cy-GB" dirty="0">
                <a:latin typeface="Comic Sans MS" panose="030F0702030302020204" pitchFamily="66" charset="0"/>
              </a:rPr>
              <a:t>pyramid cyfieithu -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Atebion</a:t>
            </a:r>
            <a:endParaRPr lang="en-GB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891129CD-FD62-4A38-8A5A-81F80CCB70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26243" y="654842"/>
            <a:ext cx="713422" cy="678438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C832914-FD88-47C1-8E97-1F54E8CB86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95080" y="654842"/>
            <a:ext cx="713422" cy="678438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7C0F23E2-6310-4C8E-A979-7A0FBF4DA2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7259607"/>
              </p:ext>
            </p:extLst>
          </p:nvPr>
        </p:nvGraphicFramePr>
        <p:xfrm>
          <a:off x="1709394" y="1338750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159114148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BE840-6BD6-4263-8D6B-3EB0826A1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48254"/>
            <a:ext cx="7729728" cy="11887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Gwyddoniaeth a Thecnoleg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334A428-400B-4F97-82AF-88C94ADF13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514123" y="333101"/>
            <a:ext cx="1179430" cy="1103873"/>
          </a:xfrm>
        </p:spPr>
      </p:pic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F83F60F-200D-4EA1-858C-42D3F7310C0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29510233"/>
              </p:ext>
            </p:extLst>
          </p:nvPr>
        </p:nvGraphicFramePr>
        <p:xfrm>
          <a:off x="666161" y="2638044"/>
          <a:ext cx="10859678" cy="36586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0859678">
                  <a:extLst>
                    <a:ext uri="{9D8B030D-6E8A-4147-A177-3AD203B41FA5}">
                      <a16:colId xmlns:a16="http://schemas.microsoft.com/office/drawing/2014/main" val="3010535618"/>
                    </a:ext>
                  </a:extLst>
                </a:gridCol>
              </a:tblGrid>
              <a:tr h="3658680">
                <a:tc>
                  <a:txBody>
                    <a:bodyPr/>
                    <a:lstStyle/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Thema: </a:t>
                      </a:r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Yr Ardal </a:t>
                      </a:r>
                    </a:p>
                    <a:p>
                      <a:endParaRPr lang="cy-GB" u="none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Gwybodaeth flaenorol:</a:t>
                      </a:r>
                    </a:p>
                    <a:p>
                      <a:r>
                        <a:rPr lang="cy-GB" b="1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Syniadau newydd am bethau newydd yn yr ardal.</a:t>
                      </a:r>
                      <a:endParaRPr lang="cy-GB" u="sng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endParaRPr lang="cy-GB" u="none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Ffocws iaith:</a:t>
                      </a:r>
                    </a:p>
                    <a:p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Hoffwn i..</a:t>
                      </a:r>
                    </a:p>
                    <a:p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Hoffwn i fynd..</a:t>
                      </a:r>
                    </a:p>
                    <a:p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Hoffwn i ddim..</a:t>
                      </a:r>
                    </a:p>
                    <a:p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Beth hoffet ti weld yn dy ardal di?</a:t>
                      </a:r>
                    </a:p>
                    <a:p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Beth hoffech chi weld yn eich ardal chi? </a:t>
                      </a:r>
                    </a:p>
                    <a:p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Hoffwn i weld..</a:t>
                      </a:r>
                    </a:p>
                    <a:p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Beth hoffet ti ddim gweld yn dy ardal di?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4240834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6D87A1A0-7E57-4BE4-BD64-2B1B833291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89157" y="333101"/>
            <a:ext cx="1188720" cy="118872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EA16885-0C41-44AC-A0AF-D352ACE3583F}"/>
              </a:ext>
            </a:extLst>
          </p:cNvPr>
          <p:cNvSpPr txBox="1"/>
          <p:nvPr/>
        </p:nvSpPr>
        <p:spPr>
          <a:xfrm>
            <a:off x="7805394" y="2764572"/>
            <a:ext cx="3487917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b="1" u="sng" dirty="0">
                <a:latin typeface="Comic Sans MS" panose="030F0702030302020204" pitchFamily="66" charset="0"/>
              </a:rPr>
              <a:t>Gweithgareddau</a:t>
            </a:r>
          </a:p>
          <a:p>
            <a:pPr algn="ctr"/>
            <a:endParaRPr lang="en-GB" u="sng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Ymarfer Hoffwn i/ Hoffwn i ddim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Creu holiaduron ar gyfrifiaduron a Hwb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Ysgrifennu e-bost i ‘rhieni’ i ddweud wrthyn nhw ‘Beth hoffech chi weld yn ‘Yr ardal’ i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cy-GB" sz="1400" dirty="0">
                <a:latin typeface="Comic Sans MS" panose="030F0702030302020204" pitchFamily="66" charset="0"/>
              </a:rPr>
              <a:t>blant yn y dyfodol.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Defnyddiwch atebion i greu ‘Yr Ardal’ yn Minecraft. 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0171250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5A2D3-A145-4C20-8182-141B151B5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764" y="267108"/>
            <a:ext cx="4876673" cy="1188720"/>
          </a:xfrm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Minecraft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6FDA87-1FB6-4021-AA6D-99615B258F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0202" y="1971689"/>
            <a:ext cx="8251596" cy="431557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08567F3-262E-44CC-BEAB-A4270F4FCB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353667" y="0"/>
            <a:ext cx="4857946" cy="177129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18FA70F-5271-4E53-B85C-B82140F8DE0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488302" y="5472541"/>
            <a:ext cx="1446622" cy="814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571006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8862D-1BB5-4EE8-BFE8-1A907E6272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38828"/>
            <a:ext cx="7729728" cy="11887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Y celfyddydau Mynegiannol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2606EE-1371-493C-A11E-87C0DAF4E7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407192" y="238828"/>
            <a:ext cx="1195765" cy="84573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BABC182-6A7D-47BC-BC53-733F8071B0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33632" y="238828"/>
            <a:ext cx="1474509" cy="1474509"/>
          </a:xfrm>
          <a:prstGeom prst="rect">
            <a:avLst/>
          </a:prstGeom>
        </p:spPr>
      </p:pic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AFFEEE35-916C-4B3A-9F6F-6CAAA2D330F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97588193"/>
              </p:ext>
            </p:extLst>
          </p:nvPr>
        </p:nvGraphicFramePr>
        <p:xfrm>
          <a:off x="666161" y="2638044"/>
          <a:ext cx="10859678" cy="36586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0859678">
                  <a:extLst>
                    <a:ext uri="{9D8B030D-6E8A-4147-A177-3AD203B41FA5}">
                      <a16:colId xmlns:a16="http://schemas.microsoft.com/office/drawing/2014/main" val="3010535618"/>
                    </a:ext>
                  </a:extLst>
                </a:gridCol>
              </a:tblGrid>
              <a:tr h="3658680">
                <a:tc>
                  <a:txBody>
                    <a:bodyPr/>
                    <a:lstStyle/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Thema: </a:t>
                      </a:r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Yr Ardal/ Y Drenewydd</a:t>
                      </a:r>
                    </a:p>
                    <a:p>
                      <a:endParaRPr lang="cy-GB" u="none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Gwybodaeth flaenorol: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Ansodderiau e.e. Diflas, hapus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drist, diddorol, cyffrous, lliwgar</a:t>
                      </a:r>
                    </a:p>
                    <a:p>
                      <a:endParaRPr lang="cy-GB" u="none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Ffocws iaith: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Rydw i’n meddwl bod..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Roeddwn i’n credu..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Rydw i’n credu bod..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Doeddwn i ddim yn credu..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Rydw i ddim yn meddwl bod..</a:t>
                      </a:r>
                    </a:p>
                    <a:p>
                      <a:r>
                        <a:rPr lang="cy-GB" u="none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(y llun, y model, y crefft)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4240834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86098E9A-905A-490E-83E4-27713D67F30A}"/>
              </a:ext>
            </a:extLst>
          </p:cNvPr>
          <p:cNvSpPr txBox="1"/>
          <p:nvPr/>
        </p:nvSpPr>
        <p:spPr>
          <a:xfrm>
            <a:off x="7805394" y="2764572"/>
            <a:ext cx="3487917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b="1" u="sng" dirty="0">
                <a:latin typeface="Comic Sans MS" panose="030F0702030302020204" pitchFamily="66" charset="0"/>
              </a:rPr>
              <a:t>Gweithgareddau</a:t>
            </a:r>
          </a:p>
          <a:p>
            <a:pPr algn="ctr"/>
            <a:endParaRPr lang="en-GB" u="sng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Dril ansodderiau – defnyddio’r bys mawr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Ffocws iaith – creu brawddegau gyda’r patrwm newydd.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Ymweliad arlunydd lleol – Billie Ireland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Creu ‘imovie’ am ei gwaith.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0584313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EFFB0-3CD6-464C-B406-84D2A0B0C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48255"/>
            <a:ext cx="7729728" cy="11887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Iechyd a lles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FB366C-48E0-43A5-B57B-8FBF8EE697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582885" y="248255"/>
            <a:ext cx="1125206" cy="112520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9510F8D-37D7-4D18-B020-60FA8E75EA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83909" y="248255"/>
            <a:ext cx="1219200" cy="1219200"/>
          </a:xfrm>
          <a:prstGeom prst="rect">
            <a:avLst/>
          </a:prstGeom>
        </p:spPr>
      </p:pic>
      <p:graphicFrame>
        <p:nvGraphicFramePr>
          <p:cNvPr id="9" name="Content Placeholder 3">
            <a:extLst>
              <a:ext uri="{FF2B5EF4-FFF2-40B4-BE49-F238E27FC236}">
                <a16:creationId xmlns:a16="http://schemas.microsoft.com/office/drawing/2014/main" id="{89DC6E06-2223-4BEE-8287-F961186BF39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00081305"/>
              </p:ext>
            </p:extLst>
          </p:nvPr>
        </p:nvGraphicFramePr>
        <p:xfrm>
          <a:off x="666161" y="2638044"/>
          <a:ext cx="10859678" cy="36586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0859678">
                  <a:extLst>
                    <a:ext uri="{9D8B030D-6E8A-4147-A177-3AD203B41FA5}">
                      <a16:colId xmlns:a16="http://schemas.microsoft.com/office/drawing/2014/main" val="3010535618"/>
                    </a:ext>
                  </a:extLst>
                </a:gridCol>
              </a:tblGrid>
              <a:tr h="3658680">
                <a:tc>
                  <a:txBody>
                    <a:bodyPr/>
                    <a:lstStyle/>
                    <a:p>
                      <a:r>
                        <a:rPr lang="cy-GB" sz="1600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Thema: </a:t>
                      </a:r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Yr Ardal/ Y Drenewydd</a:t>
                      </a:r>
                    </a:p>
                    <a:p>
                      <a:endParaRPr lang="cy-GB" sz="1600" u="none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600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Gwybodaeth flaenorol:</a:t>
                      </a:r>
                    </a:p>
                    <a:p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Ble mae’r Tedi Twt? </a:t>
                      </a:r>
                    </a:p>
                    <a:p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Gwrthrychau – bocs, silff, mainc,</a:t>
                      </a:r>
                    </a:p>
                    <a:p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tŷ, iard, </a:t>
                      </a:r>
                    </a:p>
                    <a:p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Arddodiaid – </a:t>
                      </a:r>
                      <a:r>
                        <a:rPr lang="cy-GB" sz="1600" u="none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ar y, yn y, o dan,</a:t>
                      </a:r>
                    </a:p>
                    <a:p>
                      <a:r>
                        <a:rPr lang="cy-GB" sz="1600" u="none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yn ymyl, o flaen, tu ôl, gyferbyn â</a:t>
                      </a:r>
                      <a:endParaRPr lang="cy-GB" sz="1600" u="none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600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Ffocws iaith:</a:t>
                      </a:r>
                    </a:p>
                    <a:p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Ble mae’r Tedi Twt? Mae’r Tedi Twt....</a:t>
                      </a:r>
                    </a:p>
                    <a:p>
                      <a:endParaRPr lang="cy-GB" sz="1600" u="none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Ble roedd Tedi Twt? Roedd Tedi Twt ....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4240834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D9FB41A2-08EB-4554-8AC3-11E0CD8EA025}"/>
              </a:ext>
            </a:extLst>
          </p:cNvPr>
          <p:cNvSpPr txBox="1"/>
          <p:nvPr/>
        </p:nvSpPr>
        <p:spPr>
          <a:xfrm>
            <a:off x="7805394" y="2764572"/>
            <a:ext cx="3487917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b="1" u="sng" dirty="0">
                <a:latin typeface="Comic Sans MS" panose="030F0702030302020204" pitchFamily="66" charset="0"/>
              </a:rPr>
              <a:t>Gweithgareddau</a:t>
            </a:r>
          </a:p>
          <a:p>
            <a:pPr algn="ctr"/>
            <a:endParaRPr lang="en-GB" u="sng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Drilio’r ac ymarfer geiriau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Chwarae sblat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Defnyddio’r teganau, bydd y plant yn ymarfer y patrymau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Ffocws iaith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Ewch am dro o gwmpas y pentref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Ble mae’r Tedi Twt?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Bydd y plant yn dweud e.e </a:t>
            </a:r>
          </a:p>
          <a:p>
            <a:r>
              <a:rPr lang="cy-GB" sz="1400" dirty="0">
                <a:solidFill>
                  <a:srgbClr val="FF0000"/>
                </a:solidFill>
                <a:latin typeface="Comic Sans MS" panose="030F0702030302020204" pitchFamily="66" charset="0"/>
              </a:rPr>
              <a:t>-‘Mae’r Tedi Twt gyferbyn â thŷ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Creu mapiau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148215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647BE-EC32-4E20-BEDD-B55DCB89F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2945" y="144560"/>
            <a:ext cx="6366109" cy="741560"/>
          </a:xfrm>
        </p:spPr>
        <p:txBody>
          <a:bodyPr>
            <a:normAutofit fontScale="90000"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Pecyn – Caitlin mumford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ECB963-E22A-471A-871A-30E95AC28846}"/>
              </a:ext>
            </a:extLst>
          </p:cNvPr>
          <p:cNvSpPr txBox="1"/>
          <p:nvPr/>
        </p:nvSpPr>
        <p:spPr>
          <a:xfrm>
            <a:off x="386499" y="886120"/>
            <a:ext cx="11679811" cy="66994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Dyma fy mhecyn. Penderfynais i i wneud fy mhecyn ar ‘Yr Ardal – Ceri’ ac ‘Y Drenewydd’. Rydw i wedi gwneud adnoddau am ‘Y Dyniaethau’, ‘Mathemateg a rhifedd’ ac ‘Ieithoedd, llythrennedd a chyfathrebu’. Dw i wedi creu adnoddau bod rydw i’n credu bod yn hwyl, cyffrous a diddorol. Rydw i’n credu, bydd y plant yn dysgu pan maen nhw brwdfrydig. Baswn i’n defnyddio’r adnoddau yn fy ysgol. Rydw i wedi gwneud llawer o weithgareddau drilio, achos, rydw i gredu bod yn bwysig iawn yn fy nosbarth. Bydd y plant yn dysgu yn hyder.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Cyn i fi dod ar y ‘Cwrs Sabothol’, does dim digon o ddrilio yn fy nghynlluniau. Bydda i’n addysgu a pharatoi mwy drilio yn fy nosbarth nawr. Yn fy nosbarth, roeddwn i’n defnyddio cynllun Powys ar Hwb, ond, weithiau, baswn i’n rhuthro. Meddyliais i’r plant yn angen i ysgrifennu popeth yn bob gwers. Nawr, rydw i’n credu bod methodoleg wahanol yn fy nosbarth bydd yn bwysig iawn, fel llawer o gemau siarad â gweithgareddau gwrando. Pan roeddwn i’n addysgu yn fy nosbarth, baswn i’n symud rhy gyflym, cyn roedd y plant yn barod. Dwi’n gallu gweld bod drilio yn bwysig iawn a bydda i’n siarad â gyda staff am ddefnyddio llawer o fethodoleg yn eu hystafelloedd dosbarth. Cyn i fi dod ar y ‘Cwrs Sabothol’, gwnes i ddim rhoi’r amser i blant i ymarfer. Bydda i’n sicrhau’r plant rhoi cyfle i ymarfer mwy yn fy nosbarth. Ar ôl y ‘Cwrs Sabothol’, bydda i’n defnyddio llawer o syniadau bod rydw i wedi dysgedig yn y cwrs ac yn yr Hwb. Rydw i wybod y plant yn fy ysgol angen amser i ymarfer darllen, ymarfer siarad a gwrando, ac ymarfer meddwl cyn ysgrifennu yn Gymraeg.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Mwynheais i’r sesiwn gyda Claire Seacombe. Dwi’n hoffi ei syniadau. Hoffwn i rannu syniadau newydd gyda staff yn fy ysgol, achos dwi’n meddwl bod gwersi Cymraeg, yn fy marn i, gallu fod yn well yn yr ysgol. </a:t>
            </a:r>
          </a:p>
          <a:p>
            <a:pPr>
              <a:lnSpc>
                <a:spcPct val="150000"/>
              </a:lnSpc>
            </a:pPr>
            <a:endParaRPr lang="cy-GB" sz="1600" dirty="0">
              <a:latin typeface="Comic Sans MS" panose="030F0702030302020204" pitchFamily="66" charset="0"/>
            </a:endParaRPr>
          </a:p>
          <a:p>
            <a:pPr>
              <a:lnSpc>
                <a:spcPct val="150000"/>
              </a:lnSpc>
            </a:pPr>
            <a:endParaRPr lang="cy-GB" sz="1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291790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C8A06CD-DE1B-4DA5-815E-56D5BF1B4352}"/>
              </a:ext>
            </a:extLst>
          </p:cNvPr>
          <p:cNvSpPr txBox="1"/>
          <p:nvPr/>
        </p:nvSpPr>
        <p:spPr>
          <a:xfrm>
            <a:off x="443060" y="273377"/>
            <a:ext cx="11312165" cy="2636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Rydw i’n teimlo’n hapus a cyffrous i fynd nôl i’r ysgol ac yn fy nosbarth. Rydw i’n teimlo’n fwy hyderus i addysgu Cymraeg yn fy nosbarth a bydda i’n hapus i’r defnyddio’r Gymraeg yn y gwasanaethau hefyd, a gyda ‘Criw Cymraeg.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Ar ôl y ‘Cwrs Sabothol’, gobeithio, bydda i’n helpu i godi safonau academaidd yn Gymraeg yn yr ysgol. Gobeithio, bydd y plant yn teimlo’n hyderus a hapus, a mwynhau dysgu Cymraeg yn y dosbarth. Rydw i wedi dysgu llawer o syniadau gan y tiwtoriaid. Diolch yn fawr iawn!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Gobeithio, fy mhecyn, yn gallu dangos llawer o syniadau i ddefnyddio’r yn y dosbarth, llawer o weithgareddau drilio, gweithgareddau siarad a gwrando ac yn olaf, gweithgareddau bod yn hwyl a bwriadol. </a:t>
            </a:r>
          </a:p>
        </p:txBody>
      </p:sp>
    </p:spTree>
    <p:extLst>
      <p:ext uri="{BB962C8B-B14F-4D97-AF65-F5344CB8AC3E}">
        <p14:creationId xmlns:p14="http://schemas.microsoft.com/office/powerpoint/2010/main" val="427588152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31978</TotalTime>
  <Words>3938</Words>
  <Application>Microsoft Office PowerPoint</Application>
  <PresentationFormat>Widescreen</PresentationFormat>
  <Paragraphs>780</Paragraphs>
  <Slides>69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69</vt:i4>
      </vt:variant>
    </vt:vector>
  </HeadingPairs>
  <TitlesOfParts>
    <vt:vector size="73" baseType="lpstr">
      <vt:lpstr>Arial</vt:lpstr>
      <vt:lpstr>Comic Sans MS</vt:lpstr>
      <vt:lpstr>Gill Sans MT</vt:lpstr>
      <vt:lpstr>Parcel</vt:lpstr>
      <vt:lpstr>Pecyn Adnoddau: Fy Ardal</vt:lpstr>
      <vt:lpstr>Y Dyniaethau</vt:lpstr>
      <vt:lpstr>PowerPoint Presentation</vt:lpstr>
      <vt:lpstr>Adolygu</vt:lpstr>
      <vt:lpstr>Dril 1   </vt:lpstr>
      <vt:lpstr>Dril 2</vt:lpstr>
      <vt:lpstr>Dril 3</vt:lpstr>
      <vt:lpstr>Ffocws Iaith Patrymau Newydd</vt:lpstr>
      <vt:lpstr>PowerPoint Presentation</vt:lpstr>
      <vt:lpstr>Gêm Dyfalu Pwy?</vt:lpstr>
      <vt:lpstr>Syr Pryce Jones</vt:lpstr>
      <vt:lpstr>Syr Pryce Jones</vt:lpstr>
      <vt:lpstr>SYR Pryce Jones  Gair ar goll</vt:lpstr>
      <vt:lpstr>Ysgrifennu mosaig</vt:lpstr>
      <vt:lpstr>Mathemateg a rhifedd</vt:lpstr>
      <vt:lpstr>PowerPoint Presentation</vt:lpstr>
      <vt:lpstr>Drilio’r geiriau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Amser Sblat!</vt:lpstr>
      <vt:lpstr>Dril 2 – gÊm boeth neu oer </vt:lpstr>
      <vt:lpstr>Ffocws iaith ansoddeiriau cymharu dau beth</vt:lpstr>
      <vt:lpstr>Gêm – dim nadroedd dim ysgolion</vt:lpstr>
      <vt:lpstr>Gêm – dim nadroedd dim ysgolion Atebion</vt:lpstr>
      <vt:lpstr>Cerddwch i’r dref ac ymweld ‘caffi glitz’ a chymharu’r pris o’r bwyd.  </vt:lpstr>
      <vt:lpstr>Bwydlen</vt:lpstr>
      <vt:lpstr>Darllenwch y Bwydlen </vt:lpstr>
      <vt:lpstr>PowerPoint Presentation</vt:lpstr>
      <vt:lpstr>Sgwrs</vt:lpstr>
      <vt:lpstr>Sgwrs</vt:lpstr>
      <vt:lpstr>PowerPoint Presentation</vt:lpstr>
      <vt:lpstr>Ieithoedd, llythrennedd a chyfathrebu</vt:lpstr>
      <vt:lpstr>PowerPoint Presentation</vt:lpstr>
      <vt:lpstr>Ymarfer ac Adolygu</vt:lpstr>
      <vt:lpstr>Adolygu ansoddeiriau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Beth sydd ymlaen i’r plant yn Y Drenewydd / Yr Ardal ?  </vt:lpstr>
      <vt:lpstr>Clwb Hafan Yr afon ‘parcrun’</vt:lpstr>
      <vt:lpstr>Clwb PÊl-Droed</vt:lpstr>
      <vt:lpstr>Clwb nofio</vt:lpstr>
      <vt:lpstr>Clwb rygbi</vt:lpstr>
      <vt:lpstr>Clwb gymnasteg </vt:lpstr>
      <vt:lpstr>Clwb codwyr hwyl </vt:lpstr>
      <vt:lpstr>gÊm bingo</vt:lpstr>
      <vt:lpstr>gÊm bingo</vt:lpstr>
      <vt:lpstr>gÊm bingo</vt:lpstr>
      <vt:lpstr>Chwarae llongau rhyfel  </vt:lpstr>
      <vt:lpstr>Ffocws iaith</vt:lpstr>
      <vt:lpstr>PowerPoint Presentation</vt:lpstr>
      <vt:lpstr>GÊm trap-ddor</vt:lpstr>
      <vt:lpstr>Darllen Meddyliau</vt:lpstr>
      <vt:lpstr>Gweithgaredd siarad  pyramid cyfieithu</vt:lpstr>
      <vt:lpstr>Gweithgaredd siarad  pyramid cyfieithu - Atebion</vt:lpstr>
      <vt:lpstr>Gweithgaredd siarad  pyramid cyfieithu</vt:lpstr>
      <vt:lpstr>Gweithgaredd siarad  pyramid cyfieithu - Atebion</vt:lpstr>
      <vt:lpstr>Gwyddoniaeth a Thecnoleg</vt:lpstr>
      <vt:lpstr>Minecraft</vt:lpstr>
      <vt:lpstr>Y celfyddydau Mynegiannol</vt:lpstr>
      <vt:lpstr>Iechyd a lles</vt:lpstr>
      <vt:lpstr>Pecyn – Caitlin mumford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Pecyn Adnoddau: Fy Ardal</dc:title>
  <dc:creator>Caitlin Welch</dc:creator>
  <cp:lastModifiedBy>Caitlin Welch</cp:lastModifiedBy>
  <cp:revision>394</cp:revision>
  <dcterms:created xsi:type="dcterms:W3CDTF">2025-02-11T10:14:57Z</dcterms:created>
  <dcterms:modified xsi:type="dcterms:W3CDTF">2025-03-05T15:19:28Z</dcterms:modified>
</cp:coreProperties>
</file>