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3" r:id="rId9"/>
    <p:sldId id="265" r:id="rId10"/>
    <p:sldId id="266" r:id="rId11"/>
    <p:sldId id="267" r:id="rId12"/>
    <p:sldId id="290" r:id="rId13"/>
    <p:sldId id="292" r:id="rId14"/>
    <p:sldId id="293" r:id="rId15"/>
    <p:sldId id="291" r:id="rId16"/>
    <p:sldId id="268" r:id="rId17"/>
    <p:sldId id="269" r:id="rId18"/>
    <p:sldId id="270" r:id="rId19"/>
    <p:sldId id="271" r:id="rId20"/>
    <p:sldId id="272" r:id="rId21"/>
    <p:sldId id="288" r:id="rId22"/>
    <p:sldId id="289" r:id="rId23"/>
    <p:sldId id="294" r:id="rId24"/>
    <p:sldId id="274" r:id="rId25"/>
    <p:sldId id="295" r:id="rId26"/>
    <p:sldId id="275" r:id="rId27"/>
    <p:sldId id="276" r:id="rId28"/>
    <p:sldId id="277" r:id="rId29"/>
    <p:sldId id="278" r:id="rId30"/>
    <p:sldId id="296" r:id="rId31"/>
    <p:sldId id="297" r:id="rId32"/>
    <p:sldId id="280" r:id="rId33"/>
    <p:sldId id="281" r:id="rId34"/>
    <p:sldId id="301" r:id="rId35"/>
    <p:sldId id="302" r:id="rId36"/>
    <p:sldId id="303" r:id="rId37"/>
    <p:sldId id="283" r:id="rId38"/>
    <p:sldId id="284" r:id="rId39"/>
    <p:sldId id="285" r:id="rId40"/>
    <p:sldId id="286" r:id="rId41"/>
    <p:sldId id="287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38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DCDCDC"/>
    <a:srgbClr val="F0F0F0"/>
    <a:srgbClr val="E6E6E6"/>
    <a:srgbClr val="C8C8C8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99" d="100"/>
          <a:sy n="99" d="100"/>
        </p:scale>
        <p:origin x="84" y="582"/>
      </p:cViewPr>
      <p:guideLst>
        <p:guide orient="horz" pos="2160"/>
        <p:guide pos="3838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5" Type="http://schemas.openxmlformats.org/officeDocument/2006/relationships/tableStyles" Target="tableStyles.xml"/><Relationship Id="rId44" Type="http://schemas.openxmlformats.org/officeDocument/2006/relationships/viewProps" Target="viewProps.xml"/><Relationship Id="rId43" Type="http://schemas.openxmlformats.org/officeDocument/2006/relationships/presProps" Target="presProps.xml"/><Relationship Id="rId42" Type="http://schemas.openxmlformats.org/officeDocument/2006/relationships/slide" Target="slides/slide40.xml"/><Relationship Id="rId41" Type="http://schemas.openxmlformats.org/officeDocument/2006/relationships/slide" Target="slides/slide39.xml"/><Relationship Id="rId40" Type="http://schemas.openxmlformats.org/officeDocument/2006/relationships/slide" Target="slides/slide38.xml"/><Relationship Id="rId4" Type="http://schemas.openxmlformats.org/officeDocument/2006/relationships/slide" Target="slides/slide2.xml"/><Relationship Id="rId39" Type="http://schemas.openxmlformats.org/officeDocument/2006/relationships/slide" Target="slides/slide37.xml"/><Relationship Id="rId38" Type="http://schemas.openxmlformats.org/officeDocument/2006/relationships/slide" Target="slides/slide36.xml"/><Relationship Id="rId37" Type="http://schemas.openxmlformats.org/officeDocument/2006/relationships/slide" Target="slides/slide35.xml"/><Relationship Id="rId36" Type="http://schemas.openxmlformats.org/officeDocument/2006/relationships/slide" Target="slides/slide34.xml"/><Relationship Id="rId35" Type="http://schemas.openxmlformats.org/officeDocument/2006/relationships/slide" Target="slides/slide33.xml"/><Relationship Id="rId34" Type="http://schemas.openxmlformats.org/officeDocument/2006/relationships/slide" Target="slides/slide32.xml"/><Relationship Id="rId33" Type="http://schemas.openxmlformats.org/officeDocument/2006/relationships/slide" Target="slides/slide31.xml"/><Relationship Id="rId32" Type="http://schemas.openxmlformats.org/officeDocument/2006/relationships/slide" Target="slides/slide30.xml"/><Relationship Id="rId31" Type="http://schemas.openxmlformats.org/officeDocument/2006/relationships/slide" Target="slides/slide29.xml"/><Relationship Id="rId30" Type="http://schemas.openxmlformats.org/officeDocument/2006/relationships/slide" Target="slides/slide28.xml"/><Relationship Id="rId3" Type="http://schemas.openxmlformats.org/officeDocument/2006/relationships/slide" Target="slides/slide1.xml"/><Relationship Id="rId29" Type="http://schemas.openxmlformats.org/officeDocument/2006/relationships/slide" Target="slides/slide27.xml"/><Relationship Id="rId28" Type="http://schemas.openxmlformats.org/officeDocument/2006/relationships/slide" Target="slides/slide26.xml"/><Relationship Id="rId27" Type="http://schemas.openxmlformats.org/officeDocument/2006/relationships/slide" Target="slides/slide25.xml"/><Relationship Id="rId26" Type="http://schemas.openxmlformats.org/officeDocument/2006/relationships/slide" Target="slides/slide24.xml"/><Relationship Id="rId25" Type="http://schemas.openxmlformats.org/officeDocument/2006/relationships/slide" Target="slides/slide23.xml"/><Relationship Id="rId24" Type="http://schemas.openxmlformats.org/officeDocument/2006/relationships/slide" Target="slides/slide22.xml"/><Relationship Id="rId23" Type="http://schemas.openxmlformats.org/officeDocument/2006/relationships/slide" Target="slides/slide21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6" Type="http://schemas.openxmlformats.org/officeDocument/2006/relationships/tags" Target="../tags/tag15.xml"/><Relationship Id="rId5" Type="http://schemas.openxmlformats.org/officeDocument/2006/relationships/tags" Target="../tags/tag14.xml"/><Relationship Id="rId4" Type="http://schemas.openxmlformats.org/officeDocument/2006/relationships/tags" Target="../tags/tag13.xml"/><Relationship Id="rId3" Type="http://schemas.openxmlformats.org/officeDocument/2006/relationships/tags" Target="../tags/tag12.xml"/><Relationship Id="rId2" Type="http://schemas.openxmlformats.org/officeDocument/2006/relationships/tags" Target="../tags/tag11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21.xml"/><Relationship Id="rId6" Type="http://schemas.openxmlformats.org/officeDocument/2006/relationships/tags" Target="../tags/tag20.xml"/><Relationship Id="rId5" Type="http://schemas.openxmlformats.org/officeDocument/2006/relationships/tags" Target="../tags/tag19.xml"/><Relationship Id="rId4" Type="http://schemas.openxmlformats.org/officeDocument/2006/relationships/tags" Target="../tags/tag18.xml"/><Relationship Id="rId3" Type="http://schemas.openxmlformats.org/officeDocument/2006/relationships/tags" Target="../tags/tag17.xml"/><Relationship Id="rId2" Type="http://schemas.openxmlformats.org/officeDocument/2006/relationships/tags" Target="../tags/tag16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29.xml"/><Relationship Id="rId8" Type="http://schemas.openxmlformats.org/officeDocument/2006/relationships/tags" Target="../tags/tag28.xml"/><Relationship Id="rId7" Type="http://schemas.openxmlformats.org/officeDocument/2006/relationships/tags" Target="../tags/tag27.xml"/><Relationship Id="rId6" Type="http://schemas.openxmlformats.org/officeDocument/2006/relationships/tags" Target="../tags/tag26.xml"/><Relationship Id="rId5" Type="http://schemas.openxmlformats.org/officeDocument/2006/relationships/tags" Target="../tags/tag25.xml"/><Relationship Id="rId4" Type="http://schemas.openxmlformats.org/officeDocument/2006/relationships/tags" Target="../tags/tag24.xml"/><Relationship Id="rId3" Type="http://schemas.openxmlformats.org/officeDocument/2006/relationships/tags" Target="../tags/tag23.xml"/><Relationship Id="rId2" Type="http://schemas.openxmlformats.org/officeDocument/2006/relationships/tags" Target="../tags/tag22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33.xml"/><Relationship Id="rId4" Type="http://schemas.openxmlformats.org/officeDocument/2006/relationships/tags" Target="../tags/tag32.xml"/><Relationship Id="rId3" Type="http://schemas.openxmlformats.org/officeDocument/2006/relationships/tags" Target="../tags/tag31.xml"/><Relationship Id="rId2" Type="http://schemas.openxmlformats.org/officeDocument/2006/relationships/tags" Target="../tags/tag30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4" Type="http://schemas.openxmlformats.org/officeDocument/2006/relationships/tags" Target="../tags/tag36.xml"/><Relationship Id="rId3" Type="http://schemas.openxmlformats.org/officeDocument/2006/relationships/tags" Target="../tags/tag35.xml"/><Relationship Id="rId2" Type="http://schemas.openxmlformats.org/officeDocument/2006/relationships/tags" Target="../tags/tag34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42.xml"/><Relationship Id="rId6" Type="http://schemas.openxmlformats.org/officeDocument/2006/relationships/tags" Target="../tags/tag41.xml"/><Relationship Id="rId5" Type="http://schemas.openxmlformats.org/officeDocument/2006/relationships/tags" Target="../tags/tag40.xml"/><Relationship Id="rId4" Type="http://schemas.openxmlformats.org/officeDocument/2006/relationships/tags" Target="../tags/tag39.xml"/><Relationship Id="rId3" Type="http://schemas.openxmlformats.org/officeDocument/2006/relationships/tags" Target="../tags/tag38.xml"/><Relationship Id="rId2" Type="http://schemas.openxmlformats.org/officeDocument/2006/relationships/tags" Target="../tags/tag37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47.xml"/><Relationship Id="rId5" Type="http://schemas.openxmlformats.org/officeDocument/2006/relationships/tags" Target="../tags/tag46.xml"/><Relationship Id="rId4" Type="http://schemas.openxmlformats.org/officeDocument/2006/relationships/tags" Target="../tags/tag45.xml"/><Relationship Id="rId3" Type="http://schemas.openxmlformats.org/officeDocument/2006/relationships/tags" Target="../tags/tag44.xml"/><Relationship Id="rId2" Type="http://schemas.openxmlformats.org/officeDocument/2006/relationships/tags" Target="../tags/tag43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51.xml"/><Relationship Id="rId4" Type="http://schemas.openxmlformats.org/officeDocument/2006/relationships/tags" Target="../tags/tag50.xml"/><Relationship Id="rId3" Type="http://schemas.openxmlformats.org/officeDocument/2006/relationships/tags" Target="../tags/tag49.xml"/><Relationship Id="rId2" Type="http://schemas.openxmlformats.org/officeDocument/2006/relationships/tags" Target="../tags/tag48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6" Type="http://schemas.openxmlformats.org/officeDocument/2006/relationships/tags" Target="../tags/tag56.xml"/><Relationship Id="rId5" Type="http://schemas.openxmlformats.org/officeDocument/2006/relationships/tags" Target="../tags/tag55.xml"/><Relationship Id="rId4" Type="http://schemas.openxmlformats.org/officeDocument/2006/relationships/tags" Target="../tags/tag54.xml"/><Relationship Id="rId3" Type="http://schemas.openxmlformats.org/officeDocument/2006/relationships/tags" Target="../tags/tag53.xml"/><Relationship Id="rId2" Type="http://schemas.openxmlformats.org/officeDocument/2006/relationships/tags" Target="../tags/tag52.xm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title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text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text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text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en-US" smtClean="0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en-US" smtClean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en-US" smtClean="0"/>
            </a:fld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p>
            <a:r>
              <a:rPr lang="en-US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en-US" smtClean="0"/>
              <a:t>Click to edit title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s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en-US" smtClean="0"/>
              <a:t>Click to edit title</a:t>
            </a:r>
            <a:endParaRPr lang="en-US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8" Type="http://schemas.openxmlformats.org/officeDocument/2006/relationships/theme" Target="../theme/theme1.xml"/><Relationship Id="rId17" Type="http://schemas.openxmlformats.org/officeDocument/2006/relationships/tags" Target="../tags/tag62.xml"/><Relationship Id="rId16" Type="http://schemas.openxmlformats.org/officeDocument/2006/relationships/tags" Target="../tags/tag61.xml"/><Relationship Id="rId15" Type="http://schemas.openxmlformats.org/officeDocument/2006/relationships/tags" Target="../tags/tag60.xml"/><Relationship Id="rId14" Type="http://schemas.openxmlformats.org/officeDocument/2006/relationships/tags" Target="../tags/tag59.xml"/><Relationship Id="rId13" Type="http://schemas.openxmlformats.org/officeDocument/2006/relationships/tags" Target="../tags/tag58.xml"/><Relationship Id="rId12" Type="http://schemas.openxmlformats.org/officeDocument/2006/relationships/tags" Target="../tags/tag57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en-US" smtClean="0"/>
            </a:fld>
            <a:endParaRPr lang="en-US" dirty="0"/>
          </a:p>
        </p:txBody>
      </p:sp>
    </p:spTree>
    <p:custDataLst>
      <p:tags r:id="rId1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0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.xml"/><Relationship Id="rId4" Type="http://schemas.openxmlformats.org/officeDocument/2006/relationships/tags" Target="../tags/tag65.xml"/><Relationship Id="rId3" Type="http://schemas.openxmlformats.org/officeDocument/2006/relationships/image" Target="../media/image1.png"/><Relationship Id="rId2" Type="http://schemas.openxmlformats.org/officeDocument/2006/relationships/tags" Target="../tags/tag64.xml"/><Relationship Id="rId1" Type="http://schemas.openxmlformats.org/officeDocument/2006/relationships/tags" Target="../tags/tag63.xml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68.xml"/><Relationship Id="rId2" Type="http://schemas.openxmlformats.org/officeDocument/2006/relationships/tags" Target="../tags/tag67.xml"/><Relationship Id="rId1" Type="http://schemas.openxmlformats.org/officeDocument/2006/relationships/tags" Target="../tags/tag66.xml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71.xml"/><Relationship Id="rId2" Type="http://schemas.openxmlformats.org/officeDocument/2006/relationships/tags" Target="../tags/tag70.xml"/><Relationship Id="rId1" Type="http://schemas.openxmlformats.org/officeDocument/2006/relationships/tags" Target="../tags/tag69.xml"/></Relationships>
</file>

<file path=ppt/slides/_rels/slide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74.xml"/><Relationship Id="rId2" Type="http://schemas.openxmlformats.org/officeDocument/2006/relationships/tags" Target="../tags/tag73.xml"/><Relationship Id="rId1" Type="http://schemas.openxmlformats.org/officeDocument/2006/relationships/tags" Target="../tags/tag72.xml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77.xml"/><Relationship Id="rId2" Type="http://schemas.openxmlformats.org/officeDocument/2006/relationships/tags" Target="../tags/tag76.xml"/><Relationship Id="rId1" Type="http://schemas.openxmlformats.org/officeDocument/2006/relationships/tags" Target="../tags/tag75.xml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80.xml"/><Relationship Id="rId2" Type="http://schemas.openxmlformats.org/officeDocument/2006/relationships/tags" Target="../tags/tag79.xml"/><Relationship Id="rId1" Type="http://schemas.openxmlformats.org/officeDocument/2006/relationships/tags" Target="../tags/tag78.xml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83.xml"/><Relationship Id="rId2" Type="http://schemas.openxmlformats.org/officeDocument/2006/relationships/tags" Target="../tags/tag82.xml"/><Relationship Id="rId1" Type="http://schemas.openxmlformats.org/officeDocument/2006/relationships/tags" Target="../tags/tag81.xml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86.xml"/><Relationship Id="rId2" Type="http://schemas.openxmlformats.org/officeDocument/2006/relationships/tags" Target="../tags/tag85.xml"/><Relationship Id="rId1" Type="http://schemas.openxmlformats.org/officeDocument/2006/relationships/tags" Target="../tags/tag84.xml"/></Relationships>
</file>

<file path=ppt/slides/_rels/slide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89.xml"/><Relationship Id="rId2" Type="http://schemas.openxmlformats.org/officeDocument/2006/relationships/tags" Target="../tags/tag88.xml"/><Relationship Id="rId1" Type="http://schemas.openxmlformats.org/officeDocument/2006/relationships/tags" Target="../tags/tag87.xml"/></Relationships>
</file>

<file path=ppt/slides/_rels/slide10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4.xml"/><Relationship Id="rId4" Type="http://schemas.openxmlformats.org/officeDocument/2006/relationships/tags" Target="../tags/tag93.xml"/><Relationship Id="rId3" Type="http://schemas.openxmlformats.org/officeDocument/2006/relationships/tags" Target="../tags/tag92.xml"/><Relationship Id="rId2" Type="http://schemas.openxmlformats.org/officeDocument/2006/relationships/tags" Target="../tags/tag91.xml"/><Relationship Id="rId1" Type="http://schemas.openxmlformats.org/officeDocument/2006/relationships/tags" Target="../tags/tag90.xml"/></Relationships>
</file>

<file path=ppt/slides/_rels/slide1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96.xml"/><Relationship Id="rId3" Type="http://schemas.openxmlformats.org/officeDocument/2006/relationships/image" Target="../media/image2.png"/><Relationship Id="rId2" Type="http://schemas.openxmlformats.org/officeDocument/2006/relationships/tags" Target="../tags/tag95.xml"/><Relationship Id="rId1" Type="http://schemas.openxmlformats.org/officeDocument/2006/relationships/tags" Target="../tags/tag94.xml"/></Relationships>
</file>

<file path=ppt/slides/_rels/slide1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99.xml"/><Relationship Id="rId3" Type="http://schemas.openxmlformats.org/officeDocument/2006/relationships/image" Target="../media/image3.png"/><Relationship Id="rId2" Type="http://schemas.openxmlformats.org/officeDocument/2006/relationships/tags" Target="../tags/tag98.xml"/><Relationship Id="rId1" Type="http://schemas.openxmlformats.org/officeDocument/2006/relationships/tags" Target="../tags/tag97.xml"/></Relationships>
</file>

<file path=ppt/slides/_rels/slide1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102.xml"/><Relationship Id="rId3" Type="http://schemas.openxmlformats.org/officeDocument/2006/relationships/image" Target="../media/image4.png"/><Relationship Id="rId2" Type="http://schemas.openxmlformats.org/officeDocument/2006/relationships/tags" Target="../tags/tag101.xml"/><Relationship Id="rId1" Type="http://schemas.openxmlformats.org/officeDocument/2006/relationships/tags" Target="../tags/tag100.xml"/></Relationships>
</file>

<file path=ppt/slides/_rels/slide1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105.xml"/><Relationship Id="rId3" Type="http://schemas.openxmlformats.org/officeDocument/2006/relationships/image" Target="../media/image5.png"/><Relationship Id="rId2" Type="http://schemas.openxmlformats.org/officeDocument/2006/relationships/tags" Target="../tags/tag104.xml"/><Relationship Id="rId1" Type="http://schemas.openxmlformats.org/officeDocument/2006/relationships/tags" Target="../tags/tag103.xml"/></Relationships>
</file>

<file path=ppt/slides/_rels/slide1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08.xml"/><Relationship Id="rId2" Type="http://schemas.openxmlformats.org/officeDocument/2006/relationships/tags" Target="../tags/tag107.xml"/><Relationship Id="rId1" Type="http://schemas.openxmlformats.org/officeDocument/2006/relationships/tags" Target="../tags/tag106.xml"/></Relationships>
</file>

<file path=ppt/slides/_rels/slide1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11.xml"/><Relationship Id="rId2" Type="http://schemas.openxmlformats.org/officeDocument/2006/relationships/tags" Target="../tags/tag110.xml"/><Relationship Id="rId1" Type="http://schemas.openxmlformats.org/officeDocument/2006/relationships/tags" Target="../tags/tag109.xml"/></Relationships>
</file>

<file path=ppt/slides/_rels/slide1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14.xml"/><Relationship Id="rId2" Type="http://schemas.openxmlformats.org/officeDocument/2006/relationships/tags" Target="../tags/tag113.xml"/><Relationship Id="rId1" Type="http://schemas.openxmlformats.org/officeDocument/2006/relationships/tags" Target="../tags/tag112.xml"/></Relationships>
</file>

<file path=ppt/slides/_rels/slide1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17.xml"/><Relationship Id="rId2" Type="http://schemas.openxmlformats.org/officeDocument/2006/relationships/tags" Target="../tags/tag116.xml"/><Relationship Id="rId1" Type="http://schemas.openxmlformats.org/officeDocument/2006/relationships/tags" Target="../tags/tag115.xml"/></Relationships>
</file>

<file path=ppt/slides/_rels/slide1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20.xml"/><Relationship Id="rId2" Type="http://schemas.openxmlformats.org/officeDocument/2006/relationships/tags" Target="../tags/tag119.xml"/><Relationship Id="rId1" Type="http://schemas.openxmlformats.org/officeDocument/2006/relationships/tags" Target="../tags/tag118.xml"/></Relationships>
</file>

<file path=ppt/slides/_rels/slide20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23.xml"/><Relationship Id="rId2" Type="http://schemas.openxmlformats.org/officeDocument/2006/relationships/tags" Target="../tags/tag122.xml"/><Relationship Id="rId1" Type="http://schemas.openxmlformats.org/officeDocument/2006/relationships/tags" Target="../tags/tag121.xml"/></Relationships>
</file>

<file path=ppt/slides/_rels/slide2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26.xml"/><Relationship Id="rId2" Type="http://schemas.openxmlformats.org/officeDocument/2006/relationships/tags" Target="../tags/tag125.xml"/><Relationship Id="rId1" Type="http://schemas.openxmlformats.org/officeDocument/2006/relationships/tags" Target="../tags/tag124.xml"/></Relationships>
</file>

<file path=ppt/slides/_rels/slide2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29.xml"/><Relationship Id="rId2" Type="http://schemas.openxmlformats.org/officeDocument/2006/relationships/tags" Target="../tags/tag128.xml"/><Relationship Id="rId1" Type="http://schemas.openxmlformats.org/officeDocument/2006/relationships/tags" Target="../tags/tag127.xml"/></Relationships>
</file>

<file path=ppt/slides/_rels/slide2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132.xml"/><Relationship Id="rId3" Type="http://schemas.openxmlformats.org/officeDocument/2006/relationships/image" Target="../media/image6.png"/><Relationship Id="rId2" Type="http://schemas.openxmlformats.org/officeDocument/2006/relationships/tags" Target="../tags/tag131.xml"/><Relationship Id="rId1" Type="http://schemas.openxmlformats.org/officeDocument/2006/relationships/tags" Target="../tags/tag130.xml"/></Relationships>
</file>

<file path=ppt/slides/_rels/slide2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35.xml"/><Relationship Id="rId2" Type="http://schemas.openxmlformats.org/officeDocument/2006/relationships/tags" Target="../tags/tag134.xml"/><Relationship Id="rId1" Type="http://schemas.openxmlformats.org/officeDocument/2006/relationships/tags" Target="../tags/tag133.xml"/></Relationships>
</file>

<file path=ppt/slides/_rels/slide25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138.xml"/><Relationship Id="rId3" Type="http://schemas.openxmlformats.org/officeDocument/2006/relationships/image" Target="../media/image7.png"/><Relationship Id="rId2" Type="http://schemas.openxmlformats.org/officeDocument/2006/relationships/tags" Target="../tags/tag137.xml"/><Relationship Id="rId1" Type="http://schemas.openxmlformats.org/officeDocument/2006/relationships/tags" Target="../tags/tag136.xml"/></Relationships>
</file>

<file path=ppt/slides/_rels/slide2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41.xml"/><Relationship Id="rId2" Type="http://schemas.openxmlformats.org/officeDocument/2006/relationships/tags" Target="../tags/tag140.xml"/><Relationship Id="rId1" Type="http://schemas.openxmlformats.org/officeDocument/2006/relationships/tags" Target="../tags/tag139.xml"/></Relationships>
</file>

<file path=ppt/slides/_rels/slide2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44.xml"/><Relationship Id="rId2" Type="http://schemas.openxmlformats.org/officeDocument/2006/relationships/tags" Target="../tags/tag143.xml"/><Relationship Id="rId1" Type="http://schemas.openxmlformats.org/officeDocument/2006/relationships/tags" Target="../tags/tag142.xml"/></Relationships>
</file>

<file path=ppt/slides/_rels/slide2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47.xml"/><Relationship Id="rId2" Type="http://schemas.openxmlformats.org/officeDocument/2006/relationships/tags" Target="../tags/tag146.xml"/><Relationship Id="rId1" Type="http://schemas.openxmlformats.org/officeDocument/2006/relationships/tags" Target="../tags/tag145.xml"/></Relationships>
</file>

<file path=ppt/slides/_rels/slide29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4.xml"/><Relationship Id="rId6" Type="http://schemas.openxmlformats.org/officeDocument/2006/relationships/tags" Target="../tags/tag151.xml"/><Relationship Id="rId5" Type="http://schemas.openxmlformats.org/officeDocument/2006/relationships/image" Target="../media/image7.png"/><Relationship Id="rId4" Type="http://schemas.openxmlformats.org/officeDocument/2006/relationships/tags" Target="../tags/tag150.xml"/><Relationship Id="rId3" Type="http://schemas.openxmlformats.org/officeDocument/2006/relationships/image" Target="../media/image3.png"/><Relationship Id="rId2" Type="http://schemas.openxmlformats.org/officeDocument/2006/relationships/tags" Target="../tags/tag149.xml"/><Relationship Id="rId1" Type="http://schemas.openxmlformats.org/officeDocument/2006/relationships/tags" Target="../tags/tag148.xml"/></Relationships>
</file>

<file path=ppt/slides/_rels/slide30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4.xml"/><Relationship Id="rId5" Type="http://schemas.openxmlformats.org/officeDocument/2006/relationships/tags" Target="../tags/tag155.xml"/><Relationship Id="rId4" Type="http://schemas.openxmlformats.org/officeDocument/2006/relationships/tags" Target="../tags/tag154.xml"/><Relationship Id="rId3" Type="http://schemas.openxmlformats.org/officeDocument/2006/relationships/image" Target="../media/image8.png"/><Relationship Id="rId2" Type="http://schemas.openxmlformats.org/officeDocument/2006/relationships/tags" Target="../tags/tag153.xml"/><Relationship Id="rId1" Type="http://schemas.openxmlformats.org/officeDocument/2006/relationships/tags" Target="../tags/tag152.xml"/></Relationships>
</file>

<file path=ppt/slides/_rels/slide3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58.xml"/><Relationship Id="rId2" Type="http://schemas.openxmlformats.org/officeDocument/2006/relationships/tags" Target="../tags/tag157.xml"/><Relationship Id="rId1" Type="http://schemas.openxmlformats.org/officeDocument/2006/relationships/tags" Target="../tags/tag156.xml"/></Relationships>
</file>

<file path=ppt/slides/_rels/slide3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61.xml"/><Relationship Id="rId2" Type="http://schemas.openxmlformats.org/officeDocument/2006/relationships/tags" Target="../tags/tag160.xml"/><Relationship Id="rId1" Type="http://schemas.openxmlformats.org/officeDocument/2006/relationships/tags" Target="../tags/tag159.xml"/></Relationships>
</file>

<file path=ppt/slides/_rels/slide3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64.xml"/><Relationship Id="rId2" Type="http://schemas.openxmlformats.org/officeDocument/2006/relationships/tags" Target="../tags/tag163.xml"/><Relationship Id="rId1" Type="http://schemas.openxmlformats.org/officeDocument/2006/relationships/tags" Target="../tags/tag162.xml"/></Relationships>
</file>

<file path=ppt/slides/_rels/slide3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67.xml"/><Relationship Id="rId2" Type="http://schemas.openxmlformats.org/officeDocument/2006/relationships/tags" Target="../tags/tag166.xml"/><Relationship Id="rId1" Type="http://schemas.openxmlformats.org/officeDocument/2006/relationships/tags" Target="../tags/tag165.xml"/></Relationships>
</file>

<file path=ppt/slides/_rels/slide3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70.xml"/><Relationship Id="rId2" Type="http://schemas.openxmlformats.org/officeDocument/2006/relationships/tags" Target="../tags/tag169.xml"/><Relationship Id="rId1" Type="http://schemas.openxmlformats.org/officeDocument/2006/relationships/tags" Target="../tags/tag168.xml"/></Relationships>
</file>

<file path=ppt/slides/_rels/slide3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73.xml"/><Relationship Id="rId2" Type="http://schemas.openxmlformats.org/officeDocument/2006/relationships/tags" Target="../tags/tag172.xml"/><Relationship Id="rId1" Type="http://schemas.openxmlformats.org/officeDocument/2006/relationships/tags" Target="../tags/tag171.xml"/></Relationships>
</file>

<file path=ppt/slides/_rels/slide3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76.xml"/><Relationship Id="rId2" Type="http://schemas.openxmlformats.org/officeDocument/2006/relationships/tags" Target="../tags/tag175.xml"/><Relationship Id="rId1" Type="http://schemas.openxmlformats.org/officeDocument/2006/relationships/tags" Target="../tags/tag174.xml"/></Relationships>
</file>

<file path=ppt/slides/_rels/slide3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79.xml"/><Relationship Id="rId2" Type="http://schemas.openxmlformats.org/officeDocument/2006/relationships/tags" Target="../tags/tag178.xml"/><Relationship Id="rId1" Type="http://schemas.openxmlformats.org/officeDocument/2006/relationships/tags" Target="../tags/tag177.xml"/></Relationships>
</file>

<file path=ppt/slides/_rels/slide3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82.xml"/><Relationship Id="rId2" Type="http://schemas.openxmlformats.org/officeDocument/2006/relationships/tags" Target="../tags/tag181.xml"/><Relationship Id="rId1" Type="http://schemas.openxmlformats.org/officeDocument/2006/relationships/tags" Target="../tags/tag180.xml"/></Relationships>
</file>

<file path=ppt/slides/_rels/slide40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85.xml"/><Relationship Id="rId2" Type="http://schemas.openxmlformats.org/officeDocument/2006/relationships/tags" Target="../tags/tag184.xml"/><Relationship Id="rId1" Type="http://schemas.openxmlformats.org/officeDocument/2006/relationships/tags" Target="../tags/tag18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/>
              <a:t>Managing Projects in the Organisation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en-US"/>
              <a:t>Week 4: WBS and Gantt Chart</a:t>
            </a:r>
            <a:endParaRPr lang="en-US" altLang="en-US"/>
          </a:p>
          <a:p>
            <a:endParaRPr lang="en-US" altLang="en-US"/>
          </a:p>
        </p:txBody>
      </p:sp>
      <p:pic>
        <p:nvPicPr>
          <p:cNvPr id="4" name="Picture 3" descr="ChatGPT Image May 21, 2026, 09_29_27 AM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/>
              <a:t>Recap of Week 3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 i="1"/>
              <a:t>stakeholder analysis</a:t>
            </a:r>
            <a:endParaRPr lang="en-US" altLang="en-US" i="1"/>
          </a:p>
          <a:p>
            <a:r>
              <a:rPr lang="en-US" altLang="en-US" i="1"/>
              <a:t>internal and external stakeholders</a:t>
            </a:r>
            <a:endParaRPr lang="en-US" altLang="en-US" i="1"/>
          </a:p>
          <a:p>
            <a:r>
              <a:rPr lang="en-US" altLang="en-US" i="1"/>
              <a:t>power-interest grid</a:t>
            </a:r>
            <a:endParaRPr lang="en-US" altLang="en-US" i="1"/>
          </a:p>
          <a:p>
            <a:r>
              <a:rPr lang="en-US" altLang="en-US" i="1"/>
              <a:t>communication planning</a:t>
            </a:r>
            <a:endParaRPr lang="en-US" altLang="en-US" i="1"/>
          </a:p>
          <a:p>
            <a:endParaRPr lang="en-US" altLang="en-US"/>
          </a:p>
          <a:p>
            <a:r>
              <a:rPr lang="en-US" altLang="en-US"/>
              <a:t>By now, each group should have:</a:t>
            </a:r>
            <a:endParaRPr lang="en-US" altLang="en-US"/>
          </a:p>
          <a:p>
            <a:r>
              <a:rPr lang="en-US" altLang="en-US" i="1"/>
              <a:t>a stakeholder list</a:t>
            </a:r>
            <a:endParaRPr lang="en-US" altLang="en-US" i="1"/>
          </a:p>
          <a:p>
            <a:r>
              <a:rPr lang="en-US" altLang="en-US" i="1"/>
              <a:t>a stakeholder table</a:t>
            </a:r>
            <a:endParaRPr lang="en-US" altLang="en-US" i="1"/>
          </a:p>
          <a:p>
            <a:r>
              <a:rPr lang="en-US" altLang="en-US" i="1"/>
              <a:t>a power-interest grid</a:t>
            </a:r>
            <a:endParaRPr lang="en-US" altLang="en-US" i="1"/>
          </a:p>
          <a:p>
            <a:r>
              <a:rPr lang="en-US" altLang="en-US" i="1"/>
              <a:t>a simple communication plan</a:t>
            </a:r>
            <a:endParaRPr lang="en-US" altLang="en-US" i="1"/>
          </a:p>
        </p:txBody>
      </p:sp>
    </p:spTree>
    <p:custDataLst>
      <p:tags r:id="rId3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/>
              <a:t>C</a:t>
            </a:r>
            <a:r>
              <a:rPr lang="en-US" altLang="en-US"/>
              <a:t>ontents of Week 4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lnSpcReduction="20000"/>
          </a:bodyPr>
          <a:p>
            <a:endParaRPr lang="en-US" altLang="en-US"/>
          </a:p>
          <a:p>
            <a:r>
              <a:rPr lang="en-US" altLang="en-US"/>
              <a:t>What is a Work Breakdown Structure (WBS)?</a:t>
            </a:r>
            <a:endParaRPr lang="en-US" altLang="en-US"/>
          </a:p>
          <a:p>
            <a:r>
              <a:rPr lang="en-US" altLang="en-US"/>
              <a:t>Why do we use WBS?</a:t>
            </a:r>
            <a:endParaRPr lang="en-US" altLang="en-US"/>
          </a:p>
          <a:p>
            <a:r>
              <a:rPr lang="en-US" altLang="en-US"/>
              <a:t>How to create a simple WBS</a:t>
            </a:r>
            <a:endParaRPr lang="en-US" altLang="en-US"/>
          </a:p>
          <a:p>
            <a:r>
              <a:rPr lang="en-US" altLang="en-US"/>
              <a:t>What is a Gantt Chart?</a:t>
            </a:r>
            <a:endParaRPr lang="en-US" altLang="en-US"/>
          </a:p>
          <a:p>
            <a:r>
              <a:rPr lang="en-US" altLang="en-US"/>
              <a:t>Why do we use a Gantt Chart?</a:t>
            </a:r>
            <a:endParaRPr lang="en-US" altLang="en-US"/>
          </a:p>
          <a:p>
            <a:r>
              <a:rPr lang="en-US" altLang="en-US"/>
              <a:t>How to move from WBS to Gantt Chart</a:t>
            </a:r>
            <a:endParaRPr lang="en-US" altLang="en-US"/>
          </a:p>
          <a:p>
            <a:r>
              <a:rPr lang="en-US" altLang="en-US"/>
              <a:t>Group task</a:t>
            </a:r>
            <a:endParaRPr lang="en-US" altLang="en-US"/>
          </a:p>
          <a:p>
            <a:r>
              <a:rPr lang="en-US" altLang="en-US"/>
              <a:t>Blog 4 guidance</a:t>
            </a:r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/>
          </a:bodyPr>
          <a:p>
            <a:r>
              <a:rPr lang="en-US" altLang="en-US"/>
              <a:t>So far, your group should already have:</a:t>
            </a:r>
            <a:endParaRPr lang="en-US" altLang="en-US"/>
          </a:p>
          <a:p>
            <a:r>
              <a:rPr lang="en-US" altLang="en-US" i="1"/>
              <a:t>a project aim</a:t>
            </a:r>
            <a:endParaRPr lang="en-US" altLang="en-US" i="1"/>
          </a:p>
          <a:p>
            <a:r>
              <a:rPr lang="en-US" altLang="en-US" i="1"/>
              <a:t>project objectives</a:t>
            </a:r>
            <a:endParaRPr lang="en-US" altLang="en-US" i="1"/>
          </a:p>
          <a:p>
            <a:r>
              <a:rPr lang="en-US" altLang="en-US" i="1"/>
              <a:t>deliverables</a:t>
            </a:r>
            <a:endParaRPr lang="en-US" altLang="en-US" i="1"/>
          </a:p>
          <a:p>
            <a:r>
              <a:rPr lang="en-US" altLang="en-US" i="1"/>
              <a:t>a scope statement</a:t>
            </a:r>
            <a:endParaRPr lang="en-US" altLang="en-US" i="1"/>
          </a:p>
          <a:p>
            <a:r>
              <a:rPr lang="en-US" altLang="en-US" i="1"/>
              <a:t>a communication plan</a:t>
            </a:r>
            <a:endParaRPr lang="en-US" altLang="en-US" i="1"/>
          </a:p>
          <a:p>
            <a:endParaRPr lang="en-US" altLang="en-US"/>
          </a:p>
          <a:p>
            <a:r>
              <a:rPr lang="en-US" altLang="en-US"/>
              <a:t>Now we need to answer a new question:</a:t>
            </a:r>
            <a:r>
              <a:rPr lang="en-US" altLang="en-US" b="1">
                <a:solidFill>
                  <a:srgbClr val="FF0000"/>
                </a:solidFill>
              </a:rPr>
              <a:t> What work actually needs to be done, in what order, and when?</a:t>
            </a:r>
            <a:endParaRPr lang="en-US" altLang="en-US" b="1">
              <a:solidFill>
                <a:srgbClr val="FF0000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/>
              <a:t>WBS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/>
          </a:bodyPr>
          <a:p>
            <a:r>
              <a:rPr lang="en-US" altLang="en-US"/>
              <a:t>What is a Work Breakdown Structure (WBS)?</a:t>
            </a:r>
            <a:endParaRPr lang="en-US" altLang="en-US"/>
          </a:p>
          <a:p>
            <a:r>
              <a:rPr lang="en-US" altLang="en-US" i="1"/>
              <a:t>A Work Breakdown Structure is a tool used to break a project into smaller and more manageable parts.</a:t>
            </a:r>
            <a:endParaRPr lang="en-US" altLang="en-US" i="1"/>
          </a:p>
          <a:p>
            <a:endParaRPr lang="en-US" altLang="en-US"/>
          </a:p>
          <a:p>
            <a:r>
              <a:rPr lang="en-US" altLang="en-US"/>
              <a:t>It helps a team move from a big project idea to smaller work packages and tasks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Simple question:</a:t>
            </a:r>
            <a:endParaRPr lang="en-US" altLang="en-US"/>
          </a:p>
          <a:p>
            <a:r>
              <a:rPr lang="en-US" altLang="en-US" b="1">
                <a:solidFill>
                  <a:srgbClr val="FF0000"/>
                </a:solidFill>
              </a:rPr>
              <a:t>What are all the pieces of work that must be completed for this project?</a:t>
            </a:r>
            <a:endParaRPr lang="en-US" altLang="en-US" b="1">
              <a:solidFill>
                <a:srgbClr val="FF0000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/>
              <a:t>A simple definition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lnSpcReduction="20000"/>
          </a:bodyPr>
          <a:p>
            <a:endParaRPr lang="en-US" altLang="en-US"/>
          </a:p>
          <a:p>
            <a:r>
              <a:rPr lang="en-US" altLang="en-US"/>
              <a:t>WBS = A structured breakdown of the project into smaller tasks or work packages.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In simple terms: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the project is the big picture</a:t>
            </a:r>
            <a:endParaRPr lang="en-US" altLang="en-US"/>
          </a:p>
          <a:p>
            <a:r>
              <a:rPr lang="en-US" altLang="en-US"/>
              <a:t>the WBS breaks it into smaller pieces</a:t>
            </a:r>
            <a:endParaRPr lang="en-US" altLang="en-US"/>
          </a:p>
          <a:p>
            <a:r>
              <a:rPr lang="en-US" altLang="en-US"/>
              <a:t>smaller pieces are easier to manage</a:t>
            </a:r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/>
              <a:t>What does a WBS include?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lnSpcReduction="10000"/>
          </a:bodyPr>
          <a:p>
            <a:endParaRPr lang="en-US" altLang="en-US"/>
          </a:p>
          <a:p>
            <a:r>
              <a:rPr lang="en-US" altLang="en-US"/>
              <a:t>A simple WBS usually includes: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the project</a:t>
            </a:r>
            <a:endParaRPr lang="en-US" altLang="en-US" i="1"/>
          </a:p>
          <a:p>
            <a:r>
              <a:rPr lang="en-US" altLang="en-US" i="1"/>
              <a:t>the main stages or main work areas</a:t>
            </a:r>
            <a:endParaRPr lang="en-US" altLang="en-US" i="1"/>
          </a:p>
          <a:p>
            <a:r>
              <a:rPr lang="en-US" altLang="en-US" i="1"/>
              <a:t>the smaller tasks under each stage</a:t>
            </a:r>
            <a:endParaRPr lang="en-US" altLang="en-US" i="1"/>
          </a:p>
          <a:p>
            <a:endParaRPr lang="en-US" altLang="en-US" i="1"/>
          </a:p>
          <a:p>
            <a:r>
              <a:rPr lang="en-US" altLang="en-US"/>
              <a:t>In simple terms:</a:t>
            </a:r>
            <a:endParaRPr lang="en-US" altLang="en-US"/>
          </a:p>
          <a:p>
            <a:r>
              <a:rPr lang="en-US" altLang="en-US" i="1">
                <a:solidFill>
                  <a:srgbClr val="FF0000"/>
                </a:solidFill>
              </a:rPr>
              <a:t>Project → stages → tasks</a:t>
            </a:r>
            <a:endParaRPr lang="en-US" altLang="en-US" i="1">
              <a:solidFill>
                <a:srgbClr val="FF0000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/>
              <a:t>How to create a WBS: step by step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p>
            <a:endParaRPr lang="en-US" altLang="en-US"/>
          </a:p>
          <a:p>
            <a:r>
              <a:rPr lang="en-US" altLang="en-US"/>
              <a:t>Step 1 Write the </a:t>
            </a:r>
            <a:r>
              <a:rPr lang="en-US" altLang="en-US">
                <a:solidFill>
                  <a:srgbClr val="FF0000"/>
                </a:solidFill>
              </a:rPr>
              <a:t>project title</a:t>
            </a:r>
            <a:endParaRPr lang="en-US" altLang="en-US">
              <a:solidFill>
                <a:srgbClr val="FF0000"/>
              </a:solidFill>
            </a:endParaRPr>
          </a:p>
          <a:p>
            <a:endParaRPr lang="en-US" altLang="en-US"/>
          </a:p>
          <a:p>
            <a:r>
              <a:rPr lang="en-US" altLang="en-US"/>
              <a:t>Step 2 Identify the </a:t>
            </a:r>
            <a:r>
              <a:rPr lang="en-US" altLang="en-US">
                <a:solidFill>
                  <a:srgbClr val="FF0000"/>
                </a:solidFill>
              </a:rPr>
              <a:t>main stages </a:t>
            </a:r>
            <a:r>
              <a:rPr lang="en-US" altLang="en-US"/>
              <a:t>of the project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Step 3 Break each stage into </a:t>
            </a:r>
            <a:r>
              <a:rPr lang="en-US" altLang="en-US">
                <a:solidFill>
                  <a:srgbClr val="FF0000"/>
                </a:solidFill>
              </a:rPr>
              <a:t>smaller tasks</a:t>
            </a:r>
            <a:endParaRPr lang="en-US" altLang="en-US">
              <a:solidFill>
                <a:srgbClr val="FF0000"/>
              </a:solidFill>
            </a:endParaRPr>
          </a:p>
          <a:p>
            <a:endParaRPr lang="en-US" altLang="en-US"/>
          </a:p>
          <a:p>
            <a:r>
              <a:rPr lang="en-US" altLang="en-US"/>
              <a:t>Step 4 Check whether the tasks are </a:t>
            </a:r>
            <a:r>
              <a:rPr lang="en-US" altLang="en-US">
                <a:solidFill>
                  <a:srgbClr val="FF0000"/>
                </a:solidFill>
              </a:rPr>
              <a:t>clear and realistic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Step 5  Make sure the WBS matches the</a:t>
            </a:r>
            <a:r>
              <a:rPr lang="en-US" altLang="en-US">
                <a:solidFill>
                  <a:srgbClr val="FF0000"/>
                </a:solidFill>
              </a:rPr>
              <a:t> project aim, objectives and deliverables</a:t>
            </a:r>
            <a:endParaRPr lang="en-US" altLang="en-US">
              <a:solidFill>
                <a:srgbClr val="FF0000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/>
              <a:t>A useful question to ask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endParaRPr lang="en-US" altLang="en-US"/>
          </a:p>
          <a:p>
            <a:r>
              <a:rPr lang="en-US" altLang="en-US"/>
              <a:t>When building a WBS, ask: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What work needs to be done?</a:t>
            </a:r>
            <a:endParaRPr lang="en-US" altLang="en-US" i="1"/>
          </a:p>
          <a:p>
            <a:r>
              <a:rPr lang="en-US" altLang="en-US" i="1"/>
              <a:t>What are the main stages of the project?</a:t>
            </a:r>
            <a:endParaRPr lang="en-US" altLang="en-US" i="1"/>
          </a:p>
          <a:p>
            <a:r>
              <a:rPr lang="en-US" altLang="en-US" i="1"/>
              <a:t>What smaller tasks sit under each stage?</a:t>
            </a:r>
            <a:endParaRPr lang="en-US" altLang="en-US" i="1"/>
          </a:p>
          <a:p>
            <a:r>
              <a:rPr lang="en-US" altLang="en-US" i="1"/>
              <a:t>Have we missed anything important?</a:t>
            </a:r>
            <a:endParaRPr lang="en-US" altLang="en-US" i="1"/>
          </a:p>
        </p:txBody>
      </p:sp>
    </p:spTree>
    <p:custDataLst>
      <p:tags r:id="rId3"/>
    </p:custData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en-US"/>
              <a:t>A simple classroom WBS format</a:t>
            </a: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 b="1"/>
              <a:t>Project:Student networking event</a:t>
            </a:r>
            <a:endParaRPr lang="en-US" altLang="en-US" b="1"/>
          </a:p>
          <a:p>
            <a:endParaRPr lang="en-US" altLang="en-US"/>
          </a:p>
          <a:p>
            <a:r>
              <a:rPr lang="en-US" altLang="en-US"/>
              <a:t>Main stage 1: Planning</a:t>
            </a:r>
            <a:endParaRPr lang="en-US" altLang="en-US"/>
          </a:p>
          <a:p>
            <a:r>
              <a:rPr lang="en-US" altLang="en-US"/>
              <a:t>decide date</a:t>
            </a:r>
            <a:endParaRPr lang="en-US" altLang="en-US"/>
          </a:p>
          <a:p>
            <a:r>
              <a:rPr lang="en-US" altLang="en-US"/>
              <a:t>confirm venue</a:t>
            </a:r>
            <a:endParaRPr lang="en-US" altLang="en-US"/>
          </a:p>
          <a:p>
            <a:r>
              <a:rPr lang="en-US" altLang="en-US"/>
              <a:t>assign team roles</a:t>
            </a:r>
            <a:endParaRPr lang="en-US" altLang="en-US"/>
          </a:p>
          <a:p>
            <a:r>
              <a:rPr lang="en-US" altLang="en-US"/>
              <a:t>Main stage 2: Promotion</a:t>
            </a:r>
            <a:endParaRPr lang="en-US" altLang="en-US"/>
          </a:p>
          <a:p>
            <a:r>
              <a:rPr lang="en-US" altLang="en-US"/>
              <a:t>create poster</a:t>
            </a:r>
            <a:endParaRPr lang="en-US" altLang="en-US"/>
          </a:p>
          <a:p>
            <a:r>
              <a:rPr lang="en-US" altLang="en-US"/>
              <a:t>prepare announcements</a:t>
            </a:r>
            <a:endParaRPr lang="en-US" altLang="en-US"/>
          </a:p>
          <a:p>
            <a:r>
              <a:rPr lang="en-US" altLang="en-US"/>
              <a:t>contact students</a:t>
            </a:r>
            <a:endParaRPr lang="en-US" altLang="en-US"/>
          </a:p>
          <a:p>
            <a:endParaRPr lang="en-US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/>
        <p:txBody>
          <a:bodyPr/>
          <a:p>
            <a:r>
              <a:rPr lang="en-US" altLang="en-US"/>
              <a:t>Main stage 3: Delivery</a:t>
            </a:r>
            <a:endParaRPr lang="en-US" altLang="en-US"/>
          </a:p>
          <a:p>
            <a:r>
              <a:rPr lang="en-US" altLang="en-US"/>
              <a:t>welcome participants</a:t>
            </a:r>
            <a:endParaRPr lang="en-US" altLang="en-US"/>
          </a:p>
          <a:p>
            <a:r>
              <a:rPr lang="en-US" altLang="en-US"/>
              <a:t>manage event schedule</a:t>
            </a:r>
            <a:endParaRPr lang="en-US" altLang="en-US"/>
          </a:p>
          <a:p>
            <a:r>
              <a:rPr lang="en-US" altLang="en-US"/>
              <a:t>support guests</a:t>
            </a:r>
            <a:endParaRPr lang="en-US" altLang="en-US"/>
          </a:p>
          <a:p>
            <a:r>
              <a:rPr lang="en-US" altLang="en-US"/>
              <a:t>Main stage 4: Evaluation</a:t>
            </a:r>
            <a:endParaRPr lang="en-US" altLang="en-US"/>
          </a:p>
          <a:p>
            <a:r>
              <a:rPr lang="en-US" altLang="en-US"/>
              <a:t>collect feedback</a:t>
            </a:r>
            <a:endParaRPr lang="en-US" altLang="en-US"/>
          </a:p>
          <a:p>
            <a:r>
              <a:rPr lang="en-US" altLang="en-US"/>
              <a:t>review outcomes</a:t>
            </a:r>
            <a:endParaRPr lang="en-US" altLang="en-US"/>
          </a:p>
          <a:p>
            <a:endParaRPr lang="en-US" altLang="en-US"/>
          </a:p>
        </p:txBody>
      </p:sp>
    </p:spTree>
    <p:custDataLst>
      <p:tags r:id="rId4"/>
    </p:custData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pic>
        <p:nvPicPr>
          <p:cNvPr id="4" name="Content Placeholder 3"/>
          <p:cNvPicPr>
            <a:picLocks noChangeAspect="1"/>
          </p:cNvPicPr>
          <p:nvPr>
            <p:ph idx="1"/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172210" y="205105"/>
            <a:ext cx="8363585" cy="5965825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pic>
        <p:nvPicPr>
          <p:cNvPr id="4" name="Content Placeholder 3"/>
          <p:cNvPicPr>
            <a:picLocks noChangeAspect="1"/>
          </p:cNvPicPr>
          <p:nvPr>
            <p:ph idx="1"/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825625" y="601980"/>
            <a:ext cx="8495030" cy="5974715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pic>
        <p:nvPicPr>
          <p:cNvPr id="4" name="Content Placeholder 3"/>
          <p:cNvPicPr>
            <a:picLocks noChangeAspect="1"/>
          </p:cNvPicPr>
          <p:nvPr>
            <p:ph idx="1"/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66645" y="1541145"/>
            <a:ext cx="6202045" cy="387604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zh-CN" altLang="en-US"/>
          </a:p>
        </p:txBody>
      </p:sp>
      <p:pic>
        <p:nvPicPr>
          <p:cNvPr id="4" name="Content Placeholder 3"/>
          <p:cNvPicPr>
            <a:picLocks noChangeAspect="1"/>
          </p:cNvPicPr>
          <p:nvPr>
            <p:ph idx="1"/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743710" y="1313815"/>
            <a:ext cx="8761095" cy="4759325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fontScale="80000"/>
          </a:bodyPr>
          <a:p>
            <a:r>
              <a:rPr lang="en-US" altLang="en-US"/>
              <a:t>WBS is not a timeline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A WBS tells us:</a:t>
            </a:r>
            <a:r>
              <a:rPr lang="en-US" altLang="en-US" b="1"/>
              <a:t> what work needs to be done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It does not yet tell us:</a:t>
            </a:r>
            <a:endParaRPr lang="en-US" altLang="en-US"/>
          </a:p>
          <a:p>
            <a:endParaRPr lang="en-US" altLang="en-US" i="1"/>
          </a:p>
          <a:p>
            <a:r>
              <a:rPr lang="en-US" altLang="en-US" i="1"/>
              <a:t>when each task happens</a:t>
            </a:r>
            <a:endParaRPr lang="en-US" altLang="en-US" i="1"/>
          </a:p>
          <a:p>
            <a:r>
              <a:rPr lang="en-US" altLang="en-US" i="1"/>
              <a:t>how long each task takes</a:t>
            </a:r>
            <a:endParaRPr lang="en-US" altLang="en-US" i="1"/>
          </a:p>
          <a:p>
            <a:r>
              <a:rPr lang="en-US" altLang="en-US" i="1"/>
              <a:t>what order tasks happen in</a:t>
            </a:r>
            <a:endParaRPr lang="en-US" altLang="en-US" i="1"/>
          </a:p>
          <a:p>
            <a:endParaRPr lang="en-US" altLang="en-US"/>
          </a:p>
          <a:p>
            <a:r>
              <a:rPr lang="en-US" altLang="en-US" b="1">
                <a:solidFill>
                  <a:srgbClr val="FF0000"/>
                </a:solidFill>
              </a:rPr>
              <a:t>That is why we also need a Gantt Chart.</a:t>
            </a:r>
            <a:endParaRPr lang="en-US" altLang="en-US" b="1">
              <a:solidFill>
                <a:srgbClr val="FF0000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/>
              <a:t>What is a Gantt Chart?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lnSpcReduction="20000"/>
          </a:bodyPr>
          <a:p>
            <a:endParaRPr lang="en-US" altLang="en-US"/>
          </a:p>
          <a:p>
            <a:r>
              <a:rPr lang="en-US" altLang="en-US"/>
              <a:t>A Gantt Chart is a planning tool that shows:</a:t>
            </a:r>
            <a:endParaRPr lang="en-US" altLang="en-US"/>
          </a:p>
          <a:p>
            <a:endParaRPr lang="en-US" altLang="en-US" i="1"/>
          </a:p>
          <a:p>
            <a:r>
              <a:rPr lang="en-US" altLang="en-US" i="1"/>
              <a:t>project tasks</a:t>
            </a:r>
            <a:endParaRPr lang="en-US" altLang="en-US" i="1"/>
          </a:p>
          <a:p>
            <a:r>
              <a:rPr lang="en-US" altLang="en-US" i="1"/>
              <a:t>the order of tasks</a:t>
            </a:r>
            <a:endParaRPr lang="en-US" altLang="en-US" i="1"/>
          </a:p>
          <a:p>
            <a:r>
              <a:rPr lang="en-US" altLang="en-US" i="1"/>
              <a:t>when tasks start</a:t>
            </a:r>
            <a:endParaRPr lang="en-US" altLang="en-US" i="1"/>
          </a:p>
          <a:p>
            <a:r>
              <a:rPr lang="en-US" altLang="en-US" i="1"/>
              <a:t>when tasks finish</a:t>
            </a:r>
            <a:endParaRPr lang="en-US" altLang="en-US" i="1"/>
          </a:p>
          <a:p>
            <a:endParaRPr lang="en-US" altLang="en-US"/>
          </a:p>
          <a:p>
            <a:r>
              <a:rPr lang="en-US" altLang="en-US"/>
              <a:t>Simple question: when should each task happen?</a:t>
            </a:r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/>
          </a:bodyPr>
          <a:p>
            <a:pPr marL="0" indent="0">
              <a:buNone/>
            </a:pPr>
            <a:endParaRPr lang="en-US" altLang="en-US"/>
          </a:p>
          <a:p>
            <a:r>
              <a:rPr lang="en-US" altLang="en-US"/>
              <a:t>Gantt Chart = A visual timeline of project tasks.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It helps a team see: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what happens first</a:t>
            </a:r>
            <a:endParaRPr lang="en-US" altLang="en-US"/>
          </a:p>
          <a:p>
            <a:r>
              <a:rPr lang="en-US" altLang="en-US"/>
              <a:t>what happens next</a:t>
            </a:r>
            <a:endParaRPr lang="en-US" altLang="en-US"/>
          </a:p>
          <a:p>
            <a:r>
              <a:rPr lang="en-US" altLang="en-US"/>
              <a:t>how long each task may take</a:t>
            </a:r>
            <a:endParaRPr lang="en-US" altLang="en-US"/>
          </a:p>
          <a:p>
            <a:r>
              <a:rPr lang="en-US" altLang="en-US"/>
              <a:t>whether the project looks realistic in time</a:t>
            </a:r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lnSpcReduction="10000"/>
          </a:bodyPr>
          <a:p>
            <a:r>
              <a:rPr lang="en-US" altLang="en-US"/>
              <a:t>Why is a Gantt Chart useful?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A Gantt Chart helps a team to: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organise the timing of tasks</a:t>
            </a:r>
            <a:endParaRPr lang="en-US" altLang="en-US"/>
          </a:p>
          <a:p>
            <a:r>
              <a:rPr lang="en-US" altLang="en-US"/>
              <a:t>see the sequence of work</a:t>
            </a:r>
            <a:endParaRPr lang="en-US" altLang="en-US"/>
          </a:p>
          <a:p>
            <a:r>
              <a:rPr lang="en-US" altLang="en-US"/>
              <a:t>identify deadlines and milestones</a:t>
            </a:r>
            <a:endParaRPr lang="en-US" altLang="en-US"/>
          </a:p>
          <a:p>
            <a:r>
              <a:rPr lang="en-US" altLang="en-US"/>
              <a:t>avoid last-minute confusion</a:t>
            </a:r>
            <a:endParaRPr lang="en-US" altLang="en-US"/>
          </a:p>
          <a:p>
            <a:r>
              <a:rPr lang="en-US" altLang="en-US"/>
              <a:t>support time management</a:t>
            </a:r>
            <a:endParaRPr lang="en-US" altLang="en-US"/>
          </a:p>
          <a:p>
            <a:r>
              <a:rPr lang="en-US" altLang="en-US"/>
              <a:t>check whether the plan is realistic</a:t>
            </a:r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en-US"/>
              <a:t>What does a Gantt Chart include?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A simple Gantt Chart usually includes: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task names</a:t>
            </a:r>
            <a:endParaRPr lang="en-US" altLang="en-US"/>
          </a:p>
          <a:p>
            <a:r>
              <a:rPr lang="en-US" altLang="en-US"/>
              <a:t>stages of the project</a:t>
            </a:r>
            <a:endParaRPr lang="en-US" altLang="en-US"/>
          </a:p>
          <a:p>
            <a:r>
              <a:rPr lang="en-US" altLang="en-US"/>
              <a:t>a timeline (days or weeks)</a:t>
            </a:r>
            <a:endParaRPr lang="en-US" altLang="en-US"/>
          </a:p>
          <a:p>
            <a:r>
              <a:rPr lang="en-US" altLang="en-US"/>
              <a:t>the order of tasks</a:t>
            </a:r>
            <a:endParaRPr lang="en-US" altLang="en-US"/>
          </a:p>
          <a:p>
            <a:r>
              <a:rPr lang="en-US" altLang="en-US"/>
              <a:t>sometimes the person responsible</a:t>
            </a:r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/>
          </a:bodyPr>
          <a:p>
            <a:r>
              <a:rPr lang="en-US" altLang="en-US"/>
              <a:t>Step 1 List the main tasks - WBS</a:t>
            </a:r>
            <a:endParaRPr lang="en-US" altLang="en-US"/>
          </a:p>
          <a:p>
            <a:r>
              <a:rPr lang="en-US" altLang="en-US"/>
              <a:t>Step 2 Put the tasks in a logical order</a:t>
            </a:r>
            <a:endParaRPr lang="en-US" altLang="en-US"/>
          </a:p>
          <a:p>
            <a:r>
              <a:rPr lang="en-US" altLang="en-US"/>
              <a:t>Step 3 Decide how many weeks each task should take</a:t>
            </a:r>
            <a:endParaRPr lang="en-US" altLang="en-US"/>
          </a:p>
          <a:p>
            <a:r>
              <a:rPr lang="en-US" altLang="en-US"/>
              <a:t>Step 4 Create a table with weeks across the top</a:t>
            </a:r>
            <a:endParaRPr lang="en-US" altLang="en-US"/>
          </a:p>
          <a:p>
            <a:r>
              <a:rPr lang="en-US" altLang="en-US"/>
              <a:t>Step 5 Shade the boxes or use symbols to show timing</a:t>
            </a:r>
            <a:endParaRPr lang="en-US" altLang="en-US"/>
          </a:p>
          <a:p>
            <a:r>
              <a:rPr lang="en-US" altLang="en-US"/>
              <a:t>Step 6 Check whether the plan is realistic</a:t>
            </a:r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en-US"/>
              <a:t>You do not need specialist software for this module.</a:t>
            </a:r>
            <a:endParaRPr lang="en-US" altLang="en-US"/>
          </a:p>
          <a:p>
            <a:r>
              <a:rPr lang="en-US" altLang="en-US"/>
              <a:t>A Gantt chart can be created in: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Excel</a:t>
            </a:r>
            <a:endParaRPr lang="en-US" altLang="en-US" i="1"/>
          </a:p>
          <a:p>
            <a:r>
              <a:rPr lang="en-US" altLang="en-US" i="1"/>
              <a:t>Word</a:t>
            </a:r>
            <a:endParaRPr lang="en-US" altLang="en-US" i="1"/>
          </a:p>
          <a:p>
            <a:r>
              <a:rPr lang="en-US" altLang="en-US" i="1"/>
              <a:t>PowerPoint</a:t>
            </a:r>
            <a:endParaRPr lang="en-US" altLang="en-US" i="1"/>
          </a:p>
          <a:p>
            <a:r>
              <a:rPr lang="en-US" altLang="en-US" i="1"/>
              <a:t>or an online project tool such as monday.com</a:t>
            </a:r>
            <a:endParaRPr lang="en-US" altLang="en-US" i="1"/>
          </a:p>
          <a:p>
            <a:endParaRPr lang="en-US" altLang="en-US"/>
          </a:p>
          <a:p>
            <a:r>
              <a:rPr lang="en-US" altLang="en-US"/>
              <a:t>For this module, a simple table-based Gantt chart is enough.</a:t>
            </a:r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en-US">
                <a:sym typeface="+mn-ea"/>
              </a:rPr>
              <a:t>Example: Student networking event</a:t>
            </a:r>
            <a:endParaRPr lang="en-US"/>
          </a:p>
        </p:txBody>
      </p:sp>
      <p:graphicFrame>
        <p:nvGraphicFramePr>
          <p:cNvPr id="4" name="Content Placeholder 3"/>
          <p:cNvGraphicFramePr/>
          <p:nvPr>
            <p:ph idx="1"/>
            <p:custDataLst>
              <p:tags r:id="rId2"/>
            </p:custDataLst>
          </p:nvPr>
        </p:nvGraphicFramePr>
        <p:xfrm>
          <a:off x="608400" y="1490400"/>
          <a:ext cx="10968990" cy="1143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165"/>
                <a:gridCol w="1828165"/>
                <a:gridCol w="1828165"/>
                <a:gridCol w="1828165"/>
                <a:gridCol w="1828165"/>
                <a:gridCol w="1828165"/>
              </a:tblGrid>
              <a:tr h="381000"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Stage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Task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Week 1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Week 2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Week 3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Week 4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381000"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Planning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Confirm project plan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X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381000"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Planning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Assign team roles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X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381000"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Planning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Confirm venue and date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X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X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381000"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Promotion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Create promotional materials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X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X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381000"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Promotion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Share event information with students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X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X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381000"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Promotion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Send reminders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X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381000"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Stakeholder engagement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Contact employers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X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X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381000"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Stakeholder engagement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Confirm employer attendance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X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381000"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Preparation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Finalise event arrangements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X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381000"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Preparation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Prepare materials for the day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X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X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381000"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Delivery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Run the event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X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381000"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Delivery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Support participants on the day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X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381000"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Evaluation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Collect feedback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X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381000"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Evaluation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Review event outcomes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>
                          <a:latin typeface="Calibri" panose="020F0502020204030204" charset="0"/>
                          <a:cs typeface="Calibri" panose="020F0502020204030204" charset="0"/>
                        </a:rPr>
                        <a:t>X</a:t>
                      </a:r>
                      <a:endParaRPr sz="18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</a:tbl>
          </a:graphicData>
        </a:graphic>
      </p:graphicFrame>
    </p:spTree>
    <p:custDataLst>
      <p:tags r:id="rId3"/>
    </p:custData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/>
              <a:t>Word</a:t>
            </a:r>
            <a:endParaRPr lang="en-US"/>
          </a:p>
        </p:txBody>
      </p:sp>
      <p:pic>
        <p:nvPicPr>
          <p:cNvPr id="4" name="Content Placeholder 3"/>
          <p:cNvPicPr>
            <a:picLocks noChangeAspect="1"/>
          </p:cNvPicPr>
          <p:nvPr>
            <p:ph idx="1"/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722120" y="1488440"/>
            <a:ext cx="8208010" cy="4472305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330" y="608330"/>
            <a:ext cx="10968990" cy="153670"/>
          </a:xfrm>
        </p:spPr>
        <p:txBody>
          <a:bodyPr>
            <a:normAutofit fontScale="90000"/>
          </a:bodyPr>
          <a:p>
            <a:endParaRPr lang="en-US"/>
          </a:p>
        </p:txBody>
      </p:sp>
      <p:graphicFrame>
        <p:nvGraphicFramePr>
          <p:cNvPr id="4" name="Content Placeholder 3"/>
          <p:cNvGraphicFramePr/>
          <p:nvPr>
            <p:ph idx="1"/>
            <p:custDataLst>
              <p:tags r:id="rId2"/>
            </p:custDataLst>
          </p:nvPr>
        </p:nvGraphicFramePr>
        <p:xfrm>
          <a:off x="608330" y="916940"/>
          <a:ext cx="10972800" cy="72967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473075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Stage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Task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Jan 19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Feb 19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Mar 19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Apr 19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Jun 19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Jul 19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528955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Planning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Define project goals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529590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Planning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Assign team roles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528955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Planning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Confirm project plan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793750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Research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Collect background information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794385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Research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Analyse user / stakeholder needs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528955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Design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Develop design ideas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528955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Design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Finalise design plan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794385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Implementation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Produce / build the project output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528955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Implementation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Deliver the main activity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473075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Follow-up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Collect feedback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793750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Follow-up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Review outcomes and improvements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</a:tbl>
          </a:graphicData>
        </a:graphic>
      </p:graphicFrame>
    </p:spTree>
    <p:custDataLst>
      <p:tags r:id="rId3"/>
    </p:custData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/>
              <a:t>Monday.com</a:t>
            </a:r>
            <a:endParaRPr lang="en-US"/>
          </a:p>
        </p:txBody>
      </p:sp>
      <p:pic>
        <p:nvPicPr>
          <p:cNvPr id="4" name="Content Placeholder 3"/>
          <p:cNvPicPr>
            <a:picLocks noChangeAspect="1"/>
          </p:cNvPicPr>
          <p:nvPr>
            <p:ph idx="1"/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08330" y="508000"/>
            <a:ext cx="11183620" cy="6116955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en-US"/>
              <a:t>Gantt charts allow project managers to separate the project schedule into phases, making it easy for a team leader to quickly see where the project stands. Some advanced Gantt chart tools even allow you to filter out data to really narrow down on a specific part of your project plan.</a:t>
            </a:r>
            <a:endParaRPr lang="en-US" altLang="en-US"/>
          </a:p>
          <a:p>
            <a:endParaRPr lang="en-US" altLang="en-US"/>
          </a:p>
          <a:p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/>
              <a:t>How do WBS and Gantt Chart connect?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/>
          </a:bodyPr>
          <a:p>
            <a:endParaRPr lang="en-US" altLang="en-US"/>
          </a:p>
          <a:p>
            <a:r>
              <a:rPr lang="en-US" altLang="en-US"/>
              <a:t>WBS tells us: What work needs to be done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Gantt Chart tells us: When that work should happen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So the process is: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Project → WBS → Gantt Chart</a:t>
            </a:r>
            <a:endParaRPr lang="en-US" altLang="en-US"/>
          </a:p>
          <a:p>
            <a:endParaRPr lang="en-US" altLang="en-US"/>
          </a:p>
          <a:p>
            <a:pPr marL="0" indent="0">
              <a:buNone/>
            </a:pPr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/>
              <a:t>How to move from WBS to Gantt Chart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p>
            <a:endParaRPr lang="en-US" altLang="en-US"/>
          </a:p>
          <a:p>
            <a:r>
              <a:rPr lang="en-US" altLang="en-US"/>
              <a:t>Step 1 Create your WBS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Step 2 Take the tasks from the WBS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Step 3 Put them in a logical order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Step 4 Decide when each task should happen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Step 5 Create a simple timeline</a:t>
            </a:r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itle 3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/>
              <a:t>WBS &amp; Gantt Chart</a:t>
            </a:r>
            <a:endParaRPr lang="en-US"/>
          </a:p>
        </p:txBody>
      </p:sp>
      <p:pic>
        <p:nvPicPr>
          <p:cNvPr id="7" name="Content Placeholder 3"/>
          <p:cNvPicPr>
            <a:picLocks noChangeAspect="1"/>
          </p:cNvPicPr>
          <p:nvPr>
            <p:ph sz="half" idx="1"/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08330" y="1582420"/>
            <a:ext cx="5570220" cy="4472940"/>
          </a:xfrm>
          <a:prstGeom prst="rect">
            <a:avLst/>
          </a:prstGeom>
        </p:spPr>
      </p:pic>
      <p:pic>
        <p:nvPicPr>
          <p:cNvPr id="8" name="Content Placeholder 3"/>
          <p:cNvPicPr>
            <a:picLocks noChangeAspect="1"/>
          </p:cNvPicPr>
          <p:nvPr>
            <p:ph sz="half" idx="2"/>
            <p:custDataLst>
              <p:tags r:id="rId4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411595" y="1717040"/>
            <a:ext cx="5243830" cy="4191000"/>
          </a:xfrm>
          <a:prstGeom prst="rect">
            <a:avLst/>
          </a:prstGeom>
        </p:spPr>
      </p:pic>
    </p:spTree>
    <p:custDataLst>
      <p:tags r:id="rId6"/>
    </p:custData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pic>
        <p:nvPicPr>
          <p:cNvPr id="6" name="Content Placeholder 5"/>
          <p:cNvPicPr>
            <a:picLocks noChangeAspect="1"/>
          </p:cNvPicPr>
          <p:nvPr>
            <p:ph sz="half" idx="1"/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18845" y="1684020"/>
            <a:ext cx="5177155" cy="4685030"/>
          </a:xfrm>
          <a:prstGeom prst="rect">
            <a:avLst/>
          </a:prstGeom>
        </p:spPr>
      </p:pic>
      <p:graphicFrame>
        <p:nvGraphicFramePr>
          <p:cNvPr id="5" name="Content Placeholder 4"/>
          <p:cNvGraphicFramePr/>
          <p:nvPr>
            <p:ph sz="half" idx="2"/>
            <p:custDataLst>
              <p:tags r:id="rId4"/>
            </p:custDataLst>
          </p:nvPr>
        </p:nvGraphicFramePr>
        <p:xfrm>
          <a:off x="6411600" y="1512630"/>
          <a:ext cx="5176520" cy="114344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7065"/>
                <a:gridCol w="647065"/>
                <a:gridCol w="647065"/>
                <a:gridCol w="647065"/>
                <a:gridCol w="647065"/>
                <a:gridCol w="647065"/>
                <a:gridCol w="647065"/>
                <a:gridCol w="647065"/>
              </a:tblGrid>
              <a:tr h="473075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Stage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Task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Jan 19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Feb 19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Mar 19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Apr 19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Jun 19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Jul 19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528955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Planning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Define project goals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529590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Planning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Assign team roles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528955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Planning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Confirm project plan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793750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Research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Collect background information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794385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Research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Analyse user / stakeholder needs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528955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Design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Develop design ideas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528955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Design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Finalise design plan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794385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Implementation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Produce / build the project output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528955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Implementation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Deliver the main activity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473075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Follow-up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Collect feedback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793750"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Follow-up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Review outcomes and improvements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>
                          <a:latin typeface="Calibri" panose="020F0502020204030204" charset="0"/>
                          <a:cs typeface="Calibri" panose="020F0502020204030204" charset="0"/>
                        </a:rPr>
                        <a:t>█</a:t>
                      </a:r>
                      <a:endParaRPr sz="16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</a:tbl>
          </a:graphicData>
        </a:graphic>
      </p:graphicFrame>
    </p:spTree>
    <p:custDataLst>
      <p:tags r:id="rId5"/>
    </p:custData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/>
              <a:t>A practical warning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fontScale="25000"/>
          </a:bodyPr>
          <a:p>
            <a:endParaRPr lang="en-US" altLang="en-US" sz="6855"/>
          </a:p>
          <a:p>
            <a:r>
              <a:rPr lang="en-US" altLang="en-US" sz="6855"/>
              <a:t>One common mistake is: making the WBS too vague or making the Gantt Chart too ambitious. A planning tool is only useful if it is realistic.</a:t>
            </a:r>
            <a:endParaRPr lang="en-US" altLang="en-US" sz="6855"/>
          </a:p>
          <a:p>
            <a:endParaRPr lang="en-US" altLang="en-US" sz="6855"/>
          </a:p>
          <a:p>
            <a:r>
              <a:rPr lang="en-US" altLang="en-US" sz="6855"/>
              <a:t>For example:</a:t>
            </a:r>
            <a:endParaRPr lang="en-US" altLang="en-US" sz="6855"/>
          </a:p>
          <a:p>
            <a:r>
              <a:rPr lang="en-US" altLang="en-US" sz="6855" i="1"/>
              <a:t>too many tasks</a:t>
            </a:r>
            <a:endParaRPr lang="en-US" altLang="en-US" sz="6855" i="1"/>
          </a:p>
          <a:p>
            <a:r>
              <a:rPr lang="en-US" altLang="en-US" sz="6855" i="1"/>
              <a:t>too little time</a:t>
            </a:r>
            <a:endParaRPr lang="en-US" altLang="en-US" sz="6855" i="1"/>
          </a:p>
          <a:p>
            <a:r>
              <a:rPr lang="en-US" altLang="en-US" sz="6855" i="1"/>
              <a:t>unrealistic sequence</a:t>
            </a:r>
            <a:endParaRPr lang="en-US" altLang="en-US" sz="6855" i="1"/>
          </a:p>
          <a:p>
            <a:r>
              <a:rPr lang="en-US" altLang="en-US" sz="6855" i="1"/>
              <a:t>unclear responsibilities</a:t>
            </a:r>
            <a:endParaRPr lang="en-US" altLang="en-US" sz="6855" i="1"/>
          </a:p>
          <a:p>
            <a:r>
              <a:rPr lang="en-US" altLang="en-US" sz="6855" i="1"/>
              <a:t>Remember</a:t>
            </a:r>
            <a:endParaRPr lang="en-US" altLang="en-US" sz="6855" i="1"/>
          </a:p>
          <a:p>
            <a:endParaRPr lang="en-US" altLang="en-US"/>
          </a:p>
          <a:p>
            <a:endParaRPr lang="en-US" altLang="en-US" i="1"/>
          </a:p>
        </p:txBody>
      </p:sp>
    </p:spTree>
    <p:custDataLst>
      <p:tags r:id="rId3"/>
    </p:custData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lnSpcReduction="20000"/>
          </a:bodyPr>
          <a:p>
            <a:pPr marL="0" indent="0">
              <a:buNone/>
            </a:pPr>
            <a:endParaRPr lang="en-US" altLang="en-US"/>
          </a:p>
          <a:p>
            <a:r>
              <a:rPr lang="en-US" altLang="en-US"/>
              <a:t>For this module, your WBS and Gantt Chart do not need to be highly technical.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Keep them: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clear</a:t>
            </a:r>
            <a:endParaRPr lang="en-US" altLang="en-US"/>
          </a:p>
          <a:p>
            <a:r>
              <a:rPr lang="en-US" altLang="en-US"/>
              <a:t>realistic</a:t>
            </a:r>
            <a:endParaRPr lang="en-US" altLang="en-US"/>
          </a:p>
          <a:p>
            <a:r>
              <a:rPr lang="en-US" altLang="en-US"/>
              <a:t>manageable</a:t>
            </a:r>
            <a:endParaRPr lang="en-US" altLang="en-US"/>
          </a:p>
          <a:p>
            <a:r>
              <a:rPr lang="en-US" altLang="en-US"/>
              <a:t>linked to your project scope</a:t>
            </a:r>
            <a:endParaRPr lang="en-US" altLang="en-US"/>
          </a:p>
          <a:p>
            <a:r>
              <a:rPr lang="en-US" altLang="en-US"/>
              <a:t>suitable for a student group project</a:t>
            </a:r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/>
              <a:t>Quiz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en-US"/>
              <a:t>Question 1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Which statement best explains the relationship between WBS and Gantt Chart?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A. They are exactly the same tool</a:t>
            </a:r>
            <a:endParaRPr lang="en-US" altLang="en-US"/>
          </a:p>
          <a:p>
            <a:r>
              <a:rPr lang="en-US" altLang="en-US"/>
              <a:t>B. WBS shows who the stakeholders are, while Gantt Chart shows the budget</a:t>
            </a:r>
            <a:endParaRPr lang="en-US" altLang="en-US"/>
          </a:p>
          <a:p>
            <a:r>
              <a:rPr lang="en-US" altLang="en-US"/>
              <a:t>C. WBS shows what work needs to be done, while Gantt Chart shows when the work should happen</a:t>
            </a:r>
            <a:endParaRPr lang="en-US" altLang="en-US"/>
          </a:p>
          <a:p>
            <a:r>
              <a:rPr lang="en-US" altLang="en-US"/>
              <a:t>D. WBS is only for large companies, but Gantt Chart is only for students</a:t>
            </a:r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en-US"/>
              <a:t>Question 2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A group has already created a WBS. What should they do next if they want to build a Gantt Chart?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A. Replace the WBS with stakeholder analysis</a:t>
            </a:r>
            <a:endParaRPr lang="en-US" altLang="en-US"/>
          </a:p>
          <a:p>
            <a:r>
              <a:rPr lang="en-US" altLang="en-US"/>
              <a:t>B. Put the tasks into a logical order and decide when they should happen</a:t>
            </a:r>
            <a:endParaRPr lang="en-US" altLang="en-US"/>
          </a:p>
          <a:p>
            <a:r>
              <a:rPr lang="en-US" altLang="en-US"/>
              <a:t>C. Delete the smaller tasks because they are too detailed</a:t>
            </a:r>
            <a:endParaRPr lang="en-US" altLang="en-US"/>
          </a:p>
          <a:p>
            <a:r>
              <a:rPr lang="en-US" altLang="en-US"/>
              <a:t>D. Focus only on the final report</a:t>
            </a:r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en-US"/>
              <a:t>3. Which is correct?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A. WBS = what, Gantt = when</a:t>
            </a:r>
            <a:endParaRPr lang="en-US" altLang="en-US"/>
          </a:p>
          <a:p>
            <a:r>
              <a:rPr lang="en-US" altLang="en-US"/>
              <a:t>B. WBS = when, Gantt = what</a:t>
            </a:r>
            <a:endParaRPr lang="en-US" altLang="en-US"/>
          </a:p>
          <a:p>
            <a:r>
              <a:rPr lang="en-US" altLang="en-US"/>
              <a:t>C. They are the same</a:t>
            </a:r>
            <a:endParaRPr lang="en-US" altLang="en-US"/>
          </a:p>
          <a:p>
            <a:r>
              <a:rPr lang="en-US" altLang="en-US"/>
              <a:t>D. Both are only for risk management</a:t>
            </a:r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/>
          </a:bodyPr>
          <a:p>
            <a:r>
              <a:rPr lang="en-US" altLang="en-US"/>
              <a:t>In your groups, please do the following: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Review your project aim and objectives</a:t>
            </a:r>
            <a:endParaRPr lang="en-US" altLang="en-US" i="1"/>
          </a:p>
          <a:p>
            <a:r>
              <a:rPr lang="en-US" altLang="en-US" i="1"/>
              <a:t>Identify the main stages of your project</a:t>
            </a:r>
            <a:endParaRPr lang="en-US" altLang="en-US" i="1"/>
          </a:p>
          <a:p>
            <a:r>
              <a:rPr lang="en-US" altLang="en-US" i="1"/>
              <a:t>Break the project into smaller tasks</a:t>
            </a:r>
            <a:endParaRPr lang="en-US" altLang="en-US" i="1"/>
          </a:p>
          <a:p>
            <a:r>
              <a:rPr lang="en-US" altLang="en-US" i="1"/>
              <a:t>Create a simple WBS</a:t>
            </a:r>
            <a:endParaRPr lang="en-US" altLang="en-US" i="1"/>
          </a:p>
          <a:p>
            <a:r>
              <a:rPr lang="en-US" altLang="en-US" i="1"/>
              <a:t>Put the tasks into a logical order</a:t>
            </a:r>
            <a:endParaRPr lang="en-US" altLang="en-US" i="1"/>
          </a:p>
          <a:p>
            <a:r>
              <a:rPr lang="en-US" altLang="en-US" i="1"/>
              <a:t>Create a draft Gantt Chart / timeline</a:t>
            </a:r>
            <a:endParaRPr lang="en-US" altLang="en-US" i="1"/>
          </a:p>
          <a:p>
            <a:pPr marL="0" indent="0">
              <a:buNone/>
            </a:pPr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/>
              <a:t>Output of Week 4</a:t>
            </a:r>
            <a:endParaRPr lang="en-US"/>
          </a:p>
        </p:txBody>
      </p:sp>
      <p:graphicFrame>
        <p:nvGraphicFramePr>
          <p:cNvPr id="4" name="Content Placeholder 3"/>
          <p:cNvGraphicFramePr/>
          <p:nvPr>
            <p:ph idx="1"/>
            <p:custDataLst>
              <p:tags r:id="rId2"/>
            </p:custDataLst>
          </p:nvPr>
        </p:nvGraphicFramePr>
        <p:xfrm>
          <a:off x="608330" y="1490345"/>
          <a:ext cx="10968990" cy="4648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84495"/>
                <a:gridCol w="5484495"/>
              </a:tblGrid>
              <a:tr h="581025">
                <a:tc>
                  <a:txBody>
                    <a:bodyPr/>
                    <a:p>
                      <a:r>
                        <a:rPr sz="2400">
                          <a:latin typeface="Calibri" panose="020F0502020204030204" charset="0"/>
                          <a:cs typeface="Calibri" panose="020F0502020204030204" charset="0"/>
                        </a:rPr>
                        <a:t>Output</a:t>
                      </a:r>
                      <a:endParaRPr sz="24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400">
                          <a:latin typeface="Calibri" panose="020F0502020204030204" charset="0"/>
                          <a:cs typeface="Calibri" panose="020F0502020204030204" charset="0"/>
                        </a:rPr>
                        <a:t>What your group needs to produce today</a:t>
                      </a:r>
                      <a:endParaRPr sz="24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581025">
                <a:tc>
                  <a:txBody>
                    <a:bodyPr/>
                    <a:p>
                      <a:r>
                        <a:rPr sz="2400">
                          <a:latin typeface="Calibri" panose="020F0502020204030204" charset="0"/>
                          <a:cs typeface="Calibri" panose="020F0502020204030204" charset="0"/>
                        </a:rPr>
                        <a:t>1. Main project stages</a:t>
                      </a:r>
                      <a:endParaRPr sz="24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400">
                          <a:latin typeface="Calibri" panose="020F0502020204030204" charset="0"/>
                          <a:cs typeface="Calibri" panose="020F0502020204030204" charset="0"/>
                        </a:rPr>
                        <a:t>Identify the main stages of your project</a:t>
                      </a:r>
                      <a:endParaRPr sz="24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581025">
                <a:tc>
                  <a:txBody>
                    <a:bodyPr/>
                    <a:p>
                      <a:r>
                        <a:rPr sz="2400">
                          <a:latin typeface="Calibri" panose="020F0502020204030204" charset="0"/>
                          <a:cs typeface="Calibri" panose="020F0502020204030204" charset="0"/>
                        </a:rPr>
                        <a:t>2. WBS</a:t>
                      </a:r>
                      <a:endParaRPr sz="24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400">
                          <a:latin typeface="Calibri" panose="020F0502020204030204" charset="0"/>
                          <a:cs typeface="Calibri" panose="020F0502020204030204" charset="0"/>
                        </a:rPr>
                        <a:t>Break the project into smaller tasks or work packages</a:t>
                      </a:r>
                      <a:endParaRPr sz="24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581025">
                <a:tc>
                  <a:txBody>
                    <a:bodyPr/>
                    <a:p>
                      <a:r>
                        <a:rPr sz="2400">
                          <a:latin typeface="Calibri" panose="020F0502020204030204" charset="0"/>
                          <a:cs typeface="Calibri" panose="020F0502020204030204" charset="0"/>
                        </a:rPr>
                        <a:t>3. Task list</a:t>
                      </a:r>
                      <a:endParaRPr sz="24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400">
                          <a:latin typeface="Calibri" panose="020F0502020204030204" charset="0"/>
                          <a:cs typeface="Calibri" panose="020F0502020204030204" charset="0"/>
                        </a:rPr>
                        <a:t>List the main tasks that need to be completed</a:t>
                      </a:r>
                      <a:endParaRPr sz="24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581025">
                <a:tc>
                  <a:txBody>
                    <a:bodyPr/>
                    <a:p>
                      <a:r>
                        <a:rPr sz="2400">
                          <a:latin typeface="Calibri" panose="020F0502020204030204" charset="0"/>
                          <a:cs typeface="Calibri" panose="020F0502020204030204" charset="0"/>
                        </a:rPr>
                        <a:t>4. Task order</a:t>
                      </a:r>
                      <a:endParaRPr sz="24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400">
                          <a:latin typeface="Calibri" panose="020F0502020204030204" charset="0"/>
                          <a:cs typeface="Calibri" panose="020F0502020204030204" charset="0"/>
                        </a:rPr>
                        <a:t>Decide the logical sequence of the tasks</a:t>
                      </a:r>
                      <a:endParaRPr sz="24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581025">
                <a:tc>
                  <a:txBody>
                    <a:bodyPr/>
                    <a:p>
                      <a:r>
                        <a:rPr sz="2400">
                          <a:latin typeface="Calibri" panose="020F0502020204030204" charset="0"/>
                          <a:cs typeface="Calibri" panose="020F0502020204030204" charset="0"/>
                        </a:rPr>
                        <a:t>5. Draft Gantt Chart</a:t>
                      </a:r>
                      <a:endParaRPr sz="24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400">
                          <a:latin typeface="Calibri" panose="020F0502020204030204" charset="0"/>
                          <a:cs typeface="Calibri" panose="020F0502020204030204" charset="0"/>
                        </a:rPr>
                        <a:t>Create a simple timeline showing when tasks should happen</a:t>
                      </a:r>
                      <a:endParaRPr sz="24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581025">
                <a:tc>
                  <a:txBody>
                    <a:bodyPr/>
                    <a:p>
                      <a:r>
                        <a:rPr sz="2400">
                          <a:latin typeface="Calibri" panose="020F0502020204030204" charset="0"/>
                          <a:cs typeface="Calibri" panose="020F0502020204030204" charset="0"/>
                        </a:rPr>
                        <a:t>6. Task allocation</a:t>
                      </a:r>
                      <a:endParaRPr sz="24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400">
                          <a:latin typeface="Calibri" panose="020F0502020204030204" charset="0"/>
                          <a:cs typeface="Calibri" panose="020F0502020204030204" charset="0"/>
                        </a:rPr>
                        <a:t>Decide who is mainly responsible for each task</a:t>
                      </a:r>
                      <a:endParaRPr sz="24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  <a:tr h="581025">
                <a:tc>
                  <a:txBody>
                    <a:bodyPr/>
                    <a:p>
                      <a:r>
                        <a:rPr sz="2400">
                          <a:latin typeface="Calibri" panose="020F0502020204030204" charset="0"/>
                          <a:cs typeface="Calibri" panose="020F0502020204030204" charset="0"/>
                        </a:rPr>
                        <a:t>7. Blog 4 preparation</a:t>
                      </a:r>
                      <a:endParaRPr sz="24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400">
                          <a:latin typeface="Calibri" panose="020F0502020204030204" charset="0"/>
                          <a:cs typeface="Calibri" panose="020F0502020204030204" charset="0"/>
                        </a:rPr>
                        <a:t>Prepare notes on how WBS and Gantt Chart help your project planning</a:t>
                      </a:r>
                      <a:endParaRPr sz="2400">
                        <a:latin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0" marR="0" marT="0" marB="0" anchor="ctr" anchorCtr="0"/>
                </a:tc>
              </a:tr>
            </a:tbl>
          </a:graphicData>
        </a:graphic>
      </p:graphicFrame>
    </p:spTree>
    <p:custDataLst>
      <p:tags r:id="rId3"/>
    </p:custData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/>
              <a:t>Blog 4 guidance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lnSpcReduction="10000"/>
          </a:bodyPr>
          <a:p>
            <a:endParaRPr lang="en-US" altLang="en-US"/>
          </a:p>
          <a:p>
            <a:r>
              <a:rPr lang="en-US" altLang="en-US"/>
              <a:t>In Blog 4, you should explain: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how your group used WBS to break the project into smaller tasks</a:t>
            </a:r>
            <a:endParaRPr lang="en-US" altLang="en-US"/>
          </a:p>
          <a:p>
            <a:r>
              <a:rPr lang="en-US" altLang="en-US"/>
              <a:t>how the Gantt Chart helped organise time and sequence</a:t>
            </a:r>
            <a:endParaRPr lang="en-US" altLang="en-US"/>
          </a:p>
          <a:p>
            <a:r>
              <a:rPr lang="en-US" altLang="en-US"/>
              <a:t>which planning tool was more useful</a:t>
            </a:r>
            <a:endParaRPr lang="en-US" altLang="en-US"/>
          </a:p>
          <a:p>
            <a:r>
              <a:rPr lang="en-US" altLang="en-US"/>
              <a:t>any difficulties your group had when planning the work</a:t>
            </a:r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pPr marL="0" indent="0">
              <a:buNone/>
            </a:pPr>
            <a:endParaRPr lang="en-US" altLang="en-US"/>
          </a:p>
          <a:p>
            <a:r>
              <a:rPr lang="en-US" altLang="en-US"/>
              <a:t>Before you finish today, ask:</a:t>
            </a:r>
            <a:endParaRPr lang="en-US" altLang="en-US"/>
          </a:p>
          <a:p>
            <a:endParaRPr lang="en-US" altLang="en-US" i="1"/>
          </a:p>
          <a:p>
            <a:r>
              <a:rPr lang="en-US" altLang="en-US" i="1"/>
              <a:t>Have we broken the project into manageable parts?</a:t>
            </a:r>
            <a:endParaRPr lang="en-US" altLang="en-US" i="1"/>
          </a:p>
          <a:p>
            <a:r>
              <a:rPr lang="en-US" altLang="en-US" i="1"/>
              <a:t>Are the tasks clear?</a:t>
            </a:r>
            <a:endParaRPr lang="en-US" altLang="en-US" i="1"/>
          </a:p>
          <a:p>
            <a:r>
              <a:rPr lang="en-US" altLang="en-US" i="1"/>
              <a:t>Is the order realistic?</a:t>
            </a:r>
            <a:endParaRPr lang="en-US" altLang="en-US" i="1"/>
          </a:p>
          <a:p>
            <a:r>
              <a:rPr lang="en-US" altLang="en-US" i="1"/>
              <a:t>Does the timeline fit the project scope?</a:t>
            </a:r>
            <a:endParaRPr lang="en-US" altLang="en-US" i="1"/>
          </a:p>
          <a:p>
            <a:r>
              <a:rPr lang="en-US" altLang="en-US" i="1"/>
              <a:t>Have we allocated responsibility clearly?</a:t>
            </a:r>
            <a:endParaRPr lang="en-US" altLang="en-US" i="1"/>
          </a:p>
        </p:txBody>
      </p:sp>
    </p:spTree>
    <p:custDataLst>
      <p:tags r:id="rId3"/>
    </p:custData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/>
              <a:t>Recap of Week 4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lnSpcReduction="10000"/>
          </a:bodyPr>
          <a:p>
            <a:endParaRPr lang="en-US" altLang="en-US"/>
          </a:p>
          <a:p>
            <a:r>
              <a:rPr lang="en-US" altLang="en-US"/>
              <a:t>Today we covered: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Work Breakdown Structure</a:t>
            </a:r>
            <a:endParaRPr lang="en-US" altLang="en-US"/>
          </a:p>
          <a:p>
            <a:r>
              <a:rPr lang="en-US" altLang="en-US"/>
              <a:t>Gantt Chart</a:t>
            </a:r>
            <a:endParaRPr lang="en-US" altLang="en-US"/>
          </a:p>
          <a:p>
            <a:r>
              <a:rPr lang="en-US" altLang="en-US"/>
              <a:t>how WBS and Gantt Chart work together</a:t>
            </a:r>
            <a:endParaRPr lang="en-US" altLang="en-US"/>
          </a:p>
          <a:p>
            <a:r>
              <a:rPr lang="en-US" altLang="en-US"/>
              <a:t>planning project tasks and timelines</a:t>
            </a:r>
            <a:endParaRPr lang="en-US" altLang="en-US"/>
          </a:p>
          <a:p>
            <a:r>
              <a:rPr lang="en-US" altLang="en-US"/>
              <a:t>Blog 4 guidance</a:t>
            </a:r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6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6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6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6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4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0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8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8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9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9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9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9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9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9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9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9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0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2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0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0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4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0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9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32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  <p:tag name="TABLE_ENDDRAG_ORIGIN_RECT" val="864*574"/>
  <p:tag name="TABLE_ENDDRAG_RECT" val="47*72*864*574"/>
</p:tagLst>
</file>

<file path=ppt/tags/tag13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3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4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44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4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5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5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5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6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6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64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6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6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6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6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6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70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7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7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7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7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7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  <p:tag name="TABLE_ENDDRAG_ORIGIN_RECT" val="863*365"/>
  <p:tag name="TABLE_ENDDRAG_RECT" val="47*117*863*365"/>
</p:tagLst>
</file>

<file path=ppt/tags/tag17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7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79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82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8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8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8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8373</Words>
  <Application>WPS Presentation</Application>
  <PresentationFormat>Widescreen</PresentationFormat>
  <Paragraphs>654</Paragraphs>
  <Slides>40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40</vt:i4>
      </vt:variant>
    </vt:vector>
  </HeadingPairs>
  <TitlesOfParts>
    <vt:vector size="49" baseType="lpstr">
      <vt:lpstr>Arial</vt:lpstr>
      <vt:lpstr>SimSun</vt:lpstr>
      <vt:lpstr>Wingdings</vt:lpstr>
      <vt:lpstr>Wingdings</vt:lpstr>
      <vt:lpstr>Microsoft YaHei</vt:lpstr>
      <vt:lpstr>Arial Unicode MS</vt:lpstr>
      <vt:lpstr>Calibri</vt:lpstr>
      <vt:lpstr>DengXian Light</vt:lpstr>
      <vt:lpstr>WPS</vt:lpstr>
      <vt:lpstr>Managing Projects in the Organisation </vt:lpstr>
      <vt:lpstr>Recap of Week 3 </vt:lpstr>
      <vt:lpstr>Recap of Week 3 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A simple classroom WBS format</vt:lpstr>
      <vt:lpstr>PowerPoint 演示文稿</vt:lpstr>
      <vt:lpstr>PowerPoint 演示文稿</vt:lpstr>
      <vt:lpstr>PowerPoint 演示文稿</vt:lpstr>
      <vt:lpstr>Example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Projects in the Organisation </dc:title>
  <dc:creator>lan80</dc:creator>
  <cp:lastModifiedBy>Maggie</cp:lastModifiedBy>
  <cp:revision>22</cp:revision>
  <dcterms:created xsi:type="dcterms:W3CDTF">2026-05-21T05:54:00Z</dcterms:created>
  <dcterms:modified xsi:type="dcterms:W3CDTF">2026-05-21T08:33:45Z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1033-12.1.0.26372</vt:lpwstr>
  </property>
  <property fmtid="{D5CDD505-2E9C-101B-9397-08002B2CF9AE}" pid="3" name="ICV">
    <vt:lpwstr>22F5B136742344109BE5553BB5267E14_11</vt:lpwstr>
  </property>
</Properties>
</file>