
<file path=[Content_Types].xml><?xml version="1.0" encoding="utf-8"?>
<Types xmlns="http://schemas.openxmlformats.org/package/2006/content-types">
  <Default Extension="xml" ContentType="application/xml"/>
  <Default Extension="bin" ContentType="application/vnd.openxmlformats-officedocument.presentationml.printerSettings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4" Type="http://schemas.openxmlformats.org/officeDocument/2006/relationships/custom-properties" Target="docProps/custom.xml"/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256" r:id="rId5"/>
    <p:sldId id="257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9" d="100"/>
          <a:sy n="99" d="100"/>
        </p:scale>
        <p:origin x="-760" y="-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5.xml"/><Relationship Id="rId20" Type="http://schemas.openxmlformats.org/officeDocument/2006/relationships/viewProps" Target="viewProps.xml"/><Relationship Id="rId21" Type="http://schemas.openxmlformats.org/officeDocument/2006/relationships/theme" Target="theme/theme1.xml"/><Relationship Id="rId22" Type="http://schemas.openxmlformats.org/officeDocument/2006/relationships/tableStyles" Target="tableStyles.xml"/><Relationship Id="rId10" Type="http://schemas.openxmlformats.org/officeDocument/2006/relationships/slide" Target="slides/slide6.xml"/><Relationship Id="rId11" Type="http://schemas.openxmlformats.org/officeDocument/2006/relationships/slide" Target="slides/slide7.xml"/><Relationship Id="rId12" Type="http://schemas.openxmlformats.org/officeDocument/2006/relationships/slide" Target="slides/slide8.xml"/><Relationship Id="rId13" Type="http://schemas.openxmlformats.org/officeDocument/2006/relationships/slide" Target="slides/slide9.xml"/><Relationship Id="rId14" Type="http://schemas.openxmlformats.org/officeDocument/2006/relationships/slide" Target="slides/slide10.xml"/><Relationship Id="rId15" Type="http://schemas.openxmlformats.org/officeDocument/2006/relationships/slide" Target="slides/slide11.xml"/><Relationship Id="rId16" Type="http://schemas.openxmlformats.org/officeDocument/2006/relationships/notesMaster" Target="notesMasters/notesMaster1.xml"/><Relationship Id="rId17" Type="http://schemas.openxmlformats.org/officeDocument/2006/relationships/handoutMaster" Target="handoutMasters/handoutMaster1.xml"/><Relationship Id="rId18" Type="http://schemas.openxmlformats.org/officeDocument/2006/relationships/printerSettings" Target="printerSettings/printerSettings1.bin"/><Relationship Id="rId19" Type="http://schemas.openxmlformats.org/officeDocument/2006/relationships/presProps" Target="presProps.xml"/><Relationship Id="rId1" Type="http://schemas.openxmlformats.org/officeDocument/2006/relationships/customXml" Target="../customXml/item1.xml"/><Relationship Id="rId2" Type="http://schemas.openxmlformats.org/officeDocument/2006/relationships/customXml" Target="../customXml/item2.xml"/><Relationship Id="rId3" Type="http://schemas.openxmlformats.org/officeDocument/2006/relationships/customXml" Target="../customXml/item3.xml"/><Relationship Id="rId4" Type="http://schemas.openxmlformats.org/officeDocument/2006/relationships/slideMaster" Target="slideMasters/slideMaster1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29/11/2016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29/11/2016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29/11/2016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29/11/2016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29/11/2016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29/11/2016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29/11/2016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29/11/2016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29/11/2016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29/11/2016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29/11/2016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29/11/2016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29/11/2016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.png"/><Relationship Id="rId3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CLOUD COMPUTING TECHNOLOGIES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Basic terms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Confidentiality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 smtClean="0"/>
              <a:t>Integrity</a:t>
            </a:r>
            <a:endParaRPr lang="en-US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544" y="3120258"/>
            <a:ext cx="3384376" cy="1919635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611560" y="2348880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/>
              <a:buChar char="•"/>
            </a:pPr>
            <a:r>
              <a:rPr lang="en-US" sz="1200" dirty="0" smtClean="0"/>
              <a:t>something is made accessible only to authorized party.</a:t>
            </a:r>
          </a:p>
          <a:p>
            <a:pPr marL="171450" indent="-171450">
              <a:buFont typeface="Arial"/>
              <a:buChar char="•"/>
            </a:pPr>
            <a:r>
              <a:rPr lang="en-US" sz="1200" dirty="0" smtClean="0"/>
              <a:t>restricting access to data in transit &amp; storage</a:t>
            </a:r>
            <a:endParaRPr lang="en-US" sz="1200" dirty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4048" y="3212976"/>
            <a:ext cx="3456384" cy="1970933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5220072" y="2276872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/>
              <a:buChar char="•"/>
            </a:pPr>
            <a:r>
              <a:rPr lang="en-US" sz="1200" dirty="0" smtClean="0"/>
              <a:t>data not being altered by authorized party.</a:t>
            </a:r>
          </a:p>
          <a:p>
            <a:pPr marL="171450" indent="-171450">
              <a:buFont typeface="Arial"/>
              <a:buChar char="•"/>
            </a:pPr>
            <a:r>
              <a:rPr lang="en-US" sz="1200" dirty="0" smtClean="0"/>
              <a:t>transmitted data = received data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8886488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Basic terms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Authenticity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 smtClean="0"/>
              <a:t>Availability</a:t>
            </a:r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611560" y="2348880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 algn="just">
              <a:buFont typeface="Arial"/>
              <a:buChar char="•"/>
            </a:pPr>
            <a:r>
              <a:rPr lang="en-US" sz="1200" dirty="0" smtClean="0"/>
              <a:t>something is provided by authorized source.</a:t>
            </a:r>
          </a:p>
          <a:p>
            <a:pPr marL="171450" indent="-171450" algn="just">
              <a:buFont typeface="Arial"/>
              <a:buChar char="•"/>
            </a:pPr>
            <a:r>
              <a:rPr lang="en-US" sz="1200" dirty="0" smtClean="0"/>
              <a:t>interactions should be uniquely linked to a source</a:t>
            </a:r>
            <a:endParaRPr lang="en-US" sz="1200" dirty="0"/>
          </a:p>
        </p:txBody>
      </p:sp>
      <p:sp>
        <p:nvSpPr>
          <p:cNvPr id="14" name="TextBox 13"/>
          <p:cNvSpPr txBox="1"/>
          <p:nvPr/>
        </p:nvSpPr>
        <p:spPr>
          <a:xfrm>
            <a:off x="5004048" y="2276872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 algn="just">
              <a:buFont typeface="Arial"/>
              <a:buChar char="•"/>
            </a:pPr>
            <a:r>
              <a:rPr lang="en-US" sz="1200" dirty="0" smtClean="0"/>
              <a:t>being accessible &amp; usable during specific period</a:t>
            </a:r>
          </a:p>
          <a:p>
            <a:pPr marL="171450" indent="-171450" algn="just">
              <a:buFont typeface="Arial"/>
              <a:buChar char="•"/>
            </a:pPr>
            <a:r>
              <a:rPr lang="en-US" sz="1200" dirty="0" smtClean="0"/>
              <a:t>responsibility of provider &amp; carrier</a:t>
            </a:r>
            <a:endParaRPr lang="en-US" sz="1200" dirty="0"/>
          </a:p>
        </p:txBody>
      </p:sp>
      <p:sp>
        <p:nvSpPr>
          <p:cNvPr id="9" name="Text Placeholder 4"/>
          <p:cNvSpPr txBox="1">
            <a:spLocks/>
          </p:cNvSpPr>
          <p:nvPr/>
        </p:nvSpPr>
        <p:spPr>
          <a:xfrm>
            <a:off x="467544" y="2924944"/>
            <a:ext cx="4041775" cy="6397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/>
              <a:t>Threat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611560" y="3717032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 algn="just">
              <a:buFont typeface="Arial"/>
              <a:buChar char="•"/>
            </a:pPr>
            <a:r>
              <a:rPr lang="en-US" sz="1200" dirty="0" smtClean="0"/>
              <a:t>potential security violation</a:t>
            </a:r>
          </a:p>
          <a:p>
            <a:pPr marL="171450" indent="-171450" algn="just">
              <a:buFont typeface="Arial"/>
              <a:buChar char="•"/>
            </a:pPr>
            <a:r>
              <a:rPr lang="en-US" sz="1200" dirty="0" smtClean="0"/>
              <a:t>threat when carried out results in an attack</a:t>
            </a:r>
            <a:endParaRPr lang="en-US" sz="1200" dirty="0"/>
          </a:p>
        </p:txBody>
      </p:sp>
      <p:sp>
        <p:nvSpPr>
          <p:cNvPr id="17" name="Text Placeholder 4"/>
          <p:cNvSpPr txBox="1">
            <a:spLocks/>
          </p:cNvSpPr>
          <p:nvPr/>
        </p:nvSpPr>
        <p:spPr>
          <a:xfrm>
            <a:off x="4860032" y="2852936"/>
            <a:ext cx="4041775" cy="6397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/>
              <a:t>Risk</a:t>
            </a:r>
            <a:endParaRPr lang="en-US" dirty="0"/>
          </a:p>
        </p:txBody>
      </p:sp>
      <p:sp>
        <p:nvSpPr>
          <p:cNvPr id="18" name="TextBox 17"/>
          <p:cNvSpPr txBox="1"/>
          <p:nvPr/>
        </p:nvSpPr>
        <p:spPr>
          <a:xfrm>
            <a:off x="5004048" y="3606115"/>
            <a:ext cx="338437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 algn="just">
              <a:buFont typeface="Arial"/>
              <a:buChar char="•"/>
            </a:pPr>
            <a:r>
              <a:rPr lang="en-US" sz="1200" dirty="0" smtClean="0"/>
              <a:t>possibility of loss or harm arising from performing an activity</a:t>
            </a:r>
          </a:p>
          <a:p>
            <a:pPr marL="171450" indent="-171450" algn="just">
              <a:buFont typeface="Arial"/>
              <a:buChar char="•"/>
            </a:pPr>
            <a:r>
              <a:rPr lang="en-US" sz="1200" dirty="0" smtClean="0"/>
              <a:t>Two metrics to determine Risk:</a:t>
            </a:r>
          </a:p>
          <a:p>
            <a:pPr marL="628650" lvl="1" indent="-171450" algn="just">
              <a:buFont typeface="Arial"/>
              <a:buChar char="•"/>
            </a:pPr>
            <a:r>
              <a:rPr lang="en-US" sz="1200" dirty="0" smtClean="0"/>
              <a:t>probability of threat occurring to exploit vulnerabilities in IT resource</a:t>
            </a:r>
          </a:p>
          <a:p>
            <a:pPr marL="628650" lvl="1" indent="-171450" algn="just">
              <a:buFont typeface="Arial"/>
              <a:buChar char="•"/>
            </a:pPr>
            <a:r>
              <a:rPr lang="en-US" sz="1200" dirty="0" smtClean="0"/>
              <a:t>expectation of loss upon the IT resource being compromised</a:t>
            </a:r>
            <a:endParaRPr lang="en-US" sz="1200" dirty="0"/>
          </a:p>
        </p:txBody>
      </p:sp>
      <p:sp>
        <p:nvSpPr>
          <p:cNvPr id="19" name="Text Placeholder 4"/>
          <p:cNvSpPr txBox="1">
            <a:spLocks/>
          </p:cNvSpPr>
          <p:nvPr/>
        </p:nvSpPr>
        <p:spPr>
          <a:xfrm>
            <a:off x="530225" y="4149080"/>
            <a:ext cx="4041775" cy="6397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/>
              <a:t>Vulnerability</a:t>
            </a:r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962273" y="4797152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 algn="just">
              <a:buFont typeface="Arial"/>
              <a:buChar char="•"/>
            </a:pPr>
            <a:r>
              <a:rPr lang="en-US" sz="1200" dirty="0" smtClean="0"/>
              <a:t>Weakness that cab be exploited</a:t>
            </a:r>
          </a:p>
          <a:p>
            <a:pPr marL="171450" indent="-171450" algn="just">
              <a:buFont typeface="Arial"/>
              <a:buChar char="•"/>
            </a:pPr>
            <a:r>
              <a:rPr lang="en-US" sz="1200" dirty="0" smtClean="0"/>
              <a:t>Example: user errors, software bugs, security policy weaknesses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59093380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Basic terms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Security Controls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 smtClean="0"/>
              <a:t>Security Policies</a:t>
            </a:r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611560" y="2348880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 algn="just">
              <a:buFont typeface="Arial"/>
              <a:buChar char="•"/>
            </a:pPr>
            <a:r>
              <a:rPr lang="en-US" sz="1200" dirty="0" smtClean="0"/>
              <a:t>counter measures to prevent or respond to security threats &amp; to avoid risk</a:t>
            </a:r>
            <a:endParaRPr lang="en-US" sz="1200" dirty="0"/>
          </a:p>
        </p:txBody>
      </p:sp>
      <p:sp>
        <p:nvSpPr>
          <p:cNvPr id="14" name="TextBox 13"/>
          <p:cNvSpPr txBox="1"/>
          <p:nvPr/>
        </p:nvSpPr>
        <p:spPr>
          <a:xfrm>
            <a:off x="5004048" y="2276872"/>
            <a:ext cx="33843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 algn="just">
              <a:buFont typeface="Arial"/>
              <a:buChar char="•"/>
            </a:pPr>
            <a:r>
              <a:rPr lang="en-US" sz="1200" dirty="0" smtClean="0"/>
              <a:t>establishes a set of security rules &amp; regulations</a:t>
            </a:r>
          </a:p>
          <a:p>
            <a:pPr marL="171450" indent="-171450" algn="just">
              <a:buFont typeface="Arial"/>
              <a:buChar char="•"/>
            </a:pPr>
            <a:r>
              <a:rPr lang="en-US" sz="1200" dirty="0" smtClean="0"/>
              <a:t>also define how these rules &amp; regulations are implemented and enforced</a:t>
            </a:r>
            <a:endParaRPr lang="en-US" sz="1200" dirty="0"/>
          </a:p>
        </p:txBody>
      </p:sp>
      <p:sp>
        <p:nvSpPr>
          <p:cNvPr id="9" name="Text Placeholder 4"/>
          <p:cNvSpPr txBox="1">
            <a:spLocks/>
          </p:cNvSpPr>
          <p:nvPr/>
        </p:nvSpPr>
        <p:spPr>
          <a:xfrm>
            <a:off x="467544" y="2924944"/>
            <a:ext cx="4041775" cy="6397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/>
              <a:t>Security Mechanisms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611560" y="3717032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 algn="just">
              <a:buFont typeface="Arial"/>
              <a:buChar char="•"/>
            </a:pPr>
            <a:r>
              <a:rPr lang="en-US" sz="1200" dirty="0" smtClean="0"/>
              <a:t>components comprising a defensive framework that protects IT resources, information &amp; services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74640468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906888" cy="562074"/>
          </a:xfrm>
        </p:spPr>
        <p:txBody>
          <a:bodyPr>
            <a:normAutofit fontScale="90000"/>
          </a:bodyPr>
          <a:lstStyle/>
          <a:p>
            <a:pPr algn="l"/>
            <a:r>
              <a:rPr lang="en-US" dirty="0" smtClean="0"/>
              <a:t>Threat Agents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1124744"/>
            <a:ext cx="5400600" cy="450912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760640" y="848902"/>
            <a:ext cx="3275856" cy="4893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200" dirty="0" smtClean="0"/>
              <a:t>Anonymous attacker</a:t>
            </a:r>
          </a:p>
          <a:p>
            <a:pPr marL="742950" lvl="1" indent="-285750">
              <a:buFont typeface="Arial"/>
              <a:buChar char="•"/>
            </a:pPr>
            <a:r>
              <a:rPr lang="en-US" sz="1200" dirty="0" smtClean="0"/>
              <a:t>non-trusted consumer without permissions</a:t>
            </a:r>
          </a:p>
          <a:p>
            <a:pPr marL="742950" lvl="1" indent="-285750">
              <a:buFont typeface="Arial"/>
              <a:buChar char="•"/>
            </a:pPr>
            <a:r>
              <a:rPr lang="en-US" sz="1200" dirty="0" smtClean="0"/>
              <a:t>exists as an external software</a:t>
            </a:r>
          </a:p>
          <a:p>
            <a:pPr marL="742950" lvl="1" indent="-285750">
              <a:buFont typeface="Arial"/>
              <a:buChar char="•"/>
            </a:pPr>
            <a:r>
              <a:rPr lang="en-US" sz="1200" dirty="0" smtClean="0"/>
              <a:t>steal user accounts or credentials &amp; attack</a:t>
            </a:r>
          </a:p>
          <a:p>
            <a:pPr marL="285750" indent="-285750">
              <a:buFont typeface="Arial"/>
              <a:buChar char="•"/>
            </a:pPr>
            <a:r>
              <a:rPr lang="en-US" sz="1200" dirty="0" smtClean="0"/>
              <a:t>Malicious service agent</a:t>
            </a:r>
          </a:p>
          <a:p>
            <a:pPr marL="742950" lvl="1" indent="-285750">
              <a:buFont typeface="Arial"/>
              <a:buChar char="•"/>
            </a:pPr>
            <a:r>
              <a:rPr lang="en-US" sz="1200" dirty="0" smtClean="0"/>
              <a:t>able to intercept &amp; forward network traffic</a:t>
            </a:r>
          </a:p>
          <a:p>
            <a:pPr marL="742950" lvl="1" indent="-285750">
              <a:buFont typeface="Arial"/>
              <a:buChar char="•"/>
            </a:pPr>
            <a:r>
              <a:rPr lang="en-US" sz="1200" dirty="0" smtClean="0"/>
              <a:t>program acting as service agent</a:t>
            </a:r>
          </a:p>
          <a:p>
            <a:pPr marL="742950" lvl="1" indent="-285750">
              <a:buFont typeface="Arial"/>
              <a:buChar char="•"/>
            </a:pPr>
            <a:r>
              <a:rPr lang="en-US" sz="1200" dirty="0" smtClean="0"/>
              <a:t>may corrupt the message contents</a:t>
            </a:r>
          </a:p>
          <a:p>
            <a:pPr marL="285750" indent="-285750">
              <a:buFont typeface="Arial"/>
              <a:buChar char="•"/>
            </a:pPr>
            <a:r>
              <a:rPr lang="en-US" sz="1200" dirty="0" smtClean="0"/>
              <a:t>Trusted Attacker</a:t>
            </a:r>
          </a:p>
          <a:p>
            <a:pPr marL="742950" lvl="1" indent="-285750">
              <a:buFont typeface="Arial"/>
              <a:buChar char="•"/>
            </a:pPr>
            <a:r>
              <a:rPr lang="en-US" sz="1200" dirty="0" smtClean="0"/>
              <a:t>share same IT resource as consumer</a:t>
            </a:r>
          </a:p>
          <a:p>
            <a:pPr marL="742950" lvl="1" indent="-285750">
              <a:buFont typeface="Arial"/>
              <a:buChar char="•"/>
            </a:pPr>
            <a:r>
              <a:rPr lang="en-US" sz="1200" dirty="0" smtClean="0"/>
              <a:t>can break encryption, spam e-mail account</a:t>
            </a:r>
          </a:p>
          <a:p>
            <a:pPr marL="285750" indent="-285750">
              <a:buFont typeface="Arial"/>
              <a:buChar char="•"/>
            </a:pPr>
            <a:r>
              <a:rPr lang="en-US" sz="1200" dirty="0" smtClean="0"/>
              <a:t>Malicious Insider</a:t>
            </a:r>
          </a:p>
          <a:p>
            <a:pPr marL="742950" lvl="1" indent="-285750">
              <a:buFont typeface="Arial"/>
              <a:buChar char="•"/>
            </a:pPr>
            <a:r>
              <a:rPr lang="en-US" sz="1200" dirty="0" smtClean="0"/>
              <a:t>human threat agent acting on behalf of the provider/third parties with access to cloud provider’s premises</a:t>
            </a:r>
          </a:p>
          <a:p>
            <a:pPr marL="742950" lvl="1" indent="-285750">
              <a:buFont typeface="Arial"/>
              <a:buChar char="•"/>
            </a:pPr>
            <a:r>
              <a:rPr lang="en-US" sz="1200" dirty="0" smtClean="0"/>
              <a:t>may be current/former employees</a:t>
            </a:r>
          </a:p>
          <a:p>
            <a:pPr marL="742950" lvl="1" indent="-285750">
              <a:buFont typeface="Arial"/>
              <a:buChar char="•"/>
            </a:pPr>
            <a:r>
              <a:rPr lang="en-US" sz="1200" dirty="0" smtClean="0"/>
              <a:t>carries tremendous damage as they might have administration privileges</a:t>
            </a:r>
          </a:p>
          <a:p>
            <a:pPr marL="285750" indent="-285750">
              <a:buFont typeface="Arial"/>
              <a:buChar char="•"/>
            </a:pP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8927919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Cloud Security Threats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3"/>
            <a:ext cx="5770984" cy="936104"/>
          </a:xfrm>
        </p:spPr>
        <p:txBody>
          <a:bodyPr>
            <a:normAutofit fontScale="70000" lnSpcReduction="20000"/>
          </a:bodyPr>
          <a:lstStyle/>
          <a:p>
            <a:r>
              <a:rPr lang="en-US" dirty="0" smtClean="0"/>
              <a:t>Traffic Eavesdropping</a:t>
            </a:r>
          </a:p>
          <a:p>
            <a:pPr lvl="2"/>
            <a:r>
              <a:rPr lang="en-US" dirty="0" smtClean="0"/>
              <a:t>passive attack, copies information</a:t>
            </a:r>
          </a:p>
          <a:p>
            <a:pPr lvl="2"/>
            <a:r>
              <a:rPr lang="en-US" dirty="0" smtClean="0"/>
              <a:t>may go undetected for long time</a:t>
            </a:r>
          </a:p>
        </p:txBody>
      </p:sp>
      <p:grpSp>
        <p:nvGrpSpPr>
          <p:cNvPr id="11" name="Group 10"/>
          <p:cNvGrpSpPr/>
          <p:nvPr/>
        </p:nvGrpSpPr>
        <p:grpSpPr>
          <a:xfrm>
            <a:off x="1115616" y="2636912"/>
            <a:ext cx="7380312" cy="2837309"/>
            <a:chOff x="1115616" y="2636912"/>
            <a:chExt cx="7380312" cy="2837309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115616" y="2996952"/>
              <a:ext cx="7380312" cy="2477269"/>
            </a:xfrm>
            <a:prstGeom prst="rect">
              <a:avLst/>
            </a:prstGeom>
          </p:spPr>
        </p:pic>
        <p:grpSp>
          <p:nvGrpSpPr>
            <p:cNvPr id="10" name="Group 9"/>
            <p:cNvGrpSpPr/>
            <p:nvPr/>
          </p:nvGrpSpPr>
          <p:grpSpPr>
            <a:xfrm>
              <a:off x="4211960" y="2636912"/>
              <a:ext cx="1977539" cy="936104"/>
              <a:chOff x="4211960" y="2636912"/>
              <a:chExt cx="1977539" cy="936104"/>
            </a:xfrm>
          </p:grpSpPr>
          <p:cxnSp>
            <p:nvCxnSpPr>
              <p:cNvPr id="7" name="Straight Arrow Connector 6"/>
              <p:cNvCxnSpPr/>
              <p:nvPr/>
            </p:nvCxnSpPr>
            <p:spPr>
              <a:xfrm flipH="1">
                <a:off x="4211960" y="2636912"/>
                <a:ext cx="1728192" cy="936104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" name="TextBox 8"/>
              <p:cNvSpPr txBox="1"/>
              <p:nvPr/>
            </p:nvSpPr>
            <p:spPr>
              <a:xfrm rot="19925524">
                <a:off x="4533315" y="2737498"/>
                <a:ext cx="1656184" cy="2462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000" dirty="0" smtClean="0">
                    <a:solidFill>
                      <a:srgbClr val="FF0000"/>
                    </a:solidFill>
                  </a:rPr>
                  <a:t>Malicious service agent</a:t>
                </a:r>
                <a:endParaRPr lang="en-US" sz="1000" dirty="0">
                  <a:solidFill>
                    <a:srgbClr val="FF0000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0820238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1080120"/>
          </a:xfrm>
        </p:spPr>
        <p:txBody>
          <a:bodyPr>
            <a:normAutofit fontScale="62500" lnSpcReduction="20000"/>
          </a:bodyPr>
          <a:lstStyle/>
          <a:p>
            <a:r>
              <a:rPr lang="en-US" dirty="0"/>
              <a:t>Malicious </a:t>
            </a:r>
            <a:r>
              <a:rPr lang="en-US" dirty="0" smtClean="0"/>
              <a:t>Intermediary</a:t>
            </a:r>
          </a:p>
          <a:p>
            <a:pPr lvl="2"/>
            <a:r>
              <a:rPr lang="en-US" dirty="0" smtClean="0"/>
              <a:t>messages are intercepted &amp; modified</a:t>
            </a:r>
          </a:p>
          <a:p>
            <a:pPr lvl="2"/>
            <a:r>
              <a:rPr lang="en-US" dirty="0" smtClean="0"/>
              <a:t>compromises the confidentiality or integrity of the message</a:t>
            </a:r>
          </a:p>
          <a:p>
            <a:pPr lvl="2"/>
            <a:r>
              <a:rPr lang="en-US" dirty="0" smtClean="0"/>
              <a:t>inset harmful data into destination</a:t>
            </a:r>
            <a:endParaRPr lang="en-US" dirty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132856"/>
            <a:ext cx="9144000" cy="3437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06838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332656"/>
            <a:ext cx="8229600" cy="1224136"/>
          </a:xfrm>
        </p:spPr>
        <p:txBody>
          <a:bodyPr>
            <a:normAutofit fontScale="47500" lnSpcReduction="20000"/>
          </a:bodyPr>
          <a:lstStyle/>
          <a:p>
            <a:r>
              <a:rPr lang="en-US" dirty="0"/>
              <a:t>Denial of </a:t>
            </a:r>
            <a:r>
              <a:rPr lang="en-US" dirty="0" smtClean="0"/>
              <a:t>Service</a:t>
            </a:r>
          </a:p>
          <a:p>
            <a:pPr lvl="2"/>
            <a:r>
              <a:rPr lang="en-US" dirty="0" smtClean="0"/>
              <a:t>overload IT resources to the point where they cannot function properly</a:t>
            </a:r>
          </a:p>
          <a:p>
            <a:pPr lvl="2"/>
            <a:r>
              <a:rPr lang="en-US" dirty="0" smtClean="0"/>
              <a:t>Three ways of launching</a:t>
            </a:r>
          </a:p>
          <a:p>
            <a:pPr lvl="2"/>
            <a:r>
              <a:rPr lang="en-US" dirty="0" smtClean="0"/>
              <a:t>workload on service is increased by imitation messages/repeated communication request</a:t>
            </a:r>
          </a:p>
          <a:p>
            <a:pPr lvl="2"/>
            <a:r>
              <a:rPr lang="en-US" dirty="0" smtClean="0"/>
              <a:t>network is overloaded with traffic</a:t>
            </a:r>
          </a:p>
          <a:p>
            <a:pPr lvl="2"/>
            <a:r>
              <a:rPr lang="en-US" dirty="0" smtClean="0"/>
              <a:t>multiple request which is designed to consume excess memory &amp; processing resources</a:t>
            </a:r>
          </a:p>
          <a:p>
            <a:pPr lvl="3"/>
            <a:endParaRPr lang="en-US" dirty="0" smtClean="0"/>
          </a:p>
          <a:p>
            <a:pPr lvl="3"/>
            <a:endParaRPr lang="en-US" dirty="0" smtClean="0"/>
          </a:p>
          <a:p>
            <a:pPr lvl="3"/>
            <a:endParaRPr lang="en-US" dirty="0" smtClean="0"/>
          </a:p>
          <a:p>
            <a:pPr lvl="3"/>
            <a:endParaRPr lang="en-US" dirty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1844824"/>
            <a:ext cx="7884368" cy="3443128"/>
          </a:xfrm>
          <a:prstGeom prst="rect">
            <a:avLst/>
          </a:prstGeom>
        </p:spPr>
      </p:pic>
      <p:grpSp>
        <p:nvGrpSpPr>
          <p:cNvPr id="5" name="Group 4"/>
          <p:cNvGrpSpPr/>
          <p:nvPr/>
        </p:nvGrpSpPr>
        <p:grpSpPr>
          <a:xfrm>
            <a:off x="1331640" y="1484784"/>
            <a:ext cx="1977539" cy="936104"/>
            <a:chOff x="4211960" y="2636912"/>
            <a:chExt cx="1977539" cy="936104"/>
          </a:xfrm>
        </p:grpSpPr>
        <p:cxnSp>
          <p:nvCxnSpPr>
            <p:cNvPr id="6" name="Straight Arrow Connector 5"/>
            <p:cNvCxnSpPr/>
            <p:nvPr/>
          </p:nvCxnSpPr>
          <p:spPr>
            <a:xfrm flipH="1">
              <a:off x="4211960" y="2636912"/>
              <a:ext cx="1728192" cy="936104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TextBox 6"/>
            <p:cNvSpPr txBox="1"/>
            <p:nvPr/>
          </p:nvSpPr>
          <p:spPr>
            <a:xfrm rot="19925524">
              <a:off x="4533315" y="2737498"/>
              <a:ext cx="1656184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dirty="0" smtClean="0">
                  <a:solidFill>
                    <a:srgbClr val="FF0000"/>
                  </a:solidFill>
                </a:rPr>
                <a:t>Trusted attacker</a:t>
              </a:r>
              <a:endParaRPr lang="en-US" sz="1000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49030140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332656"/>
            <a:ext cx="3960440" cy="4824536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US" sz="3600" b="1" dirty="0" smtClean="0"/>
              <a:t>Risk management</a:t>
            </a:r>
          </a:p>
          <a:p>
            <a:r>
              <a:rPr lang="en-US" dirty="0" smtClean="0"/>
              <a:t>Risk assessment</a:t>
            </a:r>
          </a:p>
          <a:p>
            <a:pPr lvl="1"/>
            <a:r>
              <a:rPr lang="en-US" dirty="0" smtClean="0"/>
              <a:t>identify vulnerabilities threats can exploit</a:t>
            </a:r>
          </a:p>
          <a:p>
            <a:pPr lvl="1"/>
            <a:r>
              <a:rPr lang="en-US" dirty="0" smtClean="0"/>
              <a:t>ask statistical &amp; other information about past attacks</a:t>
            </a:r>
          </a:p>
          <a:p>
            <a:pPr lvl="1"/>
            <a:r>
              <a:rPr lang="en-US" dirty="0" smtClean="0"/>
              <a:t>quantify according to probability  of occurrence &amp; degree of impact</a:t>
            </a:r>
          </a:p>
          <a:p>
            <a:r>
              <a:rPr lang="en-US" dirty="0" smtClean="0"/>
              <a:t>treatment</a:t>
            </a:r>
          </a:p>
          <a:p>
            <a:pPr lvl="1"/>
            <a:r>
              <a:rPr lang="en-US" dirty="0" smtClean="0"/>
              <a:t>mitigation policies and plan for treating the risks identified</a:t>
            </a:r>
          </a:p>
          <a:p>
            <a:pPr lvl="1"/>
            <a:r>
              <a:rPr lang="en-US" dirty="0" smtClean="0"/>
              <a:t>treated, mitigated, or outsourced(insurance)</a:t>
            </a:r>
          </a:p>
          <a:p>
            <a:pPr lvl="1"/>
            <a:r>
              <a:rPr lang="en-US" dirty="0" smtClean="0"/>
              <a:t>cloud provider can take responsibility based on agreement</a:t>
            </a:r>
          </a:p>
          <a:p>
            <a:r>
              <a:rPr lang="en-US" dirty="0" smtClean="0"/>
              <a:t>control</a:t>
            </a:r>
          </a:p>
          <a:p>
            <a:pPr lvl="1"/>
            <a:r>
              <a:rPr lang="en-US" dirty="0" smtClean="0"/>
              <a:t>monitoring: surveying, reviewing, make policy adjustments</a:t>
            </a:r>
          </a:p>
          <a:p>
            <a:pPr lvl="1"/>
            <a:r>
              <a:rPr lang="en-US" dirty="0" smtClean="0"/>
              <a:t>cloud provider may share/take responsibility</a:t>
            </a:r>
          </a:p>
          <a:p>
            <a:pPr lvl="1"/>
            <a:endParaRPr lang="en-US" dirty="0" smtClean="0"/>
          </a:p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8199" y="332656"/>
            <a:ext cx="4835801" cy="4248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300841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Cloud Security Risks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3917032"/>
          </a:xfrm>
        </p:spPr>
        <p:txBody>
          <a:bodyPr>
            <a:noAutofit/>
          </a:bodyPr>
          <a:lstStyle/>
          <a:p>
            <a:pPr algn="just"/>
            <a:r>
              <a:rPr lang="en-US" sz="1400" dirty="0" smtClean="0"/>
              <a:t>Loss of governance(when comes to public cloud)</a:t>
            </a:r>
          </a:p>
          <a:p>
            <a:pPr algn="just"/>
            <a:r>
              <a:rPr lang="en-US" sz="1400" dirty="0" smtClean="0"/>
              <a:t>Responsibility ambiguity(depends on IaaS/PaaS)</a:t>
            </a:r>
          </a:p>
          <a:p>
            <a:pPr algn="just"/>
            <a:r>
              <a:rPr lang="en-US" sz="1400" dirty="0" smtClean="0"/>
              <a:t>Authentication &amp; authorization</a:t>
            </a:r>
          </a:p>
          <a:p>
            <a:pPr algn="just"/>
            <a:r>
              <a:rPr lang="en-US" sz="1400" dirty="0" smtClean="0"/>
              <a:t>Isolation failure(failure to separate the usage of storage, memory between tenants)</a:t>
            </a:r>
          </a:p>
          <a:p>
            <a:pPr algn="just"/>
            <a:r>
              <a:rPr lang="en-US" sz="1400" dirty="0" smtClean="0"/>
              <a:t>Compliance &amp; legal risks(certification)</a:t>
            </a:r>
          </a:p>
          <a:p>
            <a:pPr algn="just"/>
            <a:r>
              <a:rPr lang="en-US" sz="1400" dirty="0" smtClean="0"/>
              <a:t>Handling of security incidents(detection, reporting &amp; management )</a:t>
            </a:r>
          </a:p>
          <a:p>
            <a:pPr algn="just"/>
            <a:r>
              <a:rPr lang="en-US" sz="1400" dirty="0" smtClean="0"/>
              <a:t>Management interface vulnerability</a:t>
            </a:r>
          </a:p>
          <a:p>
            <a:pPr algn="just"/>
            <a:r>
              <a:rPr lang="en-US" sz="1400" dirty="0" smtClean="0"/>
              <a:t>Application protection</a:t>
            </a:r>
          </a:p>
          <a:p>
            <a:pPr algn="just"/>
            <a:r>
              <a:rPr lang="en-US" sz="1400" dirty="0" smtClean="0"/>
              <a:t>Data protection(data handling policies of the cloud provider)</a:t>
            </a:r>
          </a:p>
          <a:p>
            <a:pPr algn="just"/>
            <a:r>
              <a:rPr lang="en-US" sz="1400" dirty="0" smtClean="0"/>
              <a:t>Malicious behavior of insiders</a:t>
            </a:r>
          </a:p>
          <a:p>
            <a:pPr algn="just"/>
            <a:r>
              <a:rPr lang="en-US" sz="1400" dirty="0" smtClean="0"/>
              <a:t>Business failure of the provider</a:t>
            </a:r>
          </a:p>
          <a:p>
            <a:pPr algn="just"/>
            <a:r>
              <a:rPr lang="en-US" sz="1400" dirty="0" smtClean="0"/>
              <a:t>Service unavailability</a:t>
            </a:r>
          </a:p>
          <a:p>
            <a:pPr algn="just"/>
            <a:r>
              <a:rPr lang="en-US" sz="1400" dirty="0" smtClean="0"/>
              <a:t>Vendor lock-in</a:t>
            </a:r>
          </a:p>
          <a:p>
            <a:pPr algn="just"/>
            <a:r>
              <a:rPr lang="en-US" sz="1400" dirty="0" smtClean="0"/>
              <a:t>Insecure or incomplete data deletion</a:t>
            </a:r>
          </a:p>
          <a:p>
            <a:pPr algn="just"/>
            <a:r>
              <a:rPr lang="en-US" sz="1400" dirty="0" smtClean="0"/>
              <a:t>Visibility  &amp; audit (what services, by whom, to what extent, what laws applies to those uses, assess regularly the security aspects)</a:t>
            </a:r>
          </a:p>
          <a:p>
            <a:pPr algn="just"/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3835522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US" dirty="0" smtClean="0"/>
              <a:t>Cloud Security Guidance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3917032"/>
          </a:xfrm>
        </p:spPr>
        <p:txBody>
          <a:bodyPr>
            <a:normAutofit fontScale="70000" lnSpcReduction="20000"/>
          </a:bodyPr>
          <a:lstStyle/>
          <a:p>
            <a:pPr algn="just"/>
            <a:r>
              <a:rPr lang="en-US" dirty="0" smtClean="0"/>
              <a:t>Ensure effective governance, risk &amp; compliance processes exists</a:t>
            </a:r>
          </a:p>
          <a:p>
            <a:pPr algn="just"/>
            <a:r>
              <a:rPr lang="en-US" dirty="0" smtClean="0"/>
              <a:t>Audit operational &amp; business processes</a:t>
            </a:r>
          </a:p>
          <a:p>
            <a:pPr algn="just"/>
            <a:r>
              <a:rPr lang="en-US" dirty="0" smtClean="0"/>
              <a:t>Manage people, role &amp; </a:t>
            </a:r>
            <a:r>
              <a:rPr lang="en-US" dirty="0" smtClean="0"/>
              <a:t>identities(who has this responsibility)</a:t>
            </a:r>
            <a:endParaRPr lang="en-US" dirty="0" smtClean="0"/>
          </a:p>
          <a:p>
            <a:pPr algn="just"/>
            <a:r>
              <a:rPr lang="en-US" dirty="0" smtClean="0"/>
              <a:t>Ensure proper protection of data &amp; information</a:t>
            </a:r>
          </a:p>
          <a:p>
            <a:pPr algn="just"/>
            <a:r>
              <a:rPr lang="en-US" dirty="0" smtClean="0"/>
              <a:t>Enforce privacy polices</a:t>
            </a:r>
          </a:p>
          <a:p>
            <a:pPr algn="just"/>
            <a:r>
              <a:rPr lang="en-US" dirty="0" smtClean="0"/>
              <a:t>Assess the security provisions for cloud applications</a:t>
            </a:r>
          </a:p>
          <a:p>
            <a:pPr algn="just"/>
            <a:r>
              <a:rPr lang="en-US" dirty="0" smtClean="0"/>
              <a:t>Ensure cloud networks &amp; connections are secure</a:t>
            </a:r>
          </a:p>
          <a:p>
            <a:pPr algn="just"/>
            <a:r>
              <a:rPr lang="en-US" dirty="0" smtClean="0"/>
              <a:t>Evaluate security controls on physical infrastructure and facilities</a:t>
            </a:r>
          </a:p>
          <a:p>
            <a:pPr algn="just"/>
            <a:r>
              <a:rPr lang="en-US" dirty="0" smtClean="0"/>
              <a:t>Manage security terms in the cloud service agreement</a:t>
            </a:r>
          </a:p>
          <a:p>
            <a:pPr algn="just"/>
            <a:r>
              <a:rPr lang="en-US" dirty="0" smtClean="0"/>
              <a:t>Understand the security requirements of the exit process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317590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schemas.microsoft.com/office/2006/documentManagement/types"/>
    <ds:schemaRef ds:uri="http://purl.org/dc/terms/"/>
    <ds:schemaRef ds:uri="303dbf9b-b85b-46a0-94f1-894078c07ecd"/>
    <ds:schemaRef ds:uri="http://www.w3.org/XML/1998/namespace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43722</TotalTime>
  <Words>637</Words>
  <Application>Microsoft Macintosh PowerPoint</Application>
  <PresentationFormat>On-screen Show (4:3)</PresentationFormat>
  <Paragraphs>108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20140311PresentationUWTSDTemplate</vt:lpstr>
      <vt:lpstr>CLOUD COMPUTING TECHNOLOGIES</vt:lpstr>
      <vt:lpstr>Basic terms</vt:lpstr>
      <vt:lpstr>Basic terms</vt:lpstr>
      <vt:lpstr>Basic terms</vt:lpstr>
      <vt:lpstr>Threat Agents</vt:lpstr>
      <vt:lpstr>Cloud Security Threats</vt:lpstr>
      <vt:lpstr>PowerPoint Presentation</vt:lpstr>
      <vt:lpstr>PowerPoint Presentation</vt:lpstr>
      <vt:lpstr>PowerPoint Presentation</vt:lpstr>
      <vt:lpstr>Cloud Security Risks</vt:lpstr>
      <vt:lpstr>Cloud Security Guidance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MY LAPTOP</cp:lastModifiedBy>
  <cp:revision>118</cp:revision>
  <dcterms:created xsi:type="dcterms:W3CDTF">2015-04-14T15:21:28Z</dcterms:created>
  <dcterms:modified xsi:type="dcterms:W3CDTF">2016-11-29T22:14:20Z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