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8"/>
  </p:notesMasterIdLst>
  <p:handoutMasterIdLst>
    <p:handoutMasterId r:id="rId39"/>
  </p:handoutMasterIdLst>
  <p:sldIdLst>
    <p:sldId id="374" r:id="rId2"/>
    <p:sldId id="359" r:id="rId3"/>
    <p:sldId id="279" r:id="rId4"/>
    <p:sldId id="280" r:id="rId5"/>
    <p:sldId id="281" r:id="rId6"/>
    <p:sldId id="283" r:id="rId7"/>
    <p:sldId id="284" r:id="rId8"/>
    <p:sldId id="364" r:id="rId9"/>
    <p:sldId id="370" r:id="rId10"/>
    <p:sldId id="373" r:id="rId11"/>
    <p:sldId id="304" r:id="rId12"/>
    <p:sldId id="286" r:id="rId13"/>
    <p:sldId id="287" r:id="rId14"/>
    <p:sldId id="368" r:id="rId15"/>
    <p:sldId id="305" r:id="rId16"/>
    <p:sldId id="288" r:id="rId17"/>
    <p:sldId id="289" r:id="rId18"/>
    <p:sldId id="290" r:id="rId19"/>
    <p:sldId id="366" r:id="rId20"/>
    <p:sldId id="306" r:id="rId21"/>
    <p:sldId id="291" r:id="rId22"/>
    <p:sldId id="292" r:id="rId23"/>
    <p:sldId id="293" r:id="rId24"/>
    <p:sldId id="367" r:id="rId25"/>
    <p:sldId id="295" r:id="rId26"/>
    <p:sldId id="372" r:id="rId27"/>
    <p:sldId id="297" r:id="rId28"/>
    <p:sldId id="296" r:id="rId29"/>
    <p:sldId id="365" r:id="rId30"/>
    <p:sldId id="298" r:id="rId31"/>
    <p:sldId id="299" r:id="rId32"/>
    <p:sldId id="300" r:id="rId33"/>
    <p:sldId id="301" r:id="rId34"/>
    <p:sldId id="363" r:id="rId35"/>
    <p:sldId id="361" r:id="rId36"/>
    <p:sldId id="375" r:id="rId37"/>
  </p:sldIdLst>
  <p:sldSz cx="9144000" cy="6858000" type="screen4x3"/>
  <p:notesSz cx="6746875" cy="99139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3">
          <p15:clr>
            <a:srgbClr val="A4A3A4"/>
          </p15:clr>
        </p15:guide>
        <p15:guide id="2" pos="212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7246" autoAdjust="0"/>
    <p:restoredTop sz="94576" autoAdjust="0"/>
  </p:normalViewPr>
  <p:slideViewPr>
    <p:cSldViewPr>
      <p:cViewPr varScale="1">
        <p:scale>
          <a:sx n="112" d="100"/>
          <a:sy n="112" d="100"/>
        </p:scale>
        <p:origin x="1109" y="91"/>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61" d="100"/>
          <a:sy n="61" d="100"/>
        </p:scale>
        <p:origin x="-1698" y="-54"/>
      </p:cViewPr>
      <p:guideLst>
        <p:guide orient="horz" pos="3123"/>
        <p:guide pos="2125"/>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0159AF97-52A4-A143-B006-4E7593AD0681}"/>
              </a:ext>
            </a:extLst>
          </p:cNvPr>
          <p:cNvSpPr>
            <a:spLocks noGrp="1" noChangeArrowheads="1"/>
          </p:cNvSpPr>
          <p:nvPr>
            <p:ph type="hdr" sz="quarter"/>
          </p:nvPr>
        </p:nvSpPr>
        <p:spPr bwMode="auto">
          <a:xfrm>
            <a:off x="0" y="0"/>
            <a:ext cx="2924175"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smtClean="0"/>
            </a:lvl1pPr>
          </a:lstStyle>
          <a:p>
            <a:pPr>
              <a:defRPr/>
            </a:pPr>
            <a:endParaRPr lang="en-GB" altLang="en-US"/>
          </a:p>
        </p:txBody>
      </p:sp>
      <p:sp>
        <p:nvSpPr>
          <p:cNvPr id="109571" name="Rectangle 3">
            <a:extLst>
              <a:ext uri="{FF2B5EF4-FFF2-40B4-BE49-F238E27FC236}">
                <a16:creationId xmlns:a16="http://schemas.microsoft.com/office/drawing/2014/main" id="{C85CD5B3-61BF-0B43-BF4C-CA1FFA88BA12}"/>
              </a:ext>
            </a:extLst>
          </p:cNvPr>
          <p:cNvSpPr>
            <a:spLocks noGrp="1" noChangeArrowheads="1"/>
          </p:cNvSpPr>
          <p:nvPr>
            <p:ph type="dt" sz="quarter" idx="1"/>
          </p:nvPr>
        </p:nvSpPr>
        <p:spPr bwMode="auto">
          <a:xfrm>
            <a:off x="3821113" y="0"/>
            <a:ext cx="2924175"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smtClean="0"/>
            </a:lvl1pPr>
          </a:lstStyle>
          <a:p>
            <a:pPr>
              <a:defRPr/>
            </a:pPr>
            <a:endParaRPr lang="en-GB" altLang="en-US"/>
          </a:p>
        </p:txBody>
      </p:sp>
      <p:sp>
        <p:nvSpPr>
          <p:cNvPr id="109572" name="Rectangle 4">
            <a:extLst>
              <a:ext uri="{FF2B5EF4-FFF2-40B4-BE49-F238E27FC236}">
                <a16:creationId xmlns:a16="http://schemas.microsoft.com/office/drawing/2014/main" id="{97F485E6-249B-FD4F-AFFB-3833501E1617}"/>
              </a:ext>
            </a:extLst>
          </p:cNvPr>
          <p:cNvSpPr>
            <a:spLocks noGrp="1" noChangeArrowheads="1"/>
          </p:cNvSpPr>
          <p:nvPr>
            <p:ph type="ftr" sz="quarter" idx="2"/>
          </p:nvPr>
        </p:nvSpPr>
        <p:spPr bwMode="auto">
          <a:xfrm>
            <a:off x="0" y="9417050"/>
            <a:ext cx="2924175"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smtClean="0"/>
            </a:lvl1pPr>
          </a:lstStyle>
          <a:p>
            <a:pPr>
              <a:defRPr/>
            </a:pPr>
            <a:endParaRPr lang="en-GB" altLang="en-US"/>
          </a:p>
        </p:txBody>
      </p:sp>
      <p:sp>
        <p:nvSpPr>
          <p:cNvPr id="109573" name="Rectangle 5">
            <a:extLst>
              <a:ext uri="{FF2B5EF4-FFF2-40B4-BE49-F238E27FC236}">
                <a16:creationId xmlns:a16="http://schemas.microsoft.com/office/drawing/2014/main" id="{F010E401-931A-594A-8DA2-96CA40790866}"/>
              </a:ext>
            </a:extLst>
          </p:cNvPr>
          <p:cNvSpPr>
            <a:spLocks noGrp="1" noChangeArrowheads="1"/>
          </p:cNvSpPr>
          <p:nvPr>
            <p:ph type="sldNum" sz="quarter" idx="3"/>
          </p:nvPr>
        </p:nvSpPr>
        <p:spPr bwMode="auto">
          <a:xfrm>
            <a:off x="3821113" y="9417050"/>
            <a:ext cx="2924175"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fld id="{C3408055-72DB-1E4F-AC4D-38182EBD95BF}"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AA1A6A75-0DD0-6640-AF6C-930D91DC0628}"/>
              </a:ext>
            </a:extLst>
          </p:cNvPr>
          <p:cNvSpPr>
            <a:spLocks noGrp="1" noChangeArrowheads="1"/>
          </p:cNvSpPr>
          <p:nvPr>
            <p:ph type="hdr" sz="quarter"/>
          </p:nvPr>
        </p:nvSpPr>
        <p:spPr bwMode="auto">
          <a:xfrm>
            <a:off x="0" y="0"/>
            <a:ext cx="2924175"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smtClean="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509942F-6B73-314D-AE57-D7547D9903A4}"/>
              </a:ext>
            </a:extLst>
          </p:cNvPr>
          <p:cNvSpPr>
            <a:spLocks noGrp="1" noChangeArrowheads="1"/>
          </p:cNvSpPr>
          <p:nvPr>
            <p:ph type="dt" idx="1"/>
          </p:nvPr>
        </p:nvSpPr>
        <p:spPr bwMode="auto">
          <a:xfrm>
            <a:off x="3822700" y="0"/>
            <a:ext cx="2924175"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smtClean="0">
                <a:latin typeface="Verdana" panose="020B0604030504040204" pitchFamily="34" charset="0"/>
              </a:defRPr>
            </a:lvl1pPr>
          </a:lstStyle>
          <a:p>
            <a:pPr>
              <a:defRPr/>
            </a:pPr>
            <a:endParaRPr lang="en-GB" altLang="en-US"/>
          </a:p>
        </p:txBody>
      </p:sp>
      <p:sp>
        <p:nvSpPr>
          <p:cNvPr id="4100" name="Rectangle 4">
            <a:extLst>
              <a:ext uri="{FF2B5EF4-FFF2-40B4-BE49-F238E27FC236}">
                <a16:creationId xmlns:a16="http://schemas.microsoft.com/office/drawing/2014/main" id="{E3FB7508-B47B-024C-B4E4-5D56A9E91838}"/>
              </a:ext>
            </a:extLst>
          </p:cNvPr>
          <p:cNvSpPr>
            <a:spLocks noGrp="1" noRot="1" noChangeAspect="1" noChangeArrowheads="1" noTextEdit="1"/>
          </p:cNvSpPr>
          <p:nvPr>
            <p:ph type="sldImg" idx="2"/>
          </p:nvPr>
        </p:nvSpPr>
        <p:spPr bwMode="auto">
          <a:xfrm>
            <a:off x="895350" y="742950"/>
            <a:ext cx="4957763" cy="37179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 uri="{53640926-AAD7-44D8-BBD7-CCE9431645EC}">
              <a14:shadowObscured xmlns:a14="http://schemas.microsoft.com/office/drawing/2010/main" val="1"/>
            </a:ext>
            <a:ext uri="{FAA26D3D-D897-4be2-8F04-BA451C77F1D7}"/>
          </a:extLst>
        </p:spPr>
      </p:sp>
      <p:sp>
        <p:nvSpPr>
          <p:cNvPr id="87045" name="Rectangle 5">
            <a:extLst>
              <a:ext uri="{FF2B5EF4-FFF2-40B4-BE49-F238E27FC236}">
                <a16:creationId xmlns:a16="http://schemas.microsoft.com/office/drawing/2014/main" id="{4D511CC9-0CC7-EC4A-AA1C-CC893FA16652}"/>
              </a:ext>
            </a:extLst>
          </p:cNvPr>
          <p:cNvSpPr>
            <a:spLocks noGrp="1" noChangeArrowheads="1"/>
          </p:cNvSpPr>
          <p:nvPr>
            <p:ph type="body" sz="quarter" idx="3"/>
          </p:nvPr>
        </p:nvSpPr>
        <p:spPr bwMode="auto">
          <a:xfrm>
            <a:off x="900113" y="4708525"/>
            <a:ext cx="4946650" cy="4462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8E394814-1075-6F42-91DA-5E65A410EA87}"/>
              </a:ext>
            </a:extLst>
          </p:cNvPr>
          <p:cNvSpPr>
            <a:spLocks noGrp="1" noChangeArrowheads="1"/>
          </p:cNvSpPr>
          <p:nvPr>
            <p:ph type="ftr" sz="quarter" idx="4"/>
          </p:nvPr>
        </p:nvSpPr>
        <p:spPr bwMode="auto">
          <a:xfrm>
            <a:off x="0" y="9418638"/>
            <a:ext cx="2924175"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smtClean="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977BDAB7-5B0A-4945-BB63-D9022AF3A633}"/>
              </a:ext>
            </a:extLst>
          </p:cNvPr>
          <p:cNvSpPr>
            <a:spLocks noGrp="1" noChangeArrowheads="1"/>
          </p:cNvSpPr>
          <p:nvPr>
            <p:ph type="sldNum" sz="quarter" idx="5"/>
          </p:nvPr>
        </p:nvSpPr>
        <p:spPr bwMode="auto">
          <a:xfrm>
            <a:off x="3822700" y="9418638"/>
            <a:ext cx="2924175"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atin typeface="Verdana" panose="020B0604030504040204" pitchFamily="34" charset="0"/>
              </a:defRPr>
            </a:lvl1pPr>
          </a:lstStyle>
          <a:p>
            <a:fld id="{3742A6F5-F853-9942-A721-A0B0583FEB5B}"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94AAA553-C6AC-EB4E-BB72-AA775837DB30}"/>
              </a:ext>
            </a:extLst>
          </p:cNvPr>
          <p:cNvSpPr txBox="1">
            <a:spLocks noGrp="1" noChangeArrowheads="1"/>
          </p:cNvSpPr>
          <p:nvPr/>
        </p:nvSpPr>
        <p:spPr bwMode="auto">
          <a:xfrm>
            <a:off x="3849688" y="9410700"/>
            <a:ext cx="2944812"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561" tIns="47780" rIns="95561" bIns="47780" anchor="b"/>
          <a:lstStyle>
            <a:lvl1pPr defTabSz="955675">
              <a:defRPr>
                <a:solidFill>
                  <a:schemeClr val="tx1"/>
                </a:solidFill>
                <a:latin typeface="Arial" panose="020B0604020202020204" pitchFamily="34" charset="0"/>
                <a:cs typeface="Arial" panose="020B0604020202020204" pitchFamily="34" charset="0"/>
              </a:defRPr>
            </a:lvl1pPr>
            <a:lvl2pPr marL="742950" indent="-285750" defTabSz="955675">
              <a:defRPr>
                <a:solidFill>
                  <a:schemeClr val="tx1"/>
                </a:solidFill>
                <a:latin typeface="Arial" panose="020B0604020202020204" pitchFamily="34" charset="0"/>
                <a:cs typeface="Arial" panose="020B0604020202020204" pitchFamily="34" charset="0"/>
              </a:defRPr>
            </a:lvl2pPr>
            <a:lvl3pPr marL="1143000" indent="-228600" defTabSz="955675">
              <a:defRPr>
                <a:solidFill>
                  <a:schemeClr val="tx1"/>
                </a:solidFill>
                <a:latin typeface="Arial" panose="020B0604020202020204" pitchFamily="34" charset="0"/>
                <a:cs typeface="Arial" panose="020B0604020202020204" pitchFamily="34" charset="0"/>
              </a:defRPr>
            </a:lvl3pPr>
            <a:lvl4pPr marL="1600200" indent="-228600" defTabSz="955675">
              <a:defRPr>
                <a:solidFill>
                  <a:schemeClr val="tx1"/>
                </a:solidFill>
                <a:latin typeface="Arial" panose="020B0604020202020204" pitchFamily="34" charset="0"/>
                <a:cs typeface="Arial" panose="020B0604020202020204" pitchFamily="34" charset="0"/>
              </a:defRPr>
            </a:lvl4pPr>
            <a:lvl5pPr marL="2057400" indent="-228600" defTabSz="955675">
              <a:defRPr>
                <a:solidFill>
                  <a:schemeClr val="tx1"/>
                </a:solidFill>
                <a:latin typeface="Arial" panose="020B0604020202020204" pitchFamily="34" charset="0"/>
                <a:cs typeface="Arial" panose="020B0604020202020204" pitchFamily="34" charset="0"/>
              </a:defRPr>
            </a:lvl5pPr>
            <a:lvl6pPr marL="2514600" indent="-228600" defTabSz="9556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556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556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556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fld id="{9FD1F40D-4335-9F4B-9A3A-0A9E49BBC555}" type="slidenum">
              <a:rPr lang="en-GB" altLang="en-US" sz="1300">
                <a:ea typeface="MS PGothic" panose="020B0600070205080204" pitchFamily="34" charset="-128"/>
              </a:rPr>
              <a:pPr algn="r"/>
              <a:t>28</a:t>
            </a:fld>
            <a:endParaRPr lang="en-GB" altLang="en-US" sz="1300">
              <a:ea typeface="MS PGothic" panose="020B0600070205080204" pitchFamily="34" charset="-128"/>
            </a:endParaRPr>
          </a:p>
        </p:txBody>
      </p:sp>
      <p:sp>
        <p:nvSpPr>
          <p:cNvPr id="67587" name="Rectangle 2">
            <a:extLst>
              <a:ext uri="{FF2B5EF4-FFF2-40B4-BE49-F238E27FC236}">
                <a16:creationId xmlns:a16="http://schemas.microsoft.com/office/drawing/2014/main" id="{541CF17E-E572-CD4F-BA41-3E32498EEF31}"/>
              </a:ext>
            </a:extLst>
          </p:cNvPr>
          <p:cNvSpPr>
            <a:spLocks noGrp="1" noRot="1" noChangeAspect="1" noChangeArrowheads="1" noTextEdit="1"/>
          </p:cNvSpPr>
          <p:nvPr>
            <p:ph type="sldImg"/>
          </p:nvPr>
        </p:nvSpPr>
        <p:spPr>
          <a:ln/>
        </p:spPr>
      </p:sp>
      <p:sp>
        <p:nvSpPr>
          <p:cNvPr id="28676" name="Rectangle 3">
            <a:extLst>
              <a:ext uri="{FF2B5EF4-FFF2-40B4-BE49-F238E27FC236}">
                <a16:creationId xmlns:a16="http://schemas.microsoft.com/office/drawing/2014/main" id="{0A476324-82B0-0B42-9F50-803E32658D9A}"/>
              </a:ext>
            </a:extLst>
          </p:cNvPr>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p>
            <a:pPr eaLnBrk="1" hangingPunct="1">
              <a:defRPr/>
            </a:pPr>
            <a:endParaRPr lang="en-US" altLang="en-US">
              <a:ea typeface="MS PGothic" panose="020B0600070205080204"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E353A96-5590-F344-A4CC-2BE96634197C}"/>
              </a:ext>
            </a:extLst>
          </p:cNvPr>
          <p:cNvSpPr>
            <a:spLocks noGrp="1"/>
          </p:cNvSpPr>
          <p:nvPr>
            <p:ph type="dt" sz="half" idx="10"/>
          </p:nvPr>
        </p:nvSpPr>
        <p:spPr>
          <a:xfrm>
            <a:off x="395288" y="6524625"/>
            <a:ext cx="971550" cy="219075"/>
          </a:xfrm>
        </p:spPr>
        <p:txBody>
          <a:bodyPr/>
          <a:lstStyle>
            <a:lvl1pPr>
              <a:defRPr smtClean="0"/>
            </a:lvl1pPr>
          </a:lstStyle>
          <a:p>
            <a:pPr>
              <a:defRPr/>
            </a:pPr>
            <a:fld id="{D1DE5322-E055-7C42-AEFD-9547E156C1A4}" type="datetime1">
              <a:rPr lang="en-GB" altLang="en-US"/>
              <a:pPr>
                <a:defRPr/>
              </a:pPr>
              <a:t>29/06/2021</a:t>
            </a:fld>
            <a:endParaRPr lang="en-GB" altLang="en-US"/>
          </a:p>
        </p:txBody>
      </p:sp>
      <p:sp>
        <p:nvSpPr>
          <p:cNvPr id="5" name="Footer Placeholder 4">
            <a:extLst>
              <a:ext uri="{FF2B5EF4-FFF2-40B4-BE49-F238E27FC236}">
                <a16:creationId xmlns:a16="http://schemas.microsoft.com/office/drawing/2014/main" id="{51F71013-C8C2-2945-BACB-BF39CCCE0E6D}"/>
              </a:ext>
            </a:extLst>
          </p:cNvPr>
          <p:cNvSpPr>
            <a:spLocks noGrp="1"/>
          </p:cNvSpPr>
          <p:nvPr>
            <p:ph type="ftr" sz="quarter" idx="11"/>
          </p:nvPr>
        </p:nvSpPr>
        <p:spPr>
          <a:xfrm>
            <a:off x="4140200" y="6381750"/>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atin typeface="Myriad Pro"/>
              </a:defRPr>
            </a:lvl1pPr>
          </a:lstStyle>
          <a:p>
            <a:pPr>
              <a:defRPr/>
            </a:pPr>
            <a:endParaRPr lang="en-GB" altLang="en-US"/>
          </a:p>
        </p:txBody>
      </p:sp>
      <p:sp>
        <p:nvSpPr>
          <p:cNvPr id="6" name="Slide Number Placeholder 5">
            <a:extLst>
              <a:ext uri="{FF2B5EF4-FFF2-40B4-BE49-F238E27FC236}">
                <a16:creationId xmlns:a16="http://schemas.microsoft.com/office/drawing/2014/main" id="{430910A3-5A34-1448-A3DA-B379BF9226A2}"/>
              </a:ext>
            </a:extLst>
          </p:cNvPr>
          <p:cNvSpPr>
            <a:spLocks noGrp="1"/>
          </p:cNvSpPr>
          <p:nvPr>
            <p:ph type="sldNum" sz="quarter" idx="12"/>
          </p:nvPr>
        </p:nvSpPr>
        <p:spPr/>
        <p:txBody>
          <a:bodyPr/>
          <a:lstStyle>
            <a:lvl1pPr>
              <a:defRPr/>
            </a:lvl1pPr>
          </a:lstStyle>
          <a:p>
            <a:fld id="{267CDD46-CF2F-7043-9C28-A0E2AE608563}" type="slidenum">
              <a:rPr lang="en-GB" altLang="en-US"/>
              <a:pPr/>
              <a:t>‹#›</a:t>
            </a:fld>
            <a:endParaRPr lang="en-GB" altLang="en-US"/>
          </a:p>
        </p:txBody>
      </p:sp>
    </p:spTree>
    <p:extLst>
      <p:ext uri="{BB962C8B-B14F-4D97-AF65-F5344CB8AC3E}">
        <p14:creationId xmlns:p14="http://schemas.microsoft.com/office/powerpoint/2010/main" val="13182282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053CFD-C5E8-564C-8C0E-695B26FFF310}"/>
              </a:ext>
            </a:extLst>
          </p:cNvPr>
          <p:cNvSpPr>
            <a:spLocks noGrp="1"/>
          </p:cNvSpPr>
          <p:nvPr>
            <p:ph type="dt" sz="half" idx="10"/>
          </p:nvPr>
        </p:nvSpPr>
        <p:spPr/>
        <p:txBody>
          <a:bodyPr/>
          <a:lstStyle>
            <a:lvl1pPr>
              <a:defRPr smtClean="0"/>
            </a:lvl1pPr>
          </a:lstStyle>
          <a:p>
            <a:pPr>
              <a:defRPr/>
            </a:pPr>
            <a:fld id="{A5A65F60-83BD-554D-8469-CE8AEC5EA020}" type="datetime1">
              <a:rPr lang="en-GB" altLang="en-US"/>
              <a:pPr>
                <a:defRPr/>
              </a:pPr>
              <a:t>29/06/2021</a:t>
            </a:fld>
            <a:endParaRPr lang="en-GB" altLang="en-US"/>
          </a:p>
        </p:txBody>
      </p:sp>
      <p:sp>
        <p:nvSpPr>
          <p:cNvPr id="5" name="Footer Placeholder 4">
            <a:extLst>
              <a:ext uri="{FF2B5EF4-FFF2-40B4-BE49-F238E27FC236}">
                <a16:creationId xmlns:a16="http://schemas.microsoft.com/office/drawing/2014/main" id="{182B8730-BD39-2444-BF80-9E5452112C24}"/>
              </a:ext>
            </a:extLst>
          </p:cNvPr>
          <p:cNvSpPr>
            <a:spLocks noGrp="1"/>
          </p:cNvSpPr>
          <p:nvPr>
            <p:ph type="ftr" sz="quarter" idx="11"/>
          </p:nvPr>
        </p:nvSpPr>
        <p:spPr>
          <a:xfrm>
            <a:off x="3132138" y="6461125"/>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atin typeface="Myriad Pro"/>
              </a:defRPr>
            </a:lvl1pPr>
          </a:lstStyle>
          <a:p>
            <a:pPr>
              <a:defRPr/>
            </a:pPr>
            <a:endParaRPr lang="en-GB" altLang="en-US"/>
          </a:p>
        </p:txBody>
      </p:sp>
      <p:sp>
        <p:nvSpPr>
          <p:cNvPr id="6" name="Slide Number Placeholder 5">
            <a:extLst>
              <a:ext uri="{FF2B5EF4-FFF2-40B4-BE49-F238E27FC236}">
                <a16:creationId xmlns:a16="http://schemas.microsoft.com/office/drawing/2014/main" id="{1A1B8507-6F59-184F-B269-3369D7B9B48A}"/>
              </a:ext>
            </a:extLst>
          </p:cNvPr>
          <p:cNvSpPr>
            <a:spLocks noGrp="1"/>
          </p:cNvSpPr>
          <p:nvPr>
            <p:ph type="sldNum" sz="quarter" idx="12"/>
          </p:nvPr>
        </p:nvSpPr>
        <p:spPr/>
        <p:txBody>
          <a:bodyPr/>
          <a:lstStyle>
            <a:lvl1pPr>
              <a:defRPr/>
            </a:lvl1pPr>
          </a:lstStyle>
          <a:p>
            <a:fld id="{616D6A10-E8B2-384B-9CBC-5AA952C84F35}" type="slidenum">
              <a:rPr lang="en-GB" altLang="en-US"/>
              <a:pPr/>
              <a:t>‹#›</a:t>
            </a:fld>
            <a:endParaRPr lang="en-GB" altLang="en-US"/>
          </a:p>
        </p:txBody>
      </p:sp>
    </p:spTree>
    <p:extLst>
      <p:ext uri="{BB962C8B-B14F-4D97-AF65-F5344CB8AC3E}">
        <p14:creationId xmlns:p14="http://schemas.microsoft.com/office/powerpoint/2010/main" val="4274198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74FBFC6-230E-5946-8362-7A047E2B0C8E}"/>
              </a:ext>
            </a:extLst>
          </p:cNvPr>
          <p:cNvSpPr>
            <a:spLocks noGrp="1"/>
          </p:cNvSpPr>
          <p:nvPr>
            <p:ph type="dt" sz="half" idx="10"/>
          </p:nvPr>
        </p:nvSpPr>
        <p:spPr/>
        <p:txBody>
          <a:bodyPr/>
          <a:lstStyle>
            <a:lvl1pPr>
              <a:defRPr/>
            </a:lvl1pPr>
          </a:lstStyle>
          <a:p>
            <a:pPr>
              <a:defRPr/>
            </a:pPr>
            <a:fld id="{0DA88EB0-B8FD-DB48-A7EB-C0888F518A3B}" type="datetime1">
              <a:rPr lang="en-GB" altLang="en-US"/>
              <a:pPr>
                <a:defRPr/>
              </a:pPr>
              <a:t>29/06/2021</a:t>
            </a:fld>
            <a:endParaRPr lang="en-GB" altLang="en-US"/>
          </a:p>
        </p:txBody>
      </p:sp>
      <p:sp>
        <p:nvSpPr>
          <p:cNvPr id="5" name="Slide Number Placeholder 5">
            <a:extLst>
              <a:ext uri="{FF2B5EF4-FFF2-40B4-BE49-F238E27FC236}">
                <a16:creationId xmlns:a16="http://schemas.microsoft.com/office/drawing/2014/main" id="{18782F27-7957-1E4F-88CB-4655523CED11}"/>
              </a:ext>
            </a:extLst>
          </p:cNvPr>
          <p:cNvSpPr>
            <a:spLocks noGrp="1"/>
          </p:cNvSpPr>
          <p:nvPr>
            <p:ph type="sldNum" sz="quarter" idx="11"/>
          </p:nvPr>
        </p:nvSpPr>
        <p:spPr/>
        <p:txBody>
          <a:bodyPr/>
          <a:lstStyle>
            <a:lvl1pPr>
              <a:defRPr/>
            </a:lvl1pPr>
          </a:lstStyle>
          <a:p>
            <a:fld id="{67069A55-B9DE-3344-A636-8D5A21F3E0B9}" type="slidenum">
              <a:rPr lang="en-GB" altLang="en-US"/>
              <a:pPr/>
              <a:t>‹#›</a:t>
            </a:fld>
            <a:endParaRPr lang="en-GB" altLang="en-US"/>
          </a:p>
        </p:txBody>
      </p:sp>
    </p:spTree>
    <p:extLst>
      <p:ext uri="{BB962C8B-B14F-4D97-AF65-F5344CB8AC3E}">
        <p14:creationId xmlns:p14="http://schemas.microsoft.com/office/powerpoint/2010/main" val="40027346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67C4B680-2E6B-994C-9E18-BEBC62F196B7}"/>
              </a:ext>
            </a:extLst>
          </p:cNvPr>
          <p:cNvSpPr>
            <a:spLocks noGrp="1"/>
          </p:cNvSpPr>
          <p:nvPr>
            <p:ph type="dt" sz="half" idx="10"/>
          </p:nvPr>
        </p:nvSpPr>
        <p:spPr/>
        <p:txBody>
          <a:bodyPr/>
          <a:lstStyle>
            <a:lvl1pPr>
              <a:defRPr/>
            </a:lvl1pPr>
          </a:lstStyle>
          <a:p>
            <a:pPr>
              <a:defRPr/>
            </a:pPr>
            <a:fld id="{A50E7BD4-D9DD-1B40-A32A-68EFBF17B155}" type="datetime1">
              <a:rPr lang="en-GB" altLang="en-US"/>
              <a:pPr>
                <a:defRPr/>
              </a:pPr>
              <a:t>29/06/2021</a:t>
            </a:fld>
            <a:endParaRPr lang="en-GB" altLang="en-US"/>
          </a:p>
        </p:txBody>
      </p:sp>
      <p:sp>
        <p:nvSpPr>
          <p:cNvPr id="6" name="Slide Number Placeholder 5">
            <a:extLst>
              <a:ext uri="{FF2B5EF4-FFF2-40B4-BE49-F238E27FC236}">
                <a16:creationId xmlns:a16="http://schemas.microsoft.com/office/drawing/2014/main" id="{74B89999-9DDD-F049-BF4D-A764C598CC70}"/>
              </a:ext>
            </a:extLst>
          </p:cNvPr>
          <p:cNvSpPr>
            <a:spLocks noGrp="1"/>
          </p:cNvSpPr>
          <p:nvPr>
            <p:ph type="sldNum" sz="quarter" idx="11"/>
          </p:nvPr>
        </p:nvSpPr>
        <p:spPr/>
        <p:txBody>
          <a:bodyPr/>
          <a:lstStyle>
            <a:lvl1pPr>
              <a:defRPr/>
            </a:lvl1pPr>
          </a:lstStyle>
          <a:p>
            <a:fld id="{689A6292-16E1-C148-8F84-846625A8E242}" type="slidenum">
              <a:rPr lang="en-GB" altLang="en-US"/>
              <a:pPr/>
              <a:t>‹#›</a:t>
            </a:fld>
            <a:endParaRPr lang="en-GB" altLang="en-US"/>
          </a:p>
        </p:txBody>
      </p:sp>
    </p:spTree>
    <p:extLst>
      <p:ext uri="{BB962C8B-B14F-4D97-AF65-F5344CB8AC3E}">
        <p14:creationId xmlns:p14="http://schemas.microsoft.com/office/powerpoint/2010/main" val="10840502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EDCCDA6B-E8E0-274F-8885-45DD39344D3C}"/>
              </a:ext>
            </a:extLst>
          </p:cNvPr>
          <p:cNvSpPr>
            <a:spLocks noGrp="1"/>
          </p:cNvSpPr>
          <p:nvPr>
            <p:ph type="dt" sz="half" idx="10"/>
          </p:nvPr>
        </p:nvSpPr>
        <p:spPr/>
        <p:txBody>
          <a:bodyPr/>
          <a:lstStyle>
            <a:lvl1pPr>
              <a:defRPr/>
            </a:lvl1pPr>
          </a:lstStyle>
          <a:p>
            <a:pPr>
              <a:defRPr/>
            </a:pPr>
            <a:fld id="{7572CB0A-4B75-1D4E-B5DB-BD46B5253E16}" type="datetime1">
              <a:rPr lang="en-GB" altLang="en-US"/>
              <a:pPr>
                <a:defRPr/>
              </a:pPr>
              <a:t>29/06/2021</a:t>
            </a:fld>
            <a:endParaRPr lang="en-GB" altLang="en-US"/>
          </a:p>
        </p:txBody>
      </p:sp>
      <p:sp>
        <p:nvSpPr>
          <p:cNvPr id="8" name="Slide Number Placeholder 5">
            <a:extLst>
              <a:ext uri="{FF2B5EF4-FFF2-40B4-BE49-F238E27FC236}">
                <a16:creationId xmlns:a16="http://schemas.microsoft.com/office/drawing/2014/main" id="{BD24E55C-2138-404D-9BC4-D924C0F1C1F2}"/>
              </a:ext>
            </a:extLst>
          </p:cNvPr>
          <p:cNvSpPr>
            <a:spLocks noGrp="1"/>
          </p:cNvSpPr>
          <p:nvPr>
            <p:ph type="sldNum" sz="quarter" idx="11"/>
          </p:nvPr>
        </p:nvSpPr>
        <p:spPr/>
        <p:txBody>
          <a:bodyPr/>
          <a:lstStyle>
            <a:lvl1pPr>
              <a:defRPr/>
            </a:lvl1pPr>
          </a:lstStyle>
          <a:p>
            <a:fld id="{807DCF55-0A0B-D345-BD45-127E19B065DA}" type="slidenum">
              <a:rPr lang="en-GB" altLang="en-US"/>
              <a:pPr/>
              <a:t>‹#›</a:t>
            </a:fld>
            <a:endParaRPr lang="en-GB" altLang="en-US"/>
          </a:p>
        </p:txBody>
      </p:sp>
    </p:spTree>
    <p:extLst>
      <p:ext uri="{BB962C8B-B14F-4D97-AF65-F5344CB8AC3E}">
        <p14:creationId xmlns:p14="http://schemas.microsoft.com/office/powerpoint/2010/main" val="16417546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1BE435E5-7C37-534E-8347-F9637FA921D1}"/>
              </a:ext>
            </a:extLst>
          </p:cNvPr>
          <p:cNvSpPr>
            <a:spLocks noGrp="1"/>
          </p:cNvSpPr>
          <p:nvPr>
            <p:ph type="dt" sz="half" idx="10"/>
          </p:nvPr>
        </p:nvSpPr>
        <p:spPr/>
        <p:txBody>
          <a:bodyPr/>
          <a:lstStyle>
            <a:lvl1pPr>
              <a:defRPr/>
            </a:lvl1pPr>
          </a:lstStyle>
          <a:p>
            <a:pPr>
              <a:defRPr/>
            </a:pPr>
            <a:fld id="{1040665A-3849-9F4D-A717-1E9010F39721}" type="datetime1">
              <a:rPr lang="en-GB" altLang="en-US"/>
              <a:pPr>
                <a:defRPr/>
              </a:pPr>
              <a:t>29/06/2021</a:t>
            </a:fld>
            <a:endParaRPr lang="en-GB" altLang="en-US"/>
          </a:p>
        </p:txBody>
      </p:sp>
      <p:sp>
        <p:nvSpPr>
          <p:cNvPr id="4" name="Slide Number Placeholder 5">
            <a:extLst>
              <a:ext uri="{FF2B5EF4-FFF2-40B4-BE49-F238E27FC236}">
                <a16:creationId xmlns:a16="http://schemas.microsoft.com/office/drawing/2014/main" id="{05E5CCF1-353C-9C43-9FA9-8370EE8E499B}"/>
              </a:ext>
            </a:extLst>
          </p:cNvPr>
          <p:cNvSpPr>
            <a:spLocks noGrp="1"/>
          </p:cNvSpPr>
          <p:nvPr>
            <p:ph type="sldNum" sz="quarter" idx="11"/>
          </p:nvPr>
        </p:nvSpPr>
        <p:spPr/>
        <p:txBody>
          <a:bodyPr/>
          <a:lstStyle>
            <a:lvl1pPr>
              <a:defRPr/>
            </a:lvl1pPr>
          </a:lstStyle>
          <a:p>
            <a:fld id="{A1D71817-3370-F244-916E-1926BC280441}" type="slidenum">
              <a:rPr lang="en-GB" altLang="en-US"/>
              <a:pPr/>
              <a:t>‹#›</a:t>
            </a:fld>
            <a:endParaRPr lang="en-GB" altLang="en-US"/>
          </a:p>
        </p:txBody>
      </p:sp>
    </p:spTree>
    <p:extLst>
      <p:ext uri="{BB962C8B-B14F-4D97-AF65-F5344CB8AC3E}">
        <p14:creationId xmlns:p14="http://schemas.microsoft.com/office/powerpoint/2010/main" val="2561779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2E9DF5B-D8E2-854B-80BC-F7F398D6B763}"/>
              </a:ext>
            </a:extLst>
          </p:cNvPr>
          <p:cNvSpPr>
            <a:spLocks noGrp="1"/>
          </p:cNvSpPr>
          <p:nvPr>
            <p:ph type="dt" sz="half" idx="10"/>
          </p:nvPr>
        </p:nvSpPr>
        <p:spPr/>
        <p:txBody>
          <a:bodyPr/>
          <a:lstStyle>
            <a:lvl1pPr>
              <a:defRPr/>
            </a:lvl1pPr>
          </a:lstStyle>
          <a:p>
            <a:pPr>
              <a:defRPr/>
            </a:pPr>
            <a:fld id="{615439AA-3D85-3D4F-B389-8B8ABD7A0685}" type="datetime1">
              <a:rPr lang="en-GB" altLang="en-US"/>
              <a:pPr>
                <a:defRPr/>
              </a:pPr>
              <a:t>29/06/2021</a:t>
            </a:fld>
            <a:endParaRPr lang="en-GB" altLang="en-US"/>
          </a:p>
        </p:txBody>
      </p:sp>
      <p:sp>
        <p:nvSpPr>
          <p:cNvPr id="3" name="Slide Number Placeholder 5">
            <a:extLst>
              <a:ext uri="{FF2B5EF4-FFF2-40B4-BE49-F238E27FC236}">
                <a16:creationId xmlns:a16="http://schemas.microsoft.com/office/drawing/2014/main" id="{49F034DD-5CCD-6F46-999F-094E6FA6E233}"/>
              </a:ext>
            </a:extLst>
          </p:cNvPr>
          <p:cNvSpPr>
            <a:spLocks noGrp="1"/>
          </p:cNvSpPr>
          <p:nvPr>
            <p:ph type="sldNum" sz="quarter" idx="11"/>
          </p:nvPr>
        </p:nvSpPr>
        <p:spPr/>
        <p:txBody>
          <a:bodyPr/>
          <a:lstStyle>
            <a:lvl1pPr>
              <a:defRPr/>
            </a:lvl1pPr>
          </a:lstStyle>
          <a:p>
            <a:fld id="{EFA408A9-1359-AC47-BA67-EC99EE84D479}" type="slidenum">
              <a:rPr lang="en-GB" altLang="en-US"/>
              <a:pPr/>
              <a:t>‹#›</a:t>
            </a:fld>
            <a:endParaRPr lang="en-GB" altLang="en-US"/>
          </a:p>
        </p:txBody>
      </p:sp>
    </p:spTree>
    <p:extLst>
      <p:ext uri="{BB962C8B-B14F-4D97-AF65-F5344CB8AC3E}">
        <p14:creationId xmlns:p14="http://schemas.microsoft.com/office/powerpoint/2010/main" val="2509550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7633449C-423C-3E4E-9B3E-1F760778BC5F}"/>
              </a:ext>
            </a:extLst>
          </p:cNvPr>
          <p:cNvSpPr>
            <a:spLocks noGrp="1"/>
          </p:cNvSpPr>
          <p:nvPr>
            <p:ph type="dt" sz="half" idx="10"/>
          </p:nvPr>
        </p:nvSpPr>
        <p:spPr/>
        <p:txBody>
          <a:bodyPr/>
          <a:lstStyle>
            <a:lvl1pPr>
              <a:defRPr/>
            </a:lvl1pPr>
          </a:lstStyle>
          <a:p>
            <a:pPr>
              <a:defRPr/>
            </a:pPr>
            <a:fld id="{16739BFB-10AE-C745-9C61-EF301AA1677E}" type="datetime1">
              <a:rPr lang="en-GB" altLang="en-US"/>
              <a:pPr>
                <a:defRPr/>
              </a:pPr>
              <a:t>29/06/2021</a:t>
            </a:fld>
            <a:endParaRPr lang="en-GB" altLang="en-US"/>
          </a:p>
        </p:txBody>
      </p:sp>
      <p:sp>
        <p:nvSpPr>
          <p:cNvPr id="6" name="Slide Number Placeholder 5">
            <a:extLst>
              <a:ext uri="{FF2B5EF4-FFF2-40B4-BE49-F238E27FC236}">
                <a16:creationId xmlns:a16="http://schemas.microsoft.com/office/drawing/2014/main" id="{2DA75B3D-63FB-F046-8350-98D75AA9C947}"/>
              </a:ext>
            </a:extLst>
          </p:cNvPr>
          <p:cNvSpPr>
            <a:spLocks noGrp="1"/>
          </p:cNvSpPr>
          <p:nvPr>
            <p:ph type="sldNum" sz="quarter" idx="11"/>
          </p:nvPr>
        </p:nvSpPr>
        <p:spPr/>
        <p:txBody>
          <a:bodyPr/>
          <a:lstStyle>
            <a:lvl1pPr>
              <a:defRPr/>
            </a:lvl1pPr>
          </a:lstStyle>
          <a:p>
            <a:fld id="{C4191290-2414-554F-8894-87E8F500FB7A}" type="slidenum">
              <a:rPr lang="en-GB" altLang="en-US"/>
              <a:pPr/>
              <a:t>‹#›</a:t>
            </a:fld>
            <a:endParaRPr lang="en-GB" altLang="en-US"/>
          </a:p>
        </p:txBody>
      </p:sp>
    </p:spTree>
    <p:extLst>
      <p:ext uri="{BB962C8B-B14F-4D97-AF65-F5344CB8AC3E}">
        <p14:creationId xmlns:p14="http://schemas.microsoft.com/office/powerpoint/2010/main" val="12545804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5D0AB5F1-6824-B840-8A05-0E3B69BC969B}"/>
              </a:ext>
            </a:extLst>
          </p:cNvPr>
          <p:cNvSpPr>
            <a:spLocks noGrp="1"/>
          </p:cNvSpPr>
          <p:nvPr>
            <p:ph type="dt" sz="half" idx="10"/>
          </p:nvPr>
        </p:nvSpPr>
        <p:spPr/>
        <p:txBody>
          <a:bodyPr/>
          <a:lstStyle>
            <a:lvl1pPr>
              <a:defRPr/>
            </a:lvl1pPr>
          </a:lstStyle>
          <a:p>
            <a:pPr>
              <a:defRPr/>
            </a:pPr>
            <a:fld id="{1C4A3AAE-1C06-654A-BBF1-61A904B80D93}" type="datetime1">
              <a:rPr lang="en-GB" altLang="en-US"/>
              <a:pPr>
                <a:defRPr/>
              </a:pPr>
              <a:t>29/06/2021</a:t>
            </a:fld>
            <a:endParaRPr lang="en-GB" altLang="en-US"/>
          </a:p>
        </p:txBody>
      </p:sp>
      <p:sp>
        <p:nvSpPr>
          <p:cNvPr id="6" name="Slide Number Placeholder 5">
            <a:extLst>
              <a:ext uri="{FF2B5EF4-FFF2-40B4-BE49-F238E27FC236}">
                <a16:creationId xmlns:a16="http://schemas.microsoft.com/office/drawing/2014/main" id="{3DA55924-2334-C249-BCEB-57E40016599E}"/>
              </a:ext>
            </a:extLst>
          </p:cNvPr>
          <p:cNvSpPr>
            <a:spLocks noGrp="1"/>
          </p:cNvSpPr>
          <p:nvPr>
            <p:ph type="sldNum" sz="quarter" idx="11"/>
          </p:nvPr>
        </p:nvSpPr>
        <p:spPr/>
        <p:txBody>
          <a:bodyPr/>
          <a:lstStyle>
            <a:lvl1pPr>
              <a:defRPr/>
            </a:lvl1pPr>
          </a:lstStyle>
          <a:p>
            <a:fld id="{19E4B4C6-2E41-2F4E-904F-1D07A577CB01}" type="slidenum">
              <a:rPr lang="en-GB" altLang="en-US"/>
              <a:pPr/>
              <a:t>‹#›</a:t>
            </a:fld>
            <a:endParaRPr lang="en-GB" altLang="en-US"/>
          </a:p>
        </p:txBody>
      </p:sp>
    </p:spTree>
    <p:extLst>
      <p:ext uri="{BB962C8B-B14F-4D97-AF65-F5344CB8AC3E}">
        <p14:creationId xmlns:p14="http://schemas.microsoft.com/office/powerpoint/2010/main" val="990886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D2DDAA-1AF3-504D-869E-E7AAFA06AA59}"/>
              </a:ext>
            </a:extLst>
          </p:cNvPr>
          <p:cNvSpPr>
            <a:spLocks noGrp="1"/>
          </p:cNvSpPr>
          <p:nvPr>
            <p:ph type="dt" sz="half" idx="10"/>
          </p:nvPr>
        </p:nvSpPr>
        <p:spPr/>
        <p:txBody>
          <a:bodyPr/>
          <a:lstStyle>
            <a:lvl1pPr>
              <a:defRPr/>
            </a:lvl1pPr>
          </a:lstStyle>
          <a:p>
            <a:pPr>
              <a:defRPr/>
            </a:pPr>
            <a:fld id="{F54490A5-A044-E94D-B980-3ABD51837F97}" type="datetime1">
              <a:rPr lang="en-GB" altLang="en-US"/>
              <a:pPr>
                <a:defRPr/>
              </a:pPr>
              <a:t>29/06/2021</a:t>
            </a:fld>
            <a:endParaRPr lang="en-GB" altLang="en-US"/>
          </a:p>
        </p:txBody>
      </p:sp>
      <p:sp>
        <p:nvSpPr>
          <p:cNvPr id="5" name="Slide Number Placeholder 5">
            <a:extLst>
              <a:ext uri="{FF2B5EF4-FFF2-40B4-BE49-F238E27FC236}">
                <a16:creationId xmlns:a16="http://schemas.microsoft.com/office/drawing/2014/main" id="{E27BCC22-91F2-3841-BD6D-DD49272FC8DF}"/>
              </a:ext>
            </a:extLst>
          </p:cNvPr>
          <p:cNvSpPr>
            <a:spLocks noGrp="1"/>
          </p:cNvSpPr>
          <p:nvPr>
            <p:ph type="sldNum" sz="quarter" idx="11"/>
          </p:nvPr>
        </p:nvSpPr>
        <p:spPr/>
        <p:txBody>
          <a:bodyPr/>
          <a:lstStyle>
            <a:lvl1pPr>
              <a:defRPr/>
            </a:lvl1pPr>
          </a:lstStyle>
          <a:p>
            <a:fld id="{75E3D6CD-F85D-A249-BCB2-19EEE8EF61D1}" type="slidenum">
              <a:rPr lang="en-GB" altLang="en-US"/>
              <a:pPr/>
              <a:t>‹#›</a:t>
            </a:fld>
            <a:endParaRPr lang="en-GB" altLang="en-US"/>
          </a:p>
        </p:txBody>
      </p:sp>
    </p:spTree>
    <p:extLst>
      <p:ext uri="{BB962C8B-B14F-4D97-AF65-F5344CB8AC3E}">
        <p14:creationId xmlns:p14="http://schemas.microsoft.com/office/powerpoint/2010/main" val="31200403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7AD7E58-F150-404A-A8F8-AC13609E5166}"/>
              </a:ext>
            </a:extLst>
          </p:cNvPr>
          <p:cNvSpPr>
            <a:spLocks noGrp="1"/>
          </p:cNvSpPr>
          <p:nvPr>
            <p:ph type="dt" sz="half" idx="10"/>
          </p:nvPr>
        </p:nvSpPr>
        <p:spPr/>
        <p:txBody>
          <a:bodyPr/>
          <a:lstStyle>
            <a:lvl1pPr>
              <a:defRPr/>
            </a:lvl1pPr>
          </a:lstStyle>
          <a:p>
            <a:pPr>
              <a:defRPr/>
            </a:pPr>
            <a:fld id="{2DBA0509-D8A4-B14F-B759-ACE79AC521BA}" type="datetime1">
              <a:rPr lang="en-GB" altLang="en-US"/>
              <a:pPr>
                <a:defRPr/>
              </a:pPr>
              <a:t>29/06/2021</a:t>
            </a:fld>
            <a:endParaRPr lang="en-GB" altLang="en-US"/>
          </a:p>
        </p:txBody>
      </p:sp>
      <p:sp>
        <p:nvSpPr>
          <p:cNvPr id="5" name="Slide Number Placeholder 5">
            <a:extLst>
              <a:ext uri="{FF2B5EF4-FFF2-40B4-BE49-F238E27FC236}">
                <a16:creationId xmlns:a16="http://schemas.microsoft.com/office/drawing/2014/main" id="{EA77508C-6977-1A41-A2D9-607BF529B4DF}"/>
              </a:ext>
            </a:extLst>
          </p:cNvPr>
          <p:cNvSpPr>
            <a:spLocks noGrp="1"/>
          </p:cNvSpPr>
          <p:nvPr>
            <p:ph type="sldNum" sz="quarter" idx="11"/>
          </p:nvPr>
        </p:nvSpPr>
        <p:spPr/>
        <p:txBody>
          <a:bodyPr/>
          <a:lstStyle>
            <a:lvl1pPr>
              <a:defRPr/>
            </a:lvl1pPr>
          </a:lstStyle>
          <a:p>
            <a:fld id="{97546529-D8C7-E64E-8A8E-E48AA9BE6BFA}" type="slidenum">
              <a:rPr lang="en-GB" altLang="en-US"/>
              <a:pPr/>
              <a:t>‹#›</a:t>
            </a:fld>
            <a:endParaRPr lang="en-GB" altLang="en-US"/>
          </a:p>
        </p:txBody>
      </p:sp>
    </p:spTree>
    <p:extLst>
      <p:ext uri="{BB962C8B-B14F-4D97-AF65-F5344CB8AC3E}">
        <p14:creationId xmlns:p14="http://schemas.microsoft.com/office/powerpoint/2010/main" val="2103516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FA9C108D-C8DD-DD4C-8166-40D868CF41CC}"/>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892AC83C-4D25-1C49-AED1-2D546EC05D58}"/>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1EFB4005-658C-5E41-A8FB-C5F53F51AAA9}"/>
              </a:ext>
            </a:extLst>
          </p:cNvPr>
          <p:cNvSpPr>
            <a:spLocks noGrp="1"/>
          </p:cNvSpPr>
          <p:nvPr>
            <p:ph type="dt" sz="half" idx="2"/>
          </p:nvPr>
        </p:nvSpPr>
        <p:spPr>
          <a:xfrm>
            <a:off x="250825" y="6524625"/>
            <a:ext cx="971550" cy="21907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000" smtClean="0">
                <a:solidFill>
                  <a:srgbClr val="898989"/>
                </a:solidFill>
                <a:latin typeface="Myriad Pro"/>
              </a:defRPr>
            </a:lvl1pPr>
          </a:lstStyle>
          <a:p>
            <a:pPr>
              <a:defRPr/>
            </a:pPr>
            <a:fld id="{6CE24CD4-D534-8348-BC55-B89A2CC5429C}" type="datetime1">
              <a:rPr lang="en-GB" altLang="en-US"/>
              <a:pPr>
                <a:defRPr/>
              </a:pPr>
              <a:t>29/06/2021</a:t>
            </a:fld>
            <a:endParaRPr lang="en-GB" altLang="en-US"/>
          </a:p>
        </p:txBody>
      </p:sp>
      <p:sp>
        <p:nvSpPr>
          <p:cNvPr id="6" name="Slide Number Placeholder 5">
            <a:extLst>
              <a:ext uri="{FF2B5EF4-FFF2-40B4-BE49-F238E27FC236}">
                <a16:creationId xmlns:a16="http://schemas.microsoft.com/office/drawing/2014/main" id="{680494C2-D19D-F44C-9AD2-EBD894B0316F}"/>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fld id="{D3C14382-1D56-D64E-8927-9AF29CA04CB8}"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4095" r:id="rId1"/>
    <p:sldLayoutId id="2147484096" r:id="rId2"/>
    <p:sldLayoutId id="2147484086" r:id="rId3"/>
    <p:sldLayoutId id="2147484087" r:id="rId4"/>
    <p:sldLayoutId id="2147484088" r:id="rId5"/>
    <p:sldLayoutId id="2147484089" r:id="rId6"/>
    <p:sldLayoutId id="2147484090" r:id="rId7"/>
    <p:sldLayoutId id="2147484091" r:id="rId8"/>
    <p:sldLayoutId id="2147484092" r:id="rId9"/>
    <p:sldLayoutId id="2147484093" r:id="rId10"/>
    <p:sldLayoutId id="2147484094"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sap.com/products/what-is-erp.html"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google.co.uk/url?sa=i&amp;rct=j&amp;q=&amp;esrc=s&amp;frm=1&amp;source=images&amp;cd=&amp;cad=rja&amp;docid=mV9BZpWwqBvkkM&amp;tbnid=CUV668tzmYogVM:&amp;ved=0CAUQjRw&amp;url=http%3A%2F%2Fcmuscm.blogspot.com%2F2012%2F09%2Ffashion-forward-zaras-supply-chain.html&amp;ei=TmZmUu2ALa_I0AXz0IHwAg&amp;psig=AFQjCNHfSJTCe7OMV7PWaIaax_MhV4nBEg&amp;ust=1382528902750140"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http://techstagram.com/2014/07/16/customer-relationship-management" TargetMode="External"/><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bihog.com/how-to-create-competitive-advantage-in-business/" TargetMode="External"/><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a:extLst>
              <a:ext uri="{FF2B5EF4-FFF2-40B4-BE49-F238E27FC236}">
                <a16:creationId xmlns:a16="http://schemas.microsoft.com/office/drawing/2014/main" id="{56F2D728-1847-AD4F-96C1-5B313EB8A00C}"/>
              </a:ext>
            </a:extLst>
          </p:cNvPr>
          <p:cNvSpPr>
            <a:spLocks noGrp="1"/>
          </p:cNvSpPr>
          <p:nvPr>
            <p:ph type="ctrTitle"/>
          </p:nvPr>
        </p:nvSpPr>
        <p:spPr>
          <a:xfrm>
            <a:off x="942975" y="177800"/>
            <a:ext cx="7772400" cy="1512888"/>
          </a:xfrm>
        </p:spPr>
        <p:txBody>
          <a:bodyPr/>
          <a:lstStyle/>
          <a:p>
            <a:pPr eaLnBrk="1" hangingPunct="1"/>
            <a:r>
              <a:rPr lang="en-GB" altLang="en-US" dirty="0" err="1">
                <a:solidFill>
                  <a:schemeClr val="bg1"/>
                </a:solidFill>
              </a:rPr>
              <a:t>BMSW5106</a:t>
            </a:r>
            <a:endParaRPr lang="en-GB" altLang="en-US" dirty="0">
              <a:solidFill>
                <a:schemeClr val="bg1"/>
              </a:solidFill>
            </a:endParaRPr>
          </a:p>
        </p:txBody>
      </p:sp>
      <p:sp>
        <p:nvSpPr>
          <p:cNvPr id="15362" name="Subtitle 4">
            <a:extLst>
              <a:ext uri="{FF2B5EF4-FFF2-40B4-BE49-F238E27FC236}">
                <a16:creationId xmlns:a16="http://schemas.microsoft.com/office/drawing/2014/main" id="{FA3BC1A1-1AE5-7C42-A272-0FE836EA660F}"/>
              </a:ext>
            </a:extLst>
          </p:cNvPr>
          <p:cNvSpPr>
            <a:spLocks noGrp="1"/>
          </p:cNvSpPr>
          <p:nvPr>
            <p:ph type="subTitle" idx="1"/>
          </p:nvPr>
        </p:nvSpPr>
        <p:spPr>
          <a:xfrm>
            <a:off x="395288" y="1341438"/>
            <a:ext cx="8569200" cy="3363912"/>
          </a:xfrm>
        </p:spPr>
        <p:txBody>
          <a:bodyPr/>
          <a:lstStyle/>
          <a:p>
            <a:pPr eaLnBrk="1" hangingPunct="1"/>
            <a:r>
              <a:rPr lang="en-GB" altLang="en-US" b="1" dirty="0">
                <a:solidFill>
                  <a:schemeClr val="bg1"/>
                </a:solidFill>
              </a:rPr>
              <a:t>Knowledge and Information Management Skills for the Workplace</a:t>
            </a:r>
          </a:p>
          <a:p>
            <a:pPr eaLnBrk="1" hangingPunct="1"/>
            <a:endParaRPr lang="en-GB" altLang="en-US" b="1" dirty="0">
              <a:solidFill>
                <a:schemeClr val="bg1"/>
              </a:solidFill>
            </a:endParaRPr>
          </a:p>
          <a:p>
            <a:pPr eaLnBrk="1" hangingPunct="1"/>
            <a:r>
              <a:rPr lang="en-GB" altLang="en-US" b="1" dirty="0">
                <a:solidFill>
                  <a:schemeClr val="bg1"/>
                </a:solidFill>
              </a:rPr>
              <a:t>Week 7</a:t>
            </a:r>
          </a:p>
          <a:p>
            <a:pPr eaLnBrk="1" hangingPunct="1"/>
            <a:r>
              <a:rPr lang="en-GB" altLang="en-US" b="1">
                <a:solidFill>
                  <a:srgbClr val="FFFF00"/>
                </a:solidFill>
              </a:rPr>
              <a:t>Enterprise Systems</a:t>
            </a:r>
            <a:endParaRPr lang="en-GB" altLang="en-US" dirty="0">
              <a:solidFill>
                <a:schemeClr val="tx1"/>
              </a:solidFill>
            </a:endParaRPr>
          </a:p>
        </p:txBody>
      </p:sp>
      <p:sp>
        <p:nvSpPr>
          <p:cNvPr id="15363" name="Date Placeholder 2">
            <a:extLst>
              <a:ext uri="{FF2B5EF4-FFF2-40B4-BE49-F238E27FC236}">
                <a16:creationId xmlns:a16="http://schemas.microsoft.com/office/drawing/2014/main" id="{649403ED-2A70-5C48-82E6-4358FAFE0F8E}"/>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9B5156C9-7D06-3146-81C7-B228BF6A2EA1}" type="datetime1">
              <a:rPr lang="en-GB" altLang="en-US" sz="1000">
                <a:solidFill>
                  <a:srgbClr val="898989"/>
                </a:solidFill>
              </a:rPr>
              <a:pPr>
                <a:spcBef>
                  <a:spcPct val="0"/>
                </a:spcBef>
                <a:buFontTx/>
                <a:buNone/>
              </a:pPr>
              <a:t>29/06/2021</a:t>
            </a:fld>
            <a:endParaRPr lang="en-GB" altLang="en-US" sz="1000">
              <a:solidFill>
                <a:srgbClr val="898989"/>
              </a:solidFill>
            </a:endParaRPr>
          </a:p>
        </p:txBody>
      </p:sp>
      <p:sp>
        <p:nvSpPr>
          <p:cNvPr id="15364" name="Slide Number Placeholder 5">
            <a:extLst>
              <a:ext uri="{FF2B5EF4-FFF2-40B4-BE49-F238E27FC236}">
                <a16:creationId xmlns:a16="http://schemas.microsoft.com/office/drawing/2014/main" id="{5F95AC69-6044-9840-BDDE-1F92BDBD5E8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1F2150AD-EB8A-6541-A04F-9C6C70FFA95B}" type="slidenum">
              <a:rPr lang="en-GB" altLang="en-US" sz="1200">
                <a:solidFill>
                  <a:srgbClr val="898989"/>
                </a:solidFill>
              </a:rPr>
              <a:pPr>
                <a:spcBef>
                  <a:spcPct val="0"/>
                </a:spcBef>
                <a:buFontTx/>
                <a:buNone/>
              </a:pPr>
              <a:t>1</a:t>
            </a:fld>
            <a:endParaRPr lang="en-GB" altLang="en-US" sz="120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7D1A4A-A79A-A34B-9C79-F36709389D9D}"/>
              </a:ext>
            </a:extLst>
          </p:cNvPr>
          <p:cNvSpPr>
            <a:spLocks noGrp="1"/>
          </p:cNvSpPr>
          <p:nvPr>
            <p:ph type="title"/>
          </p:nvPr>
        </p:nvSpPr>
        <p:spPr/>
        <p:txBody>
          <a:bodyPr/>
          <a:lstStyle/>
          <a:p>
            <a:pPr>
              <a:defRPr/>
            </a:pPr>
            <a:r>
              <a:rPr lang="en-GB" cap="all" dirty="0">
                <a:blipFill>
                  <a:blip r:embed="rId2"/>
                  <a:tile tx="6350" ty="-127000" sx="65000" sy="64000" flip="none" algn="tl"/>
                </a:blipFill>
                <a:latin typeface="Rockwell Condensed" panose="02060603050405020104"/>
              </a:rPr>
              <a:t>In this session we will…..</a:t>
            </a:r>
            <a:endParaRPr lang="en-GB" dirty="0"/>
          </a:p>
        </p:txBody>
      </p:sp>
      <p:sp>
        <p:nvSpPr>
          <p:cNvPr id="3" name="Content Placeholder 2">
            <a:extLst>
              <a:ext uri="{FF2B5EF4-FFF2-40B4-BE49-F238E27FC236}">
                <a16:creationId xmlns:a16="http://schemas.microsoft.com/office/drawing/2014/main" id="{9B4B222A-70CE-DF4F-9FA2-2A95B3A15A34}"/>
              </a:ext>
            </a:extLst>
          </p:cNvPr>
          <p:cNvSpPr>
            <a:spLocks noGrp="1"/>
          </p:cNvSpPr>
          <p:nvPr>
            <p:ph idx="1"/>
          </p:nvPr>
        </p:nvSpPr>
        <p:spPr>
          <a:xfrm>
            <a:off x="323528" y="1268760"/>
            <a:ext cx="8640960" cy="3916363"/>
          </a:xfrm>
        </p:spPr>
        <p:txBody>
          <a:bodyPr/>
          <a:lstStyle/>
          <a:p>
            <a:pPr marL="0" indent="0">
              <a:buFont typeface="Arial" panose="020B0604020202020204" pitchFamily="34" charset="0"/>
              <a:buNone/>
              <a:defRPr/>
            </a:pPr>
            <a:r>
              <a:rPr lang="en-US" dirty="0"/>
              <a:t>Discuss</a:t>
            </a:r>
            <a:r>
              <a:rPr lang="en-GB" altLang="en-US" b="1" dirty="0"/>
              <a:t> </a:t>
            </a:r>
            <a:r>
              <a:rPr lang="en-GB" altLang="en-US" dirty="0"/>
              <a:t>Business Information Systems </a:t>
            </a:r>
            <a:r>
              <a:rPr lang="en-GB" dirty="0"/>
              <a:t>by</a:t>
            </a:r>
          </a:p>
          <a:p>
            <a:pPr lvl="1">
              <a:buFont typeface="Arial" panose="020B0604020202020204" pitchFamily="34" charset="0"/>
              <a:buChar char="•"/>
              <a:defRPr/>
            </a:pPr>
            <a:r>
              <a:rPr lang="en-US" sz="2400" dirty="0"/>
              <a:t>Enterprise and functional BIS</a:t>
            </a:r>
          </a:p>
          <a:p>
            <a:pPr lvl="1">
              <a:buFont typeface="Arial" panose="020B0604020202020204" pitchFamily="34" charset="0"/>
              <a:buChar char="•"/>
              <a:defRPr/>
            </a:pPr>
            <a:r>
              <a:rPr lang="en-GB" sz="2400" dirty="0"/>
              <a:t>Types of enterprise systems </a:t>
            </a:r>
          </a:p>
          <a:p>
            <a:pPr lvl="1">
              <a:buFont typeface="Arial" panose="020B0604020202020204" pitchFamily="34" charset="0"/>
              <a:buChar char="•"/>
              <a:defRPr/>
            </a:pPr>
            <a:r>
              <a:rPr lang="en-GB" sz="2400" dirty="0"/>
              <a:t>E-business and e-Commerce</a:t>
            </a:r>
          </a:p>
          <a:p>
            <a:pPr marL="457200" lvl="1" indent="0">
              <a:buFont typeface="Arial" panose="020B0604020202020204" pitchFamily="34" charset="0"/>
              <a:buNone/>
              <a:defRPr/>
            </a:pPr>
            <a:endParaRPr lang="en-GB" dirty="0"/>
          </a:p>
        </p:txBody>
      </p:sp>
      <p:sp>
        <p:nvSpPr>
          <p:cNvPr id="62467" name="Date Placeholder 3">
            <a:extLst>
              <a:ext uri="{FF2B5EF4-FFF2-40B4-BE49-F238E27FC236}">
                <a16:creationId xmlns:a16="http://schemas.microsoft.com/office/drawing/2014/main" id="{1FCB4DE1-2D59-4946-9FA3-606A26791197}"/>
              </a:ext>
            </a:extLst>
          </p:cNvPr>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E388A19-F8FE-3648-B3D0-50223FF057E6}" type="datetime1">
              <a:rPr lang="en-GB" altLang="en-US">
                <a:solidFill>
                  <a:srgbClr val="898989"/>
                </a:solidFill>
                <a:latin typeface="Myriad Pro"/>
              </a:rPr>
              <a:pPr/>
              <a:t>29/06/2021</a:t>
            </a:fld>
            <a:endParaRPr lang="en-GB" altLang="en-US">
              <a:solidFill>
                <a:srgbClr val="898989"/>
              </a:solidFill>
              <a:latin typeface="Myriad Pro"/>
            </a:endParaRPr>
          </a:p>
        </p:txBody>
      </p:sp>
      <p:sp>
        <p:nvSpPr>
          <p:cNvPr id="62468" name="Slide Number Placeholder 4">
            <a:extLst>
              <a:ext uri="{FF2B5EF4-FFF2-40B4-BE49-F238E27FC236}">
                <a16:creationId xmlns:a16="http://schemas.microsoft.com/office/drawing/2014/main" id="{5017D1FC-DC08-8B41-9403-A55E84A9A0C0}"/>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418860E-102F-0F4C-90A3-0A181939E0B0}" type="slidenum">
              <a:rPr lang="en-GB" altLang="en-US">
                <a:solidFill>
                  <a:srgbClr val="898989"/>
                </a:solidFill>
                <a:latin typeface="Myriad Pro"/>
              </a:rPr>
              <a:pPr/>
              <a:t>2</a:t>
            </a:fld>
            <a:endParaRPr lang="en-GB" altLang="en-US">
              <a:solidFill>
                <a:srgbClr val="898989"/>
              </a:solidFill>
              <a:latin typeface="Myriad Pro"/>
            </a:endParaRPr>
          </a:p>
        </p:txBody>
      </p:sp>
    </p:spTree>
    <p:extLst>
      <p:ext uri="{BB962C8B-B14F-4D97-AF65-F5344CB8AC3E}">
        <p14:creationId xmlns:p14="http://schemas.microsoft.com/office/powerpoint/2010/main" val="27369558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1026">
            <a:extLst>
              <a:ext uri="{FF2B5EF4-FFF2-40B4-BE49-F238E27FC236}">
                <a16:creationId xmlns:a16="http://schemas.microsoft.com/office/drawing/2014/main" id="{69776850-6950-CC4A-80DA-05B7683713AE}"/>
              </a:ext>
            </a:extLst>
          </p:cNvPr>
          <p:cNvSpPr>
            <a:spLocks noGrp="1" noChangeArrowheads="1"/>
          </p:cNvSpPr>
          <p:nvPr>
            <p:ph type="title" idx="4294967295"/>
          </p:nvPr>
        </p:nvSpPr>
        <p:spPr>
          <a:xfrm>
            <a:off x="381000" y="320675"/>
            <a:ext cx="8382000" cy="579438"/>
          </a:xfrm>
        </p:spPr>
        <p:txBody>
          <a:bodyPr/>
          <a:lstStyle/>
          <a:p>
            <a:pPr eaLnBrk="1" hangingPunct="1"/>
            <a:r>
              <a:rPr lang="en-GB" altLang="en-US" sz="3200"/>
              <a:t>Enterprise and functional BIS</a:t>
            </a:r>
            <a:endParaRPr lang="en-US" altLang="en-US" sz="3200"/>
          </a:p>
        </p:txBody>
      </p:sp>
      <p:sp>
        <p:nvSpPr>
          <p:cNvPr id="9219" name="Rectangle 1027">
            <a:extLst>
              <a:ext uri="{FF2B5EF4-FFF2-40B4-BE49-F238E27FC236}">
                <a16:creationId xmlns:a16="http://schemas.microsoft.com/office/drawing/2014/main" id="{F73F3157-190A-A34A-8596-D38F25899083}"/>
              </a:ext>
            </a:extLst>
          </p:cNvPr>
          <p:cNvSpPr>
            <a:spLocks noGrp="1" noChangeArrowheads="1"/>
          </p:cNvSpPr>
          <p:nvPr>
            <p:ph type="body" idx="4294967295"/>
          </p:nvPr>
        </p:nvSpPr>
        <p:spPr>
          <a:xfrm>
            <a:off x="251520" y="900113"/>
            <a:ext cx="8784976" cy="4401205"/>
          </a:xfrm>
        </p:spPr>
        <p:txBody>
          <a:bodyPr wrap="square">
            <a:spAutoFit/>
          </a:bodyPr>
          <a:lstStyle/>
          <a:p>
            <a:pPr marL="315913" indent="-315913" eaLnBrk="1" hangingPunct="1"/>
            <a:r>
              <a:rPr lang="en-GB" altLang="en-US" sz="2000" dirty="0"/>
              <a:t>Business information systems can be categorised into </a:t>
            </a:r>
            <a:r>
              <a:rPr lang="en-GB" altLang="en-US" sz="2000" i="1" dirty="0"/>
              <a:t>operations</a:t>
            </a:r>
            <a:r>
              <a:rPr lang="en-GB" altLang="en-US" sz="2000" dirty="0"/>
              <a:t> and </a:t>
            </a:r>
            <a:r>
              <a:rPr lang="en-GB" altLang="en-US" sz="2000" i="1" dirty="0"/>
              <a:t>management</a:t>
            </a:r>
            <a:r>
              <a:rPr lang="en-GB" altLang="en-US" sz="2000" dirty="0"/>
              <a:t> systems which can be implemented as either </a:t>
            </a:r>
            <a:r>
              <a:rPr lang="en-GB" altLang="en-US" sz="2000" i="1" dirty="0"/>
              <a:t>enterprise</a:t>
            </a:r>
            <a:r>
              <a:rPr lang="en-GB" altLang="en-US" sz="2000" dirty="0"/>
              <a:t> or </a:t>
            </a:r>
            <a:r>
              <a:rPr lang="en-GB" altLang="en-US" sz="2000" i="1" dirty="0"/>
              <a:t>functional</a:t>
            </a:r>
            <a:r>
              <a:rPr lang="en-GB" altLang="en-US" sz="2000" dirty="0"/>
              <a:t> business systems.</a:t>
            </a:r>
          </a:p>
          <a:p>
            <a:pPr marL="315913" indent="-315913" eaLnBrk="1" hangingPunct="1"/>
            <a:endParaRPr lang="en-GB" altLang="en-US" sz="2000" dirty="0"/>
          </a:p>
          <a:p>
            <a:pPr marL="315913" indent="-315913" eaLnBrk="1" hangingPunct="1"/>
            <a:r>
              <a:rPr lang="en-GB" sz="2000" dirty="0"/>
              <a:t>Firms use enterprise systems to integrate business processes in manufacturing and production, finance and accounting, sales and marketing, and human resources into a single software system. </a:t>
            </a:r>
          </a:p>
          <a:p>
            <a:pPr marL="315913" indent="-315913" eaLnBrk="1" hangingPunct="1"/>
            <a:endParaRPr lang="en-GB" sz="2000" dirty="0"/>
          </a:p>
          <a:p>
            <a:pPr marL="315913" indent="-315913" eaLnBrk="1" hangingPunct="1"/>
            <a:r>
              <a:rPr lang="en-GB" sz="2000" dirty="0"/>
              <a:t>Enterprise systems handle many operations within a company to facilitate its business and management reporting tasks. They’re built for speed, scale and designed to deploy across a variety of networks like the Internet, an intranet and corporate networks.</a:t>
            </a:r>
          </a:p>
          <a:p>
            <a:pPr marL="0" indent="0" eaLnBrk="1" hangingPunct="1">
              <a:buNone/>
            </a:pPr>
            <a:endParaRPr lang="en-US" altLang="en-US" sz="20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 calcmode="lin" valueType="num">
                                      <p:cBhvr additive="base">
                                        <p:cTn id="7" dur="500" fill="hold"/>
                                        <p:tgtEl>
                                          <p:spTgt spid="921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921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9219">
                                            <p:txEl>
                                              <p:pRg st="2" end="2"/>
                                            </p:txEl>
                                          </p:spTgt>
                                        </p:tgtEl>
                                        <p:attrNameLst>
                                          <p:attrName>style.visibility</p:attrName>
                                        </p:attrNameLst>
                                      </p:cBhvr>
                                      <p:to>
                                        <p:strVal val="visible"/>
                                      </p:to>
                                    </p:set>
                                    <p:anim calcmode="lin" valueType="num">
                                      <p:cBhvr additive="base">
                                        <p:cTn id="13" dur="500" fill="hold"/>
                                        <p:tgtEl>
                                          <p:spTgt spid="9219">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921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9219">
                                            <p:txEl>
                                              <p:pRg st="4" end="4"/>
                                            </p:txEl>
                                          </p:spTgt>
                                        </p:tgtEl>
                                        <p:attrNameLst>
                                          <p:attrName>style.visibility</p:attrName>
                                        </p:attrNameLst>
                                      </p:cBhvr>
                                      <p:to>
                                        <p:strVal val="visible"/>
                                      </p:to>
                                    </p:set>
                                    <p:anim calcmode="lin" valueType="num">
                                      <p:cBhvr additive="base">
                                        <p:cTn id="19" dur="500" fill="hold"/>
                                        <p:tgtEl>
                                          <p:spTgt spid="9219">
                                            <p:txEl>
                                              <p:pRg st="4" end="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9219">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2CC66F90-FE87-DF4A-8A00-B8A13EC20904}"/>
              </a:ext>
            </a:extLst>
          </p:cNvPr>
          <p:cNvSpPr>
            <a:spLocks noGrp="1" noChangeArrowheads="1"/>
          </p:cNvSpPr>
          <p:nvPr>
            <p:ph type="title" idx="4294967295"/>
          </p:nvPr>
        </p:nvSpPr>
        <p:spPr>
          <a:xfrm>
            <a:off x="381000" y="113258"/>
            <a:ext cx="8382000" cy="579438"/>
          </a:xfrm>
        </p:spPr>
        <p:txBody>
          <a:bodyPr/>
          <a:lstStyle/>
          <a:p>
            <a:pPr eaLnBrk="1" hangingPunct="1"/>
            <a:r>
              <a:rPr lang="en-GB" altLang="en-US" sz="3200" b="1" dirty="0"/>
              <a:t>Enterprise systems (ES)</a:t>
            </a:r>
            <a:endParaRPr lang="en-US" altLang="en-US" sz="3200" b="1" dirty="0"/>
          </a:p>
        </p:txBody>
      </p:sp>
      <p:sp>
        <p:nvSpPr>
          <p:cNvPr id="2" name="Rectangle 3">
            <a:extLst>
              <a:ext uri="{FF2B5EF4-FFF2-40B4-BE49-F238E27FC236}">
                <a16:creationId xmlns:a16="http://schemas.microsoft.com/office/drawing/2014/main" id="{9487A26D-0322-0745-B0D5-16B1AEAFD7FE}"/>
              </a:ext>
            </a:extLst>
          </p:cNvPr>
          <p:cNvSpPr>
            <a:spLocks noGrp="1" noChangeArrowheads="1"/>
          </p:cNvSpPr>
          <p:nvPr>
            <p:ph type="body" idx="4294967295"/>
          </p:nvPr>
        </p:nvSpPr>
        <p:spPr>
          <a:xfrm>
            <a:off x="251519" y="692696"/>
            <a:ext cx="8751193" cy="4401205"/>
          </a:xfrm>
        </p:spPr>
        <p:txBody>
          <a:bodyPr wrap="square">
            <a:spAutoFit/>
          </a:bodyPr>
          <a:lstStyle/>
          <a:p>
            <a:pPr marL="266700" lvl="1" indent="-266700" eaLnBrk="1" hangingPunct="1">
              <a:buFont typeface="Arial" panose="020B0604020202020204" pitchFamily="34" charset="0"/>
              <a:buChar char="•"/>
              <a:defRPr/>
            </a:pPr>
            <a:r>
              <a:rPr lang="en-GB" altLang="en-US" sz="2000" dirty="0"/>
              <a:t>Support the business processes of an organisation across any functional boundaries that exist within that organisation.</a:t>
            </a:r>
          </a:p>
          <a:p>
            <a:pPr marL="266700" lvl="1" indent="-266700" eaLnBrk="1" hangingPunct="1">
              <a:buFont typeface="Arial" panose="020B0604020202020204" pitchFamily="34" charset="0"/>
              <a:buChar char="•"/>
              <a:defRPr/>
            </a:pPr>
            <a:r>
              <a:rPr lang="en-GB" altLang="en-US" sz="2000" dirty="0"/>
              <a:t>Use internet technology to connect the business with suppliers, customers and partners.</a:t>
            </a:r>
          </a:p>
          <a:p>
            <a:pPr marL="266700" lvl="1" indent="-266700" eaLnBrk="1" hangingPunct="1">
              <a:buFont typeface="Arial" panose="020B0604020202020204" pitchFamily="34" charset="0"/>
              <a:buChar char="•"/>
              <a:defRPr/>
            </a:pPr>
            <a:r>
              <a:rPr lang="en-US" altLang="en-US" sz="2000" dirty="0"/>
              <a:t>Rather than storing information in separate places throughout the organization, enterprise systems provide a central repository common to all corporate users.</a:t>
            </a:r>
          </a:p>
          <a:p>
            <a:pPr marL="266700" lvl="1" indent="-266700" eaLnBrk="1" hangingPunct="1">
              <a:buFont typeface="Arial" panose="020B0604020202020204" pitchFamily="34" charset="0"/>
              <a:buChar char="•"/>
              <a:defRPr/>
            </a:pPr>
            <a:r>
              <a:rPr lang="en-US" altLang="en-US" sz="2000" dirty="0"/>
              <a:t>It provides a common interface and allows personnel to share information seamlessly no matter where the data is located.</a:t>
            </a:r>
          </a:p>
          <a:p>
            <a:pPr marL="266700" lvl="1" indent="-266700" eaLnBrk="1" hangingPunct="1">
              <a:buFont typeface="Arial" panose="020B0604020202020204" pitchFamily="34" charset="0"/>
              <a:buChar char="•"/>
            </a:pPr>
            <a:r>
              <a:rPr lang="en-GB" altLang="en-US" sz="2000" dirty="0"/>
              <a:t>Advantage of ES is it removes </a:t>
            </a:r>
            <a:r>
              <a:rPr lang="ja-JP" altLang="en-US" sz="2000" dirty="0">
                <a:ea typeface="MS PGothic" panose="020B0600070205080204" pitchFamily="34" charset="-128"/>
              </a:rPr>
              <a:t>‘</a:t>
            </a:r>
            <a:r>
              <a:rPr lang="en-GB" altLang="en-US" sz="2000" dirty="0"/>
              <a:t>information islands</a:t>
            </a:r>
            <a:r>
              <a:rPr lang="ja-JP" altLang="en-US" sz="2000" dirty="0">
                <a:ea typeface="MS PGothic" panose="020B0600070205080204" pitchFamily="34" charset="-128"/>
              </a:rPr>
              <a:t>’</a:t>
            </a:r>
            <a:r>
              <a:rPr lang="en-GB" altLang="en-US" sz="2000" dirty="0"/>
              <a:t> (separate applications and data in different parts of the company).</a:t>
            </a:r>
          </a:p>
          <a:p>
            <a:pPr marL="266700" lvl="1" indent="-266700" eaLnBrk="1" hangingPunct="1">
              <a:buFont typeface="Arial" panose="020B0604020202020204" pitchFamily="34" charset="0"/>
              <a:buChar char="•"/>
            </a:pPr>
            <a:r>
              <a:rPr lang="en-GB" altLang="en-US" sz="2000" dirty="0"/>
              <a:t>Disadvantages of ES include high cost, major change required for implementation and need to change working methods to software.</a:t>
            </a:r>
            <a:endParaRPr lang="en-GB" alt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 calcmode="lin" valueType="num">
                                      <p:cBhvr additive="base">
                                        <p:cTn id="11" dur="5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2">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 calcmode="lin" valueType="num">
                                      <p:cBhvr additive="base">
                                        <p:cTn id="15" dur="5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2">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anim calcmode="lin" valueType="num">
                                      <p:cBhvr additive="base">
                                        <p:cTn id="23" dur="5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txEl>
                                              <p:pRg st="4" end="4"/>
                                            </p:tx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 calcmode="lin" valueType="num">
                                      <p:cBhvr additive="base">
                                        <p:cTn id="27" dur="5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7">
            <a:extLst>
              <a:ext uri="{FF2B5EF4-FFF2-40B4-BE49-F238E27FC236}">
                <a16:creationId xmlns:a16="http://schemas.microsoft.com/office/drawing/2014/main" id="{91B631A0-16CC-8F47-8CD1-0507F150C45D}"/>
              </a:ext>
            </a:extLst>
          </p:cNvPr>
          <p:cNvSpPr txBox="1">
            <a:spLocks noChangeArrowheads="1"/>
          </p:cNvSpPr>
          <p:nvPr/>
        </p:nvSpPr>
        <p:spPr bwMode="auto">
          <a:xfrm>
            <a:off x="506413" y="189707"/>
            <a:ext cx="84185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50000"/>
              </a:spcBef>
              <a:buFontTx/>
              <a:buNone/>
            </a:pPr>
            <a:r>
              <a:rPr lang="en-GB" altLang="en-US" sz="1800" dirty="0">
                <a:latin typeface="Arial" panose="020B0604020202020204" pitchFamily="34" charset="0"/>
                <a:ea typeface="MS PGothic" panose="020B0600070205080204" pitchFamily="34" charset="-128"/>
              </a:rPr>
              <a:t>Enterprise application in comparison to separate functional applications</a:t>
            </a:r>
          </a:p>
        </p:txBody>
      </p:sp>
      <p:pic>
        <p:nvPicPr>
          <p:cNvPr id="11267" name="Picture 8" descr="R:\Powerpoint\Pe_Uk\PE160-Bocij\Final files\Gif\ch06\C06NF002.gif">
            <a:extLst>
              <a:ext uri="{FF2B5EF4-FFF2-40B4-BE49-F238E27FC236}">
                <a16:creationId xmlns:a16="http://schemas.microsoft.com/office/drawing/2014/main" id="{44EA977E-B61C-F243-948A-EA8F8997AA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1125" y="692696"/>
            <a:ext cx="6461749" cy="4536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8" name="Rectangle 1">
            <a:extLst>
              <a:ext uri="{FF2B5EF4-FFF2-40B4-BE49-F238E27FC236}">
                <a16:creationId xmlns:a16="http://schemas.microsoft.com/office/drawing/2014/main" id="{AFD7DC2A-E6EE-BD44-942D-FE9AD0AC8A04}"/>
              </a:ext>
            </a:extLst>
          </p:cNvPr>
          <p:cNvSpPr>
            <a:spLocks noChangeArrowheads="1"/>
          </p:cNvSpPr>
          <p:nvPr/>
        </p:nvSpPr>
        <p:spPr bwMode="auto">
          <a:xfrm>
            <a:off x="327025" y="5445125"/>
            <a:ext cx="860107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1000" i="1">
                <a:solidFill>
                  <a:srgbClr val="000000"/>
                </a:solidFill>
                <a:latin typeface="Arial" panose="020B0604020202020204" pitchFamily="34" charset="0"/>
              </a:rPr>
              <a:t>Paul BociJ, Andrew Greasley, Simon Hickie; Business Information Systems, 5th edn: Technology, Development and Management for the E-Business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497E8E20-DD37-FE41-942C-ED66AC1E2FB0}"/>
              </a:ext>
            </a:extLst>
          </p:cNvPr>
          <p:cNvSpPr>
            <a:spLocks noGrp="1"/>
          </p:cNvSpPr>
          <p:nvPr>
            <p:ph type="title" idx="4294967295"/>
          </p:nvPr>
        </p:nvSpPr>
        <p:spPr>
          <a:xfrm>
            <a:off x="684213" y="317500"/>
            <a:ext cx="8382000" cy="579438"/>
          </a:xfrm>
        </p:spPr>
        <p:txBody>
          <a:bodyPr/>
          <a:lstStyle/>
          <a:p>
            <a:pPr eaLnBrk="1" hangingPunct="1"/>
            <a:r>
              <a:rPr lang="en-US" altLang="en-US" sz="3200" b="1"/>
              <a:t>Types of enterprise systems</a:t>
            </a:r>
            <a:endParaRPr lang="en-GB" altLang="en-US" sz="3200" b="1"/>
          </a:p>
        </p:txBody>
      </p:sp>
      <p:sp>
        <p:nvSpPr>
          <p:cNvPr id="9219" name="Content Placeholder 2">
            <a:extLst>
              <a:ext uri="{FF2B5EF4-FFF2-40B4-BE49-F238E27FC236}">
                <a16:creationId xmlns:a16="http://schemas.microsoft.com/office/drawing/2014/main" id="{1C7620B6-6D37-7749-92A2-91897940A905}"/>
              </a:ext>
            </a:extLst>
          </p:cNvPr>
          <p:cNvSpPr>
            <a:spLocks noGrp="1"/>
          </p:cNvSpPr>
          <p:nvPr>
            <p:ph idx="4294967295"/>
          </p:nvPr>
        </p:nvSpPr>
        <p:spPr>
          <a:xfrm>
            <a:off x="179511" y="980728"/>
            <a:ext cx="8886701" cy="3502025"/>
          </a:xfrm>
        </p:spPr>
        <p:txBody>
          <a:bodyPr/>
          <a:lstStyle/>
          <a:p>
            <a:pPr marL="315913" indent="-315913" eaLnBrk="1" hangingPunct="1">
              <a:defRPr/>
            </a:pPr>
            <a:r>
              <a:rPr lang="en-US" sz="2400" dirty="0"/>
              <a:t>Enterprise resource planning </a:t>
            </a:r>
            <a:r>
              <a:rPr lang="en-US" sz="2400" b="1" dirty="0"/>
              <a:t>(ERP) </a:t>
            </a:r>
            <a:r>
              <a:rPr lang="en-US" sz="2400" dirty="0"/>
              <a:t>systems are Enterprise systems which support processes within an organization. These processes include procurement, product development, manufacturing and sales. </a:t>
            </a:r>
          </a:p>
          <a:p>
            <a:pPr marL="315913" indent="-315913" eaLnBrk="1" hangingPunct="1">
              <a:defRPr/>
            </a:pPr>
            <a:endParaRPr lang="en-US" sz="2400" dirty="0"/>
          </a:p>
          <a:p>
            <a:pPr marL="315913" indent="-315913" eaLnBrk="1" hangingPunct="1">
              <a:defRPr/>
            </a:pPr>
            <a:r>
              <a:rPr lang="en-US" sz="2400" dirty="0"/>
              <a:t>An ERP system can be extended to service processes across organizations with the addition of enterprise systems such as supply chain management systems </a:t>
            </a:r>
            <a:r>
              <a:rPr lang="en-US" sz="2400" b="1" dirty="0"/>
              <a:t>(SCM), </a:t>
            </a:r>
            <a:r>
              <a:rPr lang="en-US" sz="2400" dirty="0"/>
              <a:t>and customer relationship management </a:t>
            </a:r>
            <a:r>
              <a:rPr lang="en-US" sz="2400" b="1" dirty="0"/>
              <a:t>(CRM) </a:t>
            </a:r>
            <a:r>
              <a:rPr lang="en-US" sz="2400" dirty="0"/>
              <a:t>systems.</a:t>
            </a:r>
            <a:r>
              <a:rPr lang="en-US" sz="2400" b="1" dirty="0"/>
              <a:t> </a:t>
            </a:r>
            <a:endParaRPr lang="en-GB" sz="2400" b="1"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 calcmode="lin" valueType="num">
                                      <p:cBhvr additive="base">
                                        <p:cTn id="7" dur="500" fill="hold"/>
                                        <p:tgtEl>
                                          <p:spTgt spid="921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921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9219">
                                            <p:txEl>
                                              <p:pRg st="2" end="2"/>
                                            </p:txEl>
                                          </p:spTgt>
                                        </p:tgtEl>
                                        <p:attrNameLst>
                                          <p:attrName>style.visibility</p:attrName>
                                        </p:attrNameLst>
                                      </p:cBhvr>
                                      <p:to>
                                        <p:strVal val="visible"/>
                                      </p:to>
                                    </p:set>
                                    <p:anim calcmode="lin" valueType="num">
                                      <p:cBhvr additive="base">
                                        <p:cTn id="13" dur="500" fill="hold"/>
                                        <p:tgtEl>
                                          <p:spTgt spid="9219">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9219">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6BF07B36-4C8F-FD4F-AC8A-48E6D41BFB8B}"/>
              </a:ext>
            </a:extLst>
          </p:cNvPr>
          <p:cNvSpPr>
            <a:spLocks noGrp="1"/>
          </p:cNvSpPr>
          <p:nvPr>
            <p:ph type="title" idx="4294967295"/>
          </p:nvPr>
        </p:nvSpPr>
        <p:spPr>
          <a:xfrm>
            <a:off x="0" y="317500"/>
            <a:ext cx="9144000" cy="579438"/>
          </a:xfrm>
        </p:spPr>
        <p:txBody>
          <a:bodyPr/>
          <a:lstStyle/>
          <a:p>
            <a:pPr eaLnBrk="1" hangingPunct="1"/>
            <a:r>
              <a:rPr lang="en-US" altLang="en-US" sz="3200" b="1"/>
              <a:t>Enterprise resource planning (ERP)</a:t>
            </a:r>
            <a:endParaRPr lang="en-GB" altLang="en-US" sz="3200" b="1"/>
          </a:p>
        </p:txBody>
      </p:sp>
      <p:sp>
        <p:nvSpPr>
          <p:cNvPr id="14339" name="Content Placeholder 2">
            <a:extLst>
              <a:ext uri="{FF2B5EF4-FFF2-40B4-BE49-F238E27FC236}">
                <a16:creationId xmlns:a16="http://schemas.microsoft.com/office/drawing/2014/main" id="{347FC13B-CB0A-ED4E-9CF0-401D1CC6AEF5}"/>
              </a:ext>
            </a:extLst>
          </p:cNvPr>
          <p:cNvSpPr>
            <a:spLocks noGrp="1"/>
          </p:cNvSpPr>
          <p:nvPr>
            <p:ph idx="4294967295"/>
          </p:nvPr>
        </p:nvSpPr>
        <p:spPr>
          <a:xfrm>
            <a:off x="107504" y="1295400"/>
            <a:ext cx="8928992" cy="4221832"/>
          </a:xfrm>
        </p:spPr>
        <p:txBody>
          <a:bodyPr/>
          <a:lstStyle/>
          <a:p>
            <a:pPr marL="315913" indent="-315913" eaLnBrk="1" hangingPunct="1"/>
            <a:r>
              <a:rPr lang="en-US" altLang="en-US" sz="2000" dirty="0"/>
              <a:t>ERP systems offer a single solution from a single supplier with integrated functions for major internal processes such as production, distribution, sales, ﬁnance and human resources management. </a:t>
            </a:r>
          </a:p>
          <a:p>
            <a:pPr marL="315913" indent="-315913" eaLnBrk="1" hangingPunct="1"/>
            <a:endParaRPr lang="en-US" altLang="en-US" sz="2000" dirty="0"/>
          </a:p>
          <a:p>
            <a:pPr marL="315913" indent="-315913" eaLnBrk="1" hangingPunct="1"/>
            <a:r>
              <a:rPr lang="en-US" altLang="en-US" sz="2000" dirty="0"/>
              <a:t>The ERP systems are </a:t>
            </a:r>
            <a:r>
              <a:rPr lang="en-GB" sz="2000" dirty="0"/>
              <a:t>based on a suite of integrated software modules and a common central database. The database collects data from many different divisions, departments and processes in a firm, making the data available for applications that support nearly all of an organization’s internal business activities. </a:t>
            </a:r>
          </a:p>
          <a:p>
            <a:pPr marL="315913" indent="-315913" eaLnBrk="1" hangingPunct="1"/>
            <a:endParaRPr lang="en-GB" sz="2000" dirty="0"/>
          </a:p>
          <a:p>
            <a:pPr marL="315913" indent="-315913" eaLnBrk="1" hangingPunct="1"/>
            <a:r>
              <a:rPr lang="en-GB" sz="2000" dirty="0"/>
              <a:t>When new information is entered by one process, the information is made immediately available to other business processes. </a:t>
            </a:r>
          </a:p>
          <a:p>
            <a:pPr marL="0" indent="0" eaLnBrk="1" hangingPunct="1">
              <a:buNone/>
            </a:pPr>
            <a:endParaRPr lang="en-GB" sz="20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 calcmode="lin" valueType="num">
                                      <p:cBhvr additive="base">
                                        <p:cTn id="7" dur="500" fill="hold"/>
                                        <p:tgtEl>
                                          <p:spTgt spid="1433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433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4339">
                                            <p:txEl>
                                              <p:pRg st="2" end="2"/>
                                            </p:txEl>
                                          </p:spTgt>
                                        </p:tgtEl>
                                        <p:attrNameLst>
                                          <p:attrName>style.visibility</p:attrName>
                                        </p:attrNameLst>
                                      </p:cBhvr>
                                      <p:to>
                                        <p:strVal val="visible"/>
                                      </p:to>
                                    </p:set>
                                    <p:anim calcmode="lin" valueType="num">
                                      <p:cBhvr additive="base">
                                        <p:cTn id="13" dur="500" fill="hold"/>
                                        <p:tgtEl>
                                          <p:spTgt spid="14339">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433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4339">
                                            <p:txEl>
                                              <p:pRg st="4" end="4"/>
                                            </p:txEl>
                                          </p:spTgt>
                                        </p:tgtEl>
                                        <p:attrNameLst>
                                          <p:attrName>style.visibility</p:attrName>
                                        </p:attrNameLst>
                                      </p:cBhvr>
                                      <p:to>
                                        <p:strVal val="visible"/>
                                      </p:to>
                                    </p:set>
                                    <p:anim calcmode="lin" valueType="num">
                                      <p:cBhvr additive="base">
                                        <p:cTn id="19" dur="500" fill="hold"/>
                                        <p:tgtEl>
                                          <p:spTgt spid="14339">
                                            <p:txEl>
                                              <p:pRg st="4" end="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4339">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FD56FE6F-3149-4D01-85CD-C0DFD6FF807D}"/>
              </a:ext>
            </a:extLst>
          </p:cNvPr>
          <p:cNvSpPr>
            <a:spLocks noGrp="1"/>
          </p:cNvSpPr>
          <p:nvPr>
            <p:ph type="title"/>
          </p:nvPr>
        </p:nvSpPr>
        <p:spPr>
          <a:xfrm>
            <a:off x="1547664" y="46037"/>
            <a:ext cx="6595120" cy="566738"/>
          </a:xfrm>
        </p:spPr>
        <p:txBody>
          <a:bodyPr vert="horz" wrap="square" lIns="91440" tIns="45720" rIns="91440" bIns="45720" numCol="1" anchor="t" anchorCtr="0" compatLnSpc="1">
            <a:prstTxWarp prst="textNoShape">
              <a:avLst/>
            </a:prstTxWarp>
            <a:normAutofit/>
          </a:bodyPr>
          <a:lstStyle/>
          <a:p>
            <a:pPr algn="ctr"/>
            <a:r>
              <a:rPr lang="en-US" dirty="0"/>
              <a:t>Enterprise Application Architecture </a:t>
            </a:r>
          </a:p>
        </p:txBody>
      </p:sp>
      <p:pic>
        <p:nvPicPr>
          <p:cNvPr id="3" name="Picture 2" descr="A close up of a map&#10;&#10;Description automatically generated">
            <a:extLst>
              <a:ext uri="{FF2B5EF4-FFF2-40B4-BE49-F238E27FC236}">
                <a16:creationId xmlns:a16="http://schemas.microsoft.com/office/drawing/2014/main" id="{23D580F4-B9D0-9E4B-A927-2BC82E7D20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1720" y="1256999"/>
            <a:ext cx="5184576" cy="4342081"/>
          </a:xfrm>
          <a:prstGeom prst="rect">
            <a:avLst/>
          </a:prstGeom>
          <a:noFill/>
        </p:spPr>
      </p:pic>
      <p:sp>
        <p:nvSpPr>
          <p:cNvPr id="7" name="Rectangle 6">
            <a:extLst>
              <a:ext uri="{FF2B5EF4-FFF2-40B4-BE49-F238E27FC236}">
                <a16:creationId xmlns:a16="http://schemas.microsoft.com/office/drawing/2014/main" id="{2047915D-BF82-2143-B47F-7EB477B51944}"/>
              </a:ext>
            </a:extLst>
          </p:cNvPr>
          <p:cNvSpPr/>
          <p:nvPr/>
        </p:nvSpPr>
        <p:spPr bwMode="auto">
          <a:xfrm>
            <a:off x="251520" y="502839"/>
            <a:ext cx="8784976" cy="754160"/>
          </a:xfrm>
          <a:prstGeom prst="rect">
            <a:avLst/>
          </a:prstGeom>
          <a:noFill/>
          <a:ln>
            <a:noFill/>
          </a:ln>
        </p:spPr>
        <p:txBody>
          <a:bodyPr vert="horz" wrap="square" lIns="91440" tIns="45720" rIns="91440" bIns="45720" numCol="1" anchor="t" anchorCtr="0" compatLnSpc="1">
            <a:prstTxWarp prst="textNoShape">
              <a:avLst/>
            </a:prstTxWarp>
            <a:normAutofit/>
          </a:bodyPr>
          <a:lstStyle/>
          <a:p>
            <a:pPr>
              <a:lnSpc>
                <a:spcPct val="90000"/>
              </a:lnSpc>
              <a:spcBef>
                <a:spcPct val="20000"/>
              </a:spcBef>
            </a:pPr>
            <a:r>
              <a:rPr lang="en-US" b="0" kern="1200" dirty="0">
                <a:effectLst/>
                <a:latin typeface="+mn-lt"/>
                <a:ea typeface="+mn-ea"/>
                <a:cs typeface="+mn-cs"/>
              </a:rPr>
              <a:t>Enterprise applications automate processes that span multiple business functions and </a:t>
            </a:r>
            <a:r>
              <a:rPr lang="en-US" kern="1200" dirty="0">
                <a:latin typeface="+mn-lt"/>
                <a:ea typeface="+mn-ea"/>
                <a:cs typeface="+mn-cs"/>
              </a:rPr>
              <a:t>organizational levels and may extend outside the organization. </a:t>
            </a:r>
          </a:p>
          <a:p>
            <a:pPr>
              <a:lnSpc>
                <a:spcPct val="90000"/>
              </a:lnSpc>
              <a:spcBef>
                <a:spcPct val="20000"/>
              </a:spcBef>
            </a:pPr>
            <a:endParaRPr lang="en-US" sz="1200" kern="1200" dirty="0">
              <a:latin typeface="+mn-lt"/>
              <a:ea typeface="+mn-ea"/>
              <a:cs typeface="+mn-cs"/>
            </a:endParaRPr>
          </a:p>
        </p:txBody>
      </p:sp>
    </p:spTree>
    <p:extLst>
      <p:ext uri="{BB962C8B-B14F-4D97-AF65-F5344CB8AC3E}">
        <p14:creationId xmlns:p14="http://schemas.microsoft.com/office/powerpoint/2010/main" val="38537963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697D2-03CD-E34B-A062-B26AA47D672B}"/>
              </a:ext>
            </a:extLst>
          </p:cNvPr>
          <p:cNvSpPr>
            <a:spLocks noGrp="1"/>
          </p:cNvSpPr>
          <p:nvPr>
            <p:ph type="title"/>
          </p:nvPr>
        </p:nvSpPr>
        <p:spPr>
          <a:xfrm>
            <a:off x="457200" y="188640"/>
            <a:ext cx="8229600" cy="922114"/>
          </a:xfrm>
        </p:spPr>
        <p:txBody>
          <a:bodyPr/>
          <a:lstStyle/>
          <a:p>
            <a:r>
              <a:rPr lang="en-GB" dirty="0"/>
              <a:t>ERP Systems cont.</a:t>
            </a:r>
          </a:p>
        </p:txBody>
      </p:sp>
      <p:sp>
        <p:nvSpPr>
          <p:cNvPr id="3" name="Content Placeholder 2">
            <a:extLst>
              <a:ext uri="{FF2B5EF4-FFF2-40B4-BE49-F238E27FC236}">
                <a16:creationId xmlns:a16="http://schemas.microsoft.com/office/drawing/2014/main" id="{463A4963-3E15-D244-B845-E4B12ECE7D68}"/>
              </a:ext>
            </a:extLst>
          </p:cNvPr>
          <p:cNvSpPr>
            <a:spLocks noGrp="1"/>
          </p:cNvSpPr>
          <p:nvPr>
            <p:ph idx="1"/>
          </p:nvPr>
        </p:nvSpPr>
        <p:spPr>
          <a:xfrm>
            <a:off x="179512" y="1110754"/>
            <a:ext cx="8928992" cy="3917032"/>
          </a:xfrm>
        </p:spPr>
        <p:txBody>
          <a:bodyPr/>
          <a:lstStyle/>
          <a:p>
            <a:pPr marL="0" indent="0">
              <a:buNone/>
            </a:pPr>
            <a:r>
              <a:rPr lang="en-GB" sz="2000" dirty="0"/>
              <a:t>Integrate many software applications and business functions using a common database</a:t>
            </a:r>
          </a:p>
          <a:p>
            <a:pPr marL="0" indent="0">
              <a:buNone/>
            </a:pPr>
            <a:r>
              <a:rPr lang="en-GB" sz="2000" dirty="0"/>
              <a:t>Potential benefits</a:t>
            </a:r>
          </a:p>
          <a:p>
            <a:pPr marL="400050" lvl="1" indent="0">
              <a:buNone/>
            </a:pPr>
            <a:r>
              <a:rPr lang="en-GB" sz="1600" dirty="0"/>
              <a:t>– Cycle time reduction</a:t>
            </a:r>
          </a:p>
          <a:p>
            <a:pPr marL="400050" lvl="1" indent="0">
              <a:buNone/>
            </a:pPr>
            <a:r>
              <a:rPr lang="en-GB" sz="1600" dirty="0"/>
              <a:t>– Faster information transactions </a:t>
            </a:r>
          </a:p>
          <a:p>
            <a:pPr marL="400050" lvl="1" indent="0">
              <a:buNone/>
            </a:pPr>
            <a:r>
              <a:rPr lang="en-GB" sz="1600" dirty="0"/>
              <a:t>– Better financial management</a:t>
            </a:r>
          </a:p>
          <a:p>
            <a:pPr marL="400050" lvl="1" indent="0">
              <a:buNone/>
            </a:pPr>
            <a:r>
              <a:rPr lang="en-GB" sz="1600" dirty="0"/>
              <a:t> – Laying the groundwork for electronic commerce </a:t>
            </a:r>
          </a:p>
          <a:p>
            <a:pPr marL="400050" lvl="1" indent="0">
              <a:buNone/>
            </a:pPr>
            <a:r>
              <a:rPr lang="en-GB" sz="1600" dirty="0"/>
              <a:t>– Encourages organizations to manage processes more explicitly </a:t>
            </a:r>
          </a:p>
          <a:p>
            <a:pPr marL="0" indent="0">
              <a:buNone/>
            </a:pPr>
            <a:r>
              <a:rPr lang="en-GB" sz="2000" dirty="0"/>
              <a:t>Potential risks </a:t>
            </a:r>
          </a:p>
          <a:p>
            <a:pPr marL="400050" lvl="1" indent="0">
              <a:buNone/>
            </a:pPr>
            <a:r>
              <a:rPr lang="en-GB" sz="1600" dirty="0"/>
              <a:t>– Difficult to implement </a:t>
            </a:r>
          </a:p>
          <a:p>
            <a:pPr marL="400050" lvl="1" indent="0">
              <a:buNone/>
            </a:pPr>
            <a:r>
              <a:rPr lang="en-GB" sz="1600" dirty="0"/>
              <a:t>– Inflexible </a:t>
            </a:r>
          </a:p>
          <a:p>
            <a:pPr marL="400050" lvl="1" indent="0">
              <a:buNone/>
            </a:pPr>
            <a:r>
              <a:rPr lang="en-GB" sz="1600" dirty="0"/>
              <a:t> – Overly hierarchical</a:t>
            </a:r>
          </a:p>
        </p:txBody>
      </p:sp>
      <p:sp>
        <p:nvSpPr>
          <p:cNvPr id="4" name="Rectangle 3">
            <a:extLst>
              <a:ext uri="{FF2B5EF4-FFF2-40B4-BE49-F238E27FC236}">
                <a16:creationId xmlns:a16="http://schemas.microsoft.com/office/drawing/2014/main" id="{13BA4BFE-AD8F-6143-8E0B-9067C940386D}"/>
              </a:ext>
            </a:extLst>
          </p:cNvPr>
          <p:cNvSpPr/>
          <p:nvPr/>
        </p:nvSpPr>
        <p:spPr>
          <a:xfrm>
            <a:off x="196853" y="5157192"/>
            <a:ext cx="8363272" cy="276999"/>
          </a:xfrm>
          <a:prstGeom prst="rect">
            <a:avLst/>
          </a:prstGeom>
        </p:spPr>
        <p:txBody>
          <a:bodyPr wrap="square">
            <a:spAutoFit/>
          </a:bodyPr>
          <a:lstStyle/>
          <a:p>
            <a:r>
              <a:rPr lang="en-GB" sz="1200" dirty="0"/>
              <a:t>Adapted from: T. Davenport, Mission Critical, Harvard Business School Press, 2000, p. 7-9.</a:t>
            </a:r>
          </a:p>
        </p:txBody>
      </p:sp>
    </p:spTree>
    <p:extLst>
      <p:ext uri="{BB962C8B-B14F-4D97-AF65-F5344CB8AC3E}">
        <p14:creationId xmlns:p14="http://schemas.microsoft.com/office/powerpoint/2010/main" val="8405272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7FAED-9868-9A45-A660-083CADDFA3A2}"/>
              </a:ext>
            </a:extLst>
          </p:cNvPr>
          <p:cNvSpPr>
            <a:spLocks noGrp="1"/>
          </p:cNvSpPr>
          <p:nvPr>
            <p:ph type="title"/>
          </p:nvPr>
        </p:nvSpPr>
        <p:spPr>
          <a:xfrm>
            <a:off x="323528" y="274638"/>
            <a:ext cx="8363272" cy="1426170"/>
          </a:xfrm>
        </p:spPr>
        <p:txBody>
          <a:bodyPr/>
          <a:lstStyle/>
          <a:p>
            <a:r>
              <a:rPr lang="en-GB" sz="2800" dirty="0"/>
              <a:t>Activity 1: </a:t>
            </a:r>
            <a:br>
              <a:rPr lang="en-GB" sz="2800" dirty="0"/>
            </a:br>
            <a:r>
              <a:rPr lang="en-GB" sz="2800" dirty="0"/>
              <a:t>Explore SAP Website and find the benefits of their ERP systems</a:t>
            </a:r>
          </a:p>
        </p:txBody>
      </p:sp>
      <p:pic>
        <p:nvPicPr>
          <p:cNvPr id="5" name="Content Placeholder 4" descr="A screenshot of a cell phone&#10;&#10;Description automatically generated">
            <a:extLst>
              <a:ext uri="{FF2B5EF4-FFF2-40B4-BE49-F238E27FC236}">
                <a16:creationId xmlns:a16="http://schemas.microsoft.com/office/drawing/2014/main" id="{93C7A217-95E2-484F-8006-EF85CAC02D9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749045"/>
            <a:ext cx="8229600" cy="3359910"/>
          </a:xfrm>
        </p:spPr>
      </p:pic>
      <p:sp>
        <p:nvSpPr>
          <p:cNvPr id="6" name="Rectangle 5">
            <a:extLst>
              <a:ext uri="{FF2B5EF4-FFF2-40B4-BE49-F238E27FC236}">
                <a16:creationId xmlns:a16="http://schemas.microsoft.com/office/drawing/2014/main" id="{D2D6E119-4CAF-5447-B3C7-9189B96A3A16}"/>
              </a:ext>
            </a:extLst>
          </p:cNvPr>
          <p:cNvSpPr/>
          <p:nvPr/>
        </p:nvSpPr>
        <p:spPr>
          <a:xfrm>
            <a:off x="1907704" y="5157192"/>
            <a:ext cx="5760640" cy="369332"/>
          </a:xfrm>
          <a:prstGeom prst="rect">
            <a:avLst/>
          </a:prstGeom>
        </p:spPr>
        <p:txBody>
          <a:bodyPr wrap="square">
            <a:spAutoFit/>
          </a:bodyPr>
          <a:lstStyle/>
          <a:p>
            <a:r>
              <a:rPr lang="en-GB" dirty="0">
                <a:hlinkClick r:id="rId3"/>
              </a:rPr>
              <a:t>https://www.sap.com/products/what-is-erp.html</a:t>
            </a:r>
            <a:endParaRPr lang="en-GB" dirty="0"/>
          </a:p>
        </p:txBody>
      </p:sp>
    </p:spTree>
    <p:extLst>
      <p:ext uri="{BB962C8B-B14F-4D97-AF65-F5344CB8AC3E}">
        <p14:creationId xmlns:p14="http://schemas.microsoft.com/office/powerpoint/2010/main" val="16848895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a:extLst>
              <a:ext uri="{FF2B5EF4-FFF2-40B4-BE49-F238E27FC236}">
                <a16:creationId xmlns:a16="http://schemas.microsoft.com/office/drawing/2014/main" id="{E0391C6F-6F5F-5D43-BF5B-118DF1296CA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985856"/>
            <a:ext cx="6348890" cy="3379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Title 2">
            <a:extLst>
              <a:ext uri="{FF2B5EF4-FFF2-40B4-BE49-F238E27FC236}">
                <a16:creationId xmlns:a16="http://schemas.microsoft.com/office/drawing/2014/main" id="{B4961064-50EA-E142-841D-E49AD35A7DB7}"/>
              </a:ext>
            </a:extLst>
          </p:cNvPr>
          <p:cNvSpPr>
            <a:spLocks noGrp="1"/>
          </p:cNvSpPr>
          <p:nvPr>
            <p:ph type="title"/>
          </p:nvPr>
        </p:nvSpPr>
        <p:spPr>
          <a:xfrm>
            <a:off x="611560" y="260648"/>
            <a:ext cx="8229600" cy="720080"/>
          </a:xfrm>
        </p:spPr>
        <p:txBody>
          <a:bodyPr anchor="t"/>
          <a:lstStyle/>
          <a:p>
            <a:r>
              <a:rPr lang="en-GB" altLang="en-US" sz="3200" dirty="0"/>
              <a:t>How does Zara use the ERP System?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3.bp.blogspot.com/-yatLVDWvPyQ/UFiqPZpexdI/AAAAAAAAABY/GAbtImrTu2s/s1600/zara+scm.jpeg">
            <a:hlinkClick r:id="rId2"/>
            <a:extLst>
              <a:ext uri="{FF2B5EF4-FFF2-40B4-BE49-F238E27FC236}">
                <a16:creationId xmlns:a16="http://schemas.microsoft.com/office/drawing/2014/main" id="{C1AA5E73-DDD9-664B-AC00-BD1C41DD3E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7744" y="2060848"/>
            <a:ext cx="4536504" cy="3431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Rectangle 2">
            <a:extLst>
              <a:ext uri="{FF2B5EF4-FFF2-40B4-BE49-F238E27FC236}">
                <a16:creationId xmlns:a16="http://schemas.microsoft.com/office/drawing/2014/main" id="{37D639EE-BF5C-AF49-8092-4904917B8C0F}"/>
              </a:ext>
            </a:extLst>
          </p:cNvPr>
          <p:cNvSpPr>
            <a:spLocks noChangeArrowheads="1"/>
          </p:cNvSpPr>
          <p:nvPr/>
        </p:nvSpPr>
        <p:spPr bwMode="auto">
          <a:xfrm>
            <a:off x="179512" y="720978"/>
            <a:ext cx="885698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1800" dirty="0">
                <a:solidFill>
                  <a:srgbClr val="444B58"/>
                </a:solidFill>
                <a:latin typeface="Avenir Next" panose="020B0503020202020204" pitchFamily="34" charset="0"/>
                <a:ea typeface="MS PGothic" panose="020B0600070205080204" pitchFamily="34" charset="-128"/>
              </a:rPr>
              <a:t>Zara designs, manufactures, distributes, and retails clothes within 2 weeks of the original design first appearing on catwalks.</a:t>
            </a:r>
            <a:endParaRPr lang="en-GB" altLang="en-US" sz="1800" dirty="0">
              <a:latin typeface="Arial" panose="020B0604020202020204" pitchFamily="34" charset="0"/>
              <a:ea typeface="MS PGothic" panose="020B0600070205080204" pitchFamily="34" charset="-128"/>
            </a:endParaRPr>
          </a:p>
        </p:txBody>
      </p:sp>
      <p:sp>
        <p:nvSpPr>
          <p:cNvPr id="17412" name="Rectangle 3">
            <a:extLst>
              <a:ext uri="{FF2B5EF4-FFF2-40B4-BE49-F238E27FC236}">
                <a16:creationId xmlns:a16="http://schemas.microsoft.com/office/drawing/2014/main" id="{2482FEC8-2F4B-E345-B087-CA1BF71357CD}"/>
              </a:ext>
            </a:extLst>
          </p:cNvPr>
          <p:cNvSpPr>
            <a:spLocks noChangeArrowheads="1"/>
          </p:cNvSpPr>
          <p:nvPr/>
        </p:nvSpPr>
        <p:spPr bwMode="auto">
          <a:xfrm>
            <a:off x="107504" y="1367309"/>
            <a:ext cx="892899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1800" dirty="0">
                <a:solidFill>
                  <a:srgbClr val="444B58"/>
                </a:solidFill>
                <a:latin typeface="Avenir Next" panose="020B0503020202020204" pitchFamily="34" charset="0"/>
                <a:ea typeface="MS PGothic" panose="020B0600070205080204" pitchFamily="34" charset="-128"/>
              </a:rPr>
              <a:t>The core of Zara’s success is centralized enterprise</a:t>
            </a:r>
            <a:r>
              <a:rPr lang="en-GB" altLang="en-US" sz="1800" dirty="0">
                <a:latin typeface="Arial" panose="020B0604020202020204" pitchFamily="34" charset="0"/>
                <a:ea typeface="MS PGothic" panose="020B0600070205080204" pitchFamily="34" charset="-128"/>
              </a:rPr>
              <a:t> </a:t>
            </a:r>
            <a:r>
              <a:rPr lang="en-GB" altLang="en-US" sz="1800" dirty="0">
                <a:solidFill>
                  <a:srgbClr val="444B58"/>
                </a:solidFill>
                <a:latin typeface="Avenir Next" panose="020B0503020202020204" pitchFamily="34" charset="0"/>
                <a:ea typeface="MS PGothic" panose="020B0600070205080204" pitchFamily="34" charset="-128"/>
              </a:rPr>
              <a:t>resource planning. Inventory, products and logistics are managed in central cloud based software.</a:t>
            </a:r>
            <a:endParaRPr lang="en-GB" altLang="en-US" sz="1800" dirty="0">
              <a:latin typeface="Arial" panose="020B0604020202020204" pitchFamily="34" charset="0"/>
              <a:ea typeface="MS PGothic" panose="020B0600070205080204" pitchFamily="34" charset="-128"/>
            </a:endParaRPr>
          </a:p>
        </p:txBody>
      </p:sp>
      <p:sp>
        <p:nvSpPr>
          <p:cNvPr id="17413" name="TextBox 4">
            <a:extLst>
              <a:ext uri="{FF2B5EF4-FFF2-40B4-BE49-F238E27FC236}">
                <a16:creationId xmlns:a16="http://schemas.microsoft.com/office/drawing/2014/main" id="{B6089277-0279-D549-8A40-2C6E143A32FF}"/>
              </a:ext>
            </a:extLst>
          </p:cNvPr>
          <p:cNvSpPr txBox="1">
            <a:spLocks noChangeArrowheads="1"/>
          </p:cNvSpPr>
          <p:nvPr/>
        </p:nvSpPr>
        <p:spPr bwMode="auto">
          <a:xfrm>
            <a:off x="3276600" y="258763"/>
            <a:ext cx="280828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2400">
                <a:latin typeface="Arial" panose="020B0604020202020204" pitchFamily="34" charset="0"/>
                <a:ea typeface="MS PGothic" panose="020B0600070205080204" pitchFamily="34" charset="-128"/>
              </a:rPr>
              <a:t>ZARA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FC7F6779-3541-9543-A6A0-049B6F541911}"/>
              </a:ext>
            </a:extLst>
          </p:cNvPr>
          <p:cNvSpPr>
            <a:spLocks noGrp="1" noChangeArrowheads="1"/>
          </p:cNvSpPr>
          <p:nvPr>
            <p:ph type="title" idx="4294967295"/>
          </p:nvPr>
        </p:nvSpPr>
        <p:spPr>
          <a:xfrm>
            <a:off x="381000" y="303213"/>
            <a:ext cx="8382000" cy="579437"/>
          </a:xfrm>
        </p:spPr>
        <p:txBody>
          <a:bodyPr/>
          <a:lstStyle/>
          <a:p>
            <a:pPr eaLnBrk="1" hangingPunct="1"/>
            <a:r>
              <a:rPr lang="en-GB" altLang="en-US" sz="3200" dirty="0"/>
              <a:t>Supply chain management (SCM)</a:t>
            </a:r>
            <a:endParaRPr lang="en-US" altLang="en-US" sz="3200" dirty="0"/>
          </a:p>
        </p:txBody>
      </p:sp>
      <p:sp>
        <p:nvSpPr>
          <p:cNvPr id="17411" name="Rectangle 3">
            <a:extLst>
              <a:ext uri="{FF2B5EF4-FFF2-40B4-BE49-F238E27FC236}">
                <a16:creationId xmlns:a16="http://schemas.microsoft.com/office/drawing/2014/main" id="{F5042BD6-8E88-CF47-9012-AE92466E96C5}"/>
              </a:ext>
            </a:extLst>
          </p:cNvPr>
          <p:cNvSpPr>
            <a:spLocks noGrp="1" noChangeArrowheads="1"/>
          </p:cNvSpPr>
          <p:nvPr>
            <p:ph type="body" idx="4294967295"/>
          </p:nvPr>
        </p:nvSpPr>
        <p:spPr>
          <a:xfrm>
            <a:off x="107504" y="866074"/>
            <a:ext cx="8928992" cy="4333494"/>
          </a:xfrm>
        </p:spPr>
        <p:txBody>
          <a:bodyPr wrap="square">
            <a:spAutoFit/>
          </a:bodyPr>
          <a:lstStyle/>
          <a:p>
            <a:pPr marL="361950" lvl="1" indent="-276225" eaLnBrk="1" hangingPunct="1">
              <a:buFont typeface="Arial" panose="020B0604020202020204" pitchFamily="34" charset="0"/>
              <a:buChar char="•"/>
            </a:pPr>
            <a:r>
              <a:rPr lang="en-GB" altLang="en-US" sz="2600" dirty="0"/>
              <a:t>A supply chain consists of the series of activities that moves materials from suppliers through the organisation to customers.</a:t>
            </a:r>
          </a:p>
          <a:p>
            <a:pPr marL="361950" lvl="1" indent="-276225" eaLnBrk="1" hangingPunct="1">
              <a:buFont typeface="Arial" panose="020B0604020202020204" pitchFamily="34" charset="0"/>
              <a:buChar char="•"/>
            </a:pPr>
            <a:r>
              <a:rPr lang="en-GB" altLang="en-US" sz="2600" dirty="0"/>
              <a:t>Supply chain management is the management of this material flow.</a:t>
            </a:r>
          </a:p>
          <a:p>
            <a:pPr marL="361950" lvl="1" indent="-276225" eaLnBrk="1" hangingPunct="1">
              <a:buFont typeface="Arial" panose="020B0604020202020204" pitchFamily="34" charset="0"/>
              <a:buChar char="•"/>
            </a:pPr>
            <a:r>
              <a:rPr lang="en-GB" altLang="en-US" sz="2600" dirty="0"/>
              <a:t>Organisations in the supply chain can have varying degrees of cooperation and integration.</a:t>
            </a:r>
          </a:p>
          <a:p>
            <a:pPr marL="361950" lvl="1" indent="-276225" eaLnBrk="1" hangingPunct="1">
              <a:buFont typeface="Arial" panose="020B0604020202020204" pitchFamily="34" charset="0"/>
              <a:buChar char="•"/>
            </a:pPr>
            <a:r>
              <a:rPr lang="en-GB" altLang="en-US" sz="2600" dirty="0"/>
              <a:t>Supply chain software can help businesses plan their supply chain (demand planning) and help them execute the supply chains steps (execution) </a:t>
            </a:r>
            <a:endParaRPr lang="en-US" altLang="en-US" sz="26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anim calcmode="lin" valueType="num">
                                      <p:cBhvr additive="base">
                                        <p:cTn id="7" dur="500" fill="hold"/>
                                        <p:tgtEl>
                                          <p:spTgt spid="1741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7411">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7411">
                                            <p:txEl>
                                              <p:pRg st="1" end="1"/>
                                            </p:txEl>
                                          </p:spTgt>
                                        </p:tgtEl>
                                        <p:attrNameLst>
                                          <p:attrName>style.visibility</p:attrName>
                                        </p:attrNameLst>
                                      </p:cBhvr>
                                      <p:to>
                                        <p:strVal val="visible"/>
                                      </p:to>
                                    </p:set>
                                    <p:anim calcmode="lin" valueType="num">
                                      <p:cBhvr additive="base">
                                        <p:cTn id="11" dur="500" fill="hold"/>
                                        <p:tgtEl>
                                          <p:spTgt spid="17411">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7411">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7411">
                                            <p:txEl>
                                              <p:pRg st="2" end="2"/>
                                            </p:txEl>
                                          </p:spTgt>
                                        </p:tgtEl>
                                        <p:attrNameLst>
                                          <p:attrName>style.visibility</p:attrName>
                                        </p:attrNameLst>
                                      </p:cBhvr>
                                      <p:to>
                                        <p:strVal val="visible"/>
                                      </p:to>
                                    </p:set>
                                    <p:anim calcmode="lin" valueType="num">
                                      <p:cBhvr additive="base">
                                        <p:cTn id="15" dur="500" fill="hold"/>
                                        <p:tgtEl>
                                          <p:spTgt spid="17411">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7411">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7411">
                                            <p:txEl>
                                              <p:pRg st="3" end="3"/>
                                            </p:txEl>
                                          </p:spTgt>
                                        </p:tgtEl>
                                        <p:attrNameLst>
                                          <p:attrName>style.visibility</p:attrName>
                                        </p:attrNameLst>
                                      </p:cBhvr>
                                      <p:to>
                                        <p:strVal val="visible"/>
                                      </p:to>
                                    </p:set>
                                    <p:anim calcmode="lin" valueType="num">
                                      <p:cBhvr additive="base">
                                        <p:cTn id="19" dur="500" fill="hold"/>
                                        <p:tgtEl>
                                          <p:spTgt spid="17411">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7411">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C91B0C3-2B67-44E2-97A0-A5AE8F162714}"/>
              </a:ext>
            </a:extLst>
          </p:cNvPr>
          <p:cNvSpPr>
            <a:spLocks noGrp="1"/>
          </p:cNvSpPr>
          <p:nvPr>
            <p:ph type="title"/>
          </p:nvPr>
        </p:nvSpPr>
        <p:spPr>
          <a:xfrm>
            <a:off x="1763688" y="63223"/>
            <a:ext cx="6923112" cy="1143000"/>
          </a:xfrm>
        </p:spPr>
        <p:txBody>
          <a:bodyPr/>
          <a:lstStyle/>
          <a:p>
            <a:r>
              <a:rPr lang="en-US" dirty="0"/>
              <a:t>Nike’s Supply Chain</a:t>
            </a:r>
          </a:p>
        </p:txBody>
      </p:sp>
      <p:pic>
        <p:nvPicPr>
          <p:cNvPr id="3" name="Picture 2" descr="A screenshot of a cell phone&#10;&#10;Description automatically generated">
            <a:extLst>
              <a:ext uri="{FF2B5EF4-FFF2-40B4-BE49-F238E27FC236}">
                <a16:creationId xmlns:a16="http://schemas.microsoft.com/office/drawing/2014/main" id="{A5B30181-12A6-D54C-B99F-9DB9AF8925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5576" y="1206223"/>
            <a:ext cx="7123538" cy="3511368"/>
          </a:xfrm>
          <a:prstGeom prst="rect">
            <a:avLst/>
          </a:prstGeom>
          <a:noFill/>
        </p:spPr>
      </p:pic>
      <p:sp>
        <p:nvSpPr>
          <p:cNvPr id="4" name="Rectangle 3">
            <a:extLst>
              <a:ext uri="{FF2B5EF4-FFF2-40B4-BE49-F238E27FC236}">
                <a16:creationId xmlns:a16="http://schemas.microsoft.com/office/drawing/2014/main" id="{C87DD46E-D7EE-5C4B-A796-937E52BA1655}"/>
              </a:ext>
            </a:extLst>
          </p:cNvPr>
          <p:cNvSpPr/>
          <p:nvPr/>
        </p:nvSpPr>
        <p:spPr>
          <a:xfrm>
            <a:off x="457200" y="4653830"/>
            <a:ext cx="8579296" cy="923330"/>
          </a:xfrm>
          <a:prstGeom prst="rect">
            <a:avLst/>
          </a:prstGeom>
        </p:spPr>
        <p:txBody>
          <a:bodyPr wrap="square">
            <a:spAutoFit/>
          </a:bodyPr>
          <a:lstStyle/>
          <a:p>
            <a:r>
              <a:rPr lang="en-GB" dirty="0">
                <a:latin typeface="FrutigerLTStd"/>
              </a:rPr>
              <a:t>The major entities in Nike’s supply chain and the flow of information upstream and downstream to coordinate the activities involved in buying, making, and moving a product (Laudon and Laudon, 2014)</a:t>
            </a:r>
            <a:endParaRPr lang="en-GB" dirty="0"/>
          </a:p>
        </p:txBody>
      </p:sp>
    </p:spTree>
    <p:extLst>
      <p:ext uri="{BB962C8B-B14F-4D97-AF65-F5344CB8AC3E}">
        <p14:creationId xmlns:p14="http://schemas.microsoft.com/office/powerpoint/2010/main" val="16373775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1E7D4EA6-9437-6F4E-A072-0139087687CB}"/>
              </a:ext>
            </a:extLst>
          </p:cNvPr>
          <p:cNvSpPr>
            <a:spLocks noGrp="1"/>
          </p:cNvSpPr>
          <p:nvPr>
            <p:ph type="title"/>
          </p:nvPr>
        </p:nvSpPr>
        <p:spPr>
          <a:xfrm>
            <a:off x="395288" y="404813"/>
            <a:ext cx="8229600" cy="1143000"/>
          </a:xfrm>
        </p:spPr>
        <p:txBody>
          <a:bodyPr/>
          <a:lstStyle/>
          <a:p>
            <a:r>
              <a:rPr lang="en-GB" altLang="en-US"/>
              <a:t>How does Walmart use SCM system?</a:t>
            </a:r>
          </a:p>
        </p:txBody>
      </p:sp>
      <p:pic>
        <p:nvPicPr>
          <p:cNvPr id="19459" name="Picture 2">
            <a:extLst>
              <a:ext uri="{FF2B5EF4-FFF2-40B4-BE49-F238E27FC236}">
                <a16:creationId xmlns:a16="http://schemas.microsoft.com/office/drawing/2014/main" id="{209C7B21-F333-754B-940E-32351CEFF41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95513" y="2060575"/>
            <a:ext cx="4392612" cy="292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
            <a:extLst>
              <a:ext uri="{FF2B5EF4-FFF2-40B4-BE49-F238E27FC236}">
                <a16:creationId xmlns:a16="http://schemas.microsoft.com/office/drawing/2014/main" id="{4FFC029B-95A7-5740-9B87-6FEB63FFE4DC}"/>
              </a:ext>
            </a:extLst>
          </p:cNvPr>
          <p:cNvSpPr>
            <a:spLocks noChangeArrowheads="1"/>
          </p:cNvSpPr>
          <p:nvPr/>
        </p:nvSpPr>
        <p:spPr bwMode="auto">
          <a:xfrm>
            <a:off x="827088" y="981075"/>
            <a:ext cx="7632700" cy="163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2000" i="1">
                <a:solidFill>
                  <a:srgbClr val="2D3033"/>
                </a:solidFill>
                <a:latin typeface="Open Sans"/>
                <a:ea typeface="MS PGothic" panose="020B0600070205080204" pitchFamily="34" charset="-128"/>
              </a:rPr>
              <a:t>“I don’t believe there is a university in the world that doesn’t talk about Walmart and the supply chain,” said James Crowell, director of the Supply Chain Management Research Center at the Walton College of Business. “They are just so well respected because they do it so well.”</a:t>
            </a:r>
            <a:endParaRPr lang="en-GB" altLang="en-US" sz="2000" i="1">
              <a:latin typeface="Arial" panose="020B0604020202020204" pitchFamily="34" charset="0"/>
              <a:ea typeface="MS PGothic" panose="020B0600070205080204" pitchFamily="34" charset="-128"/>
            </a:endParaRPr>
          </a:p>
        </p:txBody>
      </p:sp>
      <p:sp>
        <p:nvSpPr>
          <p:cNvPr id="20483" name="Rectangle 2">
            <a:extLst>
              <a:ext uri="{FF2B5EF4-FFF2-40B4-BE49-F238E27FC236}">
                <a16:creationId xmlns:a16="http://schemas.microsoft.com/office/drawing/2014/main" id="{F8050963-D642-A14D-828B-41BAE98E5E6D}"/>
              </a:ext>
            </a:extLst>
          </p:cNvPr>
          <p:cNvSpPr>
            <a:spLocks noChangeArrowheads="1"/>
          </p:cNvSpPr>
          <p:nvPr/>
        </p:nvSpPr>
        <p:spPr bwMode="auto">
          <a:xfrm>
            <a:off x="715963" y="2852738"/>
            <a:ext cx="7775575" cy="203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1800" b="1">
                <a:solidFill>
                  <a:srgbClr val="2D3033"/>
                </a:solidFill>
                <a:latin typeface="Open Sans"/>
                <a:ea typeface="MS PGothic" panose="020B0600070205080204" pitchFamily="34" charset="-128"/>
              </a:rPr>
              <a:t>Walmart streamlined supply chain management by constructing communication and relationship networks with suppliers to improve material flow with lower inventories. The network of global suppliers, warehouses, and retail stores has been described as behaving almost like a single firm.</a:t>
            </a:r>
          </a:p>
          <a:p>
            <a:pPr>
              <a:spcBef>
                <a:spcPct val="0"/>
              </a:spcBef>
              <a:buFontTx/>
              <a:buNone/>
            </a:pPr>
            <a:r>
              <a:rPr lang="en-GB" altLang="en-US" sz="1800" b="1">
                <a:solidFill>
                  <a:srgbClr val="2D3033"/>
                </a:solidFill>
                <a:latin typeface="Open Sans"/>
                <a:ea typeface="MS PGothic" panose="020B0600070205080204" pitchFamily="34" charset="-128"/>
              </a:rPr>
              <a:t>“Wal-Mart’s whole thing was collaboration,”. “That’s a big part of what made them so successful.”</a:t>
            </a:r>
          </a:p>
        </p:txBody>
      </p:sp>
      <p:sp>
        <p:nvSpPr>
          <p:cNvPr id="20484" name="TextBox 3">
            <a:extLst>
              <a:ext uri="{FF2B5EF4-FFF2-40B4-BE49-F238E27FC236}">
                <a16:creationId xmlns:a16="http://schemas.microsoft.com/office/drawing/2014/main" id="{5976EAE2-338C-564C-ACB0-37B8894E0375}"/>
              </a:ext>
            </a:extLst>
          </p:cNvPr>
          <p:cNvSpPr txBox="1">
            <a:spLocks noChangeArrowheads="1"/>
          </p:cNvSpPr>
          <p:nvPr/>
        </p:nvSpPr>
        <p:spPr bwMode="auto">
          <a:xfrm>
            <a:off x="1258888" y="188913"/>
            <a:ext cx="59769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pPr>
            <a:r>
              <a:rPr lang="en-GB" altLang="en-US" sz="2400" b="1">
                <a:latin typeface="Arial" panose="020B0604020202020204" pitchFamily="34" charset="0"/>
                <a:ea typeface="MS PGothic" panose="020B0600070205080204" pitchFamily="34" charset="-128"/>
              </a:rPr>
              <a:t>Walmart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
            <a:extLst>
              <a:ext uri="{FF2B5EF4-FFF2-40B4-BE49-F238E27FC236}">
                <a16:creationId xmlns:a16="http://schemas.microsoft.com/office/drawing/2014/main" id="{6EA5E782-3276-1648-8155-659CE02D4BB2}"/>
              </a:ext>
            </a:extLst>
          </p:cNvPr>
          <p:cNvSpPr>
            <a:spLocks noChangeArrowheads="1"/>
          </p:cNvSpPr>
          <p:nvPr/>
        </p:nvSpPr>
        <p:spPr bwMode="auto">
          <a:xfrm>
            <a:off x="107504" y="3933825"/>
            <a:ext cx="8928991"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1400" dirty="0">
                <a:solidFill>
                  <a:srgbClr val="2D3033"/>
                </a:solidFill>
                <a:latin typeface="Open Sans"/>
                <a:ea typeface="MS PGothic" panose="020B0600070205080204" pitchFamily="34" charset="-128"/>
              </a:rPr>
              <a:t>Suppliers and manufacturers within the supply chain synchronize their demand projections under a collaborative planning, forecasting and replenishment scheme, and every link in the chain is connected through technology that includes a central database, store-level point-of-sale systems, and a satellite network.</a:t>
            </a:r>
          </a:p>
          <a:p>
            <a:pPr>
              <a:spcBef>
                <a:spcPct val="0"/>
              </a:spcBef>
              <a:buFontTx/>
              <a:buNone/>
            </a:pPr>
            <a:r>
              <a:rPr lang="en-GB" altLang="en-US" sz="1400" dirty="0">
                <a:solidFill>
                  <a:srgbClr val="2D3033"/>
                </a:solidFill>
                <a:latin typeface="Open Sans"/>
                <a:ea typeface="MS PGothic" panose="020B0600070205080204" pitchFamily="34" charset="-128"/>
              </a:rPr>
              <a:t>What made Walmart so innovative was that it has been sharing all these information with all their partners and back in the days, a lot of companies weren’t doing that. In fact, they were using third parties where they had to pay for that information.</a:t>
            </a:r>
          </a:p>
        </p:txBody>
      </p:sp>
      <p:pic>
        <p:nvPicPr>
          <p:cNvPr id="21507" name="Picture 4" descr="http://4.bp.blogspot.com/-1ipzbJ4qI0A/TmdBM_Q_REI/AAAAAAAADGE/qA9SpcJdqnA/s1600/Supply%2BChain%2Bmanagement%2BWalmart.jpg">
            <a:extLst>
              <a:ext uri="{FF2B5EF4-FFF2-40B4-BE49-F238E27FC236}">
                <a16:creationId xmlns:a16="http://schemas.microsoft.com/office/drawing/2014/main" id="{11A6C8FF-37B9-1B4A-8BF1-0035ADF361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188913"/>
            <a:ext cx="4735513" cy="3424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5122">
            <a:extLst>
              <a:ext uri="{FF2B5EF4-FFF2-40B4-BE49-F238E27FC236}">
                <a16:creationId xmlns:a16="http://schemas.microsoft.com/office/drawing/2014/main" id="{F0071A70-8C3E-C347-B0E7-16607D572A72}"/>
              </a:ext>
            </a:extLst>
          </p:cNvPr>
          <p:cNvSpPr>
            <a:spLocks noGrp="1" noChangeArrowheads="1"/>
          </p:cNvSpPr>
          <p:nvPr>
            <p:ph type="title" idx="4294967295"/>
          </p:nvPr>
        </p:nvSpPr>
        <p:spPr>
          <a:xfrm>
            <a:off x="63500" y="317500"/>
            <a:ext cx="9017000" cy="579438"/>
          </a:xfrm>
        </p:spPr>
        <p:txBody>
          <a:bodyPr/>
          <a:lstStyle/>
          <a:p>
            <a:pPr eaLnBrk="1" hangingPunct="1"/>
            <a:r>
              <a:rPr lang="en-GB" altLang="en-US" sz="3200" b="1"/>
              <a:t>Customer relationship management (CRM)</a:t>
            </a:r>
            <a:endParaRPr lang="en-US" altLang="en-US" sz="3200" b="1"/>
          </a:p>
        </p:txBody>
      </p:sp>
      <p:sp>
        <p:nvSpPr>
          <p:cNvPr id="20483" name="Rectangle 5123">
            <a:extLst>
              <a:ext uri="{FF2B5EF4-FFF2-40B4-BE49-F238E27FC236}">
                <a16:creationId xmlns:a16="http://schemas.microsoft.com/office/drawing/2014/main" id="{C0BD48C2-9F66-E244-8506-436F1DAC9E79}"/>
              </a:ext>
            </a:extLst>
          </p:cNvPr>
          <p:cNvSpPr>
            <a:spLocks noGrp="1" noChangeArrowheads="1"/>
          </p:cNvSpPr>
          <p:nvPr>
            <p:ph type="body" idx="4294967295"/>
          </p:nvPr>
        </p:nvSpPr>
        <p:spPr>
          <a:xfrm>
            <a:off x="304594" y="980728"/>
            <a:ext cx="8775906" cy="4293483"/>
          </a:xfrm>
        </p:spPr>
        <p:txBody>
          <a:bodyPr wrap="square">
            <a:spAutoFit/>
          </a:bodyPr>
          <a:lstStyle/>
          <a:p>
            <a:pPr marL="315913" indent="-315913" eaLnBrk="1" hangingPunct="1"/>
            <a:r>
              <a:rPr lang="en-GB" altLang="en-US" sz="1500" dirty="0"/>
              <a:t>CRM systems are designed to integrate the range of information systems that contain information regarding the customer, e.g. </a:t>
            </a:r>
            <a:r>
              <a:rPr lang="en-GB" sz="1500" dirty="0"/>
              <a:t>who your customers are, how to contact them, whether they are costly to service and sell to, what kinds of products and services they are interested in, and how much money they spend on your company. </a:t>
            </a:r>
          </a:p>
          <a:p>
            <a:pPr marL="315913" indent="-315913" eaLnBrk="1" hangingPunct="1"/>
            <a:endParaRPr lang="en-GB" altLang="en-US" sz="1500" dirty="0"/>
          </a:p>
          <a:p>
            <a:pPr marL="315913" indent="-315913" eaLnBrk="1" hangingPunct="1"/>
            <a:r>
              <a:rPr lang="en-GB" sz="1500" dirty="0"/>
              <a:t>Customers interact with the firm (over the Web, the phone, e-mail, blogs, and in person). It becomes difficult to integrate information from all theses sources and to deal with the large numbers of customers. </a:t>
            </a:r>
          </a:p>
          <a:p>
            <a:pPr marL="315913" indent="-315913" eaLnBrk="1" hangingPunct="1"/>
            <a:endParaRPr lang="en-GB" sz="1500" dirty="0"/>
          </a:p>
          <a:p>
            <a:pPr marL="315913" indent="-315913" eaLnBrk="1" hangingPunct="1"/>
            <a:r>
              <a:rPr lang="en-GB" sz="1500" dirty="0"/>
              <a:t>CRM capture and integrate customer data from all over the organization, consolidate the data, analyse the data, and then distribute the results to various systems and customer touch points across the enterprise. </a:t>
            </a:r>
          </a:p>
          <a:p>
            <a:pPr marL="315913" indent="-315913" eaLnBrk="1" hangingPunct="1"/>
            <a:endParaRPr lang="en-GB" sz="1500" dirty="0"/>
          </a:p>
          <a:p>
            <a:pPr marL="315913" indent="-315913" eaLnBrk="1" hangingPunct="1"/>
            <a:r>
              <a:rPr lang="en-GB" sz="1500" dirty="0"/>
              <a:t>A touch point (also known as a contact point) is a method of interaction with the customer, such as telephone, e-mail, customer service desk, conventional mail, Facebook, Twitter, Web site, wireless device, or retail store. Well-designed CRM systems provide a single enterprise view of customers that is useful for improving both sales and customer service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 calcmode="lin" valueType="num">
                                      <p:cBhvr additive="base">
                                        <p:cTn id="7" dur="500" fill="hold"/>
                                        <p:tgtEl>
                                          <p:spTgt spid="2048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048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0483">
                                            <p:txEl>
                                              <p:pRg st="2" end="2"/>
                                            </p:txEl>
                                          </p:spTgt>
                                        </p:tgtEl>
                                        <p:attrNameLst>
                                          <p:attrName>style.visibility</p:attrName>
                                        </p:attrNameLst>
                                      </p:cBhvr>
                                      <p:to>
                                        <p:strVal val="visible"/>
                                      </p:to>
                                    </p:set>
                                    <p:anim calcmode="lin" valueType="num">
                                      <p:cBhvr additive="base">
                                        <p:cTn id="13" dur="500" fill="hold"/>
                                        <p:tgtEl>
                                          <p:spTgt spid="20483">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048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0483">
                                            <p:txEl>
                                              <p:pRg st="4" end="4"/>
                                            </p:txEl>
                                          </p:spTgt>
                                        </p:tgtEl>
                                        <p:attrNameLst>
                                          <p:attrName>style.visibility</p:attrName>
                                        </p:attrNameLst>
                                      </p:cBhvr>
                                      <p:to>
                                        <p:strVal val="visible"/>
                                      </p:to>
                                    </p:set>
                                    <p:anim calcmode="lin" valueType="num">
                                      <p:cBhvr additive="base">
                                        <p:cTn id="19" dur="500" fill="hold"/>
                                        <p:tgtEl>
                                          <p:spTgt spid="20483">
                                            <p:txEl>
                                              <p:pRg st="4" end="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048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0483">
                                            <p:txEl>
                                              <p:pRg st="6" end="6"/>
                                            </p:txEl>
                                          </p:spTgt>
                                        </p:tgtEl>
                                        <p:attrNameLst>
                                          <p:attrName>style.visibility</p:attrName>
                                        </p:attrNameLst>
                                      </p:cBhvr>
                                      <p:to>
                                        <p:strVal val="visible"/>
                                      </p:to>
                                    </p:set>
                                    <p:anim calcmode="lin" valueType="num">
                                      <p:cBhvr additive="base">
                                        <p:cTn id="25" dur="500" fill="hold"/>
                                        <p:tgtEl>
                                          <p:spTgt spid="20483">
                                            <p:txEl>
                                              <p:pRg st="6" end="6"/>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048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C6071-EAFE-3346-8F55-78D63E618AE2}"/>
              </a:ext>
            </a:extLst>
          </p:cNvPr>
          <p:cNvSpPr>
            <a:spLocks noGrp="1"/>
          </p:cNvSpPr>
          <p:nvPr>
            <p:ph type="title"/>
          </p:nvPr>
        </p:nvSpPr>
        <p:spPr>
          <a:xfrm>
            <a:off x="457200" y="274638"/>
            <a:ext cx="8229600" cy="1143000"/>
          </a:xfrm>
        </p:spPr>
        <p:txBody>
          <a:bodyPr wrap="square" anchor="ctr">
            <a:normAutofit/>
          </a:bodyPr>
          <a:lstStyle/>
          <a:p>
            <a:pPr>
              <a:lnSpc>
                <a:spcPct val="90000"/>
              </a:lnSpc>
            </a:pPr>
            <a:r>
              <a:rPr lang="en-GB" sz="3700"/>
              <a:t>Customer Relationship Management (CRM)</a:t>
            </a:r>
          </a:p>
        </p:txBody>
      </p:sp>
      <p:pic>
        <p:nvPicPr>
          <p:cNvPr id="5" name="Picture 4" descr="A picture containing device&#10;&#10;Description automatically generated">
            <a:extLst>
              <a:ext uri="{FF2B5EF4-FFF2-40B4-BE49-F238E27FC236}">
                <a16:creationId xmlns:a16="http://schemas.microsoft.com/office/drawing/2014/main" id="{24D886A0-178E-8746-B039-F98BC7B2EB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1417639"/>
            <a:ext cx="4546847" cy="3605276"/>
          </a:xfrm>
          <a:prstGeom prst="rect">
            <a:avLst/>
          </a:prstGeom>
          <a:noFill/>
        </p:spPr>
      </p:pic>
      <p:sp>
        <p:nvSpPr>
          <p:cNvPr id="3" name="Content Placeholder 2">
            <a:extLst>
              <a:ext uri="{FF2B5EF4-FFF2-40B4-BE49-F238E27FC236}">
                <a16:creationId xmlns:a16="http://schemas.microsoft.com/office/drawing/2014/main" id="{CC12C408-3D81-F24B-B497-6925BC1397BA}"/>
              </a:ext>
            </a:extLst>
          </p:cNvPr>
          <p:cNvSpPr>
            <a:spLocks noGrp="1"/>
          </p:cNvSpPr>
          <p:nvPr>
            <p:ph sz="half" idx="2"/>
          </p:nvPr>
        </p:nvSpPr>
        <p:spPr>
          <a:xfrm>
            <a:off x="5030114" y="1417638"/>
            <a:ext cx="3816424" cy="2736304"/>
          </a:xfrm>
        </p:spPr>
        <p:txBody>
          <a:bodyPr wrap="square" anchor="t">
            <a:normAutofit/>
          </a:bodyPr>
          <a:lstStyle/>
          <a:p>
            <a:pPr marL="0" indent="0">
              <a:lnSpc>
                <a:spcPct val="90000"/>
              </a:lnSpc>
              <a:buNone/>
            </a:pPr>
            <a:r>
              <a:rPr lang="en-GB" sz="2000" dirty="0"/>
              <a:t>CRM systems examine customers from a multifaceted perspective. These systems use a set of integrated applications to address all aspects of the customer relationship, including customer service, sales, and marketing. </a:t>
            </a:r>
          </a:p>
        </p:txBody>
      </p:sp>
      <p:sp>
        <p:nvSpPr>
          <p:cNvPr id="6" name="Rectangle 5">
            <a:extLst>
              <a:ext uri="{FF2B5EF4-FFF2-40B4-BE49-F238E27FC236}">
                <a16:creationId xmlns:a16="http://schemas.microsoft.com/office/drawing/2014/main" id="{A578BC04-C9BC-2947-A8AC-D2BA86E33853}"/>
              </a:ext>
            </a:extLst>
          </p:cNvPr>
          <p:cNvSpPr/>
          <p:nvPr/>
        </p:nvSpPr>
        <p:spPr>
          <a:xfrm>
            <a:off x="492069" y="5194140"/>
            <a:ext cx="6960251" cy="246221"/>
          </a:xfrm>
          <a:prstGeom prst="rect">
            <a:avLst/>
          </a:prstGeom>
        </p:spPr>
        <p:txBody>
          <a:bodyPr wrap="square">
            <a:spAutoFit/>
          </a:bodyPr>
          <a:lstStyle/>
          <a:p>
            <a:r>
              <a:rPr lang="en-GB" sz="1000" dirty="0">
                <a:latin typeface="Times New Roman" panose="02020603050405020304" pitchFamily="18" charset="0"/>
                <a:ea typeface="Calibri" panose="020F0502020204030204" pitchFamily="34" charset="0"/>
              </a:rPr>
              <a:t>Laudon and Laudon (2014). Management Information Systems: Managing the Digital Firm. 13</a:t>
            </a:r>
            <a:r>
              <a:rPr lang="en-GB" sz="1000" baseline="30000" dirty="0">
                <a:latin typeface="Times New Roman" panose="02020603050405020304" pitchFamily="18" charset="0"/>
                <a:ea typeface="Calibri" panose="020F0502020204030204" pitchFamily="34" charset="0"/>
              </a:rPr>
              <a:t>th</a:t>
            </a:r>
            <a:r>
              <a:rPr lang="en-GB" sz="1000" dirty="0">
                <a:latin typeface="Times New Roman" panose="02020603050405020304" pitchFamily="18" charset="0"/>
                <a:ea typeface="Calibri" panose="020F0502020204030204" pitchFamily="34" charset="0"/>
              </a:rPr>
              <a:t> </a:t>
            </a:r>
            <a:r>
              <a:rPr lang="en-GB" sz="1000" dirty="0" err="1">
                <a:latin typeface="Times New Roman" panose="02020603050405020304" pitchFamily="18" charset="0"/>
                <a:ea typeface="Calibri" panose="020F0502020204030204" pitchFamily="34" charset="0"/>
              </a:rPr>
              <a:t>edn</a:t>
            </a:r>
            <a:r>
              <a:rPr lang="en-GB" sz="1000" dirty="0">
                <a:latin typeface="Times New Roman" panose="02020603050405020304" pitchFamily="18" charset="0"/>
                <a:ea typeface="Calibri" panose="020F0502020204030204" pitchFamily="34" charset="0"/>
              </a:rPr>
              <a:t>. Pearson</a:t>
            </a:r>
            <a:r>
              <a:rPr lang="en-GB" sz="1000" dirty="0"/>
              <a:t> </a:t>
            </a:r>
          </a:p>
        </p:txBody>
      </p:sp>
    </p:spTree>
    <p:extLst>
      <p:ext uri="{BB962C8B-B14F-4D97-AF65-F5344CB8AC3E}">
        <p14:creationId xmlns:p14="http://schemas.microsoft.com/office/powerpoint/2010/main" val="39390719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
            <a:extLst>
              <a:ext uri="{FF2B5EF4-FFF2-40B4-BE49-F238E27FC236}">
                <a16:creationId xmlns:a16="http://schemas.microsoft.com/office/drawing/2014/main" id="{F714C65F-8059-A440-AD92-705160A3654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84438" y="2060575"/>
            <a:ext cx="4568825" cy="209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Title 2">
            <a:extLst>
              <a:ext uri="{FF2B5EF4-FFF2-40B4-BE49-F238E27FC236}">
                <a16:creationId xmlns:a16="http://schemas.microsoft.com/office/drawing/2014/main" id="{A1F0B2F2-3870-AE45-9A59-99C954A7C444}"/>
              </a:ext>
            </a:extLst>
          </p:cNvPr>
          <p:cNvSpPr>
            <a:spLocks noGrp="1"/>
          </p:cNvSpPr>
          <p:nvPr>
            <p:ph type="title"/>
          </p:nvPr>
        </p:nvSpPr>
        <p:spPr/>
        <p:txBody>
          <a:bodyPr/>
          <a:lstStyle/>
          <a:p>
            <a:r>
              <a:rPr lang="en-GB" altLang="en-US"/>
              <a:t>How does Tesco use the CRM system?</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1">
            <a:extLst>
              <a:ext uri="{FF2B5EF4-FFF2-40B4-BE49-F238E27FC236}">
                <a16:creationId xmlns:a16="http://schemas.microsoft.com/office/drawing/2014/main" id="{E2BA0158-4E3B-DD48-A43D-D6B8178C0F8D}"/>
              </a:ext>
            </a:extLst>
          </p:cNvPr>
          <p:cNvSpPr>
            <a:spLocks noChangeArrowheads="1"/>
          </p:cNvSpPr>
          <p:nvPr/>
        </p:nvSpPr>
        <p:spPr bwMode="auto">
          <a:xfrm>
            <a:off x="215516" y="2577636"/>
            <a:ext cx="8712968"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1600" dirty="0">
                <a:latin typeface="Arial" panose="020B0604020202020204" pitchFamily="34" charset="0"/>
                <a:ea typeface="MS PGothic" panose="020B0600070205080204" pitchFamily="34" charset="-128"/>
              </a:rPr>
              <a:t>the Clubcard scheme, which by 2012 had been rolled out to twelve of Tesco’s markets, was always far more than a simple customer reward programme. From the outset, the company focused upon capturing, analysing and then, most importantly, using the data and information generated by the twelve million + transactions made each week. The starting point for this involves each of the transactions being linked to individual customer profiles. Data mining techniques are then used to pinpoint when and where purchases are made, the amount that customers have spent and the types of products that have been bought. These purchasing habits &amp; behaviour patterns are then used as the basis for segmenting customers on the basis of need segments and for targeting them with tailor-made campaigns and advertisements, as well as regular mailings of a mass-customised magazine related to Tesco’s offer, and third-party ads. </a:t>
            </a:r>
          </a:p>
        </p:txBody>
      </p:sp>
      <p:pic>
        <p:nvPicPr>
          <p:cNvPr id="24579" name="Picture 10" descr="http://i.telegraph.co.uk/multimedia/archive/02425/PF-clubcard_2425393b.jpg">
            <a:extLst>
              <a:ext uri="{FF2B5EF4-FFF2-40B4-BE49-F238E27FC236}">
                <a16:creationId xmlns:a16="http://schemas.microsoft.com/office/drawing/2014/main" id="{D6EFA96C-682B-A54A-BF5B-12826CC7B1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88640"/>
            <a:ext cx="3168724" cy="1978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12" descr="https://ashleighmoneysaver.co.uk/wp-content/uploads/2014/10/TescoClubcard-1-658x376.jpg">
            <a:extLst>
              <a:ext uri="{FF2B5EF4-FFF2-40B4-BE49-F238E27FC236}">
                <a16:creationId xmlns:a16="http://schemas.microsoft.com/office/drawing/2014/main" id="{35549D42-C80B-8B4A-B61E-5A63F85139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1920" y="136553"/>
            <a:ext cx="3672408" cy="243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Tesco_customersegmentation1">
            <a:extLst>
              <a:ext uri="{FF2B5EF4-FFF2-40B4-BE49-F238E27FC236}">
                <a16:creationId xmlns:a16="http://schemas.microsoft.com/office/drawing/2014/main" id="{076D5153-02B7-2644-AF3E-39DBF004E1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332656"/>
            <a:ext cx="8574149" cy="4752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4" descr="Tesco_Data_Targeting">
            <a:extLst>
              <a:ext uri="{FF2B5EF4-FFF2-40B4-BE49-F238E27FC236}">
                <a16:creationId xmlns:a16="http://schemas.microsoft.com/office/drawing/2014/main" id="{23440151-3746-4149-920C-B25F43E140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4281" y="116632"/>
            <a:ext cx="6675438" cy="366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Rectangle 2">
            <a:extLst>
              <a:ext uri="{FF2B5EF4-FFF2-40B4-BE49-F238E27FC236}">
                <a16:creationId xmlns:a16="http://schemas.microsoft.com/office/drawing/2014/main" id="{CE3A4F5E-6697-1740-8A06-EE96ED7D70D0}"/>
              </a:ext>
            </a:extLst>
          </p:cNvPr>
          <p:cNvSpPr>
            <a:spLocks noChangeArrowheads="1"/>
          </p:cNvSpPr>
          <p:nvPr/>
        </p:nvSpPr>
        <p:spPr bwMode="auto">
          <a:xfrm>
            <a:off x="251520" y="3861048"/>
            <a:ext cx="8784976"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1600" dirty="0">
                <a:solidFill>
                  <a:srgbClr val="333333"/>
                </a:solidFill>
                <a:latin typeface="museo-sans"/>
                <a:ea typeface="MS PGothic" panose="020B0600070205080204" pitchFamily="34" charset="-128"/>
              </a:rPr>
              <a:t>Tesco also designed a personalised promotion that came in the form of coupons. For example, if a family likes a particular brand of ice cream, they will be sent a promotion coupon on that particular brand of ice cream. And the customer will know that it is personalised to them.</a:t>
            </a:r>
          </a:p>
          <a:p>
            <a:pPr>
              <a:spcBef>
                <a:spcPct val="0"/>
              </a:spcBef>
              <a:buFontTx/>
              <a:buNone/>
            </a:pPr>
            <a:endParaRPr lang="en-GB" altLang="en-US" sz="1600" dirty="0">
              <a:solidFill>
                <a:srgbClr val="333333"/>
              </a:solidFill>
              <a:latin typeface="museo-sans"/>
              <a:ea typeface="MS PGothic" panose="020B0600070205080204" pitchFamily="34" charset="-128"/>
            </a:endParaRPr>
          </a:p>
          <a:p>
            <a:pPr>
              <a:spcBef>
                <a:spcPct val="0"/>
              </a:spcBef>
              <a:buFontTx/>
              <a:buNone/>
            </a:pPr>
            <a:r>
              <a:rPr lang="en-GB" altLang="en-US" sz="1600" i="1" dirty="0">
                <a:solidFill>
                  <a:srgbClr val="333333"/>
                </a:solidFill>
                <a:latin typeface="museo-sans"/>
                <a:ea typeface="MS PGothic" panose="020B0600070205080204" pitchFamily="34" charset="-128"/>
              </a:rPr>
              <a:t>“Data integrity is important. It will be quite a disaster if I sent someone who liked pasta, shampoo instead,”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095A5-329C-DF47-9383-9B880F2E9B85}"/>
              </a:ext>
            </a:extLst>
          </p:cNvPr>
          <p:cNvSpPr>
            <a:spLocks noGrp="1"/>
          </p:cNvSpPr>
          <p:nvPr>
            <p:ph type="title"/>
          </p:nvPr>
        </p:nvSpPr>
        <p:spPr>
          <a:xfrm>
            <a:off x="323528" y="404664"/>
            <a:ext cx="8229600" cy="1143000"/>
          </a:xfrm>
        </p:spPr>
        <p:txBody>
          <a:bodyPr/>
          <a:lstStyle/>
          <a:p>
            <a:r>
              <a:rPr lang="en-GB" sz="2800" b="1" dirty="0"/>
              <a:t>Activity 1:</a:t>
            </a:r>
            <a:br>
              <a:rPr lang="en-GB" sz="2800" dirty="0"/>
            </a:br>
            <a:r>
              <a:rPr lang="en-GB" sz="2800" dirty="0"/>
              <a:t>Can you identify five major CRM software ? </a:t>
            </a:r>
          </a:p>
        </p:txBody>
      </p:sp>
      <p:pic>
        <p:nvPicPr>
          <p:cNvPr id="5" name="Picture 4" descr="A picture containing food&#10;&#10;Description automatically generated">
            <a:extLst>
              <a:ext uri="{FF2B5EF4-FFF2-40B4-BE49-F238E27FC236}">
                <a16:creationId xmlns:a16="http://schemas.microsoft.com/office/drawing/2014/main" id="{6727BE4B-BB14-4844-ACEC-870C676556E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403648" y="1916832"/>
            <a:ext cx="6559698" cy="1739900"/>
          </a:xfrm>
          <a:prstGeom prst="rect">
            <a:avLst/>
          </a:prstGeom>
        </p:spPr>
      </p:pic>
    </p:spTree>
    <p:extLst>
      <p:ext uri="{BB962C8B-B14F-4D97-AF65-F5344CB8AC3E}">
        <p14:creationId xmlns:p14="http://schemas.microsoft.com/office/powerpoint/2010/main" val="8225102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9CF4B6E0-F510-6347-A31C-C9777F49A266}"/>
              </a:ext>
            </a:extLst>
          </p:cNvPr>
          <p:cNvGraphicFramePr>
            <a:graphicFrameLocks noGrp="1"/>
          </p:cNvGraphicFramePr>
          <p:nvPr>
            <p:extLst>
              <p:ext uri="{D42A27DB-BD31-4B8C-83A1-F6EECF244321}">
                <p14:modId xmlns:p14="http://schemas.microsoft.com/office/powerpoint/2010/main" val="364198764"/>
              </p:ext>
            </p:extLst>
          </p:nvPr>
        </p:nvGraphicFramePr>
        <p:xfrm>
          <a:off x="431540" y="630238"/>
          <a:ext cx="8280920" cy="4873627"/>
        </p:xfrm>
        <a:graphic>
          <a:graphicData uri="http://schemas.openxmlformats.org/drawingml/2006/table">
            <a:tbl>
              <a:tblPr/>
              <a:tblGrid>
                <a:gridCol w="1654339">
                  <a:extLst>
                    <a:ext uri="{9D8B030D-6E8A-4147-A177-3AD203B41FA5}">
                      <a16:colId xmlns:a16="http://schemas.microsoft.com/office/drawing/2014/main" val="891601985"/>
                    </a:ext>
                  </a:extLst>
                </a:gridCol>
                <a:gridCol w="1656184">
                  <a:extLst>
                    <a:ext uri="{9D8B030D-6E8A-4147-A177-3AD203B41FA5}">
                      <a16:colId xmlns:a16="http://schemas.microsoft.com/office/drawing/2014/main" val="4034614037"/>
                    </a:ext>
                  </a:extLst>
                </a:gridCol>
                <a:gridCol w="1658029">
                  <a:extLst>
                    <a:ext uri="{9D8B030D-6E8A-4147-A177-3AD203B41FA5}">
                      <a16:colId xmlns:a16="http://schemas.microsoft.com/office/drawing/2014/main" val="3732117902"/>
                    </a:ext>
                  </a:extLst>
                </a:gridCol>
                <a:gridCol w="1656184">
                  <a:extLst>
                    <a:ext uri="{9D8B030D-6E8A-4147-A177-3AD203B41FA5}">
                      <a16:colId xmlns:a16="http://schemas.microsoft.com/office/drawing/2014/main" val="1188703373"/>
                    </a:ext>
                  </a:extLst>
                </a:gridCol>
                <a:gridCol w="1656184">
                  <a:extLst>
                    <a:ext uri="{9D8B030D-6E8A-4147-A177-3AD203B41FA5}">
                      <a16:colId xmlns:a16="http://schemas.microsoft.com/office/drawing/2014/main" val="1837834605"/>
                    </a:ext>
                  </a:extLst>
                </a:gridCol>
              </a:tblGrid>
              <a:tr h="179004">
                <a:tc>
                  <a:txBody>
                    <a:bodyPr/>
                    <a:lstStyle>
                      <a:lvl1pPr defTabSz="457200">
                        <a:spcBef>
                          <a:spcPct val="20000"/>
                        </a:spcBef>
                        <a:buFont typeface="Arial" panose="020B0604020202020204" pitchFamily="34" charset="0"/>
                        <a:defRPr sz="2800">
                          <a:solidFill>
                            <a:schemeClr val="tx1"/>
                          </a:solidFill>
                          <a:latin typeface="Myriad Pro"/>
                        </a:defRPr>
                      </a:lvl1pPr>
                      <a:lvl2pPr marL="742950" indent="-285750" defTabSz="457200">
                        <a:spcBef>
                          <a:spcPct val="20000"/>
                        </a:spcBef>
                        <a:buFont typeface="Arial" panose="020B0604020202020204" pitchFamily="34" charset="0"/>
                        <a:defRPr sz="2400">
                          <a:solidFill>
                            <a:schemeClr val="tx1"/>
                          </a:solidFill>
                          <a:latin typeface="Myriad Pro"/>
                        </a:defRPr>
                      </a:lvl2pPr>
                      <a:lvl3pPr marL="1143000" indent="-228600" defTabSz="457200">
                        <a:spcBef>
                          <a:spcPct val="20000"/>
                        </a:spcBef>
                        <a:buFont typeface="Arial" panose="020B0604020202020204" pitchFamily="34" charset="0"/>
                        <a:defRPr sz="2000">
                          <a:solidFill>
                            <a:schemeClr val="tx1"/>
                          </a:solidFill>
                          <a:latin typeface="Myriad Pro"/>
                        </a:defRPr>
                      </a:lvl3pPr>
                      <a:lvl4pPr marL="1600200" indent="-228600" defTabSz="457200">
                        <a:spcBef>
                          <a:spcPct val="20000"/>
                        </a:spcBef>
                        <a:buFont typeface="Arial" panose="020B0604020202020204" pitchFamily="34" charset="0"/>
                        <a:defRPr>
                          <a:solidFill>
                            <a:schemeClr val="tx1"/>
                          </a:solidFill>
                          <a:latin typeface="Myriad Pro"/>
                        </a:defRPr>
                      </a:lvl4pPr>
                      <a:lvl5pPr marL="2057400" indent="-228600" defTabSz="457200">
                        <a:spcBef>
                          <a:spcPct val="20000"/>
                        </a:spcBef>
                        <a:buFont typeface="Arial" panose="020B0604020202020204" pitchFamily="34" charset="0"/>
                        <a:defRPr>
                          <a:solidFill>
                            <a:schemeClr val="tx1"/>
                          </a:solidFill>
                          <a:latin typeface="Myriad Pro"/>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ctr" defTabSz="457200" rtl="0" eaLnBrk="1" fontAlgn="base" latinLnBrk="0" hangingPunct="1">
                        <a:lnSpc>
                          <a:spcPct val="107000"/>
                        </a:lnSpc>
                        <a:spcBef>
                          <a:spcPct val="0"/>
                        </a:spcBef>
                        <a:spcAft>
                          <a:spcPct val="0"/>
                        </a:spcAft>
                        <a:buClrTx/>
                        <a:buSzTx/>
                        <a:buFontTx/>
                        <a:buNone/>
                        <a:tabLst/>
                      </a:pPr>
                      <a:r>
                        <a:rPr kumimoji="0" lang="en-GB" altLang="en-US" sz="1000" b="1" i="0" u="none" strike="noStrike" cap="none" normalizeH="0" baseline="0" dirty="0">
                          <a:ln>
                            <a:noFill/>
                          </a:ln>
                          <a:solidFill>
                            <a:srgbClr val="FFFFFF"/>
                          </a:solidFill>
                          <a:effectLst/>
                          <a:latin typeface="Arial" panose="020B0604020202020204" pitchFamily="34" charset="0"/>
                          <a:ea typeface="MS PGothic" panose="020B0600070205080204" pitchFamily="34" charset="-128"/>
                          <a:cs typeface="Arial" panose="020B0604020202020204" pitchFamily="34" charset="0"/>
                        </a:rPr>
                        <a:t>Systems</a:t>
                      </a:r>
                      <a:endParaRPr kumimoji="0" lang="en-GB" altLang="en-US" sz="900" b="1" i="0" u="none" strike="noStrike" cap="none" normalizeH="0" baseline="0" dirty="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7707" marR="7707" marT="7761" marB="7761"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defTabSz="457200">
                        <a:spcBef>
                          <a:spcPct val="20000"/>
                        </a:spcBef>
                        <a:buFont typeface="Arial" panose="020B0604020202020204" pitchFamily="34" charset="0"/>
                        <a:defRPr sz="2800">
                          <a:solidFill>
                            <a:schemeClr val="tx1"/>
                          </a:solidFill>
                          <a:latin typeface="Myriad Pro"/>
                        </a:defRPr>
                      </a:lvl1pPr>
                      <a:lvl2pPr marL="742950" indent="-285750" defTabSz="457200">
                        <a:spcBef>
                          <a:spcPct val="20000"/>
                        </a:spcBef>
                        <a:buFont typeface="Arial" panose="020B0604020202020204" pitchFamily="34" charset="0"/>
                        <a:defRPr sz="2400">
                          <a:solidFill>
                            <a:schemeClr val="tx1"/>
                          </a:solidFill>
                          <a:latin typeface="Myriad Pro"/>
                        </a:defRPr>
                      </a:lvl2pPr>
                      <a:lvl3pPr marL="1143000" indent="-228600" defTabSz="457200">
                        <a:spcBef>
                          <a:spcPct val="20000"/>
                        </a:spcBef>
                        <a:buFont typeface="Arial" panose="020B0604020202020204" pitchFamily="34" charset="0"/>
                        <a:defRPr sz="2000">
                          <a:solidFill>
                            <a:schemeClr val="tx1"/>
                          </a:solidFill>
                          <a:latin typeface="Myriad Pro"/>
                        </a:defRPr>
                      </a:lvl3pPr>
                      <a:lvl4pPr marL="1600200" indent="-228600" defTabSz="457200">
                        <a:spcBef>
                          <a:spcPct val="20000"/>
                        </a:spcBef>
                        <a:buFont typeface="Arial" panose="020B0604020202020204" pitchFamily="34" charset="0"/>
                        <a:defRPr>
                          <a:solidFill>
                            <a:schemeClr val="tx1"/>
                          </a:solidFill>
                          <a:latin typeface="Myriad Pro"/>
                        </a:defRPr>
                      </a:lvl4pPr>
                      <a:lvl5pPr marL="2057400" indent="-228600" defTabSz="457200">
                        <a:spcBef>
                          <a:spcPct val="20000"/>
                        </a:spcBef>
                        <a:buFont typeface="Arial" panose="020B0604020202020204" pitchFamily="34" charset="0"/>
                        <a:defRPr>
                          <a:solidFill>
                            <a:schemeClr val="tx1"/>
                          </a:solidFill>
                          <a:latin typeface="Myriad Pro"/>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ctr" defTabSz="457200" rtl="0" eaLnBrk="1" fontAlgn="base" latinLnBrk="0" hangingPunct="1">
                        <a:lnSpc>
                          <a:spcPct val="107000"/>
                        </a:lnSpc>
                        <a:spcBef>
                          <a:spcPct val="0"/>
                        </a:spcBef>
                        <a:spcAft>
                          <a:spcPct val="0"/>
                        </a:spcAft>
                        <a:buClrTx/>
                        <a:buSzTx/>
                        <a:buFontTx/>
                        <a:buNone/>
                        <a:tabLst/>
                      </a:pPr>
                      <a:r>
                        <a:rPr kumimoji="0" lang="en-GB" altLang="en-US" sz="1000" b="1" i="0" u="none" strike="noStrike" cap="none" normalizeH="0" baseline="0">
                          <a:ln>
                            <a:noFill/>
                          </a:ln>
                          <a:solidFill>
                            <a:srgbClr val="FFFFFF"/>
                          </a:solidFill>
                          <a:effectLst/>
                          <a:latin typeface="Arial" panose="020B0604020202020204" pitchFamily="34" charset="0"/>
                          <a:ea typeface="MS PGothic" panose="020B0600070205080204" pitchFamily="34" charset="-128"/>
                          <a:cs typeface="Arial" panose="020B0604020202020204" pitchFamily="34" charset="0"/>
                        </a:rPr>
                        <a:t>Goals</a:t>
                      </a:r>
                      <a:endParaRPr kumimoji="0" lang="en-GB" altLang="en-US" sz="900" b="1" i="0" u="none" strike="noStrike" cap="none" normalizeH="0" baseline="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7707" marR="7707" marT="7761" marB="7761"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defTabSz="457200">
                        <a:spcBef>
                          <a:spcPct val="20000"/>
                        </a:spcBef>
                        <a:buFont typeface="Arial" panose="020B0604020202020204" pitchFamily="34" charset="0"/>
                        <a:defRPr sz="2800">
                          <a:solidFill>
                            <a:schemeClr val="tx1"/>
                          </a:solidFill>
                          <a:latin typeface="Myriad Pro"/>
                        </a:defRPr>
                      </a:lvl1pPr>
                      <a:lvl2pPr marL="742950" indent="-285750" defTabSz="457200">
                        <a:spcBef>
                          <a:spcPct val="20000"/>
                        </a:spcBef>
                        <a:buFont typeface="Arial" panose="020B0604020202020204" pitchFamily="34" charset="0"/>
                        <a:defRPr sz="2400">
                          <a:solidFill>
                            <a:schemeClr val="tx1"/>
                          </a:solidFill>
                          <a:latin typeface="Myriad Pro"/>
                        </a:defRPr>
                      </a:lvl2pPr>
                      <a:lvl3pPr marL="1143000" indent="-228600" defTabSz="457200">
                        <a:spcBef>
                          <a:spcPct val="20000"/>
                        </a:spcBef>
                        <a:buFont typeface="Arial" panose="020B0604020202020204" pitchFamily="34" charset="0"/>
                        <a:defRPr sz="2000">
                          <a:solidFill>
                            <a:schemeClr val="tx1"/>
                          </a:solidFill>
                          <a:latin typeface="Myriad Pro"/>
                        </a:defRPr>
                      </a:lvl3pPr>
                      <a:lvl4pPr marL="1600200" indent="-228600" defTabSz="457200">
                        <a:spcBef>
                          <a:spcPct val="20000"/>
                        </a:spcBef>
                        <a:buFont typeface="Arial" panose="020B0604020202020204" pitchFamily="34" charset="0"/>
                        <a:defRPr>
                          <a:solidFill>
                            <a:schemeClr val="tx1"/>
                          </a:solidFill>
                          <a:latin typeface="Myriad Pro"/>
                        </a:defRPr>
                      </a:lvl4pPr>
                      <a:lvl5pPr marL="2057400" indent="-228600" defTabSz="457200">
                        <a:spcBef>
                          <a:spcPct val="20000"/>
                        </a:spcBef>
                        <a:buFont typeface="Arial" panose="020B0604020202020204" pitchFamily="34" charset="0"/>
                        <a:defRPr>
                          <a:solidFill>
                            <a:schemeClr val="tx1"/>
                          </a:solidFill>
                          <a:latin typeface="Myriad Pro"/>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ctr" defTabSz="457200" rtl="0" eaLnBrk="1" fontAlgn="base" latinLnBrk="0" hangingPunct="1">
                        <a:lnSpc>
                          <a:spcPct val="107000"/>
                        </a:lnSpc>
                        <a:spcBef>
                          <a:spcPct val="0"/>
                        </a:spcBef>
                        <a:spcAft>
                          <a:spcPct val="0"/>
                        </a:spcAft>
                        <a:buClrTx/>
                        <a:buSzTx/>
                        <a:buFontTx/>
                        <a:buNone/>
                        <a:tabLst/>
                      </a:pPr>
                      <a:r>
                        <a:rPr kumimoji="0" lang="en-GB" altLang="en-US" sz="1000" b="1" i="0" u="none" strike="noStrike" cap="none" normalizeH="0" baseline="0">
                          <a:ln>
                            <a:noFill/>
                          </a:ln>
                          <a:solidFill>
                            <a:srgbClr val="FFFFFF"/>
                          </a:solidFill>
                          <a:effectLst/>
                          <a:latin typeface="Arial" panose="020B0604020202020204" pitchFamily="34" charset="0"/>
                          <a:ea typeface="MS PGothic" panose="020B0600070205080204" pitchFamily="34" charset="-128"/>
                          <a:cs typeface="Arial" panose="020B0604020202020204" pitchFamily="34" charset="0"/>
                        </a:rPr>
                        <a:t>Functionality</a:t>
                      </a:r>
                      <a:endParaRPr kumimoji="0" lang="en-GB" altLang="en-US" sz="900" b="1" i="0" u="none" strike="noStrike" cap="none" normalizeH="0" baseline="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7707" marR="7707" marT="7761" marB="7761"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defTabSz="457200">
                        <a:spcBef>
                          <a:spcPct val="20000"/>
                        </a:spcBef>
                        <a:buFont typeface="Arial" panose="020B0604020202020204" pitchFamily="34" charset="0"/>
                        <a:defRPr sz="2800">
                          <a:solidFill>
                            <a:schemeClr val="tx1"/>
                          </a:solidFill>
                          <a:latin typeface="Myriad Pro"/>
                        </a:defRPr>
                      </a:lvl1pPr>
                      <a:lvl2pPr marL="742950" indent="-285750" defTabSz="457200">
                        <a:spcBef>
                          <a:spcPct val="20000"/>
                        </a:spcBef>
                        <a:buFont typeface="Arial" panose="020B0604020202020204" pitchFamily="34" charset="0"/>
                        <a:defRPr sz="2400">
                          <a:solidFill>
                            <a:schemeClr val="tx1"/>
                          </a:solidFill>
                          <a:latin typeface="Myriad Pro"/>
                        </a:defRPr>
                      </a:lvl2pPr>
                      <a:lvl3pPr marL="1143000" indent="-228600" defTabSz="457200">
                        <a:spcBef>
                          <a:spcPct val="20000"/>
                        </a:spcBef>
                        <a:buFont typeface="Arial" panose="020B0604020202020204" pitchFamily="34" charset="0"/>
                        <a:defRPr sz="2000">
                          <a:solidFill>
                            <a:schemeClr val="tx1"/>
                          </a:solidFill>
                          <a:latin typeface="Myriad Pro"/>
                        </a:defRPr>
                      </a:lvl3pPr>
                      <a:lvl4pPr marL="1600200" indent="-228600" defTabSz="457200">
                        <a:spcBef>
                          <a:spcPct val="20000"/>
                        </a:spcBef>
                        <a:buFont typeface="Arial" panose="020B0604020202020204" pitchFamily="34" charset="0"/>
                        <a:defRPr>
                          <a:solidFill>
                            <a:schemeClr val="tx1"/>
                          </a:solidFill>
                          <a:latin typeface="Myriad Pro"/>
                        </a:defRPr>
                      </a:lvl4pPr>
                      <a:lvl5pPr marL="2057400" indent="-228600" defTabSz="457200">
                        <a:spcBef>
                          <a:spcPct val="20000"/>
                        </a:spcBef>
                        <a:buFont typeface="Arial" panose="020B0604020202020204" pitchFamily="34" charset="0"/>
                        <a:defRPr>
                          <a:solidFill>
                            <a:schemeClr val="tx1"/>
                          </a:solidFill>
                          <a:latin typeface="Myriad Pro"/>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ctr" defTabSz="457200" rtl="0" eaLnBrk="1" fontAlgn="base" latinLnBrk="0" hangingPunct="1">
                        <a:lnSpc>
                          <a:spcPct val="107000"/>
                        </a:lnSpc>
                        <a:spcBef>
                          <a:spcPct val="0"/>
                        </a:spcBef>
                        <a:spcAft>
                          <a:spcPct val="0"/>
                        </a:spcAft>
                        <a:buClrTx/>
                        <a:buSzTx/>
                        <a:buFontTx/>
                        <a:buNone/>
                        <a:tabLst/>
                      </a:pPr>
                      <a:r>
                        <a:rPr kumimoji="0" lang="en-GB" altLang="en-US" sz="1000" b="1" i="0" u="none" strike="noStrike" cap="none" normalizeH="0" baseline="0" dirty="0">
                          <a:ln>
                            <a:noFill/>
                          </a:ln>
                          <a:solidFill>
                            <a:srgbClr val="FFFFFF"/>
                          </a:solidFill>
                          <a:effectLst/>
                          <a:latin typeface="Arial" panose="020B0604020202020204" pitchFamily="34" charset="0"/>
                          <a:ea typeface="MS PGothic" panose="020B0600070205080204" pitchFamily="34" charset="-128"/>
                          <a:cs typeface="Arial" panose="020B0604020202020204" pitchFamily="34" charset="0"/>
                        </a:rPr>
                        <a:t>Users</a:t>
                      </a:r>
                      <a:endParaRPr kumimoji="0" lang="en-GB" altLang="en-US" sz="900" b="1" i="0" u="none" strike="noStrike" cap="none" normalizeH="0" baseline="0" dirty="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7707" marR="7707" marT="7761" marB="7761"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defTabSz="457200">
                        <a:spcBef>
                          <a:spcPct val="20000"/>
                        </a:spcBef>
                        <a:buFont typeface="Arial" panose="020B0604020202020204" pitchFamily="34" charset="0"/>
                        <a:defRPr sz="2800">
                          <a:solidFill>
                            <a:schemeClr val="tx1"/>
                          </a:solidFill>
                          <a:latin typeface="Myriad Pro"/>
                        </a:defRPr>
                      </a:lvl1pPr>
                      <a:lvl2pPr marL="742950" indent="-285750" defTabSz="457200">
                        <a:spcBef>
                          <a:spcPct val="20000"/>
                        </a:spcBef>
                        <a:buFont typeface="Arial" panose="020B0604020202020204" pitchFamily="34" charset="0"/>
                        <a:defRPr sz="2400">
                          <a:solidFill>
                            <a:schemeClr val="tx1"/>
                          </a:solidFill>
                          <a:latin typeface="Myriad Pro"/>
                        </a:defRPr>
                      </a:lvl2pPr>
                      <a:lvl3pPr marL="1143000" indent="-228600" defTabSz="457200">
                        <a:spcBef>
                          <a:spcPct val="20000"/>
                        </a:spcBef>
                        <a:buFont typeface="Arial" panose="020B0604020202020204" pitchFamily="34" charset="0"/>
                        <a:defRPr sz="2000">
                          <a:solidFill>
                            <a:schemeClr val="tx1"/>
                          </a:solidFill>
                          <a:latin typeface="Myriad Pro"/>
                        </a:defRPr>
                      </a:lvl3pPr>
                      <a:lvl4pPr marL="1600200" indent="-228600" defTabSz="457200">
                        <a:spcBef>
                          <a:spcPct val="20000"/>
                        </a:spcBef>
                        <a:buFont typeface="Arial" panose="020B0604020202020204" pitchFamily="34" charset="0"/>
                        <a:defRPr>
                          <a:solidFill>
                            <a:schemeClr val="tx1"/>
                          </a:solidFill>
                          <a:latin typeface="Myriad Pro"/>
                        </a:defRPr>
                      </a:lvl4pPr>
                      <a:lvl5pPr marL="2057400" indent="-228600" defTabSz="457200">
                        <a:spcBef>
                          <a:spcPct val="20000"/>
                        </a:spcBef>
                        <a:buFont typeface="Arial" panose="020B0604020202020204" pitchFamily="34" charset="0"/>
                        <a:defRPr>
                          <a:solidFill>
                            <a:schemeClr val="tx1"/>
                          </a:solidFill>
                          <a:latin typeface="Myriad Pro"/>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ctr" defTabSz="457200" rtl="0" eaLnBrk="1" fontAlgn="base" latinLnBrk="0" hangingPunct="1">
                        <a:lnSpc>
                          <a:spcPct val="107000"/>
                        </a:lnSpc>
                        <a:spcBef>
                          <a:spcPct val="0"/>
                        </a:spcBef>
                        <a:spcAft>
                          <a:spcPct val="0"/>
                        </a:spcAft>
                        <a:buClrTx/>
                        <a:buSzTx/>
                        <a:buFontTx/>
                        <a:buNone/>
                        <a:tabLst/>
                      </a:pPr>
                      <a:r>
                        <a:rPr kumimoji="0" lang="en-GB" altLang="en-US" sz="1000" b="1" i="0" u="none" strike="noStrike" cap="none" normalizeH="0" baseline="0">
                          <a:ln>
                            <a:noFill/>
                          </a:ln>
                          <a:solidFill>
                            <a:srgbClr val="FFFFFF"/>
                          </a:solidFill>
                          <a:effectLst/>
                          <a:latin typeface="Arial" panose="020B0604020202020204" pitchFamily="34" charset="0"/>
                          <a:ea typeface="MS PGothic" panose="020B0600070205080204" pitchFamily="34" charset="-128"/>
                          <a:cs typeface="Arial" panose="020B0604020202020204" pitchFamily="34" charset="0"/>
                        </a:rPr>
                        <a:t>Boundary</a:t>
                      </a:r>
                      <a:endParaRPr kumimoji="0" lang="en-GB" altLang="en-US" sz="900" b="1" i="0" u="none" strike="noStrike" cap="none" normalizeH="0" baseline="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7707" marR="7707" marT="7761" marB="7761"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475403981"/>
                  </a:ext>
                </a:extLst>
              </a:tr>
              <a:tr h="1893758">
                <a:tc>
                  <a:txBody>
                    <a:bodyPr/>
                    <a:lstStyle>
                      <a:lvl1pPr defTabSz="457200">
                        <a:spcBef>
                          <a:spcPct val="20000"/>
                        </a:spcBef>
                        <a:buFont typeface="Arial" panose="020B0604020202020204" pitchFamily="34" charset="0"/>
                        <a:defRPr sz="2800">
                          <a:solidFill>
                            <a:schemeClr val="tx1"/>
                          </a:solidFill>
                          <a:latin typeface="Myriad Pro"/>
                        </a:defRPr>
                      </a:lvl1pPr>
                      <a:lvl2pPr marL="742950" indent="-285750" defTabSz="457200">
                        <a:spcBef>
                          <a:spcPct val="20000"/>
                        </a:spcBef>
                        <a:buFont typeface="Arial" panose="020B0604020202020204" pitchFamily="34" charset="0"/>
                        <a:defRPr sz="2400">
                          <a:solidFill>
                            <a:schemeClr val="tx1"/>
                          </a:solidFill>
                          <a:latin typeface="Myriad Pro"/>
                        </a:defRPr>
                      </a:lvl2pPr>
                      <a:lvl3pPr marL="1143000" indent="-228600" defTabSz="457200">
                        <a:spcBef>
                          <a:spcPct val="20000"/>
                        </a:spcBef>
                        <a:buFont typeface="Arial" panose="020B0604020202020204" pitchFamily="34" charset="0"/>
                        <a:defRPr sz="2000">
                          <a:solidFill>
                            <a:schemeClr val="tx1"/>
                          </a:solidFill>
                          <a:latin typeface="Myriad Pro"/>
                        </a:defRPr>
                      </a:lvl3pPr>
                      <a:lvl4pPr marL="1600200" indent="-228600" defTabSz="457200">
                        <a:spcBef>
                          <a:spcPct val="20000"/>
                        </a:spcBef>
                        <a:buFont typeface="Arial" panose="020B0604020202020204" pitchFamily="34" charset="0"/>
                        <a:defRPr>
                          <a:solidFill>
                            <a:schemeClr val="tx1"/>
                          </a:solidFill>
                          <a:latin typeface="Myriad Pro"/>
                        </a:defRPr>
                      </a:lvl4pPr>
                      <a:lvl5pPr marL="2057400" indent="-228600" defTabSz="457200">
                        <a:spcBef>
                          <a:spcPct val="20000"/>
                        </a:spcBef>
                        <a:buFont typeface="Arial" panose="020B0604020202020204" pitchFamily="34" charset="0"/>
                        <a:defRPr>
                          <a:solidFill>
                            <a:schemeClr val="tx1"/>
                          </a:solidFill>
                          <a:latin typeface="Myriad Pro"/>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l" defTabSz="457200" rtl="0" eaLnBrk="1" fontAlgn="base" latinLnBrk="0" hangingPunct="1">
                        <a:lnSpc>
                          <a:spcPct val="107000"/>
                        </a:lnSpc>
                        <a:spcBef>
                          <a:spcPct val="0"/>
                        </a:spcBef>
                        <a:spcAft>
                          <a:spcPct val="0"/>
                        </a:spcAft>
                        <a:buClrTx/>
                        <a:buSzTx/>
                        <a:buFontTx/>
                        <a:buNone/>
                        <a:tabLst/>
                      </a:pPr>
                      <a:r>
                        <a:rPr kumimoji="0" lang="en-GB" altLang="en-US" sz="1000" b="1" i="0" u="none" strike="noStrike" cap="none" normalizeH="0" baseline="0">
                          <a:ln>
                            <a:noFill/>
                          </a:ln>
                          <a:solidFill>
                            <a:srgbClr val="FFFFFF"/>
                          </a:solidFill>
                          <a:effectLst/>
                          <a:latin typeface="Arial" panose="020B0604020202020204" pitchFamily="34" charset="0"/>
                          <a:ea typeface="MS PGothic" panose="020B0600070205080204" pitchFamily="34" charset="-128"/>
                          <a:cs typeface="Arial" panose="020B0604020202020204" pitchFamily="34" charset="0"/>
                        </a:rPr>
                        <a:t>ERP</a:t>
                      </a:r>
                      <a:endParaRPr kumimoji="0" lang="en-GB" altLang="en-US" sz="900" b="1" i="0" u="none" strike="noStrike" cap="none" normalizeH="0" baseline="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7707" marR="7707" marT="7761" marB="776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defTabSz="457200">
                        <a:spcBef>
                          <a:spcPct val="20000"/>
                        </a:spcBef>
                        <a:buFont typeface="Arial" panose="020B0604020202020204" pitchFamily="34" charset="0"/>
                        <a:defRPr sz="2800">
                          <a:solidFill>
                            <a:schemeClr val="tx1"/>
                          </a:solidFill>
                          <a:latin typeface="Myriad Pro"/>
                        </a:defRPr>
                      </a:lvl1pPr>
                      <a:lvl2pPr marL="742950" indent="-285750" defTabSz="457200">
                        <a:spcBef>
                          <a:spcPct val="20000"/>
                        </a:spcBef>
                        <a:buFont typeface="Arial" panose="020B0604020202020204" pitchFamily="34" charset="0"/>
                        <a:defRPr sz="2400">
                          <a:solidFill>
                            <a:schemeClr val="tx1"/>
                          </a:solidFill>
                          <a:latin typeface="Myriad Pro"/>
                        </a:defRPr>
                      </a:lvl2pPr>
                      <a:lvl3pPr marL="1143000" indent="-228600" defTabSz="457200">
                        <a:spcBef>
                          <a:spcPct val="20000"/>
                        </a:spcBef>
                        <a:buFont typeface="Arial" panose="020B0604020202020204" pitchFamily="34" charset="0"/>
                        <a:defRPr sz="2000">
                          <a:solidFill>
                            <a:schemeClr val="tx1"/>
                          </a:solidFill>
                          <a:latin typeface="Myriad Pro"/>
                        </a:defRPr>
                      </a:lvl3pPr>
                      <a:lvl4pPr marL="1600200" indent="-228600" defTabSz="457200">
                        <a:spcBef>
                          <a:spcPct val="20000"/>
                        </a:spcBef>
                        <a:buFont typeface="Arial" panose="020B0604020202020204" pitchFamily="34" charset="0"/>
                        <a:defRPr>
                          <a:solidFill>
                            <a:schemeClr val="tx1"/>
                          </a:solidFill>
                          <a:latin typeface="Myriad Pro"/>
                        </a:defRPr>
                      </a:lvl4pPr>
                      <a:lvl5pPr marL="2057400" indent="-228600" defTabSz="457200">
                        <a:spcBef>
                          <a:spcPct val="20000"/>
                        </a:spcBef>
                        <a:buFont typeface="Arial" panose="020B0604020202020204" pitchFamily="34" charset="0"/>
                        <a:defRPr>
                          <a:solidFill>
                            <a:schemeClr val="tx1"/>
                          </a:solidFill>
                          <a:latin typeface="Myriad Pro"/>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l" defTabSz="457200" rtl="0" eaLnBrk="1" fontAlgn="base" latinLnBrk="0" hangingPunct="1">
                        <a:lnSpc>
                          <a:spcPct val="107000"/>
                        </a:lnSpc>
                        <a:spcBef>
                          <a:spcPct val="0"/>
                        </a:spcBef>
                        <a:spcAft>
                          <a:spcPct val="0"/>
                        </a:spcAft>
                        <a:buClrTx/>
                        <a:buSzTx/>
                        <a:buFontTx/>
                        <a:buNone/>
                        <a:tabLst/>
                      </a:pPr>
                      <a:r>
                        <a:rPr kumimoji="0" lang="en-GB" altLang="en-US" sz="1000" b="0" i="0" u="none" strike="noStrike" cap="none" normalizeH="0" baseline="0" dirty="0">
                          <a:ln>
                            <a:noFill/>
                          </a:ln>
                          <a:solidFill>
                            <a:srgbClr val="000000"/>
                          </a:solidFill>
                          <a:effectLst/>
                          <a:latin typeface="Arial" panose="020B0604020202020204" pitchFamily="34" charset="0"/>
                          <a:ea typeface="MS PGothic" panose="020B0600070205080204" pitchFamily="34" charset="-128"/>
                          <a:cs typeface="Arial" panose="020B0604020202020204" pitchFamily="34" charset="0"/>
                        </a:rPr>
                        <a:t>Improve and streamline internal business processes, which typically requires reengineering of current business processes.</a:t>
                      </a:r>
                      <a:endParaRPr kumimoji="0" lang="en-GB" altLang="en-US" sz="9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7707" marR="7707" marT="7761" marB="776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defTabSz="457200">
                        <a:spcBef>
                          <a:spcPct val="20000"/>
                        </a:spcBef>
                        <a:buFont typeface="Arial" panose="020B0604020202020204" pitchFamily="34" charset="0"/>
                        <a:defRPr sz="2800">
                          <a:solidFill>
                            <a:schemeClr val="tx1"/>
                          </a:solidFill>
                          <a:latin typeface="Myriad Pro"/>
                        </a:defRPr>
                      </a:lvl1pPr>
                      <a:lvl2pPr marL="742950" indent="-285750" defTabSz="457200">
                        <a:spcBef>
                          <a:spcPct val="20000"/>
                        </a:spcBef>
                        <a:buFont typeface="Arial" panose="020B0604020202020204" pitchFamily="34" charset="0"/>
                        <a:defRPr sz="2400">
                          <a:solidFill>
                            <a:schemeClr val="tx1"/>
                          </a:solidFill>
                          <a:latin typeface="Myriad Pro"/>
                        </a:defRPr>
                      </a:lvl2pPr>
                      <a:lvl3pPr marL="1143000" indent="-228600" defTabSz="457200">
                        <a:spcBef>
                          <a:spcPct val="20000"/>
                        </a:spcBef>
                        <a:buFont typeface="Arial" panose="020B0604020202020204" pitchFamily="34" charset="0"/>
                        <a:defRPr sz="2000">
                          <a:solidFill>
                            <a:schemeClr val="tx1"/>
                          </a:solidFill>
                          <a:latin typeface="Myriad Pro"/>
                        </a:defRPr>
                      </a:lvl3pPr>
                      <a:lvl4pPr marL="1600200" indent="-228600" defTabSz="457200">
                        <a:spcBef>
                          <a:spcPct val="20000"/>
                        </a:spcBef>
                        <a:buFont typeface="Arial" panose="020B0604020202020204" pitchFamily="34" charset="0"/>
                        <a:defRPr>
                          <a:solidFill>
                            <a:schemeClr val="tx1"/>
                          </a:solidFill>
                          <a:latin typeface="Myriad Pro"/>
                        </a:defRPr>
                      </a:lvl4pPr>
                      <a:lvl5pPr marL="2057400" indent="-228600" defTabSz="457200">
                        <a:spcBef>
                          <a:spcPct val="20000"/>
                        </a:spcBef>
                        <a:buFont typeface="Arial" panose="020B0604020202020204" pitchFamily="34" charset="0"/>
                        <a:defRPr>
                          <a:solidFill>
                            <a:schemeClr val="tx1"/>
                          </a:solidFill>
                          <a:latin typeface="Myriad Pro"/>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l" defTabSz="457200" rtl="0" eaLnBrk="1" fontAlgn="base" latinLnBrk="0" hangingPunct="1">
                        <a:lnSpc>
                          <a:spcPct val="107000"/>
                        </a:lnSpc>
                        <a:spcBef>
                          <a:spcPct val="0"/>
                        </a:spcBef>
                        <a:spcAft>
                          <a:spcPct val="0"/>
                        </a:spcAft>
                        <a:buClrTx/>
                        <a:buSzTx/>
                        <a:buFontTx/>
                        <a:buNone/>
                        <a:tabLst/>
                      </a:pPr>
                      <a:r>
                        <a:rPr kumimoji="0" lang="en-GB" altLang="en-US" sz="1000" b="0" i="0" u="none" strike="noStrike" cap="none" normalizeH="0" baseline="0" dirty="0">
                          <a:ln>
                            <a:noFill/>
                          </a:ln>
                          <a:solidFill>
                            <a:srgbClr val="000000"/>
                          </a:solidFill>
                          <a:effectLst/>
                          <a:latin typeface="Arial" panose="020B0604020202020204" pitchFamily="34" charset="0"/>
                          <a:ea typeface="MS PGothic" panose="020B0600070205080204" pitchFamily="34" charset="-128"/>
                          <a:cs typeface="Arial" panose="020B0604020202020204" pitchFamily="34" charset="0"/>
                        </a:rPr>
                        <a:t>Product planning, parts purchasing, inventory control, product distribution, order tracking as well as finance and human resources aspects of a business.</a:t>
                      </a:r>
                      <a:endParaRPr kumimoji="0" lang="en-GB" altLang="en-US" sz="9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7707" marR="7707" marT="7761" marB="776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defTabSz="457200">
                        <a:spcBef>
                          <a:spcPct val="20000"/>
                        </a:spcBef>
                        <a:buFont typeface="Arial" panose="020B0604020202020204" pitchFamily="34" charset="0"/>
                        <a:defRPr sz="2800">
                          <a:solidFill>
                            <a:schemeClr val="tx1"/>
                          </a:solidFill>
                          <a:latin typeface="Myriad Pro"/>
                        </a:defRPr>
                      </a:lvl1pPr>
                      <a:lvl2pPr marL="742950" indent="-285750" defTabSz="457200">
                        <a:spcBef>
                          <a:spcPct val="20000"/>
                        </a:spcBef>
                        <a:buFont typeface="Arial" panose="020B0604020202020204" pitchFamily="34" charset="0"/>
                        <a:defRPr sz="2400">
                          <a:solidFill>
                            <a:schemeClr val="tx1"/>
                          </a:solidFill>
                          <a:latin typeface="Myriad Pro"/>
                        </a:defRPr>
                      </a:lvl2pPr>
                      <a:lvl3pPr marL="1143000" indent="-228600" defTabSz="457200">
                        <a:spcBef>
                          <a:spcPct val="20000"/>
                        </a:spcBef>
                        <a:buFont typeface="Arial" panose="020B0604020202020204" pitchFamily="34" charset="0"/>
                        <a:defRPr sz="2000">
                          <a:solidFill>
                            <a:schemeClr val="tx1"/>
                          </a:solidFill>
                          <a:latin typeface="Myriad Pro"/>
                        </a:defRPr>
                      </a:lvl3pPr>
                      <a:lvl4pPr marL="1600200" indent="-228600" defTabSz="457200">
                        <a:spcBef>
                          <a:spcPct val="20000"/>
                        </a:spcBef>
                        <a:buFont typeface="Arial" panose="020B0604020202020204" pitchFamily="34" charset="0"/>
                        <a:defRPr>
                          <a:solidFill>
                            <a:schemeClr val="tx1"/>
                          </a:solidFill>
                          <a:latin typeface="Myriad Pro"/>
                        </a:defRPr>
                      </a:lvl4pPr>
                      <a:lvl5pPr marL="2057400" indent="-228600" defTabSz="457200">
                        <a:spcBef>
                          <a:spcPct val="20000"/>
                        </a:spcBef>
                        <a:buFont typeface="Arial" panose="020B0604020202020204" pitchFamily="34" charset="0"/>
                        <a:defRPr>
                          <a:solidFill>
                            <a:schemeClr val="tx1"/>
                          </a:solidFill>
                          <a:latin typeface="Myriad Pro"/>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l" defTabSz="457200" rtl="0" eaLnBrk="1" fontAlgn="base" latinLnBrk="0" hangingPunct="1">
                        <a:lnSpc>
                          <a:spcPct val="107000"/>
                        </a:lnSpc>
                        <a:spcBef>
                          <a:spcPct val="0"/>
                        </a:spcBef>
                        <a:spcAft>
                          <a:spcPct val="0"/>
                        </a:spcAft>
                        <a:buClrTx/>
                        <a:buSzTx/>
                        <a:buFontTx/>
                        <a:buNone/>
                        <a:tabLst/>
                      </a:pPr>
                      <a:r>
                        <a:rPr kumimoji="0" lang="en-GB" altLang="en-US" sz="1000" b="0" i="0" u="none" strike="noStrike" cap="none" normalizeH="0" baseline="0" dirty="0">
                          <a:ln>
                            <a:noFill/>
                          </a:ln>
                          <a:solidFill>
                            <a:srgbClr val="000000"/>
                          </a:solidFill>
                          <a:effectLst/>
                          <a:latin typeface="Arial" panose="020B0604020202020204" pitchFamily="34" charset="0"/>
                          <a:ea typeface="MS PGothic" panose="020B0600070205080204" pitchFamily="34" charset="-128"/>
                          <a:cs typeface="Arial" panose="020B0604020202020204" pitchFamily="34" charset="0"/>
                        </a:rPr>
                        <a:t>Employees of the organization at all levels.</a:t>
                      </a:r>
                      <a:endParaRPr kumimoji="0" lang="en-GB" altLang="en-US" sz="9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7707" marR="7707" marT="7761" marB="776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defTabSz="457200">
                        <a:spcBef>
                          <a:spcPct val="20000"/>
                        </a:spcBef>
                        <a:buFont typeface="Arial" panose="020B0604020202020204" pitchFamily="34" charset="0"/>
                        <a:defRPr sz="2800">
                          <a:solidFill>
                            <a:schemeClr val="tx1"/>
                          </a:solidFill>
                          <a:latin typeface="Myriad Pro"/>
                        </a:defRPr>
                      </a:lvl1pPr>
                      <a:lvl2pPr marL="742950" indent="-285750" defTabSz="457200">
                        <a:spcBef>
                          <a:spcPct val="20000"/>
                        </a:spcBef>
                        <a:buFont typeface="Arial" panose="020B0604020202020204" pitchFamily="34" charset="0"/>
                        <a:defRPr sz="2400">
                          <a:solidFill>
                            <a:schemeClr val="tx1"/>
                          </a:solidFill>
                          <a:latin typeface="Myriad Pro"/>
                        </a:defRPr>
                      </a:lvl2pPr>
                      <a:lvl3pPr marL="1143000" indent="-228600" defTabSz="457200">
                        <a:spcBef>
                          <a:spcPct val="20000"/>
                        </a:spcBef>
                        <a:buFont typeface="Arial" panose="020B0604020202020204" pitchFamily="34" charset="0"/>
                        <a:defRPr sz="2000">
                          <a:solidFill>
                            <a:schemeClr val="tx1"/>
                          </a:solidFill>
                          <a:latin typeface="Myriad Pro"/>
                        </a:defRPr>
                      </a:lvl3pPr>
                      <a:lvl4pPr marL="1600200" indent="-228600" defTabSz="457200">
                        <a:spcBef>
                          <a:spcPct val="20000"/>
                        </a:spcBef>
                        <a:buFont typeface="Arial" panose="020B0604020202020204" pitchFamily="34" charset="0"/>
                        <a:defRPr>
                          <a:solidFill>
                            <a:schemeClr val="tx1"/>
                          </a:solidFill>
                          <a:latin typeface="Myriad Pro"/>
                        </a:defRPr>
                      </a:lvl4pPr>
                      <a:lvl5pPr marL="2057400" indent="-228600" defTabSz="457200">
                        <a:spcBef>
                          <a:spcPct val="20000"/>
                        </a:spcBef>
                        <a:buFont typeface="Arial" panose="020B0604020202020204" pitchFamily="34" charset="0"/>
                        <a:defRPr>
                          <a:solidFill>
                            <a:schemeClr val="tx1"/>
                          </a:solidFill>
                          <a:latin typeface="Myriad Pro"/>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l" defTabSz="457200" rtl="0" eaLnBrk="1" fontAlgn="base" latinLnBrk="0" hangingPunct="1">
                        <a:lnSpc>
                          <a:spcPct val="107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panose="020B0604020202020204" pitchFamily="34" charset="0"/>
                          <a:ea typeface="MS PGothic" panose="020B0600070205080204" pitchFamily="34" charset="-128"/>
                          <a:cs typeface="Arial" panose="020B0604020202020204" pitchFamily="34" charset="0"/>
                        </a:rPr>
                        <a:t>The boundary of an ERP system is small than the boundary of the organization that implements the ERP systems. In practice, however, many ERP implementations involve the integration of ERP with external information systems.</a:t>
                      </a:r>
                      <a:endParaRPr kumimoji="0" lang="en-GB" altLang="en-US" sz="9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7707" marR="7707" marT="7761" marB="776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extLst>
                  <a:ext uri="{0D108BD9-81ED-4DB2-BD59-A6C34878D82A}">
                    <a16:rowId xmlns:a16="http://schemas.microsoft.com/office/drawing/2014/main" val="303612316"/>
                  </a:ext>
                </a:extLst>
              </a:tr>
              <a:tr h="1036381">
                <a:tc>
                  <a:txBody>
                    <a:bodyPr/>
                    <a:lstStyle>
                      <a:lvl1pPr defTabSz="457200">
                        <a:spcBef>
                          <a:spcPct val="20000"/>
                        </a:spcBef>
                        <a:buFont typeface="Arial" panose="020B0604020202020204" pitchFamily="34" charset="0"/>
                        <a:defRPr sz="2800">
                          <a:solidFill>
                            <a:schemeClr val="tx1"/>
                          </a:solidFill>
                          <a:latin typeface="Myriad Pro"/>
                        </a:defRPr>
                      </a:lvl1pPr>
                      <a:lvl2pPr marL="742950" indent="-285750" defTabSz="457200">
                        <a:spcBef>
                          <a:spcPct val="20000"/>
                        </a:spcBef>
                        <a:buFont typeface="Arial" panose="020B0604020202020204" pitchFamily="34" charset="0"/>
                        <a:defRPr sz="2400">
                          <a:solidFill>
                            <a:schemeClr val="tx1"/>
                          </a:solidFill>
                          <a:latin typeface="Myriad Pro"/>
                        </a:defRPr>
                      </a:lvl2pPr>
                      <a:lvl3pPr marL="1143000" indent="-228600" defTabSz="457200">
                        <a:spcBef>
                          <a:spcPct val="20000"/>
                        </a:spcBef>
                        <a:buFont typeface="Arial" panose="020B0604020202020204" pitchFamily="34" charset="0"/>
                        <a:defRPr sz="2000">
                          <a:solidFill>
                            <a:schemeClr val="tx1"/>
                          </a:solidFill>
                          <a:latin typeface="Myriad Pro"/>
                        </a:defRPr>
                      </a:lvl3pPr>
                      <a:lvl4pPr marL="1600200" indent="-228600" defTabSz="457200">
                        <a:spcBef>
                          <a:spcPct val="20000"/>
                        </a:spcBef>
                        <a:buFont typeface="Arial" panose="020B0604020202020204" pitchFamily="34" charset="0"/>
                        <a:defRPr>
                          <a:solidFill>
                            <a:schemeClr val="tx1"/>
                          </a:solidFill>
                          <a:latin typeface="Myriad Pro"/>
                        </a:defRPr>
                      </a:lvl4pPr>
                      <a:lvl5pPr marL="2057400" indent="-228600" defTabSz="457200">
                        <a:spcBef>
                          <a:spcPct val="20000"/>
                        </a:spcBef>
                        <a:buFont typeface="Arial" panose="020B0604020202020204" pitchFamily="34" charset="0"/>
                        <a:defRPr>
                          <a:solidFill>
                            <a:schemeClr val="tx1"/>
                          </a:solidFill>
                          <a:latin typeface="Myriad Pro"/>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l" defTabSz="457200" rtl="0" eaLnBrk="1" fontAlgn="base" latinLnBrk="0" hangingPunct="1">
                        <a:lnSpc>
                          <a:spcPct val="107000"/>
                        </a:lnSpc>
                        <a:spcBef>
                          <a:spcPct val="0"/>
                        </a:spcBef>
                        <a:spcAft>
                          <a:spcPct val="0"/>
                        </a:spcAft>
                        <a:buClrTx/>
                        <a:buSzTx/>
                        <a:buFontTx/>
                        <a:buNone/>
                        <a:tabLst/>
                      </a:pPr>
                      <a:r>
                        <a:rPr kumimoji="0" lang="en-GB" altLang="en-US" sz="1000" b="1" i="0" u="none" strike="noStrike" cap="none" normalizeH="0" baseline="0">
                          <a:ln>
                            <a:noFill/>
                          </a:ln>
                          <a:solidFill>
                            <a:srgbClr val="FFFFFF"/>
                          </a:solidFill>
                          <a:effectLst/>
                          <a:latin typeface="Arial" panose="020B0604020202020204" pitchFamily="34" charset="0"/>
                          <a:ea typeface="MS PGothic" panose="020B0600070205080204" pitchFamily="34" charset="-128"/>
                          <a:cs typeface="Arial" panose="020B0604020202020204" pitchFamily="34" charset="0"/>
                        </a:rPr>
                        <a:t>CRM</a:t>
                      </a:r>
                      <a:endParaRPr kumimoji="0" lang="en-GB" altLang="en-US" sz="900" b="1" i="0" u="none" strike="noStrike" cap="none" normalizeH="0" baseline="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7707" marR="7707" marT="7761" marB="776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defTabSz="457200">
                        <a:spcBef>
                          <a:spcPct val="20000"/>
                        </a:spcBef>
                        <a:buFont typeface="Arial" panose="020B0604020202020204" pitchFamily="34" charset="0"/>
                        <a:defRPr sz="2800">
                          <a:solidFill>
                            <a:schemeClr val="tx1"/>
                          </a:solidFill>
                          <a:latin typeface="Myriad Pro"/>
                        </a:defRPr>
                      </a:lvl1pPr>
                      <a:lvl2pPr marL="742950" indent="-285750" defTabSz="457200">
                        <a:spcBef>
                          <a:spcPct val="20000"/>
                        </a:spcBef>
                        <a:buFont typeface="Arial" panose="020B0604020202020204" pitchFamily="34" charset="0"/>
                        <a:defRPr sz="2400">
                          <a:solidFill>
                            <a:schemeClr val="tx1"/>
                          </a:solidFill>
                          <a:latin typeface="Myriad Pro"/>
                        </a:defRPr>
                      </a:lvl2pPr>
                      <a:lvl3pPr marL="1143000" indent="-228600" defTabSz="457200">
                        <a:spcBef>
                          <a:spcPct val="20000"/>
                        </a:spcBef>
                        <a:buFont typeface="Arial" panose="020B0604020202020204" pitchFamily="34" charset="0"/>
                        <a:defRPr sz="2000">
                          <a:solidFill>
                            <a:schemeClr val="tx1"/>
                          </a:solidFill>
                          <a:latin typeface="Myriad Pro"/>
                        </a:defRPr>
                      </a:lvl3pPr>
                      <a:lvl4pPr marL="1600200" indent="-228600" defTabSz="457200">
                        <a:spcBef>
                          <a:spcPct val="20000"/>
                        </a:spcBef>
                        <a:buFont typeface="Arial" panose="020B0604020202020204" pitchFamily="34" charset="0"/>
                        <a:defRPr>
                          <a:solidFill>
                            <a:schemeClr val="tx1"/>
                          </a:solidFill>
                          <a:latin typeface="Myriad Pro"/>
                        </a:defRPr>
                      </a:lvl4pPr>
                      <a:lvl5pPr marL="2057400" indent="-228600" defTabSz="457200">
                        <a:spcBef>
                          <a:spcPct val="20000"/>
                        </a:spcBef>
                        <a:buFont typeface="Arial" panose="020B0604020202020204" pitchFamily="34" charset="0"/>
                        <a:defRPr>
                          <a:solidFill>
                            <a:schemeClr val="tx1"/>
                          </a:solidFill>
                          <a:latin typeface="Myriad Pro"/>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l" defTabSz="457200" rtl="0" eaLnBrk="1" fontAlgn="base" latinLnBrk="0" hangingPunct="1">
                        <a:lnSpc>
                          <a:spcPct val="107000"/>
                        </a:lnSpc>
                        <a:spcBef>
                          <a:spcPct val="0"/>
                        </a:spcBef>
                        <a:spcAft>
                          <a:spcPct val="0"/>
                        </a:spcAft>
                        <a:buClrTx/>
                        <a:buSzTx/>
                        <a:buFontTx/>
                        <a:buNone/>
                        <a:tabLst/>
                      </a:pPr>
                      <a:r>
                        <a:rPr kumimoji="0" lang="en-GB" altLang="en-US" sz="1000" b="0" i="0" u="none" strike="noStrike" cap="none" normalizeH="0" baseline="0" dirty="0">
                          <a:ln>
                            <a:noFill/>
                          </a:ln>
                          <a:solidFill>
                            <a:srgbClr val="000000"/>
                          </a:solidFill>
                          <a:effectLst/>
                          <a:latin typeface="Arial" panose="020B0604020202020204" pitchFamily="34" charset="0"/>
                          <a:ea typeface="MS PGothic" panose="020B0600070205080204" pitchFamily="34" charset="-128"/>
                          <a:cs typeface="Arial" panose="020B0604020202020204" pitchFamily="34" charset="0"/>
                        </a:rPr>
                        <a:t>Facilitate acquiring, enhancing and retaining of customers.</a:t>
                      </a:r>
                      <a:endParaRPr kumimoji="0" lang="en-GB" altLang="en-US" sz="9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7707" marR="7707" marT="7761" marB="776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defTabSz="457200">
                        <a:spcBef>
                          <a:spcPct val="20000"/>
                        </a:spcBef>
                        <a:buFont typeface="Arial" panose="020B0604020202020204" pitchFamily="34" charset="0"/>
                        <a:defRPr sz="2800">
                          <a:solidFill>
                            <a:schemeClr val="tx1"/>
                          </a:solidFill>
                          <a:latin typeface="Myriad Pro"/>
                        </a:defRPr>
                      </a:lvl1pPr>
                      <a:lvl2pPr marL="742950" indent="-285750" defTabSz="457200">
                        <a:spcBef>
                          <a:spcPct val="20000"/>
                        </a:spcBef>
                        <a:buFont typeface="Arial" panose="020B0604020202020204" pitchFamily="34" charset="0"/>
                        <a:defRPr sz="2400">
                          <a:solidFill>
                            <a:schemeClr val="tx1"/>
                          </a:solidFill>
                          <a:latin typeface="Myriad Pro"/>
                        </a:defRPr>
                      </a:lvl2pPr>
                      <a:lvl3pPr marL="1143000" indent="-228600" defTabSz="457200">
                        <a:spcBef>
                          <a:spcPct val="20000"/>
                        </a:spcBef>
                        <a:buFont typeface="Arial" panose="020B0604020202020204" pitchFamily="34" charset="0"/>
                        <a:defRPr sz="2000">
                          <a:solidFill>
                            <a:schemeClr val="tx1"/>
                          </a:solidFill>
                          <a:latin typeface="Myriad Pro"/>
                        </a:defRPr>
                      </a:lvl3pPr>
                      <a:lvl4pPr marL="1600200" indent="-228600" defTabSz="457200">
                        <a:spcBef>
                          <a:spcPct val="20000"/>
                        </a:spcBef>
                        <a:buFont typeface="Arial" panose="020B0604020202020204" pitchFamily="34" charset="0"/>
                        <a:defRPr>
                          <a:solidFill>
                            <a:schemeClr val="tx1"/>
                          </a:solidFill>
                          <a:latin typeface="Myriad Pro"/>
                        </a:defRPr>
                      </a:lvl4pPr>
                      <a:lvl5pPr marL="2057400" indent="-228600" defTabSz="457200">
                        <a:spcBef>
                          <a:spcPct val="20000"/>
                        </a:spcBef>
                        <a:buFont typeface="Arial" panose="020B0604020202020204" pitchFamily="34" charset="0"/>
                        <a:defRPr>
                          <a:solidFill>
                            <a:schemeClr val="tx1"/>
                          </a:solidFill>
                          <a:latin typeface="Myriad Pro"/>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l" defTabSz="457200" rtl="0" eaLnBrk="1" fontAlgn="base" latinLnBrk="0" hangingPunct="1">
                        <a:lnSpc>
                          <a:spcPct val="107000"/>
                        </a:lnSpc>
                        <a:spcBef>
                          <a:spcPct val="0"/>
                        </a:spcBef>
                        <a:spcAft>
                          <a:spcPct val="0"/>
                        </a:spcAft>
                        <a:buClrTx/>
                        <a:buSzTx/>
                        <a:buFontTx/>
                        <a:buNone/>
                        <a:tabLst/>
                      </a:pPr>
                      <a:r>
                        <a:rPr kumimoji="0" lang="en-GB" altLang="en-US" sz="1000" b="0" i="0" u="none" strike="noStrike" cap="none" normalizeH="0" baseline="0" dirty="0">
                          <a:ln>
                            <a:noFill/>
                          </a:ln>
                          <a:solidFill>
                            <a:srgbClr val="000000"/>
                          </a:solidFill>
                          <a:effectLst/>
                          <a:latin typeface="Arial" panose="020B0604020202020204" pitchFamily="34" charset="0"/>
                          <a:ea typeface="MS PGothic" panose="020B0600070205080204" pitchFamily="34" charset="-128"/>
                          <a:cs typeface="Arial" panose="020B0604020202020204" pitchFamily="34" charset="0"/>
                        </a:rPr>
                        <a:t>Customer contact management, from direct marketing, sales and customer support.</a:t>
                      </a:r>
                      <a:endParaRPr kumimoji="0" lang="en-GB" altLang="en-US" sz="9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7707" marR="7707" marT="7761" marB="776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defTabSz="457200">
                        <a:spcBef>
                          <a:spcPct val="20000"/>
                        </a:spcBef>
                        <a:buFont typeface="Arial" panose="020B0604020202020204" pitchFamily="34" charset="0"/>
                        <a:defRPr sz="2800">
                          <a:solidFill>
                            <a:schemeClr val="tx1"/>
                          </a:solidFill>
                          <a:latin typeface="Myriad Pro"/>
                        </a:defRPr>
                      </a:lvl1pPr>
                      <a:lvl2pPr marL="742950" indent="-285750" defTabSz="457200">
                        <a:spcBef>
                          <a:spcPct val="20000"/>
                        </a:spcBef>
                        <a:buFont typeface="Arial" panose="020B0604020202020204" pitchFamily="34" charset="0"/>
                        <a:defRPr sz="2400">
                          <a:solidFill>
                            <a:schemeClr val="tx1"/>
                          </a:solidFill>
                          <a:latin typeface="Myriad Pro"/>
                        </a:defRPr>
                      </a:lvl2pPr>
                      <a:lvl3pPr marL="1143000" indent="-228600" defTabSz="457200">
                        <a:spcBef>
                          <a:spcPct val="20000"/>
                        </a:spcBef>
                        <a:buFont typeface="Arial" panose="020B0604020202020204" pitchFamily="34" charset="0"/>
                        <a:defRPr sz="2000">
                          <a:solidFill>
                            <a:schemeClr val="tx1"/>
                          </a:solidFill>
                          <a:latin typeface="Myriad Pro"/>
                        </a:defRPr>
                      </a:lvl3pPr>
                      <a:lvl4pPr marL="1600200" indent="-228600" defTabSz="457200">
                        <a:spcBef>
                          <a:spcPct val="20000"/>
                        </a:spcBef>
                        <a:buFont typeface="Arial" panose="020B0604020202020204" pitchFamily="34" charset="0"/>
                        <a:defRPr>
                          <a:solidFill>
                            <a:schemeClr val="tx1"/>
                          </a:solidFill>
                          <a:latin typeface="Myriad Pro"/>
                        </a:defRPr>
                      </a:lvl4pPr>
                      <a:lvl5pPr marL="2057400" indent="-228600" defTabSz="457200">
                        <a:spcBef>
                          <a:spcPct val="20000"/>
                        </a:spcBef>
                        <a:buFont typeface="Arial" panose="020B0604020202020204" pitchFamily="34" charset="0"/>
                        <a:defRPr>
                          <a:solidFill>
                            <a:schemeClr val="tx1"/>
                          </a:solidFill>
                          <a:latin typeface="Myriad Pro"/>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l" defTabSz="457200" rtl="0" eaLnBrk="1" fontAlgn="base" latinLnBrk="0" hangingPunct="1">
                        <a:lnSpc>
                          <a:spcPct val="107000"/>
                        </a:lnSpc>
                        <a:spcBef>
                          <a:spcPct val="0"/>
                        </a:spcBef>
                        <a:spcAft>
                          <a:spcPct val="0"/>
                        </a:spcAft>
                        <a:buClrTx/>
                        <a:buSzTx/>
                        <a:buFontTx/>
                        <a:buNone/>
                        <a:tabLst/>
                      </a:pPr>
                      <a:r>
                        <a:rPr kumimoji="0" lang="en-GB" altLang="en-US" sz="1000" b="0" i="0" u="none" strike="noStrike" cap="none" normalizeH="0" baseline="0" dirty="0">
                          <a:ln>
                            <a:noFill/>
                          </a:ln>
                          <a:solidFill>
                            <a:srgbClr val="000000"/>
                          </a:solidFill>
                          <a:effectLst/>
                          <a:latin typeface="Arial" panose="020B0604020202020204" pitchFamily="34" charset="0"/>
                          <a:ea typeface="MS PGothic" panose="020B0600070205080204" pitchFamily="34" charset="-128"/>
                          <a:cs typeface="Arial" panose="020B0604020202020204" pitchFamily="34" charset="0"/>
                        </a:rPr>
                        <a:t>Workers at all levels of an organizations. It may include customers and business partners.</a:t>
                      </a:r>
                      <a:endParaRPr kumimoji="0" lang="en-GB" altLang="en-US" sz="9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7707" marR="7707" marT="7761" marB="776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defTabSz="457200">
                        <a:spcBef>
                          <a:spcPct val="20000"/>
                        </a:spcBef>
                        <a:buFont typeface="Arial" panose="020B0604020202020204" pitchFamily="34" charset="0"/>
                        <a:defRPr sz="2800">
                          <a:solidFill>
                            <a:schemeClr val="tx1"/>
                          </a:solidFill>
                          <a:latin typeface="Myriad Pro"/>
                        </a:defRPr>
                      </a:lvl1pPr>
                      <a:lvl2pPr marL="742950" indent="-285750" defTabSz="457200">
                        <a:spcBef>
                          <a:spcPct val="20000"/>
                        </a:spcBef>
                        <a:buFont typeface="Arial" panose="020B0604020202020204" pitchFamily="34" charset="0"/>
                        <a:defRPr sz="2400">
                          <a:solidFill>
                            <a:schemeClr val="tx1"/>
                          </a:solidFill>
                          <a:latin typeface="Myriad Pro"/>
                        </a:defRPr>
                      </a:lvl2pPr>
                      <a:lvl3pPr marL="1143000" indent="-228600" defTabSz="457200">
                        <a:spcBef>
                          <a:spcPct val="20000"/>
                        </a:spcBef>
                        <a:buFont typeface="Arial" panose="020B0604020202020204" pitchFamily="34" charset="0"/>
                        <a:defRPr sz="2000">
                          <a:solidFill>
                            <a:schemeClr val="tx1"/>
                          </a:solidFill>
                          <a:latin typeface="Myriad Pro"/>
                        </a:defRPr>
                      </a:lvl3pPr>
                      <a:lvl4pPr marL="1600200" indent="-228600" defTabSz="457200">
                        <a:spcBef>
                          <a:spcPct val="20000"/>
                        </a:spcBef>
                        <a:buFont typeface="Arial" panose="020B0604020202020204" pitchFamily="34" charset="0"/>
                        <a:defRPr>
                          <a:solidFill>
                            <a:schemeClr val="tx1"/>
                          </a:solidFill>
                          <a:latin typeface="Myriad Pro"/>
                        </a:defRPr>
                      </a:lvl4pPr>
                      <a:lvl5pPr marL="2057400" indent="-228600" defTabSz="457200">
                        <a:spcBef>
                          <a:spcPct val="20000"/>
                        </a:spcBef>
                        <a:buFont typeface="Arial" panose="020B0604020202020204" pitchFamily="34" charset="0"/>
                        <a:defRPr>
                          <a:solidFill>
                            <a:schemeClr val="tx1"/>
                          </a:solidFill>
                          <a:latin typeface="Myriad Pro"/>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l" defTabSz="457200" rtl="0" eaLnBrk="1" fontAlgn="base" latinLnBrk="0" hangingPunct="1">
                        <a:lnSpc>
                          <a:spcPct val="107000"/>
                        </a:lnSpc>
                        <a:spcBef>
                          <a:spcPct val="0"/>
                        </a:spcBef>
                        <a:spcAft>
                          <a:spcPct val="0"/>
                        </a:spcAft>
                        <a:buClrTx/>
                        <a:buSzTx/>
                        <a:buFontTx/>
                        <a:buNone/>
                        <a:tabLst/>
                      </a:pPr>
                      <a:r>
                        <a:rPr kumimoji="0" lang="en-GB" altLang="en-US" sz="1000" b="0" i="0" u="none" strike="noStrike" cap="none" normalizeH="0" baseline="0">
                          <a:ln>
                            <a:noFill/>
                          </a:ln>
                          <a:solidFill>
                            <a:srgbClr val="000000"/>
                          </a:solidFill>
                          <a:effectLst/>
                          <a:latin typeface="Arial" panose="020B0604020202020204" pitchFamily="34" charset="0"/>
                          <a:ea typeface="MS PGothic" panose="020B0600070205080204" pitchFamily="34" charset="-128"/>
                          <a:cs typeface="Arial" panose="020B0604020202020204" pitchFamily="34" charset="0"/>
                        </a:rPr>
                        <a:t>The boundary of an CRM system is small than the boundary of the organization that implements the CRM systems.</a:t>
                      </a:r>
                      <a:endParaRPr kumimoji="0" lang="en-GB" altLang="en-US" sz="9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7707" marR="7707" marT="7761" marB="776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extLst>
                  <a:ext uri="{0D108BD9-81ED-4DB2-BD59-A6C34878D82A}">
                    <a16:rowId xmlns:a16="http://schemas.microsoft.com/office/drawing/2014/main" val="2086060520"/>
                  </a:ext>
                </a:extLst>
              </a:tr>
              <a:tr h="1764484">
                <a:tc>
                  <a:txBody>
                    <a:bodyPr/>
                    <a:lstStyle>
                      <a:lvl1pPr defTabSz="457200">
                        <a:spcBef>
                          <a:spcPct val="20000"/>
                        </a:spcBef>
                        <a:buFont typeface="Arial" panose="020B0604020202020204" pitchFamily="34" charset="0"/>
                        <a:defRPr sz="2800">
                          <a:solidFill>
                            <a:schemeClr val="tx1"/>
                          </a:solidFill>
                          <a:latin typeface="Myriad Pro"/>
                        </a:defRPr>
                      </a:lvl1pPr>
                      <a:lvl2pPr marL="742950" indent="-285750" defTabSz="457200">
                        <a:spcBef>
                          <a:spcPct val="20000"/>
                        </a:spcBef>
                        <a:buFont typeface="Arial" panose="020B0604020202020204" pitchFamily="34" charset="0"/>
                        <a:defRPr sz="2400">
                          <a:solidFill>
                            <a:schemeClr val="tx1"/>
                          </a:solidFill>
                          <a:latin typeface="Myriad Pro"/>
                        </a:defRPr>
                      </a:lvl2pPr>
                      <a:lvl3pPr marL="1143000" indent="-228600" defTabSz="457200">
                        <a:spcBef>
                          <a:spcPct val="20000"/>
                        </a:spcBef>
                        <a:buFont typeface="Arial" panose="020B0604020202020204" pitchFamily="34" charset="0"/>
                        <a:defRPr sz="2000">
                          <a:solidFill>
                            <a:schemeClr val="tx1"/>
                          </a:solidFill>
                          <a:latin typeface="Myriad Pro"/>
                        </a:defRPr>
                      </a:lvl3pPr>
                      <a:lvl4pPr marL="1600200" indent="-228600" defTabSz="457200">
                        <a:spcBef>
                          <a:spcPct val="20000"/>
                        </a:spcBef>
                        <a:buFont typeface="Arial" panose="020B0604020202020204" pitchFamily="34" charset="0"/>
                        <a:defRPr>
                          <a:solidFill>
                            <a:schemeClr val="tx1"/>
                          </a:solidFill>
                          <a:latin typeface="Myriad Pro"/>
                        </a:defRPr>
                      </a:lvl4pPr>
                      <a:lvl5pPr marL="2057400" indent="-228600" defTabSz="457200">
                        <a:spcBef>
                          <a:spcPct val="20000"/>
                        </a:spcBef>
                        <a:buFont typeface="Arial" panose="020B0604020202020204" pitchFamily="34" charset="0"/>
                        <a:defRPr>
                          <a:solidFill>
                            <a:schemeClr val="tx1"/>
                          </a:solidFill>
                          <a:latin typeface="Myriad Pro"/>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l" defTabSz="457200" rtl="0" eaLnBrk="1" fontAlgn="base" latinLnBrk="0" hangingPunct="1">
                        <a:lnSpc>
                          <a:spcPct val="107000"/>
                        </a:lnSpc>
                        <a:spcBef>
                          <a:spcPct val="0"/>
                        </a:spcBef>
                        <a:spcAft>
                          <a:spcPct val="0"/>
                        </a:spcAft>
                        <a:buClrTx/>
                        <a:buSzTx/>
                        <a:buFontTx/>
                        <a:buNone/>
                        <a:tabLst/>
                      </a:pPr>
                      <a:r>
                        <a:rPr kumimoji="0" lang="en-GB" altLang="en-US" sz="1000" b="1" i="0" u="none" strike="noStrike" cap="none" normalizeH="0" baseline="0">
                          <a:ln>
                            <a:noFill/>
                          </a:ln>
                          <a:solidFill>
                            <a:srgbClr val="FFFFFF"/>
                          </a:solidFill>
                          <a:effectLst/>
                          <a:latin typeface="Arial" panose="020B0604020202020204" pitchFamily="34" charset="0"/>
                          <a:ea typeface="MS PGothic" panose="020B0600070205080204" pitchFamily="34" charset="-128"/>
                          <a:cs typeface="Arial" panose="020B0604020202020204" pitchFamily="34" charset="0"/>
                        </a:rPr>
                        <a:t>SCM</a:t>
                      </a:r>
                      <a:endParaRPr kumimoji="0" lang="en-GB" altLang="en-US" sz="900" b="1" i="0" u="none" strike="noStrike" cap="none" normalizeH="0" baseline="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7707" marR="7707" marT="7761" marB="776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marL="342900" indent="-342900" defTabSz="457200">
                        <a:spcBef>
                          <a:spcPct val="20000"/>
                        </a:spcBef>
                        <a:buFont typeface="Arial" panose="020B0604020202020204" pitchFamily="34" charset="0"/>
                        <a:tabLst>
                          <a:tab pos="457200" algn="l"/>
                        </a:tabLst>
                        <a:defRPr sz="2800">
                          <a:solidFill>
                            <a:schemeClr val="tx1"/>
                          </a:solidFill>
                          <a:latin typeface="Myriad Pro"/>
                        </a:defRPr>
                      </a:lvl1pPr>
                      <a:lvl2pPr marL="742950" indent="-285750" defTabSz="457200">
                        <a:spcBef>
                          <a:spcPct val="20000"/>
                        </a:spcBef>
                        <a:buFont typeface="Arial" panose="020B0604020202020204" pitchFamily="34" charset="0"/>
                        <a:tabLst>
                          <a:tab pos="457200" algn="l"/>
                        </a:tabLst>
                        <a:defRPr sz="2400">
                          <a:solidFill>
                            <a:schemeClr val="tx1"/>
                          </a:solidFill>
                          <a:latin typeface="Myriad Pro"/>
                        </a:defRPr>
                      </a:lvl2pPr>
                      <a:lvl3pPr marL="1143000" indent="-228600" defTabSz="457200">
                        <a:spcBef>
                          <a:spcPct val="20000"/>
                        </a:spcBef>
                        <a:buFont typeface="Arial" panose="020B0604020202020204" pitchFamily="34" charset="0"/>
                        <a:tabLst>
                          <a:tab pos="457200" algn="l"/>
                        </a:tabLst>
                        <a:defRPr sz="2000">
                          <a:solidFill>
                            <a:schemeClr val="tx1"/>
                          </a:solidFill>
                          <a:latin typeface="Myriad Pro"/>
                        </a:defRPr>
                      </a:lvl3pPr>
                      <a:lvl4pPr marL="1600200" indent="-228600" defTabSz="457200">
                        <a:spcBef>
                          <a:spcPct val="20000"/>
                        </a:spcBef>
                        <a:buFont typeface="Arial" panose="020B0604020202020204" pitchFamily="34" charset="0"/>
                        <a:tabLst>
                          <a:tab pos="457200" algn="l"/>
                        </a:tabLst>
                        <a:defRPr>
                          <a:solidFill>
                            <a:schemeClr val="tx1"/>
                          </a:solidFill>
                          <a:latin typeface="Myriad Pro"/>
                        </a:defRPr>
                      </a:lvl4pPr>
                      <a:lvl5pPr marL="2057400" indent="-228600" defTabSz="457200">
                        <a:spcBef>
                          <a:spcPct val="20000"/>
                        </a:spcBef>
                        <a:buFont typeface="Arial" panose="020B0604020202020204" pitchFamily="34" charset="0"/>
                        <a:tabLst>
                          <a:tab pos="457200" algn="l"/>
                        </a:tabLst>
                        <a:defRPr>
                          <a:solidFill>
                            <a:schemeClr val="tx1"/>
                          </a:solidFill>
                          <a:latin typeface="Myriad Pro"/>
                        </a:defRPr>
                      </a:lvl5pPr>
                      <a:lvl6pPr marL="2514600" indent="-228600" defTabSz="457200" eaLnBrk="0" fontAlgn="base" hangingPunct="0">
                        <a:spcBef>
                          <a:spcPct val="20000"/>
                        </a:spcBef>
                        <a:spcAft>
                          <a:spcPct val="0"/>
                        </a:spcAft>
                        <a:buFont typeface="Arial" panose="020B0604020202020204" pitchFamily="34" charset="0"/>
                        <a:tabLst>
                          <a:tab pos="457200" algn="l"/>
                        </a:tabLst>
                        <a:defRPr>
                          <a:solidFill>
                            <a:schemeClr val="tx1"/>
                          </a:solidFill>
                          <a:latin typeface="Myriad Pro"/>
                        </a:defRPr>
                      </a:lvl6pPr>
                      <a:lvl7pPr marL="2971800" indent="-228600" defTabSz="457200" eaLnBrk="0" fontAlgn="base" hangingPunct="0">
                        <a:spcBef>
                          <a:spcPct val="20000"/>
                        </a:spcBef>
                        <a:spcAft>
                          <a:spcPct val="0"/>
                        </a:spcAft>
                        <a:buFont typeface="Arial" panose="020B0604020202020204" pitchFamily="34" charset="0"/>
                        <a:tabLst>
                          <a:tab pos="457200" algn="l"/>
                        </a:tabLst>
                        <a:defRPr>
                          <a:solidFill>
                            <a:schemeClr val="tx1"/>
                          </a:solidFill>
                          <a:latin typeface="Myriad Pro"/>
                        </a:defRPr>
                      </a:lvl7pPr>
                      <a:lvl8pPr marL="3429000" indent="-228600" defTabSz="457200" eaLnBrk="0" fontAlgn="base" hangingPunct="0">
                        <a:spcBef>
                          <a:spcPct val="20000"/>
                        </a:spcBef>
                        <a:spcAft>
                          <a:spcPct val="0"/>
                        </a:spcAft>
                        <a:buFont typeface="Arial" panose="020B0604020202020204" pitchFamily="34" charset="0"/>
                        <a:tabLst>
                          <a:tab pos="457200" algn="l"/>
                        </a:tabLst>
                        <a:defRPr>
                          <a:solidFill>
                            <a:schemeClr val="tx1"/>
                          </a:solidFill>
                          <a:latin typeface="Myriad Pro"/>
                        </a:defRPr>
                      </a:lvl8pPr>
                      <a:lvl9pPr marL="3886200" indent="-228600" defTabSz="457200" eaLnBrk="0" fontAlgn="base" hangingPunct="0">
                        <a:spcBef>
                          <a:spcPct val="20000"/>
                        </a:spcBef>
                        <a:spcAft>
                          <a:spcPct val="0"/>
                        </a:spcAft>
                        <a:buFont typeface="Arial" panose="020B0604020202020204" pitchFamily="34" charset="0"/>
                        <a:tabLst>
                          <a:tab pos="457200" algn="l"/>
                        </a:tabLst>
                        <a:defRPr>
                          <a:solidFill>
                            <a:schemeClr val="tx1"/>
                          </a:solidFill>
                          <a:latin typeface="Myriad Pro"/>
                        </a:defRPr>
                      </a:lvl9pPr>
                    </a:lstStyle>
                    <a:p>
                      <a:pPr marL="342900" marR="0" lvl="0" indent="-342900" algn="l" defTabSz="457200" rtl="0" eaLnBrk="1" fontAlgn="base" latinLnBrk="0" hangingPunct="1">
                        <a:lnSpc>
                          <a:spcPct val="107000"/>
                        </a:lnSpc>
                        <a:spcBef>
                          <a:spcPct val="0"/>
                        </a:spcBef>
                        <a:spcAft>
                          <a:spcPts val="800"/>
                        </a:spcAft>
                        <a:buClrTx/>
                        <a:buSzPts val="1000"/>
                        <a:buFont typeface="Symbol" panose="05050102010706020507" pitchFamily="18" charset="2"/>
                        <a:buChar char=""/>
                        <a:tabLst>
                          <a:tab pos="457200" algn="l"/>
                        </a:tabLst>
                      </a:pPr>
                      <a:r>
                        <a:rPr kumimoji="0" lang="en-GB" altLang="en-US" sz="1000" b="0" i="0" u="none" strike="noStrike" cap="none" normalizeH="0" baseline="0" dirty="0">
                          <a:ln>
                            <a:noFill/>
                          </a:ln>
                          <a:solidFill>
                            <a:srgbClr val="000000"/>
                          </a:solidFill>
                          <a:effectLst/>
                          <a:latin typeface="Arial" panose="020B0604020202020204" pitchFamily="34" charset="0"/>
                          <a:ea typeface="MS PGothic" panose="020B0600070205080204" pitchFamily="34" charset="-128"/>
                          <a:cs typeface="Arial" panose="020B0604020202020204" pitchFamily="34" charset="0"/>
                        </a:rPr>
                        <a:t>To reduce inventory cost</a:t>
                      </a:r>
                      <a:endParaRPr kumimoji="0" lang="en-GB" altLang="en-US" sz="900" b="0" i="0" u="none" strike="noStrike" cap="none" normalizeH="0" baseline="0" dirty="0">
                        <a:ln>
                          <a:noFill/>
                        </a:ln>
                        <a:solidFill>
                          <a:srgbClr val="000000"/>
                        </a:solidFill>
                        <a:effectLst/>
                        <a:latin typeface="Arial" panose="020B0604020202020204" pitchFamily="34" charset="0"/>
                        <a:ea typeface="MS PGothic" panose="020B0600070205080204" pitchFamily="34" charset="-128"/>
                        <a:cs typeface="Arial" panose="020B0604020202020204" pitchFamily="34" charset="0"/>
                      </a:endParaRPr>
                    </a:p>
                    <a:p>
                      <a:pPr marL="342900" marR="0" lvl="0" indent="-342900" algn="l" defTabSz="457200" rtl="0" eaLnBrk="1" fontAlgn="base" latinLnBrk="0" hangingPunct="1">
                        <a:lnSpc>
                          <a:spcPct val="107000"/>
                        </a:lnSpc>
                        <a:spcBef>
                          <a:spcPct val="0"/>
                        </a:spcBef>
                        <a:spcAft>
                          <a:spcPts val="800"/>
                        </a:spcAft>
                        <a:buClrTx/>
                        <a:buSzPts val="1000"/>
                        <a:buFont typeface="Symbol" panose="05050102010706020507" pitchFamily="18" charset="2"/>
                        <a:buChar char=""/>
                        <a:tabLst>
                          <a:tab pos="457200" algn="l"/>
                        </a:tabLst>
                      </a:pPr>
                      <a:r>
                        <a:rPr kumimoji="0" lang="en-GB" altLang="en-US" sz="1000" b="0" i="0" u="none" strike="noStrike" cap="none" normalizeH="0" baseline="0" dirty="0">
                          <a:ln>
                            <a:noFill/>
                          </a:ln>
                          <a:solidFill>
                            <a:srgbClr val="000000"/>
                          </a:solidFill>
                          <a:effectLst/>
                          <a:latin typeface="Arial" panose="020B0604020202020204" pitchFamily="34" charset="0"/>
                          <a:ea typeface="MS PGothic" panose="020B0600070205080204" pitchFamily="34" charset="-128"/>
                          <a:cs typeface="Arial" panose="020B0604020202020204" pitchFamily="34" charset="0"/>
                        </a:rPr>
                        <a:t>To increase sales</a:t>
                      </a:r>
                      <a:endParaRPr kumimoji="0" lang="en-GB" altLang="en-US" sz="900" b="0" i="0" u="none" strike="noStrike" cap="none" normalizeH="0" baseline="0" dirty="0">
                        <a:ln>
                          <a:noFill/>
                        </a:ln>
                        <a:solidFill>
                          <a:srgbClr val="000000"/>
                        </a:solidFill>
                        <a:effectLst/>
                        <a:latin typeface="Arial" panose="020B0604020202020204" pitchFamily="34" charset="0"/>
                        <a:ea typeface="MS PGothic" panose="020B0600070205080204" pitchFamily="34" charset="-128"/>
                        <a:cs typeface="Arial" panose="020B0604020202020204" pitchFamily="34" charset="0"/>
                      </a:endParaRPr>
                    </a:p>
                    <a:p>
                      <a:pPr marL="342900" marR="0" lvl="0" indent="-342900" algn="l" defTabSz="457200" rtl="0" eaLnBrk="1" fontAlgn="base" latinLnBrk="0" hangingPunct="1">
                        <a:lnSpc>
                          <a:spcPct val="107000"/>
                        </a:lnSpc>
                        <a:spcBef>
                          <a:spcPct val="0"/>
                        </a:spcBef>
                        <a:spcAft>
                          <a:spcPts val="800"/>
                        </a:spcAft>
                        <a:buClrTx/>
                        <a:buSzPts val="1000"/>
                        <a:buFont typeface="Symbol" panose="05050102010706020507" pitchFamily="18" charset="2"/>
                        <a:buChar char=""/>
                        <a:tabLst>
                          <a:tab pos="457200" algn="l"/>
                        </a:tabLst>
                      </a:pPr>
                      <a:r>
                        <a:rPr kumimoji="0" lang="en-GB" altLang="en-US" sz="1000" b="0" i="0" u="none" strike="noStrike" cap="none" normalizeH="0" baseline="0" dirty="0">
                          <a:ln>
                            <a:noFill/>
                          </a:ln>
                          <a:solidFill>
                            <a:srgbClr val="000000"/>
                          </a:solidFill>
                          <a:effectLst/>
                          <a:latin typeface="Arial" panose="020B0604020202020204" pitchFamily="34" charset="0"/>
                          <a:ea typeface="MS PGothic" panose="020B0600070205080204" pitchFamily="34" charset="-128"/>
                          <a:cs typeface="Arial" panose="020B0604020202020204" pitchFamily="34" charset="0"/>
                        </a:rPr>
                        <a:t>To improve the coordination and the collaboration between participants of the supply chain.</a:t>
                      </a:r>
                      <a:endParaRPr kumimoji="0" lang="en-GB" altLang="en-US" sz="9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7707" marR="7707" marT="7761" marB="776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defTabSz="457200">
                        <a:spcBef>
                          <a:spcPct val="20000"/>
                        </a:spcBef>
                        <a:buFont typeface="Arial" panose="020B0604020202020204" pitchFamily="34" charset="0"/>
                        <a:defRPr sz="2800">
                          <a:solidFill>
                            <a:schemeClr val="tx1"/>
                          </a:solidFill>
                          <a:latin typeface="Myriad Pro"/>
                        </a:defRPr>
                      </a:lvl1pPr>
                      <a:lvl2pPr marL="742950" indent="-285750" defTabSz="457200">
                        <a:spcBef>
                          <a:spcPct val="20000"/>
                        </a:spcBef>
                        <a:buFont typeface="Arial" panose="020B0604020202020204" pitchFamily="34" charset="0"/>
                        <a:defRPr sz="2400">
                          <a:solidFill>
                            <a:schemeClr val="tx1"/>
                          </a:solidFill>
                          <a:latin typeface="Myriad Pro"/>
                        </a:defRPr>
                      </a:lvl2pPr>
                      <a:lvl3pPr marL="1143000" indent="-228600" defTabSz="457200">
                        <a:spcBef>
                          <a:spcPct val="20000"/>
                        </a:spcBef>
                        <a:buFont typeface="Arial" panose="020B0604020202020204" pitchFamily="34" charset="0"/>
                        <a:defRPr sz="2000">
                          <a:solidFill>
                            <a:schemeClr val="tx1"/>
                          </a:solidFill>
                          <a:latin typeface="Myriad Pro"/>
                        </a:defRPr>
                      </a:lvl3pPr>
                      <a:lvl4pPr marL="1600200" indent="-228600" defTabSz="457200">
                        <a:spcBef>
                          <a:spcPct val="20000"/>
                        </a:spcBef>
                        <a:buFont typeface="Arial" panose="020B0604020202020204" pitchFamily="34" charset="0"/>
                        <a:defRPr>
                          <a:solidFill>
                            <a:schemeClr val="tx1"/>
                          </a:solidFill>
                          <a:latin typeface="Myriad Pro"/>
                        </a:defRPr>
                      </a:lvl4pPr>
                      <a:lvl5pPr marL="2057400" indent="-228600" defTabSz="457200">
                        <a:spcBef>
                          <a:spcPct val="20000"/>
                        </a:spcBef>
                        <a:buFont typeface="Arial" panose="020B0604020202020204" pitchFamily="34" charset="0"/>
                        <a:defRPr>
                          <a:solidFill>
                            <a:schemeClr val="tx1"/>
                          </a:solidFill>
                          <a:latin typeface="Myriad Pro"/>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l" defTabSz="457200" rtl="0" eaLnBrk="1" fontAlgn="base" latinLnBrk="0" hangingPunct="1">
                        <a:lnSpc>
                          <a:spcPct val="107000"/>
                        </a:lnSpc>
                        <a:spcBef>
                          <a:spcPct val="0"/>
                        </a:spcBef>
                        <a:spcAft>
                          <a:spcPct val="0"/>
                        </a:spcAft>
                        <a:buClrTx/>
                        <a:buSzTx/>
                        <a:buFontTx/>
                        <a:buNone/>
                        <a:tabLst/>
                      </a:pPr>
                      <a:r>
                        <a:rPr kumimoji="0" lang="en-GB" altLang="en-US" sz="1000" b="0" i="0" u="none" strike="noStrike" cap="none" normalizeH="0" baseline="0" dirty="0">
                          <a:ln>
                            <a:noFill/>
                          </a:ln>
                          <a:solidFill>
                            <a:srgbClr val="000000"/>
                          </a:solidFill>
                          <a:effectLst/>
                          <a:latin typeface="Arial" panose="020B0604020202020204" pitchFamily="34" charset="0"/>
                          <a:ea typeface="MS PGothic" panose="020B0600070205080204" pitchFamily="34" charset="-128"/>
                          <a:cs typeface="Arial" panose="020B0604020202020204" pitchFamily="34" charset="0"/>
                        </a:rPr>
                        <a:t>Demand forecasting, product planning, parts purchasing, inventory control, manufacturing, product assembly to product distribution.</a:t>
                      </a:r>
                      <a:endParaRPr kumimoji="0" lang="en-GB" altLang="en-US" sz="9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7707" marR="7707" marT="7761" marB="776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defTabSz="457200">
                        <a:spcBef>
                          <a:spcPct val="20000"/>
                        </a:spcBef>
                        <a:buFont typeface="Arial" panose="020B0604020202020204" pitchFamily="34" charset="0"/>
                        <a:defRPr sz="2800">
                          <a:solidFill>
                            <a:schemeClr val="tx1"/>
                          </a:solidFill>
                          <a:latin typeface="Myriad Pro"/>
                        </a:defRPr>
                      </a:lvl1pPr>
                      <a:lvl2pPr marL="742950" indent="-285750" defTabSz="457200">
                        <a:spcBef>
                          <a:spcPct val="20000"/>
                        </a:spcBef>
                        <a:buFont typeface="Arial" panose="020B0604020202020204" pitchFamily="34" charset="0"/>
                        <a:defRPr sz="2400">
                          <a:solidFill>
                            <a:schemeClr val="tx1"/>
                          </a:solidFill>
                          <a:latin typeface="Myriad Pro"/>
                        </a:defRPr>
                      </a:lvl2pPr>
                      <a:lvl3pPr marL="1143000" indent="-228600" defTabSz="457200">
                        <a:spcBef>
                          <a:spcPct val="20000"/>
                        </a:spcBef>
                        <a:buFont typeface="Arial" panose="020B0604020202020204" pitchFamily="34" charset="0"/>
                        <a:defRPr sz="2000">
                          <a:solidFill>
                            <a:schemeClr val="tx1"/>
                          </a:solidFill>
                          <a:latin typeface="Myriad Pro"/>
                        </a:defRPr>
                      </a:lvl3pPr>
                      <a:lvl4pPr marL="1600200" indent="-228600" defTabSz="457200">
                        <a:spcBef>
                          <a:spcPct val="20000"/>
                        </a:spcBef>
                        <a:buFont typeface="Arial" panose="020B0604020202020204" pitchFamily="34" charset="0"/>
                        <a:defRPr>
                          <a:solidFill>
                            <a:schemeClr val="tx1"/>
                          </a:solidFill>
                          <a:latin typeface="Myriad Pro"/>
                        </a:defRPr>
                      </a:lvl4pPr>
                      <a:lvl5pPr marL="2057400" indent="-228600" defTabSz="457200">
                        <a:spcBef>
                          <a:spcPct val="20000"/>
                        </a:spcBef>
                        <a:buFont typeface="Arial" panose="020B0604020202020204" pitchFamily="34" charset="0"/>
                        <a:defRPr>
                          <a:solidFill>
                            <a:schemeClr val="tx1"/>
                          </a:solidFill>
                          <a:latin typeface="Myriad Pro"/>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l" defTabSz="457200" rtl="0" eaLnBrk="1" fontAlgn="base" latinLnBrk="0" hangingPunct="1">
                        <a:lnSpc>
                          <a:spcPct val="107000"/>
                        </a:lnSpc>
                        <a:spcBef>
                          <a:spcPct val="0"/>
                        </a:spcBef>
                        <a:spcAft>
                          <a:spcPct val="0"/>
                        </a:spcAft>
                        <a:buClrTx/>
                        <a:buSzTx/>
                        <a:buFontTx/>
                        <a:buNone/>
                        <a:tabLst/>
                      </a:pPr>
                      <a:r>
                        <a:rPr kumimoji="0" lang="en-GB" altLang="en-US" sz="1000" b="0" i="0" u="none" strike="noStrike" cap="none" normalizeH="0" baseline="0" dirty="0">
                          <a:ln>
                            <a:noFill/>
                          </a:ln>
                          <a:solidFill>
                            <a:srgbClr val="000000"/>
                          </a:solidFill>
                          <a:effectLst/>
                          <a:latin typeface="Arial" panose="020B0604020202020204" pitchFamily="34" charset="0"/>
                          <a:ea typeface="MS PGothic" panose="020B0600070205080204" pitchFamily="34" charset="-128"/>
                          <a:cs typeface="Arial" panose="020B0604020202020204" pitchFamily="34" charset="0"/>
                        </a:rPr>
                        <a:t>Workers of supply chain participants at all levels.</a:t>
                      </a:r>
                      <a:endParaRPr kumimoji="0" lang="en-GB" altLang="en-US" sz="9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7707" marR="7707" marT="7761" marB="776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defTabSz="457200">
                        <a:spcBef>
                          <a:spcPct val="20000"/>
                        </a:spcBef>
                        <a:buFont typeface="Arial" panose="020B0604020202020204" pitchFamily="34" charset="0"/>
                        <a:defRPr sz="2800">
                          <a:solidFill>
                            <a:schemeClr val="tx1"/>
                          </a:solidFill>
                          <a:latin typeface="Myriad Pro"/>
                        </a:defRPr>
                      </a:lvl1pPr>
                      <a:lvl2pPr marL="742950" indent="-285750" defTabSz="457200">
                        <a:spcBef>
                          <a:spcPct val="20000"/>
                        </a:spcBef>
                        <a:buFont typeface="Arial" panose="020B0604020202020204" pitchFamily="34" charset="0"/>
                        <a:defRPr sz="2400">
                          <a:solidFill>
                            <a:schemeClr val="tx1"/>
                          </a:solidFill>
                          <a:latin typeface="Myriad Pro"/>
                        </a:defRPr>
                      </a:lvl2pPr>
                      <a:lvl3pPr marL="1143000" indent="-228600" defTabSz="457200">
                        <a:spcBef>
                          <a:spcPct val="20000"/>
                        </a:spcBef>
                        <a:buFont typeface="Arial" panose="020B0604020202020204" pitchFamily="34" charset="0"/>
                        <a:defRPr sz="2000">
                          <a:solidFill>
                            <a:schemeClr val="tx1"/>
                          </a:solidFill>
                          <a:latin typeface="Myriad Pro"/>
                        </a:defRPr>
                      </a:lvl3pPr>
                      <a:lvl4pPr marL="1600200" indent="-228600" defTabSz="457200">
                        <a:spcBef>
                          <a:spcPct val="20000"/>
                        </a:spcBef>
                        <a:buFont typeface="Arial" panose="020B0604020202020204" pitchFamily="34" charset="0"/>
                        <a:defRPr>
                          <a:solidFill>
                            <a:schemeClr val="tx1"/>
                          </a:solidFill>
                          <a:latin typeface="Myriad Pro"/>
                        </a:defRPr>
                      </a:lvl4pPr>
                      <a:lvl5pPr marL="2057400" indent="-228600" defTabSz="457200">
                        <a:spcBef>
                          <a:spcPct val="20000"/>
                        </a:spcBef>
                        <a:buFont typeface="Arial" panose="020B0604020202020204" pitchFamily="34" charset="0"/>
                        <a:defRPr>
                          <a:solidFill>
                            <a:schemeClr val="tx1"/>
                          </a:solidFill>
                          <a:latin typeface="Myriad Pro"/>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l" defTabSz="457200" rtl="0" eaLnBrk="1" fontAlgn="base" latinLnBrk="0" hangingPunct="1">
                        <a:lnSpc>
                          <a:spcPct val="107000"/>
                        </a:lnSpc>
                        <a:spcBef>
                          <a:spcPct val="0"/>
                        </a:spcBef>
                        <a:spcAft>
                          <a:spcPct val="0"/>
                        </a:spcAft>
                        <a:buClrTx/>
                        <a:buSzTx/>
                        <a:buFontTx/>
                        <a:buNone/>
                        <a:tabLst/>
                      </a:pPr>
                      <a:r>
                        <a:rPr kumimoji="0" lang="en-GB" altLang="en-US" sz="1000" b="0" i="0" u="none" strike="noStrike" cap="none" normalizeH="0" baseline="0" dirty="0">
                          <a:ln>
                            <a:noFill/>
                          </a:ln>
                          <a:solidFill>
                            <a:srgbClr val="000000"/>
                          </a:solidFill>
                          <a:effectLst/>
                          <a:latin typeface="Arial" panose="020B0604020202020204" pitchFamily="34" charset="0"/>
                          <a:ea typeface="MS PGothic" panose="020B0600070205080204" pitchFamily="34" charset="-128"/>
                          <a:cs typeface="Arial" panose="020B0604020202020204" pitchFamily="34" charset="0"/>
                        </a:rPr>
                        <a:t>The boundary of a </a:t>
                      </a:r>
                      <a:r>
                        <a:rPr kumimoji="0" lang="en-GB" altLang="en-US" sz="1000" b="0" i="0" u="none" strike="noStrike" cap="none" normalizeH="0" baseline="0" dirty="0" err="1">
                          <a:ln>
                            <a:noFill/>
                          </a:ln>
                          <a:solidFill>
                            <a:srgbClr val="000000"/>
                          </a:solidFill>
                          <a:effectLst/>
                          <a:latin typeface="Arial" panose="020B0604020202020204" pitchFamily="34" charset="0"/>
                          <a:ea typeface="MS PGothic" panose="020B0600070205080204" pitchFamily="34" charset="-128"/>
                          <a:cs typeface="Arial" panose="020B0604020202020204" pitchFamily="34" charset="0"/>
                        </a:rPr>
                        <a:t>SCM</a:t>
                      </a:r>
                      <a:r>
                        <a:rPr kumimoji="0" lang="en-GB" altLang="en-US" sz="1000" b="0" i="0" u="none" strike="noStrike" cap="none" normalizeH="0" baseline="0" dirty="0">
                          <a:ln>
                            <a:noFill/>
                          </a:ln>
                          <a:solidFill>
                            <a:srgbClr val="000000"/>
                          </a:solidFill>
                          <a:effectLst/>
                          <a:latin typeface="Arial" panose="020B0604020202020204" pitchFamily="34" charset="0"/>
                          <a:ea typeface="MS PGothic" panose="020B0600070205080204" pitchFamily="34" charset="-128"/>
                          <a:cs typeface="Arial" panose="020B0604020202020204" pitchFamily="34" charset="0"/>
                        </a:rPr>
                        <a:t> system is the boundary of extended enterprise which includes the company, suppliers, partners, distributors and customers.</a:t>
                      </a:r>
                      <a:endParaRPr kumimoji="0" lang="en-GB" altLang="en-US" sz="9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7707" marR="7707" marT="7761" marB="776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extLst>
                  <a:ext uri="{0D108BD9-81ED-4DB2-BD59-A6C34878D82A}">
                    <a16:rowId xmlns:a16="http://schemas.microsoft.com/office/drawing/2014/main" val="2534429486"/>
                  </a:ext>
                </a:extLst>
              </a:tr>
            </a:tbl>
          </a:graphicData>
        </a:graphic>
      </p:graphicFrame>
      <p:sp>
        <p:nvSpPr>
          <p:cNvPr id="29730" name="Rectangle 4">
            <a:extLst>
              <a:ext uri="{FF2B5EF4-FFF2-40B4-BE49-F238E27FC236}">
                <a16:creationId xmlns:a16="http://schemas.microsoft.com/office/drawing/2014/main" id="{24CAD72C-D8DE-334D-8E64-D7D15CA85133}"/>
              </a:ext>
            </a:extLst>
          </p:cNvPr>
          <p:cNvSpPr>
            <a:spLocks noChangeArrowheads="1"/>
          </p:cNvSpPr>
          <p:nvPr/>
        </p:nvSpPr>
        <p:spPr bwMode="auto">
          <a:xfrm>
            <a:off x="2300288" y="260350"/>
            <a:ext cx="4543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07975" indent="-307975">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eaLnBrk="1" hangingPunct="1">
              <a:spcBef>
                <a:spcPct val="0"/>
              </a:spcBef>
              <a:buFontTx/>
              <a:buNone/>
            </a:pPr>
            <a:r>
              <a:rPr lang="en-GB" altLang="en-US" sz="1800">
                <a:latin typeface="Arial" panose="020B0604020202020204" pitchFamily="34" charset="0"/>
              </a:rPr>
              <a:t>Comparisons between Enterprise Systems</a:t>
            </a:r>
            <a:endParaRPr lang="en-US" altLang="en-US" sz="1800">
              <a:latin typeface="Arial" panose="020B060402020202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2A1C4-4DD5-AA46-8B91-DBA2FCEC34FF}"/>
              </a:ext>
            </a:extLst>
          </p:cNvPr>
          <p:cNvSpPr>
            <a:spLocks noGrp="1"/>
          </p:cNvSpPr>
          <p:nvPr>
            <p:ph type="title"/>
          </p:nvPr>
        </p:nvSpPr>
        <p:spPr/>
        <p:txBody>
          <a:bodyPr/>
          <a:lstStyle/>
          <a:p>
            <a:r>
              <a:rPr lang="en-GB" dirty="0"/>
              <a:t>Key challenges to adopt Enterprise Systems</a:t>
            </a:r>
          </a:p>
        </p:txBody>
      </p:sp>
      <p:sp>
        <p:nvSpPr>
          <p:cNvPr id="3" name="Content Placeholder 2">
            <a:extLst>
              <a:ext uri="{FF2B5EF4-FFF2-40B4-BE49-F238E27FC236}">
                <a16:creationId xmlns:a16="http://schemas.microsoft.com/office/drawing/2014/main" id="{558C651A-D350-E743-B9C6-41EF49EA75E6}"/>
              </a:ext>
            </a:extLst>
          </p:cNvPr>
          <p:cNvSpPr>
            <a:spLocks noGrp="1"/>
          </p:cNvSpPr>
          <p:nvPr>
            <p:ph idx="1"/>
          </p:nvPr>
        </p:nvSpPr>
        <p:spPr/>
        <p:txBody>
          <a:bodyPr/>
          <a:lstStyle/>
          <a:p>
            <a:r>
              <a:rPr lang="en-GB" sz="2000" dirty="0"/>
              <a:t>Whether to buy? </a:t>
            </a:r>
          </a:p>
          <a:p>
            <a:pPr marL="800100" lvl="2" indent="0">
              <a:buNone/>
            </a:pPr>
            <a:r>
              <a:rPr lang="en-GB" sz="1600" dirty="0"/>
              <a:t>– Analysing costs and benefits</a:t>
            </a:r>
          </a:p>
          <a:p>
            <a:pPr marL="800100" lvl="2" indent="0">
              <a:buNone/>
            </a:pPr>
            <a:r>
              <a:rPr lang="en-GB" sz="1600" dirty="0"/>
              <a:t>– Business benefits vs. technical benefits</a:t>
            </a:r>
          </a:p>
          <a:p>
            <a:pPr marL="800100" lvl="2" indent="0">
              <a:buNone/>
            </a:pPr>
            <a:r>
              <a:rPr lang="en-GB" sz="1600" dirty="0"/>
              <a:t> – Buying early vs. buying late </a:t>
            </a:r>
          </a:p>
          <a:p>
            <a:r>
              <a:rPr lang="en-GB" sz="2000" dirty="0"/>
              <a:t>What to buy?</a:t>
            </a:r>
          </a:p>
          <a:p>
            <a:pPr marL="800100" lvl="2" indent="0">
              <a:buNone/>
            </a:pPr>
            <a:r>
              <a:rPr lang="en-GB" sz="1600" dirty="0"/>
              <a:t> – Matching capabilities and needs</a:t>
            </a:r>
          </a:p>
          <a:p>
            <a:pPr marL="800100" lvl="2" indent="0">
              <a:buNone/>
            </a:pPr>
            <a:r>
              <a:rPr lang="en-GB" sz="1600" dirty="0"/>
              <a:t> – Compatibility and standards </a:t>
            </a:r>
          </a:p>
          <a:p>
            <a:r>
              <a:rPr lang="en-GB" sz="2000" dirty="0"/>
              <a:t>How to implement? </a:t>
            </a:r>
          </a:p>
          <a:p>
            <a:pPr marL="914400" lvl="2" indent="0">
              <a:buNone/>
            </a:pPr>
            <a:r>
              <a:rPr lang="en-GB" sz="1600" dirty="0"/>
              <a:t>– Top management support</a:t>
            </a:r>
          </a:p>
          <a:p>
            <a:pPr marL="914400" lvl="2" indent="0">
              <a:buNone/>
            </a:pPr>
            <a:r>
              <a:rPr lang="en-GB" sz="1600" dirty="0"/>
              <a:t> – User involvement</a:t>
            </a:r>
          </a:p>
          <a:p>
            <a:pPr marL="914400" lvl="2" indent="0">
              <a:buNone/>
            </a:pPr>
            <a:r>
              <a:rPr lang="en-GB" sz="1600" dirty="0"/>
              <a:t> – Phased approach </a:t>
            </a:r>
          </a:p>
        </p:txBody>
      </p:sp>
    </p:spTree>
    <p:extLst>
      <p:ext uri="{BB962C8B-B14F-4D97-AF65-F5344CB8AC3E}">
        <p14:creationId xmlns:p14="http://schemas.microsoft.com/office/powerpoint/2010/main" val="1775182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15235766-BCF3-6449-8BD2-DA53D220A3F7}"/>
              </a:ext>
            </a:extLst>
          </p:cNvPr>
          <p:cNvSpPr>
            <a:spLocks noGrp="1"/>
          </p:cNvSpPr>
          <p:nvPr>
            <p:ph type="title"/>
          </p:nvPr>
        </p:nvSpPr>
        <p:spPr>
          <a:xfrm>
            <a:off x="457200" y="274638"/>
            <a:ext cx="8229600" cy="561975"/>
          </a:xfrm>
        </p:spPr>
        <p:txBody>
          <a:bodyPr/>
          <a:lstStyle/>
          <a:p>
            <a:r>
              <a:rPr lang="en-GB" altLang="en-US" sz="2800" b="1"/>
              <a:t>Internet Economy</a:t>
            </a:r>
          </a:p>
        </p:txBody>
      </p:sp>
      <p:sp>
        <p:nvSpPr>
          <p:cNvPr id="3" name="Content Placeholder 2">
            <a:extLst>
              <a:ext uri="{FF2B5EF4-FFF2-40B4-BE49-F238E27FC236}">
                <a16:creationId xmlns:a16="http://schemas.microsoft.com/office/drawing/2014/main" id="{896002AA-18CA-1D48-87A3-B6E225946325}"/>
              </a:ext>
            </a:extLst>
          </p:cNvPr>
          <p:cNvSpPr>
            <a:spLocks noGrp="1"/>
          </p:cNvSpPr>
          <p:nvPr>
            <p:ph idx="1"/>
          </p:nvPr>
        </p:nvSpPr>
        <p:spPr>
          <a:xfrm>
            <a:off x="457200" y="908050"/>
            <a:ext cx="8229600" cy="4421188"/>
          </a:xfrm>
        </p:spPr>
        <p:txBody>
          <a:bodyPr/>
          <a:lstStyle/>
          <a:p>
            <a:pPr marL="0" indent="0">
              <a:buFont typeface="Arial" panose="020B0604020202020204" pitchFamily="34" charset="0"/>
              <a:buNone/>
              <a:defRPr/>
            </a:pPr>
            <a:r>
              <a:rPr lang="en-GB" sz="2000" i="1" dirty="0"/>
              <a:t>This encompasses all of the activities involved in using the internet for commerce. The internet economy is made up of four layers:</a:t>
            </a:r>
          </a:p>
          <a:p>
            <a:pPr>
              <a:buFont typeface="+mj-lt"/>
              <a:buAutoNum type="arabicPeriod"/>
              <a:defRPr/>
            </a:pPr>
            <a:r>
              <a:rPr lang="en-GB" sz="1600" b="1" dirty="0"/>
              <a:t>Internet Infrastructure: </a:t>
            </a:r>
            <a:r>
              <a:rPr lang="en-GB" sz="1600" dirty="0"/>
              <a:t>companies that provide the hardware, software, and other equipment for the Internet. Examples: networking companies and manufacturers of PCs and servers (Cisco Systems </a:t>
            </a:r>
            <a:r>
              <a:rPr lang="en-GB" sz="1600" dirty="0" err="1"/>
              <a:t>Inc</a:t>
            </a:r>
            <a:r>
              <a:rPr lang="en-GB" sz="1600" dirty="0"/>
              <a:t>, </a:t>
            </a:r>
            <a:r>
              <a:rPr lang="en-GB" sz="1600" dirty="0">
                <a:latin typeface="Arial" panose="020B0604020202020204" pitchFamily="34" charset="0"/>
              </a:rPr>
              <a:t>British Telecom).</a:t>
            </a:r>
            <a:endParaRPr lang="en-GB" sz="1600" dirty="0"/>
          </a:p>
          <a:p>
            <a:pPr>
              <a:buFont typeface="+mj-lt"/>
              <a:buAutoNum type="arabicPeriod"/>
              <a:defRPr/>
            </a:pPr>
            <a:r>
              <a:rPr lang="en-GB" sz="1600" b="1" dirty="0"/>
              <a:t>Internet applications infrastructure: </a:t>
            </a:r>
            <a:r>
              <a:rPr lang="en-GB" sz="1600" dirty="0"/>
              <a:t>companies that provide software facilitating internet transactions. Also, companies that provide web development, design and consulting services. Examples: producers of web development software, web-enabled databases and search engines (Microsoft, Sun Microsystems).</a:t>
            </a:r>
          </a:p>
          <a:p>
            <a:pPr>
              <a:buFont typeface="+mj-lt"/>
              <a:buAutoNum type="arabicPeriod"/>
              <a:defRPr/>
            </a:pPr>
            <a:r>
              <a:rPr lang="en-GB" sz="1600" b="1" dirty="0"/>
              <a:t>Internet intermediaries: </a:t>
            </a:r>
            <a:r>
              <a:rPr lang="en-GB" sz="1600" dirty="0"/>
              <a:t>companies that link buyers and sellers, for example by providing content or by creating marketplaces where business can be transacted. Examples: travel agents, content providers and online brokerages (Google, Expedia).</a:t>
            </a:r>
          </a:p>
          <a:p>
            <a:pPr>
              <a:buFont typeface="+mj-lt"/>
              <a:buAutoNum type="arabicPeriod"/>
              <a:defRPr/>
            </a:pPr>
            <a:r>
              <a:rPr lang="en-GB" sz="1600" b="1" dirty="0"/>
              <a:t>Internet Commerce: </a:t>
            </a:r>
            <a:r>
              <a:rPr lang="en-GB" sz="1600" dirty="0"/>
              <a:t>companies that sell products and services to consumers or other companies. Examples: online retailers, subscription or fee-based services and manufacturers selling directly to the public (Amazon, </a:t>
            </a:r>
            <a:r>
              <a:rPr lang="en-GB" sz="1600" dirty="0" err="1"/>
              <a:t>itunes</a:t>
            </a:r>
            <a:r>
              <a:rPr lang="en-GB" sz="1600" dirty="0"/>
              <a:t>). </a:t>
            </a:r>
          </a:p>
          <a:p>
            <a:pPr marL="457200" indent="-457200">
              <a:buFont typeface="+mj-lt"/>
              <a:buAutoNum type="arabicPeriod"/>
              <a:defRPr/>
            </a:pPr>
            <a:endParaRPr lang="en-GB" sz="2400" dirty="0"/>
          </a:p>
          <a:p>
            <a:pPr marL="0" indent="0">
              <a:buFont typeface="Arial" panose="020B0604020202020204" pitchFamily="34" charset="0"/>
              <a:buNone/>
              <a:defRPr/>
            </a:pPr>
            <a:endParaRPr lang="en-GB" sz="24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6AC3E1EE-3EB4-2F4C-8F63-0EB0A31D6820}"/>
              </a:ext>
            </a:extLst>
          </p:cNvPr>
          <p:cNvSpPr>
            <a:spLocks noGrp="1" noChangeArrowheads="1"/>
          </p:cNvSpPr>
          <p:nvPr>
            <p:ph type="title" idx="4294967295"/>
          </p:nvPr>
        </p:nvSpPr>
        <p:spPr>
          <a:xfrm>
            <a:off x="381000" y="320675"/>
            <a:ext cx="8382000" cy="579438"/>
          </a:xfrm>
        </p:spPr>
        <p:txBody>
          <a:bodyPr/>
          <a:lstStyle/>
          <a:p>
            <a:pPr eaLnBrk="1" hangingPunct="1"/>
            <a:r>
              <a:rPr lang="en-GB" altLang="en-US" sz="3200" b="1"/>
              <a:t>E-business and e-commerce</a:t>
            </a:r>
            <a:endParaRPr lang="en-US" altLang="en-US" sz="3200" b="1"/>
          </a:p>
        </p:txBody>
      </p:sp>
      <p:sp>
        <p:nvSpPr>
          <p:cNvPr id="27651" name="Rectangle 3">
            <a:extLst>
              <a:ext uri="{FF2B5EF4-FFF2-40B4-BE49-F238E27FC236}">
                <a16:creationId xmlns:a16="http://schemas.microsoft.com/office/drawing/2014/main" id="{41F9F15C-E751-4849-B1E3-266D9D865F5F}"/>
              </a:ext>
            </a:extLst>
          </p:cNvPr>
          <p:cNvSpPr>
            <a:spLocks noGrp="1" noChangeArrowheads="1"/>
          </p:cNvSpPr>
          <p:nvPr>
            <p:ph type="body" idx="4294967295"/>
          </p:nvPr>
        </p:nvSpPr>
        <p:spPr>
          <a:xfrm>
            <a:off x="143508" y="900113"/>
            <a:ext cx="8856984" cy="4745915"/>
          </a:xfrm>
        </p:spPr>
        <p:txBody>
          <a:bodyPr wrap="square">
            <a:spAutoFit/>
          </a:bodyPr>
          <a:lstStyle/>
          <a:p>
            <a:pPr marL="315913" indent="-315913" eaLnBrk="1" hangingPunct="1"/>
            <a:r>
              <a:rPr lang="en-US" altLang="en-US" sz="2400" b="1" dirty="0"/>
              <a:t>Electronic business (e-business)</a:t>
            </a:r>
            <a:r>
              <a:rPr lang="en-US" altLang="en-US" sz="2400" dirty="0"/>
              <a:t>: All electronically mediated information exchanges, both within an organisation and with external stakeholders supporting the range of business processes. </a:t>
            </a:r>
          </a:p>
          <a:p>
            <a:pPr marL="315913" indent="-315913" eaLnBrk="1" hangingPunct="1"/>
            <a:endParaRPr lang="en-US" altLang="en-US" sz="2400" dirty="0"/>
          </a:p>
          <a:p>
            <a:pPr marL="315913" indent="-315913" eaLnBrk="1" hangingPunct="1"/>
            <a:r>
              <a:rPr lang="en-GB" sz="2400" dirty="0"/>
              <a:t>It</a:t>
            </a:r>
            <a:r>
              <a:rPr lang="en-GB" sz="2400" b="1" dirty="0"/>
              <a:t> </a:t>
            </a:r>
            <a:r>
              <a:rPr lang="en-GB" sz="2400" dirty="0"/>
              <a:t>refers to the use of digital technology and the Internet to execute the major business processes in the enterprise. It includes activities for the internal management of the firm and for coordination with suppliers and other business partners. It also includes </a:t>
            </a:r>
            <a:r>
              <a:rPr lang="en-GB" sz="2400" b="1" dirty="0"/>
              <a:t>electronic commerce</a:t>
            </a:r>
            <a:r>
              <a:rPr lang="en-GB" sz="2400" dirty="0"/>
              <a:t>, or </a:t>
            </a:r>
            <a:r>
              <a:rPr lang="en-GB" sz="2400" b="1" dirty="0"/>
              <a:t>e-commerce</a:t>
            </a:r>
            <a:r>
              <a:rPr lang="en-GB" sz="2400" dirty="0"/>
              <a:t>. </a:t>
            </a:r>
          </a:p>
          <a:p>
            <a:pPr marL="315913" indent="-315913" eaLnBrk="1" hangingPunct="1"/>
            <a:endParaRPr lang="en-US" altLang="en-US" sz="24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anim calcmode="lin" valueType="num">
                                      <p:cBhvr additive="base">
                                        <p:cTn id="7" dur="500" fill="hold"/>
                                        <p:tgtEl>
                                          <p:spTgt spid="2765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765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7651">
                                            <p:txEl>
                                              <p:pRg st="2" end="2"/>
                                            </p:txEl>
                                          </p:spTgt>
                                        </p:tgtEl>
                                        <p:attrNameLst>
                                          <p:attrName>style.visibility</p:attrName>
                                        </p:attrNameLst>
                                      </p:cBhvr>
                                      <p:to>
                                        <p:strVal val="visible"/>
                                      </p:to>
                                    </p:set>
                                    <p:anim calcmode="lin" valueType="num">
                                      <p:cBhvr additive="base">
                                        <p:cTn id="13" dur="500" fill="hold"/>
                                        <p:tgtEl>
                                          <p:spTgt spid="27651">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7651">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41A2C-7FD2-7C4F-A677-0E30D379B645}"/>
              </a:ext>
            </a:extLst>
          </p:cNvPr>
          <p:cNvSpPr>
            <a:spLocks noGrp="1"/>
          </p:cNvSpPr>
          <p:nvPr>
            <p:ph type="title"/>
          </p:nvPr>
        </p:nvSpPr>
        <p:spPr/>
        <p:txBody>
          <a:bodyPr/>
          <a:lstStyle/>
          <a:p>
            <a:r>
              <a:rPr lang="en-US" altLang="en-US" b="1" dirty="0"/>
              <a:t>e-Commerce</a:t>
            </a:r>
            <a:endParaRPr lang="en-GB" dirty="0"/>
          </a:p>
        </p:txBody>
      </p:sp>
      <p:sp>
        <p:nvSpPr>
          <p:cNvPr id="3" name="Content Placeholder 2">
            <a:extLst>
              <a:ext uri="{FF2B5EF4-FFF2-40B4-BE49-F238E27FC236}">
                <a16:creationId xmlns:a16="http://schemas.microsoft.com/office/drawing/2014/main" id="{3111F674-11E9-754B-BE9C-7ECDEB756E68}"/>
              </a:ext>
            </a:extLst>
          </p:cNvPr>
          <p:cNvSpPr>
            <a:spLocks noGrp="1"/>
          </p:cNvSpPr>
          <p:nvPr>
            <p:ph idx="1"/>
          </p:nvPr>
        </p:nvSpPr>
        <p:spPr>
          <a:xfrm>
            <a:off x="201216" y="1124744"/>
            <a:ext cx="8835280" cy="3917032"/>
          </a:xfrm>
        </p:spPr>
        <p:txBody>
          <a:bodyPr/>
          <a:lstStyle/>
          <a:p>
            <a:pPr marL="315913" indent="-315913" eaLnBrk="1" hangingPunct="1"/>
            <a:r>
              <a:rPr lang="en-US" altLang="en-US" sz="2000" b="1" dirty="0"/>
              <a:t>Electronic commerce (e-commerce)</a:t>
            </a:r>
            <a:r>
              <a:rPr lang="en-US" altLang="en-US" sz="2000" dirty="0"/>
              <a:t>: All electronically mediated information exchanges between an </a:t>
            </a:r>
            <a:r>
              <a:rPr lang="en-US" altLang="en-US" sz="2000" dirty="0" err="1"/>
              <a:t>organisation</a:t>
            </a:r>
            <a:r>
              <a:rPr lang="en-US" altLang="en-US" sz="2000" dirty="0"/>
              <a:t> and its external stakeholders.</a:t>
            </a:r>
          </a:p>
          <a:p>
            <a:pPr marL="685800" lvl="1" indent="-369888" eaLnBrk="1" hangingPunct="1"/>
            <a:r>
              <a:rPr lang="en-US" altLang="en-US" sz="2000" b="1" dirty="0"/>
              <a:t>Buy-side e-commerce</a:t>
            </a:r>
            <a:r>
              <a:rPr lang="en-US" altLang="en-US" sz="2000" dirty="0"/>
              <a:t>: E-commerce transactions between a purchasing </a:t>
            </a:r>
            <a:r>
              <a:rPr lang="en-US" altLang="en-US" sz="2000" dirty="0" err="1"/>
              <a:t>organisation</a:t>
            </a:r>
            <a:r>
              <a:rPr lang="en-US" altLang="en-US" sz="2000" dirty="0"/>
              <a:t> and its suppliers.</a:t>
            </a:r>
          </a:p>
          <a:p>
            <a:pPr marL="685800" lvl="1" indent="-369888" eaLnBrk="1" hangingPunct="1"/>
            <a:r>
              <a:rPr lang="en-US" altLang="en-US" sz="2000" b="1" dirty="0"/>
              <a:t>Sell-side e-commerce</a:t>
            </a:r>
            <a:r>
              <a:rPr lang="en-US" altLang="en-US" sz="2000" dirty="0"/>
              <a:t>: E-commerce transactions between a supplier </a:t>
            </a:r>
            <a:r>
              <a:rPr lang="en-US" altLang="en-US" sz="2000" dirty="0" err="1"/>
              <a:t>organisation</a:t>
            </a:r>
            <a:r>
              <a:rPr lang="en-US" altLang="en-US" sz="2000" dirty="0"/>
              <a:t> and its customers. </a:t>
            </a:r>
          </a:p>
          <a:p>
            <a:r>
              <a:rPr lang="en-GB" sz="2000" dirty="0"/>
              <a:t>E-commerce is the part of e-business that deals with the buying and selling of goods and services over the Internet. It also encompasses activities supporting those market transactions, such as advertising, marketing, customer support, security, delivery, and payment. </a:t>
            </a:r>
          </a:p>
        </p:txBody>
      </p:sp>
      <p:sp>
        <p:nvSpPr>
          <p:cNvPr id="4" name="Rectangle 3">
            <a:extLst>
              <a:ext uri="{FF2B5EF4-FFF2-40B4-BE49-F238E27FC236}">
                <a16:creationId xmlns:a16="http://schemas.microsoft.com/office/drawing/2014/main" id="{41D7EF2B-1C67-B040-AED3-C2B7BB4BA548}"/>
              </a:ext>
            </a:extLst>
          </p:cNvPr>
          <p:cNvSpPr/>
          <p:nvPr/>
        </p:nvSpPr>
        <p:spPr>
          <a:xfrm>
            <a:off x="395536" y="5229200"/>
            <a:ext cx="6400800" cy="246221"/>
          </a:xfrm>
          <a:prstGeom prst="rect">
            <a:avLst/>
          </a:prstGeom>
        </p:spPr>
        <p:txBody>
          <a:bodyPr wrap="square">
            <a:spAutoFit/>
          </a:bodyPr>
          <a:lstStyle/>
          <a:p>
            <a:r>
              <a:rPr lang="en-GB" sz="1000" dirty="0">
                <a:latin typeface="Times New Roman" panose="02020603050405020304" pitchFamily="18" charset="0"/>
                <a:ea typeface="Calibri" panose="020F0502020204030204" pitchFamily="34" charset="0"/>
              </a:rPr>
              <a:t>Laudon and Laudon (2014). Management Information Systems: Managing the Digital Firm. 13</a:t>
            </a:r>
            <a:r>
              <a:rPr lang="en-GB" sz="1000" baseline="30000" dirty="0">
                <a:latin typeface="Times New Roman" panose="02020603050405020304" pitchFamily="18" charset="0"/>
                <a:ea typeface="Calibri" panose="020F0502020204030204" pitchFamily="34" charset="0"/>
              </a:rPr>
              <a:t>th</a:t>
            </a:r>
            <a:r>
              <a:rPr lang="en-GB" sz="1000" dirty="0">
                <a:latin typeface="Times New Roman" panose="02020603050405020304" pitchFamily="18" charset="0"/>
                <a:ea typeface="Calibri" panose="020F0502020204030204" pitchFamily="34" charset="0"/>
              </a:rPr>
              <a:t> </a:t>
            </a:r>
            <a:r>
              <a:rPr lang="en-GB" sz="1000" dirty="0" err="1">
                <a:latin typeface="Times New Roman" panose="02020603050405020304" pitchFamily="18" charset="0"/>
                <a:ea typeface="Calibri" panose="020F0502020204030204" pitchFamily="34" charset="0"/>
              </a:rPr>
              <a:t>edn</a:t>
            </a:r>
            <a:r>
              <a:rPr lang="en-GB" sz="1000" dirty="0">
                <a:latin typeface="Times New Roman" panose="02020603050405020304" pitchFamily="18" charset="0"/>
                <a:ea typeface="Calibri" panose="020F0502020204030204" pitchFamily="34" charset="0"/>
              </a:rPr>
              <a:t>. Pearson</a:t>
            </a:r>
            <a:r>
              <a:rPr lang="en-GB" sz="1000" dirty="0"/>
              <a:t> </a:t>
            </a:r>
          </a:p>
        </p:txBody>
      </p:sp>
    </p:spTree>
    <p:extLst>
      <p:ext uri="{BB962C8B-B14F-4D97-AF65-F5344CB8AC3E}">
        <p14:creationId xmlns:p14="http://schemas.microsoft.com/office/powerpoint/2010/main" val="19623102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8D25528D-5579-3743-AE77-7A8AE9F9C341}"/>
              </a:ext>
            </a:extLst>
          </p:cNvPr>
          <p:cNvSpPr>
            <a:spLocks noGrp="1"/>
          </p:cNvSpPr>
          <p:nvPr>
            <p:ph type="title"/>
          </p:nvPr>
        </p:nvSpPr>
        <p:spPr>
          <a:xfrm>
            <a:off x="395288" y="404813"/>
            <a:ext cx="8640762" cy="503237"/>
          </a:xfrm>
        </p:spPr>
        <p:txBody>
          <a:bodyPr/>
          <a:lstStyle/>
          <a:p>
            <a:r>
              <a:rPr lang="en-GB" altLang="en-US" sz="3200" b="1"/>
              <a:t>E-Business Approach to Business Enhancement</a:t>
            </a:r>
          </a:p>
        </p:txBody>
      </p:sp>
      <p:sp>
        <p:nvSpPr>
          <p:cNvPr id="3" name="Content Placeholder 2">
            <a:extLst>
              <a:ext uri="{FF2B5EF4-FFF2-40B4-BE49-F238E27FC236}">
                <a16:creationId xmlns:a16="http://schemas.microsoft.com/office/drawing/2014/main" id="{CE54BD40-B205-6F40-B699-2FDC1B2EAA11}"/>
              </a:ext>
            </a:extLst>
          </p:cNvPr>
          <p:cNvSpPr>
            <a:spLocks noGrp="1"/>
          </p:cNvSpPr>
          <p:nvPr>
            <p:ph idx="1"/>
          </p:nvPr>
        </p:nvSpPr>
        <p:spPr>
          <a:xfrm>
            <a:off x="215900" y="1196975"/>
            <a:ext cx="8820150" cy="3672185"/>
          </a:xfrm>
        </p:spPr>
        <p:txBody>
          <a:bodyPr/>
          <a:lstStyle/>
          <a:p>
            <a:pPr marL="0" indent="0">
              <a:buFont typeface="Arial" panose="020B0604020202020204" pitchFamily="34" charset="0"/>
              <a:buNone/>
              <a:defRPr/>
            </a:pPr>
            <a:r>
              <a:rPr lang="en-GB" sz="2400" i="1" dirty="0"/>
              <a:t>Three areas of business are enhanced by adopting an e-business approach;</a:t>
            </a:r>
          </a:p>
          <a:p>
            <a:pPr marL="0" indent="0">
              <a:buFont typeface="Arial" panose="020B0604020202020204" pitchFamily="34" charset="0"/>
              <a:buNone/>
              <a:defRPr/>
            </a:pPr>
            <a:endParaRPr lang="en-GB" sz="2400" i="1" dirty="0"/>
          </a:p>
          <a:p>
            <a:pPr>
              <a:defRPr/>
            </a:pPr>
            <a:r>
              <a:rPr lang="en-GB" sz="2000" b="1" dirty="0"/>
              <a:t>Production process</a:t>
            </a:r>
            <a:r>
              <a:rPr lang="en-GB" sz="2000" dirty="0"/>
              <a:t>-including procurement, ordering stock, payment processing, links with suppliers and production control.</a:t>
            </a:r>
          </a:p>
          <a:p>
            <a:pPr>
              <a:defRPr/>
            </a:pPr>
            <a:r>
              <a:rPr lang="en-GB" sz="2000" b="1" dirty="0"/>
              <a:t>Customer focused processes</a:t>
            </a:r>
            <a:r>
              <a:rPr lang="en-GB" sz="2000" dirty="0"/>
              <a:t>-including marketing, selling via the Internet, customer support and processing of customer orders and payments.</a:t>
            </a:r>
          </a:p>
          <a:p>
            <a:pPr>
              <a:defRPr/>
            </a:pPr>
            <a:r>
              <a:rPr lang="en-GB" sz="2000" b="1" dirty="0"/>
              <a:t>Internet management processes</a:t>
            </a:r>
            <a:r>
              <a:rPr lang="en-GB" sz="2000" dirty="0"/>
              <a:t>-including training, recruitment, internal information sharing and other employee services.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DAA1058F-12EE-5141-9772-5C59BCEC56AF}"/>
              </a:ext>
            </a:extLst>
          </p:cNvPr>
          <p:cNvSpPr>
            <a:spLocks noGrp="1"/>
          </p:cNvSpPr>
          <p:nvPr>
            <p:ph type="title"/>
          </p:nvPr>
        </p:nvSpPr>
        <p:spPr/>
        <p:txBody>
          <a:bodyPr/>
          <a:lstStyle/>
          <a:p>
            <a:r>
              <a:rPr lang="en-GB" altLang="en-US" dirty="0"/>
              <a:t>Activity 2:</a:t>
            </a:r>
          </a:p>
        </p:txBody>
      </p:sp>
      <p:sp>
        <p:nvSpPr>
          <p:cNvPr id="34819" name="Content Placeholder 2">
            <a:extLst>
              <a:ext uri="{FF2B5EF4-FFF2-40B4-BE49-F238E27FC236}">
                <a16:creationId xmlns:a16="http://schemas.microsoft.com/office/drawing/2014/main" id="{10E414BA-6B8E-F54C-B71A-2331ED2DFA98}"/>
              </a:ext>
            </a:extLst>
          </p:cNvPr>
          <p:cNvSpPr>
            <a:spLocks noGrp="1"/>
          </p:cNvSpPr>
          <p:nvPr>
            <p:ph idx="1"/>
          </p:nvPr>
        </p:nvSpPr>
        <p:spPr>
          <a:xfrm>
            <a:off x="107504" y="1268760"/>
            <a:ext cx="8856984" cy="1872208"/>
          </a:xfrm>
        </p:spPr>
        <p:txBody>
          <a:bodyPr/>
          <a:lstStyle/>
          <a:p>
            <a:pPr marL="0" indent="0">
              <a:buFont typeface="Arial" panose="020B0604020202020204" pitchFamily="34" charset="0"/>
              <a:buNone/>
            </a:pPr>
            <a:r>
              <a:rPr lang="en-GB" altLang="en-US" sz="2000" dirty="0"/>
              <a:t>The approaches used by companies such as Argos, Dell and eBay restructure the relationship between manufacturer, retailer and customer to the benefit of all involved.</a:t>
            </a:r>
          </a:p>
          <a:p>
            <a:pPr marL="0" indent="0">
              <a:buFont typeface="Arial" panose="020B0604020202020204" pitchFamily="34" charset="0"/>
              <a:buNone/>
            </a:pPr>
            <a:r>
              <a:rPr lang="en-GB" altLang="en-US" sz="2000" dirty="0"/>
              <a:t>Discuss this statement with reference to the e-business and e-commerce concepts described in this section.</a:t>
            </a:r>
          </a:p>
        </p:txBody>
      </p:sp>
      <p:graphicFrame>
        <p:nvGraphicFramePr>
          <p:cNvPr id="6" name="Table 5">
            <a:extLst>
              <a:ext uri="{FF2B5EF4-FFF2-40B4-BE49-F238E27FC236}">
                <a16:creationId xmlns:a16="http://schemas.microsoft.com/office/drawing/2014/main" id="{785E172B-B2A5-1B48-AB1A-8F53B1FA2910}"/>
              </a:ext>
            </a:extLst>
          </p:cNvPr>
          <p:cNvGraphicFramePr>
            <a:graphicFrameLocks noGrp="1"/>
          </p:cNvGraphicFramePr>
          <p:nvPr>
            <p:extLst>
              <p:ext uri="{D42A27DB-BD31-4B8C-83A1-F6EECF244321}">
                <p14:modId xmlns:p14="http://schemas.microsoft.com/office/powerpoint/2010/main" val="672882919"/>
              </p:ext>
            </p:extLst>
          </p:nvPr>
        </p:nvGraphicFramePr>
        <p:xfrm>
          <a:off x="1475656" y="3717032"/>
          <a:ext cx="6096000" cy="1285730"/>
        </p:xfrm>
        <a:graphic>
          <a:graphicData uri="http://schemas.openxmlformats.org/drawingml/2006/table">
            <a:tbl>
              <a:tblPr/>
              <a:tblGrid>
                <a:gridCol w="2032000">
                  <a:extLst>
                    <a:ext uri="{9D8B030D-6E8A-4147-A177-3AD203B41FA5}">
                      <a16:colId xmlns:a16="http://schemas.microsoft.com/office/drawing/2014/main" val="1939111857"/>
                    </a:ext>
                  </a:extLst>
                </a:gridCol>
                <a:gridCol w="2032000">
                  <a:extLst>
                    <a:ext uri="{9D8B030D-6E8A-4147-A177-3AD203B41FA5}">
                      <a16:colId xmlns:a16="http://schemas.microsoft.com/office/drawing/2014/main" val="3291797906"/>
                    </a:ext>
                  </a:extLst>
                </a:gridCol>
                <a:gridCol w="2032000">
                  <a:extLst>
                    <a:ext uri="{9D8B030D-6E8A-4147-A177-3AD203B41FA5}">
                      <a16:colId xmlns:a16="http://schemas.microsoft.com/office/drawing/2014/main" val="1671879237"/>
                    </a:ext>
                  </a:extLst>
                </a:gridCol>
              </a:tblGrid>
              <a:tr h="371358">
                <a:tc>
                  <a:txBody>
                    <a:bodyPr/>
                    <a:lstStyle>
                      <a:lvl1pPr>
                        <a:spcBef>
                          <a:spcPct val="20000"/>
                        </a:spcBef>
                        <a:buFont typeface="Arial" panose="020B0604020202020204" pitchFamily="34" charset="0"/>
                        <a:defRPr sz="2800">
                          <a:solidFill>
                            <a:schemeClr val="tx1"/>
                          </a:solidFill>
                          <a:latin typeface="Myriad Pro"/>
                        </a:defRPr>
                      </a:lvl1pPr>
                      <a:lvl2pPr marL="742950" indent="-285750">
                        <a:spcBef>
                          <a:spcPct val="20000"/>
                        </a:spcBef>
                        <a:buFont typeface="Arial" panose="020B0604020202020204" pitchFamily="34" charset="0"/>
                        <a:defRPr sz="2400">
                          <a:solidFill>
                            <a:schemeClr val="tx1"/>
                          </a:solidFill>
                          <a:latin typeface="Myriad Pro"/>
                        </a:defRPr>
                      </a:lvl2pPr>
                      <a:lvl3pPr marL="1143000" indent="-228600">
                        <a:spcBef>
                          <a:spcPct val="20000"/>
                        </a:spcBef>
                        <a:buFont typeface="Arial" panose="020B0604020202020204" pitchFamily="34" charset="0"/>
                        <a:defRPr sz="2000">
                          <a:solidFill>
                            <a:schemeClr val="tx1"/>
                          </a:solidFill>
                          <a:latin typeface="Myriad Pro"/>
                        </a:defRPr>
                      </a:lvl3pPr>
                      <a:lvl4pPr marL="1600200" indent="-228600">
                        <a:spcBef>
                          <a:spcPct val="20000"/>
                        </a:spcBef>
                        <a:buFont typeface="Arial" panose="020B0604020202020204" pitchFamily="34" charset="0"/>
                        <a:defRPr>
                          <a:solidFill>
                            <a:schemeClr val="tx1"/>
                          </a:solidFill>
                          <a:latin typeface="Myriad Pro"/>
                        </a:defRPr>
                      </a:lvl4pPr>
                      <a:lvl5pPr marL="2057400" indent="-228600">
                        <a:spcBef>
                          <a:spcPct val="20000"/>
                        </a:spcBef>
                        <a:buFont typeface="Arial" panose="020B0604020202020204" pitchFamily="34" charset="0"/>
                        <a:defRPr>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a:ln>
                            <a:noFill/>
                          </a:ln>
                          <a:solidFill>
                            <a:srgbClr val="FFFFFF"/>
                          </a:solidFill>
                          <a:effectLst/>
                          <a:latin typeface="Myriad Pro"/>
                          <a:cs typeface="Arial" panose="020B0604020202020204" pitchFamily="34" charset="0"/>
                        </a:rPr>
                        <a:t>Manufacturer</a:t>
                      </a:r>
                    </a:p>
                  </a:txBody>
                  <a:tcPr marT="45706" marB="4570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Font typeface="Arial" panose="020B0604020202020204" pitchFamily="34" charset="0"/>
                        <a:defRPr sz="2800">
                          <a:solidFill>
                            <a:schemeClr val="tx1"/>
                          </a:solidFill>
                          <a:latin typeface="Myriad Pro"/>
                        </a:defRPr>
                      </a:lvl1pPr>
                      <a:lvl2pPr marL="742950" indent="-285750">
                        <a:spcBef>
                          <a:spcPct val="20000"/>
                        </a:spcBef>
                        <a:buFont typeface="Arial" panose="020B0604020202020204" pitchFamily="34" charset="0"/>
                        <a:defRPr sz="2400">
                          <a:solidFill>
                            <a:schemeClr val="tx1"/>
                          </a:solidFill>
                          <a:latin typeface="Myriad Pro"/>
                        </a:defRPr>
                      </a:lvl2pPr>
                      <a:lvl3pPr marL="1143000" indent="-228600">
                        <a:spcBef>
                          <a:spcPct val="20000"/>
                        </a:spcBef>
                        <a:buFont typeface="Arial" panose="020B0604020202020204" pitchFamily="34" charset="0"/>
                        <a:defRPr sz="2000">
                          <a:solidFill>
                            <a:schemeClr val="tx1"/>
                          </a:solidFill>
                          <a:latin typeface="Myriad Pro"/>
                        </a:defRPr>
                      </a:lvl3pPr>
                      <a:lvl4pPr marL="1600200" indent="-228600">
                        <a:spcBef>
                          <a:spcPct val="20000"/>
                        </a:spcBef>
                        <a:buFont typeface="Arial" panose="020B0604020202020204" pitchFamily="34" charset="0"/>
                        <a:defRPr>
                          <a:solidFill>
                            <a:schemeClr val="tx1"/>
                          </a:solidFill>
                          <a:latin typeface="Myriad Pro"/>
                        </a:defRPr>
                      </a:lvl4pPr>
                      <a:lvl5pPr marL="2057400" indent="-228600">
                        <a:spcBef>
                          <a:spcPct val="20000"/>
                        </a:spcBef>
                        <a:buFont typeface="Arial" panose="020B0604020202020204" pitchFamily="34" charset="0"/>
                        <a:defRPr>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a:ln>
                            <a:noFill/>
                          </a:ln>
                          <a:solidFill>
                            <a:srgbClr val="FFFFFF"/>
                          </a:solidFill>
                          <a:effectLst/>
                          <a:latin typeface="Myriad Pro"/>
                          <a:cs typeface="Arial" panose="020B0604020202020204" pitchFamily="34" charset="0"/>
                        </a:rPr>
                        <a:t>Retailer</a:t>
                      </a:r>
                    </a:p>
                  </a:txBody>
                  <a:tcPr marT="45706" marB="4570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Font typeface="Arial" panose="020B0604020202020204" pitchFamily="34" charset="0"/>
                        <a:defRPr sz="2800">
                          <a:solidFill>
                            <a:schemeClr val="tx1"/>
                          </a:solidFill>
                          <a:latin typeface="Myriad Pro"/>
                        </a:defRPr>
                      </a:lvl1pPr>
                      <a:lvl2pPr marL="742950" indent="-285750">
                        <a:spcBef>
                          <a:spcPct val="20000"/>
                        </a:spcBef>
                        <a:buFont typeface="Arial" panose="020B0604020202020204" pitchFamily="34" charset="0"/>
                        <a:defRPr sz="2400">
                          <a:solidFill>
                            <a:schemeClr val="tx1"/>
                          </a:solidFill>
                          <a:latin typeface="Myriad Pro"/>
                        </a:defRPr>
                      </a:lvl2pPr>
                      <a:lvl3pPr marL="1143000" indent="-228600">
                        <a:spcBef>
                          <a:spcPct val="20000"/>
                        </a:spcBef>
                        <a:buFont typeface="Arial" panose="020B0604020202020204" pitchFamily="34" charset="0"/>
                        <a:defRPr sz="2000">
                          <a:solidFill>
                            <a:schemeClr val="tx1"/>
                          </a:solidFill>
                          <a:latin typeface="Myriad Pro"/>
                        </a:defRPr>
                      </a:lvl3pPr>
                      <a:lvl4pPr marL="1600200" indent="-228600">
                        <a:spcBef>
                          <a:spcPct val="20000"/>
                        </a:spcBef>
                        <a:buFont typeface="Arial" panose="020B0604020202020204" pitchFamily="34" charset="0"/>
                        <a:defRPr>
                          <a:solidFill>
                            <a:schemeClr val="tx1"/>
                          </a:solidFill>
                          <a:latin typeface="Myriad Pro"/>
                        </a:defRPr>
                      </a:lvl4pPr>
                      <a:lvl5pPr marL="2057400" indent="-228600">
                        <a:spcBef>
                          <a:spcPct val="20000"/>
                        </a:spcBef>
                        <a:buFont typeface="Arial" panose="020B0604020202020204" pitchFamily="34" charset="0"/>
                        <a:defRPr>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800" b="1" i="0" u="none" strike="noStrike" cap="none" normalizeH="0" baseline="0">
                          <a:ln>
                            <a:noFill/>
                          </a:ln>
                          <a:solidFill>
                            <a:srgbClr val="FFFFFF"/>
                          </a:solidFill>
                          <a:effectLst/>
                          <a:latin typeface="Myriad Pro"/>
                          <a:cs typeface="Arial" panose="020B0604020202020204" pitchFamily="34" charset="0"/>
                        </a:rPr>
                        <a:t>Customer</a:t>
                      </a:r>
                    </a:p>
                  </a:txBody>
                  <a:tcPr marT="45706" marB="4570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680315139"/>
                  </a:ext>
                </a:extLst>
              </a:tr>
              <a:tr h="639879">
                <a:tc>
                  <a:txBody>
                    <a:bodyPr/>
                    <a:lstStyle>
                      <a:lvl1pPr>
                        <a:spcBef>
                          <a:spcPct val="20000"/>
                        </a:spcBef>
                        <a:buFont typeface="Arial" panose="020B0604020202020204" pitchFamily="34" charset="0"/>
                        <a:defRPr sz="2800">
                          <a:solidFill>
                            <a:schemeClr val="tx1"/>
                          </a:solidFill>
                          <a:latin typeface="Myriad Pro"/>
                        </a:defRPr>
                      </a:lvl1pPr>
                      <a:lvl2pPr marL="742950" indent="-285750">
                        <a:spcBef>
                          <a:spcPct val="20000"/>
                        </a:spcBef>
                        <a:buFont typeface="Arial" panose="020B0604020202020204" pitchFamily="34" charset="0"/>
                        <a:defRPr sz="2400">
                          <a:solidFill>
                            <a:schemeClr val="tx1"/>
                          </a:solidFill>
                          <a:latin typeface="Myriad Pro"/>
                        </a:defRPr>
                      </a:lvl2pPr>
                      <a:lvl3pPr marL="1143000" indent="-228600">
                        <a:spcBef>
                          <a:spcPct val="20000"/>
                        </a:spcBef>
                        <a:buFont typeface="Arial" panose="020B0604020202020204" pitchFamily="34" charset="0"/>
                        <a:defRPr sz="2000">
                          <a:solidFill>
                            <a:schemeClr val="tx1"/>
                          </a:solidFill>
                          <a:latin typeface="Myriad Pro"/>
                        </a:defRPr>
                      </a:lvl3pPr>
                      <a:lvl4pPr marL="1600200" indent="-228600">
                        <a:spcBef>
                          <a:spcPct val="20000"/>
                        </a:spcBef>
                        <a:buFont typeface="Arial" panose="020B0604020202020204" pitchFamily="34" charset="0"/>
                        <a:defRPr>
                          <a:solidFill>
                            <a:schemeClr val="tx1"/>
                          </a:solidFill>
                          <a:latin typeface="Myriad Pro"/>
                        </a:defRPr>
                      </a:lvl4pPr>
                      <a:lvl5pPr marL="2057400" indent="-228600">
                        <a:spcBef>
                          <a:spcPct val="20000"/>
                        </a:spcBef>
                        <a:buFont typeface="Arial" panose="020B0604020202020204" pitchFamily="34" charset="0"/>
                        <a:defRPr>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rgbClr val="000000"/>
                          </a:solidFill>
                          <a:effectLst/>
                          <a:latin typeface="Myriad Pro"/>
                          <a:cs typeface="Arial" panose="020B0604020202020204" pitchFamily="34" charset="0"/>
                        </a:rPr>
                        <a:t>What benefits? Challenges ?</a:t>
                      </a:r>
                    </a:p>
                  </a:txBody>
                  <a:tcPr marT="45706" marB="4570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4F9"/>
                    </a:solidFill>
                  </a:tcPr>
                </a:tc>
                <a:tc>
                  <a:txBody>
                    <a:bodyPr/>
                    <a:lstStyle>
                      <a:lvl1pPr>
                        <a:spcBef>
                          <a:spcPct val="20000"/>
                        </a:spcBef>
                        <a:buFont typeface="Arial" panose="020B0604020202020204" pitchFamily="34" charset="0"/>
                        <a:defRPr sz="2800">
                          <a:solidFill>
                            <a:schemeClr val="tx1"/>
                          </a:solidFill>
                          <a:latin typeface="Myriad Pro"/>
                        </a:defRPr>
                      </a:lvl1pPr>
                      <a:lvl2pPr marL="742950" indent="-285750">
                        <a:spcBef>
                          <a:spcPct val="20000"/>
                        </a:spcBef>
                        <a:buFont typeface="Arial" panose="020B0604020202020204" pitchFamily="34" charset="0"/>
                        <a:defRPr sz="2400">
                          <a:solidFill>
                            <a:schemeClr val="tx1"/>
                          </a:solidFill>
                          <a:latin typeface="Myriad Pro"/>
                        </a:defRPr>
                      </a:lvl2pPr>
                      <a:lvl3pPr marL="1143000" indent="-228600">
                        <a:spcBef>
                          <a:spcPct val="20000"/>
                        </a:spcBef>
                        <a:buFont typeface="Arial" panose="020B0604020202020204" pitchFamily="34" charset="0"/>
                        <a:defRPr sz="2000">
                          <a:solidFill>
                            <a:schemeClr val="tx1"/>
                          </a:solidFill>
                          <a:latin typeface="Myriad Pro"/>
                        </a:defRPr>
                      </a:lvl3pPr>
                      <a:lvl4pPr marL="1600200" indent="-228600">
                        <a:spcBef>
                          <a:spcPct val="20000"/>
                        </a:spcBef>
                        <a:buFont typeface="Arial" panose="020B0604020202020204" pitchFamily="34" charset="0"/>
                        <a:defRPr>
                          <a:solidFill>
                            <a:schemeClr val="tx1"/>
                          </a:solidFill>
                          <a:latin typeface="Myriad Pro"/>
                        </a:defRPr>
                      </a:lvl4pPr>
                      <a:lvl5pPr marL="2057400" indent="-228600">
                        <a:spcBef>
                          <a:spcPct val="20000"/>
                        </a:spcBef>
                        <a:buFont typeface="Arial" panose="020B0604020202020204" pitchFamily="34" charset="0"/>
                        <a:defRPr>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rgbClr val="000000"/>
                          </a:solidFill>
                          <a:effectLst/>
                          <a:latin typeface="Myriad Pro"/>
                          <a:cs typeface="Arial" panose="020B0604020202020204" pitchFamily="34" charset="0"/>
                        </a:rPr>
                        <a:t>What benefits? Challenges?</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rgbClr val="000000"/>
                        </a:solidFill>
                        <a:effectLst/>
                        <a:latin typeface="Myriad Pro"/>
                        <a:cs typeface="Arial" panose="020B0604020202020204" pitchFamily="34" charset="0"/>
                      </a:endParaRPr>
                    </a:p>
                  </a:txBody>
                  <a:tcPr marT="45706" marB="4570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4F9"/>
                    </a:solidFill>
                  </a:tcPr>
                </a:tc>
                <a:tc>
                  <a:txBody>
                    <a:bodyPr/>
                    <a:lstStyle>
                      <a:lvl1pPr>
                        <a:spcBef>
                          <a:spcPct val="20000"/>
                        </a:spcBef>
                        <a:buFont typeface="Arial" panose="020B0604020202020204" pitchFamily="34" charset="0"/>
                        <a:defRPr sz="2800">
                          <a:solidFill>
                            <a:schemeClr val="tx1"/>
                          </a:solidFill>
                          <a:latin typeface="Myriad Pro"/>
                        </a:defRPr>
                      </a:lvl1pPr>
                      <a:lvl2pPr marL="742950" indent="-285750">
                        <a:spcBef>
                          <a:spcPct val="20000"/>
                        </a:spcBef>
                        <a:buFont typeface="Arial" panose="020B0604020202020204" pitchFamily="34" charset="0"/>
                        <a:defRPr sz="2400">
                          <a:solidFill>
                            <a:schemeClr val="tx1"/>
                          </a:solidFill>
                          <a:latin typeface="Myriad Pro"/>
                        </a:defRPr>
                      </a:lvl2pPr>
                      <a:lvl3pPr marL="1143000" indent="-228600">
                        <a:spcBef>
                          <a:spcPct val="20000"/>
                        </a:spcBef>
                        <a:buFont typeface="Arial" panose="020B0604020202020204" pitchFamily="34" charset="0"/>
                        <a:defRPr sz="2000">
                          <a:solidFill>
                            <a:schemeClr val="tx1"/>
                          </a:solidFill>
                          <a:latin typeface="Myriad Pro"/>
                        </a:defRPr>
                      </a:lvl3pPr>
                      <a:lvl4pPr marL="1600200" indent="-228600">
                        <a:spcBef>
                          <a:spcPct val="20000"/>
                        </a:spcBef>
                        <a:buFont typeface="Arial" panose="020B0604020202020204" pitchFamily="34" charset="0"/>
                        <a:defRPr>
                          <a:solidFill>
                            <a:schemeClr val="tx1"/>
                          </a:solidFill>
                          <a:latin typeface="Myriad Pro"/>
                        </a:defRPr>
                      </a:lvl4pPr>
                      <a:lvl5pPr marL="2057400" indent="-228600">
                        <a:spcBef>
                          <a:spcPct val="20000"/>
                        </a:spcBef>
                        <a:buFont typeface="Arial" panose="020B0604020202020204" pitchFamily="34" charset="0"/>
                        <a:defRPr>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Myriad Pro"/>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rgbClr val="000000"/>
                          </a:solidFill>
                          <a:effectLst/>
                          <a:latin typeface="Myriad Pro"/>
                          <a:cs typeface="Arial" panose="020B0604020202020204" pitchFamily="34" charset="0"/>
                        </a:rPr>
                        <a:t>What benefits? Challenges?</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rgbClr val="000000"/>
                        </a:solidFill>
                        <a:effectLst/>
                        <a:latin typeface="Myriad Pro"/>
                        <a:cs typeface="Arial" panose="020B0604020202020204" pitchFamily="34" charset="0"/>
                      </a:endParaRPr>
                    </a:p>
                  </a:txBody>
                  <a:tcPr marT="45706" marB="4570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E4F9"/>
                    </a:solidFill>
                  </a:tcPr>
                </a:tc>
                <a:extLst>
                  <a:ext uri="{0D108BD9-81ED-4DB2-BD59-A6C34878D82A}">
                    <a16:rowId xmlns:a16="http://schemas.microsoft.com/office/drawing/2014/main" val="323560598"/>
                  </a:ext>
                </a:extLst>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5">
            <a:extLst>
              <a:ext uri="{FF2B5EF4-FFF2-40B4-BE49-F238E27FC236}">
                <a16:creationId xmlns:a16="http://schemas.microsoft.com/office/drawing/2014/main" id="{04AC0680-1BA1-FB44-BDD5-5C39877CF76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9750" y="692150"/>
            <a:ext cx="7831138"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2">
            <a:extLst>
              <a:ext uri="{FF2B5EF4-FFF2-40B4-BE49-F238E27FC236}">
                <a16:creationId xmlns:a16="http://schemas.microsoft.com/office/drawing/2014/main" id="{A1E7CB1C-64D9-2C4E-B6DB-AA1D1DC41AB5}"/>
              </a:ext>
            </a:extLst>
          </p:cNvPr>
          <p:cNvSpPr>
            <a:spLocks noGrp="1"/>
          </p:cNvSpPr>
          <p:nvPr>
            <p:ph type="title"/>
          </p:nvPr>
        </p:nvSpPr>
        <p:spPr>
          <a:xfrm>
            <a:off x="457200" y="404664"/>
            <a:ext cx="8229600" cy="4104233"/>
          </a:xfrm>
        </p:spPr>
        <p:txBody>
          <a:bodyPr anchor="t"/>
          <a:lstStyle/>
          <a:p>
            <a:r>
              <a:rPr lang="en-GB" altLang="en-US" dirty="0"/>
              <a:t>Class Discussion </a:t>
            </a:r>
            <a:br>
              <a:rPr lang="en-GB" altLang="en-US" dirty="0"/>
            </a:br>
            <a:br>
              <a:rPr lang="en-GB" altLang="en-US" dirty="0"/>
            </a:br>
            <a:r>
              <a:rPr lang="en-GB" altLang="en-US" sz="2000" b="1" dirty="0"/>
              <a:t>“Enterprise resource planning software is likely to replace packages used in a single area of the organisation, such as accounting, logistics, production and marketing”. Discuss.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Title 1">
            <a:extLst>
              <a:ext uri="{FF2B5EF4-FFF2-40B4-BE49-F238E27FC236}">
                <a16:creationId xmlns:a16="http://schemas.microsoft.com/office/drawing/2014/main" id="{59748763-D858-A447-A7C4-CF66C2180F1A}"/>
              </a:ext>
            </a:extLst>
          </p:cNvPr>
          <p:cNvSpPr>
            <a:spLocks noGrp="1"/>
          </p:cNvSpPr>
          <p:nvPr>
            <p:ph type="title"/>
          </p:nvPr>
        </p:nvSpPr>
        <p:spPr>
          <a:xfrm>
            <a:off x="611560" y="404664"/>
            <a:ext cx="8229600" cy="857250"/>
          </a:xfrm>
        </p:spPr>
        <p:txBody>
          <a:bodyPr/>
          <a:lstStyle/>
          <a:p>
            <a:r>
              <a:rPr lang="en-GB" altLang="en-US" dirty="0"/>
              <a:t>Concluding remarks </a:t>
            </a:r>
          </a:p>
        </p:txBody>
      </p:sp>
      <p:sp>
        <p:nvSpPr>
          <p:cNvPr id="64514" name="Content Placeholder 2">
            <a:extLst>
              <a:ext uri="{FF2B5EF4-FFF2-40B4-BE49-F238E27FC236}">
                <a16:creationId xmlns:a16="http://schemas.microsoft.com/office/drawing/2014/main" id="{096B1FF4-EC55-C441-9062-71E7D6C38A7A}"/>
              </a:ext>
            </a:extLst>
          </p:cNvPr>
          <p:cNvSpPr>
            <a:spLocks noGrp="1"/>
          </p:cNvSpPr>
          <p:nvPr>
            <p:ph idx="1"/>
          </p:nvPr>
        </p:nvSpPr>
        <p:spPr>
          <a:xfrm>
            <a:off x="1080442" y="1412776"/>
            <a:ext cx="7283450" cy="2938462"/>
          </a:xfrm>
        </p:spPr>
        <p:txBody>
          <a:bodyPr/>
          <a:lstStyle/>
          <a:p>
            <a:r>
              <a:rPr lang="en-US" altLang="en-US" sz="2800" dirty="0"/>
              <a:t>What is enterprise systems ?</a:t>
            </a:r>
          </a:p>
          <a:p>
            <a:r>
              <a:rPr lang="en-US" altLang="en-US" sz="2800" dirty="0"/>
              <a:t>The types of enterprise systems ?</a:t>
            </a:r>
          </a:p>
          <a:p>
            <a:r>
              <a:rPr lang="en-US" altLang="en-US" sz="2800" dirty="0"/>
              <a:t>Difference between e-Business and e-Commerce</a:t>
            </a:r>
          </a:p>
        </p:txBody>
      </p:sp>
      <p:sp>
        <p:nvSpPr>
          <p:cNvPr id="4" name="Date Placeholder 3">
            <a:extLst>
              <a:ext uri="{FF2B5EF4-FFF2-40B4-BE49-F238E27FC236}">
                <a16:creationId xmlns:a16="http://schemas.microsoft.com/office/drawing/2014/main" id="{9D058D88-F374-D947-A2D3-868938807DF8}"/>
              </a:ext>
            </a:extLst>
          </p:cNvPr>
          <p:cNvSpPr>
            <a:spLocks noGrp="1"/>
          </p:cNvSpPr>
          <p:nvPr>
            <p:ph type="dt" sz="quarter" idx="10"/>
          </p:nvPr>
        </p:nvSpPr>
        <p:spPr>
          <a:xfrm>
            <a:off x="250825" y="5751513"/>
            <a:ext cx="971550" cy="163512"/>
          </a:xfrm>
        </p:spPr>
        <p:txBody>
          <a:bodyPr>
            <a:normAutofit fontScale="92500" lnSpcReduction="20000"/>
          </a:bodyPr>
          <a:lstStyle/>
          <a:p>
            <a:pPr>
              <a:lnSpc>
                <a:spcPct val="90000"/>
              </a:lnSpc>
              <a:spcAft>
                <a:spcPts val="450"/>
              </a:spcAft>
              <a:defRPr/>
            </a:pPr>
            <a:fld id="{05BEAE6E-AE7B-4A8D-BED9-CFED1608F8AA}" type="datetime1">
              <a:rPr lang="en-GB" altLang="en-US" sz="675"/>
              <a:pPr>
                <a:lnSpc>
                  <a:spcPct val="90000"/>
                </a:lnSpc>
                <a:spcAft>
                  <a:spcPts val="450"/>
                </a:spcAft>
                <a:defRPr/>
              </a:pPr>
              <a:t>29/06/2021</a:t>
            </a:fld>
            <a:endParaRPr lang="en-GB" altLang="en-US" sz="675"/>
          </a:p>
        </p:txBody>
      </p:sp>
      <p:sp>
        <p:nvSpPr>
          <p:cNvPr id="5" name="Slide Number Placeholder 4">
            <a:extLst>
              <a:ext uri="{FF2B5EF4-FFF2-40B4-BE49-F238E27FC236}">
                <a16:creationId xmlns:a16="http://schemas.microsoft.com/office/drawing/2014/main" id="{7862001C-1B94-644B-AF76-CAB4740859E8}"/>
              </a:ext>
            </a:extLst>
          </p:cNvPr>
          <p:cNvSpPr>
            <a:spLocks noGrp="1"/>
          </p:cNvSpPr>
          <p:nvPr>
            <p:ph type="sldNum" sz="quarter" idx="12"/>
          </p:nvPr>
        </p:nvSpPr>
        <p:spPr>
          <a:xfrm>
            <a:off x="7956550" y="5643563"/>
            <a:ext cx="730250" cy="255587"/>
          </a:xfrm>
        </p:spPr>
        <p:txBody>
          <a:bodyPr>
            <a:normAutofit fontScale="92500" lnSpcReduction="10000"/>
          </a:bodyPr>
          <a:lstStyle/>
          <a:p>
            <a:pPr>
              <a:spcAft>
                <a:spcPts val="450"/>
              </a:spcAft>
              <a:defRPr/>
            </a:pPr>
            <a:fld id="{79E360C4-ABB1-C249-85F2-1D08E8698341}" type="slidenum">
              <a:rPr lang="en-GB" altLang="en-US"/>
              <a:pPr>
                <a:spcAft>
                  <a:spcPts val="450"/>
                </a:spcAft>
                <a:defRPr/>
              </a:pPr>
              <a:t>34</a:t>
            </a:fld>
            <a:endParaRPr lang="en-GB" altLang="en-US"/>
          </a:p>
        </p:txBody>
      </p:sp>
    </p:spTree>
    <p:extLst>
      <p:ext uri="{BB962C8B-B14F-4D97-AF65-F5344CB8AC3E}">
        <p14:creationId xmlns:p14="http://schemas.microsoft.com/office/powerpoint/2010/main" val="2252135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Title 1">
            <a:extLst>
              <a:ext uri="{FF2B5EF4-FFF2-40B4-BE49-F238E27FC236}">
                <a16:creationId xmlns:a16="http://schemas.microsoft.com/office/drawing/2014/main" id="{A0D25CEA-A77D-CF4D-A44F-61A225B31787}"/>
              </a:ext>
            </a:extLst>
          </p:cNvPr>
          <p:cNvSpPr>
            <a:spLocks noGrp="1"/>
          </p:cNvSpPr>
          <p:nvPr>
            <p:ph type="title"/>
          </p:nvPr>
        </p:nvSpPr>
        <p:spPr>
          <a:xfrm>
            <a:off x="457200" y="274638"/>
            <a:ext cx="8229600" cy="1143000"/>
          </a:xfrm>
        </p:spPr>
        <p:txBody>
          <a:bodyPr wrap="square" anchor="ctr">
            <a:normAutofit/>
          </a:bodyPr>
          <a:lstStyle/>
          <a:p>
            <a:r>
              <a:rPr lang="en-GB" altLang="en-US" dirty="0"/>
              <a:t>Next week: Week 8</a:t>
            </a:r>
          </a:p>
        </p:txBody>
      </p:sp>
      <p:sp>
        <p:nvSpPr>
          <p:cNvPr id="65538" name="Content Placeholder 2">
            <a:extLst>
              <a:ext uri="{FF2B5EF4-FFF2-40B4-BE49-F238E27FC236}">
                <a16:creationId xmlns:a16="http://schemas.microsoft.com/office/drawing/2014/main" id="{737240D4-3676-4F4B-813D-080DD913D757}"/>
              </a:ext>
            </a:extLst>
          </p:cNvPr>
          <p:cNvSpPr>
            <a:spLocks noGrp="1"/>
          </p:cNvSpPr>
          <p:nvPr>
            <p:ph sz="half" idx="1"/>
          </p:nvPr>
        </p:nvSpPr>
        <p:spPr>
          <a:xfrm>
            <a:off x="446028" y="1268760"/>
            <a:ext cx="8240772" cy="1656184"/>
          </a:xfrm>
        </p:spPr>
        <p:txBody>
          <a:bodyPr wrap="square" anchor="t">
            <a:normAutofit/>
          </a:bodyPr>
          <a:lstStyle/>
          <a:p>
            <a:pPr marL="0" indent="0" algn="just">
              <a:buFont typeface="Arial" panose="020B0604020202020204" pitchFamily="34" charset="0"/>
              <a:buNone/>
            </a:pPr>
            <a:r>
              <a:rPr lang="en-GB" altLang="en-US" dirty="0"/>
              <a:t>Strategic analysis and competitive advantage of Information Systems</a:t>
            </a:r>
          </a:p>
        </p:txBody>
      </p:sp>
      <p:pic>
        <p:nvPicPr>
          <p:cNvPr id="4" name="Picture 3" descr="A picture containing green, indoor, object, light&#10;&#10;Description automatically generated">
            <a:extLst>
              <a:ext uri="{FF2B5EF4-FFF2-40B4-BE49-F238E27FC236}">
                <a16:creationId xmlns:a16="http://schemas.microsoft.com/office/drawing/2014/main" id="{77501718-E10B-CC4F-B4EF-9D5308BDE16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699792" y="2708920"/>
            <a:ext cx="4038600" cy="2728939"/>
          </a:xfrm>
          <a:prstGeom prst="rect">
            <a:avLst/>
          </a:prstGeom>
          <a:noFill/>
        </p:spPr>
      </p:pic>
      <p:sp>
        <p:nvSpPr>
          <p:cNvPr id="65540" name="Date Placeholder 3" hidden="1">
            <a:extLst>
              <a:ext uri="{FF2B5EF4-FFF2-40B4-BE49-F238E27FC236}">
                <a16:creationId xmlns:a16="http://schemas.microsoft.com/office/drawing/2014/main" id="{E762102A-BEF6-9C42-8FA3-A54F51152E9F}"/>
              </a:ext>
            </a:extLst>
          </p:cNvPr>
          <p:cNvSpPr>
            <a:spLocks noGrp="1" noChangeArrowheads="1"/>
          </p:cNvSpPr>
          <p:nvPr>
            <p:ph type="dt" sz="half" idx="10"/>
          </p:nvPr>
        </p:nvSpPr>
        <p:spPr bwMode="auto">
          <a:xfrm>
            <a:off x="250825" y="6524625"/>
            <a:ext cx="971550" cy="21907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nSpc>
                <a:spcPct val="90000"/>
              </a:lnSpc>
              <a:spcAft>
                <a:spcPts val="600"/>
              </a:spcAft>
            </a:pPr>
            <a:fld id="{BE394559-8DD3-B744-9F5A-8F1F178BFE0A}" type="datetime1">
              <a:rPr lang="en-GB" altLang="en-US" sz="900">
                <a:solidFill>
                  <a:srgbClr val="898989"/>
                </a:solidFill>
              </a:rPr>
              <a:pPr>
                <a:lnSpc>
                  <a:spcPct val="90000"/>
                </a:lnSpc>
                <a:spcAft>
                  <a:spcPts val="600"/>
                </a:spcAft>
              </a:pPr>
              <a:t>29/06/2021</a:t>
            </a:fld>
            <a:endParaRPr lang="en-GB" altLang="en-US" sz="900">
              <a:solidFill>
                <a:srgbClr val="898989"/>
              </a:solidFill>
            </a:endParaRPr>
          </a:p>
        </p:txBody>
      </p:sp>
      <p:sp>
        <p:nvSpPr>
          <p:cNvPr id="65541" name="Slide Number Placeholder 4" hidden="1">
            <a:extLst>
              <a:ext uri="{FF2B5EF4-FFF2-40B4-BE49-F238E27FC236}">
                <a16:creationId xmlns:a16="http://schemas.microsoft.com/office/drawing/2014/main" id="{C8411912-1089-6A44-9E86-E4287112104F}"/>
              </a:ext>
            </a:extLst>
          </p:cNvPr>
          <p:cNvSpPr>
            <a:spLocks noGrp="1" noChangeArrowheads="1"/>
          </p:cNvSpPr>
          <p:nvPr>
            <p:ph type="sldNum" sz="quarter" idx="11"/>
          </p:nvPr>
        </p:nvSpPr>
        <p:spPr bwMode="auto">
          <a:xfrm>
            <a:off x="7956550" y="6381750"/>
            <a:ext cx="730250" cy="3397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815E475C-4675-6C4E-8806-3CCCB6DA7F52}" type="slidenum">
              <a:rPr lang="en-GB" altLang="en-US">
                <a:solidFill>
                  <a:srgbClr val="898989"/>
                </a:solidFill>
              </a:rPr>
              <a:pPr>
                <a:spcAft>
                  <a:spcPts val="600"/>
                </a:spcAft>
              </a:pPr>
              <a:t>35</a:t>
            </a:fld>
            <a:endParaRPr lang="en-GB" altLang="en-US">
              <a:solidFill>
                <a:srgbClr val="898989"/>
              </a:solidFill>
            </a:endParaRPr>
          </a:p>
        </p:txBody>
      </p:sp>
    </p:spTree>
    <p:extLst>
      <p:ext uri="{BB962C8B-B14F-4D97-AF65-F5344CB8AC3E}">
        <p14:creationId xmlns:p14="http://schemas.microsoft.com/office/powerpoint/2010/main" val="40667382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0" name="Date Placeholder 3" hidden="1">
            <a:extLst>
              <a:ext uri="{FF2B5EF4-FFF2-40B4-BE49-F238E27FC236}">
                <a16:creationId xmlns:a16="http://schemas.microsoft.com/office/drawing/2014/main" id="{E762102A-BEF6-9C42-8FA3-A54F51152E9F}"/>
              </a:ext>
            </a:extLst>
          </p:cNvPr>
          <p:cNvSpPr>
            <a:spLocks noGrp="1" noChangeArrowheads="1"/>
          </p:cNvSpPr>
          <p:nvPr>
            <p:ph type="dt" sz="half" idx="10"/>
          </p:nvPr>
        </p:nvSpPr>
        <p:spPr bwMode="auto">
          <a:xfrm>
            <a:off x="250825" y="6524625"/>
            <a:ext cx="971550" cy="21907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nSpc>
                <a:spcPct val="90000"/>
              </a:lnSpc>
              <a:spcAft>
                <a:spcPts val="600"/>
              </a:spcAft>
            </a:pPr>
            <a:fld id="{BE394559-8DD3-B744-9F5A-8F1F178BFE0A}" type="datetime1">
              <a:rPr lang="en-GB" altLang="en-US" sz="900">
                <a:solidFill>
                  <a:srgbClr val="898989"/>
                </a:solidFill>
              </a:rPr>
              <a:pPr>
                <a:lnSpc>
                  <a:spcPct val="90000"/>
                </a:lnSpc>
                <a:spcAft>
                  <a:spcPts val="600"/>
                </a:spcAft>
              </a:pPr>
              <a:t>29/06/2021</a:t>
            </a:fld>
            <a:endParaRPr lang="en-GB" altLang="en-US" sz="900">
              <a:solidFill>
                <a:srgbClr val="898989"/>
              </a:solidFill>
            </a:endParaRPr>
          </a:p>
        </p:txBody>
      </p:sp>
      <p:sp>
        <p:nvSpPr>
          <p:cNvPr id="65541" name="Slide Number Placeholder 4" hidden="1">
            <a:extLst>
              <a:ext uri="{FF2B5EF4-FFF2-40B4-BE49-F238E27FC236}">
                <a16:creationId xmlns:a16="http://schemas.microsoft.com/office/drawing/2014/main" id="{C8411912-1089-6A44-9E86-E4287112104F}"/>
              </a:ext>
            </a:extLst>
          </p:cNvPr>
          <p:cNvSpPr>
            <a:spLocks noGrp="1" noChangeArrowheads="1"/>
          </p:cNvSpPr>
          <p:nvPr>
            <p:ph type="sldNum" sz="quarter" idx="11"/>
          </p:nvPr>
        </p:nvSpPr>
        <p:spPr bwMode="auto">
          <a:xfrm>
            <a:off x="7956550" y="6381750"/>
            <a:ext cx="730250" cy="3397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815E475C-4675-6C4E-8806-3CCCB6DA7F52}" type="slidenum">
              <a:rPr lang="en-GB" altLang="en-US">
                <a:solidFill>
                  <a:srgbClr val="898989"/>
                </a:solidFill>
              </a:rPr>
              <a:pPr>
                <a:spcAft>
                  <a:spcPts val="600"/>
                </a:spcAft>
              </a:pPr>
              <a:t>36</a:t>
            </a:fld>
            <a:endParaRPr lang="en-GB" altLang="en-US">
              <a:solidFill>
                <a:srgbClr val="898989"/>
              </a:solidFill>
            </a:endParaRPr>
          </a:p>
        </p:txBody>
      </p:sp>
      <p:pic>
        <p:nvPicPr>
          <p:cNvPr id="6" name="Picture 5">
            <a:extLst>
              <a:ext uri="{FF2B5EF4-FFF2-40B4-BE49-F238E27FC236}">
                <a16:creationId xmlns:a16="http://schemas.microsoft.com/office/drawing/2014/main" id="{7AB2D616-1E83-4859-A6AD-18DFB965A4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3364" y="332656"/>
            <a:ext cx="4577272" cy="5264249"/>
          </a:xfrm>
          <a:prstGeom prst="rect">
            <a:avLst/>
          </a:prstGeom>
        </p:spPr>
      </p:pic>
    </p:spTree>
    <p:extLst>
      <p:ext uri="{BB962C8B-B14F-4D97-AF65-F5344CB8AC3E}">
        <p14:creationId xmlns:p14="http://schemas.microsoft.com/office/powerpoint/2010/main" val="2391357228"/>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TotalTime>
  <Words>2387</Words>
  <Application>Microsoft Office PowerPoint</Application>
  <PresentationFormat>On-screen Show (4:3)</PresentationFormat>
  <Paragraphs>171</Paragraphs>
  <Slides>36</Slides>
  <Notes>1</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36</vt:i4>
      </vt:variant>
    </vt:vector>
  </HeadingPairs>
  <TitlesOfParts>
    <vt:vector size="49" baseType="lpstr">
      <vt:lpstr>MS PGothic</vt:lpstr>
      <vt:lpstr>Arial</vt:lpstr>
      <vt:lpstr>Avenir Next</vt:lpstr>
      <vt:lpstr>Calibri</vt:lpstr>
      <vt:lpstr>FrutigerLTStd</vt:lpstr>
      <vt:lpstr>museo-sans</vt:lpstr>
      <vt:lpstr>Myriad Pro</vt:lpstr>
      <vt:lpstr>Open Sans</vt:lpstr>
      <vt:lpstr>Rockwell Condensed</vt:lpstr>
      <vt:lpstr>Symbol</vt:lpstr>
      <vt:lpstr>Times New Roman</vt:lpstr>
      <vt:lpstr>Verdana</vt:lpstr>
      <vt:lpstr>20140311PresentationUWTSDTemplate</vt:lpstr>
      <vt:lpstr>BMSW5106</vt:lpstr>
      <vt:lpstr>In this session we will…..</vt:lpstr>
      <vt:lpstr>Enterprise and functional BIS</vt:lpstr>
      <vt:lpstr>Enterprise systems (ES)</vt:lpstr>
      <vt:lpstr>PowerPoint Presentation</vt:lpstr>
      <vt:lpstr>Types of enterprise systems</vt:lpstr>
      <vt:lpstr>Enterprise resource planning (ERP)</vt:lpstr>
      <vt:lpstr>Enterprise Application Architecture </vt:lpstr>
      <vt:lpstr>ERP Systems cont.</vt:lpstr>
      <vt:lpstr>Activity 1:  Explore SAP Website and find the benefits of their ERP systems</vt:lpstr>
      <vt:lpstr>How does Zara use the ERP System?</vt:lpstr>
      <vt:lpstr>PowerPoint Presentation</vt:lpstr>
      <vt:lpstr>Supply chain management (SCM)</vt:lpstr>
      <vt:lpstr>Nike’s Supply Chain</vt:lpstr>
      <vt:lpstr>How does Walmart use SCM system?</vt:lpstr>
      <vt:lpstr>PowerPoint Presentation</vt:lpstr>
      <vt:lpstr>PowerPoint Presentation</vt:lpstr>
      <vt:lpstr>Customer relationship management (CRM)</vt:lpstr>
      <vt:lpstr>Customer Relationship Management (CRM)</vt:lpstr>
      <vt:lpstr>How does Tesco use the CRM system?</vt:lpstr>
      <vt:lpstr>PowerPoint Presentation</vt:lpstr>
      <vt:lpstr>PowerPoint Presentation</vt:lpstr>
      <vt:lpstr>PowerPoint Presentation</vt:lpstr>
      <vt:lpstr>Activity 1: Can you identify five major CRM software ? </vt:lpstr>
      <vt:lpstr>PowerPoint Presentation</vt:lpstr>
      <vt:lpstr>Key challenges to adopt Enterprise Systems</vt:lpstr>
      <vt:lpstr>Internet Economy</vt:lpstr>
      <vt:lpstr>E-business and e-commerce</vt:lpstr>
      <vt:lpstr>e-Commerce</vt:lpstr>
      <vt:lpstr>E-Business Approach to Business Enhancement</vt:lpstr>
      <vt:lpstr>Activity 2:</vt:lpstr>
      <vt:lpstr>PowerPoint Presentation</vt:lpstr>
      <vt:lpstr>Class Discussion   “Enterprise resource planning software is likely to replace packages used in a single area of the organisation, such as accounting, logistics, production and marketing”. Discuss.</vt:lpstr>
      <vt:lpstr>Concluding remarks </vt:lpstr>
      <vt:lpstr>Next week: Week 8</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BMSK5006</dc:title>
  <dc:creator>Buddhi Pathak</dc:creator>
  <cp:lastModifiedBy>Navid Nasirpourosgoei</cp:lastModifiedBy>
  <cp:revision>20</cp:revision>
  <dcterms:created xsi:type="dcterms:W3CDTF">2020-06-18T10:36:16Z</dcterms:created>
  <dcterms:modified xsi:type="dcterms:W3CDTF">2021-06-29T00:05:10Z</dcterms:modified>
</cp:coreProperties>
</file>