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21" autoAdjust="0"/>
    <p:restoredTop sz="94660"/>
  </p:normalViewPr>
  <p:slideViewPr>
    <p:cSldViewPr snapToGrid="0">
      <p:cViewPr varScale="1">
        <p:scale>
          <a:sx n="113" d="100"/>
          <a:sy n="113" d="100"/>
        </p:scale>
        <p:origin x="510"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11/3/2023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11/3/2023</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video" Target="../media/media1.mp4"/><Relationship Id="rId2" Type="http://schemas.microsoft.com/office/2007/relationships/media" Target="../media/media1.mp4"/><Relationship Id="rId1" Type="http://schemas.openxmlformats.org/officeDocument/2006/relationships/tags" Target="../tags/tag1.xml"/><Relationship Id="rId5" Type="http://schemas.openxmlformats.org/officeDocument/2006/relationships/image" Target="../media/image1.png"/><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video" Target="../media/media2.mp4"/><Relationship Id="rId2" Type="http://schemas.microsoft.com/office/2007/relationships/media" Target="../media/media2.mp4"/><Relationship Id="rId1" Type="http://schemas.openxmlformats.org/officeDocument/2006/relationships/tags" Target="../tags/tag2.xml"/><Relationship Id="rId6" Type="http://schemas.openxmlformats.org/officeDocument/2006/relationships/image" Target="../media/image3.png"/><Relationship Id="rId5" Type="http://schemas.openxmlformats.org/officeDocument/2006/relationships/image" Target="../media/image2.jpg"/><Relationship Id="rId4"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5.png"/><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7.png"/><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hyperlink" Target="https://doi.org/10.3390%2Fijerph18116023" TargetMode="External"/><Relationship Id="rId2" Type="http://schemas.openxmlformats.org/officeDocument/2006/relationships/hyperlink" Target="https://www.ncbi.nlm.nih.gov/pmc/articles/PMC8199969/" TargetMode="External"/><Relationship Id="rId1" Type="http://schemas.openxmlformats.org/officeDocument/2006/relationships/slideLayout" Target="../slideLayouts/slideLayout1.xml"/><Relationship Id="rId6" Type="http://schemas.openxmlformats.org/officeDocument/2006/relationships/hyperlink" Target="https://www.ceredigion.gov.uk/resident/social-care-wellbeing/support-for-carers/self-help-toolkit-for-carers/what-does-wellbeing-and-resilience-mean/" TargetMode="External"/><Relationship Id="rId5" Type="http://schemas.openxmlformats.org/officeDocument/2006/relationships/hyperlink" Target="http://dx.doi.org/10.1007/s12144-022-03125-8" TargetMode="External"/><Relationship Id="rId4" Type="http://schemas.openxmlformats.org/officeDocument/2006/relationships/hyperlink" Target="https://schools.au.reachout.com/student-wellbe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E9A12-4EC5-CE5E-8D4B-8C578F5DB73A}"/>
              </a:ext>
            </a:extLst>
          </p:cNvPr>
          <p:cNvSpPr>
            <a:spLocks noGrp="1"/>
          </p:cNvSpPr>
          <p:nvPr>
            <p:ph type="ctrTitle"/>
          </p:nvPr>
        </p:nvSpPr>
        <p:spPr>
          <a:xfrm>
            <a:off x="684211" y="685800"/>
            <a:ext cx="10855855" cy="1007534"/>
          </a:xfrm>
        </p:spPr>
        <p:txBody>
          <a:bodyPr anchor="t">
            <a:normAutofit/>
          </a:bodyPr>
          <a:lstStyle/>
          <a:p>
            <a:pPr algn="ctr"/>
            <a:r>
              <a:rPr lang="ro-RO" sz="1800" i="1" dirty="0">
                <a:solidFill>
                  <a:schemeClr val="bg1"/>
                </a:solidFill>
                <a:latin typeface="Berlin Sans FB" panose="020E0602020502020306" pitchFamily="34" charset="0"/>
              </a:rPr>
              <a:t>Marian Ionut malasincu</a:t>
            </a:r>
            <a:br>
              <a:rPr lang="ro-RO" sz="1800" i="1" dirty="0">
                <a:solidFill>
                  <a:schemeClr val="bg1"/>
                </a:solidFill>
                <a:latin typeface="Berlin Sans FB" panose="020E0602020502020306" pitchFamily="34" charset="0"/>
              </a:rPr>
            </a:br>
            <a:r>
              <a:rPr lang="ro-RO" sz="1800" i="1" dirty="0">
                <a:solidFill>
                  <a:schemeClr val="bg1"/>
                </a:solidFill>
                <a:latin typeface="Berlin Sans FB" panose="020E0602020502020306" pitchFamily="34" charset="0"/>
              </a:rPr>
              <a:t>Student number  2312613</a:t>
            </a:r>
          </a:p>
        </p:txBody>
      </p:sp>
      <p:sp>
        <p:nvSpPr>
          <p:cNvPr id="3" name="Subtitle 2">
            <a:extLst>
              <a:ext uri="{FF2B5EF4-FFF2-40B4-BE49-F238E27FC236}">
                <a16:creationId xmlns:a16="http://schemas.microsoft.com/office/drawing/2014/main" id="{13A3D058-E3DC-F5F9-AF3E-6AFAA0D88ADB}"/>
              </a:ext>
            </a:extLst>
          </p:cNvPr>
          <p:cNvSpPr>
            <a:spLocks noGrp="1"/>
          </p:cNvSpPr>
          <p:nvPr>
            <p:ph type="subTitle" idx="1"/>
          </p:nvPr>
        </p:nvSpPr>
        <p:spPr>
          <a:xfrm>
            <a:off x="684212" y="3429000"/>
            <a:ext cx="10855854" cy="1947333"/>
          </a:xfrm>
        </p:spPr>
        <p:txBody>
          <a:bodyPr anchor="ctr">
            <a:normAutofit/>
          </a:bodyPr>
          <a:lstStyle/>
          <a:p>
            <a:pPr algn="ctr"/>
            <a:r>
              <a:rPr lang="en-US" sz="3200" i="1" dirty="0">
                <a:solidFill>
                  <a:schemeClr val="bg1"/>
                </a:solidFill>
                <a:latin typeface="Britannic Bold" panose="020B0903060703020204" pitchFamily="34" charset="0"/>
              </a:rPr>
              <a:t>The importance of resilience, health and wellbeing as a university student.</a:t>
            </a:r>
            <a:endParaRPr lang="ro-RO" sz="3200" i="1" dirty="0">
              <a:solidFill>
                <a:schemeClr val="bg1"/>
              </a:solidFill>
              <a:latin typeface="Britannic Bold" panose="020B0903060703020204" pitchFamily="34" charset="0"/>
            </a:endParaRPr>
          </a:p>
        </p:txBody>
      </p:sp>
      <p:pic>
        <p:nvPicPr>
          <p:cNvPr id="6" name="Video 5">
            <a:hlinkClick r:id="" action="ppaction://media"/>
            <a:extLst>
              <a:ext uri="{FF2B5EF4-FFF2-40B4-BE49-F238E27FC236}">
                <a16:creationId xmlns:a16="http://schemas.microsoft.com/office/drawing/2014/main" id="{5E35B64C-D702-1C03-5746-1CECDD07C4BA}"/>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custDataLst>
      <p:tags r:id="rId1"/>
    </p:custDataLst>
    <p:extLst>
      <p:ext uri="{BB962C8B-B14F-4D97-AF65-F5344CB8AC3E}">
        <p14:creationId xmlns:p14="http://schemas.microsoft.com/office/powerpoint/2010/main" val="4040101824"/>
      </p:ext>
    </p:extLst>
  </p:cSld>
  <p:clrMapOvr>
    <a:masterClrMapping/>
  </p:clrMapOvr>
  <mc:AlternateContent xmlns:mc="http://schemas.openxmlformats.org/markup-compatibility/2006" xmlns:p14="http://schemas.microsoft.com/office/powerpoint/2010/main">
    <mc:Choice Requires="p14">
      <p:transition spd="slow" p14:dur="1500" advTm="20876">
        <p:split orient="vert"/>
      </p:transition>
    </mc:Choice>
    <mc:Fallback xmlns="">
      <p:transition spd="slow" advTm="20876">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000"/>
                                        <p:tgtEl>
                                          <p:spTgt spid="2"/>
                                        </p:tgtEl>
                                      </p:cBhvr>
                                    </p:animEffect>
                                    <p:anim calcmode="lin" valueType="num">
                                      <p:cBhvr>
                                        <p:cTn id="12" dur="1000" fill="hold"/>
                                        <p:tgtEl>
                                          <p:spTgt spid="2"/>
                                        </p:tgtEl>
                                        <p:attrNameLst>
                                          <p:attrName>ppt_x</p:attrName>
                                        </p:attrNameLst>
                                      </p:cBhvr>
                                      <p:tavLst>
                                        <p:tav tm="0">
                                          <p:val>
                                            <p:strVal val="#ppt_x"/>
                                          </p:val>
                                        </p:tav>
                                        <p:tav tm="100000">
                                          <p:val>
                                            <p:strVal val="#ppt_x"/>
                                          </p:val>
                                        </p:tav>
                                      </p:tavLst>
                                    </p:anim>
                                    <p:anim calcmode="lin" valueType="num">
                                      <p:cBhvr>
                                        <p:cTn id="13"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fade">
                                      <p:cBhvr>
                                        <p:cTn id="18" dur="1000"/>
                                        <p:tgtEl>
                                          <p:spTgt spid="3">
                                            <p:txEl>
                                              <p:pRg st="0" end="0"/>
                                            </p:txEl>
                                          </p:spTgt>
                                        </p:tgtEl>
                                      </p:cBhvr>
                                    </p:animEffect>
                                    <p:anim calcmode="lin" valueType="num">
                                      <p:cBhvr>
                                        <p:cTn id="19"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21" fill="hold" display="0">
                  <p:stCondLst>
                    <p:cond delay="indefinite"/>
                  </p:stCondLst>
                </p:cTn>
                <p:tgtEl>
                  <p:spTgt spid="6"/>
                </p:tgtEl>
              </p:cMediaNode>
            </p:video>
            <p:seq concurrent="1" nextAc="seek">
              <p:cTn id="22" restart="whenNotActive" fill="hold" evtFilter="cancelBubble" nodeType="interactiveSeq">
                <p:stCondLst>
                  <p:cond evt="onClick" delay="0">
                    <p:tgtEl>
                      <p:spTgt spid="6"/>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6"/>
                                        </p:tgtEl>
                                      </p:cBhvr>
                                    </p:cmd>
                                  </p:childTnLst>
                                </p:cTn>
                              </p:par>
                            </p:childTnLst>
                          </p:cTn>
                        </p:par>
                      </p:childTnLst>
                    </p:cTn>
                  </p:par>
                </p:childTnLst>
              </p:cTn>
              <p:nextCondLst>
                <p:cond evt="onClick" delay="0">
                  <p:tgtEl>
                    <p:spTgt spid="6"/>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291C6-68E0-26F3-5296-C16B87506BD7}"/>
              </a:ext>
            </a:extLst>
          </p:cNvPr>
          <p:cNvSpPr>
            <a:spLocks noGrp="1"/>
          </p:cNvSpPr>
          <p:nvPr>
            <p:ph type="ctrTitle"/>
          </p:nvPr>
        </p:nvSpPr>
        <p:spPr>
          <a:xfrm>
            <a:off x="684212" y="685800"/>
            <a:ext cx="10821988" cy="685800"/>
          </a:xfrm>
        </p:spPr>
        <p:txBody>
          <a:bodyPr anchor="ctr">
            <a:normAutofit/>
          </a:bodyPr>
          <a:lstStyle/>
          <a:p>
            <a:pPr algn="ctr"/>
            <a:r>
              <a:rPr lang="en-US" sz="3200" i="1" dirty="0">
                <a:solidFill>
                  <a:schemeClr val="bg1"/>
                </a:solidFill>
                <a:latin typeface="Britannic Bold" panose="020B0903060703020204" pitchFamily="34" charset="0"/>
              </a:rPr>
              <a:t>What is wellbeing and resilience?</a:t>
            </a:r>
            <a:endParaRPr lang="ro-RO" sz="3200" i="1" dirty="0">
              <a:solidFill>
                <a:schemeClr val="bg1"/>
              </a:solidFill>
              <a:latin typeface="Britannic Bold" panose="020B0903060703020204" pitchFamily="34" charset="0"/>
            </a:endParaRPr>
          </a:p>
        </p:txBody>
      </p:sp>
      <p:sp>
        <p:nvSpPr>
          <p:cNvPr id="3" name="Subtitle 2">
            <a:extLst>
              <a:ext uri="{FF2B5EF4-FFF2-40B4-BE49-F238E27FC236}">
                <a16:creationId xmlns:a16="http://schemas.microsoft.com/office/drawing/2014/main" id="{9BE9E7D7-F88C-0478-EBD0-77FF61618889}"/>
              </a:ext>
            </a:extLst>
          </p:cNvPr>
          <p:cNvSpPr>
            <a:spLocks noGrp="1"/>
          </p:cNvSpPr>
          <p:nvPr>
            <p:ph type="subTitle" idx="1"/>
          </p:nvPr>
        </p:nvSpPr>
        <p:spPr>
          <a:xfrm>
            <a:off x="684211" y="1676400"/>
            <a:ext cx="10821987" cy="3589867"/>
          </a:xfrm>
        </p:spPr>
        <p:txBody>
          <a:bodyPr>
            <a:normAutofit/>
          </a:bodyPr>
          <a:lstStyle/>
          <a:p>
            <a:pPr marL="285750" indent="-285750">
              <a:buClrTx/>
              <a:buFont typeface="Wingdings" panose="05000000000000000000" pitchFamily="2" charset="2"/>
              <a:buChar char="v"/>
            </a:pPr>
            <a:r>
              <a:rPr lang="en-US" sz="1800" dirty="0">
                <a:solidFill>
                  <a:schemeClr val="bg1"/>
                </a:solidFill>
                <a:latin typeface="Berlin Sans FB" panose="020E0602020502020306" pitchFamily="34" charset="0"/>
              </a:rPr>
              <a:t>According to </a:t>
            </a:r>
            <a:r>
              <a:rPr lang="en-US" sz="1800" dirty="0" err="1">
                <a:solidFill>
                  <a:schemeClr val="bg1"/>
                </a:solidFill>
                <a:latin typeface="Berlin Sans FB" panose="020E0602020502020306" pitchFamily="34" charset="0"/>
              </a:rPr>
              <a:t>ReachOut</a:t>
            </a:r>
            <a:r>
              <a:rPr lang="en-US" sz="1800" dirty="0">
                <a:solidFill>
                  <a:schemeClr val="bg1"/>
                </a:solidFill>
                <a:latin typeface="Berlin Sans FB" panose="020E0602020502020306" pitchFamily="34" charset="0"/>
              </a:rPr>
              <a:t> Schools (2023) The World Health </a:t>
            </a:r>
            <a:r>
              <a:rPr lang="en-US" sz="1800" dirty="0" err="1">
                <a:solidFill>
                  <a:schemeClr val="bg1"/>
                </a:solidFill>
                <a:latin typeface="Berlin Sans FB" panose="020E0602020502020306" pitchFamily="34" charset="0"/>
              </a:rPr>
              <a:t>Organisation</a:t>
            </a:r>
            <a:r>
              <a:rPr lang="en-US" sz="1800" dirty="0">
                <a:solidFill>
                  <a:schemeClr val="bg1"/>
                </a:solidFill>
                <a:latin typeface="Berlin Sans FB" panose="020E0602020502020306" pitchFamily="34" charset="0"/>
              </a:rPr>
              <a:t> defines wellbeing as “the state in which an individual </a:t>
            </a:r>
            <a:r>
              <a:rPr lang="en-US" sz="1800" dirty="0" err="1">
                <a:solidFill>
                  <a:schemeClr val="bg1"/>
                </a:solidFill>
                <a:latin typeface="Berlin Sans FB" panose="020E0602020502020306" pitchFamily="34" charset="0"/>
              </a:rPr>
              <a:t>realises</a:t>
            </a:r>
            <a:r>
              <a:rPr lang="en-US" sz="1800" dirty="0">
                <a:solidFill>
                  <a:schemeClr val="bg1"/>
                </a:solidFill>
                <a:latin typeface="Berlin Sans FB" panose="020E0602020502020306" pitchFamily="34" charset="0"/>
              </a:rPr>
              <a:t> his or her own abilities, can cope with normal stresses of life, can work productively, and is able to make a contribution to his or her own community”. Positive self image and esteem are the prerogatives of the wellbeing.</a:t>
            </a:r>
            <a:endParaRPr lang="ro-RO" sz="1800" dirty="0">
              <a:solidFill>
                <a:schemeClr val="bg1"/>
              </a:solidFill>
              <a:latin typeface="Berlin Sans FB" panose="020E0602020502020306" pitchFamily="34" charset="0"/>
            </a:endParaRPr>
          </a:p>
          <a:p>
            <a:pPr marL="285750" indent="-285750">
              <a:buClrTx/>
              <a:buFont typeface="Wingdings" panose="05000000000000000000" pitchFamily="2" charset="2"/>
              <a:buChar char="v"/>
            </a:pPr>
            <a:r>
              <a:rPr lang="en-US" sz="1800" dirty="0">
                <a:solidFill>
                  <a:schemeClr val="bg1"/>
                </a:solidFill>
                <a:latin typeface="Berlin Sans FB" panose="020E0602020502020306" pitchFamily="34" charset="0"/>
              </a:rPr>
              <a:t>The capacity to deal with and adjust to unusual  circumstances is what resilience means and is closely associated with one's overall well-being. A positive wellbeing and the sense of resilience is what would help a student to interact with different individuals and handle various circumstances with self-assurance and a positive outlook.</a:t>
            </a:r>
            <a:endParaRPr lang="ro-RO" sz="1800" dirty="0">
              <a:solidFill>
                <a:schemeClr val="bg1"/>
              </a:solidFill>
              <a:latin typeface="Berlin Sans FB" panose="020E0602020502020306" pitchFamily="34" charset="0"/>
            </a:endParaRPr>
          </a:p>
          <a:p>
            <a:pPr marL="285750" indent="-285750">
              <a:buClrTx/>
              <a:buFont typeface="Wingdings" panose="05000000000000000000" pitchFamily="2" charset="2"/>
              <a:buChar char="v"/>
            </a:pPr>
            <a:r>
              <a:rPr lang="en-US" sz="1800" dirty="0">
                <a:solidFill>
                  <a:schemeClr val="bg1"/>
                </a:solidFill>
                <a:latin typeface="Berlin Sans FB" panose="020E0602020502020306" pitchFamily="34" charset="0"/>
              </a:rPr>
              <a:t>Resilience is the ability to bounce back from adversity(Southwick and Charney 2018).</a:t>
            </a:r>
            <a:endParaRPr lang="ro-RO" sz="1800" dirty="0">
              <a:solidFill>
                <a:schemeClr val="bg1"/>
              </a:solidFill>
              <a:latin typeface="Berlin Sans FB" panose="020E0602020502020306" pitchFamily="34" charset="0"/>
            </a:endParaRPr>
          </a:p>
          <a:p>
            <a:pPr marL="285750" indent="-285750">
              <a:buClrTx/>
              <a:buFont typeface="Wingdings" panose="05000000000000000000" pitchFamily="2" charset="2"/>
              <a:buChar char="v"/>
            </a:pPr>
            <a:r>
              <a:rPr lang="en-US" sz="1800" dirty="0">
                <a:solidFill>
                  <a:schemeClr val="bg1"/>
                </a:solidFill>
                <a:latin typeface="Berlin Sans FB" panose="020E0602020502020306" pitchFamily="34" charset="0"/>
              </a:rPr>
              <a:t>Resilient people are feeling at ease discussing and openly expressing a variety of emotions.</a:t>
            </a:r>
            <a:endParaRPr lang="ro-RO" sz="1800" dirty="0">
              <a:solidFill>
                <a:schemeClr val="bg1"/>
              </a:solidFill>
              <a:latin typeface="Berlin Sans FB" panose="020E0602020502020306" pitchFamily="34" charset="0"/>
            </a:endParaRPr>
          </a:p>
        </p:txBody>
      </p:sp>
      <p:pic>
        <p:nvPicPr>
          <p:cNvPr id="5" name="Picture 4">
            <a:extLst>
              <a:ext uri="{FF2B5EF4-FFF2-40B4-BE49-F238E27FC236}">
                <a16:creationId xmlns:a16="http://schemas.microsoft.com/office/drawing/2014/main" id="{D8C989C7-2D88-5C94-CF38-020F687C6689}"/>
              </a:ext>
            </a:extLst>
          </p:cNvPr>
          <p:cNvPicPr>
            <a:picLocks noChangeAspect="1"/>
          </p:cNvPicPr>
          <p:nvPr/>
        </p:nvPicPr>
        <p:blipFill>
          <a:blip r:embed="rId5"/>
          <a:stretch>
            <a:fillRect/>
          </a:stretch>
        </p:blipFill>
        <p:spPr>
          <a:xfrm>
            <a:off x="9512614" y="5350078"/>
            <a:ext cx="2679386" cy="1507922"/>
          </a:xfrm>
          <a:prstGeom prst="rect">
            <a:avLst/>
          </a:prstGeom>
        </p:spPr>
      </p:pic>
      <p:pic>
        <p:nvPicPr>
          <p:cNvPr id="7" name="Video 6">
            <a:hlinkClick r:id="" action="ppaction://media"/>
            <a:extLst>
              <a:ext uri="{FF2B5EF4-FFF2-40B4-BE49-F238E27FC236}">
                <a16:creationId xmlns:a16="http://schemas.microsoft.com/office/drawing/2014/main" id="{DEE9A941-CB50-E5C8-9626-04418AAC72CF}"/>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tretch>
            <a:fillRect/>
          </a:stretch>
        </p:blipFill>
        <p:spPr>
          <a:xfrm>
            <a:off x="9906000" y="5143500"/>
            <a:ext cx="2285999" cy="1714500"/>
          </a:xfrm>
          <a:prstGeom prst="rect">
            <a:avLst/>
          </a:prstGeom>
        </p:spPr>
      </p:pic>
    </p:spTree>
    <p:custDataLst>
      <p:tags r:id="rId1"/>
    </p:custDataLst>
    <p:extLst>
      <p:ext uri="{BB962C8B-B14F-4D97-AF65-F5344CB8AC3E}">
        <p14:creationId xmlns:p14="http://schemas.microsoft.com/office/powerpoint/2010/main" val="2272267277"/>
      </p:ext>
    </p:extLst>
  </p:cSld>
  <p:clrMapOvr>
    <a:masterClrMapping/>
  </p:clrMapOvr>
  <mc:AlternateContent xmlns:mc="http://schemas.openxmlformats.org/markup-compatibility/2006" xmlns:p14="http://schemas.microsoft.com/office/powerpoint/2010/main">
    <mc:Choice Requires="p14">
      <p:transition spd="slow" p14:dur="1500" advTm="68493">
        <p:split orient="vert"/>
      </p:transition>
    </mc:Choice>
    <mc:Fallback xmlns="">
      <p:transition spd="slow" advTm="68493">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000"/>
                                        <p:tgtEl>
                                          <p:spTgt spid="2"/>
                                        </p:tgtEl>
                                      </p:cBhvr>
                                    </p:animEffect>
                                    <p:anim calcmode="lin" valueType="num">
                                      <p:cBhvr>
                                        <p:cTn id="12" dur="1000" fill="hold"/>
                                        <p:tgtEl>
                                          <p:spTgt spid="2"/>
                                        </p:tgtEl>
                                        <p:attrNameLst>
                                          <p:attrName>ppt_x</p:attrName>
                                        </p:attrNameLst>
                                      </p:cBhvr>
                                      <p:tavLst>
                                        <p:tav tm="0">
                                          <p:val>
                                            <p:strVal val="#ppt_x"/>
                                          </p:val>
                                        </p:tav>
                                        <p:tav tm="100000">
                                          <p:val>
                                            <p:strVal val="#ppt_x"/>
                                          </p:val>
                                        </p:tav>
                                      </p:tavLst>
                                    </p:anim>
                                    <p:anim calcmode="lin" valueType="num">
                                      <p:cBhvr>
                                        <p:cTn id="13"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fade">
                                      <p:cBhvr>
                                        <p:cTn id="18" dur="1000"/>
                                        <p:tgtEl>
                                          <p:spTgt spid="3">
                                            <p:txEl>
                                              <p:pRg st="0" end="0"/>
                                            </p:txEl>
                                          </p:spTgt>
                                        </p:tgtEl>
                                      </p:cBhvr>
                                    </p:animEffect>
                                    <p:anim calcmode="lin" valueType="num">
                                      <p:cBhvr>
                                        <p:cTn id="19"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fade">
                                      <p:cBhvr>
                                        <p:cTn id="25" dur="1000"/>
                                        <p:tgtEl>
                                          <p:spTgt spid="3">
                                            <p:txEl>
                                              <p:pRg st="1" end="1"/>
                                            </p:txEl>
                                          </p:spTgt>
                                        </p:tgtEl>
                                      </p:cBhvr>
                                    </p:animEffect>
                                    <p:anim calcmode="lin" valueType="num">
                                      <p:cBhvr>
                                        <p:cTn id="26"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Effect transition="in" filter="fade">
                                      <p:cBhvr>
                                        <p:cTn id="32" dur="1000"/>
                                        <p:tgtEl>
                                          <p:spTgt spid="3">
                                            <p:txEl>
                                              <p:pRg st="2" end="2"/>
                                            </p:txEl>
                                          </p:spTgt>
                                        </p:tgtEl>
                                      </p:cBhvr>
                                    </p:animEffect>
                                    <p:anim calcmode="lin" valueType="num">
                                      <p:cBhvr>
                                        <p:cTn id="3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animEffect transition="in" filter="fade">
                                      <p:cBhvr>
                                        <p:cTn id="39" dur="1000"/>
                                        <p:tgtEl>
                                          <p:spTgt spid="3">
                                            <p:txEl>
                                              <p:pRg st="3" end="3"/>
                                            </p:txEl>
                                          </p:spTgt>
                                        </p:tgtEl>
                                      </p:cBhvr>
                                    </p:animEffect>
                                    <p:anim calcmode="lin" valueType="num">
                                      <p:cBhvr>
                                        <p:cTn id="4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42" fill="hold" display="0">
                  <p:stCondLst>
                    <p:cond delay="indefinite"/>
                  </p:stCondLst>
                </p:cTn>
                <p:tgtEl>
                  <p:spTgt spid="7"/>
                </p:tgtEl>
              </p:cMediaNode>
            </p:video>
            <p:seq concurrent="1" nextAc="seek">
              <p:cTn id="43" restart="whenNotActive" fill="hold" evtFilter="cancelBubble" nodeType="interactiveSeq">
                <p:stCondLst>
                  <p:cond evt="onClick" delay="0">
                    <p:tgtEl>
                      <p:spTgt spid="7"/>
                    </p:tgtEl>
                  </p:cond>
                </p:stCondLst>
                <p:endSync evt="end" delay="0">
                  <p:rtn val="all"/>
                </p:endSync>
                <p:childTnLst>
                  <p:par>
                    <p:cTn id="44" fill="hold">
                      <p:stCondLst>
                        <p:cond delay="0"/>
                      </p:stCondLst>
                      <p:childTnLst>
                        <p:par>
                          <p:cTn id="45" fill="hold">
                            <p:stCondLst>
                              <p:cond delay="0"/>
                            </p:stCondLst>
                            <p:childTnLst>
                              <p:par>
                                <p:cTn id="46" presetID="2" presetClass="mediacall" presetSubtype="0" fill="hold" nodeType="clickEffect">
                                  <p:stCondLst>
                                    <p:cond delay="0"/>
                                  </p:stCondLst>
                                  <p:childTnLst>
                                    <p:cmd type="call" cmd="togglePause">
                                      <p:cBhvr>
                                        <p:cTn id="47" dur="1" fill="hold"/>
                                        <p:tgtEl>
                                          <p:spTgt spid="7"/>
                                        </p:tgtEl>
                                      </p:cBhvr>
                                    </p:cmd>
                                  </p:childTnLst>
                                </p:cTn>
                              </p:par>
                            </p:childTnLst>
                          </p:cTn>
                        </p:par>
                      </p:childTnLst>
                    </p:cTn>
                  </p:par>
                </p:childTnLst>
              </p:cTn>
              <p:nextCondLst>
                <p:cond evt="onClick" delay="0">
                  <p:tgtEl>
                    <p:spTgt spid="7"/>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6324BDD-E534-6126-99BC-4A12DC239358}"/>
              </a:ext>
            </a:extLst>
          </p:cNvPr>
          <p:cNvSpPr>
            <a:spLocks noGrp="1"/>
          </p:cNvSpPr>
          <p:nvPr>
            <p:ph type="ctrTitle"/>
          </p:nvPr>
        </p:nvSpPr>
        <p:spPr>
          <a:xfrm>
            <a:off x="684212" y="330199"/>
            <a:ext cx="10898188" cy="914401"/>
          </a:xfrm>
        </p:spPr>
        <p:txBody>
          <a:bodyPr anchor="ctr">
            <a:normAutofit/>
          </a:bodyPr>
          <a:lstStyle/>
          <a:p>
            <a:pPr algn="ctr"/>
            <a:r>
              <a:rPr lang="ro-RO" sz="3200" i="1" dirty="0">
                <a:solidFill>
                  <a:schemeClr val="bg1"/>
                </a:solidFill>
                <a:latin typeface="Britannic Bold" panose="020B0903060703020204" pitchFamily="34" charset="0"/>
              </a:rPr>
              <a:t>Why is resilience important?</a:t>
            </a:r>
          </a:p>
        </p:txBody>
      </p:sp>
      <p:sp>
        <p:nvSpPr>
          <p:cNvPr id="5" name="Subtitle 4">
            <a:extLst>
              <a:ext uri="{FF2B5EF4-FFF2-40B4-BE49-F238E27FC236}">
                <a16:creationId xmlns:a16="http://schemas.microsoft.com/office/drawing/2014/main" id="{593C7357-C949-1B67-EB7E-823B948B942A}"/>
              </a:ext>
            </a:extLst>
          </p:cNvPr>
          <p:cNvSpPr>
            <a:spLocks noGrp="1"/>
          </p:cNvSpPr>
          <p:nvPr>
            <p:ph type="subTitle" idx="1"/>
          </p:nvPr>
        </p:nvSpPr>
        <p:spPr>
          <a:xfrm>
            <a:off x="684212" y="1244600"/>
            <a:ext cx="7782456" cy="5613400"/>
          </a:xfrm>
        </p:spPr>
        <p:txBody>
          <a:bodyPr>
            <a:normAutofit lnSpcReduction="10000"/>
          </a:bodyPr>
          <a:lstStyle/>
          <a:p>
            <a:pPr marL="285750" indent="-285750">
              <a:buClrTx/>
              <a:buFont typeface="Wingdings" panose="05000000000000000000" pitchFamily="2" charset="2"/>
              <a:buChar char="v"/>
            </a:pPr>
            <a:r>
              <a:rPr lang="en-US" sz="1600" dirty="0">
                <a:solidFill>
                  <a:schemeClr val="bg1"/>
                </a:solidFill>
                <a:latin typeface="Berlin Sans FB" panose="020E0602020502020306" pitchFamily="34" charset="0"/>
              </a:rPr>
              <a:t>Mindfulness can help with wellbeing and most common mental health problems of the university students </a:t>
            </a:r>
            <a:r>
              <a:rPr lang="en-US" sz="1600" dirty="0" err="1">
                <a:solidFill>
                  <a:schemeClr val="bg1"/>
                </a:solidFill>
                <a:latin typeface="Berlin Sans FB" panose="020E0602020502020306" pitchFamily="34" charset="0"/>
              </a:rPr>
              <a:t>wich</a:t>
            </a:r>
            <a:r>
              <a:rPr lang="en-US" sz="1600" dirty="0">
                <a:solidFill>
                  <a:schemeClr val="bg1"/>
                </a:solidFill>
                <a:latin typeface="Berlin Sans FB" panose="020E0602020502020306" pitchFamily="34" charset="0"/>
              </a:rPr>
              <a:t> will positively change the academic results.</a:t>
            </a:r>
          </a:p>
          <a:p>
            <a:pPr marL="285750" indent="-285750">
              <a:buClrTx/>
              <a:buFont typeface="Wingdings" panose="05000000000000000000" pitchFamily="2" charset="2"/>
              <a:buChar char="v"/>
            </a:pPr>
            <a:r>
              <a:rPr lang="en-US" sz="1600" dirty="0">
                <a:solidFill>
                  <a:schemeClr val="bg1"/>
                </a:solidFill>
                <a:latin typeface="Berlin Sans FB" panose="020E0602020502020306" pitchFamily="34" charset="0"/>
              </a:rPr>
              <a:t>Something that significantly affects one's overall quality of life is experiencing a mental health issue during university and it  can have extensive repercussions. In a more accurate way, the presence of depressive symptoms in university students has been linked to constraints on their roles due to physical health issues. Depressive and anxiety symptoms have been linked with declines in general health, energy levels, social functioning, as well as psychological distress, and reduced psychological wellbeing. Furthermore, an impact on academic performance with the increasing risk of dropping out is what mental health challenges in university setts. In a recent development, all the UK universities have advocated for a transformation of their establishments into "mentally healthy universities," where the mental well-being and welfare of both staff and students are established as fundamental considerations across all aspects of the university system.</a:t>
            </a:r>
          </a:p>
          <a:p>
            <a:pPr marL="285750" indent="-285750">
              <a:buClrTx/>
              <a:buFont typeface="Wingdings" panose="05000000000000000000" pitchFamily="2" charset="2"/>
              <a:buChar char="v"/>
            </a:pPr>
            <a:r>
              <a:rPr lang="en-US" sz="1600" dirty="0">
                <a:solidFill>
                  <a:schemeClr val="bg1"/>
                </a:solidFill>
                <a:latin typeface="Berlin Sans FB" panose="020E0602020502020306" pitchFamily="34" charset="0"/>
              </a:rPr>
              <a:t>Adolescents encounter significant physical and psychological development daily. With the demands of school, extracurricular activities, jobs, and social interactions, teenagers encounter a multitude of novel experiences and difficulties. Developing resilience helps their struggle to confront these challenges proactively, rebound from setbacks, and maximize their chances of success. It empowers them to acquire essential skills for well-being and personal growth in any circumstance. Moreover, resilience gives them the courage to approach new encounters, individuals, or experiences confidently and </a:t>
            </a:r>
            <a:r>
              <a:rPr lang="en-US" sz="1600" dirty="0" err="1">
                <a:solidFill>
                  <a:schemeClr val="bg1"/>
                </a:solidFill>
                <a:latin typeface="Berlin Sans FB" panose="020E0602020502020306" pitchFamily="34" charset="0"/>
              </a:rPr>
              <a:t>wiyh</a:t>
            </a:r>
            <a:r>
              <a:rPr lang="en-US" sz="1600" dirty="0">
                <a:solidFill>
                  <a:schemeClr val="bg1"/>
                </a:solidFill>
                <a:latin typeface="Berlin Sans FB" panose="020E0602020502020306" pitchFamily="34" charset="0"/>
              </a:rPr>
              <a:t> a positive perspective, enhancing their likelihood of achievement.</a:t>
            </a:r>
            <a:endParaRPr lang="ro-RO" sz="1600" dirty="0">
              <a:solidFill>
                <a:schemeClr val="bg1"/>
              </a:solidFill>
              <a:latin typeface="Berlin Sans FB" panose="020E0602020502020306" pitchFamily="34" charset="0"/>
            </a:endParaRPr>
          </a:p>
        </p:txBody>
      </p:sp>
      <p:pic>
        <p:nvPicPr>
          <p:cNvPr id="7" name="Picture 6">
            <a:extLst>
              <a:ext uri="{FF2B5EF4-FFF2-40B4-BE49-F238E27FC236}">
                <a16:creationId xmlns:a16="http://schemas.microsoft.com/office/drawing/2014/main" id="{F722B5B8-BEBE-9104-80A3-7A759F718A41}"/>
              </a:ext>
            </a:extLst>
          </p:cNvPr>
          <p:cNvPicPr>
            <a:picLocks noChangeAspect="1"/>
          </p:cNvPicPr>
          <p:nvPr/>
        </p:nvPicPr>
        <p:blipFill>
          <a:blip r:embed="rId4"/>
          <a:stretch>
            <a:fillRect/>
          </a:stretch>
        </p:blipFill>
        <p:spPr>
          <a:xfrm>
            <a:off x="8586987" y="4165601"/>
            <a:ext cx="3605013" cy="2692399"/>
          </a:xfrm>
          <a:prstGeom prst="rect">
            <a:avLst/>
          </a:prstGeom>
        </p:spPr>
      </p:pic>
      <p:pic>
        <p:nvPicPr>
          <p:cNvPr id="2" name="Video 1">
            <a:hlinkClick r:id="" action="ppaction://media"/>
            <a:extLst>
              <a:ext uri="{FF2B5EF4-FFF2-40B4-BE49-F238E27FC236}">
                <a16:creationId xmlns:a16="http://schemas.microsoft.com/office/drawing/2014/main" id="{EFA6C770-7888-3E4A-4181-C7E2261048B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359867716"/>
      </p:ext>
    </p:extLst>
  </p:cSld>
  <p:clrMapOvr>
    <a:masterClrMapping/>
  </p:clrMapOvr>
  <mc:AlternateContent xmlns:mc="http://schemas.openxmlformats.org/markup-compatibility/2006" xmlns:p14="http://schemas.microsoft.com/office/powerpoint/2010/main">
    <mc:Choice Requires="p14">
      <p:transition spd="slow" p14:dur="1500" advTm="68186">
        <p:split orient="vert"/>
      </p:transition>
    </mc:Choice>
    <mc:Fallback xmlns="">
      <p:transition spd="slow" advTm="68186">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1000"/>
                                        <p:tgtEl>
                                          <p:spTgt spid="4"/>
                                        </p:tgtEl>
                                      </p:cBhvr>
                                    </p:animEffect>
                                    <p:anim calcmode="lin" valueType="num">
                                      <p:cBhvr>
                                        <p:cTn id="12" dur="1000" fill="hold"/>
                                        <p:tgtEl>
                                          <p:spTgt spid="4"/>
                                        </p:tgtEl>
                                        <p:attrNameLst>
                                          <p:attrName>ppt_x</p:attrName>
                                        </p:attrNameLst>
                                      </p:cBhvr>
                                      <p:tavLst>
                                        <p:tav tm="0">
                                          <p:val>
                                            <p:strVal val="#ppt_x"/>
                                          </p:val>
                                        </p:tav>
                                        <p:tav tm="100000">
                                          <p:val>
                                            <p:strVal val="#ppt_x"/>
                                          </p:val>
                                        </p:tav>
                                      </p:tavLst>
                                    </p:anim>
                                    <p:anim calcmode="lin" valueType="num">
                                      <p:cBhvr>
                                        <p:cTn id="1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xEl>
                                              <p:pRg st="0" end="0"/>
                                            </p:txEl>
                                          </p:spTgt>
                                        </p:tgtEl>
                                        <p:attrNameLst>
                                          <p:attrName>style.visibility</p:attrName>
                                        </p:attrNameLst>
                                      </p:cBhvr>
                                      <p:to>
                                        <p:strVal val="visible"/>
                                      </p:to>
                                    </p:set>
                                    <p:anim calcmode="lin" valueType="num">
                                      <p:cBhvr additive="base">
                                        <p:cTn id="18"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5">
                                            <p:txEl>
                                              <p:pRg st="1" end="1"/>
                                            </p:txEl>
                                          </p:spTgt>
                                        </p:tgtEl>
                                        <p:attrNameLst>
                                          <p:attrName>style.visibility</p:attrName>
                                        </p:attrNameLst>
                                      </p:cBhvr>
                                      <p:to>
                                        <p:strVal val="visible"/>
                                      </p:to>
                                    </p:set>
                                    <p:anim calcmode="lin" valueType="num">
                                      <p:cBhvr additive="base">
                                        <p:cTn id="24"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5">
                                            <p:txEl>
                                              <p:pRg st="2" end="2"/>
                                            </p:txEl>
                                          </p:spTgt>
                                        </p:tgtEl>
                                        <p:attrNameLst>
                                          <p:attrName>style.visibility</p:attrName>
                                        </p:attrNameLst>
                                      </p:cBhvr>
                                      <p:to>
                                        <p:strVal val="visible"/>
                                      </p:to>
                                    </p:set>
                                    <p:anim calcmode="lin" valueType="num">
                                      <p:cBhvr additive="base">
                                        <p:cTn id="30"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32" fill="hold" display="0">
                  <p:stCondLst>
                    <p:cond delay="indefinite"/>
                  </p:stCondLst>
                </p:cTn>
                <p:tgtEl>
                  <p:spTgt spid="2"/>
                </p:tgtEl>
              </p:cMediaNode>
            </p:video>
            <p:seq concurrent="1" nextAc="seek">
              <p:cTn id="33" restart="whenNotActive" fill="hold" evtFilter="cancelBubble" nodeType="interactiveSeq">
                <p:stCondLst>
                  <p:cond evt="onClick" delay="0">
                    <p:tgtEl>
                      <p:spTgt spid="2"/>
                    </p:tgtEl>
                  </p:cond>
                </p:stCondLst>
                <p:endSync evt="end" delay="0">
                  <p:rtn val="all"/>
                </p:endSync>
                <p:childTnLst>
                  <p:par>
                    <p:cTn id="34" fill="hold">
                      <p:stCondLst>
                        <p:cond delay="0"/>
                      </p:stCondLst>
                      <p:childTnLst>
                        <p:par>
                          <p:cTn id="35" fill="hold">
                            <p:stCondLst>
                              <p:cond delay="0"/>
                            </p:stCondLst>
                            <p:childTnLst>
                              <p:par>
                                <p:cTn id="36" presetID="2" presetClass="mediacall" presetSubtype="0" fill="hold" nodeType="clickEffect">
                                  <p:stCondLst>
                                    <p:cond delay="0"/>
                                  </p:stCondLst>
                                  <p:childTnLst>
                                    <p:cmd type="call" cmd="togglePause">
                                      <p:cBhvr>
                                        <p:cTn id="37" dur="1" fill="hold"/>
                                        <p:tgtEl>
                                          <p:spTgt spid="2"/>
                                        </p:tgtEl>
                                      </p:cBhvr>
                                    </p:cmd>
                                  </p:childTnLst>
                                </p:cTn>
                              </p:par>
                            </p:childTnLst>
                          </p:cTn>
                        </p:par>
                      </p:childTnLst>
                    </p:cTn>
                  </p:par>
                </p:childTnLst>
              </p:cTn>
              <p:nextCondLst>
                <p:cond evt="onClick" delay="0">
                  <p:tgtEl>
                    <p:spTgt spid="2"/>
                  </p:tgtEl>
                </p:cond>
              </p:nextCondLst>
            </p:seq>
          </p:childTnLst>
        </p:cTn>
      </p:par>
    </p:tnLst>
    <p:bldLst>
      <p:bldP spid="4" grpId="0"/>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94F7003-AEFE-2606-2ADC-D19C02B37E8D}"/>
              </a:ext>
            </a:extLst>
          </p:cNvPr>
          <p:cNvSpPr>
            <a:spLocks noGrp="1"/>
          </p:cNvSpPr>
          <p:nvPr>
            <p:ph type="ctrTitle"/>
          </p:nvPr>
        </p:nvSpPr>
        <p:spPr>
          <a:xfrm>
            <a:off x="684212" y="372531"/>
            <a:ext cx="10728855" cy="694268"/>
          </a:xfrm>
        </p:spPr>
        <p:txBody>
          <a:bodyPr anchor="ctr">
            <a:normAutofit/>
          </a:bodyPr>
          <a:lstStyle/>
          <a:p>
            <a:pPr algn="ctr"/>
            <a:r>
              <a:rPr lang="en-US" sz="3200" i="1" dirty="0">
                <a:solidFill>
                  <a:schemeClr val="bg1"/>
                </a:solidFill>
                <a:latin typeface="Britannic Bold" panose="020B0903060703020204" pitchFamily="34" charset="0"/>
              </a:rPr>
              <a:t>How can we teach resilience?</a:t>
            </a:r>
            <a:endParaRPr lang="ro-RO" sz="3200" i="1" dirty="0">
              <a:solidFill>
                <a:schemeClr val="bg1"/>
              </a:solidFill>
              <a:latin typeface="Britannic Bold" panose="020B0903060703020204" pitchFamily="34" charset="0"/>
            </a:endParaRPr>
          </a:p>
        </p:txBody>
      </p:sp>
      <p:sp>
        <p:nvSpPr>
          <p:cNvPr id="5" name="Subtitle 4">
            <a:extLst>
              <a:ext uri="{FF2B5EF4-FFF2-40B4-BE49-F238E27FC236}">
                <a16:creationId xmlns:a16="http://schemas.microsoft.com/office/drawing/2014/main" id="{BB404C5F-0573-78B0-D055-78F299805ACB}"/>
              </a:ext>
            </a:extLst>
          </p:cNvPr>
          <p:cNvSpPr>
            <a:spLocks noGrp="1"/>
          </p:cNvSpPr>
          <p:nvPr>
            <p:ph type="subTitle" idx="1"/>
          </p:nvPr>
        </p:nvSpPr>
        <p:spPr>
          <a:xfrm>
            <a:off x="684212" y="1066799"/>
            <a:ext cx="7685596" cy="4411132"/>
          </a:xfrm>
        </p:spPr>
        <p:txBody>
          <a:bodyPr>
            <a:normAutofit/>
          </a:bodyPr>
          <a:lstStyle/>
          <a:p>
            <a:r>
              <a:rPr lang="en-US" sz="1600" dirty="0">
                <a:solidFill>
                  <a:schemeClr val="bg1"/>
                </a:solidFill>
                <a:latin typeface="Berlin Sans FB" panose="020E0602020502020306" pitchFamily="34" charset="0"/>
              </a:rPr>
              <a:t>Resilience is a natural characteristic within all of us, yet in times of stress or anxiety, fear, insecurity, and doubt can replace it. These reactions can stop our capacity to access our resilience precisely when it's needed most. Fortunately, there are several technics that teachers can use to promote and encourage resilience in their students.</a:t>
            </a:r>
          </a:p>
          <a:p>
            <a:pPr marL="342900" indent="-342900">
              <a:buClrTx/>
              <a:buFont typeface="+mj-lt"/>
              <a:buAutoNum type="arabicPeriod"/>
            </a:pPr>
            <a:r>
              <a:rPr lang="en-US" sz="1600" dirty="0">
                <a:solidFill>
                  <a:schemeClr val="bg1"/>
                </a:solidFill>
                <a:latin typeface="Berlin Sans FB" panose="020E0602020502020306" pitchFamily="34" charset="0"/>
              </a:rPr>
              <a:t>Establishing nurturing and secure educational settings.</a:t>
            </a:r>
            <a:endParaRPr lang="ro-RO" sz="1600" dirty="0">
              <a:solidFill>
                <a:schemeClr val="bg1"/>
              </a:solidFill>
              <a:latin typeface="Berlin Sans FB" panose="020E0602020502020306" pitchFamily="34" charset="0"/>
            </a:endParaRPr>
          </a:p>
          <a:p>
            <a:pPr marL="342900" indent="-342900">
              <a:buClrTx/>
              <a:buAutoNum type="arabicPeriod"/>
            </a:pPr>
            <a:r>
              <a:rPr lang="en-US" sz="1600" dirty="0">
                <a:solidFill>
                  <a:schemeClr val="bg1"/>
                </a:solidFill>
                <a:latin typeface="Berlin Sans FB" panose="020E0602020502020306" pitchFamily="34" charset="0"/>
              </a:rPr>
              <a:t>Acknowledging and recognize the students progress, not only their achievements.</a:t>
            </a:r>
          </a:p>
          <a:p>
            <a:pPr marL="342900" indent="-342900">
              <a:buClrTx/>
              <a:buAutoNum type="arabicPeriod"/>
            </a:pPr>
            <a:r>
              <a:rPr lang="en-US" sz="1600" dirty="0">
                <a:solidFill>
                  <a:schemeClr val="bg1"/>
                </a:solidFill>
                <a:latin typeface="Berlin Sans FB" panose="020E0602020502020306" pitchFamily="34" charset="0"/>
              </a:rPr>
              <a:t>Offer suitable times for setting objectives and self-assessment.</a:t>
            </a:r>
          </a:p>
          <a:p>
            <a:pPr marL="342900" indent="-342900">
              <a:buClrTx/>
              <a:buAutoNum type="arabicPeriod"/>
            </a:pPr>
            <a:r>
              <a:rPr lang="en-US" sz="1600" dirty="0">
                <a:solidFill>
                  <a:schemeClr val="bg1"/>
                </a:solidFill>
                <a:latin typeface="Berlin Sans FB" panose="020E0602020502020306" pitchFamily="34" charset="0"/>
              </a:rPr>
              <a:t>Enabling feelings of inclusion and connection within the university community.</a:t>
            </a:r>
          </a:p>
          <a:p>
            <a:pPr>
              <a:buClrTx/>
            </a:pPr>
            <a:r>
              <a:rPr lang="en-US" sz="1600" dirty="0">
                <a:solidFill>
                  <a:schemeClr val="bg1"/>
                </a:solidFill>
                <a:latin typeface="Berlin Sans FB" panose="020E0602020502020306" pitchFamily="34" charset="0"/>
              </a:rPr>
              <a:t>Resilience is about the ability to adapt positively when facing stress or trauma, a skill that holds particular significance for university students who deal with various new and demanding experiences. (e.g., increased academic and financial demands). </a:t>
            </a:r>
            <a:endParaRPr lang="ro-RO" sz="1600" dirty="0">
              <a:solidFill>
                <a:schemeClr val="bg1"/>
              </a:solidFill>
              <a:latin typeface="Berlin Sans FB" panose="020E0602020502020306" pitchFamily="34" charset="0"/>
            </a:endParaRPr>
          </a:p>
        </p:txBody>
      </p:sp>
      <p:pic>
        <p:nvPicPr>
          <p:cNvPr id="7" name="Picture 6">
            <a:extLst>
              <a:ext uri="{FF2B5EF4-FFF2-40B4-BE49-F238E27FC236}">
                <a16:creationId xmlns:a16="http://schemas.microsoft.com/office/drawing/2014/main" id="{D1D912C1-566E-59D8-F690-EC29437FB4AF}"/>
              </a:ext>
            </a:extLst>
          </p:cNvPr>
          <p:cNvPicPr>
            <a:picLocks noChangeAspect="1"/>
          </p:cNvPicPr>
          <p:nvPr/>
        </p:nvPicPr>
        <p:blipFill>
          <a:blip r:embed="rId4"/>
          <a:stretch>
            <a:fillRect/>
          </a:stretch>
        </p:blipFill>
        <p:spPr>
          <a:xfrm>
            <a:off x="8369808" y="4309872"/>
            <a:ext cx="3822192" cy="2548128"/>
          </a:xfrm>
          <a:prstGeom prst="rect">
            <a:avLst/>
          </a:prstGeom>
        </p:spPr>
      </p:pic>
      <p:pic>
        <p:nvPicPr>
          <p:cNvPr id="2" name="Video 1">
            <a:hlinkClick r:id="" action="ppaction://media"/>
            <a:extLst>
              <a:ext uri="{FF2B5EF4-FFF2-40B4-BE49-F238E27FC236}">
                <a16:creationId xmlns:a16="http://schemas.microsoft.com/office/drawing/2014/main" id="{D1F864F7-2A58-7C37-5AB8-0D05C623B8D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2024777451"/>
      </p:ext>
    </p:extLst>
  </p:cSld>
  <p:clrMapOvr>
    <a:masterClrMapping/>
  </p:clrMapOvr>
  <mc:AlternateContent xmlns:mc="http://schemas.openxmlformats.org/markup-compatibility/2006" xmlns:p14="http://schemas.microsoft.com/office/powerpoint/2010/main">
    <mc:Choice Requires="p14">
      <p:transition spd="slow" p14:dur="1500" advTm="63655">
        <p:split orient="vert"/>
      </p:transition>
    </mc:Choice>
    <mc:Fallback xmlns="">
      <p:transition spd="slow" advTm="63655">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1000"/>
                                        <p:tgtEl>
                                          <p:spTgt spid="4"/>
                                        </p:tgtEl>
                                      </p:cBhvr>
                                    </p:animEffect>
                                    <p:anim calcmode="lin" valueType="num">
                                      <p:cBhvr>
                                        <p:cTn id="12" dur="1000" fill="hold"/>
                                        <p:tgtEl>
                                          <p:spTgt spid="4"/>
                                        </p:tgtEl>
                                        <p:attrNameLst>
                                          <p:attrName>ppt_x</p:attrName>
                                        </p:attrNameLst>
                                      </p:cBhvr>
                                      <p:tavLst>
                                        <p:tav tm="0">
                                          <p:val>
                                            <p:strVal val="#ppt_x"/>
                                          </p:val>
                                        </p:tav>
                                        <p:tav tm="100000">
                                          <p:val>
                                            <p:strVal val="#ppt_x"/>
                                          </p:val>
                                        </p:tav>
                                      </p:tavLst>
                                    </p:anim>
                                    <p:anim calcmode="lin" valueType="num">
                                      <p:cBhvr>
                                        <p:cTn id="1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xEl>
                                              <p:pRg st="0" end="0"/>
                                            </p:txEl>
                                          </p:spTgt>
                                        </p:tgtEl>
                                        <p:attrNameLst>
                                          <p:attrName>style.visibility</p:attrName>
                                        </p:attrNameLst>
                                      </p:cBhvr>
                                      <p:to>
                                        <p:strVal val="visible"/>
                                      </p:to>
                                    </p:set>
                                    <p:anim calcmode="lin" valueType="num">
                                      <p:cBhvr additive="base">
                                        <p:cTn id="18"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5">
                                            <p:txEl>
                                              <p:pRg st="1" end="1"/>
                                            </p:txEl>
                                          </p:spTgt>
                                        </p:tgtEl>
                                        <p:attrNameLst>
                                          <p:attrName>style.visibility</p:attrName>
                                        </p:attrNameLst>
                                      </p:cBhvr>
                                      <p:to>
                                        <p:strVal val="visible"/>
                                      </p:to>
                                    </p:set>
                                    <p:anim calcmode="lin" valueType="num">
                                      <p:cBhvr additive="base">
                                        <p:cTn id="24"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5">
                                            <p:txEl>
                                              <p:pRg st="2" end="2"/>
                                            </p:txEl>
                                          </p:spTgt>
                                        </p:tgtEl>
                                        <p:attrNameLst>
                                          <p:attrName>style.visibility</p:attrName>
                                        </p:attrNameLst>
                                      </p:cBhvr>
                                      <p:to>
                                        <p:strVal val="visible"/>
                                      </p:to>
                                    </p:set>
                                    <p:anim calcmode="lin" valueType="num">
                                      <p:cBhvr additive="base">
                                        <p:cTn id="30"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5">
                                            <p:txEl>
                                              <p:pRg st="3" end="3"/>
                                            </p:txEl>
                                          </p:spTgt>
                                        </p:tgtEl>
                                        <p:attrNameLst>
                                          <p:attrName>style.visibility</p:attrName>
                                        </p:attrNameLst>
                                      </p:cBhvr>
                                      <p:to>
                                        <p:strVal val="visible"/>
                                      </p:to>
                                    </p:set>
                                    <p:anim calcmode="lin" valueType="num">
                                      <p:cBhvr additive="base">
                                        <p:cTn id="36"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5">
                                            <p:txEl>
                                              <p:pRg st="4" end="4"/>
                                            </p:txEl>
                                          </p:spTgt>
                                        </p:tgtEl>
                                        <p:attrNameLst>
                                          <p:attrName>style.visibility</p:attrName>
                                        </p:attrNameLst>
                                      </p:cBhvr>
                                      <p:to>
                                        <p:strVal val="visible"/>
                                      </p:to>
                                    </p:set>
                                    <p:anim calcmode="lin" valueType="num">
                                      <p:cBhvr additive="base">
                                        <p:cTn id="42"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5">
                                            <p:txEl>
                                              <p:pRg st="5" end="5"/>
                                            </p:txEl>
                                          </p:spTgt>
                                        </p:tgtEl>
                                        <p:attrNameLst>
                                          <p:attrName>style.visibility</p:attrName>
                                        </p:attrNameLst>
                                      </p:cBhvr>
                                      <p:to>
                                        <p:strVal val="visible"/>
                                      </p:to>
                                    </p:set>
                                    <p:anim calcmode="lin" valueType="num">
                                      <p:cBhvr additive="base">
                                        <p:cTn id="48"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50" fill="hold" display="0">
                  <p:stCondLst>
                    <p:cond delay="indefinite"/>
                  </p:stCondLst>
                </p:cTn>
                <p:tgtEl>
                  <p:spTgt spid="2"/>
                </p:tgtEl>
              </p:cMediaNode>
            </p:video>
            <p:seq concurrent="1" nextAc="seek">
              <p:cTn id="51" restart="whenNotActive" fill="hold" evtFilter="cancelBubble" nodeType="interactiveSeq">
                <p:stCondLst>
                  <p:cond evt="onClick" delay="0">
                    <p:tgtEl>
                      <p:spTgt spid="2"/>
                    </p:tgtEl>
                  </p:cond>
                </p:stCondLst>
                <p:endSync evt="end" delay="0">
                  <p:rtn val="all"/>
                </p:endSync>
                <p:childTnLst>
                  <p:par>
                    <p:cTn id="52" fill="hold">
                      <p:stCondLst>
                        <p:cond delay="0"/>
                      </p:stCondLst>
                      <p:childTnLst>
                        <p:par>
                          <p:cTn id="53" fill="hold">
                            <p:stCondLst>
                              <p:cond delay="0"/>
                            </p:stCondLst>
                            <p:childTnLst>
                              <p:par>
                                <p:cTn id="54" presetID="2" presetClass="mediacall" presetSubtype="0" fill="hold" nodeType="clickEffect">
                                  <p:stCondLst>
                                    <p:cond delay="0"/>
                                  </p:stCondLst>
                                  <p:childTnLst>
                                    <p:cmd type="call" cmd="togglePause">
                                      <p:cBhvr>
                                        <p:cTn id="55" dur="1" fill="hold"/>
                                        <p:tgtEl>
                                          <p:spTgt spid="2"/>
                                        </p:tgtEl>
                                      </p:cBhvr>
                                    </p:cmd>
                                  </p:childTnLst>
                                </p:cTn>
                              </p:par>
                            </p:childTnLst>
                          </p:cTn>
                        </p:par>
                      </p:childTnLst>
                    </p:cTn>
                  </p:par>
                </p:childTnLst>
              </p:cTn>
              <p:nextCondLst>
                <p:cond evt="onClick" delay="0">
                  <p:tgtEl>
                    <p:spTgt spid="2"/>
                  </p:tgtEl>
                </p:cond>
              </p:nextCondLst>
            </p:seq>
          </p:childTnLst>
        </p:cTn>
      </p:par>
    </p:tnLst>
    <p:bldLst>
      <p:bldP spid="4" grpId="0"/>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A8FDE93-51A9-FD9F-F65A-F3CE5308DF6D}"/>
              </a:ext>
            </a:extLst>
          </p:cNvPr>
          <p:cNvSpPr>
            <a:spLocks noGrp="1"/>
          </p:cNvSpPr>
          <p:nvPr>
            <p:ph type="ctrTitle"/>
          </p:nvPr>
        </p:nvSpPr>
        <p:spPr>
          <a:xfrm>
            <a:off x="672306" y="211666"/>
            <a:ext cx="10847388" cy="592667"/>
          </a:xfrm>
        </p:spPr>
        <p:txBody>
          <a:bodyPr anchor="ctr">
            <a:normAutofit fontScale="90000"/>
          </a:bodyPr>
          <a:lstStyle/>
          <a:p>
            <a:pPr algn="ctr"/>
            <a:r>
              <a:rPr lang="en-US" sz="3200" i="1" dirty="0">
                <a:solidFill>
                  <a:schemeClr val="bg1"/>
                </a:solidFill>
                <a:latin typeface="Britannic Bold" panose="020B0903060703020204" pitchFamily="34" charset="0"/>
              </a:rPr>
              <a:t>How can students focus on wellbeing and resilience?</a:t>
            </a:r>
            <a:endParaRPr lang="ro-RO" sz="3200" i="1" dirty="0">
              <a:solidFill>
                <a:schemeClr val="bg1"/>
              </a:solidFill>
              <a:latin typeface="Britannic Bold" panose="020B0903060703020204" pitchFamily="34" charset="0"/>
            </a:endParaRPr>
          </a:p>
        </p:txBody>
      </p:sp>
      <p:sp>
        <p:nvSpPr>
          <p:cNvPr id="5" name="Subtitle 4">
            <a:extLst>
              <a:ext uri="{FF2B5EF4-FFF2-40B4-BE49-F238E27FC236}">
                <a16:creationId xmlns:a16="http://schemas.microsoft.com/office/drawing/2014/main" id="{8595D2B4-BFA1-DCAB-E0E3-23B4CB9C6F53}"/>
              </a:ext>
            </a:extLst>
          </p:cNvPr>
          <p:cNvSpPr>
            <a:spLocks noGrp="1"/>
          </p:cNvSpPr>
          <p:nvPr>
            <p:ph type="subTitle" idx="1"/>
          </p:nvPr>
        </p:nvSpPr>
        <p:spPr>
          <a:xfrm>
            <a:off x="684212" y="804334"/>
            <a:ext cx="8036455" cy="4191000"/>
          </a:xfrm>
        </p:spPr>
        <p:txBody>
          <a:bodyPr>
            <a:normAutofit/>
          </a:bodyPr>
          <a:lstStyle/>
          <a:p>
            <a:r>
              <a:rPr lang="en-US" sz="1600" dirty="0">
                <a:solidFill>
                  <a:schemeClr val="bg1"/>
                </a:solidFill>
                <a:latin typeface="Berlin Sans FB" panose="020E0602020502020306" pitchFamily="34" charset="0"/>
              </a:rPr>
              <a:t>An important role playing in achieving resilience and wellbeing is building up one’s capacity to reach realistic and attainable goals, problem-solving abilities, and social skills. More, crucial skills to develop are acknowledging and gaining awareness of one's strengths and weaknesses.</a:t>
            </a:r>
          </a:p>
          <a:p>
            <a:pPr marL="342900" indent="-342900">
              <a:buClrTx/>
              <a:buFont typeface="+mj-lt"/>
              <a:buAutoNum type="arabicPeriod"/>
            </a:pPr>
            <a:r>
              <a:rPr lang="en-US" sz="1600" dirty="0">
                <a:solidFill>
                  <a:schemeClr val="bg1"/>
                </a:solidFill>
                <a:latin typeface="Berlin Sans FB" panose="020E0602020502020306" pitchFamily="34" charset="0"/>
              </a:rPr>
              <a:t>Establishing realistic, attainable, and quantifiable goals is an effective strategy to enhance self-efficacy. Targeting should serve as a source of motivation. To increase motivation and lower the feelings of pressure or the fear of "failure", it can be helpful to set smaller sub-goals, attainable milestones that are related to the overall objectives.</a:t>
            </a:r>
          </a:p>
          <a:p>
            <a:pPr marL="342900" indent="-342900">
              <a:buClrTx/>
              <a:buFont typeface="+mj-lt"/>
              <a:buAutoNum type="arabicPeriod"/>
            </a:pPr>
            <a:r>
              <a:rPr lang="en-US" sz="1600" dirty="0">
                <a:solidFill>
                  <a:schemeClr val="bg1"/>
                </a:solidFill>
                <a:latin typeface="Berlin Sans FB" panose="020E0602020502020306" pitchFamily="34" charset="0"/>
              </a:rPr>
              <a:t>Comprehending and steering clear of negative self-talk, while actively engaging in positive self-talk, is a valuable technique for increasing self-esteem. Self-talk, essentially the inner monologues about one's abilities and self-image, contains significant influence over self-esteem and self perceptions of capability.</a:t>
            </a:r>
          </a:p>
          <a:p>
            <a:pPr marL="342900" indent="-342900">
              <a:buClrTx/>
              <a:buFont typeface="+mj-lt"/>
              <a:buAutoNum type="arabicPeriod"/>
            </a:pPr>
            <a:r>
              <a:rPr lang="en-US" sz="1600" dirty="0">
                <a:solidFill>
                  <a:schemeClr val="bg1"/>
                </a:solidFill>
                <a:latin typeface="Berlin Sans FB" panose="020E0602020502020306" pitchFamily="34" charset="0"/>
              </a:rPr>
              <a:t>Nurturing and paying attention to interpersonal skills, particularly the way of interacting with people from a wide variety of backgrounds, is a important asset for young individuals. It not only increases self-esteem but also enhances their capacity to establish and sustain meaningful and fulfilling relationships.</a:t>
            </a:r>
            <a:endParaRPr lang="ro-RO" sz="1600" dirty="0">
              <a:solidFill>
                <a:schemeClr val="bg1"/>
              </a:solidFill>
              <a:latin typeface="Berlin Sans FB" panose="020E0602020502020306" pitchFamily="34" charset="0"/>
            </a:endParaRPr>
          </a:p>
        </p:txBody>
      </p:sp>
      <p:pic>
        <p:nvPicPr>
          <p:cNvPr id="7" name="Picture 6">
            <a:extLst>
              <a:ext uri="{FF2B5EF4-FFF2-40B4-BE49-F238E27FC236}">
                <a16:creationId xmlns:a16="http://schemas.microsoft.com/office/drawing/2014/main" id="{F00A37DC-7D69-B8F6-93D2-E5FC7419726A}"/>
              </a:ext>
            </a:extLst>
          </p:cNvPr>
          <p:cNvPicPr>
            <a:picLocks noChangeAspect="1"/>
          </p:cNvPicPr>
          <p:nvPr/>
        </p:nvPicPr>
        <p:blipFill>
          <a:blip r:embed="rId2"/>
          <a:stretch>
            <a:fillRect/>
          </a:stretch>
        </p:blipFill>
        <p:spPr>
          <a:xfrm>
            <a:off x="8732574" y="4263431"/>
            <a:ext cx="3459426" cy="2594569"/>
          </a:xfrm>
          <a:prstGeom prst="rect">
            <a:avLst/>
          </a:prstGeom>
        </p:spPr>
      </p:pic>
    </p:spTree>
    <p:extLst>
      <p:ext uri="{BB962C8B-B14F-4D97-AF65-F5344CB8AC3E}">
        <p14:creationId xmlns:p14="http://schemas.microsoft.com/office/powerpoint/2010/main" val="256074223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animEffect transition="in" filter="fade">
                                      <p:cBhvr>
                                        <p:cTn id="14" dur="1000"/>
                                        <p:tgtEl>
                                          <p:spTgt spid="5">
                                            <p:txEl>
                                              <p:pRg st="0" end="0"/>
                                            </p:txEl>
                                          </p:spTgt>
                                        </p:tgtEl>
                                      </p:cBhvr>
                                    </p:animEffect>
                                    <p:anim calcmode="lin" valueType="num">
                                      <p:cBhvr>
                                        <p:cTn id="15"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1" end="1"/>
                                            </p:txEl>
                                          </p:spTgt>
                                        </p:tgtEl>
                                        <p:attrNameLst>
                                          <p:attrName>style.visibility</p:attrName>
                                        </p:attrNameLst>
                                      </p:cBhvr>
                                      <p:to>
                                        <p:strVal val="visible"/>
                                      </p:to>
                                    </p:set>
                                    <p:animEffect transition="in" filter="fade">
                                      <p:cBhvr>
                                        <p:cTn id="21" dur="1000"/>
                                        <p:tgtEl>
                                          <p:spTgt spid="5">
                                            <p:txEl>
                                              <p:pRg st="1" end="1"/>
                                            </p:txEl>
                                          </p:spTgt>
                                        </p:tgtEl>
                                      </p:cBhvr>
                                    </p:animEffect>
                                    <p:anim calcmode="lin" valueType="num">
                                      <p:cBhvr>
                                        <p:cTn id="22"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2" end="2"/>
                                            </p:txEl>
                                          </p:spTgt>
                                        </p:tgtEl>
                                        <p:attrNameLst>
                                          <p:attrName>style.visibility</p:attrName>
                                        </p:attrNameLst>
                                      </p:cBhvr>
                                      <p:to>
                                        <p:strVal val="visible"/>
                                      </p:to>
                                    </p:set>
                                    <p:animEffect transition="in" filter="fade">
                                      <p:cBhvr>
                                        <p:cTn id="28" dur="1000"/>
                                        <p:tgtEl>
                                          <p:spTgt spid="5">
                                            <p:txEl>
                                              <p:pRg st="2" end="2"/>
                                            </p:txEl>
                                          </p:spTgt>
                                        </p:tgtEl>
                                      </p:cBhvr>
                                    </p:animEffect>
                                    <p:anim calcmode="lin" valueType="num">
                                      <p:cBhvr>
                                        <p:cTn id="29"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3" end="3"/>
                                            </p:txEl>
                                          </p:spTgt>
                                        </p:tgtEl>
                                        <p:attrNameLst>
                                          <p:attrName>style.visibility</p:attrName>
                                        </p:attrNameLst>
                                      </p:cBhvr>
                                      <p:to>
                                        <p:strVal val="visible"/>
                                      </p:to>
                                    </p:set>
                                    <p:animEffect transition="in" filter="fade">
                                      <p:cBhvr>
                                        <p:cTn id="35" dur="1000"/>
                                        <p:tgtEl>
                                          <p:spTgt spid="5">
                                            <p:txEl>
                                              <p:pRg st="3" end="3"/>
                                            </p:txEl>
                                          </p:spTgt>
                                        </p:tgtEl>
                                      </p:cBhvr>
                                    </p:animEffect>
                                    <p:anim calcmode="lin" valueType="num">
                                      <p:cBhvr>
                                        <p:cTn id="36"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125DC3B-1680-495E-3BE8-66CDBD5BCEB8}"/>
              </a:ext>
            </a:extLst>
          </p:cNvPr>
          <p:cNvSpPr>
            <a:spLocks noGrp="1"/>
          </p:cNvSpPr>
          <p:nvPr>
            <p:ph type="ctrTitle"/>
          </p:nvPr>
        </p:nvSpPr>
        <p:spPr>
          <a:xfrm>
            <a:off x="684212" y="160866"/>
            <a:ext cx="10872788" cy="736601"/>
          </a:xfrm>
        </p:spPr>
        <p:txBody>
          <a:bodyPr anchor="ctr">
            <a:normAutofit/>
          </a:bodyPr>
          <a:lstStyle/>
          <a:p>
            <a:pPr algn="ctr"/>
            <a:r>
              <a:rPr lang="ro-RO" sz="3200" i="1" dirty="0">
                <a:solidFill>
                  <a:schemeClr val="bg1"/>
                </a:solidFill>
                <a:latin typeface="Britannic Bold" panose="020B0903060703020204" pitchFamily="34" charset="0"/>
              </a:rPr>
              <a:t>Conclusion</a:t>
            </a:r>
          </a:p>
        </p:txBody>
      </p:sp>
      <p:sp>
        <p:nvSpPr>
          <p:cNvPr id="5" name="Subtitle 4">
            <a:extLst>
              <a:ext uri="{FF2B5EF4-FFF2-40B4-BE49-F238E27FC236}">
                <a16:creationId xmlns:a16="http://schemas.microsoft.com/office/drawing/2014/main" id="{72C4C5F8-6FDC-C0B7-4653-17F57AD1EB85}"/>
              </a:ext>
            </a:extLst>
          </p:cNvPr>
          <p:cNvSpPr>
            <a:spLocks noGrp="1"/>
          </p:cNvSpPr>
          <p:nvPr>
            <p:ph type="subTitle" idx="1"/>
          </p:nvPr>
        </p:nvSpPr>
        <p:spPr>
          <a:xfrm>
            <a:off x="684211" y="2573867"/>
            <a:ext cx="10872787" cy="3217333"/>
          </a:xfrm>
        </p:spPr>
        <p:txBody>
          <a:bodyPr>
            <a:normAutofit/>
          </a:bodyPr>
          <a:lstStyle/>
          <a:p>
            <a:r>
              <a:rPr lang="en-US" sz="1800" dirty="0">
                <a:solidFill>
                  <a:schemeClr val="bg1"/>
                </a:solidFill>
                <a:latin typeface="Berlin Sans FB" panose="020E0602020502020306" pitchFamily="34" charset="0"/>
              </a:rPr>
              <a:t>The mere absence of illness is a better approach to the meaning of good health. However, prioritizing wellbeing and nurturing resilience is vital in achieving a comprehensive perspective on health, one that contains both physical and mental wellbeing.</a:t>
            </a:r>
          </a:p>
          <a:p>
            <a:r>
              <a:rPr lang="en-US" sz="1800" dirty="0">
                <a:solidFill>
                  <a:schemeClr val="bg1"/>
                </a:solidFill>
                <a:latin typeface="Berlin Sans FB" panose="020E0602020502020306" pitchFamily="34" charset="0"/>
              </a:rPr>
              <a:t>Wellbeing and resilience holds a crucial role in avoiding the onset of mental health issues and can also potentially decreasing the severity of existing mental health challenges. </a:t>
            </a:r>
            <a:r>
              <a:rPr lang="en-US" sz="1800">
                <a:solidFill>
                  <a:schemeClr val="bg1"/>
                </a:solidFill>
                <a:latin typeface="Berlin Sans FB" panose="020E0602020502020306" pitchFamily="34" charset="0"/>
              </a:rPr>
              <a:t>These factors are important for honing effective problem-solving skills, nurturing and sustaining social relationships, and establishing realistic goals, all of which significantly upgrade one's capacity to function and make key contributions in daily life.</a:t>
            </a:r>
            <a:endParaRPr lang="ro-RO" sz="1800" dirty="0">
              <a:solidFill>
                <a:schemeClr val="bg1"/>
              </a:solidFill>
              <a:latin typeface="Berlin Sans FB" panose="020E0602020502020306" pitchFamily="34" charset="0"/>
            </a:endParaRPr>
          </a:p>
        </p:txBody>
      </p:sp>
    </p:spTree>
    <p:extLst>
      <p:ext uri="{BB962C8B-B14F-4D97-AF65-F5344CB8AC3E}">
        <p14:creationId xmlns:p14="http://schemas.microsoft.com/office/powerpoint/2010/main" val="270679870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animEffect transition="in" filter="fade">
                                      <p:cBhvr>
                                        <p:cTn id="14" dur="1000"/>
                                        <p:tgtEl>
                                          <p:spTgt spid="5">
                                            <p:txEl>
                                              <p:pRg st="0" end="0"/>
                                            </p:txEl>
                                          </p:spTgt>
                                        </p:tgtEl>
                                      </p:cBhvr>
                                    </p:animEffect>
                                    <p:anim calcmode="lin" valueType="num">
                                      <p:cBhvr>
                                        <p:cTn id="15"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1" end="1"/>
                                            </p:txEl>
                                          </p:spTgt>
                                        </p:tgtEl>
                                        <p:attrNameLst>
                                          <p:attrName>style.visibility</p:attrName>
                                        </p:attrNameLst>
                                      </p:cBhvr>
                                      <p:to>
                                        <p:strVal val="visible"/>
                                      </p:to>
                                    </p:set>
                                    <p:animEffect transition="in" filter="fade">
                                      <p:cBhvr>
                                        <p:cTn id="21" dur="1000"/>
                                        <p:tgtEl>
                                          <p:spTgt spid="5">
                                            <p:txEl>
                                              <p:pRg st="1" end="1"/>
                                            </p:txEl>
                                          </p:spTgt>
                                        </p:tgtEl>
                                      </p:cBhvr>
                                    </p:animEffect>
                                    <p:anim calcmode="lin" valueType="num">
                                      <p:cBhvr>
                                        <p:cTn id="22"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80E73D8-2A4F-29B8-A9D6-90EC0EDBF264}"/>
              </a:ext>
            </a:extLst>
          </p:cNvPr>
          <p:cNvSpPr>
            <a:spLocks noGrp="1"/>
          </p:cNvSpPr>
          <p:nvPr>
            <p:ph type="ctrTitle"/>
          </p:nvPr>
        </p:nvSpPr>
        <p:spPr>
          <a:xfrm>
            <a:off x="684211" y="685800"/>
            <a:ext cx="10686521" cy="956734"/>
          </a:xfrm>
        </p:spPr>
        <p:txBody>
          <a:bodyPr anchor="ctr">
            <a:normAutofit/>
          </a:bodyPr>
          <a:lstStyle/>
          <a:p>
            <a:pPr algn="ctr"/>
            <a:r>
              <a:rPr lang="ro-RO" sz="3200" i="1" dirty="0">
                <a:solidFill>
                  <a:schemeClr val="bg1"/>
                </a:solidFill>
                <a:latin typeface="Britannic Bold" panose="020B0903060703020204" pitchFamily="34" charset="0"/>
              </a:rPr>
              <a:t>Reference list</a:t>
            </a:r>
          </a:p>
        </p:txBody>
      </p:sp>
      <p:sp>
        <p:nvSpPr>
          <p:cNvPr id="5" name="Subtitle 4">
            <a:extLst>
              <a:ext uri="{FF2B5EF4-FFF2-40B4-BE49-F238E27FC236}">
                <a16:creationId xmlns:a16="http://schemas.microsoft.com/office/drawing/2014/main" id="{85EB5B55-EBCD-B6FC-FE0A-3C6858E8A826}"/>
              </a:ext>
            </a:extLst>
          </p:cNvPr>
          <p:cNvSpPr>
            <a:spLocks noGrp="1"/>
          </p:cNvSpPr>
          <p:nvPr>
            <p:ph type="subTitle" idx="1"/>
          </p:nvPr>
        </p:nvSpPr>
        <p:spPr>
          <a:xfrm>
            <a:off x="684211" y="1642534"/>
            <a:ext cx="10686520" cy="4859865"/>
          </a:xfrm>
        </p:spPr>
        <p:txBody>
          <a:bodyPr>
            <a:normAutofit/>
          </a:bodyPr>
          <a:lstStyle/>
          <a:p>
            <a:pPr marL="285750" indent="-285750">
              <a:buClrTx/>
              <a:buFont typeface="Wingdings" panose="05000000000000000000" pitchFamily="2" charset="2"/>
              <a:buChar char="v"/>
            </a:pPr>
            <a:r>
              <a:rPr lang="en-US" sz="1600" u="sng" dirty="0">
                <a:solidFill>
                  <a:schemeClr val="bg1"/>
                </a:solidFill>
                <a:latin typeface="Berlin Sans FB" panose="020E0602020502020306" pitchFamily="34" charset="0"/>
                <a:hlinkClick r:id="rId2">
                  <a:extLst>
                    <a:ext uri="{A12FA001-AC4F-418D-AE19-62706E023703}">
                      <ahyp:hlinkClr xmlns:ahyp="http://schemas.microsoft.com/office/drawing/2018/hyperlinkcolor" val="tx"/>
                    </a:ext>
                  </a:extLst>
                </a:hlinkClick>
              </a:rPr>
              <a:t>According to </a:t>
            </a:r>
            <a:r>
              <a:rPr lang="en-US" sz="1600" u="sng" dirty="0" err="1">
                <a:solidFill>
                  <a:schemeClr val="bg1"/>
                </a:solidFill>
                <a:latin typeface="Berlin Sans FB" panose="020E0602020502020306" pitchFamily="34" charset="0"/>
                <a:hlinkClick r:id="rId2">
                  <a:extLst>
                    <a:ext uri="{A12FA001-AC4F-418D-AE19-62706E023703}">
                      <ahyp:hlinkClr xmlns:ahyp="http://schemas.microsoft.com/office/drawing/2018/hyperlinkcolor" val="tx"/>
                    </a:ext>
                  </a:extLst>
                </a:hlinkClick>
              </a:rPr>
              <a:t>Medlicott</a:t>
            </a:r>
            <a:r>
              <a:rPr lang="en-US" sz="1600" u="sng" dirty="0">
                <a:solidFill>
                  <a:schemeClr val="bg1"/>
                </a:solidFill>
                <a:latin typeface="Berlin Sans FB" panose="020E0602020502020306" pitchFamily="34" charset="0"/>
                <a:hlinkClick r:id="rId2">
                  <a:extLst>
                    <a:ext uri="{A12FA001-AC4F-418D-AE19-62706E023703}">
                      <ahyp:hlinkClr xmlns:ahyp="http://schemas.microsoft.com/office/drawing/2018/hyperlinkcolor" val="tx"/>
                    </a:ext>
                  </a:extLst>
                </a:hlinkClick>
              </a:rPr>
              <a:t> </a:t>
            </a:r>
            <a:r>
              <a:rPr lang="en-US" sz="1600" i="1" u="sng" dirty="0">
                <a:solidFill>
                  <a:schemeClr val="bg1"/>
                </a:solidFill>
                <a:latin typeface="Berlin Sans FB" panose="020E0602020502020306" pitchFamily="34" charset="0"/>
                <a:hlinkClick r:id="rId2">
                  <a:extLst>
                    <a:ext uri="{A12FA001-AC4F-418D-AE19-62706E023703}">
                      <ahyp:hlinkClr xmlns:ahyp="http://schemas.microsoft.com/office/drawing/2018/hyperlinkcolor" val="tx"/>
                    </a:ext>
                  </a:extLst>
                </a:hlinkClick>
              </a:rPr>
              <a:t>et al., </a:t>
            </a:r>
            <a:r>
              <a:rPr lang="en-US" sz="1600" u="sng" dirty="0">
                <a:solidFill>
                  <a:schemeClr val="bg1"/>
                </a:solidFill>
                <a:latin typeface="Berlin Sans FB" panose="020E0602020502020306" pitchFamily="34" charset="0"/>
                <a:hlinkClick r:id="rId2">
                  <a:extLst>
                    <a:ext uri="{A12FA001-AC4F-418D-AE19-62706E023703}">
                      <ahyp:hlinkClr xmlns:ahyp="http://schemas.microsoft.com/office/drawing/2018/hyperlinkcolor" val="tx"/>
                    </a:ext>
                  </a:extLst>
                </a:hlinkClick>
              </a:rPr>
              <a:t>(2021), </a:t>
            </a:r>
            <a:r>
              <a:rPr lang="en-US" sz="1600" i="1" u="sng" dirty="0">
                <a:solidFill>
                  <a:schemeClr val="bg1"/>
                </a:solidFill>
                <a:latin typeface="Berlin Sans FB" panose="020E0602020502020306" pitchFamily="34" charset="0"/>
                <a:hlinkClick r:id="rId2">
                  <a:extLst>
                    <a:ext uri="{A12FA001-AC4F-418D-AE19-62706E023703}">
                      <ahyp:hlinkClr xmlns:ahyp="http://schemas.microsoft.com/office/drawing/2018/hyperlinkcolor" val="tx"/>
                    </a:ext>
                  </a:extLst>
                </a:hlinkClick>
              </a:rPr>
              <a:t>The Mental Health and Wellbeing of University Students: Acceptability, Effectiveness, and Mechanisms of a Mindfulness-Based Course</a:t>
            </a:r>
          </a:p>
          <a:p>
            <a:pPr>
              <a:buClrTx/>
            </a:pPr>
            <a:r>
              <a:rPr lang="en-US" sz="1600" b="0" i="0" u="sng" dirty="0">
                <a:solidFill>
                  <a:schemeClr val="bg1"/>
                </a:solidFill>
                <a:effectLst/>
                <a:latin typeface="Berlin Sans FB" panose="020E0602020502020306" pitchFamily="34" charset="0"/>
                <a:hlinkClick r:id="rId2">
                  <a:extLst>
                    <a:ext uri="{A12FA001-AC4F-418D-AE19-62706E023703}">
                      <ahyp:hlinkClr xmlns:ahyp="http://schemas.microsoft.com/office/drawing/2018/hyperlinkcolor" val="tx"/>
                    </a:ext>
                  </a:extLst>
                </a:hlinkClick>
              </a:rPr>
              <a:t>Int J Environ Res Public Health.</a:t>
            </a:r>
            <a:r>
              <a:rPr lang="en-US" sz="1600" b="0" i="0" dirty="0">
                <a:solidFill>
                  <a:schemeClr val="bg1"/>
                </a:solidFill>
                <a:effectLst/>
                <a:latin typeface="Berlin Sans FB" panose="020E0602020502020306" pitchFamily="34" charset="0"/>
              </a:rPr>
              <a:t> 2021 Jun; 18(11): 6023.</a:t>
            </a:r>
          </a:p>
          <a:p>
            <a:pPr algn="l"/>
            <a:r>
              <a:rPr lang="en-US" sz="1600" b="0" i="0" dirty="0">
                <a:solidFill>
                  <a:schemeClr val="bg1"/>
                </a:solidFill>
                <a:effectLst/>
                <a:latin typeface="Berlin Sans FB" panose="020E0602020502020306" pitchFamily="34" charset="0"/>
              </a:rPr>
              <a:t>Published online 2021 Jun 3. </a:t>
            </a:r>
            <a:r>
              <a:rPr lang="en-US" sz="1600" b="0" i="0" dirty="0" err="1">
                <a:solidFill>
                  <a:schemeClr val="bg1"/>
                </a:solidFill>
                <a:effectLst/>
                <a:latin typeface="Berlin Sans FB" panose="020E0602020502020306" pitchFamily="34" charset="0"/>
              </a:rPr>
              <a:t>doi</a:t>
            </a:r>
            <a:r>
              <a:rPr lang="en-US" sz="1600" b="0" i="0" dirty="0">
                <a:solidFill>
                  <a:schemeClr val="bg1"/>
                </a:solidFill>
                <a:effectLst/>
                <a:latin typeface="Berlin Sans FB" panose="020E0602020502020306" pitchFamily="34" charset="0"/>
              </a:rPr>
              <a:t>: </a:t>
            </a:r>
            <a:r>
              <a:rPr lang="en-US" sz="1600" b="0" i="0" u="sng" dirty="0">
                <a:solidFill>
                  <a:schemeClr val="bg1"/>
                </a:solidFill>
                <a:effectLst/>
                <a:latin typeface="Berlin Sans FB" panose="020E0602020502020306" pitchFamily="34" charset="0"/>
                <a:hlinkClick r:id="rId3">
                  <a:extLst>
                    <a:ext uri="{A12FA001-AC4F-418D-AE19-62706E023703}">
                      <ahyp:hlinkClr xmlns:ahyp="http://schemas.microsoft.com/office/drawing/2018/hyperlinkcolor" val="tx"/>
                    </a:ext>
                  </a:extLst>
                </a:hlinkClick>
              </a:rPr>
              <a:t>10.3390/ijerph18116023</a:t>
            </a:r>
            <a:endParaRPr lang="ro-RO" sz="1600" u="sng" dirty="0">
              <a:solidFill>
                <a:schemeClr val="bg1"/>
              </a:solidFill>
              <a:latin typeface="Berlin Sans FB" panose="020E0602020502020306" pitchFamily="34" charset="0"/>
            </a:endParaRPr>
          </a:p>
          <a:p>
            <a:pPr marL="285750" indent="-285750">
              <a:buClrTx/>
              <a:buFont typeface="Wingdings" panose="05000000000000000000" pitchFamily="2" charset="2"/>
              <a:buChar char="v"/>
            </a:pPr>
            <a:r>
              <a:rPr lang="en-US" sz="1600" u="sng" dirty="0" err="1">
                <a:solidFill>
                  <a:schemeClr val="bg1"/>
                </a:solidFill>
                <a:latin typeface="Berlin Sans FB" panose="020E0602020502020306" pitchFamily="34" charset="0"/>
              </a:rPr>
              <a:t>Accordind</a:t>
            </a:r>
            <a:r>
              <a:rPr lang="en-US" sz="1600" u="sng" dirty="0">
                <a:solidFill>
                  <a:schemeClr val="bg1"/>
                </a:solidFill>
                <a:latin typeface="Berlin Sans FB" panose="020E0602020502020306" pitchFamily="34" charset="0"/>
              </a:rPr>
              <a:t> to </a:t>
            </a:r>
            <a:r>
              <a:rPr lang="ro-RO" sz="1600" u="sng" dirty="0">
                <a:solidFill>
                  <a:schemeClr val="bg1"/>
                </a:solidFill>
                <a:latin typeface="Berlin Sans FB" panose="020E0602020502020306" pitchFamily="34" charset="0"/>
              </a:rPr>
              <a:t>ReachOut Schools</a:t>
            </a:r>
            <a:r>
              <a:rPr lang="en-US" sz="1600" u="sng" dirty="0">
                <a:solidFill>
                  <a:schemeClr val="bg1"/>
                </a:solidFill>
                <a:latin typeface="Berlin Sans FB" panose="020E0602020502020306" pitchFamily="34" charset="0"/>
              </a:rPr>
              <a:t>, (2023),</a:t>
            </a:r>
            <a:r>
              <a:rPr lang="ro-RO" sz="1600" b="0" i="0" u="sng" dirty="0">
                <a:solidFill>
                  <a:schemeClr val="bg1"/>
                </a:solidFill>
                <a:effectLst/>
                <a:latin typeface="Berlin Sans FB" panose="020E0602020502020306" pitchFamily="34" charset="0"/>
              </a:rPr>
              <a:t> </a:t>
            </a:r>
            <a:r>
              <a:rPr lang="ro-RO" sz="1600" i="1" u="sng" dirty="0">
                <a:solidFill>
                  <a:schemeClr val="bg1"/>
                </a:solidFill>
                <a:latin typeface="Berlin Sans FB" panose="020E0602020502020306" pitchFamily="34" charset="0"/>
              </a:rPr>
              <a:t>Student wellbeing</a:t>
            </a:r>
            <a:r>
              <a:rPr lang="en-US" sz="1600" u="sng" dirty="0">
                <a:solidFill>
                  <a:schemeClr val="bg1"/>
                </a:solidFill>
                <a:latin typeface="Berlin Sans FB" panose="020E0602020502020306" pitchFamily="34" charset="0"/>
              </a:rPr>
              <a:t> </a:t>
            </a:r>
            <a:r>
              <a:rPr lang="ro-RO" sz="1600" b="0" i="0" u="sng" dirty="0">
                <a:solidFill>
                  <a:schemeClr val="bg1"/>
                </a:solidFill>
                <a:effectLst/>
                <a:latin typeface="Berlin Sans FB" panose="020E0602020502020306" pitchFamily="34" charset="0"/>
              </a:rPr>
              <a:t>available at</a:t>
            </a:r>
            <a:r>
              <a:rPr lang="en-US" sz="1600" u="sng" dirty="0">
                <a:solidFill>
                  <a:schemeClr val="bg1"/>
                </a:solidFill>
                <a:latin typeface="Berlin Sans FB" panose="020E0602020502020306" pitchFamily="34" charset="0"/>
              </a:rPr>
              <a:t>: </a:t>
            </a:r>
            <a:r>
              <a:rPr lang="en-US" sz="1600" u="sng" dirty="0">
                <a:solidFill>
                  <a:schemeClr val="bg1"/>
                </a:solidFill>
                <a:latin typeface="Berlin Sans FB" panose="020E0602020502020306" pitchFamily="34" charset="0"/>
                <a:hlinkClick r:id="rId4"/>
              </a:rPr>
              <a:t>https://schools.au.reachout.com/student-wellbeing</a:t>
            </a:r>
            <a:r>
              <a:rPr lang="en-US" sz="1600" u="sng" dirty="0">
                <a:solidFill>
                  <a:schemeClr val="bg1"/>
                </a:solidFill>
                <a:latin typeface="Berlin Sans FB" panose="020E0602020502020306" pitchFamily="34" charset="0"/>
              </a:rPr>
              <a:t> ( Accessed: 02 November 2023 )</a:t>
            </a:r>
          </a:p>
          <a:p>
            <a:pPr marL="285750" indent="-285750">
              <a:buClrTx/>
              <a:buFont typeface="Wingdings" panose="05000000000000000000" pitchFamily="2" charset="2"/>
              <a:buChar char="v"/>
            </a:pPr>
            <a:r>
              <a:rPr lang="en-US" sz="1600" u="sng" dirty="0">
                <a:solidFill>
                  <a:schemeClr val="bg1"/>
                </a:solidFill>
                <a:latin typeface="Berlin Sans FB" panose="020E0602020502020306" pitchFamily="34" charset="0"/>
              </a:rPr>
              <a:t>According to Brett, Mathieson and Rowley, (April 2022), </a:t>
            </a:r>
            <a:r>
              <a:rPr lang="en-US" sz="1600" i="1" u="sng" dirty="0">
                <a:solidFill>
                  <a:schemeClr val="bg1"/>
                </a:solidFill>
                <a:latin typeface="Berlin Sans FB" panose="020E0602020502020306" pitchFamily="34" charset="0"/>
              </a:rPr>
              <a:t>Determinants of wellbeing in university students: The role of residential status, stress, loneliness, resilience, and sense of coherence</a:t>
            </a:r>
          </a:p>
          <a:p>
            <a:pPr>
              <a:buClrTx/>
            </a:pPr>
            <a:r>
              <a:rPr lang="en-US" sz="1600" i="1" u="sng" dirty="0">
                <a:solidFill>
                  <a:schemeClr val="bg1"/>
                </a:solidFill>
                <a:latin typeface="Berlin Sans FB" panose="020E0602020502020306" pitchFamily="34" charset="0"/>
              </a:rPr>
              <a:t> </a:t>
            </a:r>
            <a:r>
              <a:rPr lang="en-US" sz="1600" u="sng" dirty="0">
                <a:solidFill>
                  <a:schemeClr val="bg1"/>
                </a:solidFill>
                <a:latin typeface="Berlin Sans FB" panose="020E0602020502020306" pitchFamily="34" charset="0"/>
              </a:rPr>
              <a:t>Current Psychology 42(23):1-10</a:t>
            </a:r>
          </a:p>
          <a:p>
            <a:pPr>
              <a:buClrTx/>
            </a:pPr>
            <a:r>
              <a:rPr lang="en-US" sz="1600" dirty="0">
                <a:solidFill>
                  <a:schemeClr val="bg1"/>
                </a:solidFill>
                <a:latin typeface="Berlin Sans FB" panose="020E0602020502020306" pitchFamily="34" charset="0"/>
              </a:rPr>
              <a:t>Published online: 26 April 2022 </a:t>
            </a:r>
            <a:r>
              <a:rPr lang="ro-RO" sz="1600" dirty="0">
                <a:latin typeface="Berlin Sans FB" panose="020E0602020502020306" pitchFamily="34" charset="0"/>
              </a:rPr>
              <a:t>DOI:</a:t>
            </a:r>
            <a:r>
              <a:rPr lang="ro-RO" sz="1600" dirty="0">
                <a:latin typeface="Berlin Sans FB" panose="020E0602020502020306" pitchFamily="34" charset="0"/>
                <a:hlinkClick r:id="rId5"/>
              </a:rPr>
              <a:t>10.1007/s12144-022-03125-8</a:t>
            </a:r>
            <a:endParaRPr lang="en-US" sz="1600" dirty="0">
              <a:solidFill>
                <a:schemeClr val="bg1"/>
              </a:solidFill>
              <a:latin typeface="Berlin Sans FB" panose="020E0602020502020306" pitchFamily="34" charset="0"/>
            </a:endParaRPr>
          </a:p>
          <a:p>
            <a:pPr marL="285750" indent="-285750">
              <a:buClrTx/>
              <a:buFont typeface="Wingdings" panose="05000000000000000000" pitchFamily="2" charset="2"/>
              <a:buChar char="v"/>
            </a:pPr>
            <a:r>
              <a:rPr lang="en-US" sz="1600" u="sng" dirty="0">
                <a:solidFill>
                  <a:schemeClr val="bg1"/>
                </a:solidFill>
                <a:latin typeface="Berlin Sans FB" panose="020E0602020502020306" pitchFamily="34" charset="0"/>
              </a:rPr>
              <a:t>According to Ceredigion County Council, (2023), </a:t>
            </a:r>
            <a:r>
              <a:rPr lang="en-US" sz="1600" i="1" u="sng" dirty="0">
                <a:solidFill>
                  <a:schemeClr val="bg1"/>
                </a:solidFill>
                <a:latin typeface="Berlin Sans FB" panose="020E0602020502020306" pitchFamily="34" charset="0"/>
              </a:rPr>
              <a:t>Part 1 - What does Wellbeing and Resilience mean? </a:t>
            </a:r>
            <a:r>
              <a:rPr lang="en-US" sz="1600" u="sng" dirty="0">
                <a:solidFill>
                  <a:schemeClr val="bg1"/>
                </a:solidFill>
                <a:latin typeface="Berlin Sans FB" panose="020E0602020502020306" pitchFamily="34" charset="0"/>
              </a:rPr>
              <a:t>available at: </a:t>
            </a:r>
            <a:r>
              <a:rPr lang="en-US" sz="1600" u="sng" dirty="0">
                <a:solidFill>
                  <a:schemeClr val="bg1"/>
                </a:solidFill>
                <a:latin typeface="Berlin Sans FB" panose="020E0602020502020306" pitchFamily="34" charset="0"/>
                <a:hlinkClick r:id="rId6"/>
              </a:rPr>
              <a:t>https://www.ceredigion.gov.uk/resident/social-care-wellbeing/support-for-carers/self-help-toolkit-for-carers/what-does-wellbeing-and-resilience-mean/</a:t>
            </a:r>
            <a:r>
              <a:rPr lang="en-US" sz="1600" u="sng" dirty="0">
                <a:solidFill>
                  <a:schemeClr val="bg1"/>
                </a:solidFill>
                <a:latin typeface="Berlin Sans FB" panose="020E0602020502020306" pitchFamily="34" charset="0"/>
              </a:rPr>
              <a:t> ( Accessed: 02.11.2023 )</a:t>
            </a:r>
          </a:p>
        </p:txBody>
      </p:sp>
    </p:spTree>
    <p:extLst>
      <p:ext uri="{BB962C8B-B14F-4D97-AF65-F5344CB8AC3E}">
        <p14:creationId xmlns:p14="http://schemas.microsoft.com/office/powerpoint/2010/main" val="292371464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animEffect transition="in" filter="fade">
                                      <p:cBhvr>
                                        <p:cTn id="14" dur="1000"/>
                                        <p:tgtEl>
                                          <p:spTgt spid="5">
                                            <p:txEl>
                                              <p:pRg st="0" end="0"/>
                                            </p:txEl>
                                          </p:spTgt>
                                        </p:tgtEl>
                                      </p:cBhvr>
                                    </p:animEffect>
                                    <p:anim calcmode="lin" valueType="num">
                                      <p:cBhvr>
                                        <p:cTn id="15"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1" end="1"/>
                                            </p:txEl>
                                          </p:spTgt>
                                        </p:tgtEl>
                                        <p:attrNameLst>
                                          <p:attrName>style.visibility</p:attrName>
                                        </p:attrNameLst>
                                      </p:cBhvr>
                                      <p:to>
                                        <p:strVal val="visible"/>
                                      </p:to>
                                    </p:set>
                                    <p:animEffect transition="in" filter="fade">
                                      <p:cBhvr>
                                        <p:cTn id="21" dur="1000"/>
                                        <p:tgtEl>
                                          <p:spTgt spid="5">
                                            <p:txEl>
                                              <p:pRg st="1" end="1"/>
                                            </p:txEl>
                                          </p:spTgt>
                                        </p:tgtEl>
                                      </p:cBhvr>
                                    </p:animEffect>
                                    <p:anim calcmode="lin" valueType="num">
                                      <p:cBhvr>
                                        <p:cTn id="22"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2" end="2"/>
                                            </p:txEl>
                                          </p:spTgt>
                                        </p:tgtEl>
                                        <p:attrNameLst>
                                          <p:attrName>style.visibility</p:attrName>
                                        </p:attrNameLst>
                                      </p:cBhvr>
                                      <p:to>
                                        <p:strVal val="visible"/>
                                      </p:to>
                                    </p:set>
                                    <p:animEffect transition="in" filter="fade">
                                      <p:cBhvr>
                                        <p:cTn id="28" dur="1000"/>
                                        <p:tgtEl>
                                          <p:spTgt spid="5">
                                            <p:txEl>
                                              <p:pRg st="2" end="2"/>
                                            </p:txEl>
                                          </p:spTgt>
                                        </p:tgtEl>
                                      </p:cBhvr>
                                    </p:animEffect>
                                    <p:anim calcmode="lin" valueType="num">
                                      <p:cBhvr>
                                        <p:cTn id="29"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3" end="3"/>
                                            </p:txEl>
                                          </p:spTgt>
                                        </p:tgtEl>
                                        <p:attrNameLst>
                                          <p:attrName>style.visibility</p:attrName>
                                        </p:attrNameLst>
                                      </p:cBhvr>
                                      <p:to>
                                        <p:strVal val="visible"/>
                                      </p:to>
                                    </p:set>
                                    <p:animEffect transition="in" filter="fade">
                                      <p:cBhvr>
                                        <p:cTn id="35" dur="1000"/>
                                        <p:tgtEl>
                                          <p:spTgt spid="5">
                                            <p:txEl>
                                              <p:pRg st="3" end="3"/>
                                            </p:txEl>
                                          </p:spTgt>
                                        </p:tgtEl>
                                      </p:cBhvr>
                                    </p:animEffect>
                                    <p:anim calcmode="lin" valueType="num">
                                      <p:cBhvr>
                                        <p:cTn id="36"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4" end="4"/>
                                            </p:txEl>
                                          </p:spTgt>
                                        </p:tgtEl>
                                        <p:attrNameLst>
                                          <p:attrName>style.visibility</p:attrName>
                                        </p:attrNameLst>
                                      </p:cBhvr>
                                      <p:to>
                                        <p:strVal val="visible"/>
                                      </p:to>
                                    </p:set>
                                    <p:animEffect transition="in" filter="fade">
                                      <p:cBhvr>
                                        <p:cTn id="42" dur="1000"/>
                                        <p:tgtEl>
                                          <p:spTgt spid="5">
                                            <p:txEl>
                                              <p:pRg st="4" end="4"/>
                                            </p:txEl>
                                          </p:spTgt>
                                        </p:tgtEl>
                                      </p:cBhvr>
                                    </p:animEffect>
                                    <p:anim calcmode="lin" valueType="num">
                                      <p:cBhvr>
                                        <p:cTn id="43"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5">
                                            <p:txEl>
                                              <p:pRg st="5" end="5"/>
                                            </p:txEl>
                                          </p:spTgt>
                                        </p:tgtEl>
                                        <p:attrNameLst>
                                          <p:attrName>style.visibility</p:attrName>
                                        </p:attrNameLst>
                                      </p:cBhvr>
                                      <p:to>
                                        <p:strVal val="visible"/>
                                      </p:to>
                                    </p:set>
                                    <p:animEffect transition="in" filter="fade">
                                      <p:cBhvr>
                                        <p:cTn id="49" dur="1000"/>
                                        <p:tgtEl>
                                          <p:spTgt spid="5">
                                            <p:txEl>
                                              <p:pRg st="5" end="5"/>
                                            </p:txEl>
                                          </p:spTgt>
                                        </p:tgtEl>
                                      </p:cBhvr>
                                    </p:animEffect>
                                    <p:anim calcmode="lin" valueType="num">
                                      <p:cBhvr>
                                        <p:cTn id="50"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5">
                                            <p:txEl>
                                              <p:pRg st="6" end="6"/>
                                            </p:txEl>
                                          </p:spTgt>
                                        </p:tgtEl>
                                        <p:attrNameLst>
                                          <p:attrName>style.visibility</p:attrName>
                                        </p:attrNameLst>
                                      </p:cBhvr>
                                      <p:to>
                                        <p:strVal val="visible"/>
                                      </p:to>
                                    </p:set>
                                    <p:animEffect transition="in" filter="fade">
                                      <p:cBhvr>
                                        <p:cTn id="56" dur="1000"/>
                                        <p:tgtEl>
                                          <p:spTgt spid="5">
                                            <p:txEl>
                                              <p:pRg st="6" end="6"/>
                                            </p:txEl>
                                          </p:spTgt>
                                        </p:tgtEl>
                                      </p:cBhvr>
                                    </p:animEffect>
                                    <p:anim calcmode="lin" valueType="num">
                                      <p:cBhvr>
                                        <p:cTn id="57"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5">
                                            <p:txEl>
                                              <p:pRg st="7" end="7"/>
                                            </p:txEl>
                                          </p:spTgt>
                                        </p:tgtEl>
                                        <p:attrNameLst>
                                          <p:attrName>style.visibility</p:attrName>
                                        </p:attrNameLst>
                                      </p:cBhvr>
                                      <p:to>
                                        <p:strVal val="visible"/>
                                      </p:to>
                                    </p:set>
                                    <p:animEffect transition="in" filter="fade">
                                      <p:cBhvr>
                                        <p:cTn id="63" dur="1000"/>
                                        <p:tgtEl>
                                          <p:spTgt spid="5">
                                            <p:txEl>
                                              <p:pRg st="7" end="7"/>
                                            </p:txEl>
                                          </p:spTgt>
                                        </p:tgtEl>
                                      </p:cBhvr>
                                    </p:animEffect>
                                    <p:anim calcmode="lin" valueType="num">
                                      <p:cBhvr>
                                        <p:cTn id="64"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65"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tags/tag1.xml><?xml version="1.0" encoding="utf-8"?>
<p:tagLst xmlns:a="http://schemas.openxmlformats.org/drawingml/2006/main" xmlns:r="http://schemas.openxmlformats.org/officeDocument/2006/relationships" xmlns:p="http://schemas.openxmlformats.org/presentationml/2006/main">
  <p:tag name="TIMING" val="|2|9.8"/>
</p:tagLst>
</file>

<file path=ppt/tags/tag2.xml><?xml version="1.0" encoding="utf-8"?>
<p:tagLst xmlns:a="http://schemas.openxmlformats.org/drawingml/2006/main" xmlns:r="http://schemas.openxmlformats.org/officeDocument/2006/relationships" xmlns:p="http://schemas.openxmlformats.org/presentationml/2006/main">
  <p:tag name="TIMING" val="|1.1|1.4|24.9|1.9"/>
</p:tagLst>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532</TotalTime>
  <Words>1110</Words>
  <Application>Microsoft Office PowerPoint</Application>
  <PresentationFormat>Widescreen</PresentationFormat>
  <Paragraphs>35</Paragraphs>
  <Slides>7</Slides>
  <Notes>0</Notes>
  <HiddenSlides>0</HiddenSlides>
  <MMClips>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Berlin Sans FB</vt:lpstr>
      <vt:lpstr>Britannic Bold</vt:lpstr>
      <vt:lpstr>Century Gothic</vt:lpstr>
      <vt:lpstr>Wingdings</vt:lpstr>
      <vt:lpstr>Wingdings 3</vt:lpstr>
      <vt:lpstr>Slice</vt:lpstr>
      <vt:lpstr>Marian Ionut malasincu Student number  2312613</vt:lpstr>
      <vt:lpstr>What is wellbeing and resilience?</vt:lpstr>
      <vt:lpstr>Why is resilience important?</vt:lpstr>
      <vt:lpstr>How can we teach resilience?</vt:lpstr>
      <vt:lpstr>How can students focus on wellbeing and resilience?</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Marian Ionut malasincu Student number  2312613</dc:title>
  <dc:creator>Marian Malasincu</dc:creator>
  <cp:lastModifiedBy>Marian Malasincu</cp:lastModifiedBy>
  <cp:revision>6</cp:revision>
  <dcterms:created xsi:type="dcterms:W3CDTF">2023-10-27T18:35:22Z</dcterms:created>
  <dcterms:modified xsi:type="dcterms:W3CDTF">2023-11-03T21:08:17Z</dcterms:modified>
</cp:coreProperties>
</file>