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6" r:id="rId9"/>
    <p:sldId id="263" r:id="rId10"/>
    <p:sldId id="264" r:id="rId11"/>
    <p:sldId id="265" r:id="rId12"/>
  </p:sldIdLst>
  <p:sldSz cx="18288000" cy="10287000"/>
  <p:notesSz cx="6858000" cy="9144000"/>
  <p:embeddedFontLst>
    <p:embeddedFont>
      <p:font typeface="Telegraf" panose="020B0604020202020204" charset="0"/>
      <p:regular r:id="rId13"/>
    </p:embeddedFont>
    <p:embeddedFont>
      <p:font typeface="Telegraf Bold" panose="020B0604020202020204" charset="0"/>
      <p:regular r:id="rId14"/>
    </p:embeddedFont>
    <p:embeddedFont>
      <p:font typeface="Telegraf Ultra-Bold" panose="020B0604020202020204" charset="0"/>
      <p:regular r:id="rId15"/>
    </p:embeddedFont>
    <p:embeddedFont>
      <p:font typeface="TT Firs Neue" panose="020B0604020202020204" charset="0"/>
      <p:regular r:id="rId16"/>
    </p:embeddedFont>
    <p:embeddedFont>
      <p:font typeface="TT Firs Neue Bold" panose="020B0604020202020204" charset="0"/>
      <p:regular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2A7D92-56BA-64EA-AFCA-FB19EC70E931}" v="6" dt="2026-06-12T00:46:09.7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>
        <p:scale>
          <a:sx n="44" d="100"/>
          <a:sy n="44" d="100"/>
        </p:scale>
        <p:origin x="660" y="1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5.fntdata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jna Azad (2232143)" userId="S::2232143@student.uwtsd.ac.uk::8fefac42-f8b3-40bb-be3e-4ea8a8b4f8c6" providerId="AD" clId="Web-{0A2A7D92-56BA-64EA-AFCA-FB19EC70E931}"/>
    <pc:docChg chg="modSld sldOrd">
      <pc:chgData name="Shajna Azad (2232143)" userId="S::2232143@student.uwtsd.ac.uk::8fefac42-f8b3-40bb-be3e-4ea8a8b4f8c6" providerId="AD" clId="Web-{0A2A7D92-56BA-64EA-AFCA-FB19EC70E931}" dt="2026-06-12T00:46:09.793" v="4"/>
      <pc:docMkLst>
        <pc:docMk/>
      </pc:docMkLst>
      <pc:sldChg chg="modSp">
        <pc:chgData name="Shajna Azad (2232143)" userId="S::2232143@student.uwtsd.ac.uk::8fefac42-f8b3-40bb-be3e-4ea8a8b4f8c6" providerId="AD" clId="Web-{0A2A7D92-56BA-64EA-AFCA-FB19EC70E931}" dt="2026-06-12T00:45:48.182" v="2" actId="20577"/>
        <pc:sldMkLst>
          <pc:docMk/>
          <pc:sldMk cId="0" sldId="262"/>
        </pc:sldMkLst>
        <pc:spChg chg="mod">
          <ac:chgData name="Shajna Azad (2232143)" userId="S::2232143@student.uwtsd.ac.uk::8fefac42-f8b3-40bb-be3e-4ea8a8b4f8c6" providerId="AD" clId="Web-{0A2A7D92-56BA-64EA-AFCA-FB19EC70E931}" dt="2026-06-12T00:45:48.182" v="2" actId="20577"/>
          <ac:spMkLst>
            <pc:docMk/>
            <pc:sldMk cId="0" sldId="262"/>
            <ac:spMk id="9" creationId="{00000000-0000-0000-0000-000000000000}"/>
          </ac:spMkLst>
        </pc:spChg>
      </pc:sldChg>
      <pc:sldChg chg="ord">
        <pc:chgData name="Shajna Azad (2232143)" userId="S::2232143@student.uwtsd.ac.uk::8fefac42-f8b3-40bb-be3e-4ea8a8b4f8c6" providerId="AD" clId="Web-{0A2A7D92-56BA-64EA-AFCA-FB19EC70E931}" dt="2026-06-12T00:46:09.793" v="4"/>
        <pc:sldMkLst>
          <pc:docMk/>
          <pc:sldMk cId="0" sldId="266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8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8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imperial.ac.uk/Stories/global-state-of-patient-safety/#section-Insights-from-the-data-cz0e4eaRP1" TargetMode="Externa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flipH="1">
            <a:off x="999613" y="1028700"/>
            <a:ext cx="7368921" cy="8229600"/>
          </a:xfrm>
          <a:custGeom>
            <a:avLst/>
            <a:gdLst/>
            <a:ahLst/>
            <a:cxnLst/>
            <a:rect l="l" t="t" r="r" b="b"/>
            <a:pathLst>
              <a:path w="7368921" h="8229600">
                <a:moveTo>
                  <a:pt x="7368921" y="0"/>
                </a:moveTo>
                <a:lnTo>
                  <a:pt x="0" y="0"/>
                </a:lnTo>
                <a:lnTo>
                  <a:pt x="0" y="8229600"/>
                </a:lnTo>
                <a:lnTo>
                  <a:pt x="7368921" y="8229600"/>
                </a:lnTo>
                <a:lnTo>
                  <a:pt x="7368921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-1457221" y="1521006"/>
            <a:ext cx="5348244" cy="4706455"/>
          </a:xfrm>
          <a:custGeom>
            <a:avLst/>
            <a:gdLst/>
            <a:ahLst/>
            <a:cxnLst/>
            <a:rect l="l" t="t" r="r" b="b"/>
            <a:pathLst>
              <a:path w="5348244" h="4706455">
                <a:moveTo>
                  <a:pt x="0" y="0"/>
                </a:moveTo>
                <a:lnTo>
                  <a:pt x="5348244" y="0"/>
                </a:lnTo>
                <a:lnTo>
                  <a:pt x="5348244" y="4706454"/>
                </a:lnTo>
                <a:lnTo>
                  <a:pt x="0" y="470645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6465217" y="1133475"/>
            <a:ext cx="10794083" cy="34484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5642"/>
              </a:lnSpc>
            </a:pPr>
            <a:r>
              <a:rPr lang="en-US" sz="6200" b="1">
                <a:solidFill>
                  <a:srgbClr val="000000"/>
                </a:solidFill>
                <a:latin typeface="Telegraf Ultra-Bold"/>
                <a:ea typeface="Telegraf Ultra-Bold"/>
                <a:cs typeface="Telegraf Ultra-Bold"/>
                <a:sym typeface="Telegraf Ultra-Bold"/>
              </a:rPr>
              <a:t>Quality Assurance Failures in Maternity Care: </a:t>
            </a:r>
          </a:p>
          <a:p>
            <a:pPr algn="r">
              <a:lnSpc>
                <a:spcPts val="5642"/>
              </a:lnSpc>
            </a:pPr>
            <a:endParaRPr lang="en-US" sz="6200" b="1">
              <a:solidFill>
                <a:srgbClr val="000000"/>
              </a:solidFill>
              <a:latin typeface="Telegraf Ultra-Bold"/>
              <a:ea typeface="Telegraf Ultra-Bold"/>
              <a:cs typeface="Telegraf Ultra-Bold"/>
              <a:sym typeface="Telegraf Ultra-Bold"/>
            </a:endParaRPr>
          </a:p>
          <a:p>
            <a:pPr algn="r">
              <a:lnSpc>
                <a:spcPts val="4731"/>
              </a:lnSpc>
            </a:pPr>
            <a:r>
              <a:rPr lang="en-US" sz="5199" b="1">
                <a:solidFill>
                  <a:srgbClr val="000000"/>
                </a:solidFill>
                <a:latin typeface="Telegraf Ultra-Bold"/>
                <a:ea typeface="Telegraf Ultra-Bold"/>
                <a:cs typeface="Telegraf Ultra-Bold"/>
                <a:sym typeface="Telegraf Ultra-Bold"/>
              </a:rPr>
              <a:t>The Shrewsbury and Telford Hospital NHS Trust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8534" y="5086350"/>
            <a:ext cx="9190181" cy="44367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480"/>
              </a:lnSpc>
            </a:pPr>
            <a:r>
              <a:rPr lang="en-US" sz="3200" b="1">
                <a:solidFill>
                  <a:srgbClr val="000000"/>
                </a:solidFill>
                <a:latin typeface="TT Firs Neue Bold"/>
                <a:ea typeface="TT Firs Neue Bold"/>
                <a:cs typeface="TT Firs Neue Bold"/>
                <a:sym typeface="TT Firs Neue Bold"/>
              </a:rPr>
              <a:t>Programme</a:t>
            </a:r>
            <a:r>
              <a:rPr lang="en-US" sz="3200">
                <a:solidFill>
                  <a:srgbClr val="000000"/>
                </a:solidFill>
                <a:latin typeface="TT Firs Neue"/>
                <a:ea typeface="TT Firs Neue"/>
                <a:cs typeface="TT Firs Neue"/>
                <a:sym typeface="TT Firs Neue"/>
              </a:rPr>
              <a:t>: </a:t>
            </a:r>
          </a:p>
          <a:p>
            <a:pPr algn="just">
              <a:lnSpc>
                <a:spcPts val="4480"/>
              </a:lnSpc>
            </a:pPr>
            <a:r>
              <a:rPr lang="en-US" sz="3200">
                <a:solidFill>
                  <a:srgbClr val="000000"/>
                </a:solidFill>
                <a:latin typeface="TT Firs Neue"/>
                <a:ea typeface="TT Firs Neue"/>
                <a:cs typeface="TT Firs Neue"/>
                <a:sym typeface="TT Firs Neue"/>
              </a:rPr>
              <a:t>MSc Public Health and Social Care in Practice</a:t>
            </a:r>
          </a:p>
          <a:p>
            <a:pPr algn="just">
              <a:lnSpc>
                <a:spcPts val="4480"/>
              </a:lnSpc>
            </a:pPr>
            <a:endParaRPr lang="en-US" sz="3200">
              <a:solidFill>
                <a:srgbClr val="000000"/>
              </a:solidFill>
              <a:latin typeface="TT Firs Neue"/>
              <a:ea typeface="TT Firs Neue"/>
              <a:cs typeface="TT Firs Neue"/>
              <a:sym typeface="TT Firs Neue"/>
            </a:endParaRPr>
          </a:p>
          <a:p>
            <a:pPr algn="just">
              <a:lnSpc>
                <a:spcPts val="4480"/>
              </a:lnSpc>
            </a:pPr>
            <a:r>
              <a:rPr lang="en-US" sz="3200" b="1">
                <a:solidFill>
                  <a:srgbClr val="000000"/>
                </a:solidFill>
                <a:latin typeface="TT Firs Neue Bold"/>
                <a:ea typeface="TT Firs Neue Bold"/>
                <a:cs typeface="TT Firs Neue Bold"/>
                <a:sym typeface="TT Firs Neue Bold"/>
              </a:rPr>
              <a:t>Module</a:t>
            </a:r>
            <a:r>
              <a:rPr lang="en-US" sz="3200">
                <a:solidFill>
                  <a:srgbClr val="000000"/>
                </a:solidFill>
                <a:latin typeface="TT Firs Neue"/>
                <a:ea typeface="TT Firs Neue"/>
                <a:cs typeface="TT Firs Neue"/>
                <a:sym typeface="TT Firs Neue"/>
              </a:rPr>
              <a:t>: </a:t>
            </a:r>
          </a:p>
          <a:p>
            <a:pPr algn="just">
              <a:lnSpc>
                <a:spcPts val="4480"/>
              </a:lnSpc>
            </a:pPr>
            <a:r>
              <a:rPr lang="en-US" sz="3200">
                <a:solidFill>
                  <a:srgbClr val="000000"/>
                </a:solidFill>
                <a:latin typeface="TT Firs Neue"/>
                <a:ea typeface="TT Firs Neue"/>
                <a:cs typeface="TT Firs Neue"/>
                <a:sym typeface="TT Firs Neue"/>
              </a:rPr>
              <a:t>Quality Assurance and Service Improvements LCHS7006</a:t>
            </a:r>
          </a:p>
          <a:p>
            <a:pPr algn="just">
              <a:lnSpc>
                <a:spcPts val="3498"/>
              </a:lnSpc>
            </a:pPr>
            <a:endParaRPr lang="en-US" sz="3200">
              <a:solidFill>
                <a:srgbClr val="000000"/>
              </a:solidFill>
              <a:latin typeface="TT Firs Neue"/>
              <a:ea typeface="TT Firs Neue"/>
              <a:cs typeface="TT Firs Neue"/>
              <a:sym typeface="TT Firs Neue"/>
            </a:endParaRPr>
          </a:p>
          <a:p>
            <a:pPr algn="just">
              <a:lnSpc>
                <a:spcPts val="5179"/>
              </a:lnSpc>
            </a:pPr>
            <a:r>
              <a:rPr lang="en-US" sz="3699" b="1">
                <a:solidFill>
                  <a:srgbClr val="000000"/>
                </a:solidFill>
                <a:latin typeface="TT Firs Neue Bold"/>
                <a:ea typeface="TT Firs Neue Bold"/>
                <a:cs typeface="TT Firs Neue Bold"/>
                <a:sym typeface="TT Firs Neue Bold"/>
              </a:rPr>
              <a:t>Lecturer</a:t>
            </a:r>
            <a:r>
              <a:rPr lang="en-US" sz="3699">
                <a:solidFill>
                  <a:srgbClr val="000000"/>
                </a:solidFill>
                <a:latin typeface="TT Firs Neue"/>
                <a:ea typeface="TT Firs Neue"/>
                <a:cs typeface="TT Firs Neue"/>
                <a:sym typeface="TT Firs Neue"/>
              </a:rPr>
              <a:t>: Dr Fahad Khan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28700" y="8880444"/>
            <a:ext cx="6174937" cy="7124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80"/>
              </a:lnSpc>
            </a:pPr>
            <a:r>
              <a:rPr lang="en-US" sz="4200" b="1">
                <a:solidFill>
                  <a:srgbClr val="000000"/>
                </a:solidFill>
                <a:latin typeface="TT Firs Neue Bold"/>
                <a:ea typeface="TT Firs Neue Bold"/>
                <a:cs typeface="TT Firs Neue Bold"/>
                <a:sym typeface="TT Firs Neue Bold"/>
              </a:rPr>
              <a:t>Shajna Azad 2232143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28700" y="8394065"/>
            <a:ext cx="4057650" cy="5378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80"/>
              </a:lnSpc>
            </a:pPr>
            <a:r>
              <a:rPr lang="en-US" sz="3200">
                <a:solidFill>
                  <a:srgbClr val="000000"/>
                </a:solidFill>
                <a:latin typeface="TT Firs Neue"/>
                <a:ea typeface="TT Firs Neue"/>
                <a:cs typeface="TT Firs Neue"/>
                <a:sym typeface="TT Firs Neue"/>
              </a:rPr>
              <a:t>Presented By :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V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10287000"/>
                </a:moveTo>
                <a:lnTo>
                  <a:pt x="18288000" y="10287000"/>
                </a:lnTo>
                <a:lnTo>
                  <a:pt x="18288000" y="0"/>
                </a:lnTo>
                <a:lnTo>
                  <a:pt x="0" y="0"/>
                </a:lnTo>
                <a:lnTo>
                  <a:pt x="0" y="1028700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2086041" y="323566"/>
            <a:ext cx="3568919" cy="3568919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8F4F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98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2210490" y="430968"/>
            <a:ext cx="3320021" cy="3320021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3"/>
              <a:stretch>
                <a:fillRect l="-24931" r="-2493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91934" y="2978500"/>
            <a:ext cx="3347569" cy="3347569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8F4F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98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0" y="2933010"/>
            <a:ext cx="4420979" cy="4420979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4"/>
              <a:stretch>
                <a:fillRect l="-16911" r="-3295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643036" y="7354154"/>
            <a:ext cx="2199290" cy="2199290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8F4F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98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3582451" y="3656091"/>
            <a:ext cx="1677057" cy="1677057"/>
            <a:chOff x="0" y="0"/>
            <a:chExt cx="8128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8F4F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98"/>
                </a:lnSpc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767485" y="7478603"/>
            <a:ext cx="1950392" cy="1950392"/>
            <a:chOff x="0" y="0"/>
            <a:chExt cx="812800" cy="81280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5"/>
              <a:stretch>
                <a:fillRect l="-24931" r="-2493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3677349" y="3750989"/>
            <a:ext cx="1487261" cy="1487261"/>
            <a:chOff x="0" y="0"/>
            <a:chExt cx="812800" cy="81280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6"/>
              <a:stretch>
                <a:fillRect l="-25000" r="-25000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3" name="Freeform 23"/>
          <p:cNvSpPr/>
          <p:nvPr/>
        </p:nvSpPr>
        <p:spPr>
          <a:xfrm>
            <a:off x="16747149" y="306519"/>
            <a:ext cx="512151" cy="492306"/>
          </a:xfrm>
          <a:custGeom>
            <a:avLst/>
            <a:gdLst/>
            <a:ahLst/>
            <a:cxnLst/>
            <a:rect l="l" t="t" r="r" b="b"/>
            <a:pathLst>
              <a:path w="512151" h="492306">
                <a:moveTo>
                  <a:pt x="0" y="0"/>
                </a:moveTo>
                <a:lnTo>
                  <a:pt x="512151" y="0"/>
                </a:lnTo>
                <a:lnTo>
                  <a:pt x="512151" y="492306"/>
                </a:lnTo>
                <a:lnTo>
                  <a:pt x="0" y="49230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TextBox 24"/>
          <p:cNvSpPr txBox="1"/>
          <p:nvPr/>
        </p:nvSpPr>
        <p:spPr>
          <a:xfrm>
            <a:off x="9256723" y="1264146"/>
            <a:ext cx="8002577" cy="8379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5642"/>
              </a:lnSpc>
            </a:pPr>
            <a:r>
              <a:rPr lang="en-US" sz="6200" b="1">
                <a:solidFill>
                  <a:srgbClr val="000000"/>
                </a:solidFill>
                <a:latin typeface="Telegraf Ultra-Bold"/>
                <a:ea typeface="Telegraf Ultra-Bold"/>
                <a:cs typeface="Telegraf Ultra-Bold"/>
                <a:sym typeface="Telegraf Ultra-Bold"/>
              </a:rPr>
              <a:t>Background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577694" y="258894"/>
            <a:ext cx="6972158" cy="5594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239"/>
              </a:lnSpc>
            </a:pPr>
            <a:r>
              <a:rPr lang="en-US" sz="1599" b="1">
                <a:solidFill>
                  <a:srgbClr val="000000"/>
                </a:solidFill>
                <a:latin typeface="Telegraf Bold"/>
                <a:ea typeface="Telegraf Bold"/>
                <a:cs typeface="Telegraf Bold"/>
                <a:sym typeface="Telegraf Bold"/>
              </a:rPr>
              <a:t>Quality Assurance Failures in Maternity Care: The Shrewsbury and Telford Hospital NHS Trust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736574" y="2385259"/>
            <a:ext cx="12100167" cy="7439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4199"/>
              </a:lnSpc>
              <a:spcBef>
                <a:spcPct val="0"/>
              </a:spcBef>
            </a:pPr>
            <a:r>
              <a:rPr lang="en-US" sz="2999">
                <a:solidFill>
                  <a:srgbClr val="000000"/>
                </a:solidFill>
                <a:latin typeface="TT Firs Neue"/>
                <a:ea typeface="TT Firs Neue"/>
                <a:cs typeface="TT Firs Neue"/>
                <a:sym typeface="TT Firs Neue"/>
              </a:rPr>
              <a:t>Shrewsbury and Telford Hospital NHS Trust provides maternity services across Shropshire and surrounding areas, supporting thousands of births each year.</a:t>
            </a:r>
          </a:p>
          <a:p>
            <a:pPr algn="just">
              <a:lnSpc>
                <a:spcPts val="4199"/>
              </a:lnSpc>
              <a:spcBef>
                <a:spcPct val="0"/>
              </a:spcBef>
            </a:pPr>
            <a:endParaRPr lang="en-US" sz="2999">
              <a:solidFill>
                <a:srgbClr val="000000"/>
              </a:solidFill>
              <a:latin typeface="TT Firs Neue"/>
              <a:ea typeface="TT Firs Neue"/>
              <a:cs typeface="TT Firs Neue"/>
              <a:sym typeface="TT Firs Neue"/>
            </a:endParaRPr>
          </a:p>
          <a:p>
            <a:pPr algn="just">
              <a:lnSpc>
                <a:spcPts val="4199"/>
              </a:lnSpc>
              <a:spcBef>
                <a:spcPct val="0"/>
              </a:spcBef>
            </a:pPr>
            <a:r>
              <a:rPr lang="en-US" sz="2999">
                <a:solidFill>
                  <a:srgbClr val="000000"/>
                </a:solidFill>
                <a:latin typeface="TT Firs Neue"/>
                <a:ea typeface="TT Firs Neue"/>
                <a:cs typeface="TT Firs Neue"/>
                <a:sym typeface="TT Firs Neue"/>
              </a:rPr>
              <a:t>Concerns raised by families over many years prompted an independent review of maternity services, led by Donna Ockenden.</a:t>
            </a:r>
          </a:p>
          <a:p>
            <a:pPr algn="just">
              <a:lnSpc>
                <a:spcPts val="4199"/>
              </a:lnSpc>
              <a:spcBef>
                <a:spcPct val="0"/>
              </a:spcBef>
            </a:pPr>
            <a:endParaRPr lang="en-US" sz="2999">
              <a:solidFill>
                <a:srgbClr val="000000"/>
              </a:solidFill>
              <a:latin typeface="TT Firs Neue"/>
              <a:ea typeface="TT Firs Neue"/>
              <a:cs typeface="TT Firs Neue"/>
              <a:sym typeface="TT Firs Neue"/>
            </a:endParaRPr>
          </a:p>
          <a:p>
            <a:pPr algn="just">
              <a:lnSpc>
                <a:spcPts val="4199"/>
              </a:lnSpc>
              <a:spcBef>
                <a:spcPct val="0"/>
              </a:spcBef>
            </a:pPr>
            <a:r>
              <a:rPr lang="en-US" sz="2999">
                <a:solidFill>
                  <a:srgbClr val="000000"/>
                </a:solidFill>
                <a:latin typeface="TT Firs Neue"/>
                <a:ea typeface="TT Firs Neue"/>
                <a:cs typeface="TT Firs Neue"/>
                <a:sym typeface="TT Firs Neue"/>
              </a:rPr>
              <a:t>The final Ockenden Review (2022) examined the care of more than 1,400 families who experienced adverse maternity outcomes between 2000 and 2019.</a:t>
            </a:r>
          </a:p>
          <a:p>
            <a:pPr algn="just">
              <a:lnSpc>
                <a:spcPts val="4199"/>
              </a:lnSpc>
              <a:spcBef>
                <a:spcPct val="0"/>
              </a:spcBef>
            </a:pPr>
            <a:endParaRPr lang="en-US" sz="2999">
              <a:solidFill>
                <a:srgbClr val="000000"/>
              </a:solidFill>
              <a:latin typeface="TT Firs Neue"/>
              <a:ea typeface="TT Firs Neue"/>
              <a:cs typeface="TT Firs Neue"/>
              <a:sym typeface="TT Firs Neue"/>
            </a:endParaRPr>
          </a:p>
          <a:p>
            <a:pPr algn="just">
              <a:lnSpc>
                <a:spcPts val="4199"/>
              </a:lnSpc>
              <a:spcBef>
                <a:spcPct val="0"/>
              </a:spcBef>
            </a:pPr>
            <a:r>
              <a:rPr lang="en-US" sz="2999">
                <a:solidFill>
                  <a:srgbClr val="000000"/>
                </a:solidFill>
                <a:latin typeface="TT Firs Neue"/>
                <a:ea typeface="TT Firs Neue"/>
                <a:cs typeface="TT Firs Neue"/>
                <a:sym typeface="TT Firs Neue"/>
              </a:rPr>
              <a:t>The review was commissioned to identify whether opportunities existed to improve the safety and quality of maternity services and to make recommendations for future practice across the NHS.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 flipV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14137531" y="595148"/>
            <a:ext cx="5660215" cy="9096703"/>
            <a:chOff x="0" y="0"/>
            <a:chExt cx="876915" cy="140931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76915" cy="1409317"/>
            </a:xfrm>
            <a:custGeom>
              <a:avLst/>
              <a:gdLst/>
              <a:ahLst/>
              <a:cxnLst/>
              <a:rect l="l" t="t" r="r" b="b"/>
              <a:pathLst>
                <a:path w="876915" h="1409317">
                  <a:moveTo>
                    <a:pt x="121732" y="0"/>
                  </a:moveTo>
                  <a:lnTo>
                    <a:pt x="755183" y="0"/>
                  </a:lnTo>
                  <a:cubicBezTo>
                    <a:pt x="822414" y="0"/>
                    <a:pt x="876915" y="54501"/>
                    <a:pt x="876915" y="121732"/>
                  </a:cubicBezTo>
                  <a:lnTo>
                    <a:pt x="876915" y="1287585"/>
                  </a:lnTo>
                  <a:cubicBezTo>
                    <a:pt x="876915" y="1354816"/>
                    <a:pt x="822414" y="1409317"/>
                    <a:pt x="755183" y="1409317"/>
                  </a:cubicBezTo>
                  <a:lnTo>
                    <a:pt x="121732" y="1409317"/>
                  </a:lnTo>
                  <a:cubicBezTo>
                    <a:pt x="54501" y="1409317"/>
                    <a:pt x="0" y="1354816"/>
                    <a:pt x="0" y="1287585"/>
                  </a:cubicBezTo>
                  <a:lnTo>
                    <a:pt x="0" y="121732"/>
                  </a:lnTo>
                  <a:cubicBezTo>
                    <a:pt x="0" y="54501"/>
                    <a:pt x="54501" y="0"/>
                    <a:pt x="121732" y="0"/>
                  </a:cubicBezTo>
                  <a:close/>
                </a:path>
              </a:pathLst>
            </a:custGeom>
            <a:blipFill>
              <a:blip r:embed="rId3"/>
              <a:stretch>
                <a:fillRect l="-92856" r="-9285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2968912" y="1472105"/>
            <a:ext cx="2337238" cy="2337238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8F4F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98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2968912" y="3974881"/>
            <a:ext cx="2337238" cy="2337238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8F4F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98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3050412" y="1553605"/>
            <a:ext cx="2174238" cy="2174238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4"/>
              <a:stretch>
                <a:fillRect l="-60642" r="-17135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3050412" y="4056381"/>
            <a:ext cx="2174238" cy="2174238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5"/>
              <a:stretch>
                <a:fillRect l="-25000" r="-25000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12968912" y="6477657"/>
            <a:ext cx="2337238" cy="2337238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8F4F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98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3050412" y="6559157"/>
            <a:ext cx="2174238" cy="2174238"/>
            <a:chOff x="0" y="0"/>
            <a:chExt cx="812800" cy="8128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6"/>
              <a:stretch>
                <a:fillRect l="-25000" r="-25000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0" name="Freeform 20"/>
          <p:cNvSpPr/>
          <p:nvPr/>
        </p:nvSpPr>
        <p:spPr>
          <a:xfrm>
            <a:off x="1028700" y="1028700"/>
            <a:ext cx="512151" cy="492306"/>
          </a:xfrm>
          <a:custGeom>
            <a:avLst/>
            <a:gdLst/>
            <a:ahLst/>
            <a:cxnLst/>
            <a:rect l="l" t="t" r="r" b="b"/>
            <a:pathLst>
              <a:path w="512151" h="492306">
                <a:moveTo>
                  <a:pt x="0" y="0"/>
                </a:moveTo>
                <a:lnTo>
                  <a:pt x="512151" y="0"/>
                </a:lnTo>
                <a:lnTo>
                  <a:pt x="512151" y="492306"/>
                </a:lnTo>
                <a:lnTo>
                  <a:pt x="0" y="49230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TextBox 21"/>
          <p:cNvSpPr txBox="1"/>
          <p:nvPr/>
        </p:nvSpPr>
        <p:spPr>
          <a:xfrm>
            <a:off x="1932655" y="849985"/>
            <a:ext cx="10971421" cy="11021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461"/>
              </a:lnSpc>
            </a:pPr>
            <a:r>
              <a:rPr lang="en-US" sz="8199" b="1">
                <a:solidFill>
                  <a:srgbClr val="000000"/>
                </a:solidFill>
                <a:latin typeface="Telegraf Ultra-Bold"/>
                <a:ea typeface="Telegraf Ultra-Bold"/>
                <a:cs typeface="Telegraf Ultra-Bold"/>
                <a:sym typeface="Telegraf Ultra-Bold"/>
              </a:rPr>
              <a:t>What Went Wrong? 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514986" y="2287398"/>
            <a:ext cx="11861949" cy="22237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90881" lvl="1" indent="-345440" algn="just">
              <a:lnSpc>
                <a:spcPts val="4480"/>
              </a:lnSpc>
              <a:buFont typeface="Arial"/>
              <a:buChar char="•"/>
            </a:pPr>
            <a:r>
              <a:rPr lang="en-US" sz="3200">
                <a:solidFill>
                  <a:srgbClr val="000000"/>
                </a:solidFill>
                <a:latin typeface="TT Firs Neue"/>
                <a:ea typeface="TT Firs Neue"/>
                <a:cs typeface="TT Firs Neue"/>
                <a:sym typeface="TT Firs Neue"/>
              </a:rPr>
              <a:t>Delays in recognising and responding appropriately to signs of fetal distress during labour.</a:t>
            </a:r>
          </a:p>
          <a:p>
            <a:pPr algn="just">
              <a:lnSpc>
                <a:spcPts val="4480"/>
              </a:lnSpc>
            </a:pPr>
            <a:endParaRPr lang="en-US" sz="3200">
              <a:solidFill>
                <a:srgbClr val="000000"/>
              </a:solidFill>
              <a:latin typeface="TT Firs Neue"/>
              <a:ea typeface="TT Firs Neue"/>
              <a:cs typeface="TT Firs Neue"/>
              <a:sym typeface="TT Firs Neue"/>
            </a:endParaRPr>
          </a:p>
          <a:p>
            <a:pPr algn="just">
              <a:lnSpc>
                <a:spcPts val="4480"/>
              </a:lnSpc>
            </a:pPr>
            <a:endParaRPr lang="en-US" sz="3200">
              <a:solidFill>
                <a:srgbClr val="000000"/>
              </a:solidFill>
              <a:latin typeface="TT Firs Neue"/>
              <a:ea typeface="TT Firs Neue"/>
              <a:cs typeface="TT Firs Neue"/>
              <a:sym typeface="TT Firs Neue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514986" y="3752193"/>
            <a:ext cx="11861949" cy="10998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90881" lvl="1" indent="-345440" algn="just">
              <a:lnSpc>
                <a:spcPts val="4480"/>
              </a:lnSpc>
              <a:buFont typeface="Arial"/>
              <a:buChar char="•"/>
            </a:pPr>
            <a:r>
              <a:rPr lang="en-US" sz="3200">
                <a:solidFill>
                  <a:srgbClr val="000000"/>
                </a:solidFill>
                <a:latin typeface="TT Firs Neue"/>
                <a:ea typeface="TT Firs Neue"/>
                <a:cs typeface="TT Firs Neue"/>
                <a:sym typeface="TT Firs Neue"/>
              </a:rPr>
              <a:t>Inadequate communication and escalation between midwives and obstetric teams.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35367" y="7955422"/>
            <a:ext cx="11871321" cy="1661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90881" lvl="1" indent="-345440" algn="just">
              <a:lnSpc>
                <a:spcPts val="4480"/>
              </a:lnSpc>
              <a:buFont typeface="Arial"/>
              <a:buChar char="•"/>
            </a:pPr>
            <a:r>
              <a:rPr lang="en-US" sz="3200">
                <a:solidFill>
                  <a:srgbClr val="000000"/>
                </a:solidFill>
                <a:latin typeface="TT Firs Neue"/>
                <a:ea typeface="TT Firs Neue"/>
                <a:cs typeface="TT Firs Neue"/>
                <a:sym typeface="TT Firs Neue"/>
              </a:rPr>
              <a:t>Clinical governance and organisational oversight failed to identify and address recurring safety concerns.</a:t>
            </a:r>
          </a:p>
          <a:p>
            <a:pPr algn="just">
              <a:lnSpc>
                <a:spcPts val="4480"/>
              </a:lnSpc>
            </a:pPr>
            <a:endParaRPr lang="en-US" sz="3200">
              <a:solidFill>
                <a:srgbClr val="000000"/>
              </a:solidFill>
              <a:latin typeface="TT Firs Neue"/>
              <a:ea typeface="TT Firs Neue"/>
              <a:cs typeface="TT Firs Neue"/>
              <a:sym typeface="TT Firs Neue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435367" y="6492213"/>
            <a:ext cx="12021185" cy="1661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90881" lvl="1" indent="-345440" algn="just">
              <a:lnSpc>
                <a:spcPts val="4480"/>
              </a:lnSpc>
              <a:buFont typeface="Arial"/>
              <a:buChar char="•"/>
            </a:pPr>
            <a:r>
              <a:rPr lang="en-US" sz="3200">
                <a:solidFill>
                  <a:srgbClr val="000000"/>
                </a:solidFill>
                <a:latin typeface="TT Firs Neue"/>
                <a:ea typeface="TT Firs Neue"/>
                <a:cs typeface="TT Firs Neue"/>
                <a:sym typeface="TT Firs Neue"/>
              </a:rPr>
              <a:t>Failure to follow national maternity guidance and evidence-based clinical practice.</a:t>
            </a:r>
          </a:p>
          <a:p>
            <a:pPr algn="just">
              <a:lnSpc>
                <a:spcPts val="4480"/>
              </a:lnSpc>
            </a:pPr>
            <a:endParaRPr lang="en-US" sz="3200">
              <a:solidFill>
                <a:srgbClr val="000000"/>
              </a:solidFill>
              <a:latin typeface="TT Firs Neue"/>
              <a:ea typeface="TT Firs Neue"/>
              <a:cs typeface="TT Firs Neue"/>
              <a:sym typeface="TT Firs Neue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514986" y="5126978"/>
            <a:ext cx="12314009" cy="1661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90881" lvl="1" indent="-345440" algn="just">
              <a:lnSpc>
                <a:spcPts val="4480"/>
              </a:lnSpc>
              <a:buFont typeface="Arial"/>
              <a:buChar char="•"/>
            </a:pPr>
            <a:r>
              <a:rPr lang="en-US" sz="3200">
                <a:solidFill>
                  <a:srgbClr val="000000"/>
                </a:solidFill>
                <a:latin typeface="TT Firs Neue"/>
                <a:ea typeface="TT Firs Neue"/>
                <a:cs typeface="TT Firs Neue"/>
                <a:sym typeface="TT Firs Neue"/>
              </a:rPr>
              <a:t>Previous incidents and safety concerns were not effectively investigated or used to improve practice.</a:t>
            </a:r>
          </a:p>
          <a:p>
            <a:pPr algn="just">
              <a:lnSpc>
                <a:spcPts val="4480"/>
              </a:lnSpc>
            </a:pPr>
            <a:endParaRPr lang="en-US" sz="3200">
              <a:solidFill>
                <a:srgbClr val="000000"/>
              </a:solidFill>
              <a:latin typeface="TT Firs Neue"/>
              <a:ea typeface="TT Firs Neue"/>
              <a:cs typeface="TT Firs Neue"/>
              <a:sym typeface="TT Firs Neue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12742055" y="9394354"/>
            <a:ext cx="4517245" cy="5559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  <a:spcBef>
                <a:spcPct val="0"/>
              </a:spcBef>
            </a:pPr>
            <a:r>
              <a:rPr lang="en-US" sz="3200" dirty="0">
                <a:solidFill>
                  <a:srgbClr val="000000"/>
                </a:solidFill>
                <a:latin typeface="TT Firs Neue"/>
                <a:ea typeface="TT Firs Neue"/>
                <a:cs typeface="TT Firs Neue"/>
                <a:sym typeface="TT Firs Neue"/>
              </a:rPr>
              <a:t>(</a:t>
            </a:r>
            <a:r>
              <a:rPr lang="en-US" sz="3200" dirty="0" err="1">
                <a:solidFill>
                  <a:srgbClr val="000000"/>
                </a:solidFill>
                <a:latin typeface="TT Firs Neue"/>
                <a:ea typeface="TT Firs Neue"/>
                <a:cs typeface="TT Firs Neue"/>
                <a:sym typeface="TT Firs Neue"/>
              </a:rPr>
              <a:t>Ockenden</a:t>
            </a:r>
            <a:r>
              <a:rPr lang="en-US" sz="3200" dirty="0">
                <a:solidFill>
                  <a:srgbClr val="000000"/>
                </a:solidFill>
                <a:latin typeface="TT Firs Neue"/>
                <a:ea typeface="TT Firs Neue"/>
                <a:cs typeface="TT Firs Neue"/>
                <a:sym typeface="TT Firs Neue"/>
              </a:rPr>
              <a:t>, 2022)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4630665" y="1499208"/>
            <a:ext cx="997716" cy="959054"/>
          </a:xfrm>
          <a:custGeom>
            <a:avLst/>
            <a:gdLst/>
            <a:ahLst/>
            <a:cxnLst/>
            <a:rect l="l" t="t" r="r" b="b"/>
            <a:pathLst>
              <a:path w="997716" h="959054">
                <a:moveTo>
                  <a:pt x="0" y="0"/>
                </a:moveTo>
                <a:lnTo>
                  <a:pt x="997716" y="0"/>
                </a:lnTo>
                <a:lnTo>
                  <a:pt x="997716" y="959054"/>
                </a:lnTo>
                <a:lnTo>
                  <a:pt x="0" y="95905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750366" y="93050"/>
            <a:ext cx="15009285" cy="9999936"/>
          </a:xfrm>
          <a:custGeom>
            <a:avLst/>
            <a:gdLst/>
            <a:ahLst/>
            <a:cxnLst/>
            <a:rect l="l" t="t" r="r" b="b"/>
            <a:pathLst>
              <a:path w="15009285" h="9999936">
                <a:moveTo>
                  <a:pt x="0" y="0"/>
                </a:moveTo>
                <a:lnTo>
                  <a:pt x="15009285" y="0"/>
                </a:lnTo>
                <a:lnTo>
                  <a:pt x="15009285" y="9999937"/>
                </a:lnTo>
                <a:lnTo>
                  <a:pt x="0" y="999993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12496801" y="8222236"/>
            <a:ext cx="4024400" cy="3726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079"/>
              </a:lnSpc>
              <a:spcBef>
                <a:spcPct val="0"/>
              </a:spcBef>
            </a:pPr>
            <a:r>
              <a:rPr lang="en-US" sz="2199" b="1" dirty="0">
                <a:solidFill>
                  <a:srgbClr val="000000"/>
                </a:solidFill>
                <a:latin typeface="Telegraf Ultra-Bold"/>
                <a:ea typeface="Telegraf Ultra-Bold"/>
                <a:cs typeface="Telegraf Ultra-Bold"/>
                <a:sym typeface="Telegraf Ultra-Bold"/>
              </a:rPr>
              <a:t>(Wiegmann et al., 2022)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844839" y="294312"/>
            <a:ext cx="14577491" cy="9712254"/>
          </a:xfrm>
          <a:custGeom>
            <a:avLst/>
            <a:gdLst/>
            <a:ahLst/>
            <a:cxnLst/>
            <a:rect l="l" t="t" r="r" b="b"/>
            <a:pathLst>
              <a:path w="14577491" h="9712254">
                <a:moveTo>
                  <a:pt x="0" y="0"/>
                </a:moveTo>
                <a:lnTo>
                  <a:pt x="14577492" y="0"/>
                </a:lnTo>
                <a:lnTo>
                  <a:pt x="14577492" y="9712254"/>
                </a:lnTo>
                <a:lnTo>
                  <a:pt x="0" y="971225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 flipV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3083341" y="1005592"/>
            <a:ext cx="512151" cy="492306"/>
          </a:xfrm>
          <a:custGeom>
            <a:avLst/>
            <a:gdLst/>
            <a:ahLst/>
            <a:cxnLst/>
            <a:rect l="l" t="t" r="r" b="b"/>
            <a:pathLst>
              <a:path w="512151" h="492306">
                <a:moveTo>
                  <a:pt x="0" y="0"/>
                </a:moveTo>
                <a:lnTo>
                  <a:pt x="512151" y="0"/>
                </a:lnTo>
                <a:lnTo>
                  <a:pt x="512151" y="492305"/>
                </a:lnTo>
                <a:lnTo>
                  <a:pt x="0" y="49230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3077503" y="527971"/>
            <a:ext cx="12121318" cy="15523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42"/>
              </a:lnSpc>
            </a:pPr>
            <a:r>
              <a:rPr lang="en-US" sz="6200" b="1">
                <a:solidFill>
                  <a:srgbClr val="000000"/>
                </a:solidFill>
                <a:latin typeface="Telegraf Ultra-Bold"/>
                <a:ea typeface="Telegraf Ultra-Bold"/>
                <a:cs typeface="Telegraf Ultra-Bold"/>
                <a:sym typeface="Telegraf Ultra-Bold"/>
              </a:rPr>
              <a:t>Evaluation &amp; Improvement: Benchmarking</a:t>
            </a:r>
          </a:p>
        </p:txBody>
      </p:sp>
      <p:sp>
        <p:nvSpPr>
          <p:cNvPr id="5" name="Freeform 5"/>
          <p:cNvSpPr/>
          <p:nvPr/>
        </p:nvSpPr>
        <p:spPr>
          <a:xfrm flipH="1">
            <a:off x="-3493560" y="-2863056"/>
            <a:ext cx="7368921" cy="8229600"/>
          </a:xfrm>
          <a:custGeom>
            <a:avLst/>
            <a:gdLst/>
            <a:ahLst/>
            <a:cxnLst/>
            <a:rect l="l" t="t" r="r" b="b"/>
            <a:pathLst>
              <a:path w="7368921" h="8229600">
                <a:moveTo>
                  <a:pt x="7368921" y="0"/>
                </a:moveTo>
                <a:lnTo>
                  <a:pt x="0" y="0"/>
                </a:lnTo>
                <a:lnTo>
                  <a:pt x="0" y="8229600"/>
                </a:lnTo>
                <a:lnTo>
                  <a:pt x="7368921" y="8229600"/>
                </a:lnTo>
                <a:lnTo>
                  <a:pt x="7368921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flipH="1">
            <a:off x="14126889" y="-1373950"/>
            <a:ext cx="7368921" cy="8229600"/>
          </a:xfrm>
          <a:custGeom>
            <a:avLst/>
            <a:gdLst/>
            <a:ahLst/>
            <a:cxnLst/>
            <a:rect l="l" t="t" r="r" b="b"/>
            <a:pathLst>
              <a:path w="7368921" h="8229600">
                <a:moveTo>
                  <a:pt x="7368921" y="0"/>
                </a:moveTo>
                <a:lnTo>
                  <a:pt x="0" y="0"/>
                </a:lnTo>
                <a:lnTo>
                  <a:pt x="0" y="8229600"/>
                </a:lnTo>
                <a:lnTo>
                  <a:pt x="7368921" y="8229600"/>
                </a:lnTo>
                <a:lnTo>
                  <a:pt x="7368921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9144000" y="8652795"/>
            <a:ext cx="8527852" cy="48282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3919"/>
              </a:lnSpc>
              <a:spcBef>
                <a:spcPct val="0"/>
              </a:spcBef>
            </a:pPr>
            <a:r>
              <a:rPr lang="en-US" sz="2799" dirty="0">
                <a:solidFill>
                  <a:srgbClr val="000000"/>
                </a:solidFill>
                <a:latin typeface="TT Firs Neue"/>
                <a:ea typeface="TT Firs Neue"/>
                <a:cs typeface="TT Firs Neue"/>
                <a:sym typeface="TT Firs Neue"/>
              </a:rPr>
              <a:t>(</a:t>
            </a:r>
            <a:r>
              <a:rPr lang="en-US" sz="2799" dirty="0" err="1">
                <a:solidFill>
                  <a:srgbClr val="000000"/>
                </a:solidFill>
                <a:latin typeface="TT Firs Neue"/>
                <a:ea typeface="TT Firs Neue"/>
                <a:cs typeface="TT Firs Neue"/>
                <a:sym typeface="TT Firs Neue"/>
              </a:rPr>
              <a:t>Ettorchi</a:t>
            </a:r>
            <a:r>
              <a:rPr lang="en-US" sz="2799" dirty="0">
                <a:solidFill>
                  <a:srgbClr val="000000"/>
                </a:solidFill>
                <a:latin typeface="TT Firs Neue"/>
                <a:ea typeface="TT Firs Neue"/>
                <a:cs typeface="TT Firs Neue"/>
                <a:sym typeface="TT Firs Neue"/>
              </a:rPr>
              <a:t>-Tardy, Levif and Michel, 2012)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729EE59F-E1E1-38A9-C0CE-D8D20EF13F5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6294163"/>
              </p:ext>
            </p:extLst>
          </p:nvPr>
        </p:nvGraphicFramePr>
        <p:xfrm>
          <a:off x="3174067" y="2403889"/>
          <a:ext cx="11612290" cy="5925309"/>
        </p:xfrm>
        <a:graphic>
          <a:graphicData uri="http://schemas.openxmlformats.org/drawingml/2006/table">
            <a:tbl>
              <a:tblPr/>
              <a:tblGrid>
                <a:gridCol w="5806145">
                  <a:extLst>
                    <a:ext uri="{9D8B030D-6E8A-4147-A177-3AD203B41FA5}">
                      <a16:colId xmlns:a16="http://schemas.microsoft.com/office/drawing/2014/main" val="2048096105"/>
                    </a:ext>
                  </a:extLst>
                </a:gridCol>
                <a:gridCol w="5806145">
                  <a:extLst>
                    <a:ext uri="{9D8B030D-6E8A-4147-A177-3AD203B41FA5}">
                      <a16:colId xmlns:a16="http://schemas.microsoft.com/office/drawing/2014/main" val="577388862"/>
                    </a:ext>
                  </a:extLst>
                </a:gridCol>
              </a:tblGrid>
              <a:tr h="118551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 b="1" dirty="0">
                          <a:effectLst/>
                        </a:rPr>
                        <a:t>National Standard/Best Practice </a:t>
                      </a:r>
                    </a:p>
                  </a:txBody>
                  <a:tcPr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7BCC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 b="1">
                          <a:effectLst/>
                        </a:rPr>
                        <a:t>Ockenden Review Findings</a:t>
                      </a:r>
                    </a:p>
                  </a:txBody>
                  <a:tcPr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7BCC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29895199"/>
                  </a:ext>
                </a:extLst>
              </a:tr>
              <a:tr h="118551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>
                          <a:effectLst/>
                        </a:rPr>
                        <a:t>Timely escalation of fetal distress</a:t>
                      </a:r>
                    </a:p>
                  </a:txBody>
                  <a:tcPr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7BCC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>
                          <a:effectLst/>
                        </a:rPr>
                        <a:t>Repeated delays identified</a:t>
                      </a:r>
                    </a:p>
                  </a:txBody>
                  <a:tcPr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7BCC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0056194"/>
                  </a:ext>
                </a:extLst>
              </a:tr>
              <a:tr h="118551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>
                          <a:effectLst/>
                        </a:rPr>
                        <a:t>Effective multidisciplinary communication</a:t>
                      </a:r>
                    </a:p>
                  </a:txBody>
                  <a:tcPr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7BCC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>
                          <a:effectLst/>
                        </a:rPr>
                        <a:t>Poor communication between staff</a:t>
                      </a:r>
                    </a:p>
                  </a:txBody>
                  <a:tcPr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7BCC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6190684"/>
                  </a:ext>
                </a:extLst>
              </a:tr>
              <a:tr h="78959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>
                          <a:effectLst/>
                        </a:rPr>
                        <a:t>Learning from incidents</a:t>
                      </a:r>
                    </a:p>
                  </a:txBody>
                  <a:tcPr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7BCC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>
                          <a:effectLst/>
                        </a:rPr>
                        <a:t>Missed learning opportunities</a:t>
                      </a:r>
                    </a:p>
                  </a:txBody>
                  <a:tcPr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7BCC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39766825"/>
                  </a:ext>
                </a:extLst>
              </a:tr>
              <a:tr h="78959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 dirty="0">
                          <a:effectLst/>
                        </a:rPr>
                        <a:t>Patient-centred maternity care</a:t>
                      </a:r>
                    </a:p>
                  </a:txBody>
                  <a:tcPr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7BCC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>
                          <a:effectLst/>
                        </a:rPr>
                        <a:t>Families not listened to</a:t>
                      </a:r>
                    </a:p>
                  </a:txBody>
                  <a:tcPr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7BCC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6212424"/>
                  </a:ext>
                </a:extLst>
              </a:tr>
              <a:tr h="78959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>
                          <a:effectLst/>
                        </a:rPr>
                        <a:t>Strong governance systems</a:t>
                      </a:r>
                    </a:p>
                  </a:txBody>
                  <a:tcPr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7BCC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3200" dirty="0">
                          <a:effectLst/>
                        </a:rPr>
                        <a:t>Significant governance failures</a:t>
                      </a:r>
                    </a:p>
                  </a:txBody>
                  <a:tcPr anchor="ctr">
                    <a:lnL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9D9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7BCC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5255768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V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10287000"/>
                </a:moveTo>
                <a:lnTo>
                  <a:pt x="18288000" y="10287000"/>
                </a:lnTo>
                <a:lnTo>
                  <a:pt x="18288000" y="0"/>
                </a:lnTo>
                <a:lnTo>
                  <a:pt x="0" y="0"/>
                </a:lnTo>
                <a:lnTo>
                  <a:pt x="0" y="1028700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595148" y="6492240"/>
            <a:ext cx="17097703" cy="5533275"/>
            <a:chOff x="0" y="0"/>
            <a:chExt cx="4503099" cy="145732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503099" cy="1457323"/>
            </a:xfrm>
            <a:custGeom>
              <a:avLst/>
              <a:gdLst/>
              <a:ahLst/>
              <a:cxnLst/>
              <a:rect l="l" t="t" r="r" b="b"/>
              <a:pathLst>
                <a:path w="4503099" h="1457323">
                  <a:moveTo>
                    <a:pt x="38036" y="0"/>
                  </a:moveTo>
                  <a:lnTo>
                    <a:pt x="4465063" y="0"/>
                  </a:lnTo>
                  <a:cubicBezTo>
                    <a:pt x="4486070" y="0"/>
                    <a:pt x="4503099" y="17029"/>
                    <a:pt x="4503099" y="38036"/>
                  </a:cubicBezTo>
                  <a:lnTo>
                    <a:pt x="4503099" y="1419288"/>
                  </a:lnTo>
                  <a:cubicBezTo>
                    <a:pt x="4503099" y="1429376"/>
                    <a:pt x="4499092" y="1439050"/>
                    <a:pt x="4491958" y="1446183"/>
                  </a:cubicBezTo>
                  <a:cubicBezTo>
                    <a:pt x="4484825" y="1453316"/>
                    <a:pt x="4475151" y="1457323"/>
                    <a:pt x="4465063" y="1457323"/>
                  </a:cubicBezTo>
                  <a:lnTo>
                    <a:pt x="38036" y="1457323"/>
                  </a:lnTo>
                  <a:cubicBezTo>
                    <a:pt x="17029" y="1457323"/>
                    <a:pt x="0" y="1440294"/>
                    <a:pt x="0" y="1419288"/>
                  </a:cubicBezTo>
                  <a:lnTo>
                    <a:pt x="0" y="38036"/>
                  </a:lnTo>
                  <a:cubicBezTo>
                    <a:pt x="0" y="17029"/>
                    <a:pt x="17029" y="0"/>
                    <a:pt x="38036" y="0"/>
                  </a:cubicBezTo>
                  <a:close/>
                </a:path>
              </a:pathLst>
            </a:custGeom>
            <a:solidFill>
              <a:srgbClr val="B3D7E4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4503099" cy="149542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798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3083341" y="1466850"/>
            <a:ext cx="12121318" cy="12437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72"/>
              </a:lnSpc>
            </a:pPr>
            <a:r>
              <a:rPr lang="en-US" sz="9200" b="1">
                <a:solidFill>
                  <a:srgbClr val="000000"/>
                </a:solidFill>
                <a:latin typeface="Telegraf Ultra-Bold"/>
                <a:ea typeface="Telegraf Ultra-Bold"/>
                <a:cs typeface="Telegraf Ultra-Bold"/>
                <a:sym typeface="Telegraf Ultra-Bold"/>
              </a:rPr>
              <a:t>What Next?</a:t>
            </a:r>
          </a:p>
        </p:txBody>
      </p:sp>
      <p:sp>
        <p:nvSpPr>
          <p:cNvPr id="7" name="Freeform 7"/>
          <p:cNvSpPr/>
          <p:nvPr/>
        </p:nvSpPr>
        <p:spPr>
          <a:xfrm rot="487658">
            <a:off x="-834325" y="85292"/>
            <a:ext cx="5348244" cy="4706455"/>
          </a:xfrm>
          <a:custGeom>
            <a:avLst/>
            <a:gdLst/>
            <a:ahLst/>
            <a:cxnLst/>
            <a:rect l="l" t="t" r="r" b="b"/>
            <a:pathLst>
              <a:path w="5348244" h="4706455">
                <a:moveTo>
                  <a:pt x="0" y="0"/>
                </a:moveTo>
                <a:lnTo>
                  <a:pt x="5348244" y="0"/>
                </a:lnTo>
                <a:lnTo>
                  <a:pt x="5348244" y="4706455"/>
                </a:lnTo>
                <a:lnTo>
                  <a:pt x="0" y="470645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487658">
            <a:off x="13878069" y="-1038777"/>
            <a:ext cx="5348244" cy="4706455"/>
          </a:xfrm>
          <a:custGeom>
            <a:avLst/>
            <a:gdLst/>
            <a:ahLst/>
            <a:cxnLst/>
            <a:rect l="l" t="t" r="r" b="b"/>
            <a:pathLst>
              <a:path w="5348244" h="4706455">
                <a:moveTo>
                  <a:pt x="0" y="0"/>
                </a:moveTo>
                <a:lnTo>
                  <a:pt x="5348244" y="0"/>
                </a:lnTo>
                <a:lnTo>
                  <a:pt x="5348244" y="4706454"/>
                </a:lnTo>
                <a:lnTo>
                  <a:pt x="0" y="470645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976977" y="3064181"/>
            <a:ext cx="14575213" cy="72467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80"/>
              </a:lnSpc>
              <a:spcBef>
                <a:spcPct val="0"/>
              </a:spcBef>
            </a:pPr>
            <a:r>
              <a:rPr lang="en-US" sz="4200" dirty="0">
                <a:solidFill>
                  <a:srgbClr val="000000"/>
                </a:solidFill>
                <a:latin typeface="TT Firs Neue"/>
                <a:ea typeface="TT Firs Neue"/>
                <a:cs typeface="TT Firs Neue"/>
                <a:sym typeface="TT Firs Neue"/>
              </a:rPr>
              <a:t>The Shrewsbury and Telford case demonstrates how multiple system failures contributed to avoidable harm and highlights the importance of quality assurance, </a:t>
            </a:r>
            <a:r>
              <a:rPr lang="en-US" sz="4200" dirty="0" err="1">
                <a:solidFill>
                  <a:srgbClr val="000000"/>
                </a:solidFill>
                <a:latin typeface="TT Firs Neue"/>
                <a:ea typeface="TT Firs Neue"/>
                <a:cs typeface="TT Firs Neue"/>
                <a:sym typeface="TT Firs Neue"/>
              </a:rPr>
              <a:t>organisational</a:t>
            </a:r>
            <a:r>
              <a:rPr lang="en-US" sz="4200" dirty="0">
                <a:solidFill>
                  <a:srgbClr val="000000"/>
                </a:solidFill>
                <a:latin typeface="TT Firs Neue"/>
                <a:ea typeface="TT Firs Neue"/>
                <a:cs typeface="TT Firs Neue"/>
                <a:sym typeface="TT Firs Neue"/>
              </a:rPr>
              <a:t> learning, and continuous service improvement. A report to follow, will build on this brief analysis by applying additional quality improvement models and developing evidence-based recommendations for practice.</a:t>
            </a:r>
          </a:p>
          <a:p>
            <a:pPr algn="just">
              <a:lnSpc>
                <a:spcPts val="3967"/>
              </a:lnSpc>
              <a:spcBef>
                <a:spcPct val="0"/>
              </a:spcBef>
            </a:pPr>
            <a:endParaRPr lang="en-US" sz="4200">
              <a:solidFill>
                <a:srgbClr val="000000"/>
              </a:solidFill>
              <a:latin typeface="TT Firs Neue"/>
              <a:ea typeface="TT Firs Neue"/>
              <a:cs typeface="TT Firs Neue"/>
            </a:endParaRPr>
          </a:p>
          <a:p>
            <a:pPr algn="r">
              <a:lnSpc>
                <a:spcPts val="2727"/>
              </a:lnSpc>
              <a:spcBef>
                <a:spcPct val="0"/>
              </a:spcBef>
            </a:pPr>
            <a:r>
              <a:rPr lang="en-US" sz="1900" dirty="0" err="1">
                <a:solidFill>
                  <a:srgbClr val="000000"/>
                </a:solidFill>
                <a:latin typeface="TT Firs Neue"/>
                <a:ea typeface="TT Firs Neue"/>
                <a:cs typeface="TT Firs Neue"/>
                <a:sym typeface="TT Firs Neue"/>
              </a:rPr>
              <a:t>Ockenden</a:t>
            </a:r>
            <a:r>
              <a:rPr lang="en-US" sz="1900" dirty="0">
                <a:solidFill>
                  <a:srgbClr val="000000"/>
                </a:solidFill>
                <a:latin typeface="TT Firs Neue"/>
                <a:ea typeface="TT Firs Neue"/>
                <a:cs typeface="TT Firs Neue"/>
                <a:sym typeface="TT Firs Neue"/>
              </a:rPr>
              <a:t> Review (2022)</a:t>
            </a:r>
            <a:endParaRPr lang="en-US" sz="1900" dirty="0">
              <a:solidFill>
                <a:srgbClr val="000000"/>
              </a:solidFill>
              <a:latin typeface="TT Firs Neue"/>
              <a:ea typeface="TT Firs Neue"/>
              <a:cs typeface="TT Firs Neue"/>
            </a:endParaRPr>
          </a:p>
          <a:p>
            <a:pPr algn="r">
              <a:lnSpc>
                <a:spcPts val="2727"/>
              </a:lnSpc>
              <a:spcBef>
                <a:spcPct val="0"/>
              </a:spcBef>
            </a:pPr>
            <a:r>
              <a:rPr lang="en-US" sz="1948">
                <a:solidFill>
                  <a:srgbClr val="000000"/>
                </a:solidFill>
                <a:latin typeface="TT Firs Neue"/>
                <a:ea typeface="TT Firs Neue"/>
                <a:cs typeface="TT Firs Neue"/>
                <a:sym typeface="TT Firs Neue"/>
              </a:rPr>
              <a:t>(NICE, 2023)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V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10287000"/>
                </a:moveTo>
                <a:lnTo>
                  <a:pt x="18288000" y="10287000"/>
                </a:lnTo>
                <a:lnTo>
                  <a:pt x="18288000" y="0"/>
                </a:lnTo>
                <a:lnTo>
                  <a:pt x="0" y="0"/>
                </a:lnTo>
                <a:lnTo>
                  <a:pt x="0" y="1028700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flipH="1">
            <a:off x="999613" y="1028700"/>
            <a:ext cx="7368921" cy="8229600"/>
          </a:xfrm>
          <a:custGeom>
            <a:avLst/>
            <a:gdLst/>
            <a:ahLst/>
            <a:cxnLst/>
            <a:rect l="l" t="t" r="r" b="b"/>
            <a:pathLst>
              <a:path w="7368921" h="8229600">
                <a:moveTo>
                  <a:pt x="7368921" y="0"/>
                </a:moveTo>
                <a:lnTo>
                  <a:pt x="0" y="0"/>
                </a:lnTo>
                <a:lnTo>
                  <a:pt x="0" y="8229600"/>
                </a:lnTo>
                <a:lnTo>
                  <a:pt x="7368921" y="8229600"/>
                </a:lnTo>
                <a:lnTo>
                  <a:pt x="7368921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6747149" y="1028700"/>
            <a:ext cx="512151" cy="492306"/>
          </a:xfrm>
          <a:custGeom>
            <a:avLst/>
            <a:gdLst/>
            <a:ahLst/>
            <a:cxnLst/>
            <a:rect l="l" t="t" r="r" b="b"/>
            <a:pathLst>
              <a:path w="512151" h="492306">
                <a:moveTo>
                  <a:pt x="0" y="0"/>
                </a:moveTo>
                <a:lnTo>
                  <a:pt x="512151" y="0"/>
                </a:lnTo>
                <a:lnTo>
                  <a:pt x="512151" y="492306"/>
                </a:lnTo>
                <a:lnTo>
                  <a:pt x="0" y="49230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-1457221" y="1521006"/>
            <a:ext cx="5348244" cy="4706455"/>
          </a:xfrm>
          <a:custGeom>
            <a:avLst/>
            <a:gdLst/>
            <a:ahLst/>
            <a:cxnLst/>
            <a:rect l="l" t="t" r="r" b="b"/>
            <a:pathLst>
              <a:path w="5348244" h="4706455">
                <a:moveTo>
                  <a:pt x="0" y="0"/>
                </a:moveTo>
                <a:lnTo>
                  <a:pt x="5348244" y="0"/>
                </a:lnTo>
                <a:lnTo>
                  <a:pt x="5348244" y="4706454"/>
                </a:lnTo>
                <a:lnTo>
                  <a:pt x="0" y="470645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8568559" y="2243379"/>
            <a:ext cx="8690741" cy="12437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8372"/>
              </a:lnSpc>
            </a:pPr>
            <a:r>
              <a:rPr lang="en-US" sz="9200" b="1">
                <a:solidFill>
                  <a:srgbClr val="000000"/>
                </a:solidFill>
                <a:latin typeface="Telegraf Ultra-Bold"/>
                <a:ea typeface="Telegraf Ultra-Bold"/>
                <a:cs typeface="Telegraf Ultra-Bold"/>
                <a:sym typeface="Telegraf Ultra-Bold"/>
              </a:rPr>
              <a:t>Thank You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28700" y="8918544"/>
            <a:ext cx="4057650" cy="3397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98"/>
              </a:lnSpc>
            </a:pPr>
            <a:r>
              <a:rPr lang="en-US" sz="1998" b="1">
                <a:solidFill>
                  <a:srgbClr val="000000"/>
                </a:solidFill>
                <a:latin typeface="TT Firs Neue Bold"/>
                <a:ea typeface="TT Firs Neue Bold"/>
                <a:cs typeface="TT Firs Neue Bold"/>
                <a:sym typeface="TT Firs Neue Bold"/>
              </a:rPr>
              <a:t>Shajna Azad 2232143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28700" y="8616888"/>
            <a:ext cx="4057650" cy="3397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98"/>
              </a:lnSpc>
            </a:pPr>
            <a:r>
              <a:rPr lang="en-US" sz="1998">
                <a:solidFill>
                  <a:srgbClr val="000000"/>
                </a:solidFill>
                <a:latin typeface="TT Firs Neue"/>
                <a:ea typeface="TT Firs Neue"/>
                <a:cs typeface="TT Firs Neue"/>
                <a:sym typeface="TT Firs Neue"/>
              </a:rPr>
              <a:t>Presented By :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427850" y="981075"/>
            <a:ext cx="6972158" cy="5594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239"/>
              </a:lnSpc>
            </a:pPr>
            <a:r>
              <a:rPr lang="en-US" sz="1599" b="1">
                <a:solidFill>
                  <a:srgbClr val="000000"/>
                </a:solidFill>
                <a:latin typeface="Telegraf Bold"/>
                <a:ea typeface="Telegraf Bold"/>
                <a:cs typeface="Telegraf Bold"/>
                <a:sym typeface="Telegraf Bold"/>
              </a:rPr>
              <a:t>Quality Assurance Failures in Maternity Care: The Shrewsbury and Telford Hospital NHS Trust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V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10287000"/>
                </a:moveTo>
                <a:lnTo>
                  <a:pt x="18288000" y="10287000"/>
                </a:lnTo>
                <a:lnTo>
                  <a:pt x="18288000" y="0"/>
                </a:lnTo>
                <a:lnTo>
                  <a:pt x="0" y="0"/>
                </a:lnTo>
                <a:lnTo>
                  <a:pt x="0" y="1028700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6747149" y="1028700"/>
            <a:ext cx="512151" cy="492306"/>
          </a:xfrm>
          <a:custGeom>
            <a:avLst/>
            <a:gdLst/>
            <a:ahLst/>
            <a:cxnLst/>
            <a:rect l="l" t="t" r="r" b="b"/>
            <a:pathLst>
              <a:path w="512151" h="492306">
                <a:moveTo>
                  <a:pt x="0" y="0"/>
                </a:moveTo>
                <a:lnTo>
                  <a:pt x="512151" y="0"/>
                </a:lnTo>
                <a:lnTo>
                  <a:pt x="512151" y="492306"/>
                </a:lnTo>
                <a:lnTo>
                  <a:pt x="0" y="49230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7638706">
            <a:off x="14073027" y="5591935"/>
            <a:ext cx="5348244" cy="4706455"/>
          </a:xfrm>
          <a:custGeom>
            <a:avLst/>
            <a:gdLst/>
            <a:ahLst/>
            <a:cxnLst/>
            <a:rect l="l" t="t" r="r" b="b"/>
            <a:pathLst>
              <a:path w="5348244" h="4706455">
                <a:moveTo>
                  <a:pt x="0" y="0"/>
                </a:moveTo>
                <a:lnTo>
                  <a:pt x="5348244" y="0"/>
                </a:lnTo>
                <a:lnTo>
                  <a:pt x="5348244" y="4706455"/>
                </a:lnTo>
                <a:lnTo>
                  <a:pt x="0" y="470645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737109" y="966724"/>
            <a:ext cx="8690741" cy="5737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822"/>
              </a:lnSpc>
            </a:pPr>
            <a:r>
              <a:rPr lang="en-US" sz="4200" b="1">
                <a:solidFill>
                  <a:srgbClr val="000000"/>
                </a:solidFill>
                <a:latin typeface="Telegraf Ultra-Bold"/>
                <a:ea typeface="Telegraf Ultra-Bold"/>
                <a:cs typeface="Telegraf Ultra-Bold"/>
                <a:sym typeface="Telegraf Ultra-Bold"/>
              </a:rPr>
              <a:t>References: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427850" y="981075"/>
            <a:ext cx="6972158" cy="5594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239"/>
              </a:lnSpc>
            </a:pPr>
            <a:r>
              <a:rPr lang="en-US" sz="1599" b="1">
                <a:solidFill>
                  <a:srgbClr val="000000"/>
                </a:solidFill>
                <a:latin typeface="Telegraf Bold"/>
                <a:ea typeface="Telegraf Bold"/>
                <a:cs typeface="Telegraf Bold"/>
                <a:sym typeface="Telegraf Bold"/>
              </a:rPr>
              <a:t>Quality Assurance Failures in Maternity Care: The Shrewsbury and Telford Hospital NHS Trust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37109" y="1596439"/>
            <a:ext cx="15336630" cy="84442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Telegraf"/>
                <a:ea typeface="Telegraf"/>
                <a:cs typeface="Telegraf"/>
                <a:sym typeface="Telegraf"/>
              </a:rPr>
              <a:t>Ettorchi-Tardy, A., Levif, M. and Michel, P. (2012). Benchmarking: A Method for Continuous Quality Improvement in Health. Healthcare Policy, 7(4), p.e101. Available at: https://pmc.ncbi.nlm.nih.gov/articles/PMC3359088/.</a:t>
            </a:r>
          </a:p>
          <a:p>
            <a:pPr algn="l">
              <a:lnSpc>
                <a:spcPts val="3919"/>
              </a:lnSpc>
            </a:pPr>
            <a:endParaRPr lang="en-US" sz="2799">
              <a:solidFill>
                <a:srgbClr val="000000"/>
              </a:solidFill>
              <a:latin typeface="Telegraf"/>
              <a:ea typeface="Telegraf"/>
              <a:cs typeface="Telegraf"/>
              <a:sym typeface="Telegraf"/>
            </a:endParaRPr>
          </a:p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Telegraf"/>
                <a:ea typeface="Telegraf"/>
                <a:cs typeface="Telegraf"/>
                <a:sym typeface="Telegraf"/>
              </a:rPr>
              <a:t>Hübner, N.O.,Fleßa, S., Haak, J., Wilke, F., Hübner, C., Dahms,C., Hoffmann, W., &amp; Kramer, A. (2011). Can the Hazard Assessment and Critical Control Points (HACCP) be used to Design Process-based Hygiene Concepts</a:t>
            </a:r>
          </a:p>
          <a:p>
            <a:pPr algn="l">
              <a:lnSpc>
                <a:spcPts val="3919"/>
              </a:lnSpc>
            </a:pPr>
            <a:endParaRPr lang="en-US" sz="2799">
              <a:solidFill>
                <a:srgbClr val="000000"/>
              </a:solidFill>
              <a:latin typeface="Telegraf"/>
              <a:ea typeface="Telegraf"/>
              <a:cs typeface="Telegraf"/>
              <a:sym typeface="Telegraf"/>
            </a:endParaRPr>
          </a:p>
          <a:p>
            <a:pPr algn="l">
              <a:lnSpc>
                <a:spcPts val="3919"/>
              </a:lnSpc>
              <a:spcBef>
                <a:spcPct val="0"/>
              </a:spcBef>
            </a:pPr>
            <a:r>
              <a:rPr lang="en-US" sz="2799">
                <a:solidFill>
                  <a:srgbClr val="000000"/>
                </a:solidFill>
                <a:latin typeface="Telegraf"/>
                <a:ea typeface="Telegraf"/>
                <a:cs typeface="Telegraf"/>
                <a:sym typeface="Telegraf"/>
              </a:rPr>
              <a:t>Imperial College London (no date) Global state of patient safety. Available at: </a:t>
            </a:r>
            <a:r>
              <a:rPr lang="en-US" sz="2799" u="sng">
                <a:solidFill>
                  <a:srgbClr val="000000"/>
                </a:solidFill>
                <a:latin typeface="Telegraf"/>
                <a:ea typeface="Telegraf"/>
                <a:cs typeface="Telegraf"/>
                <a:sym typeface="Telegraf"/>
                <a:hlinkClick r:id="rId5" tooltip="https://www.imperial.ac.uk/Stories/global-state-of-patient-safety/#section-Insights-from-the-data-cz0e4eaRP1"/>
              </a:rPr>
              <a:t>https://www.imperial.ac.uk/Stories/global-state-of-patient-safety/#section-Insights-from-the-data-cz0e4eaRP1</a:t>
            </a:r>
            <a:r>
              <a:rPr lang="en-US" sz="2799">
                <a:solidFill>
                  <a:srgbClr val="000000"/>
                </a:solidFill>
                <a:latin typeface="Telegraf"/>
                <a:ea typeface="Telegraf"/>
                <a:cs typeface="Telegraf"/>
                <a:sym typeface="Telegraf"/>
              </a:rPr>
              <a:t> (Accessed: 10 June 2026).</a:t>
            </a:r>
          </a:p>
          <a:p>
            <a:pPr algn="l">
              <a:lnSpc>
                <a:spcPts val="3919"/>
              </a:lnSpc>
              <a:spcBef>
                <a:spcPct val="0"/>
              </a:spcBef>
            </a:pPr>
            <a:endParaRPr lang="en-US" sz="2799">
              <a:solidFill>
                <a:srgbClr val="000000"/>
              </a:solidFill>
              <a:latin typeface="Telegraf"/>
              <a:ea typeface="Telegraf"/>
              <a:cs typeface="Telegraf"/>
              <a:sym typeface="Telegraf"/>
            </a:endParaRPr>
          </a:p>
          <a:p>
            <a:pPr algn="l">
              <a:lnSpc>
                <a:spcPts val="3919"/>
              </a:lnSpc>
              <a:spcBef>
                <a:spcPct val="0"/>
              </a:spcBef>
            </a:pPr>
            <a:r>
              <a:rPr lang="en-US" sz="2799">
                <a:solidFill>
                  <a:srgbClr val="000000"/>
                </a:solidFill>
                <a:latin typeface="Telegraf"/>
                <a:ea typeface="Telegraf"/>
                <a:cs typeface="Telegraf"/>
                <a:sym typeface="Telegraf"/>
              </a:rPr>
              <a:t>James, J. (2013). A new, Evidence-based Estimate of Patient Harms with Hospital Care.</a:t>
            </a:r>
          </a:p>
          <a:p>
            <a:pPr algn="l">
              <a:lnSpc>
                <a:spcPts val="3919"/>
              </a:lnSpc>
              <a:spcBef>
                <a:spcPct val="0"/>
              </a:spcBef>
            </a:pPr>
            <a:endParaRPr lang="en-US" sz="2799">
              <a:solidFill>
                <a:srgbClr val="000000"/>
              </a:solidFill>
              <a:latin typeface="Telegraf"/>
              <a:ea typeface="Telegraf"/>
              <a:cs typeface="Telegraf"/>
              <a:sym typeface="Telegraf"/>
            </a:endParaRPr>
          </a:p>
          <a:p>
            <a:pPr algn="l">
              <a:lnSpc>
                <a:spcPts val="3919"/>
              </a:lnSpc>
              <a:spcBef>
                <a:spcPct val="0"/>
              </a:spcBef>
            </a:pPr>
            <a:r>
              <a:rPr lang="en-US" sz="2799">
                <a:solidFill>
                  <a:srgbClr val="000000"/>
                </a:solidFill>
                <a:latin typeface="Telegraf"/>
                <a:ea typeface="Telegraf"/>
                <a:cs typeface="Telegraf"/>
                <a:sym typeface="Telegraf"/>
              </a:rPr>
              <a:t>Jha, A. K., Larizgoitia, I., Audera-Lopez, C., Prasopa-Plaizier, N., Waters, H., &amp; Bates, D. W. (2013). The global burden of unsafe medical care: analytic modelling of observational studies. BMJ Quality &amp; Safety.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V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10287000"/>
                </a:moveTo>
                <a:lnTo>
                  <a:pt x="18288000" y="10287000"/>
                </a:lnTo>
                <a:lnTo>
                  <a:pt x="18288000" y="0"/>
                </a:lnTo>
                <a:lnTo>
                  <a:pt x="0" y="0"/>
                </a:lnTo>
                <a:lnTo>
                  <a:pt x="0" y="1028700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6747149" y="1028700"/>
            <a:ext cx="512151" cy="492306"/>
          </a:xfrm>
          <a:custGeom>
            <a:avLst/>
            <a:gdLst/>
            <a:ahLst/>
            <a:cxnLst/>
            <a:rect l="l" t="t" r="r" b="b"/>
            <a:pathLst>
              <a:path w="512151" h="492306">
                <a:moveTo>
                  <a:pt x="0" y="0"/>
                </a:moveTo>
                <a:lnTo>
                  <a:pt x="512151" y="0"/>
                </a:lnTo>
                <a:lnTo>
                  <a:pt x="512151" y="492306"/>
                </a:lnTo>
                <a:lnTo>
                  <a:pt x="0" y="49230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7638706">
            <a:off x="14073027" y="5591935"/>
            <a:ext cx="5348244" cy="4706455"/>
          </a:xfrm>
          <a:custGeom>
            <a:avLst/>
            <a:gdLst/>
            <a:ahLst/>
            <a:cxnLst/>
            <a:rect l="l" t="t" r="r" b="b"/>
            <a:pathLst>
              <a:path w="5348244" h="4706455">
                <a:moveTo>
                  <a:pt x="0" y="0"/>
                </a:moveTo>
                <a:lnTo>
                  <a:pt x="5348244" y="0"/>
                </a:lnTo>
                <a:lnTo>
                  <a:pt x="5348244" y="4706455"/>
                </a:lnTo>
                <a:lnTo>
                  <a:pt x="0" y="470645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737109" y="966724"/>
            <a:ext cx="8690741" cy="5737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822"/>
              </a:lnSpc>
            </a:pPr>
            <a:r>
              <a:rPr lang="en-US" sz="4200" b="1">
                <a:solidFill>
                  <a:srgbClr val="000000"/>
                </a:solidFill>
                <a:latin typeface="Telegraf Ultra-Bold"/>
                <a:ea typeface="Telegraf Ultra-Bold"/>
                <a:cs typeface="Telegraf Ultra-Bold"/>
                <a:sym typeface="Telegraf Ultra-Bold"/>
              </a:rPr>
              <a:t>References: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427850" y="981075"/>
            <a:ext cx="6972158" cy="5594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239"/>
              </a:lnSpc>
            </a:pPr>
            <a:r>
              <a:rPr lang="en-US" sz="1599" b="1">
                <a:solidFill>
                  <a:srgbClr val="000000"/>
                </a:solidFill>
                <a:latin typeface="Telegraf Bold"/>
                <a:ea typeface="Telegraf Bold"/>
                <a:cs typeface="Telegraf Bold"/>
                <a:sym typeface="Telegraf Bold"/>
              </a:rPr>
              <a:t>Quality Assurance Failures in Maternity Care: The Shrewsbury and Telford Hospital NHS Trust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37109" y="1746146"/>
            <a:ext cx="15336630" cy="79489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  <a:spcBef>
                <a:spcPct val="0"/>
              </a:spcBef>
            </a:pPr>
            <a:r>
              <a:rPr lang="en-US" sz="2799">
                <a:solidFill>
                  <a:srgbClr val="000000"/>
                </a:solidFill>
                <a:latin typeface="Telegraf"/>
                <a:ea typeface="Telegraf"/>
                <a:cs typeface="Telegraf"/>
                <a:sym typeface="Telegraf"/>
              </a:rPr>
              <a:t>Kapur, N., Parand, A., Soukup, T., Reader, T., &amp; Sevdalis, N. (2016). Aviation and Healthcare: A comparative Review with Implications for Patient Safety.</a:t>
            </a:r>
          </a:p>
          <a:p>
            <a:pPr algn="l">
              <a:lnSpc>
                <a:spcPts val="3919"/>
              </a:lnSpc>
              <a:spcBef>
                <a:spcPct val="0"/>
              </a:spcBef>
            </a:pPr>
            <a:endParaRPr lang="en-US" sz="2799">
              <a:solidFill>
                <a:srgbClr val="000000"/>
              </a:solidFill>
              <a:latin typeface="Telegraf"/>
              <a:ea typeface="Telegraf"/>
              <a:cs typeface="Telegraf"/>
              <a:sym typeface="Telegraf"/>
            </a:endParaRPr>
          </a:p>
          <a:p>
            <a:pPr algn="l">
              <a:lnSpc>
                <a:spcPts val="3919"/>
              </a:lnSpc>
              <a:spcBef>
                <a:spcPct val="0"/>
              </a:spcBef>
            </a:pPr>
            <a:r>
              <a:rPr lang="en-US" sz="2799">
                <a:solidFill>
                  <a:srgbClr val="000000"/>
                </a:solidFill>
                <a:latin typeface="Telegraf"/>
                <a:ea typeface="Telegraf"/>
                <a:cs typeface="Telegraf"/>
                <a:sym typeface="Telegraf"/>
              </a:rPr>
              <a:t>NICE (2023). Transforming maternity services. stpsupport.nice.org.uk. Available at: https://stpsupport.nice.org.uk/transforming-maternity-services/index.html. (Accessed: 12 June 2026).</a:t>
            </a:r>
          </a:p>
          <a:p>
            <a:pPr algn="l">
              <a:lnSpc>
                <a:spcPts val="3919"/>
              </a:lnSpc>
              <a:spcBef>
                <a:spcPct val="0"/>
              </a:spcBef>
            </a:pPr>
            <a:endParaRPr lang="en-US" sz="2799">
              <a:solidFill>
                <a:srgbClr val="000000"/>
              </a:solidFill>
              <a:latin typeface="Telegraf"/>
              <a:ea typeface="Telegraf"/>
              <a:cs typeface="Telegraf"/>
              <a:sym typeface="Telegraf"/>
            </a:endParaRPr>
          </a:p>
          <a:p>
            <a:pPr algn="l">
              <a:lnSpc>
                <a:spcPts val="3919"/>
              </a:lnSpc>
              <a:spcBef>
                <a:spcPct val="0"/>
              </a:spcBef>
            </a:pPr>
            <a:r>
              <a:rPr lang="en-US" sz="2799">
                <a:solidFill>
                  <a:srgbClr val="000000"/>
                </a:solidFill>
                <a:latin typeface="Telegraf"/>
                <a:ea typeface="Telegraf"/>
                <a:cs typeface="Telegraf"/>
                <a:sym typeface="Telegraf"/>
              </a:rPr>
              <a:t>Ockenden, D. (2022). Final report of the Ockenden review. GOV.UK. Available at: https://www.gov.uk/government/publications/final-report-of-the-ockenden-review. (Accessed: 12 June 2026).</a:t>
            </a:r>
          </a:p>
          <a:p>
            <a:pPr algn="l">
              <a:lnSpc>
                <a:spcPts val="3919"/>
              </a:lnSpc>
              <a:spcBef>
                <a:spcPct val="0"/>
              </a:spcBef>
            </a:pPr>
            <a:endParaRPr lang="en-US" sz="2799">
              <a:solidFill>
                <a:srgbClr val="000000"/>
              </a:solidFill>
              <a:latin typeface="Telegraf"/>
              <a:ea typeface="Telegraf"/>
              <a:cs typeface="Telegraf"/>
              <a:sym typeface="Telegraf"/>
            </a:endParaRPr>
          </a:p>
          <a:p>
            <a:pPr algn="l">
              <a:lnSpc>
                <a:spcPts val="3919"/>
              </a:lnSpc>
              <a:spcBef>
                <a:spcPct val="0"/>
              </a:spcBef>
            </a:pPr>
            <a:r>
              <a:rPr lang="en-US" sz="2799">
                <a:solidFill>
                  <a:srgbClr val="000000"/>
                </a:solidFill>
                <a:latin typeface="Telegraf"/>
                <a:ea typeface="Telegraf"/>
                <a:cs typeface="Telegraf"/>
                <a:sym typeface="Telegraf"/>
              </a:rPr>
              <a:t>Okenden, d (2020). Ockenden review of maternity services at Shrewsbury and Telford Hospital NHS Trust. GOV.UK. Available at: https://www.gov.uk/government/publications/ockenden-review-of-maternity-services-at-shrewsbury-and-telford-hospital-nhs-trust. (Accessed: 12 June 2026).</a:t>
            </a:r>
          </a:p>
          <a:p>
            <a:pPr algn="l">
              <a:lnSpc>
                <a:spcPts val="3919"/>
              </a:lnSpc>
              <a:spcBef>
                <a:spcPct val="0"/>
              </a:spcBef>
            </a:pPr>
            <a:endParaRPr lang="en-US" sz="2799">
              <a:solidFill>
                <a:srgbClr val="000000"/>
              </a:solidFill>
              <a:latin typeface="Telegraf"/>
              <a:ea typeface="Telegraf"/>
              <a:cs typeface="Telegraf"/>
              <a:sym typeface="Telegraf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V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10287000"/>
                </a:moveTo>
                <a:lnTo>
                  <a:pt x="18288000" y="10287000"/>
                </a:lnTo>
                <a:lnTo>
                  <a:pt x="18288000" y="0"/>
                </a:lnTo>
                <a:lnTo>
                  <a:pt x="0" y="0"/>
                </a:lnTo>
                <a:lnTo>
                  <a:pt x="0" y="1028700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6747149" y="1028700"/>
            <a:ext cx="512151" cy="492306"/>
          </a:xfrm>
          <a:custGeom>
            <a:avLst/>
            <a:gdLst/>
            <a:ahLst/>
            <a:cxnLst/>
            <a:rect l="l" t="t" r="r" b="b"/>
            <a:pathLst>
              <a:path w="512151" h="492306">
                <a:moveTo>
                  <a:pt x="0" y="0"/>
                </a:moveTo>
                <a:lnTo>
                  <a:pt x="512151" y="0"/>
                </a:lnTo>
                <a:lnTo>
                  <a:pt x="512151" y="492306"/>
                </a:lnTo>
                <a:lnTo>
                  <a:pt x="0" y="49230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7638706">
            <a:off x="14073027" y="5591935"/>
            <a:ext cx="5348244" cy="4706455"/>
          </a:xfrm>
          <a:custGeom>
            <a:avLst/>
            <a:gdLst/>
            <a:ahLst/>
            <a:cxnLst/>
            <a:rect l="l" t="t" r="r" b="b"/>
            <a:pathLst>
              <a:path w="5348244" h="4706455">
                <a:moveTo>
                  <a:pt x="0" y="0"/>
                </a:moveTo>
                <a:lnTo>
                  <a:pt x="5348244" y="0"/>
                </a:lnTo>
                <a:lnTo>
                  <a:pt x="5348244" y="4706455"/>
                </a:lnTo>
                <a:lnTo>
                  <a:pt x="0" y="470645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737109" y="966724"/>
            <a:ext cx="8690741" cy="5737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822"/>
              </a:lnSpc>
            </a:pPr>
            <a:r>
              <a:rPr lang="en-US" sz="4200" b="1">
                <a:solidFill>
                  <a:srgbClr val="000000"/>
                </a:solidFill>
                <a:latin typeface="Telegraf Ultra-Bold"/>
                <a:ea typeface="Telegraf Ultra-Bold"/>
                <a:cs typeface="Telegraf Ultra-Bold"/>
                <a:sym typeface="Telegraf Ultra-Bold"/>
              </a:rPr>
              <a:t>References: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427850" y="981075"/>
            <a:ext cx="6972158" cy="5594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239"/>
              </a:lnSpc>
            </a:pPr>
            <a:r>
              <a:rPr lang="en-US" sz="1599" b="1">
                <a:solidFill>
                  <a:srgbClr val="000000"/>
                </a:solidFill>
                <a:latin typeface="Telegraf Bold"/>
                <a:ea typeface="Telegraf Bold"/>
                <a:cs typeface="Telegraf Bold"/>
                <a:sym typeface="Telegraf Bold"/>
              </a:rPr>
              <a:t>Quality Assurance Failures in Maternity Care: The Shrewsbury and Telford Hospital NHS Trust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37109" y="1746146"/>
            <a:ext cx="15336630" cy="25006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</a:pPr>
            <a:r>
              <a:rPr lang="en-US" sz="2799">
                <a:solidFill>
                  <a:srgbClr val="000000"/>
                </a:solidFill>
                <a:latin typeface="Telegraf"/>
                <a:ea typeface="Telegraf"/>
                <a:cs typeface="Telegraf"/>
                <a:sym typeface="Telegraf"/>
              </a:rPr>
              <a:t>Wiegmann, D.A., J. Wood, L., N. Cohen, T. and Shappell, S.A. (2022). Understanding the ‘Swiss cheese model’ and its application to patient safety. Journal of Patient Safety, 18(2), pp.119–123. Available at: https://www.ncbi.nlm.nih.gov/pmc/articles/PMC8514562/. (Accessed: 12 June 2026).</a:t>
            </a:r>
          </a:p>
          <a:p>
            <a:pPr algn="l">
              <a:lnSpc>
                <a:spcPts val="3919"/>
              </a:lnSpc>
              <a:spcBef>
                <a:spcPct val="0"/>
              </a:spcBef>
            </a:pPr>
            <a:endParaRPr lang="en-US" sz="2799">
              <a:solidFill>
                <a:srgbClr val="000000"/>
              </a:solidFill>
              <a:latin typeface="Telegraf"/>
              <a:ea typeface="Telegraf"/>
              <a:cs typeface="Telegraf"/>
              <a:sym typeface="Telegraf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895</Words>
  <Application>Microsoft Office PowerPoint</Application>
  <PresentationFormat>Custom</PresentationFormat>
  <Paragraphs>75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Quality Assurance Failures in Maternity Care: The Shrewsbury and Telford Hospital NHS Trust</dc:title>
  <cp:lastModifiedBy>Cllr. Shazna Azad (Dudley Council Elected Member)</cp:lastModifiedBy>
  <cp:revision>5</cp:revision>
  <dcterms:created xsi:type="dcterms:W3CDTF">2006-08-16T00:00:00Z</dcterms:created>
  <dcterms:modified xsi:type="dcterms:W3CDTF">2026-06-12T00:46:15Z</dcterms:modified>
  <dc:identifier>DAHMN3MaFpo</dc:identifier>
</cp:coreProperties>
</file>